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57"/>
  </p:notesMasterIdLst>
  <p:handoutMasterIdLst>
    <p:handoutMasterId r:id="rId58"/>
  </p:handoutMasterIdLst>
  <p:sldIdLst>
    <p:sldId id="9037" r:id="rId3"/>
    <p:sldId id="9288" r:id="rId4"/>
    <p:sldId id="9289" r:id="rId5"/>
    <p:sldId id="9363" r:id="rId6"/>
    <p:sldId id="284" r:id="rId7"/>
    <p:sldId id="9755" r:id="rId8"/>
    <p:sldId id="9766" r:id="rId9"/>
    <p:sldId id="9768" r:id="rId10"/>
    <p:sldId id="9813" r:id="rId11"/>
    <p:sldId id="9774" r:id="rId12"/>
    <p:sldId id="9775" r:id="rId13"/>
    <p:sldId id="9641" r:id="rId14"/>
    <p:sldId id="2307" r:id="rId15"/>
    <p:sldId id="9581" r:id="rId16"/>
    <p:sldId id="337" r:id="rId17"/>
    <p:sldId id="256" r:id="rId18"/>
    <p:sldId id="445" r:id="rId19"/>
    <p:sldId id="5706" r:id="rId20"/>
    <p:sldId id="282" r:id="rId21"/>
    <p:sldId id="579" r:id="rId22"/>
    <p:sldId id="1336" r:id="rId23"/>
    <p:sldId id="6472" r:id="rId24"/>
    <p:sldId id="9776" r:id="rId25"/>
    <p:sldId id="9815" r:id="rId26"/>
    <p:sldId id="9816" r:id="rId27"/>
    <p:sldId id="9789" r:id="rId28"/>
    <p:sldId id="9790" r:id="rId29"/>
    <p:sldId id="9791" r:id="rId30"/>
    <p:sldId id="9792" r:id="rId31"/>
    <p:sldId id="1101" r:id="rId32"/>
    <p:sldId id="9793" r:id="rId33"/>
    <p:sldId id="9812" r:id="rId34"/>
    <p:sldId id="1490" r:id="rId35"/>
    <p:sldId id="9817" r:id="rId36"/>
    <p:sldId id="9780" r:id="rId37"/>
    <p:sldId id="6877" r:id="rId38"/>
    <p:sldId id="7000" r:id="rId39"/>
    <p:sldId id="7970" r:id="rId40"/>
    <p:sldId id="7972" r:id="rId41"/>
    <p:sldId id="6328" r:id="rId42"/>
    <p:sldId id="7969" r:id="rId43"/>
    <p:sldId id="7971" r:id="rId44"/>
    <p:sldId id="9782" r:id="rId45"/>
    <p:sldId id="9818" r:id="rId46"/>
    <p:sldId id="9783" r:id="rId47"/>
    <p:sldId id="9784" r:id="rId48"/>
    <p:sldId id="9785" r:id="rId49"/>
    <p:sldId id="9786" r:id="rId50"/>
    <p:sldId id="9787" r:id="rId51"/>
    <p:sldId id="9788" r:id="rId52"/>
    <p:sldId id="8695" r:id="rId53"/>
    <p:sldId id="9404" r:id="rId54"/>
    <p:sldId id="9814" r:id="rId55"/>
    <p:sldId id="9819" r:id="rId56"/>
  </p:sldIdLst>
  <p:sldSz cx="12192000" cy="6858000"/>
  <p:notesSz cx="7315200" cy="9601200"/>
  <p:custDataLst>
    <p:tags r:id="rId59"/>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3366CC"/>
    <a:srgbClr val="3366FF"/>
    <a:srgbClr val="3399FF"/>
    <a:srgbClr val="0066FF"/>
    <a:srgbClr val="333399"/>
    <a:srgbClr val="0033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FB5CC-5977-4EA1-8916-7876E5CBC3F6}" v="33" dt="2023-04-02T15:39:51.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3" autoAdjust="0"/>
    <p:restoredTop sz="96208" autoAdjust="0"/>
  </p:normalViewPr>
  <p:slideViewPr>
    <p:cSldViewPr>
      <p:cViewPr>
        <p:scale>
          <a:sx n="100" d="100"/>
          <a:sy n="100" d="100"/>
        </p:scale>
        <p:origin x="715" y="18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F7FB5CC-5977-4EA1-8916-7876E5CBC3F6}"/>
    <pc:docChg chg="undo custSel addSld modSld">
      <pc:chgData name="Jim McGowan" userId="e2c7446dd3aca506" providerId="LiveId" clId="{AF7FB5CC-5977-4EA1-8916-7876E5CBC3F6}" dt="2023-04-02T15:40:18.616" v="54" actId="20577"/>
      <pc:docMkLst>
        <pc:docMk/>
      </pc:docMkLst>
      <pc:sldChg chg="modSp mod">
        <pc:chgData name="Jim McGowan" userId="e2c7446dd3aca506" providerId="LiveId" clId="{AF7FB5CC-5977-4EA1-8916-7876E5CBC3F6}" dt="2023-04-02T15:24:22.672" v="4" actId="2710"/>
        <pc:sldMkLst>
          <pc:docMk/>
          <pc:sldMk cId="1224618112" sldId="6620"/>
        </pc:sldMkLst>
        <pc:spChg chg="mod">
          <ac:chgData name="Jim McGowan" userId="e2c7446dd3aca506" providerId="LiveId" clId="{AF7FB5CC-5977-4EA1-8916-7876E5CBC3F6}" dt="2023-04-02T15:24:22.672" v="4" actId="2710"/>
          <ac:spMkLst>
            <pc:docMk/>
            <pc:sldMk cId="1224618112" sldId="6620"/>
            <ac:spMk id="38914" creationId="{00000000-0000-0000-0000-000000000000}"/>
          </ac:spMkLst>
        </pc:spChg>
      </pc:sldChg>
      <pc:sldChg chg="modSp mod">
        <pc:chgData name="Jim McGowan" userId="e2c7446dd3aca506" providerId="LiveId" clId="{AF7FB5CC-5977-4EA1-8916-7876E5CBC3F6}" dt="2023-04-02T15:16:56.072" v="3" actId="1076"/>
        <pc:sldMkLst>
          <pc:docMk/>
          <pc:sldMk cId="415248074" sldId="7795"/>
        </pc:sldMkLst>
        <pc:spChg chg="mod">
          <ac:chgData name="Jim McGowan" userId="e2c7446dd3aca506" providerId="LiveId" clId="{AF7FB5CC-5977-4EA1-8916-7876E5CBC3F6}" dt="2023-04-02T15:16:41.673" v="1" actId="1076"/>
          <ac:spMkLst>
            <pc:docMk/>
            <pc:sldMk cId="415248074" sldId="7795"/>
            <ac:spMk id="134147" creationId="{00000000-0000-0000-0000-000000000000}"/>
          </ac:spMkLst>
        </pc:spChg>
        <pc:picChg chg="mod">
          <ac:chgData name="Jim McGowan" userId="e2c7446dd3aca506" providerId="LiveId" clId="{AF7FB5CC-5977-4EA1-8916-7876E5CBC3F6}" dt="2023-04-02T15:16:56.072" v="3" actId="1076"/>
          <ac:picMkLst>
            <pc:docMk/>
            <pc:sldMk cId="415248074" sldId="7795"/>
            <ac:picMk id="3" creationId="{69C7646D-A4DB-4B07-AB30-C33CD83C57F0}"/>
          </ac:picMkLst>
        </pc:picChg>
      </pc:sldChg>
      <pc:sldChg chg="modSp mod">
        <pc:chgData name="Jim McGowan" userId="e2c7446dd3aca506" providerId="LiveId" clId="{AF7FB5CC-5977-4EA1-8916-7876E5CBC3F6}" dt="2023-04-02T15:28:43.764" v="38" actId="14100"/>
        <pc:sldMkLst>
          <pc:docMk/>
          <pc:sldMk cId="265834340" sldId="9767"/>
        </pc:sldMkLst>
        <pc:spChg chg="mod">
          <ac:chgData name="Jim McGowan" userId="e2c7446dd3aca506" providerId="LiveId" clId="{AF7FB5CC-5977-4EA1-8916-7876E5CBC3F6}" dt="2023-04-02T15:28:43.764" v="38" actId="14100"/>
          <ac:spMkLst>
            <pc:docMk/>
            <pc:sldMk cId="265834340" sldId="9767"/>
            <ac:spMk id="77827" creationId="{00000000-0000-0000-0000-000000000000}"/>
          </ac:spMkLst>
        </pc:spChg>
        <pc:picChg chg="mod">
          <ac:chgData name="Jim McGowan" userId="e2c7446dd3aca506" providerId="LiveId" clId="{AF7FB5CC-5977-4EA1-8916-7876E5CBC3F6}" dt="2023-04-02T15:28:33.725" v="37" actId="1036"/>
          <ac:picMkLst>
            <pc:docMk/>
            <pc:sldMk cId="265834340" sldId="9767"/>
            <ac:picMk id="4" creationId="{795A955A-F2CC-4F25-9947-C8EF722E236F}"/>
          </ac:picMkLst>
        </pc:picChg>
      </pc:sldChg>
      <pc:sldChg chg="addSp modSp new mod">
        <pc:chgData name="Jim McGowan" userId="e2c7446dd3aca506" providerId="LiveId" clId="{AF7FB5CC-5977-4EA1-8916-7876E5CBC3F6}" dt="2023-04-02T15:40:18.616" v="54" actId="20577"/>
        <pc:sldMkLst>
          <pc:docMk/>
          <pc:sldMk cId="3316529366" sldId="9819"/>
        </pc:sldMkLst>
        <pc:spChg chg="add mod">
          <ac:chgData name="Jim McGowan" userId="e2c7446dd3aca506" providerId="LiveId" clId="{AF7FB5CC-5977-4EA1-8916-7876E5CBC3F6}" dt="2023-04-02T15:40:18.616" v="54" actId="20577"/>
          <ac:spMkLst>
            <pc:docMk/>
            <pc:sldMk cId="3316529366" sldId="9819"/>
            <ac:spMk id="2" creationId="{9D484B81-C71C-1F5B-9E22-5A7B52A4A4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021 – 5v4-11  </a:t>
            </a:r>
          </a:p>
          <a:p>
            <a:pPr>
              <a:defRPr/>
            </a:pPr>
            <a:r>
              <a:rPr lang="en-US" sz="1700" dirty="0"/>
              <a:t>04-09-2023</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4/8/2023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1104E4D-8C69-2FC5-535C-01CA600AF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BB67051B-3A7E-08D3-F647-EC0AC80CB7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FAA24017-C1F0-58D0-638A-F3E725C290E5}"/>
              </a:ext>
            </a:extLst>
          </p:cNvPr>
          <p:cNvSpPr txBox="1">
            <a:spLocks noGrp="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51AE8E30-4303-4ED2-A4CF-ABDF926DBC40}" type="slidenum">
              <a:rPr lang="en-US" altLang="en-US" sz="1200"/>
              <a:pPr algn="r" eaLnBrk="1" hangingPunct="1"/>
              <a:t>17</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5/22/2019</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37</a:t>
            </a:fld>
            <a:endParaRPr lang="en-US" altLang="en-US" dirty="0"/>
          </a:p>
        </p:txBody>
      </p:sp>
    </p:spTree>
    <p:extLst>
      <p:ext uri="{BB962C8B-B14F-4D97-AF65-F5344CB8AC3E}">
        <p14:creationId xmlns:p14="http://schemas.microsoft.com/office/powerpoint/2010/main" val="1684824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7445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a:p>
        </p:txBody>
      </p:sp>
    </p:spTree>
    <p:extLst>
      <p:ext uri="{BB962C8B-B14F-4D97-AF65-F5344CB8AC3E}">
        <p14:creationId xmlns:p14="http://schemas.microsoft.com/office/powerpoint/2010/main" val="64431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4/8/2023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4/8/2023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 id="214748376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ustomXml" Target="../ink/ink1.xml"/><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customXml" Target="../ink/ink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those days before the flood they were eating and drinking, marrying and giving in marriage, until the day that Noah entered the ark, </a:t>
            </a:r>
            <a:r>
              <a:rPr lang="en-US" sz="3400" b="1" u="sng" baseline="300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took them all away; so will the coming of the Son of Man be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24888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556E5-2F34-4BC8-BF55-C42D11A6F293}"/>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F3BD21D-5830-467D-A8D6-78FE35815F5F}"/>
              </a:ext>
            </a:extLst>
          </p:cNvPr>
          <p:cNvSpPr>
            <a:spLocks noGrp="1"/>
          </p:cNvSpPr>
          <p:nvPr>
            <p:ph idx="1"/>
          </p:nvPr>
        </p:nvSpPr>
        <p:spPr>
          <a:xfrm>
            <a:off x="609600" y="0"/>
            <a:ext cx="10972800" cy="2971800"/>
          </a:xfrm>
        </p:spPr>
        <p:txBody>
          <a:bodyPr/>
          <a:lstStyle/>
          <a:p>
            <a:pPr marL="0" indent="0" algn="ctr" eaLnBrk="1" hangingPunct="1">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Matt 5:13, 16 </a:t>
            </a:r>
          </a:p>
          <a:p>
            <a:pPr marL="0" indent="0" algn="just" eaLnBrk="1" hangingPunct="1">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the light of the world. A </a:t>
            </a:r>
            <a:r>
              <a:rPr lang="en-US" sz="3600" dirty="0">
                <a:effectLst>
                  <a:outerShdw blurRad="38100" dist="38100" dir="2700000" algn="tl">
                    <a:srgbClr val="000000">
                      <a:alpha val="43137"/>
                    </a:srgbClr>
                  </a:outerShdw>
                </a:effectLst>
                <a:cs typeface="Calibri" panose="020F0502020204030204" pitchFamily="34" charset="0"/>
              </a:rPr>
              <a:t>city set on a hill cannot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 hidden…Let your light shine before men in such a way that they may see your good works, and glorify your Father who is in heaven.”</a:t>
            </a:r>
          </a:p>
        </p:txBody>
      </p:sp>
      <p:pic>
        <p:nvPicPr>
          <p:cNvPr id="24580" name="Picture 2">
            <a:extLst>
              <a:ext uri="{FF2B5EF4-FFF2-40B4-BE49-F238E27FC236}">
                <a16:creationId xmlns:a16="http://schemas.microsoft.com/office/drawing/2014/main" id="{9DBA61E8-AC7D-4B06-960A-78928F45DA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7197" y="2971800"/>
            <a:ext cx="159760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202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j0242485">
            <a:extLst>
              <a:ext uri="{FF2B5EF4-FFF2-40B4-BE49-F238E27FC236}">
                <a16:creationId xmlns:a16="http://schemas.microsoft.com/office/drawing/2014/main" id="{4BFD7C92-7047-4697-88E4-2A0CE6837DE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43348"/>
          <a:stretch/>
        </p:blipFill>
        <p:spPr bwMode="auto">
          <a:xfrm>
            <a:off x="1447800" y="1295400"/>
            <a:ext cx="16764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a:extLst>
              <a:ext uri="{FF2B5EF4-FFF2-40B4-BE49-F238E27FC236}">
                <a16:creationId xmlns:a16="http://schemas.microsoft.com/office/drawing/2014/main" id="{D7044742-602A-4F11-9A46-652EBAEE8673}"/>
              </a:ext>
            </a:extLst>
          </p:cNvPr>
          <p:cNvSpPr>
            <a:spLocks noGrp="1" noChangeArrowheads="1"/>
          </p:cNvSpPr>
          <p:nvPr>
            <p:ph type="title"/>
          </p:nvPr>
        </p:nvSpPr>
        <p:spPr>
          <a:xfrm>
            <a:off x="2743200" y="304800"/>
            <a:ext cx="6705600" cy="838200"/>
          </a:xfrm>
        </p:spPr>
        <p:txBody>
          <a:bodyPr/>
          <a:lstStyle/>
          <a:p>
            <a:pPr algn="ctr"/>
            <a:r>
              <a:rPr lang="en-US" altLang="en-US" sz="3600" dirty="0"/>
              <a:t>Seven “I AM” statements in John</a:t>
            </a:r>
          </a:p>
        </p:txBody>
      </p:sp>
      <p:graphicFrame>
        <p:nvGraphicFramePr>
          <p:cNvPr id="16416" name="Group 32">
            <a:extLst>
              <a:ext uri="{FF2B5EF4-FFF2-40B4-BE49-F238E27FC236}">
                <a16:creationId xmlns:a16="http://schemas.microsoft.com/office/drawing/2014/main" id="{3384BFC1-8AD3-4F7F-B581-5F07023DBCF4}"/>
              </a:ext>
            </a:extLst>
          </p:cNvPr>
          <p:cNvGraphicFramePr>
            <a:graphicFrameLocks noGrp="1"/>
          </p:cNvGraphicFramePr>
          <p:nvPr/>
        </p:nvGraphicFramePr>
        <p:xfrm>
          <a:off x="3276600" y="1295401"/>
          <a:ext cx="7162800" cy="5172077"/>
        </p:xfrm>
        <a:graphic>
          <a:graphicData uri="http://schemas.openxmlformats.org/drawingml/2006/table">
            <a:tbl>
              <a:tblPr/>
              <a:tblGrid>
                <a:gridCol w="5562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5850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 I am the Bread of Life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6:35</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58343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2. I am the Light of the world</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8:12</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3782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3. I am the Gate for the sheep</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10:7; cf. v.9</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4505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4. I am the Good Shepherd</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10:11,14</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74505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5. I am the Resurrection and the Life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11:25</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3782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6. I am the Way and the Truth and the Life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a:ln>
                            <a:noFill/>
                          </a:ln>
                          <a:solidFill>
                            <a:schemeClr val="bg2"/>
                          </a:solidFill>
                          <a:effectLst>
                            <a:outerShdw blurRad="38100" dist="38100" dir="2700000" algn="tl">
                              <a:srgbClr val="FFFFFF"/>
                            </a:outerShdw>
                          </a:effectLst>
                          <a:latin typeface="Abadi MT Condensed Light" pitchFamily="34" charset="0"/>
                        </a:rPr>
                        <a:t>14:6</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3782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7. I am the true Vine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16237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228600"/>
            <a:ext cx="10972800" cy="1447800"/>
          </a:xfrm>
        </p:spPr>
        <p:txBody>
          <a:bodyPr/>
          <a:lstStyle/>
          <a:p>
            <a:pPr algn="ctr" eaLnBrk="1" hangingPunct="1"/>
            <a:r>
              <a:rPr lang="en-US" sz="3600" dirty="0"/>
              <a:t>Names &amp; Titles Demonstrating Satan’s </a:t>
            </a:r>
            <a:br>
              <a:rPr lang="en-US" sz="3600" dirty="0"/>
            </a:br>
            <a:r>
              <a:rPr lang="en-US" sz="3600" dirty="0"/>
              <a:t>Post-Fall, Earthly Authority </a:t>
            </a:r>
            <a:br>
              <a:rPr lang="en-US" sz="2800" dirty="0"/>
            </a:br>
            <a:r>
              <a:rPr lang="en-US" sz="2400" dirty="0">
                <a:solidFill>
                  <a:schemeClr val="tx1"/>
                </a:solidFill>
                <a:ea typeface="+mn-ea"/>
                <a:cs typeface="+mn-cs"/>
              </a:rPr>
              <a:t>(Job 1:7; 2:2; Luke 4:5-8; Rom. 8:19-22)</a:t>
            </a:r>
            <a:endParaRPr lang="en-US" sz="3200" dirty="0">
              <a:solidFill>
                <a:schemeClr val="tx1"/>
              </a:solidFill>
              <a:ea typeface="+mn-ea"/>
              <a:cs typeface="+mn-cs"/>
            </a:endParaRPr>
          </a:p>
        </p:txBody>
      </p:sp>
      <p:sp>
        <p:nvSpPr>
          <p:cNvPr id="6147" name="Rectangle 3"/>
          <p:cNvSpPr>
            <a:spLocks noGrp="1" noChangeArrowheads="1"/>
          </p:cNvSpPr>
          <p:nvPr>
            <p:ph type="body" idx="1"/>
          </p:nvPr>
        </p:nvSpPr>
        <p:spPr>
          <a:xfrm>
            <a:off x="1905000" y="2057400"/>
            <a:ext cx="8382000" cy="4572000"/>
          </a:xfrm>
        </p:spPr>
        <p:txBody>
          <a:bodyPr/>
          <a:lstStyle/>
          <a:p>
            <a:pPr marL="461963" indent="-461963" algn="just">
              <a:spcBef>
                <a:spcPts val="0"/>
              </a:spcBef>
              <a:spcAft>
                <a:spcPts val="2400"/>
              </a:spcAft>
              <a:defRPr/>
            </a:pPr>
            <a:r>
              <a:rPr lang="en-US" dirty="0">
                <a:effectLst/>
              </a:rPr>
              <a:t>Prince of this world (John 12:31; 14:30; 16:11)</a:t>
            </a:r>
          </a:p>
          <a:p>
            <a:pPr marL="461963" indent="-461963" algn="just">
              <a:spcBef>
                <a:spcPts val="0"/>
              </a:spcBef>
              <a:spcAft>
                <a:spcPts val="2400"/>
              </a:spcAft>
              <a:defRPr/>
            </a:pPr>
            <a:r>
              <a:rPr lang="en-US" dirty="0">
                <a:effectLst/>
              </a:rPr>
              <a:t>God of this age (2 Cor. 4:4)</a:t>
            </a:r>
          </a:p>
          <a:p>
            <a:pPr marL="461963" indent="-461963" algn="just">
              <a:spcBef>
                <a:spcPts val="0"/>
              </a:spcBef>
              <a:spcAft>
                <a:spcPts val="2400"/>
              </a:spcAft>
              <a:defRPr/>
            </a:pPr>
            <a:r>
              <a:rPr lang="en-US" dirty="0">
                <a:effectLst/>
              </a:rPr>
              <a:t>Prince and power of the air (Eph. 2:2)</a:t>
            </a:r>
          </a:p>
          <a:p>
            <a:pPr marL="461963" indent="-461963" algn="just">
              <a:spcBef>
                <a:spcPts val="0"/>
              </a:spcBef>
              <a:spcAft>
                <a:spcPts val="2400"/>
              </a:spcAft>
              <a:defRPr/>
            </a:pPr>
            <a:r>
              <a:rPr lang="en-US" dirty="0">
                <a:effectLst/>
              </a:rPr>
              <a:t>Who the believer wrestles with (Eph. 6:12)</a:t>
            </a:r>
          </a:p>
          <a:p>
            <a:pPr marL="461963" indent="-461963" algn="just">
              <a:spcBef>
                <a:spcPts val="0"/>
              </a:spcBef>
              <a:spcAft>
                <a:spcPts val="2400"/>
              </a:spcAft>
              <a:defRPr/>
            </a:pPr>
            <a:r>
              <a:rPr lang="en-US" dirty="0">
                <a:effectLst/>
              </a:rPr>
              <a:t>Roaring lion (1 Pet. 5:8)</a:t>
            </a:r>
          </a:p>
          <a:p>
            <a:pPr marL="461963" indent="-461963" algn="just">
              <a:spcBef>
                <a:spcPts val="0"/>
              </a:spcBef>
              <a:spcAft>
                <a:spcPts val="2400"/>
              </a:spcAft>
              <a:defRPr/>
            </a:pPr>
            <a:r>
              <a:rPr lang="en-US" dirty="0">
                <a:effectLst/>
              </a:rPr>
              <a:t>Whole world lies in his power (1 John 5:19)</a:t>
            </a:r>
            <a:endParaRPr lang="en-US"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 y="152400"/>
            <a:ext cx="1065008" cy="13716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293EAE3-62D2-104B-EF12-7562515C7F8B}"/>
              </a:ext>
            </a:extLst>
          </p:cNvPr>
          <p:cNvSpPr>
            <a:spLocks noGrp="1" noChangeArrowheads="1"/>
          </p:cNvSpPr>
          <p:nvPr>
            <p:ph type="title" idx="4294967295"/>
          </p:nvPr>
        </p:nvSpPr>
        <p:spPr>
          <a:xfrm>
            <a:off x="2057400" y="228600"/>
            <a:ext cx="7772400" cy="914400"/>
          </a:xfrm>
        </p:spPr>
        <p:txBody>
          <a:bodyPr/>
          <a:lstStyle/>
          <a:p>
            <a:pPr algn="ctr" eaLnBrk="1" hangingPunct="1"/>
            <a:r>
              <a:rPr lang="en-US" altLang="en-US" sz="4000" dirty="0"/>
              <a:t>Ephesians: What Is Inside?</a:t>
            </a:r>
          </a:p>
        </p:txBody>
      </p:sp>
      <p:graphicFrame>
        <p:nvGraphicFramePr>
          <p:cNvPr id="40981" name="Group 21">
            <a:extLst>
              <a:ext uri="{FF2B5EF4-FFF2-40B4-BE49-F238E27FC236}">
                <a16:creationId xmlns:a16="http://schemas.microsoft.com/office/drawing/2014/main" id="{FAD82423-323E-B639-BCE4-3BCF0DF83502}"/>
              </a:ext>
            </a:extLst>
          </p:cNvPr>
          <p:cNvGraphicFramePr>
            <a:graphicFrameLocks noGrp="1"/>
          </p:cNvGraphicFramePr>
          <p:nvPr>
            <p:ph type="tbl" idx="4294967295"/>
            <p:extLst>
              <p:ext uri="{D42A27DB-BD31-4B8C-83A1-F6EECF244321}">
                <p14:modId xmlns:p14="http://schemas.microsoft.com/office/powerpoint/2010/main" val="685591023"/>
              </p:ext>
            </p:extLst>
          </p:nvPr>
        </p:nvGraphicFramePr>
        <p:xfrm>
          <a:off x="2209800" y="1143000"/>
          <a:ext cx="7772400" cy="4756151"/>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1–3</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4–6</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8963">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Relationship</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Responsibility</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No imperatives</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35 imperatives</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Orthodoxy</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Orthopraxy</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Knowledge</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Wisdom</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42938">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Belief</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Behavior</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Position</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Practice</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Privileges</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Responsibility</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67FC65E7-B02F-4B05-A640-F32324D328A0}"/>
              </a:ext>
            </a:extLst>
          </p:cNvPr>
          <p:cNvSpPr>
            <a:spLocks noGrp="1" noChangeArrowheads="1"/>
          </p:cNvSpPr>
          <p:nvPr>
            <p:ph type="subTitle" idx="1"/>
          </p:nvPr>
        </p:nvSpPr>
        <p:spPr>
          <a:xfrm>
            <a:off x="2133600" y="3733800"/>
            <a:ext cx="4495800" cy="2362200"/>
          </a:xfrm>
        </p:spPr>
        <p:txBody>
          <a:bodyPr/>
          <a:lstStyle/>
          <a:p>
            <a:pPr eaLnBrk="1" hangingPunct="1">
              <a:defRPr/>
            </a:pPr>
            <a:r>
              <a:rPr lang="en-US" sz="4800" dirty="0">
                <a:ea typeface="Calibri" panose="020F0502020204030204" pitchFamily="34" charset="0"/>
                <a:cs typeface="Calibri" panose="020F0502020204030204" pitchFamily="34" charset="0"/>
              </a:rPr>
              <a:t>Dressed for Success!</a:t>
            </a:r>
          </a:p>
        </p:txBody>
      </p:sp>
      <p:sp>
        <p:nvSpPr>
          <p:cNvPr id="7" name="Rectangle 6">
            <a:extLst>
              <a:ext uri="{FF2B5EF4-FFF2-40B4-BE49-F238E27FC236}">
                <a16:creationId xmlns:a16="http://schemas.microsoft.com/office/drawing/2014/main" id="{E872DA40-24A3-F15A-7CD1-DFEEB90DEA45}"/>
              </a:ext>
            </a:extLst>
          </p:cNvPr>
          <p:cNvSpPr/>
          <p:nvPr/>
        </p:nvSpPr>
        <p:spPr>
          <a:xfrm>
            <a:off x="3203575" y="1182687"/>
            <a:ext cx="6019800" cy="1200330"/>
          </a:xfrm>
          <a:prstGeom prst="rect">
            <a:avLst/>
          </a:prstGeom>
          <a:noFill/>
          <a:ln>
            <a:noFill/>
          </a:ln>
        </p:spPr>
        <p:txBody>
          <a:bodyPr>
            <a:spAutoFit/>
          </a:bodyPr>
          <a:lstStyle/>
          <a:p>
            <a:pPr algn="ctr">
              <a:defRPr/>
            </a:pPr>
            <a:r>
              <a:rPr lang="en-US" sz="7200" b="1" dirty="0">
                <a:ln w="12700">
                  <a:solidFill>
                    <a:schemeClr val="tx1"/>
                  </a:solidFill>
                  <a:prstDash val="solid"/>
                </a:ln>
                <a:solidFill>
                  <a:srgbClr val="00FFFF"/>
                </a:solidFill>
                <a:effectLst>
                  <a:outerShdw blurRad="41275" dist="20320" dir="1800000" algn="tl" rotWithShape="0">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Ephesians</a:t>
            </a:r>
          </a:p>
        </p:txBody>
      </p:sp>
      <p:pic>
        <p:nvPicPr>
          <p:cNvPr id="3076" name="Picture 7">
            <a:extLst>
              <a:ext uri="{FF2B5EF4-FFF2-40B4-BE49-F238E27FC236}">
                <a16:creationId xmlns:a16="http://schemas.microsoft.com/office/drawing/2014/main" id="{2B861724-AFA5-D4E8-6364-1877D106F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3297238"/>
            <a:ext cx="376237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1C8ABC6-792C-CD5F-DE40-C67E7DC036CA}"/>
              </a:ext>
            </a:extLst>
          </p:cNvPr>
          <p:cNvSpPr>
            <a:spLocks noGrp="1" noChangeArrowheads="1"/>
          </p:cNvSpPr>
          <p:nvPr>
            <p:ph type="title" idx="4294967295"/>
          </p:nvPr>
        </p:nvSpPr>
        <p:spPr>
          <a:xfrm>
            <a:off x="609600" y="0"/>
            <a:ext cx="10972800" cy="914400"/>
          </a:xfrm>
        </p:spPr>
        <p:txBody>
          <a:bodyPr/>
          <a:lstStyle/>
          <a:p>
            <a:pPr algn="ctr"/>
            <a:r>
              <a:rPr lang="en-US" altLang="en-US" sz="4000" dirty="0"/>
              <a:t>6 Pieces of Armor (Eph 6:14-17)</a:t>
            </a:r>
          </a:p>
        </p:txBody>
      </p:sp>
      <p:sp>
        <p:nvSpPr>
          <p:cNvPr id="36867" name="Rectangle 3">
            <a:extLst>
              <a:ext uri="{FF2B5EF4-FFF2-40B4-BE49-F238E27FC236}">
                <a16:creationId xmlns:a16="http://schemas.microsoft.com/office/drawing/2014/main" id="{7DCA787C-1768-1262-8C43-F8AB3D79B57E}"/>
              </a:ext>
            </a:extLst>
          </p:cNvPr>
          <p:cNvSpPr>
            <a:spLocks noGrp="1" noChangeArrowheads="1"/>
          </p:cNvSpPr>
          <p:nvPr>
            <p:ph type="body" idx="4294967295"/>
          </p:nvPr>
        </p:nvSpPr>
        <p:spPr>
          <a:xfrm>
            <a:off x="1981200" y="1143000"/>
            <a:ext cx="8485188" cy="4918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spcBef>
                <a:spcPts val="0"/>
              </a:spcBef>
              <a:spcAft>
                <a:spcPts val="3000"/>
              </a:spcAft>
            </a:pPr>
            <a:r>
              <a:rPr lang="en-US" altLang="en-US" dirty="0">
                <a:effectLst/>
              </a:rPr>
              <a:t>Belt of truth (14a)</a:t>
            </a:r>
          </a:p>
          <a:p>
            <a:pPr marL="457200" indent="-457200">
              <a:spcBef>
                <a:spcPts val="0"/>
              </a:spcBef>
              <a:spcAft>
                <a:spcPts val="3000"/>
              </a:spcAft>
            </a:pPr>
            <a:r>
              <a:rPr lang="en-US" altLang="en-US" dirty="0">
                <a:effectLst/>
              </a:rPr>
              <a:t>Breastplate of righteousness (14b)</a:t>
            </a:r>
          </a:p>
          <a:p>
            <a:pPr marL="457200" indent="-457200">
              <a:spcBef>
                <a:spcPts val="0"/>
              </a:spcBef>
              <a:spcAft>
                <a:spcPts val="3000"/>
              </a:spcAft>
            </a:pPr>
            <a:r>
              <a:rPr lang="en-US" altLang="en-US" dirty="0">
                <a:effectLst/>
              </a:rPr>
              <a:t>Sandals of peace (15)</a:t>
            </a:r>
          </a:p>
          <a:p>
            <a:pPr marL="457200" indent="-457200">
              <a:spcBef>
                <a:spcPts val="0"/>
              </a:spcBef>
              <a:spcAft>
                <a:spcPts val="3000"/>
              </a:spcAft>
            </a:pPr>
            <a:r>
              <a:rPr lang="en-US" altLang="en-US" dirty="0">
                <a:effectLst/>
              </a:rPr>
              <a:t>Shield of faith (16)</a:t>
            </a:r>
          </a:p>
          <a:p>
            <a:pPr marL="457200" indent="-457200">
              <a:spcBef>
                <a:spcPts val="0"/>
              </a:spcBef>
              <a:spcAft>
                <a:spcPts val="3000"/>
              </a:spcAft>
            </a:pPr>
            <a:r>
              <a:rPr lang="en-US" altLang="en-US" dirty="0">
                <a:effectLst/>
              </a:rPr>
              <a:t>Helmet of salvation (17a)</a:t>
            </a:r>
          </a:p>
          <a:p>
            <a:pPr marL="457200" indent="-457200">
              <a:spcBef>
                <a:spcPts val="0"/>
              </a:spcBef>
              <a:spcAft>
                <a:spcPts val="3000"/>
              </a:spcAft>
            </a:pPr>
            <a:r>
              <a:rPr lang="en-US" altLang="en-US" dirty="0">
                <a:effectLst/>
              </a:rPr>
              <a:t>Sword of the Spirit (17b)</a:t>
            </a:r>
          </a:p>
        </p:txBody>
      </p:sp>
      <p:pic>
        <p:nvPicPr>
          <p:cNvPr id="36868" name="Picture 2">
            <a:extLst>
              <a:ext uri="{FF2B5EF4-FFF2-40B4-BE49-F238E27FC236}">
                <a16:creationId xmlns:a16="http://schemas.microsoft.com/office/drawing/2014/main" id="{4A67FC80-B500-7438-7DCA-A60417C01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112" y="2324100"/>
            <a:ext cx="23002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B73A32-77EB-5664-3D27-7493872C424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perseverance,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perseverance,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love</a:t>
            </a:r>
            <a:r>
              <a:rPr lang="en-US" sz="34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11320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2139353" y="1447801"/>
            <a:ext cx="7913294" cy="49930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209800" y="228600"/>
            <a:ext cx="7772400" cy="9144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58625204"/>
              </p:ext>
            </p:extLst>
          </p:nvPr>
        </p:nvGraphicFramePr>
        <p:xfrm>
          <a:off x="838200" y="1676400"/>
          <a:ext cx="10515600" cy="4343400"/>
        </p:xfrm>
        <a:graphic>
          <a:graphicData uri="http://schemas.openxmlformats.org/drawingml/2006/table">
            <a:tbl>
              <a:tblPr>
                <a:tableStyleId>{16D9F66E-5EB9-4882-86FB-DCBF35E3C3E4}</a:tableStyleId>
              </a:tblPr>
              <a:tblGrid>
                <a:gridCol w="3115732">
                  <a:extLst>
                    <a:ext uri="{9D8B030D-6E8A-4147-A177-3AD203B41FA5}">
                      <a16:colId xmlns:a16="http://schemas.microsoft.com/office/drawing/2014/main" val="20000"/>
                    </a:ext>
                  </a:extLst>
                </a:gridCol>
                <a:gridCol w="2434168">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336800">
                  <a:extLst>
                    <a:ext uri="{9D8B030D-6E8A-4147-A177-3AD203B41FA5}">
                      <a16:colId xmlns:a16="http://schemas.microsoft.com/office/drawing/2014/main" val="20003"/>
                    </a:ext>
                  </a:extLst>
                </a:gridCol>
              </a:tblGrid>
              <a:tr h="735449">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73206">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1126207">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1608538">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CC1D7A-68B0-4FFD-8018-DA9A9AF456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185761"/>
          </a:xfrm>
          <a:prstGeom prst="rect">
            <a:avLst/>
          </a:prstGeom>
        </p:spPr>
        <p:txBody>
          <a:bodyPr wrap="square">
            <a:spAutoFit/>
          </a:bodyPr>
          <a:lstStyle/>
          <a:p>
            <a:pPr marL="342900" indent="-342900"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8:29-30</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justified;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rPr>
              <a:t>. </a:t>
            </a:r>
          </a:p>
        </p:txBody>
      </p:sp>
      <p:pic>
        <p:nvPicPr>
          <p:cNvPr id="5" name="Picture 4">
            <a:extLst>
              <a:ext uri="{FF2B5EF4-FFF2-40B4-BE49-F238E27FC236}">
                <a16:creationId xmlns:a16="http://schemas.microsoft.com/office/drawing/2014/main" id="{909A1D0C-3650-9705-795C-CF2ECB225176}"/>
              </a:ext>
            </a:extLst>
          </p:cNvPr>
          <p:cNvPicPr>
            <a:picLocks noChangeAspect="1"/>
          </p:cNvPicPr>
          <p:nvPr/>
        </p:nvPicPr>
        <p:blipFill>
          <a:blip r:embed="rId3"/>
          <a:stretch>
            <a:fillRect/>
          </a:stretch>
        </p:blipFill>
        <p:spPr>
          <a:xfrm>
            <a:off x="3338492" y="4276721"/>
            <a:ext cx="5515015" cy="523879"/>
          </a:xfrm>
          <a:prstGeom prst="rect">
            <a:avLst/>
          </a:prstGeom>
        </p:spPr>
      </p:pic>
    </p:spTree>
    <p:extLst>
      <p:ext uri="{BB962C8B-B14F-4D97-AF65-F5344CB8AC3E}">
        <p14:creationId xmlns:p14="http://schemas.microsoft.com/office/powerpoint/2010/main" val="153116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584003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2244695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286603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714500" y="1600202"/>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1186054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371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114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unbelievers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said to the mountains and to the rocks, ‘Fall on us and hide us from the presence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spTree>
    <p:extLst>
      <p:ext uri="{BB962C8B-B14F-4D97-AF65-F5344CB8AC3E}">
        <p14:creationId xmlns:p14="http://schemas.microsoft.com/office/powerpoint/2010/main" val="106194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2933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609600" y="1524000"/>
            <a:ext cx="10972800" cy="5105400"/>
          </a:xfrm>
        </p:spPr>
        <p:txBody>
          <a:bodyPr/>
          <a:lstStyle/>
          <a:p>
            <a:pPr marL="0" indent="0" algn="just">
              <a:buNone/>
              <a:defRPr/>
            </a:pPr>
            <a:r>
              <a:rPr lang="en-US" sz="2800" dirty="0">
                <a:effectLst>
                  <a:outerShdw blurRad="38100" dist="38100" dir="2700000" algn="tl">
                    <a:srgbClr val="000000">
                      <a:alpha val="43137"/>
                    </a:srgbClr>
                  </a:outerShdw>
                </a:effectLst>
                <a:cs typeface="Calibri" panose="020F0502020204030204" pitchFamily="34" charset="0"/>
              </a:rPr>
              <a:t>"Mankind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in his rebellion</a:t>
            </a:r>
            <a:r>
              <a:rPr lang="en-US" sz="28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800" dirty="0">
                <a:effectLst>
                  <a:outerShdw blurRad="38100" dist="38100" dir="2700000" algn="tl">
                    <a:srgbClr val="000000">
                      <a:alpha val="43137"/>
                    </a:srgbClr>
                  </a:outerShdw>
                </a:effectLst>
                <a:cs typeface="Calibri" panose="020F0502020204030204" pitchFamily="34" charset="0"/>
              </a:rPr>
              <a:t>correctly analyzes the cosmic and terrestrial disturbances as a part of the great end-time day of wrath from the one sitting on the throne and from the Lamb. The verb </a:t>
            </a:r>
            <a:r>
              <a:rPr lang="en-US" sz="2800" i="1" dirty="0">
                <a:effectLst>
                  <a:outerShdw blurRad="38100" dist="38100" dir="2700000" algn="tl">
                    <a:srgbClr val="000000">
                      <a:alpha val="43137"/>
                    </a:srgbClr>
                  </a:outerShdw>
                </a:effectLst>
                <a:cs typeface="Calibri" panose="020F0502020204030204" pitchFamily="34" charset="0"/>
              </a:rPr>
              <a:t>ēlethen</a:t>
            </a:r>
            <a:r>
              <a:rPr lang="en-US" sz="2800" dirty="0">
                <a:effectLst>
                  <a:outerShdw blurRad="38100" dist="38100" dir="2700000" algn="tl">
                    <a:srgbClr val="000000">
                      <a:alpha val="43137"/>
                    </a:srgbClr>
                  </a:outerShdw>
                </a:effectLst>
                <a:cs typeface="Calibri" panose="020F0502020204030204" pitchFamily="34" charset="0"/>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a:t>
            </a:r>
            <a:r>
              <a:rPr lang="en-US" sz="28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209800" y="22860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838200" y="1676400"/>
          <a:ext cx="10515600" cy="4343400"/>
        </p:xfrm>
        <a:graphic>
          <a:graphicData uri="http://schemas.openxmlformats.org/drawingml/2006/table">
            <a:tbl>
              <a:tblPr>
                <a:tableStyleId>{16D9F66E-5EB9-4882-86FB-DCBF35E3C3E4}</a:tableStyleId>
              </a:tblPr>
              <a:tblGrid>
                <a:gridCol w="3115732">
                  <a:extLst>
                    <a:ext uri="{9D8B030D-6E8A-4147-A177-3AD203B41FA5}">
                      <a16:colId xmlns:a16="http://schemas.microsoft.com/office/drawing/2014/main" val="20000"/>
                    </a:ext>
                  </a:extLst>
                </a:gridCol>
                <a:gridCol w="2434168">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336800">
                  <a:extLst>
                    <a:ext uri="{9D8B030D-6E8A-4147-A177-3AD203B41FA5}">
                      <a16:colId xmlns:a16="http://schemas.microsoft.com/office/drawing/2014/main" val="20003"/>
                    </a:ext>
                  </a:extLst>
                </a:gridCol>
              </a:tblGrid>
              <a:tr h="735449">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73206">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1126207">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1608538">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0722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004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3572070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asleep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802324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80530"/>
            <a:ext cx="10972800" cy="418207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Finally, we should note that the purpose of the tribulation is also to be </a:t>
            </a:r>
            <a:r>
              <a:rPr lang="en-US" b="1" u="sng" dirty="0">
                <a:solidFill>
                  <a:srgbClr val="FFFFCC"/>
                </a:solidFill>
                <a:effectLst>
                  <a:outerShdw blurRad="38100" dist="38100" dir="2700000" algn="tl">
                    <a:srgbClr val="000000">
                      <a:alpha val="43137"/>
                    </a:srgbClr>
                  </a:outerShdw>
                </a:effectLst>
              </a:rPr>
              <a:t>the testing of lukewarm shallow Laodicean Christians who will be left behind at the coming of Christ</a:t>
            </a:r>
            <a:r>
              <a:rPr lang="en-US" dirty="0">
                <a:effectLst>
                  <a:outerShdw blurRad="38100" dist="38100" dir="2700000" algn="tl">
                    <a:srgbClr val="000000">
                      <a:alpha val="43137"/>
                    </a:srgbClr>
                  </a:outerShdw>
                </a:effectLst>
              </a:rPr>
              <a:t>. No doubt multitudes who expect to be raptured will be disappointed because like the foolish virgins, they were not watchful. </a:t>
            </a:r>
            <a:r>
              <a:rPr lang="en-US" b="1" u="sng" dirty="0">
                <a:solidFill>
                  <a:srgbClr val="FFFFCC"/>
                </a:solidFill>
                <a:effectLst>
                  <a:outerShdw blurRad="38100" dist="38100" dir="2700000" algn="tl">
                    <a:srgbClr val="000000">
                      <a:alpha val="43137"/>
                    </a:srgbClr>
                  </a:outerShdw>
                </a:effectLst>
              </a:rPr>
              <a:t>Tribulation is then for the purpose of trying the faith of those who profess to be Christians but who really never repented or are living in disobedience to the will of God</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871788" y="228600"/>
            <a:ext cx="6448424"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Ray Brubaker</a:t>
            </a:r>
          </a:p>
          <a:p>
            <a:pPr algn="ctr"/>
            <a:r>
              <a:rPr lang="en-US" sz="1800" dirty="0">
                <a:effectLst>
                  <a:outerShdw blurRad="38100" dist="38100" dir="2700000" algn="tl">
                    <a:srgbClr val="000000">
                      <a:alpha val="43137"/>
                    </a:srgbClr>
                  </a:outerShdw>
                </a:effectLst>
                <a:latin typeface="Calibri" panose="020F0502020204030204" pitchFamily="34" charset="0"/>
              </a:rPr>
              <a:t>"The Purpose of the Tribulation," Radar News, (December 1968): 6.</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1026" name="Picture 2">
            <a:extLst>
              <a:ext uri="{FF2B5EF4-FFF2-40B4-BE49-F238E27FC236}">
                <a16:creationId xmlns:a16="http://schemas.microsoft.com/office/drawing/2014/main" id="{317D5983-7822-45C4-8AC7-FE294376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7" y="5715000"/>
            <a:ext cx="428624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02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190231" y="228600"/>
            <a:ext cx="5811541" cy="1066800"/>
          </a:xfrm>
        </p:spPr>
        <p:txBody>
          <a:bodyPr/>
          <a:lstStyle/>
          <a:p>
            <a:pPr algn="ctr">
              <a:spcAft>
                <a:spcPts val="600"/>
              </a:spcAft>
            </a:pPr>
            <a:r>
              <a:rPr lang="en-US" sz="3600" kern="1200" dirty="0">
                <a:solidFill>
                  <a:srgbClr val="00FFFF"/>
                </a:solidFill>
                <a:effectLst>
                  <a:outerShdw blurRad="38100" dist="38100" dir="2700000" algn="tl">
                    <a:srgbClr val="000000">
                      <a:alpha val="43137"/>
                    </a:srgbClr>
                  </a:outerShdw>
                </a:effectLst>
                <a:ea typeface="+mn-ea"/>
                <a:cs typeface="Arial" charset="0"/>
              </a:rPr>
              <a:t>G.N.H. Peters </a:t>
            </a:r>
            <a:br>
              <a:rPr lang="en-US" sz="3200" dirty="0">
                <a:solidFill>
                  <a:schemeClr val="tx1"/>
                </a:solidFill>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Theocratic Kingdom</a:t>
            </a:r>
            <a:r>
              <a:rPr lang="en-US" sz="2000" dirty="0">
                <a:solidFill>
                  <a:schemeClr val="tx1"/>
                </a:solidFill>
                <a:effectLst>
                  <a:outerShdw blurRad="38100" dist="38100" dir="2700000" algn="tl">
                    <a:srgbClr val="000000">
                      <a:alpha val="43137"/>
                    </a:srgbClr>
                  </a:outerShdw>
                </a:effectLst>
              </a:rPr>
              <a:t>, 2:332</a:t>
            </a:r>
            <a:endParaRPr lang="en-US" altLang="en-US" sz="32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1" y="1447800"/>
            <a:ext cx="109728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simply those who ‘watch’ that shall ‘escape,’ but those, Luke 21:36 who ‘watch and pray always,’ avoiding the corrupting influences around them. The number of translated ones may not be very large (for the number of translated ones given as...types in comparison with the number of those not translated, and with that of the resurrected saints is small so that Dr. </a:t>
            </a:r>
            <a:r>
              <a:rPr lang="en-US" sz="31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Seiss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whom many concur, is undoubtedly correct in saying: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no idea that a very large portion of mankind, or even of the professing Church, will be thus taken</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first translation, if I may so speak, will embrace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the select few who watch and pray always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pic>
        <p:nvPicPr>
          <p:cNvPr id="3" name="Picture 2">
            <a:extLst>
              <a:ext uri="{FF2B5EF4-FFF2-40B4-BE49-F238E27FC236}">
                <a16:creationId xmlns:a16="http://schemas.microsoft.com/office/drawing/2014/main" id="{350D7FA4-D6F6-4852-9D3E-DCAA1F90F8B5}"/>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533400" y="76200"/>
            <a:ext cx="848106" cy="1280160"/>
          </a:xfrm>
          <a:prstGeom prst="rect">
            <a:avLst/>
          </a:prstGeom>
          <a:ln>
            <a:solidFill>
              <a:schemeClr val="tx1"/>
            </a:solidFill>
          </a:ln>
        </p:spPr>
      </p:pic>
    </p:spTree>
    <p:extLst>
      <p:ext uri="{BB962C8B-B14F-4D97-AF65-F5344CB8AC3E}">
        <p14:creationId xmlns:p14="http://schemas.microsoft.com/office/powerpoint/2010/main" val="3276657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923B5D55-BBA1-423D-9CDE-A7760E264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85" b="27653"/>
          <a:stretch/>
        </p:blipFill>
        <p:spPr bwMode="auto">
          <a:xfrm>
            <a:off x="3048000" y="146625"/>
            <a:ext cx="6521768" cy="6564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003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CA4DA5E-AFAA-49F8-8994-919BC4E3B69B" descr="IMG_2416.JPG">
            <a:extLst>
              <a:ext uri="{FF2B5EF4-FFF2-40B4-BE49-F238E27FC236}">
                <a16:creationId xmlns:a16="http://schemas.microsoft.com/office/drawing/2014/main" id="{5CCBF06B-E326-FD08-F0C9-1A79833C0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000" y="1600200"/>
            <a:ext cx="92160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75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A31BA0-6AD8-430C-808D-14DB88541FB8}"/>
              </a:ext>
            </a:extLst>
          </p:cNvPr>
          <p:cNvPicPr>
            <a:picLocks noChangeAspect="1"/>
          </p:cNvPicPr>
          <p:nvPr/>
        </p:nvPicPr>
        <p:blipFill>
          <a:blip r:embed="rId2"/>
          <a:stretch>
            <a:fillRect/>
          </a:stretch>
        </p:blipFill>
        <p:spPr>
          <a:xfrm>
            <a:off x="2641296" y="228600"/>
            <a:ext cx="6909409" cy="6400800"/>
          </a:xfrm>
          <a:prstGeom prst="rect">
            <a:avLst/>
          </a:prstGeom>
        </p:spPr>
      </p:pic>
    </p:spTree>
    <p:extLst>
      <p:ext uri="{BB962C8B-B14F-4D97-AF65-F5344CB8AC3E}">
        <p14:creationId xmlns:p14="http://schemas.microsoft.com/office/powerpoint/2010/main" val="129625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escription available.">
            <a:extLst>
              <a:ext uri="{FF2B5EF4-FFF2-40B4-BE49-F238E27FC236}">
                <a16:creationId xmlns:a16="http://schemas.microsoft.com/office/drawing/2014/main" id="{547A899D-1BB4-4941-83C8-A0F82F895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05" b="28134"/>
          <a:stretch/>
        </p:blipFill>
        <p:spPr bwMode="auto">
          <a:xfrm>
            <a:off x="2831440" y="199503"/>
            <a:ext cx="6529120" cy="6458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277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No description available.">
            <a:extLst>
              <a:ext uri="{FF2B5EF4-FFF2-40B4-BE49-F238E27FC236}">
                <a16:creationId xmlns:a16="http://schemas.microsoft.com/office/drawing/2014/main" id="{EB1C7D75-EBC5-4439-8814-A9D1CD201F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90" b="27832"/>
          <a:stretch/>
        </p:blipFill>
        <p:spPr bwMode="auto">
          <a:xfrm>
            <a:off x="2880992" y="233440"/>
            <a:ext cx="6430016" cy="639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6295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sleep, but we will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004" y="2286000"/>
            <a:ext cx="3323992" cy="2743200"/>
          </a:xfrm>
          <a:prstGeom prst="ellipse">
            <a:avLst/>
          </a:prstGeom>
          <a:ln>
            <a:noFill/>
          </a:ln>
          <a:effectLst>
            <a:softEdge rad="112500"/>
          </a:effectLst>
        </p:spPr>
      </p:pic>
    </p:spTree>
    <p:extLst>
      <p:ext uri="{BB962C8B-B14F-4D97-AF65-F5344CB8AC3E}">
        <p14:creationId xmlns:p14="http://schemas.microsoft.com/office/powerpoint/2010/main" val="3302463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2320218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0615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1476384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725434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59389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7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00F5B952-D2A4-CBC1-9402-085E33D7049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69094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99187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140C7C6A-9813-93E1-11FC-874632A3B209}"/>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765142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b="1" u="sng" dirty="0">
                <a:solidFill>
                  <a:srgbClr val="FFFFCC"/>
                </a:solidFill>
              </a:rPr>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56173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b="1" u="sng" dirty="0">
                <a:solidFill>
                  <a:srgbClr val="FFFFCC"/>
                </a:solidFill>
              </a:rPr>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F38C8006-5DFC-27E3-F57C-4048D013ABA2}"/>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54988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307460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b="1" u="sng" dirty="0">
                <a:solidFill>
                  <a:srgbClr val="FFFFCC"/>
                </a:solidFill>
              </a:rPr>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7C040972-4406-CB60-3096-7B8769961F5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218536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03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3873</TotalTime>
  <Words>2345</Words>
  <Application>Microsoft Office PowerPoint</Application>
  <PresentationFormat>Widescreen</PresentationFormat>
  <Paragraphs>217</Paragraphs>
  <Slides>54</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Abadi MT Condensed Light</vt:lpstr>
      <vt:lpstr>Calibri</vt:lpstr>
      <vt:lpstr>Times New Roman</vt:lpstr>
      <vt:lpstr>Wingdings</vt:lpstr>
      <vt:lpstr>Azure</vt:lpstr>
      <vt:lpstr>1_Azure</vt:lpstr>
      <vt:lpstr>PowerPoint Presentation</vt:lpstr>
      <vt:lpstr>Structure</vt:lpstr>
      <vt:lpstr>Structure</vt:lpstr>
      <vt:lpstr>Structure</vt:lpstr>
      <vt:lpstr>Day of the Lord (5:1-11)</vt:lpstr>
      <vt:lpstr>Day of the Lord (5:1-11)</vt:lpstr>
      <vt:lpstr>PowerPoint Presentation</vt:lpstr>
      <vt:lpstr>PowerPoint Presentation</vt:lpstr>
      <vt:lpstr>Day of the Lord (5:1-11)</vt:lpstr>
      <vt:lpstr>PowerPoint Presentation</vt:lpstr>
      <vt:lpstr>PowerPoint Presentation</vt:lpstr>
      <vt:lpstr>Seven “I AM” statements in John</vt:lpstr>
      <vt:lpstr>Names &amp; Titles Demonstrating Satan’s  Post-Fall, Earthly Authority  (Job 1:7; 2:2; Luke 4:5-8; Rom. 8:19-22)</vt:lpstr>
      <vt:lpstr>PowerPoint Presentation</vt:lpstr>
      <vt:lpstr>Ephesians: What Is Inside?</vt:lpstr>
      <vt:lpstr>PowerPoint Presentation</vt:lpstr>
      <vt:lpstr>6 Pieces of Armor (Eph 6:14-17)</vt:lpstr>
      <vt:lpstr>PowerPoint Presentation</vt:lpstr>
      <vt:lpstr>PORTRAIT OF GROWTH 1:5-7 </vt:lpstr>
      <vt:lpstr>Three Tenses of Salvation</vt:lpstr>
      <vt:lpstr>PowerPoint Presentation</vt:lpstr>
      <vt:lpstr>PowerPoint Presentation</vt:lpstr>
      <vt:lpstr>Three Reasons Believers Will Not Be in the Tribulation  (1 Thess. 4:9-11)</vt:lpstr>
      <vt:lpstr>PowerPoint Presentation</vt:lpstr>
      <vt:lpstr>Three Reasons Believers Will Not Be in the Tribulation  (1 Thess. 4:9-11)</vt:lpstr>
      <vt:lpstr>Promised Exemption from Divine Wrath</vt:lpstr>
      <vt:lpstr>PowerPoint Presentation</vt:lpstr>
      <vt:lpstr>PowerPoint Presentation</vt:lpstr>
      <vt:lpstr>PowerPoint Presentation</vt:lpstr>
      <vt:lpstr>Rev. 6:16-17 Robert L. Thomas, Revelation 1–7: An Exegetical Commentary, ed. Kenneth Barker (Chicago: Moody, 1992), 457-58. </vt:lpstr>
      <vt:lpstr>Three Tenses of Salvation</vt:lpstr>
      <vt:lpstr>PowerPoint Presentation</vt:lpstr>
      <vt:lpstr>PowerPoint Presentation</vt:lpstr>
      <vt:lpstr>Three Reasons Believers Will Not Be in the Tribulation  (1 Thess. 4:9-11)</vt:lpstr>
      <vt:lpstr>PowerPoint Presentation</vt:lpstr>
      <vt:lpstr>PowerPoint Presentation</vt:lpstr>
      <vt:lpstr>G.N.H. Peters  Theocratic Kingdom, 2:332</vt:lpstr>
      <vt:lpstr>PowerPoint Presentation</vt:lpstr>
      <vt:lpstr>PowerPoint Presentation</vt:lpstr>
      <vt:lpstr>PowerPoint Presentation</vt:lpstr>
      <vt:lpstr>PowerPoint Presentation</vt:lpstr>
      <vt:lpstr>PowerPoint Presentation</vt:lpstr>
      <vt:lpstr>PowerPoint Presentation</vt:lpstr>
      <vt:lpstr>Three Reasons Believers Will Not Be in the Tribulation  (1 Thess. 4:9-11)</vt:lpstr>
      <vt:lpstr>PowerPoint Presentation</vt:lpstr>
      <vt:lpstr>PowerPoint Presentation</vt:lpstr>
      <vt:lpstr>PowerPoint Presentation</vt:lpstr>
      <vt:lpstr>PowerPoint Presentation</vt:lpstr>
      <vt:lpstr>PowerPoint Presentation</vt:lpstr>
      <vt:lpstr>PowerPoint Presentation</vt:lpstr>
      <vt:lpstr>Conclusion</vt:lpstr>
      <vt:lpstr>Structure</vt:lpstr>
      <vt:lpstr>Day of the Lord (5:1-11)</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021 - 5v4-11 - 16 X 9</dc:title>
  <dc:subject>1 Thessalonians</dc:subject>
  <dc:creator>A. Woods</dc:creator>
  <cp:lastModifiedBy>Jim McGowan</cp:lastModifiedBy>
  <cp:revision>349</cp:revision>
  <cp:lastPrinted>2023-04-08T17:44:29Z</cp:lastPrinted>
  <dcterms:created xsi:type="dcterms:W3CDTF">2009-02-09T13:26:58Z</dcterms:created>
  <dcterms:modified xsi:type="dcterms:W3CDTF">2023-04-08T17:44:44Z</dcterms:modified>
</cp:coreProperties>
</file>