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4879" r:id="rId2"/>
    <p:sldId id="3846" r:id="rId3"/>
    <p:sldId id="5275" r:id="rId4"/>
    <p:sldId id="7058" r:id="rId5"/>
    <p:sldId id="6578" r:id="rId6"/>
    <p:sldId id="1354" r:id="rId7"/>
    <p:sldId id="8006" r:id="rId8"/>
    <p:sldId id="8007" r:id="rId9"/>
    <p:sldId id="3193" r:id="rId10"/>
    <p:sldId id="7059" r:id="rId11"/>
    <p:sldId id="275" r:id="rId12"/>
    <p:sldId id="9634" r:id="rId13"/>
    <p:sldId id="9646" r:id="rId14"/>
    <p:sldId id="9105" r:id="rId15"/>
    <p:sldId id="7060" r:id="rId16"/>
    <p:sldId id="8974" r:id="rId17"/>
    <p:sldId id="323" r:id="rId18"/>
    <p:sldId id="9636" r:id="rId19"/>
    <p:sldId id="7061" r:id="rId20"/>
    <p:sldId id="261" r:id="rId21"/>
    <p:sldId id="9644" r:id="rId22"/>
    <p:sldId id="9647" r:id="rId23"/>
    <p:sldId id="9637" r:id="rId24"/>
    <p:sldId id="4728" r:id="rId25"/>
    <p:sldId id="2067" r:id="rId26"/>
    <p:sldId id="7062" r:id="rId27"/>
    <p:sldId id="9638" r:id="rId28"/>
    <p:sldId id="7063" r:id="rId29"/>
    <p:sldId id="6349" r:id="rId30"/>
    <p:sldId id="6318" r:id="rId31"/>
    <p:sldId id="9639" r:id="rId32"/>
    <p:sldId id="7064" r:id="rId33"/>
    <p:sldId id="276" r:id="rId34"/>
    <p:sldId id="7261" r:id="rId35"/>
    <p:sldId id="7262" r:id="rId36"/>
    <p:sldId id="601" r:id="rId37"/>
    <p:sldId id="9645" r:id="rId38"/>
    <p:sldId id="9640" r:id="rId39"/>
    <p:sldId id="939" r:id="rId40"/>
    <p:sldId id="9641" r:id="rId41"/>
    <p:sldId id="9642" r:id="rId42"/>
    <p:sldId id="9643" r:id="rId43"/>
  </p:sldIdLst>
  <p:sldSz cx="12192000" cy="6858000"/>
  <p:notesSz cx="7315200" cy="9601200"/>
  <p:custDataLst>
    <p:tags r:id="rId4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000066"/>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A3814-7331-4473-8295-3E43E93F33C2}" v="23" dt="2022-04-17T17:28:01.90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2688" autoAdjust="0"/>
  </p:normalViewPr>
  <p:slideViewPr>
    <p:cSldViewPr>
      <p:cViewPr>
        <p:scale>
          <a:sx n="100" d="100"/>
          <a:sy n="100" d="100"/>
        </p:scale>
        <p:origin x="73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77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81A3814-7331-4473-8295-3E43E93F33C2}"/>
    <pc:docChg chg="custSel modSld">
      <pc:chgData name="Jim McGowan" userId="e2c7446dd3aca506" providerId="LiveId" clId="{981A3814-7331-4473-8295-3E43E93F33C2}" dt="2022-04-17T17:29:25.399" v="77" actId="207"/>
      <pc:docMkLst>
        <pc:docMk/>
      </pc:docMkLst>
      <pc:sldChg chg="modSp mod">
        <pc:chgData name="Jim McGowan" userId="e2c7446dd3aca506" providerId="LiveId" clId="{981A3814-7331-4473-8295-3E43E93F33C2}" dt="2022-04-17T16:51:09.097" v="52" actId="208"/>
        <pc:sldMkLst>
          <pc:docMk/>
          <pc:sldMk cId="0" sldId="901"/>
        </pc:sldMkLst>
        <pc:spChg chg="mod">
          <ac:chgData name="Jim McGowan" userId="e2c7446dd3aca506" providerId="LiveId" clId="{981A3814-7331-4473-8295-3E43E93F33C2}" dt="2022-04-17T16:50:40.852" v="51" actId="14100"/>
          <ac:spMkLst>
            <pc:docMk/>
            <pc:sldMk cId="0" sldId="901"/>
            <ac:spMk id="48131" creationId="{6B7CA89D-2108-4AFB-B737-A1D235DF3B5A}"/>
          </ac:spMkLst>
        </pc:spChg>
        <pc:picChg chg="mod">
          <ac:chgData name="Jim McGowan" userId="e2c7446dd3aca506" providerId="LiveId" clId="{981A3814-7331-4473-8295-3E43E93F33C2}" dt="2022-04-17T16:51:09.097" v="52" actId="208"/>
          <ac:picMkLst>
            <pc:docMk/>
            <pc:sldMk cId="0" sldId="901"/>
            <ac:picMk id="2" creationId="{D9A8802B-9FBF-4F46-A003-6B7CECF4F920}"/>
          </ac:picMkLst>
        </pc:picChg>
      </pc:sldChg>
      <pc:sldChg chg="modSp mod">
        <pc:chgData name="Jim McGowan" userId="e2c7446dd3aca506" providerId="LiveId" clId="{981A3814-7331-4473-8295-3E43E93F33C2}" dt="2022-04-17T17:25:07.267" v="68" actId="12789"/>
        <pc:sldMkLst>
          <pc:docMk/>
          <pc:sldMk cId="0" sldId="1102"/>
        </pc:sldMkLst>
        <pc:picChg chg="mod">
          <ac:chgData name="Jim McGowan" userId="e2c7446dd3aca506" providerId="LiveId" clId="{981A3814-7331-4473-8295-3E43E93F33C2}" dt="2022-04-17T17:25:07.267" v="68" actId="12789"/>
          <ac:picMkLst>
            <pc:docMk/>
            <pc:sldMk cId="0" sldId="1102"/>
            <ac:picMk id="5" creationId="{E75D0FFD-6C8D-4D2B-ADE8-32BF20F33E57}"/>
          </ac:picMkLst>
        </pc:picChg>
      </pc:sldChg>
      <pc:sldChg chg="modSp mod">
        <pc:chgData name="Jim McGowan" userId="e2c7446dd3aca506" providerId="LiveId" clId="{981A3814-7331-4473-8295-3E43E93F33C2}" dt="2022-04-17T17:29:25.399" v="77" actId="207"/>
        <pc:sldMkLst>
          <pc:docMk/>
          <pc:sldMk cId="0" sldId="1618"/>
        </pc:sldMkLst>
        <pc:graphicFrameChg chg="modGraphic">
          <ac:chgData name="Jim McGowan" userId="e2c7446dd3aca506" providerId="LiveId" clId="{981A3814-7331-4473-8295-3E43E93F33C2}" dt="2022-04-17T17:29:25.399" v="77" actId="207"/>
          <ac:graphicFrameMkLst>
            <pc:docMk/>
            <pc:sldMk cId="0" sldId="1618"/>
            <ac:graphicFrameMk id="5" creationId="{00000000-0000-0000-0000-000000000000}"/>
          </ac:graphicFrameMkLst>
        </pc:graphicFrameChg>
      </pc:sldChg>
      <pc:sldChg chg="modSp mod">
        <pc:chgData name="Jim McGowan" userId="e2c7446dd3aca506" providerId="LiveId" clId="{981A3814-7331-4473-8295-3E43E93F33C2}" dt="2022-04-17T17:07:26.230" v="60" actId="113"/>
        <pc:sldMkLst>
          <pc:docMk/>
          <pc:sldMk cId="0" sldId="1942"/>
        </pc:sldMkLst>
        <pc:spChg chg="mod">
          <ac:chgData name="Jim McGowan" userId="e2c7446dd3aca506" providerId="LiveId" clId="{981A3814-7331-4473-8295-3E43E93F33C2}" dt="2022-04-17T17:07:26.230" v="60" actId="113"/>
          <ac:spMkLst>
            <pc:docMk/>
            <pc:sldMk cId="0" sldId="1942"/>
            <ac:spMk id="55299" creationId="{00000000-0000-0000-0000-000000000000}"/>
          </ac:spMkLst>
        </pc:spChg>
      </pc:sldChg>
      <pc:sldChg chg="modSp mod">
        <pc:chgData name="Jim McGowan" userId="e2c7446dd3aca506" providerId="LiveId" clId="{981A3814-7331-4473-8295-3E43E93F33C2}" dt="2022-04-17T16:49:22.730" v="39" actId="255"/>
        <pc:sldMkLst>
          <pc:docMk/>
          <pc:sldMk cId="2813116457" sldId="5224"/>
        </pc:sldMkLst>
        <pc:graphicFrameChg chg="mod modGraphic">
          <ac:chgData name="Jim McGowan" userId="e2c7446dd3aca506" providerId="LiveId" clId="{981A3814-7331-4473-8295-3E43E93F33C2}" dt="2022-04-17T16:49:22.730" v="39" actId="255"/>
          <ac:graphicFrameMkLst>
            <pc:docMk/>
            <pc:sldMk cId="2813116457" sldId="5224"/>
            <ac:graphicFrameMk id="4" creationId="{E49A613A-85F1-4E0D-982D-96A3538A6C49}"/>
          </ac:graphicFrameMkLst>
        </pc:graphicFrameChg>
      </pc:sldChg>
      <pc:sldChg chg="modSp mod">
        <pc:chgData name="Jim McGowan" userId="e2c7446dd3aca506" providerId="LiveId" clId="{981A3814-7331-4473-8295-3E43E93F33C2}" dt="2022-04-17T16:46:28.662" v="31" actId="108"/>
        <pc:sldMkLst>
          <pc:docMk/>
          <pc:sldMk cId="2669078109" sldId="5226"/>
        </pc:sldMkLst>
        <pc:spChg chg="mod">
          <ac:chgData name="Jim McGowan" userId="e2c7446dd3aca506" providerId="LiveId" clId="{981A3814-7331-4473-8295-3E43E93F33C2}" dt="2022-04-17T16:46:28.662" v="31" actId="108"/>
          <ac:spMkLst>
            <pc:docMk/>
            <pc:sldMk cId="2669078109" sldId="5226"/>
            <ac:spMk id="134147" creationId="{00000000-0000-0000-0000-000000000000}"/>
          </ac:spMkLst>
        </pc:spChg>
      </pc:sldChg>
      <pc:sldChg chg="modSp mod">
        <pc:chgData name="Jim McGowan" userId="e2c7446dd3aca506" providerId="LiveId" clId="{981A3814-7331-4473-8295-3E43E93F33C2}" dt="2022-04-17T16:46:51.022" v="32" actId="113"/>
        <pc:sldMkLst>
          <pc:docMk/>
          <pc:sldMk cId="1026251335" sldId="5227"/>
        </pc:sldMkLst>
        <pc:graphicFrameChg chg="modGraphic">
          <ac:chgData name="Jim McGowan" userId="e2c7446dd3aca506" providerId="LiveId" clId="{981A3814-7331-4473-8295-3E43E93F33C2}" dt="2022-04-17T16:46:51.022" v="32" actId="113"/>
          <ac:graphicFrameMkLst>
            <pc:docMk/>
            <pc:sldMk cId="1026251335" sldId="5227"/>
            <ac:graphicFrameMk id="4" creationId="{E49A613A-85F1-4E0D-982D-96A3538A6C49}"/>
          </ac:graphicFrameMkLst>
        </pc:graphicFrameChg>
      </pc:sldChg>
      <pc:sldChg chg="modSp mod">
        <pc:chgData name="Jim McGowan" userId="e2c7446dd3aca506" providerId="LiveId" clId="{981A3814-7331-4473-8295-3E43E93F33C2}" dt="2022-04-17T16:48:43.689" v="37" actId="255"/>
        <pc:sldMkLst>
          <pc:docMk/>
          <pc:sldMk cId="1457467014" sldId="5244"/>
        </pc:sldMkLst>
        <pc:graphicFrameChg chg="mod modGraphic">
          <ac:chgData name="Jim McGowan" userId="e2c7446dd3aca506" providerId="LiveId" clId="{981A3814-7331-4473-8295-3E43E93F33C2}" dt="2022-04-17T16:48:43.689" v="37" actId="255"/>
          <ac:graphicFrameMkLst>
            <pc:docMk/>
            <pc:sldMk cId="1457467014" sldId="5244"/>
            <ac:graphicFrameMk id="4" creationId="{E49A613A-85F1-4E0D-982D-96A3538A6C49}"/>
          </ac:graphicFrameMkLst>
        </pc:graphicFrameChg>
      </pc:sldChg>
      <pc:sldChg chg="addSp delSp modSp mod">
        <pc:chgData name="Jim McGowan" userId="e2c7446dd3aca506" providerId="LiveId" clId="{981A3814-7331-4473-8295-3E43E93F33C2}" dt="2022-04-17T17:25:26.416" v="70"/>
        <pc:sldMkLst>
          <pc:docMk/>
          <pc:sldMk cId="2138046964" sldId="5245"/>
        </pc:sldMkLst>
        <pc:picChg chg="del">
          <ac:chgData name="Jim McGowan" userId="e2c7446dd3aca506" providerId="LiveId" clId="{981A3814-7331-4473-8295-3E43E93F33C2}" dt="2022-04-17T17:25:23.796" v="69" actId="478"/>
          <ac:picMkLst>
            <pc:docMk/>
            <pc:sldMk cId="2138046964" sldId="5245"/>
            <ac:picMk id="5" creationId="{1D506337-6AE6-43A3-92FD-C6A347588473}"/>
          </ac:picMkLst>
        </pc:picChg>
        <pc:picChg chg="add mod">
          <ac:chgData name="Jim McGowan" userId="e2c7446dd3aca506" providerId="LiveId" clId="{981A3814-7331-4473-8295-3E43E93F33C2}" dt="2022-04-17T17:25:26.416" v="70"/>
          <ac:picMkLst>
            <pc:docMk/>
            <pc:sldMk cId="2138046964" sldId="5245"/>
            <ac:picMk id="6" creationId="{352F8095-01DB-4E17-B445-77CF17D6CFA9}"/>
          </ac:picMkLst>
        </pc:picChg>
      </pc:sldChg>
      <pc:sldChg chg="addSp delSp modSp mod">
        <pc:chgData name="Jim McGowan" userId="e2c7446dd3aca506" providerId="LiveId" clId="{981A3814-7331-4473-8295-3E43E93F33C2}" dt="2022-04-17T17:25:33.169" v="72"/>
        <pc:sldMkLst>
          <pc:docMk/>
          <pc:sldMk cId="953581949" sldId="5246"/>
        </pc:sldMkLst>
        <pc:picChg chg="del">
          <ac:chgData name="Jim McGowan" userId="e2c7446dd3aca506" providerId="LiveId" clId="{981A3814-7331-4473-8295-3E43E93F33C2}" dt="2022-04-17T17:25:31.554" v="71" actId="478"/>
          <ac:picMkLst>
            <pc:docMk/>
            <pc:sldMk cId="953581949" sldId="5246"/>
            <ac:picMk id="5" creationId="{064297E5-CCC9-45C2-9540-70CD53F94210}"/>
          </ac:picMkLst>
        </pc:picChg>
        <pc:picChg chg="add mod">
          <ac:chgData name="Jim McGowan" userId="e2c7446dd3aca506" providerId="LiveId" clId="{981A3814-7331-4473-8295-3E43E93F33C2}" dt="2022-04-17T17:25:33.169" v="72"/>
          <ac:picMkLst>
            <pc:docMk/>
            <pc:sldMk cId="953581949" sldId="5246"/>
            <ac:picMk id="6" creationId="{4E4FFC75-CB63-46E1-842B-D5BD1CEC94BF}"/>
          </ac:picMkLst>
        </pc:picChg>
      </pc:sldChg>
      <pc:sldChg chg="addSp delSp modSp mod">
        <pc:chgData name="Jim McGowan" userId="e2c7446dd3aca506" providerId="LiveId" clId="{981A3814-7331-4473-8295-3E43E93F33C2}" dt="2022-04-17T17:27:49.954" v="74"/>
        <pc:sldMkLst>
          <pc:docMk/>
          <pc:sldMk cId="3361173824" sldId="5250"/>
        </pc:sldMkLst>
        <pc:picChg chg="del">
          <ac:chgData name="Jim McGowan" userId="e2c7446dd3aca506" providerId="LiveId" clId="{981A3814-7331-4473-8295-3E43E93F33C2}" dt="2022-04-17T17:27:47.555" v="73" actId="478"/>
          <ac:picMkLst>
            <pc:docMk/>
            <pc:sldMk cId="3361173824" sldId="5250"/>
            <ac:picMk id="4" creationId="{00000000-0000-0000-0000-000000000000}"/>
          </ac:picMkLst>
        </pc:picChg>
        <pc:picChg chg="add mod">
          <ac:chgData name="Jim McGowan" userId="e2c7446dd3aca506" providerId="LiveId" clId="{981A3814-7331-4473-8295-3E43E93F33C2}" dt="2022-04-17T17:27:49.954" v="74"/>
          <ac:picMkLst>
            <pc:docMk/>
            <pc:sldMk cId="3361173824" sldId="5250"/>
            <ac:picMk id="5" creationId="{9562C812-D811-48EF-8A95-2E5384242E3D}"/>
          </ac:picMkLst>
        </pc:picChg>
      </pc:sldChg>
      <pc:sldChg chg="addSp delSp modSp mod">
        <pc:chgData name="Jim McGowan" userId="e2c7446dd3aca506" providerId="LiveId" clId="{981A3814-7331-4473-8295-3E43E93F33C2}" dt="2022-04-17T17:28:01.904" v="76"/>
        <pc:sldMkLst>
          <pc:docMk/>
          <pc:sldMk cId="4130866729" sldId="5251"/>
        </pc:sldMkLst>
        <pc:picChg chg="del">
          <ac:chgData name="Jim McGowan" userId="e2c7446dd3aca506" providerId="LiveId" clId="{981A3814-7331-4473-8295-3E43E93F33C2}" dt="2022-04-17T17:28:00.278" v="75" actId="478"/>
          <ac:picMkLst>
            <pc:docMk/>
            <pc:sldMk cId="4130866729" sldId="5251"/>
            <ac:picMk id="5" creationId="{A2C787D0-BC83-44FE-9938-AA4F40B9FCA2}"/>
          </ac:picMkLst>
        </pc:picChg>
        <pc:picChg chg="add mod">
          <ac:chgData name="Jim McGowan" userId="e2c7446dd3aca506" providerId="LiveId" clId="{981A3814-7331-4473-8295-3E43E93F33C2}" dt="2022-04-17T17:28:01.904" v="76"/>
          <ac:picMkLst>
            <pc:docMk/>
            <pc:sldMk cId="4130866729" sldId="5251"/>
            <ac:picMk id="6" creationId="{45256C83-2E1A-47F6-BEFA-FC11916DD16A}"/>
          </ac:picMkLst>
        </pc:picChg>
      </pc:sldChg>
      <pc:sldChg chg="modSp mod">
        <pc:chgData name="Jim McGowan" userId="e2c7446dd3aca506" providerId="LiveId" clId="{981A3814-7331-4473-8295-3E43E93F33C2}" dt="2022-04-17T16:51:52.796" v="59" actId="208"/>
        <pc:sldMkLst>
          <pc:docMk/>
          <pc:sldMk cId="2167211782" sldId="5261"/>
        </pc:sldMkLst>
        <pc:picChg chg="mod">
          <ac:chgData name="Jim McGowan" userId="e2c7446dd3aca506" providerId="LiveId" clId="{981A3814-7331-4473-8295-3E43E93F33C2}" dt="2022-04-17T16:51:52.796" v="59" actId="208"/>
          <ac:picMkLst>
            <pc:docMk/>
            <pc:sldMk cId="2167211782" sldId="5261"/>
            <ac:picMk id="3" creationId="{CAB920E7-112F-446F-A6B9-6D5661D9F55D}"/>
          </ac:picMkLst>
        </pc:picChg>
      </pc:sldChg>
      <pc:sldChg chg="modSp mod">
        <pc:chgData name="Jim McGowan" userId="e2c7446dd3aca506" providerId="LiveId" clId="{981A3814-7331-4473-8295-3E43E93F33C2}" dt="2022-04-17T17:10:26.220" v="61" actId="113"/>
        <pc:sldMkLst>
          <pc:docMk/>
          <pc:sldMk cId="1612285903" sldId="5268"/>
        </pc:sldMkLst>
        <pc:spChg chg="mod">
          <ac:chgData name="Jim McGowan" userId="e2c7446dd3aca506" providerId="LiveId" clId="{981A3814-7331-4473-8295-3E43E93F33C2}" dt="2022-04-17T17:10:26.220" v="61" actId="113"/>
          <ac:spMkLst>
            <pc:docMk/>
            <pc:sldMk cId="1612285903" sldId="5268"/>
            <ac:spMk id="5529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313899ED-E046-2B4E-445A-BD454D6CE4E7}"/>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  </a:t>
            </a:r>
            <a:r>
              <a:rPr lang="en-US" altLang="en-US" sz="1600" dirty="0"/>
              <a:t>The Believer's Future Resurrection Body</a:t>
            </a:r>
            <a:endParaRPr lang="en-US" sz="1600" dirty="0"/>
          </a:p>
          <a:p>
            <a:pPr>
              <a:defRPr/>
            </a:pPr>
            <a:r>
              <a:rPr lang="en-US" sz="1600" dirty="0"/>
              <a:t>04-09-2023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90049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96590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29</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304892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36</a:t>
            </a:fld>
            <a:endParaRPr lang="en-US" altLang="en-US" sz="1200"/>
          </a:p>
        </p:txBody>
      </p:sp>
      <p:sp>
        <p:nvSpPr>
          <p:cNvPr id="216067" name="Rectangle 2"/>
          <p:cNvSpPr>
            <a:spLocks noGrp="1" noRot="1" noChangeAspect="1" noChangeArrowheads="1" noTextEdit="1"/>
          </p:cNvSpPr>
          <p:nvPr>
            <p:ph type="sldImg"/>
          </p:nvPr>
        </p:nvSpPr>
        <p:spPr>
          <a:xfrm>
            <a:off x="381000" y="685800"/>
            <a:ext cx="6096000" cy="3429000"/>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75942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9347200" y="6248400"/>
            <a:ext cx="2540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379027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50761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1"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1" y="4279973"/>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7"/>
            <a:ext cx="5305661"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9"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98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A5AF68AA-6E8D-4EBE-A139-4FC03518729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35EBB283-3B7B-49AB-8AA7-99A21F376EE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F1AD6E4-E7D3-4F55-A71C-2BD4D9E4B8B1}"/>
              </a:ext>
            </a:extLst>
          </p:cNvPr>
          <p:cNvSpPr>
            <a:spLocks noGrp="1" noChangeArrowheads="1"/>
          </p:cNvSpPr>
          <p:nvPr>
            <p:ph type="sldNum" sz="quarter" idx="12"/>
          </p:nvPr>
        </p:nvSpPr>
        <p:spPr/>
        <p:txBody>
          <a:bodyPr/>
          <a:lstStyle>
            <a:lvl1pPr>
              <a:defRPr/>
            </a:lvl1pPr>
          </a:lstStyle>
          <a:p>
            <a:fld id="{76208CC9-E9FD-45FD-AE88-DDE39DF36392}" type="slidenum">
              <a:rPr lang="en-US" altLang="en-US"/>
              <a:pPr/>
              <a:t>‹#›</a:t>
            </a:fld>
            <a:endParaRPr lang="en-US" altLang="en-US"/>
          </a:p>
        </p:txBody>
      </p:sp>
    </p:spTree>
    <p:extLst>
      <p:ext uri="{BB962C8B-B14F-4D97-AF65-F5344CB8AC3E}">
        <p14:creationId xmlns:p14="http://schemas.microsoft.com/office/powerpoint/2010/main" val="173029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3771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CC"/>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2057400" y="1524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The Believer's Future Resurrection Body</a:t>
            </a:r>
          </a:p>
        </p:txBody>
      </p:sp>
      <p:pic>
        <p:nvPicPr>
          <p:cNvPr id="5" name="Picture 4">
            <a:extLst>
              <a:ext uri="{FF2B5EF4-FFF2-40B4-BE49-F238E27FC236}">
                <a16:creationId xmlns:a16="http://schemas.microsoft.com/office/drawing/2014/main" id="{2AD050C4-8234-4BFE-84BE-56607955F0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1143000"/>
            <a:ext cx="3657600" cy="4114800"/>
          </a:xfrm>
          <a:prstGeom prst="rect">
            <a:avLst/>
          </a:prstGeom>
        </p:spPr>
      </p:pic>
      <p:pic>
        <p:nvPicPr>
          <p:cNvPr id="6" name="Picture 5">
            <a:extLst>
              <a:ext uri="{FF2B5EF4-FFF2-40B4-BE49-F238E27FC236}">
                <a16:creationId xmlns:a16="http://schemas.microsoft.com/office/drawing/2014/main" id="{16CAA863-5528-484C-A048-56F7496346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801" y="5791200"/>
            <a:ext cx="870855" cy="914400"/>
          </a:xfrm>
          <a:prstGeom prst="rect">
            <a:avLst/>
          </a:prstGeom>
        </p:spPr>
      </p:pic>
    </p:spTree>
    <p:extLst>
      <p:ext uri="{BB962C8B-B14F-4D97-AF65-F5344CB8AC3E}">
        <p14:creationId xmlns:p14="http://schemas.microsoft.com/office/powerpoint/2010/main" val="19637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39DD2FBC-2D48-3DEE-CF2C-EE8FE32977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225CA9-F8C0-6A72-94F6-01457AB95BA8}"/>
              </a:ext>
            </a:extLst>
          </p:cNvPr>
          <p:cNvSpPr>
            <a:spLocks noGrp="1" noChangeArrowheads="1"/>
          </p:cNvSpPr>
          <p:nvPr>
            <p:ph type="title" idx="4294967295"/>
          </p:nvPr>
        </p:nvSpPr>
        <p:spPr>
          <a:xfrm>
            <a:off x="914400" y="228600"/>
            <a:ext cx="10363200" cy="1143000"/>
          </a:xfrm>
        </p:spPr>
        <p:txBody>
          <a:bodyPr/>
          <a:lstStyle/>
          <a:p>
            <a:pPr algn="ctr" eaLnBrk="1" hangingPunct="1">
              <a:defRPr/>
            </a:pPr>
            <a:r>
              <a:rPr lang="en-US" sz="3600" dirty="0"/>
              <a:t>Differences Between the Earthly and Heavenly Bodies </a:t>
            </a:r>
            <a:r>
              <a:rPr lang="en-US" sz="3200" dirty="0">
                <a:solidFill>
                  <a:schemeClr val="tx1"/>
                </a:solidFill>
                <a:effectLst>
                  <a:outerShdw blurRad="38100" dist="38100" dir="2700000" algn="tl">
                    <a:srgbClr val="000000"/>
                  </a:outerShdw>
                </a:effectLst>
                <a:ea typeface="+mn-ea"/>
                <a:cs typeface="+mn-cs"/>
              </a:rPr>
              <a:t>(1 Corinthians 15:42-44)</a:t>
            </a:r>
          </a:p>
        </p:txBody>
      </p:sp>
      <p:sp>
        <p:nvSpPr>
          <p:cNvPr id="16387" name="Rectangle 3">
            <a:extLst>
              <a:ext uri="{FF2B5EF4-FFF2-40B4-BE49-F238E27FC236}">
                <a16:creationId xmlns:a16="http://schemas.microsoft.com/office/drawing/2014/main" id="{C8EC4AD0-E44F-B53E-4ED6-1B0341AF35B3}"/>
              </a:ext>
            </a:extLst>
          </p:cNvPr>
          <p:cNvSpPr>
            <a:spLocks noGrp="1" noChangeArrowheads="1"/>
          </p:cNvSpPr>
          <p:nvPr>
            <p:ph type="body" sz="half" idx="4294967295"/>
          </p:nvPr>
        </p:nvSpPr>
        <p:spPr>
          <a:xfrm>
            <a:off x="2209800" y="1981200"/>
            <a:ext cx="3810000" cy="4114800"/>
          </a:xfrm>
        </p:spPr>
        <p:txBody>
          <a:bodyPr/>
          <a:lstStyle/>
          <a:p>
            <a:pPr eaLnBrk="1" hangingPunct="1">
              <a:spcBef>
                <a:spcPts val="0"/>
              </a:spcBef>
              <a:spcAft>
                <a:spcPts val="1200"/>
              </a:spcAft>
              <a:buFontTx/>
              <a:buNone/>
              <a:defRPr/>
            </a:pPr>
            <a:r>
              <a:rPr lang="en-US" b="1" u="sng" dirty="0">
                <a:solidFill>
                  <a:srgbClr val="FFFFCC"/>
                </a:solidFill>
              </a:rPr>
              <a:t>Earthly Body</a:t>
            </a:r>
          </a:p>
          <a:p>
            <a:pPr eaLnBrk="1" hangingPunct="1">
              <a:spcBef>
                <a:spcPts val="0"/>
              </a:spcBef>
              <a:spcAft>
                <a:spcPts val="1800"/>
              </a:spcAft>
              <a:defRPr/>
            </a:pPr>
            <a:r>
              <a:rPr lang="en-US" dirty="0"/>
              <a:t>Perishable</a:t>
            </a:r>
          </a:p>
          <a:p>
            <a:pPr eaLnBrk="1" hangingPunct="1">
              <a:spcBef>
                <a:spcPts val="0"/>
              </a:spcBef>
              <a:spcAft>
                <a:spcPts val="1800"/>
              </a:spcAft>
              <a:defRPr/>
            </a:pPr>
            <a:r>
              <a:rPr lang="en-US" dirty="0"/>
              <a:t>Lowly</a:t>
            </a:r>
          </a:p>
          <a:p>
            <a:pPr eaLnBrk="1" hangingPunct="1">
              <a:spcBef>
                <a:spcPts val="0"/>
              </a:spcBef>
              <a:spcAft>
                <a:spcPts val="1800"/>
              </a:spcAft>
              <a:defRPr/>
            </a:pPr>
            <a:r>
              <a:rPr lang="en-US" dirty="0"/>
              <a:t>Weak</a:t>
            </a:r>
          </a:p>
          <a:p>
            <a:pPr eaLnBrk="1" hangingPunct="1">
              <a:spcBef>
                <a:spcPts val="0"/>
              </a:spcBef>
              <a:spcAft>
                <a:spcPts val="1800"/>
              </a:spcAft>
              <a:defRPr/>
            </a:pPr>
            <a:r>
              <a:rPr lang="en-US" dirty="0"/>
              <a:t>Natural</a:t>
            </a:r>
          </a:p>
        </p:txBody>
      </p:sp>
      <p:sp>
        <p:nvSpPr>
          <p:cNvPr id="16388" name="Rectangle 4">
            <a:extLst>
              <a:ext uri="{FF2B5EF4-FFF2-40B4-BE49-F238E27FC236}">
                <a16:creationId xmlns:a16="http://schemas.microsoft.com/office/drawing/2014/main" id="{AB622EED-CF6B-CA2F-9881-D41DCFD2D337}"/>
              </a:ext>
            </a:extLst>
          </p:cNvPr>
          <p:cNvSpPr>
            <a:spLocks noGrp="1" noChangeArrowheads="1"/>
          </p:cNvSpPr>
          <p:nvPr>
            <p:ph type="body" sz="half" idx="4294967295"/>
          </p:nvPr>
        </p:nvSpPr>
        <p:spPr>
          <a:xfrm>
            <a:off x="6172200" y="1981200"/>
            <a:ext cx="3810000" cy="4114800"/>
          </a:xfrm>
        </p:spPr>
        <p:txBody>
          <a:bodyPr/>
          <a:lstStyle/>
          <a:p>
            <a:pPr eaLnBrk="1" hangingPunct="1">
              <a:spcBef>
                <a:spcPts val="0"/>
              </a:spcBef>
              <a:spcAft>
                <a:spcPts val="1200"/>
              </a:spcAft>
              <a:buNone/>
              <a:defRPr/>
            </a:pPr>
            <a:r>
              <a:rPr lang="en-US" b="1" u="sng" dirty="0">
                <a:solidFill>
                  <a:srgbClr val="FFFFCC"/>
                </a:solidFill>
              </a:rPr>
              <a:t>Heavenly Body</a:t>
            </a:r>
          </a:p>
          <a:p>
            <a:pPr eaLnBrk="1" hangingPunct="1">
              <a:spcBef>
                <a:spcPts val="0"/>
              </a:spcBef>
              <a:spcAft>
                <a:spcPts val="1800"/>
              </a:spcAft>
              <a:defRPr/>
            </a:pPr>
            <a:r>
              <a:rPr lang="en-US" dirty="0"/>
              <a:t>Imperishable</a:t>
            </a:r>
          </a:p>
          <a:p>
            <a:pPr eaLnBrk="1" hangingPunct="1">
              <a:spcBef>
                <a:spcPts val="0"/>
              </a:spcBef>
              <a:spcAft>
                <a:spcPts val="1800"/>
              </a:spcAft>
              <a:defRPr/>
            </a:pPr>
            <a:r>
              <a:rPr lang="en-US" dirty="0"/>
              <a:t>Honorable</a:t>
            </a:r>
          </a:p>
          <a:p>
            <a:pPr eaLnBrk="1" hangingPunct="1">
              <a:spcBef>
                <a:spcPts val="0"/>
              </a:spcBef>
              <a:spcAft>
                <a:spcPts val="1800"/>
              </a:spcAft>
              <a:defRPr/>
            </a:pPr>
            <a:r>
              <a:rPr lang="en-US" dirty="0"/>
              <a:t>Powerful</a:t>
            </a:r>
          </a:p>
          <a:p>
            <a:pPr eaLnBrk="1" hangingPunct="1">
              <a:spcBef>
                <a:spcPts val="0"/>
              </a:spcBef>
              <a:spcAft>
                <a:spcPts val="1800"/>
              </a:spcAft>
              <a:defRPr/>
            </a:pPr>
            <a:r>
              <a:rPr lang="en-US" dirty="0"/>
              <a:t>Spiritual</a:t>
            </a:r>
          </a:p>
        </p:txBody>
      </p:sp>
      <p:pic>
        <p:nvPicPr>
          <p:cNvPr id="7173" name="Picture 5">
            <a:extLst>
              <a:ext uri="{FF2B5EF4-FFF2-40B4-BE49-F238E27FC236}">
                <a16:creationId xmlns:a16="http://schemas.microsoft.com/office/drawing/2014/main" id="{71E0B2FA-5078-78CE-6326-DAC98522C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3200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1990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1143000"/>
            <a:ext cx="6629400" cy="5486400"/>
          </a:xfrm>
        </p:spPr>
        <p:txBody>
          <a:bodyPr/>
          <a:lstStyle/>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Sun (Rev 22:5)</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Moon (Rev 21:23)</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temple (Rev. 21:22)</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2567191758"/>
      </p:ext>
    </p:extLst>
  </p:cSld>
  <p:clrMapOvr>
    <a:masterClrMapping/>
  </p:clrMapOvr>
  <p:transition advTm="9168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1143000"/>
            <a:ext cx="6629400" cy="5486400"/>
          </a:xfrm>
        </p:spPr>
        <p:txBody>
          <a:bodyPr/>
          <a:lstStyle/>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900"/>
              </a:spcAft>
              <a:buClr>
                <a:srgbClr val="66FFFF"/>
              </a:buClr>
              <a:buSzPct val="100000"/>
              <a:buFont typeface="+mj-lt"/>
              <a:buAutoNum type="arabicPeriod"/>
              <a:defRPr/>
            </a:pPr>
            <a:r>
              <a:rPr lang="en-US" sz="3200" b="1" u="sng" dirty="0">
                <a:solidFill>
                  <a:srgbClr val="FFFFCC"/>
                </a:solidFill>
                <a:effectLst>
                  <a:outerShdw blurRad="38100" dist="38100" dir="2700000" algn="tl">
                    <a:srgbClr val="000000">
                      <a:alpha val="43137"/>
                    </a:srgbClr>
                  </a:outerShdw>
                </a:effectLst>
              </a:rPr>
              <a:t>No Sun (Rev 22:5)</a:t>
            </a:r>
          </a:p>
          <a:p>
            <a:pPr marL="514350" indent="-514350" eaLnBrk="1" hangingPunct="1">
              <a:spcBef>
                <a:spcPts val="0"/>
              </a:spcBef>
              <a:spcAft>
                <a:spcPts val="900"/>
              </a:spcAft>
              <a:buClr>
                <a:srgbClr val="66FFFF"/>
              </a:buClr>
              <a:buSzPct val="100000"/>
              <a:buFont typeface="+mj-lt"/>
              <a:buAutoNum type="arabicPeriod"/>
              <a:defRPr/>
            </a:pPr>
            <a:r>
              <a:rPr lang="en-US" sz="3200" b="1" u="sng" dirty="0">
                <a:solidFill>
                  <a:srgbClr val="FFFFCC"/>
                </a:solidFill>
                <a:effectLst>
                  <a:outerShdw blurRad="38100" dist="38100" dir="2700000" algn="tl">
                    <a:srgbClr val="000000">
                      <a:alpha val="43137"/>
                    </a:srgbClr>
                  </a:outerShdw>
                </a:effectLst>
              </a:rPr>
              <a:t>No Moon (Rev 21:23)</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temple (Rev. 21:22)</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1113796282"/>
      </p:ext>
    </p:extLst>
  </p:cSld>
  <p:clrMapOvr>
    <a:masterClrMapping/>
  </p:clrMapOvr>
  <p:transition advTm="9168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7FFB7974-27A9-62CF-37AB-8387439784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6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2161648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028700" y="1143000"/>
            <a:ext cx="10134600" cy="3962400"/>
          </a:xfrm>
        </p:spPr>
        <p:txBody>
          <a:bodyPr/>
          <a:lstStyle/>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 Millennial temple (Ezek. 40-48)</a:t>
            </a:r>
          </a:p>
        </p:txBody>
      </p:sp>
    </p:spTree>
    <p:extLst>
      <p:ext uri="{BB962C8B-B14F-4D97-AF65-F5344CB8AC3E}">
        <p14:creationId xmlns:p14="http://schemas.microsoft.com/office/powerpoint/2010/main" val="42283580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tent is not a permanent dwelling, but a portable one for pilgrims and travelers…The temporary tent is taken down, but a new, permanent house awaits the believer in the land beyond the skies. This is a building from God, in the sense that God is the One who gives it to us…The believer’s future body is also described as eternal in the heavens. It is a body that will no longer be subject to disease, decay, and death, but one that will endure forever in our heavenly home.</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8" y="228600"/>
            <a:ext cx="8053661"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William McDonald</a:t>
            </a:r>
          </a:p>
          <a:p>
            <a:pPr algn="ctr" eaLnBrk="1" hangingPunct="1">
              <a:spcBef>
                <a:spcPct val="0"/>
              </a:spcBef>
              <a:buClrTx/>
              <a:buSz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William MacDonald and Arthur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Farstad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Believer’s Bible Commentary </a:t>
            </a:r>
            <a:r>
              <a:rPr lang="en-US" sz="1800" dirty="0">
                <a:effectLst/>
                <a:latin typeface="Calibri" panose="020F0502020204030204" pitchFamily="34" charset="0"/>
                <a:ea typeface="Calibri" panose="020F0502020204030204" pitchFamily="34" charset="0"/>
                <a:cs typeface="Times New Roman" panose="02020603050405020304" pitchFamily="18" charset="0"/>
              </a:rPr>
              <a:t>(Nashville: Thomas Nelson, 2016), in the Bible Study App, Olive Tree Bible Software, 2022.</a:t>
            </a:r>
          </a:p>
        </p:txBody>
      </p:sp>
    </p:spTree>
    <p:extLst>
      <p:ext uri="{BB962C8B-B14F-4D97-AF65-F5344CB8AC3E}">
        <p14:creationId xmlns:p14="http://schemas.microsoft.com/office/powerpoint/2010/main" val="2157275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9F0EFDB0-D048-E007-8EF9-0772B4DE82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3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15:20-23</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Christ has been raised from the dead,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those who are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a:t>
            </a:r>
          </a:p>
        </p:txBody>
      </p:sp>
    </p:spTree>
    <p:extLst>
      <p:ext uri="{BB962C8B-B14F-4D97-AF65-F5344CB8AC3E}">
        <p14:creationId xmlns:p14="http://schemas.microsoft.com/office/powerpoint/2010/main" val="26857738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D4A0AB1-7298-C7B8-2BFC-1343B3E450E4}"/>
              </a:ext>
            </a:extLst>
          </p:cNvPr>
          <p:cNvSpPr>
            <a:spLocks noGrp="1" noChangeArrowheads="1"/>
          </p:cNvSpPr>
          <p:nvPr>
            <p:ph type="title"/>
          </p:nvPr>
        </p:nvSpPr>
        <p:spPr>
          <a:xfrm>
            <a:off x="914400" y="228600"/>
            <a:ext cx="10363200" cy="1143000"/>
          </a:xfrm>
        </p:spPr>
        <p:txBody>
          <a:bodyPr/>
          <a:lstStyle/>
          <a:p>
            <a:pPr algn="ctr" eaLnBrk="1" hangingPunct="1">
              <a:defRPr/>
            </a:pPr>
            <a:r>
              <a:rPr lang="en-US" sz="3600" dirty="0"/>
              <a:t>Christ's Resurrection Attested to by Eyewitnesses </a:t>
            </a:r>
            <a:br>
              <a:rPr lang="en-US" sz="3600" dirty="0"/>
            </a:br>
            <a:r>
              <a:rPr lang="en-US" sz="3200" dirty="0">
                <a:solidFill>
                  <a:schemeClr val="tx1"/>
                </a:solidFill>
                <a:effectLst>
                  <a:outerShdw blurRad="38100" dist="38100" dir="2700000" algn="tl">
                    <a:srgbClr val="000000"/>
                  </a:outerShdw>
                </a:effectLst>
                <a:ea typeface="+mn-ea"/>
                <a:cs typeface="+mn-cs"/>
              </a:rPr>
              <a:t>(1 Corinthians 15:5-11)</a:t>
            </a:r>
            <a:endParaRPr lang="en-US" sz="3600" dirty="0">
              <a:solidFill>
                <a:schemeClr val="tx1"/>
              </a:solidFill>
              <a:effectLst>
                <a:outerShdw blurRad="38100" dist="38100" dir="2700000" algn="tl">
                  <a:srgbClr val="000000"/>
                </a:outerShdw>
              </a:effectLst>
              <a:ea typeface="+mn-ea"/>
              <a:cs typeface="+mn-cs"/>
            </a:endParaRPr>
          </a:p>
        </p:txBody>
      </p:sp>
      <p:sp>
        <p:nvSpPr>
          <p:cNvPr id="7171" name="Rectangle 3">
            <a:extLst>
              <a:ext uri="{FF2B5EF4-FFF2-40B4-BE49-F238E27FC236}">
                <a16:creationId xmlns:a16="http://schemas.microsoft.com/office/drawing/2014/main" id="{27E58171-0CEA-5114-B390-0E7BBAC6D138}"/>
              </a:ext>
            </a:extLst>
          </p:cNvPr>
          <p:cNvSpPr>
            <a:spLocks noGrp="1" noChangeArrowheads="1"/>
          </p:cNvSpPr>
          <p:nvPr>
            <p:ph type="body" idx="1"/>
          </p:nvPr>
        </p:nvSpPr>
        <p:spPr>
          <a:xfrm>
            <a:off x="621165" y="1946274"/>
            <a:ext cx="6313035" cy="4378325"/>
          </a:xfrm>
        </p:spPr>
        <p:txBody>
          <a:bodyPr/>
          <a:lstStyle/>
          <a:p>
            <a:pPr marL="457200" indent="-457200" eaLnBrk="1" hangingPunct="1">
              <a:spcBef>
                <a:spcPts val="0"/>
              </a:spcBef>
              <a:spcAft>
                <a:spcPts val="1800"/>
              </a:spcAft>
              <a:defRPr/>
            </a:pPr>
            <a:r>
              <a:rPr lang="en-US" dirty="0"/>
              <a:t>Cephas (5a)</a:t>
            </a:r>
          </a:p>
          <a:p>
            <a:pPr marL="457200" indent="-457200" eaLnBrk="1" hangingPunct="1">
              <a:spcBef>
                <a:spcPts val="0"/>
              </a:spcBef>
              <a:spcAft>
                <a:spcPts val="1800"/>
              </a:spcAft>
              <a:defRPr/>
            </a:pPr>
            <a:r>
              <a:rPr lang="en-US" dirty="0"/>
              <a:t>The twelve (5b)</a:t>
            </a:r>
          </a:p>
          <a:p>
            <a:pPr marL="457200" indent="-457200" eaLnBrk="1" hangingPunct="1">
              <a:spcBef>
                <a:spcPts val="0"/>
              </a:spcBef>
              <a:spcAft>
                <a:spcPts val="1800"/>
              </a:spcAft>
              <a:defRPr/>
            </a:pPr>
            <a:r>
              <a:rPr lang="en-US" dirty="0"/>
              <a:t>The five hundred (6)</a:t>
            </a:r>
          </a:p>
          <a:p>
            <a:pPr marL="457200" indent="-457200" eaLnBrk="1" hangingPunct="1">
              <a:spcBef>
                <a:spcPts val="0"/>
              </a:spcBef>
              <a:spcAft>
                <a:spcPts val="1800"/>
              </a:spcAft>
              <a:defRPr/>
            </a:pPr>
            <a:r>
              <a:rPr lang="en-US" dirty="0"/>
              <a:t>James (7a)</a:t>
            </a:r>
          </a:p>
          <a:p>
            <a:pPr marL="457200" indent="-457200" eaLnBrk="1" hangingPunct="1">
              <a:spcBef>
                <a:spcPts val="0"/>
              </a:spcBef>
              <a:spcAft>
                <a:spcPts val="1800"/>
              </a:spcAft>
              <a:defRPr/>
            </a:pPr>
            <a:r>
              <a:rPr lang="en-US" dirty="0"/>
              <a:t>The rest of the apostles (7b)</a:t>
            </a:r>
          </a:p>
          <a:p>
            <a:pPr marL="457200" indent="-457200" eaLnBrk="1" hangingPunct="1">
              <a:spcBef>
                <a:spcPts val="0"/>
              </a:spcBef>
              <a:spcAft>
                <a:spcPts val="1800"/>
              </a:spcAft>
              <a:defRPr/>
            </a:pPr>
            <a:r>
              <a:rPr lang="en-US" dirty="0"/>
              <a:t>Paul (8-11)</a:t>
            </a:r>
          </a:p>
        </p:txBody>
      </p:sp>
      <p:pic>
        <p:nvPicPr>
          <p:cNvPr id="14340" name="Picture 4" descr="C:\Users\awoods\Pictures\Microsoft Clip Organizer\bd08203_.wmf">
            <a:extLst>
              <a:ext uri="{FF2B5EF4-FFF2-40B4-BE49-F238E27FC236}">
                <a16:creationId xmlns:a16="http://schemas.microsoft.com/office/drawing/2014/main" id="{5E7C03BB-0E29-2FF0-55A9-250DCC128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632075"/>
            <a:ext cx="471283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04413-D195-4202-B814-105F3A8F7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15:6-7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He appeared to more than five hundred brethren at one time,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whom remain until now, but some have fallen asleep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appeared to James, then to all the apostles…”</a:t>
            </a:r>
          </a:p>
        </p:txBody>
      </p:sp>
      <p:pic>
        <p:nvPicPr>
          <p:cNvPr id="3" name="Picture 2">
            <a:extLst>
              <a:ext uri="{FF2B5EF4-FFF2-40B4-BE49-F238E27FC236}">
                <a16:creationId xmlns:a16="http://schemas.microsoft.com/office/drawing/2014/main" id="{AAA488FB-503E-4FD1-8BEF-9BEDD43A4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6930" y="3200400"/>
            <a:ext cx="2558143" cy="1645920"/>
          </a:xfrm>
          <a:prstGeom prst="rect">
            <a:avLst/>
          </a:prstGeom>
          <a:ln>
            <a:solidFill>
              <a:schemeClr val="tx1"/>
            </a:solidFill>
          </a:ln>
        </p:spPr>
      </p:pic>
    </p:spTree>
    <p:extLst>
      <p:ext uri="{BB962C8B-B14F-4D97-AF65-F5344CB8AC3E}">
        <p14:creationId xmlns:p14="http://schemas.microsoft.com/office/powerpoint/2010/main" val="225276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9144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9562C812-D811-48EF-8A95-2E5384242E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161531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9144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9562C812-D811-48EF-8A95-2E5384242E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45731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1:6-7</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 when they had come together, they were asking Him, saying, ‘Lord, is it at this time You are restoring the kingdom to Israel?’ </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He said to them, ‘It is not for you to know times or epochs which the Father has fixed by His own authority.’”</a:t>
            </a:r>
          </a:p>
        </p:txBody>
      </p:sp>
      <p:pic>
        <p:nvPicPr>
          <p:cNvPr id="4" name="Picture 3">
            <a:extLst>
              <a:ext uri="{FF2B5EF4-FFF2-40B4-BE49-F238E27FC236}">
                <a16:creationId xmlns:a16="http://schemas.microsoft.com/office/drawing/2014/main" id="{14956409-BA60-4841-8A94-8256E206E42E}"/>
              </a:ext>
            </a:extLst>
          </p:cNvPr>
          <p:cNvPicPr>
            <a:picLocks noChangeAspect="1"/>
          </p:cNvPicPr>
          <p:nvPr/>
        </p:nvPicPr>
        <p:blipFill>
          <a:blip r:embed="rId3"/>
          <a:stretch>
            <a:fillRect/>
          </a:stretch>
        </p:blipFill>
        <p:spPr>
          <a:xfrm>
            <a:off x="5324391" y="3307080"/>
            <a:ext cx="1543221" cy="1645920"/>
          </a:xfrm>
          <a:prstGeom prst="rect">
            <a:avLst/>
          </a:prstGeom>
        </p:spPr>
      </p:pic>
    </p:spTree>
    <p:extLst>
      <p:ext uri="{BB962C8B-B14F-4D97-AF65-F5344CB8AC3E}">
        <p14:creationId xmlns:p14="http://schemas.microsoft.com/office/powerpoint/2010/main" val="19544449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363" y="228600"/>
            <a:ext cx="8675275" cy="6400800"/>
          </a:xfrm>
          <a:prstGeom prst="rect">
            <a:avLst/>
          </a:prstGeom>
          <a:ln w="57150">
            <a:solidFill>
              <a:schemeClr val="tx1"/>
            </a:solidFill>
          </a:ln>
        </p:spPr>
      </p:pic>
      <p:sp>
        <p:nvSpPr>
          <p:cNvPr id="24580" name="Oval 6"/>
          <p:cNvSpPr>
            <a:spLocks noChangeArrowheads="1"/>
          </p:cNvSpPr>
          <p:nvPr/>
        </p:nvSpPr>
        <p:spPr bwMode="auto">
          <a:xfrm>
            <a:off x="9525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9220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6781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31251164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3DF08469-BB50-2D8C-15DD-ACD6DF0C0B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08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396487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A81D30E7-2067-E5D8-274C-FD637812A0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8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6EDE7-A4F7-4CDD-88C8-0C89CCD1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224" y="1662537"/>
            <a:ext cx="4932271" cy="4823631"/>
          </a:xfrm>
          <a:prstGeom prst="rect">
            <a:avLst/>
          </a:prstGeom>
        </p:spPr>
      </p:pic>
      <p:sp>
        <p:nvSpPr>
          <p:cNvPr id="91138" name="Rectangle 2"/>
          <p:cNvSpPr>
            <a:spLocks noGrp="1" noChangeArrowheads="1"/>
          </p:cNvSpPr>
          <p:nvPr>
            <p:ph type="title"/>
          </p:nvPr>
        </p:nvSpPr>
        <p:spPr>
          <a:xfrm>
            <a:off x="2438400" y="228600"/>
            <a:ext cx="7315200" cy="914400"/>
          </a:xfrm>
        </p:spPr>
        <p:txBody>
          <a:bodyPr/>
          <a:lstStyle/>
          <a:p>
            <a:pPr algn="ctr"/>
            <a:r>
              <a:rPr lang="en-US" altLang="en-US" sz="6000" dirty="0">
                <a:solidFill>
                  <a:srgbClr val="66FFFF"/>
                </a:solidFill>
              </a:rPr>
              <a:t>Jerusalem Descending</a:t>
            </a:r>
          </a:p>
        </p:txBody>
      </p:sp>
      <p:sp>
        <p:nvSpPr>
          <p:cNvPr id="149673" name="AutoShape 169"/>
          <p:cNvSpPr>
            <a:spLocks noChangeArrowheads="1"/>
          </p:cNvSpPr>
          <p:nvPr/>
        </p:nvSpPr>
        <p:spPr bwMode="auto">
          <a:xfrm rot="-2752181">
            <a:off x="6152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6324234" y="2200132"/>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6324233"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500289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3"/>
          <a:stretch>
            <a:fillRect/>
          </a:stretch>
        </p:blipFill>
        <p:spPr>
          <a:xfrm>
            <a:off x="7315200" y="1582614"/>
            <a:ext cx="3657917" cy="4115157"/>
          </a:xfrm>
          <a:prstGeom prst="rect">
            <a:avLst/>
          </a:prstGeom>
        </p:spPr>
      </p:pic>
    </p:spTree>
    <p:extLst>
      <p:ext uri="{BB962C8B-B14F-4D97-AF65-F5344CB8AC3E}">
        <p14:creationId xmlns:p14="http://schemas.microsoft.com/office/powerpoint/2010/main" val="378874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066800" y="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4:26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Jerusalem above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free; she is our mother.”</a:t>
            </a:r>
          </a:p>
        </p:txBody>
      </p:sp>
      <p:pic>
        <p:nvPicPr>
          <p:cNvPr id="4" name="Picture 2" descr="Image result for the eternal state">
            <a:extLst>
              <a:ext uri="{FF2B5EF4-FFF2-40B4-BE49-F238E27FC236}">
                <a16:creationId xmlns:a16="http://schemas.microsoft.com/office/drawing/2014/main" id="{32EC065B-5681-477A-B1C5-F14460B59D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2057400"/>
            <a:ext cx="36576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22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53942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15654513-5131-A7A1-7E4F-3CE7CFE9A8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10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7171" name="Rectangle 1027"/>
          <p:cNvSpPr>
            <a:spLocks noGrp="1" noChangeArrowheads="1"/>
          </p:cNvSpPr>
          <p:nvPr>
            <p:ph type="body" idx="1"/>
          </p:nvPr>
        </p:nvSpPr>
        <p:spPr>
          <a:xfrm>
            <a:off x="609600" y="0"/>
            <a:ext cx="10972800" cy="4876800"/>
          </a:xfrm>
        </p:spPr>
        <p:txBody>
          <a:bodyPr/>
          <a:lstStyle/>
          <a:p>
            <a:pPr marL="0" indent="0" algn="ctr" defTabSz="685800">
              <a:spcBef>
                <a:spcPct val="0"/>
              </a:spcBef>
              <a:spcAft>
                <a:spcPts val="1200"/>
              </a:spcAft>
              <a:buClr>
                <a:schemeClr val="tx1"/>
              </a:buClr>
              <a:buSzPct val="75000"/>
              <a:buNone/>
              <a:defRPr/>
            </a:pPr>
            <a:r>
              <a:rPr lang="en-US" altLang="en-US" sz="4000" kern="1200" dirty="0">
                <a:solidFill>
                  <a:srgbClr val="00FFFF"/>
                </a:solidFill>
                <a:ea typeface="+mj-ea"/>
                <a:cs typeface="+mj-cs"/>
              </a:rPr>
              <a:t>Genesis 11:1-9</a:t>
            </a:r>
          </a:p>
          <a:p>
            <a:pPr marL="0" marR="0" indent="0" algn="just">
              <a:spcBef>
                <a:spcPts val="0"/>
              </a:spcBef>
              <a:spcAft>
                <a:spcPts val="0"/>
              </a:spcAft>
              <a:buNone/>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Now the whole earth used the same language and the same words.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It came about as they journeyed east, that they found a plain in the land of Shinar and settled there.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They said to one another, “Come, let us make bricks and burn </a:t>
            </a:r>
            <a:r>
              <a:rPr lang="en-US" sz="3400" i="1" dirty="0">
                <a:effectLst>
                  <a:outerShdw blurRad="38100" dist="38100" dir="2700000" algn="tl">
                    <a:srgbClr val="000000">
                      <a:alpha val="43137"/>
                    </a:srgbClr>
                  </a:outerShdw>
                </a:effectLst>
                <a:latin typeface="Calibri" panose="020F0502020204030204" pitchFamily="34" charset="0"/>
              </a:rPr>
              <a:t>them</a:t>
            </a:r>
            <a:r>
              <a:rPr lang="en-US" sz="3400" dirty="0">
                <a:effectLst>
                  <a:outerShdw blurRad="38100" dist="38100" dir="2700000" algn="tl">
                    <a:srgbClr val="000000">
                      <a:alpha val="43137"/>
                    </a:srgbClr>
                  </a:outerShdw>
                </a:effectLst>
                <a:latin typeface="Calibri" panose="020F0502020204030204" pitchFamily="34" charset="0"/>
              </a:rPr>
              <a:t> thoroughly.” And they used brick for stone, and they used tar for mortar.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4</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They said, “Come, let us build for ourselves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 city, and a </a:t>
            </a:r>
            <a:r>
              <a:rPr lang="en-US" sz="3400" b="1" u="sng" dirty="0">
                <a:solidFill>
                  <a:srgbClr val="FFFFCC"/>
                </a:solidFill>
                <a:effectLst>
                  <a:outerShdw blurRad="38100" dist="38100" dir="2700000" algn="tl">
                    <a:srgbClr val="000000">
                      <a:alpha val="43137"/>
                    </a:srgbClr>
                  </a:outerShdw>
                </a:effectLst>
              </a:rPr>
              <a:t>tower whose top </a:t>
            </a:r>
            <a:r>
              <a:rPr lang="en-US" sz="3400" b="1" i="1" u="sng" dirty="0">
                <a:solidFill>
                  <a:srgbClr val="FFFFCC"/>
                </a:solidFill>
                <a:effectLst>
                  <a:outerShdw blurRad="38100" dist="38100" dir="2700000" algn="tl">
                    <a:srgbClr val="000000">
                      <a:alpha val="43137"/>
                    </a:srgbClr>
                  </a:outerShdw>
                </a:effectLst>
              </a:rPr>
              <a:t>will</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 reach</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into</a:t>
            </a:r>
            <a:r>
              <a:rPr lang="en-US" sz="3400" dirty="0">
                <a:effectLst>
                  <a:outerShdw blurRad="38100" dist="38100" dir="2700000" algn="tl">
                    <a:srgbClr val="000000">
                      <a:alpha val="43137"/>
                    </a:srgbClr>
                  </a:outerShdw>
                </a:effectLst>
                <a:latin typeface="Calibri" panose="020F0502020204030204" pitchFamily="34" charset="0"/>
              </a:rPr>
              <a:t> . . .</a:t>
            </a:r>
            <a:endParaRPr lang="en-US" altLang="en-US" sz="3400" dirty="0">
              <a:effectLst>
                <a:outerShdw blurRad="38100" dist="38100" dir="2700000" algn="tl">
                  <a:srgbClr val="000000">
                    <a:alpha val="43137"/>
                  </a:srgbClr>
                </a:outerShdw>
              </a:effectLst>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7171" name="Rectangle 1027"/>
          <p:cNvSpPr>
            <a:spLocks noGrp="1" noChangeArrowheads="1"/>
          </p:cNvSpPr>
          <p:nvPr>
            <p:ph type="body" idx="1"/>
          </p:nvPr>
        </p:nvSpPr>
        <p:spPr>
          <a:xfrm>
            <a:off x="609600" y="0"/>
            <a:ext cx="10972800" cy="4800600"/>
          </a:xfrm>
        </p:spPr>
        <p:txBody>
          <a:bodyPr/>
          <a:lstStyle/>
          <a:p>
            <a:pPr marL="0" indent="0" algn="ctr" defTabSz="685800">
              <a:spcBef>
                <a:spcPct val="0"/>
              </a:spcBef>
              <a:spcAft>
                <a:spcPts val="1200"/>
              </a:spcAft>
              <a:buClr>
                <a:schemeClr val="tx1"/>
              </a:buClr>
              <a:buSzPct val="75000"/>
              <a:buNone/>
              <a:defRPr/>
            </a:pPr>
            <a:r>
              <a:rPr lang="en-US" altLang="en-US" sz="4000" kern="1200" dirty="0">
                <a:solidFill>
                  <a:srgbClr val="00FFFF"/>
                </a:solidFill>
                <a:ea typeface="+mj-ea"/>
                <a:cs typeface="+mj-cs"/>
              </a:rPr>
              <a:t>Genesis 11:1-9 (cont’d)</a:t>
            </a:r>
          </a:p>
          <a:p>
            <a:pPr marL="0" marR="0" indent="0" algn="just">
              <a:spcBef>
                <a:spcPts val="0"/>
              </a:spcBef>
              <a:spcAft>
                <a:spcPts val="0"/>
              </a:spcAft>
              <a:buNone/>
            </a:pPr>
            <a:r>
              <a:rPr lang="en-US" sz="3400" dirty="0">
                <a:effectLst>
                  <a:outerShdw blurRad="38100" dist="38100" dir="2700000" algn="tl">
                    <a:srgbClr val="000000">
                      <a:alpha val="43137"/>
                    </a:srgbClr>
                  </a:outerShdw>
                </a:effectLst>
                <a:latin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heaven</a:t>
            </a:r>
            <a:r>
              <a:rPr lang="en-US" sz="3400" dirty="0">
                <a:effectLst>
                  <a:outerShdw blurRad="38100" dist="38100" dir="2700000" algn="tl">
                    <a:srgbClr val="000000">
                      <a:alpha val="43137"/>
                    </a:srgbClr>
                  </a:outerShdw>
                </a:effectLst>
                <a:latin typeface="Calibri" panose="020F0502020204030204" pitchFamily="34" charset="0"/>
              </a:rPr>
              <a:t>, and l</a:t>
            </a:r>
            <a:r>
              <a:rPr lang="en-US" sz="3400" b="1" u="sng" dirty="0">
                <a:solidFill>
                  <a:srgbClr val="FFFFCC"/>
                </a:solidFill>
                <a:effectLst>
                  <a:outerShdw blurRad="38100" dist="38100" dir="2700000" algn="tl">
                    <a:srgbClr val="000000">
                      <a:alpha val="43137"/>
                    </a:srgbClr>
                  </a:outerShdw>
                </a:effectLst>
              </a:rPr>
              <a:t>et us make for ourselves a name</a:t>
            </a:r>
            <a:r>
              <a:rPr lang="en-US" sz="3400" dirty="0">
                <a:effectLst>
                  <a:outerShdw blurRad="38100" dist="38100" dir="2700000" algn="tl">
                    <a:srgbClr val="000000">
                      <a:alpha val="43137"/>
                    </a:srgbClr>
                  </a:outerShdw>
                </a:effectLst>
                <a:latin typeface="Calibri" panose="020F0502020204030204" pitchFamily="34" charset="0"/>
              </a:rPr>
              <a:t>, otherwise we will be scattered abroad over the face of the whole earth.”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5</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came down to see the city and the tower which the sons of men had built.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6</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said, “Behold, they are one people, and they all have the same language. And this is what they began to do, and now nothing which they purpose to do will be impossible for them.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“Come, let…</a:t>
            </a:r>
            <a:endParaRPr lang="en-US" alt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74314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7171" name="Rectangle 1027"/>
          <p:cNvSpPr>
            <a:spLocks noGrp="1" noChangeArrowheads="1"/>
          </p:cNvSpPr>
          <p:nvPr>
            <p:ph type="body" idx="1"/>
          </p:nvPr>
        </p:nvSpPr>
        <p:spPr>
          <a:xfrm>
            <a:off x="609600" y="0"/>
            <a:ext cx="10972800" cy="5334000"/>
          </a:xfrm>
        </p:spPr>
        <p:txBody>
          <a:bodyPr/>
          <a:lstStyle/>
          <a:p>
            <a:pPr marL="0" indent="0" algn="ctr" defTabSz="685800">
              <a:spcBef>
                <a:spcPct val="0"/>
              </a:spcBef>
              <a:spcAft>
                <a:spcPts val="1200"/>
              </a:spcAft>
              <a:buClr>
                <a:schemeClr val="tx1"/>
              </a:buClr>
              <a:buNone/>
              <a:defRPr/>
            </a:pPr>
            <a:r>
              <a:rPr lang="en-US" altLang="en-US" sz="4000" kern="1200" dirty="0">
                <a:solidFill>
                  <a:srgbClr val="00FFFF"/>
                </a:solidFill>
                <a:ea typeface="+mj-ea"/>
                <a:cs typeface="+mj-cs"/>
              </a:rPr>
              <a:t>Genesis 11:1-9 (cont’d)</a:t>
            </a:r>
          </a:p>
          <a:p>
            <a:pPr marL="0" marR="0" indent="0" algn="just">
              <a:spcBef>
                <a:spcPts val="0"/>
              </a:spcBef>
              <a:spcAft>
                <a:spcPts val="0"/>
              </a:spcAft>
              <a:buNone/>
            </a:pPr>
            <a:r>
              <a:rPr lang="en-US" sz="3400" dirty="0">
                <a:effectLst>
                  <a:outerShdw blurRad="38100" dist="38100" dir="2700000" algn="tl">
                    <a:srgbClr val="000000">
                      <a:alpha val="43137"/>
                    </a:srgbClr>
                  </a:outerShdw>
                </a:effectLst>
                <a:latin typeface="Calibri" panose="020F0502020204030204" pitchFamily="34" charset="0"/>
              </a:rPr>
              <a:t>… Us go down and there </a:t>
            </a:r>
            <a:r>
              <a:rPr lang="en-US" sz="3400" b="1" u="sng" dirty="0">
                <a:solidFill>
                  <a:srgbClr val="FFFFCC"/>
                </a:solidFill>
                <a:effectLst>
                  <a:outerShdw blurRad="38100" dist="38100" dir="2700000" algn="tl">
                    <a:srgbClr val="000000">
                      <a:alpha val="43137"/>
                    </a:srgbClr>
                  </a:outerShdw>
                </a:effectLst>
              </a:rPr>
              <a:t>confuse their language</a:t>
            </a:r>
            <a:r>
              <a:rPr lang="en-US" sz="3400" dirty="0">
                <a:effectLst>
                  <a:outerShdw blurRad="38100" dist="38100" dir="2700000" algn="tl">
                    <a:srgbClr val="000000">
                      <a:alpha val="43137"/>
                    </a:srgbClr>
                  </a:outerShdw>
                </a:effectLst>
                <a:latin typeface="Calibri" panose="020F0502020204030204" pitchFamily="34" charset="0"/>
              </a:rPr>
              <a:t>, so that they will not understand one another’s speech.”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So </a:t>
            </a:r>
            <a:r>
              <a:rPr lang="en-US" sz="3400" b="1" u="sng" dirty="0">
                <a:solidFill>
                  <a:srgbClr val="FFFFCC"/>
                </a:solidFill>
                <a:effectLst>
                  <a:outerShdw blurRad="38100" dist="38100" dir="2700000" algn="tl">
                    <a:srgbClr val="000000">
                      <a:alpha val="43137"/>
                    </a:srgbClr>
                  </a:outerShdw>
                </a:effectLst>
              </a:rPr>
              <a:t>the Lord scattered them abroad from there over the face of the whole earth; and they stopped building the city</a:t>
            </a:r>
            <a:r>
              <a:rPr lang="en-US" sz="3400" dirty="0">
                <a:effectLst>
                  <a:outerShdw blurRad="38100" dist="38100" dir="2700000" algn="tl">
                    <a:srgbClr val="000000">
                      <a:alpha val="43137"/>
                    </a:srgbClr>
                  </a:outerShdw>
                </a:effectLst>
                <a:latin typeface="Calibri" panose="020F0502020204030204" pitchFamily="34" charset="0"/>
              </a:rPr>
              <a: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9</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Therefore its name was called Babel, because there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confused the language of the whole earth; and from there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rPr>
              <a:t> scattered them abroad over the face of the whole earth. </a:t>
            </a:r>
            <a:endParaRPr lang="en-US" alt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21130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5628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1C3D95BF-3D42-B29B-0B4D-C21FB20A8A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0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br>
              <a:rPr lang="en-US" altLang="en-US" sz="6000" dirty="0">
                <a:effectLst>
                  <a:outerShdw blurRad="38100" dist="38100" dir="2700000" algn="tl">
                    <a:srgbClr val="000000">
                      <a:alpha val="43137"/>
                    </a:srgbClr>
                  </a:outerShdw>
                </a:effectLst>
              </a:rPr>
            </a:br>
            <a:br>
              <a:rPr lang="en-US" altLang="en-US" sz="6000" dirty="0">
                <a:effectLst>
                  <a:outerShdw blurRad="38100" dist="38100" dir="2700000" algn="tl">
                    <a:srgbClr val="000000">
                      <a:alpha val="43137"/>
                    </a:srgbClr>
                  </a:outerShdw>
                </a:effectLst>
              </a:rPr>
            </a:br>
            <a:r>
              <a:rPr lang="en-US" altLang="en-US" sz="3200" b="1" u="sng" dirty="0">
                <a:solidFill>
                  <a:srgbClr val="FFFFCC"/>
                </a:solidFill>
                <a:effectLst>
                  <a:outerShdw blurRad="38100" dist="38100" dir="2700000" algn="tl">
                    <a:srgbClr val="000000">
                      <a:alpha val="43137"/>
                    </a:srgbClr>
                  </a:outerShdw>
                </a:effectLst>
                <a:ea typeface="+mn-ea"/>
                <a:cs typeface="+mn-cs"/>
              </a:rPr>
              <a:t>The Provision</a:t>
            </a:r>
          </a:p>
        </p:txBody>
      </p:sp>
    </p:spTree>
    <p:extLst>
      <p:ext uri="{BB962C8B-B14F-4D97-AF65-F5344CB8AC3E}">
        <p14:creationId xmlns:p14="http://schemas.microsoft.com/office/powerpoint/2010/main" val="70438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BF976F1-C419-45F3-827F-4465F821CC32}"/>
              </a:ext>
            </a:extLst>
          </p:cNvPr>
          <p:cNvSpPr>
            <a:spLocks noGrp="1" noChangeArrowheads="1"/>
          </p:cNvSpPr>
          <p:nvPr>
            <p:ph type="title"/>
          </p:nvPr>
        </p:nvSpPr>
        <p:spPr>
          <a:xfrm>
            <a:off x="2209800" y="228600"/>
            <a:ext cx="7772400" cy="822960"/>
          </a:xfrm>
        </p:spPr>
        <p:txBody>
          <a:bodyPr/>
          <a:lstStyle/>
          <a:p>
            <a:pPr algn="ctr"/>
            <a:r>
              <a:rPr lang="en-US" altLang="en-US" sz="3600" dirty="0"/>
              <a:t>“SEVEN SIGNS” in Gospel of John</a:t>
            </a:r>
          </a:p>
        </p:txBody>
      </p:sp>
      <p:graphicFrame>
        <p:nvGraphicFramePr>
          <p:cNvPr id="15398" name="Group 38">
            <a:extLst>
              <a:ext uri="{FF2B5EF4-FFF2-40B4-BE49-F238E27FC236}">
                <a16:creationId xmlns:a16="http://schemas.microsoft.com/office/drawing/2014/main" id="{CB31F8C7-A637-4EF8-AF89-D8F4F9821DB8}"/>
              </a:ext>
            </a:extLst>
          </p:cNvPr>
          <p:cNvGraphicFramePr>
            <a:graphicFrameLocks noGrp="1"/>
          </p:cNvGraphicFramePr>
          <p:nvPr>
            <p:extLst>
              <p:ext uri="{D42A27DB-BD31-4B8C-83A1-F6EECF244321}">
                <p14:modId xmlns:p14="http://schemas.microsoft.com/office/powerpoint/2010/main" val="2220906421"/>
              </p:ext>
            </p:extLst>
          </p:nvPr>
        </p:nvGraphicFramePr>
        <p:xfrm>
          <a:off x="1981200" y="1071559"/>
          <a:ext cx="8229600" cy="5634041"/>
        </p:xfrm>
        <a:graphic>
          <a:graphicData uri="http://schemas.openxmlformats.org/drawingml/2006/table">
            <a:tbl>
              <a:tblPr/>
              <a:tblGrid>
                <a:gridCol w="6814319">
                  <a:extLst>
                    <a:ext uri="{9D8B030D-6E8A-4147-A177-3AD203B41FA5}">
                      <a16:colId xmlns:a16="http://schemas.microsoft.com/office/drawing/2014/main" val="20000"/>
                    </a:ext>
                  </a:extLst>
                </a:gridCol>
                <a:gridCol w="1415281">
                  <a:extLst>
                    <a:ext uri="{9D8B030D-6E8A-4147-A177-3AD203B41FA5}">
                      <a16:colId xmlns:a16="http://schemas.microsoft.com/office/drawing/2014/main" val="20001"/>
                    </a:ext>
                  </a:extLst>
                </a:gridCol>
              </a:tblGrid>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1. Changing Water into Wine</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2:11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2. Healing official’s son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4:46-54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3. Healing an invalid at the Pool of Bethesda</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5:1-18</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4. Feeding the 5,000</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6:5-14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5. Walking on water</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6:16-21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6. Healing a blind man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9:1-7</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7. Raising dead Lazarus</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Abadi MT Condensed Light" pitchFamily="34" charset="0"/>
                        </a:rPr>
                        <a:t>11:1-45</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bl>
          </a:graphicData>
        </a:graphic>
      </p:graphicFrame>
      <p:pic>
        <p:nvPicPr>
          <p:cNvPr id="63517" name="Picture 29" descr="Copy of jesusheals[1]">
            <a:extLst>
              <a:ext uri="{FF2B5EF4-FFF2-40B4-BE49-F238E27FC236}">
                <a16:creationId xmlns:a16="http://schemas.microsoft.com/office/drawing/2014/main" id="{FD00FA6C-9C28-4F1A-8A7F-D1173BD2ACD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10581824" y="1051560"/>
            <a:ext cx="1017270" cy="1371600"/>
          </a:xfrm>
        </p:spPr>
      </p:pic>
      <p:pic>
        <p:nvPicPr>
          <p:cNvPr id="63518" name="Picture 30" descr="j0242529">
            <a:extLst>
              <a:ext uri="{FF2B5EF4-FFF2-40B4-BE49-F238E27FC236}">
                <a16:creationId xmlns:a16="http://schemas.microsoft.com/office/drawing/2014/main" id="{EADEB30F-75BF-43F6-8037-D44BD98B99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2931" y="5294312"/>
            <a:ext cx="1019075"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31" descr="j0242629">
            <a:extLst>
              <a:ext uri="{FF2B5EF4-FFF2-40B4-BE49-F238E27FC236}">
                <a16:creationId xmlns:a16="http://schemas.microsoft.com/office/drawing/2014/main" id="{7F71135C-8554-400C-889F-814949FD4B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363994" y="5294313"/>
            <a:ext cx="124272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2" descr="j0193980">
            <a:extLst>
              <a:ext uri="{FF2B5EF4-FFF2-40B4-BE49-F238E27FC236}">
                <a16:creationId xmlns:a16="http://schemas.microsoft.com/office/drawing/2014/main" id="{B328A40D-4050-4F6D-83F8-23D2105AA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082" y="1066800"/>
            <a:ext cx="77931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3" descr="j0194036">
            <a:extLst>
              <a:ext uri="{FF2B5EF4-FFF2-40B4-BE49-F238E27FC236}">
                <a16:creationId xmlns:a16="http://schemas.microsoft.com/office/drawing/2014/main" id="{B5C3C3DB-AC98-4E7B-9439-5CB14886A7F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7658" y="2438400"/>
            <a:ext cx="106494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34" descr="SO01856_">
            <a:extLst>
              <a:ext uri="{FF2B5EF4-FFF2-40B4-BE49-F238E27FC236}">
                <a16:creationId xmlns:a16="http://schemas.microsoft.com/office/drawing/2014/main" id="{8C3F09C9-7D32-452B-B62F-985BEFE8D3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441940" y="3550920"/>
            <a:ext cx="1254034"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35" descr="j0275678">
            <a:extLst>
              <a:ext uri="{FF2B5EF4-FFF2-40B4-BE49-F238E27FC236}">
                <a16:creationId xmlns:a16="http://schemas.microsoft.com/office/drawing/2014/main" id="{4C25F50B-C055-422A-90D0-86A499DFE5D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0969" y="3810000"/>
            <a:ext cx="1143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7FA3D270-735A-104D-D31A-AFD0A176C0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0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D7044742-602A-4F11-9A46-652EBAEE8673}"/>
              </a:ext>
            </a:extLst>
          </p:cNvPr>
          <p:cNvSpPr>
            <a:spLocks noGrp="1" noChangeArrowheads="1"/>
          </p:cNvSpPr>
          <p:nvPr>
            <p:ph type="title"/>
          </p:nvPr>
        </p:nvSpPr>
        <p:spPr>
          <a:xfrm>
            <a:off x="2743200" y="228600"/>
            <a:ext cx="6705600" cy="914400"/>
          </a:xfrm>
        </p:spPr>
        <p:txBody>
          <a:bodyPr/>
          <a:lstStyle/>
          <a:p>
            <a:pPr algn="ctr"/>
            <a:r>
              <a:rPr lang="en-US" altLang="en-US" sz="3600" dirty="0"/>
              <a:t>Seven “I AM” statements in John</a:t>
            </a:r>
          </a:p>
        </p:txBody>
      </p:sp>
      <p:graphicFrame>
        <p:nvGraphicFramePr>
          <p:cNvPr id="16416" name="Group 32">
            <a:extLst>
              <a:ext uri="{FF2B5EF4-FFF2-40B4-BE49-F238E27FC236}">
                <a16:creationId xmlns:a16="http://schemas.microsoft.com/office/drawing/2014/main" id="{3384BFC1-8AD3-4F7F-B581-5F07023DBCF4}"/>
              </a:ext>
            </a:extLst>
          </p:cNvPr>
          <p:cNvGraphicFramePr>
            <a:graphicFrameLocks noGrp="1"/>
          </p:cNvGraphicFramePr>
          <p:nvPr>
            <p:extLst>
              <p:ext uri="{D42A27DB-BD31-4B8C-83A1-F6EECF244321}">
                <p14:modId xmlns:p14="http://schemas.microsoft.com/office/powerpoint/2010/main" val="1546999469"/>
              </p:ext>
            </p:extLst>
          </p:nvPr>
        </p:nvGraphicFramePr>
        <p:xfrm>
          <a:off x="2362200" y="1295401"/>
          <a:ext cx="8450580" cy="5172077"/>
        </p:xfrm>
        <a:graphic>
          <a:graphicData uri="http://schemas.openxmlformats.org/drawingml/2006/table">
            <a:tbl>
              <a:tblPr/>
              <a:tblGrid>
                <a:gridCol w="6562686">
                  <a:extLst>
                    <a:ext uri="{9D8B030D-6E8A-4147-A177-3AD203B41FA5}">
                      <a16:colId xmlns:a16="http://schemas.microsoft.com/office/drawing/2014/main" val="20000"/>
                    </a:ext>
                  </a:extLst>
                </a:gridCol>
                <a:gridCol w="1887894">
                  <a:extLst>
                    <a:ext uri="{9D8B030D-6E8A-4147-A177-3AD203B41FA5}">
                      <a16:colId xmlns:a16="http://schemas.microsoft.com/office/drawing/2014/main" val="20001"/>
                    </a:ext>
                  </a:extLst>
                </a:gridCol>
              </a:tblGrid>
              <a:tr h="58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 I am the Bread of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6:35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58343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2. I am the Light of the world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8:12</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3. I am the Gate for the sheep</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10:7; cf. v.9</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4. I am the Good Shepherd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10:11,14</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5. I am the Resurrection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11:25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6. I am the Way and the Truth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14:6</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7. I am the true Vine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pic>
        <p:nvPicPr>
          <p:cNvPr id="69634" name="Picture 2" descr="j0242485">
            <a:extLst>
              <a:ext uri="{FF2B5EF4-FFF2-40B4-BE49-F238E27FC236}">
                <a16:creationId xmlns:a16="http://schemas.microsoft.com/office/drawing/2014/main" id="{4BFD7C92-7047-4697-88E4-2A0CE6837DE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3348"/>
          <a:stretch/>
        </p:blipFill>
        <p:spPr bwMode="auto">
          <a:xfrm>
            <a:off x="609608" y="1295400"/>
            <a:ext cx="16752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237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86C11-DC36-401D-867E-87DC74FB30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11:25-27</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resurrection and the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live even if he dies,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everyone who lives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never die. Do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 said to Him, ‘Yes, Lord;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are the Christ, the Son of God,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comes into the world.’”</a:t>
            </a:r>
          </a:p>
        </p:txBody>
      </p:sp>
    </p:spTree>
    <p:extLst>
      <p:ext uri="{BB962C8B-B14F-4D97-AF65-F5344CB8AC3E}">
        <p14:creationId xmlns:p14="http://schemas.microsoft.com/office/powerpoint/2010/main" val="50116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287693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CE0A6-8E04-44D8-BF31-1D0D86BCA821}"/>
              </a:ext>
            </a:extLst>
          </p:cNvPr>
          <p:cNvPicPr>
            <a:picLocks noChangeAspect="1"/>
          </p:cNvPicPr>
          <p:nvPr/>
        </p:nvPicPr>
        <p:blipFill>
          <a:blip r:embed="rId2"/>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BC472190-016F-4E35-9E10-E8E256379D55}"/>
              </a:ext>
            </a:extLst>
          </p:cNvPr>
          <p:cNvSpPr txBox="1"/>
          <p:nvPr/>
        </p:nvSpPr>
        <p:spPr>
          <a:xfrm>
            <a:off x="381000" y="0"/>
            <a:ext cx="10972800" cy="4909036"/>
          </a:xfrm>
          <a:prstGeom prst="rect">
            <a:avLst/>
          </a:prstGeom>
          <a:noFill/>
        </p:spPr>
        <p:txBody>
          <a:bodyPr wrap="square">
            <a:spAutoFit/>
          </a:bodyPr>
          <a:lstStyle/>
          <a:p>
            <a:pPr algn="ct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consider that the sufferings of this present time are not worthy to be compared with the glory that is to be revealed to us.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the whole creation groans and suffers the pains of childbirth together until now.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this, but also, we ourselves, having the first fruits of the Spirit, even we ourselves groan within ourselves, waiting eagerly for our adoption as sons, </a:t>
            </a:r>
            <a:r>
              <a:rPr lang="en-US" sz="274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redemption of our body</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067736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3650" y="293689"/>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We groan because we feel the pains associated with mortality, namely, our physical limitations, sickness, and the increasing disability that accompanies advancing age…We groan because we long to enter into whatever God has for us in the future: an intermediate body, a resurrection body, or a heavenly home. We want ‘to be clothed.’ God's promises of something better make us dissatisfied with what we have now. We long for the time when immortal life will, in a sense, consume what is mortal and dies.</a:t>
            </a:r>
            <a:r>
              <a:rPr lang="en-US" altLang="en-US" sz="3100"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2 Corinthians, </a:t>
            </a:r>
            <a:r>
              <a:rPr lang="en-US" altLang="en-US" sz="1800" dirty="0">
                <a:effectLst>
                  <a:outerShdw blurRad="38100" dist="38100" dir="2700000" algn="tl">
                    <a:srgbClr val="000000">
                      <a:alpha val="43137"/>
                    </a:srgbClr>
                  </a:outerShdw>
                </a:effectLst>
                <a:cs typeface="Calibri" panose="020F0502020204030204" pitchFamily="34" charset="0"/>
              </a:rPr>
              <a:t>p. 80-82.</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29148214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744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6167" y="2590800"/>
            <a:ext cx="3259666" cy="2286000"/>
          </a:xfrm>
          <a:prstGeom prst="rect">
            <a:avLst/>
          </a:prstGeom>
        </p:spPr>
      </p:pic>
    </p:spTree>
    <p:extLst>
      <p:ext uri="{BB962C8B-B14F-4D97-AF65-F5344CB8AC3E}">
        <p14:creationId xmlns:p14="http://schemas.microsoft.com/office/powerpoint/2010/main" val="13599983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A563-AD9F-DD8E-3DBC-68B8B40571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 4:16</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outer man is decaying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yet our inner man is being renewed day by day.</a:t>
            </a:r>
          </a:p>
        </p:txBody>
      </p:sp>
      <p:pic>
        <p:nvPicPr>
          <p:cNvPr id="5" name="Picture 4">
            <a:extLst>
              <a:ext uri="{FF2B5EF4-FFF2-40B4-BE49-F238E27FC236}">
                <a16:creationId xmlns:a16="http://schemas.microsoft.com/office/drawing/2014/main" id="{3140D7AF-F4C8-D89A-E2F0-BE6BEC0AE5CE}"/>
              </a:ext>
            </a:extLst>
          </p:cNvPr>
          <p:cNvPicPr>
            <a:picLocks noChangeAspect="1"/>
          </p:cNvPicPr>
          <p:nvPr/>
        </p:nvPicPr>
        <p:blipFill>
          <a:blip r:embed="rId3"/>
          <a:stretch>
            <a:fillRect/>
          </a:stretch>
        </p:blipFill>
        <p:spPr>
          <a:xfrm>
            <a:off x="5034643" y="2514600"/>
            <a:ext cx="2122714" cy="2286000"/>
          </a:xfrm>
          <a:prstGeom prst="rect">
            <a:avLst/>
          </a:prstGeom>
        </p:spPr>
      </p:pic>
    </p:spTree>
    <p:extLst>
      <p:ext uri="{BB962C8B-B14F-4D97-AF65-F5344CB8AC3E}">
        <p14:creationId xmlns:p14="http://schemas.microsoft.com/office/powerpoint/2010/main" val="13128549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487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22543</TotalTime>
  <Words>1773</Words>
  <Application>Microsoft Office PowerPoint</Application>
  <PresentationFormat>Widescreen</PresentationFormat>
  <Paragraphs>200</Paragraphs>
  <Slides>42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Abadi MT Condensed Light</vt:lpstr>
      <vt:lpstr>Calibri</vt:lpstr>
      <vt:lpstr>Lucida Blackletter</vt:lpstr>
      <vt:lpstr>Times New Roman</vt:lpstr>
      <vt:lpstr>Wingdings</vt:lpstr>
      <vt:lpstr>Azure</vt:lpstr>
      <vt:lpstr>PowerPoint Presentation</vt:lpstr>
      <vt:lpstr>PowerPoint Presentation</vt:lpstr>
      <vt:lpstr>The Believer's Coming Resurrection Body</vt:lpstr>
      <vt:lpstr>The Believer's Coming Resurrection Body</vt:lpstr>
      <vt:lpstr>PowerPoint Presentation</vt:lpstr>
      <vt:lpstr>PowerPoint Presentation</vt:lpstr>
      <vt:lpstr>PowerPoint Presentation</vt:lpstr>
      <vt:lpstr>PowerPoint Presentation</vt:lpstr>
      <vt:lpstr>PowerPoint Presentation</vt:lpstr>
      <vt:lpstr>The Believer's Coming Resurrection Body</vt:lpstr>
      <vt:lpstr>Differences Between the Earthly and Heavenly Bodies (1 Corinthians 15:42-44)</vt:lpstr>
      <vt:lpstr>PowerPoint Presentation</vt:lpstr>
      <vt:lpstr>Eternal State is Future</vt:lpstr>
      <vt:lpstr>Eternal State is Future</vt:lpstr>
      <vt:lpstr>The Believer's Coming Resurrection Body</vt:lpstr>
      <vt:lpstr>PowerPoint Presentation</vt:lpstr>
      <vt:lpstr>ISRAEL’S FOUR TEMPLES</vt:lpstr>
      <vt:lpstr>PowerPoint Presentation</vt:lpstr>
      <vt:lpstr>The Believer's Coming Resurrection Body</vt:lpstr>
      <vt:lpstr>Christ's Resurrection Attested to by Eyewitnesses  (1 Corinthians 15:5-11)</vt:lpstr>
      <vt:lpstr>PowerPoint Presentation</vt:lpstr>
      <vt:lpstr>Naturalistic Theories </vt:lpstr>
      <vt:lpstr>Naturalistic Theories </vt:lpstr>
      <vt:lpstr>PowerPoint Presentation</vt:lpstr>
      <vt:lpstr>PowerPoint Presentation</vt:lpstr>
      <vt:lpstr>The Believer's Coming Resurrection Body</vt:lpstr>
      <vt:lpstr>PowerPoint Presentation</vt:lpstr>
      <vt:lpstr>The Believer's Coming Resurrection Body</vt:lpstr>
      <vt:lpstr>Jerusalem Descending</vt:lpstr>
      <vt:lpstr>PowerPoint Presentation</vt:lpstr>
      <vt:lpstr>PowerPoint Presentation</vt:lpstr>
      <vt:lpstr>The Believer's Coming Resurrection Body</vt:lpstr>
      <vt:lpstr>PowerPoint Presentation</vt:lpstr>
      <vt:lpstr>PowerPoint Presentation</vt:lpstr>
      <vt:lpstr>PowerPoint Presentation</vt:lpstr>
      <vt:lpstr>PowerPoint Presentation</vt:lpstr>
      <vt:lpstr>The Believer's Coming Resurrection Body</vt:lpstr>
      <vt:lpstr>Conclusion  The Provision</vt:lpstr>
      <vt:lpstr>“SEVEN SIGNS” in Gospel of John</vt:lpstr>
      <vt:lpstr>Seven “I AM” statements in John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Resurrection Body - 2023 - ORIGINAL</dc:title>
  <dc:subject>Jesus One of a Kind</dc:subject>
  <dc:creator>A. Woods</dc:creator>
  <dc:description>Modified by Jim McGowan</dc:description>
  <cp:lastModifiedBy>Jim McGowan</cp:lastModifiedBy>
  <cp:revision>2452</cp:revision>
  <cp:lastPrinted>2023-04-08T18:19:51Z</cp:lastPrinted>
  <dcterms:created xsi:type="dcterms:W3CDTF">2009-03-17T12:21:13Z</dcterms:created>
  <dcterms:modified xsi:type="dcterms:W3CDTF">2023-04-08T18:20:02Z</dcterms:modified>
</cp:coreProperties>
</file>