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9505" r:id="rId3"/>
    <p:sldId id="9708" r:id="rId4"/>
    <p:sldId id="9827" r:id="rId5"/>
    <p:sldId id="9831" r:id="rId6"/>
    <p:sldId id="9806" r:id="rId7"/>
    <p:sldId id="9828" r:id="rId8"/>
    <p:sldId id="9853" r:id="rId9"/>
    <p:sldId id="9864" r:id="rId10"/>
    <p:sldId id="9856" r:id="rId11"/>
    <p:sldId id="9857" r:id="rId12"/>
    <p:sldId id="9858" r:id="rId13"/>
    <p:sldId id="9866" r:id="rId14"/>
    <p:sldId id="9867" r:id="rId15"/>
    <p:sldId id="9868" r:id="rId16"/>
    <p:sldId id="9859" r:id="rId17"/>
    <p:sldId id="9901" r:id="rId18"/>
    <p:sldId id="9860" r:id="rId19"/>
    <p:sldId id="9855" r:id="rId20"/>
    <p:sldId id="9865" r:id="rId21"/>
    <p:sldId id="9869" r:id="rId22"/>
    <p:sldId id="9870" r:id="rId23"/>
    <p:sldId id="9872" r:id="rId24"/>
    <p:sldId id="9874" r:id="rId25"/>
    <p:sldId id="9875" r:id="rId26"/>
    <p:sldId id="9876" r:id="rId27"/>
    <p:sldId id="9902" r:id="rId28"/>
    <p:sldId id="9877" r:id="rId29"/>
    <p:sldId id="9903" r:id="rId30"/>
    <p:sldId id="9878" r:id="rId31"/>
    <p:sldId id="9871" r:id="rId32"/>
    <p:sldId id="9873" r:id="rId33"/>
    <p:sldId id="9879" r:id="rId34"/>
    <p:sldId id="9880" r:id="rId35"/>
    <p:sldId id="9885" r:id="rId36"/>
    <p:sldId id="9908" r:id="rId37"/>
    <p:sldId id="9909" r:id="rId38"/>
    <p:sldId id="9881" r:id="rId39"/>
    <p:sldId id="9904" r:id="rId40"/>
    <p:sldId id="9882" r:id="rId41"/>
    <p:sldId id="9905" r:id="rId42"/>
    <p:sldId id="9883" r:id="rId43"/>
    <p:sldId id="9884" r:id="rId44"/>
    <p:sldId id="9829" r:id="rId45"/>
    <p:sldId id="4907" r:id="rId46"/>
    <p:sldId id="9888" r:id="rId47"/>
    <p:sldId id="9889" r:id="rId48"/>
    <p:sldId id="9890" r:id="rId49"/>
    <p:sldId id="9892" r:id="rId50"/>
    <p:sldId id="9893" r:id="rId51"/>
    <p:sldId id="9894" r:id="rId52"/>
    <p:sldId id="9895" r:id="rId53"/>
    <p:sldId id="9906" r:id="rId54"/>
    <p:sldId id="9896" r:id="rId55"/>
    <p:sldId id="9907" r:id="rId56"/>
    <p:sldId id="9891" r:id="rId57"/>
    <p:sldId id="7655" r:id="rId58"/>
    <p:sldId id="9830" r:id="rId59"/>
    <p:sldId id="797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5428" autoAdjust="0"/>
  </p:normalViewPr>
  <p:slideViewPr>
    <p:cSldViewPr>
      <p:cViewPr>
        <p:scale>
          <a:sx n="100" d="100"/>
          <a:sy n="100" d="100"/>
        </p:scale>
        <p:origin x="523"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114 - 29v15-30 </a:t>
            </a:r>
          </a:p>
          <a:p>
            <a:pPr>
              <a:defRPr/>
            </a:pPr>
            <a:r>
              <a:rPr lang="en-US" sz="1600" dirty="0"/>
              <a:t>04-02-2023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4/1/2023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1814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351525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55</a:t>
            </a:fld>
            <a:endParaRPr lang="en-US" altLang="en-US" dirty="0"/>
          </a:p>
        </p:txBody>
      </p:sp>
    </p:spTree>
    <p:extLst>
      <p:ext uri="{BB962C8B-B14F-4D97-AF65-F5344CB8AC3E}">
        <p14:creationId xmlns:p14="http://schemas.microsoft.com/office/powerpoint/2010/main" val="141196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768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1708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3853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183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9870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29:16-17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Daughters</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Names (16)</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Distinctives (17)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18070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49317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34192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29:15-19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Contract</a:t>
            </a:r>
          </a:p>
        </p:txBody>
      </p:sp>
      <p:sp>
        <p:nvSpPr>
          <p:cNvPr id="161795" name="Rectangle 3"/>
          <p:cNvSpPr>
            <a:spLocks noGrp="1" noChangeArrowheads="1"/>
          </p:cNvSpPr>
          <p:nvPr>
            <p:ph type="body" idx="1"/>
          </p:nvPr>
        </p:nvSpPr>
        <p:spPr>
          <a:xfrm>
            <a:off x="1066800" y="2057400"/>
            <a:ext cx="70104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inquiry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daughters (16-17)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wages (18)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agreement (19)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5287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11668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8106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427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7640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9167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369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1378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02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First, Isaac’s blindness equals the darkness of Jacob’s wedding night, and neither could see well as a result. Second, this Jacob is deceived by being presented the older for the younger, the reversal of Isaac’s presentation of Jacob for Esau. Third, Isaac thought Jacob was Esau and Jacob thought Leah was Rachel. Fourth, Jacob pretended to be his older brother,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0194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2209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24 is the wedding gift: </a:t>
            </a:r>
            <a:r>
              <a:rPr lang="en-US" i="1" dirty="0">
                <a:effectLst>
                  <a:outerShdw blurRad="38100" dist="38100" dir="2700000" algn="tl">
                    <a:srgbClr val="000000">
                      <a:alpha val="43137"/>
                    </a:srgbClr>
                  </a:outerShdw>
                </a:effectLst>
              </a:rPr>
              <a:t>And Laban gave </a:t>
            </a:r>
            <a:r>
              <a:rPr lang="en-US" i="1" dirty="0" err="1">
                <a:effectLst>
                  <a:outerShdw blurRad="38100" dist="38100" dir="2700000" algn="tl">
                    <a:srgbClr val="000000">
                      <a:alpha val="43137"/>
                    </a:srgbClr>
                  </a:outerShdw>
                </a:effectLst>
              </a:rPr>
              <a:t>Zilpah</a:t>
            </a:r>
            <a:r>
              <a:rPr lang="en-US" dirty="0">
                <a:effectLst>
                  <a:outerShdw blurRad="38100" dist="38100" dir="2700000" algn="tl">
                    <a:srgbClr val="000000">
                      <a:alpha val="43137"/>
                    </a:srgbClr>
                  </a:outerShdw>
                </a:effectLst>
              </a:rPr>
              <a:t>, meaning ‘nearness’ or ‘intimacy,’ </a:t>
            </a:r>
            <a:r>
              <a:rPr lang="en-US" i="1" dirty="0">
                <a:effectLst>
                  <a:outerShdw blurRad="38100" dist="38100" dir="2700000" algn="tl">
                    <a:srgbClr val="000000">
                      <a:alpha val="43137"/>
                    </a:srgbClr>
                  </a:outerShdw>
                </a:effectLst>
              </a:rPr>
              <a:t>his handmaid unto his daughter Leah for a handmaid</a:t>
            </a:r>
            <a:r>
              <a:rPr lang="en-US" dirty="0">
                <a:effectLst>
                  <a:outerShdw blurRad="38100" dist="38100" dir="2700000" algn="tl">
                    <a:srgbClr val="000000">
                      <a:alpha val="43137"/>
                    </a:srgbClr>
                  </a:outerShdw>
                </a:effectLst>
              </a:rPr>
              <a:t>. This practice is in keeping with what is known from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CB94CF7E-F075-10AD-0025-AABF8607A26B}"/>
              </a:ext>
            </a:extLst>
          </p:cNvPr>
          <p:cNvPicPr>
            <a:picLocks noChangeAspect="1"/>
          </p:cNvPicPr>
          <p:nvPr/>
        </p:nvPicPr>
        <p:blipFill>
          <a:blip r:embed="rId6"/>
          <a:stretch>
            <a:fillRect/>
          </a:stretch>
        </p:blipFill>
        <p:spPr>
          <a:xfrm>
            <a:off x="4224338" y="3657600"/>
            <a:ext cx="3743325" cy="2743200"/>
          </a:xfrm>
          <a:prstGeom prst="rect">
            <a:avLst/>
          </a:prstGeom>
          <a:ln>
            <a:solidFill>
              <a:schemeClr val="tx1"/>
            </a:solidFill>
          </a:ln>
        </p:spPr>
      </p:pic>
    </p:spTree>
    <p:extLst>
      <p:ext uri="{BB962C8B-B14F-4D97-AF65-F5344CB8AC3E}">
        <p14:creationId xmlns:p14="http://schemas.microsoft.com/office/powerpoint/2010/main" val="327663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29:21-25a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Leah</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demand (21)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Festivities (22)</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night (23)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(24)</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discovery (25a)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384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422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295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83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324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237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90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6215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909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0126555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6790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5529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29 discloses the wedding gift: </a:t>
            </a:r>
            <a:r>
              <a:rPr lang="en-US" i="1" dirty="0">
                <a:effectLst>
                  <a:outerShdw blurRad="38100" dist="38100" dir="2700000" algn="tl">
                    <a:srgbClr val="000000">
                      <a:alpha val="43137"/>
                    </a:srgbClr>
                  </a:outerShdw>
                </a:effectLst>
              </a:rPr>
              <a:t>And Laban gave to Rachel his daughter Bilhah</a:t>
            </a:r>
            <a:r>
              <a:rPr lang="en-US" dirty="0">
                <a:effectLst>
                  <a:outerShdw blurRad="38100" dist="38100" dir="2700000" algn="tl">
                    <a:srgbClr val="000000">
                      <a:alpha val="43137"/>
                    </a:srgbClr>
                  </a:outerShdw>
                </a:effectLst>
              </a:rPr>
              <a:t>, meaning ‘terror,’ </a:t>
            </a:r>
            <a:r>
              <a:rPr lang="en-US" i="1" dirty="0">
                <a:effectLst>
                  <a:outerShdw blurRad="38100" dist="38100" dir="2700000" algn="tl">
                    <a:srgbClr val="000000">
                      <a:alpha val="43137"/>
                    </a:srgbClr>
                  </a:outerShdw>
                </a:effectLst>
              </a:rPr>
              <a:t>his handmaid to be her handmaid</a:t>
            </a:r>
            <a:r>
              <a:rPr lang="en-US" dirty="0">
                <a:effectLst>
                  <a:outerShdw blurRad="38100" dist="38100" dir="2700000" algn="tl">
                    <a:srgbClr val="000000">
                      <a:alpha val="43137"/>
                    </a:srgbClr>
                  </a:outerShdw>
                </a:effectLst>
              </a:rPr>
              <a:t>. Again, this is in keeping with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C7D64FCF-CE90-3864-EDBE-8BEEF9252E0B}"/>
              </a:ext>
            </a:extLst>
          </p:cNvPr>
          <p:cNvPicPr>
            <a:picLocks noChangeAspect="1"/>
          </p:cNvPicPr>
          <p:nvPr/>
        </p:nvPicPr>
        <p:blipFill>
          <a:blip r:embed="rId6"/>
          <a:stretch>
            <a:fillRect/>
          </a:stretch>
        </p:blipFill>
        <p:spPr>
          <a:xfrm>
            <a:off x="4224338" y="3657600"/>
            <a:ext cx="3743325" cy="2743200"/>
          </a:xfrm>
          <a:prstGeom prst="rect">
            <a:avLst/>
          </a:prstGeom>
          <a:ln>
            <a:solidFill>
              <a:schemeClr val="tx1"/>
            </a:solidFill>
          </a:ln>
        </p:spPr>
      </p:pic>
    </p:spTree>
    <p:extLst>
      <p:ext uri="{BB962C8B-B14F-4D97-AF65-F5344CB8AC3E}">
        <p14:creationId xmlns:p14="http://schemas.microsoft.com/office/powerpoint/2010/main" val="105356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5023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063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00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410384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16944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69941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972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477000" cy="3886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At the well (2-3)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with the locals (4-8)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meets Rachel (9-12)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in Laban’s home (13-14)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Arrival</a:t>
            </a:r>
          </a:p>
        </p:txBody>
      </p:sp>
    </p:spTree>
    <p:extLst>
      <p:ext uri="{BB962C8B-B14F-4D97-AF65-F5344CB8AC3E}">
        <p14:creationId xmlns:p14="http://schemas.microsoft.com/office/powerpoint/2010/main" val="652382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546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3837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187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05439322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61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The two key institutions of Israel, priesthood (Levi) and royalty (Judah), came from an unplanned and unwanted marriage.”</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60167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252708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8917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1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9558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352714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207582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32455</TotalTime>
  <Words>1744</Words>
  <Application>Microsoft Office PowerPoint</Application>
  <PresentationFormat>Widescreen</PresentationFormat>
  <Paragraphs>286</Paragraphs>
  <Slides>59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Times New Roman</vt:lpstr>
      <vt:lpstr>Wingdings</vt:lpstr>
      <vt:lpstr>Azure</vt:lpstr>
      <vt:lpstr>PowerPoint Presentation</vt:lpstr>
      <vt:lpstr>GENESIS STRUCTURE</vt:lpstr>
      <vt:lpstr>Genesis 29 Chapter Summary</vt:lpstr>
      <vt:lpstr>Genesis 29 Chapter Summary</vt:lpstr>
      <vt:lpstr>I. Genesis 29:1-14 Jacob’s Arrival</vt:lpstr>
      <vt:lpstr>PowerPoint Presentation</vt:lpstr>
      <vt:lpstr>Genesis 29 Chapter Summary</vt:lpstr>
      <vt:lpstr>II. Genesis 29:15-30 Jacob’s Marriages</vt:lpstr>
      <vt:lpstr>II. Genesis 29:15-30 Jacob’s Marriages</vt:lpstr>
      <vt:lpstr>Genesis 29:15-19 Marriage Contract</vt:lpstr>
      <vt:lpstr>Genesis 29:15-19 Marriage Contract</vt:lpstr>
      <vt:lpstr>Genesis 29:15-19 Marriage Contract</vt:lpstr>
      <vt:lpstr>Genesis 29:16-17 Laban’s Daughters</vt:lpstr>
      <vt:lpstr>Genesis 29:16-17 Laban’s Daughters</vt:lpstr>
      <vt:lpstr>Genesis 29:16-17 Laban’s Daughters</vt:lpstr>
      <vt:lpstr>Genesis 29:15-19 Marriage Contract</vt:lpstr>
      <vt:lpstr>Genesis 12‒25 Abraham’s Early Journeys</vt:lpstr>
      <vt:lpstr>Genesis 29:15-19 Marriage Contract</vt:lpstr>
      <vt:lpstr>II. Genesis 29:15-30 Jacob’s Marriages</vt:lpstr>
      <vt:lpstr>Genesis 29:20-30 Jacob’s Marriages</vt:lpstr>
      <vt:lpstr>Genesis 29:20-30 Jacob’s Marriages</vt:lpstr>
      <vt:lpstr>Genesis 29:20-30 Jacob’s Marriages</vt:lpstr>
      <vt:lpstr>Genesis 29:21-25a Marriage to Leah</vt:lpstr>
      <vt:lpstr>Genesis 29:21-25a Marriage to Leah</vt:lpstr>
      <vt:lpstr>Genesis 29:21-25a Marriage to Leah</vt:lpstr>
      <vt:lpstr>Genesis 29:21-25a Marriage to Leah</vt:lpstr>
      <vt:lpstr>PowerPoint Presentation</vt:lpstr>
      <vt:lpstr>Genesis 29:21-25a Marriage to Leah</vt:lpstr>
      <vt:lpstr>PowerPoint Presentation</vt:lpstr>
      <vt:lpstr>Genesis 29:21-25a Marriage to Leah</vt:lpstr>
      <vt:lpstr>Genesis 29:20-30 Jacob’s Marriages</vt:lpstr>
      <vt:lpstr>Genesis 29:25b-30 Marriage to Rachel</vt:lpstr>
      <vt:lpstr>Genesis 29:25b-30 Marriage to Rachel</vt:lpstr>
      <vt:lpstr>Genesis 29:25b-30 Marriage to Rachel</vt:lpstr>
      <vt:lpstr>Genesis 29:26-27 Laban’s Response</vt:lpstr>
      <vt:lpstr>Genesis 29:26-27 Laban’s Response</vt:lpstr>
      <vt:lpstr>Genesis 29:26-27 Laban’s Response</vt:lpstr>
      <vt:lpstr>Genesis 29:25b-30 Marriage to Rachel</vt:lpstr>
      <vt:lpstr>PowerPoint Presentation</vt:lpstr>
      <vt:lpstr>Genesis 29:25b-30 Marriage to Rachel</vt:lpstr>
      <vt:lpstr>PowerPoint Presentation</vt:lpstr>
      <vt:lpstr>Genesis 29:25b-30 Marriage to Rachel</vt:lpstr>
      <vt:lpstr>Genesis 29:25b-30 Marriage to Rachel</vt:lpstr>
      <vt:lpstr>Genesis 29 Chapter Summary</vt:lpstr>
      <vt:lpstr>PowerPoint Presentation</vt:lpstr>
      <vt:lpstr>III. Genesis 29:31-35 Jacob’s Sons</vt:lpstr>
      <vt:lpstr>III. Genesis 29:31-35 Jacob’s Sons</vt:lpstr>
      <vt:lpstr>III. Genesis 29:31-35 Jacob’s Sons</vt:lpstr>
      <vt:lpstr>Genesis 29:32-35a Leah’s Four Sons</vt:lpstr>
      <vt:lpstr>Genesis 29:32-35a Leah’s Four Sons</vt:lpstr>
      <vt:lpstr>Genesis 29:32-35a Leah’s Four Sons</vt:lpstr>
      <vt:lpstr>Genesis 29:32-35a Leah’s Four Sons</vt:lpstr>
      <vt:lpstr>PowerPoint Presentation</vt:lpstr>
      <vt:lpstr>Genesis 29:32-35a Leah’s Four Sons</vt:lpstr>
      <vt:lpstr>PowerPoint Presentation</vt:lpstr>
      <vt:lpstr>III. Genesis 29:31-35 Jacob’s Sons</vt:lpstr>
      <vt:lpstr>Conclusion</vt:lpstr>
      <vt:lpstr>Genesis 29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114 - 29v15-30- 16x9  - MODIFIED</dc:title>
  <dc:subject>Genesis 29</dc:subject>
  <dc:creator>A. Woods</dc:creator>
  <dc:description>Modified by Jim McGowan</dc:description>
  <cp:lastModifiedBy>Jim McGowan</cp:lastModifiedBy>
  <cp:revision>3308</cp:revision>
  <cp:lastPrinted>2023-04-01T22:59:17Z</cp:lastPrinted>
  <dcterms:created xsi:type="dcterms:W3CDTF">2009-03-17T12:21:13Z</dcterms:created>
  <dcterms:modified xsi:type="dcterms:W3CDTF">2023-04-01T22:59:19Z</dcterms:modified>
</cp:coreProperties>
</file>