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47" r:id="rId2"/>
  </p:sldMasterIdLst>
  <p:notesMasterIdLst>
    <p:notesMasterId r:id="rId76"/>
  </p:notesMasterIdLst>
  <p:handoutMasterIdLst>
    <p:handoutMasterId r:id="rId77"/>
  </p:handoutMasterIdLst>
  <p:sldIdLst>
    <p:sldId id="9037" r:id="rId3"/>
    <p:sldId id="9288" r:id="rId4"/>
    <p:sldId id="9289" r:id="rId5"/>
    <p:sldId id="9363" r:id="rId6"/>
    <p:sldId id="284" r:id="rId7"/>
    <p:sldId id="9755" r:id="rId8"/>
    <p:sldId id="9757" r:id="rId9"/>
    <p:sldId id="263" r:id="rId10"/>
    <p:sldId id="9758" r:id="rId11"/>
    <p:sldId id="8696" r:id="rId12"/>
    <p:sldId id="9637" r:id="rId13"/>
    <p:sldId id="9759" r:id="rId14"/>
    <p:sldId id="9760" r:id="rId15"/>
    <p:sldId id="7795" r:id="rId16"/>
    <p:sldId id="9762" r:id="rId17"/>
    <p:sldId id="9761" r:id="rId18"/>
    <p:sldId id="9763" r:id="rId19"/>
    <p:sldId id="9764" r:id="rId20"/>
    <p:sldId id="9765" r:id="rId21"/>
    <p:sldId id="462" r:id="rId22"/>
    <p:sldId id="6620" r:id="rId23"/>
    <p:sldId id="9766" r:id="rId24"/>
    <p:sldId id="9768" r:id="rId25"/>
    <p:sldId id="9767" r:id="rId26"/>
    <p:sldId id="6734" r:id="rId27"/>
    <p:sldId id="9770" r:id="rId28"/>
    <p:sldId id="9769" r:id="rId29"/>
    <p:sldId id="9771" r:id="rId30"/>
    <p:sldId id="9638" r:id="rId31"/>
    <p:sldId id="9772" r:id="rId32"/>
    <p:sldId id="9773" r:id="rId33"/>
    <p:sldId id="9813" r:id="rId34"/>
    <p:sldId id="9774" r:id="rId35"/>
    <p:sldId id="9775" r:id="rId36"/>
    <p:sldId id="2307" r:id="rId37"/>
    <p:sldId id="9581" r:id="rId38"/>
    <p:sldId id="337" r:id="rId39"/>
    <p:sldId id="256" r:id="rId40"/>
    <p:sldId id="445" r:id="rId41"/>
    <p:sldId id="5706" r:id="rId42"/>
    <p:sldId id="282" r:id="rId43"/>
    <p:sldId id="579" r:id="rId44"/>
    <p:sldId id="1336" r:id="rId45"/>
    <p:sldId id="9776" r:id="rId46"/>
    <p:sldId id="9815" r:id="rId47"/>
    <p:sldId id="9816" r:id="rId48"/>
    <p:sldId id="9789" r:id="rId49"/>
    <p:sldId id="9790" r:id="rId50"/>
    <p:sldId id="9791" r:id="rId51"/>
    <p:sldId id="9792" r:id="rId52"/>
    <p:sldId id="9793" r:id="rId53"/>
    <p:sldId id="9812" r:id="rId54"/>
    <p:sldId id="1490" r:id="rId55"/>
    <p:sldId id="9817" r:id="rId56"/>
    <p:sldId id="9780" r:id="rId57"/>
    <p:sldId id="6877" r:id="rId58"/>
    <p:sldId id="7000" r:id="rId59"/>
    <p:sldId id="7970" r:id="rId60"/>
    <p:sldId id="7972" r:id="rId61"/>
    <p:sldId id="6328" r:id="rId62"/>
    <p:sldId id="7969" r:id="rId63"/>
    <p:sldId id="7971" r:id="rId64"/>
    <p:sldId id="9782" r:id="rId65"/>
    <p:sldId id="9818" r:id="rId66"/>
    <p:sldId id="9783" r:id="rId67"/>
    <p:sldId id="9784" r:id="rId68"/>
    <p:sldId id="9785" r:id="rId69"/>
    <p:sldId id="9786" r:id="rId70"/>
    <p:sldId id="9787" r:id="rId71"/>
    <p:sldId id="9788" r:id="rId72"/>
    <p:sldId id="8695" r:id="rId73"/>
    <p:sldId id="9404" r:id="rId74"/>
    <p:sldId id="9814" r:id="rId75"/>
  </p:sldIdLst>
  <p:sldSz cx="12192000" cy="6858000"/>
  <p:notesSz cx="7315200" cy="9601200"/>
  <p:custDataLst>
    <p:tags r:id="rId78"/>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99"/>
    <a:srgbClr val="3366CC"/>
    <a:srgbClr val="3366FF"/>
    <a:srgbClr val="3399FF"/>
    <a:srgbClr val="0066FF"/>
    <a:srgbClr val="333399"/>
    <a:srgbClr val="003399"/>
    <a:srgbClr val="0000CC"/>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CED332-D966-4A92-BD87-C6A36B370471}" v="1" dt="2023-03-19T15:47:21.7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53" autoAdjust="0"/>
    <p:restoredTop sz="96208" autoAdjust="0"/>
  </p:normalViewPr>
  <p:slideViewPr>
    <p:cSldViewPr>
      <p:cViewPr>
        <p:scale>
          <a:sx n="100" d="100"/>
          <a:sy n="100" d="100"/>
        </p:scale>
        <p:origin x="715" y="18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3773" y="8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ags" Target="tags/tag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DAAE025-F79B-D980-D6D8-08AA4A259FD0}"/>
              </a:ext>
            </a:extLst>
          </p:cNvPr>
          <p:cNvSpPr>
            <a:spLocks noGrp="1" noChangeArrowheads="1"/>
          </p:cNvSpPr>
          <p:nvPr>
            <p:ph type="sldNum" sz="quarter" idx="3"/>
          </p:nvPr>
        </p:nvSpPr>
        <p:spPr bwMode="auto">
          <a:xfrm>
            <a:off x="3901441" y="9018505"/>
            <a:ext cx="3413760" cy="502685"/>
          </a:xfrm>
          <a:prstGeom prst="rect">
            <a:avLst/>
          </a:prstGeom>
          <a:noFill/>
          <a:ln w="9525">
            <a:noFill/>
            <a:miter lim="800000"/>
            <a:headEnd/>
            <a:tailEnd/>
          </a:ln>
        </p:spPr>
        <p:txBody>
          <a:bodyPr vert="horz" wrap="square" lIns="102953" tIns="51478" rIns="102953" bIns="51478" numCol="1" anchor="b" anchorCtr="0" compatLnSpc="1">
            <a:prstTxWarp prst="textNoShape">
              <a:avLst/>
            </a:prstTxWarp>
          </a:bodyPr>
          <a:lstStyle>
            <a:lvl1pPr algn="r" defTabSz="972087">
              <a:defRPr sz="15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7" name="Rectangle 4">
            <a:extLst>
              <a:ext uri="{FF2B5EF4-FFF2-40B4-BE49-F238E27FC236}">
                <a16:creationId xmlns:a16="http://schemas.microsoft.com/office/drawing/2014/main" id="{96BE0F7B-497B-F23F-240C-FD382E68CDF6}"/>
              </a:ext>
            </a:extLst>
          </p:cNvPr>
          <p:cNvSpPr>
            <a:spLocks noGrp="1" noChangeArrowheads="1"/>
          </p:cNvSpPr>
          <p:nvPr>
            <p:ph type="ftr" sz="quarter" idx="2"/>
          </p:nvPr>
        </p:nvSpPr>
        <p:spPr bwMode="auto">
          <a:xfrm>
            <a:off x="0" y="8976066"/>
            <a:ext cx="3413760" cy="545124"/>
          </a:xfrm>
          <a:prstGeom prst="rect">
            <a:avLst/>
          </a:prstGeom>
          <a:noFill/>
          <a:ln w="9525">
            <a:noFill/>
            <a:miter lim="800000"/>
            <a:headEnd/>
            <a:tailEnd/>
          </a:ln>
        </p:spPr>
        <p:txBody>
          <a:bodyPr vert="horz" wrap="square" lIns="113957" tIns="56981" rIns="113957" bIns="56981" numCol="1" anchor="b" anchorCtr="0" compatLnSpc="1">
            <a:prstTxWarp prst="textNoShape">
              <a:avLst/>
            </a:prstTxWarp>
          </a:bodyPr>
          <a:lstStyle>
            <a:lvl1pPr defTabSz="1077620" eaLnBrk="1" hangingPunct="1">
              <a:defRPr sz="17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8" name="Header Placeholder 1">
            <a:extLst>
              <a:ext uri="{FF2B5EF4-FFF2-40B4-BE49-F238E27FC236}">
                <a16:creationId xmlns:a16="http://schemas.microsoft.com/office/drawing/2014/main" id="{AAB6E4B6-5EA3-5C2B-84EE-FA51B1A3E3A3}"/>
              </a:ext>
            </a:extLst>
          </p:cNvPr>
          <p:cNvSpPr>
            <a:spLocks noGrp="1"/>
          </p:cNvSpPr>
          <p:nvPr>
            <p:ph type="hdr" sz="quarter"/>
          </p:nvPr>
        </p:nvSpPr>
        <p:spPr>
          <a:xfrm>
            <a:off x="1720355" y="126426"/>
            <a:ext cx="4362172" cy="833695"/>
          </a:xfrm>
          <a:prstGeom prst="rect">
            <a:avLst/>
          </a:prstGeom>
        </p:spPr>
        <p:txBody>
          <a:bodyPr vert="horz" lIns="124995" tIns="62497" rIns="124995" bIns="62497"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1 Thessalonians 020 – 5v1-11  </a:t>
            </a:r>
          </a:p>
          <a:p>
            <a:pPr>
              <a:defRPr/>
            </a:pPr>
            <a:r>
              <a:rPr lang="en-US" sz="1700" dirty="0"/>
              <a:t>04-02-2023</a:t>
            </a:r>
          </a:p>
        </p:txBody>
      </p:sp>
    </p:spTree>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C2E49868-2573-475A-8413-D96967CA2DCE}" type="datetimeFigureOut">
              <a:rPr lang="en-US" smtClean="0"/>
              <a:t>4/1/2023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D0E7F31C-C88B-4A9A-92AC-2711558A100B}" type="slidenum">
              <a:rPr lang="en-US" smtClean="0"/>
              <a:t>‹#›</a:t>
            </a:fld>
            <a:endParaRPr lang="en-US"/>
          </a:p>
        </p:txBody>
      </p:sp>
    </p:spTree>
    <p:extLst>
      <p:ext uri="{BB962C8B-B14F-4D97-AF65-F5344CB8AC3E}">
        <p14:creationId xmlns:p14="http://schemas.microsoft.com/office/powerpoint/2010/main" val="1433909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C1104E4D-8C69-2FC5-535C-01CA600AF92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BB67051B-3A7E-08D3-F647-EC0AC80CB7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6804" name="Slide Number Placeholder 3">
            <a:extLst>
              <a:ext uri="{FF2B5EF4-FFF2-40B4-BE49-F238E27FC236}">
                <a16:creationId xmlns:a16="http://schemas.microsoft.com/office/drawing/2014/main" id="{FAA24017-C1F0-58D0-638A-F3E725C290E5}"/>
              </a:ext>
            </a:extLst>
          </p:cNvPr>
          <p:cNvSpPr txBox="1">
            <a:spLocks noGrp="1"/>
          </p:cNvSpPr>
          <p:nvPr/>
        </p:nvSpPr>
        <p:spPr bwMode="auto">
          <a:xfrm>
            <a:off x="4014788" y="8902700"/>
            <a:ext cx="307022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46" tIns="47023" rIns="94046" bIns="47023" anchor="b"/>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fld id="{51AE8E30-4303-4ED2-A4CF-ABDF926DBC40}" type="slidenum">
              <a:rPr lang="en-US" altLang="en-US" sz="1200"/>
              <a:pPr algn="r" eaLnBrk="1" hangingPunct="1"/>
              <a:t>39</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56</a:t>
            </a:fld>
            <a:endParaRPr lang="en-US" altLang="en-US" dirty="0"/>
          </a:p>
        </p:txBody>
      </p:sp>
    </p:spTree>
    <p:extLst>
      <p:ext uri="{BB962C8B-B14F-4D97-AF65-F5344CB8AC3E}">
        <p14:creationId xmlns:p14="http://schemas.microsoft.com/office/powerpoint/2010/main" val="23141743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5/22/2019</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57</a:t>
            </a:fld>
            <a:endParaRPr lang="en-US" altLang="en-US" dirty="0"/>
          </a:p>
        </p:txBody>
      </p:sp>
    </p:spTree>
    <p:extLst>
      <p:ext uri="{BB962C8B-B14F-4D97-AF65-F5344CB8AC3E}">
        <p14:creationId xmlns:p14="http://schemas.microsoft.com/office/powerpoint/2010/main" val="1684824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AABD3E3B-3F01-71A8-A32C-3CA6DA60DCA9}"/>
              </a:ext>
            </a:extLst>
          </p:cNvPr>
          <p:cNvGrpSpPr>
            <a:grpSpLocks/>
          </p:cNvGrpSpPr>
          <p:nvPr/>
        </p:nvGrpSpPr>
        <p:grpSpPr bwMode="auto">
          <a:xfrm>
            <a:off x="0" y="0"/>
            <a:ext cx="1447800" cy="6854825"/>
            <a:chOff x="0" y="0"/>
            <a:chExt cx="684" cy="4318"/>
          </a:xfrm>
        </p:grpSpPr>
        <p:sp>
          <p:nvSpPr>
            <p:cNvPr id="5" name="Rectangle 3">
              <a:extLst>
                <a:ext uri="{FF2B5EF4-FFF2-40B4-BE49-F238E27FC236}">
                  <a16:creationId xmlns:a16="http://schemas.microsoft.com/office/drawing/2014/main" id="{749A45BB-C457-F6D8-3594-71547BEBF7A7}"/>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endParaRPr>
            </a:p>
          </p:txBody>
        </p:sp>
        <p:grpSp>
          <p:nvGrpSpPr>
            <p:cNvPr id="6" name="Group 4">
              <a:extLst>
                <a:ext uri="{FF2B5EF4-FFF2-40B4-BE49-F238E27FC236}">
                  <a16:creationId xmlns:a16="http://schemas.microsoft.com/office/drawing/2014/main" id="{26E55BBB-2F69-27CF-9FF4-30BDC62E9072}"/>
                </a:ext>
              </a:extLst>
            </p:cNvPr>
            <p:cNvGrpSpPr>
              <a:grpSpLocks/>
            </p:cNvGrpSpPr>
            <p:nvPr/>
          </p:nvGrpSpPr>
          <p:grpSpPr bwMode="auto">
            <a:xfrm>
              <a:off x="48" y="103"/>
              <a:ext cx="96" cy="4126"/>
              <a:chOff x="48" y="103"/>
              <a:chExt cx="96" cy="4126"/>
            </a:xfrm>
          </p:grpSpPr>
          <p:sp>
            <p:nvSpPr>
              <p:cNvPr id="7" name="Rectangle 5">
                <a:extLst>
                  <a:ext uri="{FF2B5EF4-FFF2-40B4-BE49-F238E27FC236}">
                    <a16:creationId xmlns:a16="http://schemas.microsoft.com/office/drawing/2014/main" id="{9C1DFFA4-FAAE-5944-9B2C-5D29AAA9CEF5}"/>
                  </a:ext>
                </a:extLst>
              </p:cNvPr>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8" name="Rectangle 6">
                <a:extLst>
                  <a:ext uri="{FF2B5EF4-FFF2-40B4-BE49-F238E27FC236}">
                    <a16:creationId xmlns:a16="http://schemas.microsoft.com/office/drawing/2014/main" id="{7E55F635-D077-4E6A-8913-8888E88BFFA9}"/>
                  </a:ext>
                </a:extLst>
              </p:cNvPr>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9" name="Rectangle 7">
                <a:extLst>
                  <a:ext uri="{FF2B5EF4-FFF2-40B4-BE49-F238E27FC236}">
                    <a16:creationId xmlns:a16="http://schemas.microsoft.com/office/drawing/2014/main" id="{83D3EEF0-45E4-8969-D77C-E16C2D955590}"/>
                  </a:ext>
                </a:extLst>
              </p:cNvPr>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 name="Rectangle 8">
                <a:extLst>
                  <a:ext uri="{FF2B5EF4-FFF2-40B4-BE49-F238E27FC236}">
                    <a16:creationId xmlns:a16="http://schemas.microsoft.com/office/drawing/2014/main" id="{CE328EC4-8F89-DD2C-2FE9-E508C38C4980}"/>
                  </a:ext>
                </a:extLst>
              </p:cNvPr>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1" name="Rectangle 9">
                <a:extLst>
                  <a:ext uri="{FF2B5EF4-FFF2-40B4-BE49-F238E27FC236}">
                    <a16:creationId xmlns:a16="http://schemas.microsoft.com/office/drawing/2014/main" id="{8BE09188-5390-EAF6-57B9-C2415A513649}"/>
                  </a:ext>
                </a:extLst>
              </p:cNvPr>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2" name="Rectangle 10">
                <a:extLst>
                  <a:ext uri="{FF2B5EF4-FFF2-40B4-BE49-F238E27FC236}">
                    <a16:creationId xmlns:a16="http://schemas.microsoft.com/office/drawing/2014/main" id="{A0445F5C-0750-EFA3-4200-2D94A5E4A325}"/>
                  </a:ext>
                </a:extLst>
              </p:cNvPr>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3" name="Rectangle 11">
                <a:extLst>
                  <a:ext uri="{FF2B5EF4-FFF2-40B4-BE49-F238E27FC236}">
                    <a16:creationId xmlns:a16="http://schemas.microsoft.com/office/drawing/2014/main" id="{ADCEDFE4-2E1C-3D89-CC79-918FB9FF0504}"/>
                  </a:ext>
                </a:extLst>
              </p:cNvPr>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4" name="Rectangle 12">
                <a:extLst>
                  <a:ext uri="{FF2B5EF4-FFF2-40B4-BE49-F238E27FC236}">
                    <a16:creationId xmlns:a16="http://schemas.microsoft.com/office/drawing/2014/main" id="{790EA320-70BC-F23E-849E-AE481F1D2837}"/>
                  </a:ext>
                </a:extLst>
              </p:cNvPr>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5" name="Rectangle 13">
                <a:extLst>
                  <a:ext uri="{FF2B5EF4-FFF2-40B4-BE49-F238E27FC236}">
                    <a16:creationId xmlns:a16="http://schemas.microsoft.com/office/drawing/2014/main" id="{6CA6D4BF-D8C1-ED65-08AE-3121782C3DF0}"/>
                  </a:ext>
                </a:extLst>
              </p:cNvPr>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6" name="Rectangle 14">
                <a:extLst>
                  <a:ext uri="{FF2B5EF4-FFF2-40B4-BE49-F238E27FC236}">
                    <a16:creationId xmlns:a16="http://schemas.microsoft.com/office/drawing/2014/main" id="{F0BE34C5-0E8B-9DE7-1468-D54957223823}"/>
                  </a:ext>
                </a:extLst>
              </p:cNvPr>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7" name="Rectangle 15">
                <a:extLst>
                  <a:ext uri="{FF2B5EF4-FFF2-40B4-BE49-F238E27FC236}">
                    <a16:creationId xmlns:a16="http://schemas.microsoft.com/office/drawing/2014/main" id="{2BB11FB3-6139-1A10-C8B1-FAD725CBF201}"/>
                  </a:ext>
                </a:extLst>
              </p:cNvPr>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8" name="Rectangle 16">
                <a:extLst>
                  <a:ext uri="{FF2B5EF4-FFF2-40B4-BE49-F238E27FC236}">
                    <a16:creationId xmlns:a16="http://schemas.microsoft.com/office/drawing/2014/main" id="{0A652A6F-8369-0431-F82F-0AC3A3D4B5D1}"/>
                  </a:ext>
                </a:extLst>
              </p:cNvPr>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9" name="Rectangle 17">
                <a:extLst>
                  <a:ext uri="{FF2B5EF4-FFF2-40B4-BE49-F238E27FC236}">
                    <a16:creationId xmlns:a16="http://schemas.microsoft.com/office/drawing/2014/main" id="{E569F5F3-ECCB-BDA9-DE57-7AF5C2548C87}"/>
                  </a:ext>
                </a:extLst>
              </p:cNvPr>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0" name="Rectangle 18">
                <a:extLst>
                  <a:ext uri="{FF2B5EF4-FFF2-40B4-BE49-F238E27FC236}">
                    <a16:creationId xmlns:a16="http://schemas.microsoft.com/office/drawing/2014/main" id="{2B0FA4D3-913B-CDA0-C007-729D0A937ABA}"/>
                  </a:ext>
                </a:extLst>
              </p:cNvPr>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1" name="Rectangle 19">
                <a:extLst>
                  <a:ext uri="{FF2B5EF4-FFF2-40B4-BE49-F238E27FC236}">
                    <a16:creationId xmlns:a16="http://schemas.microsoft.com/office/drawing/2014/main" id="{3A7C69FB-17FA-E555-0C8B-73659917943C}"/>
                  </a:ext>
                </a:extLst>
              </p:cNvPr>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2" name="Rectangle 20">
                <a:extLst>
                  <a:ext uri="{FF2B5EF4-FFF2-40B4-BE49-F238E27FC236}">
                    <a16:creationId xmlns:a16="http://schemas.microsoft.com/office/drawing/2014/main" id="{376A8028-39E1-277B-C809-42111C36A819}"/>
                  </a:ext>
                </a:extLst>
              </p:cNvPr>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3" name="Rectangle 21">
                <a:extLst>
                  <a:ext uri="{FF2B5EF4-FFF2-40B4-BE49-F238E27FC236}">
                    <a16:creationId xmlns:a16="http://schemas.microsoft.com/office/drawing/2014/main" id="{1271234A-93C0-071C-4EDA-CFE20E258524}"/>
                  </a:ext>
                </a:extLst>
              </p:cNvPr>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4" name="Rectangle 22">
                <a:extLst>
                  <a:ext uri="{FF2B5EF4-FFF2-40B4-BE49-F238E27FC236}">
                    <a16:creationId xmlns:a16="http://schemas.microsoft.com/office/drawing/2014/main" id="{7F6F3685-DC1F-7EF6-9F9B-915E90745E06}"/>
                  </a:ext>
                </a:extLst>
              </p:cNvPr>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5" name="Rectangle 23">
                <a:extLst>
                  <a:ext uri="{FF2B5EF4-FFF2-40B4-BE49-F238E27FC236}">
                    <a16:creationId xmlns:a16="http://schemas.microsoft.com/office/drawing/2014/main" id="{56B1DB56-1812-C55A-F6BE-7C7992EA1686}"/>
                  </a:ext>
                </a:extLst>
              </p:cNvPr>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6" name="Rectangle 24">
                <a:extLst>
                  <a:ext uri="{FF2B5EF4-FFF2-40B4-BE49-F238E27FC236}">
                    <a16:creationId xmlns:a16="http://schemas.microsoft.com/office/drawing/2014/main" id="{8B389011-A0A9-F550-CC60-41EAC850FA05}"/>
                  </a:ext>
                </a:extLst>
              </p:cNvPr>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7" name="Rectangle 25">
                <a:extLst>
                  <a:ext uri="{FF2B5EF4-FFF2-40B4-BE49-F238E27FC236}">
                    <a16:creationId xmlns:a16="http://schemas.microsoft.com/office/drawing/2014/main" id="{3AE53A26-1F16-A696-4D10-3F8C820DE855}"/>
                  </a:ext>
                </a:extLst>
              </p:cNvPr>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8" name="Rectangle 26">
                <a:extLst>
                  <a:ext uri="{FF2B5EF4-FFF2-40B4-BE49-F238E27FC236}">
                    <a16:creationId xmlns:a16="http://schemas.microsoft.com/office/drawing/2014/main" id="{0CCCF225-AEE1-3129-CDA0-10888B611BC8}"/>
                  </a:ext>
                </a:extLst>
              </p:cNvPr>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9" name="Rectangle 27">
                <a:extLst>
                  <a:ext uri="{FF2B5EF4-FFF2-40B4-BE49-F238E27FC236}">
                    <a16:creationId xmlns:a16="http://schemas.microsoft.com/office/drawing/2014/main" id="{A115FB83-9698-357F-9DAC-D4350112AAD7}"/>
                  </a:ext>
                </a:extLst>
              </p:cNvPr>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0" name="Rectangle 28">
                <a:extLst>
                  <a:ext uri="{FF2B5EF4-FFF2-40B4-BE49-F238E27FC236}">
                    <a16:creationId xmlns:a16="http://schemas.microsoft.com/office/drawing/2014/main" id="{A8D9E61C-DE7B-4FAF-ABA4-5C4AD471DD75}"/>
                  </a:ext>
                </a:extLst>
              </p:cNvPr>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1" name="Rectangle 29">
                <a:extLst>
                  <a:ext uri="{FF2B5EF4-FFF2-40B4-BE49-F238E27FC236}">
                    <a16:creationId xmlns:a16="http://schemas.microsoft.com/office/drawing/2014/main" id="{20A09BCA-F748-2D99-F54F-FE66FB7E615D}"/>
                  </a:ext>
                </a:extLst>
              </p:cNvPr>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2" name="Rectangle 30">
                <a:extLst>
                  <a:ext uri="{FF2B5EF4-FFF2-40B4-BE49-F238E27FC236}">
                    <a16:creationId xmlns:a16="http://schemas.microsoft.com/office/drawing/2014/main" id="{89CA1EF7-280A-F850-8404-94C903FA4250}"/>
                  </a:ext>
                </a:extLst>
              </p:cNvPr>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3" name="Rectangle 31">
                <a:extLst>
                  <a:ext uri="{FF2B5EF4-FFF2-40B4-BE49-F238E27FC236}">
                    <a16:creationId xmlns:a16="http://schemas.microsoft.com/office/drawing/2014/main" id="{E904D2B4-5FE2-880B-878C-7A7B9DEF9F82}"/>
                  </a:ext>
                </a:extLst>
              </p:cNvPr>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4" name="Rectangle 32">
                <a:extLst>
                  <a:ext uri="{FF2B5EF4-FFF2-40B4-BE49-F238E27FC236}">
                    <a16:creationId xmlns:a16="http://schemas.microsoft.com/office/drawing/2014/main" id="{80282C76-9D0D-6431-185D-CBB9F479A4E8}"/>
                  </a:ext>
                </a:extLst>
              </p:cNvPr>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5" name="Rectangle 33">
                <a:extLst>
                  <a:ext uri="{FF2B5EF4-FFF2-40B4-BE49-F238E27FC236}">
                    <a16:creationId xmlns:a16="http://schemas.microsoft.com/office/drawing/2014/main" id="{53EDA3DA-F524-3675-8B8D-DEE4CD9BD548}"/>
                  </a:ext>
                </a:extLst>
              </p:cNvPr>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grpSp>
      </p:grpSp>
      <p:sp>
        <p:nvSpPr>
          <p:cNvPr id="38946"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38947"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a:extLst>
              <a:ext uri="{FF2B5EF4-FFF2-40B4-BE49-F238E27FC236}">
                <a16:creationId xmlns:a16="http://schemas.microsoft.com/office/drawing/2014/main" id="{F991F424-C427-B59A-BE7F-5A6F2FBFAAC8}"/>
              </a:ext>
            </a:extLst>
          </p:cNvPr>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a:extLst>
              <a:ext uri="{FF2B5EF4-FFF2-40B4-BE49-F238E27FC236}">
                <a16:creationId xmlns:a16="http://schemas.microsoft.com/office/drawing/2014/main" id="{FF9A501D-C645-ED4C-1F7A-AE47E4CC7823}"/>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a:extLst>
              <a:ext uri="{FF2B5EF4-FFF2-40B4-BE49-F238E27FC236}">
                <a16:creationId xmlns:a16="http://schemas.microsoft.com/office/drawing/2014/main" id="{65FC91F7-0537-DC0D-0A84-3ECE3A5F461E}"/>
              </a:ext>
            </a:extLst>
          </p:cNvPr>
          <p:cNvSpPr>
            <a:spLocks noGrp="1" noChangeArrowheads="1"/>
          </p:cNvSpPr>
          <p:nvPr>
            <p:ph type="sldNum" sz="quarter" idx="12"/>
          </p:nvPr>
        </p:nvSpPr>
        <p:spPr/>
        <p:txBody>
          <a:bodyPr/>
          <a:lstStyle>
            <a:lvl1pPr>
              <a:defRPr smtClean="0">
                <a:solidFill>
                  <a:srgbClr val="FFFFFF"/>
                </a:solidFill>
              </a:defRPr>
            </a:lvl1pPr>
          </a:lstStyle>
          <a:p>
            <a:pPr>
              <a:defRPr/>
            </a:pPr>
            <a:fld id="{28DD11C9-9D93-433D-92D4-D7F971B2E0EC}" type="slidenum">
              <a:rPr lang="en-US" altLang="en-US"/>
              <a:pPr>
                <a:defRPr/>
              </a:pPr>
              <a:t>‹#›</a:t>
            </a:fld>
            <a:endParaRPr lang="en-US" altLang="en-US"/>
          </a:p>
        </p:txBody>
      </p:sp>
    </p:spTree>
    <p:extLst>
      <p:ext uri="{BB962C8B-B14F-4D97-AF65-F5344CB8AC3E}">
        <p14:creationId xmlns:p14="http://schemas.microsoft.com/office/powerpoint/2010/main" val="678765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4FFE69FE-4E88-4964-81C6-3AAF7914F218}"/>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21ECABFE-E5EF-B2AA-0E9D-3C32A91AD6CD}"/>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65482993-8BFD-96CF-EEB2-36A72577A554}"/>
              </a:ext>
            </a:extLst>
          </p:cNvPr>
          <p:cNvSpPr>
            <a:spLocks noGrp="1" noChangeArrowheads="1"/>
          </p:cNvSpPr>
          <p:nvPr>
            <p:ph type="sldNum" sz="quarter" idx="12"/>
          </p:nvPr>
        </p:nvSpPr>
        <p:spPr/>
        <p:txBody>
          <a:bodyPr/>
          <a:lstStyle>
            <a:lvl1pPr>
              <a:defRPr smtClean="0"/>
            </a:lvl1pPr>
          </a:lstStyle>
          <a:p>
            <a:pPr>
              <a:defRPr/>
            </a:pPr>
            <a:fld id="{B68E3B8E-5B4B-47EC-ABA3-AFB2C55B035D}" type="slidenum">
              <a:rPr lang="en-US" altLang="en-US"/>
              <a:pPr>
                <a:defRPr/>
              </a:pPr>
              <a:t>‹#›</a:t>
            </a:fld>
            <a:endParaRPr lang="en-US" altLang="en-US"/>
          </a:p>
        </p:txBody>
      </p:sp>
    </p:spTree>
    <p:extLst>
      <p:ext uri="{BB962C8B-B14F-4D97-AF65-F5344CB8AC3E}">
        <p14:creationId xmlns:p14="http://schemas.microsoft.com/office/powerpoint/2010/main" val="2175435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23917" y="609601"/>
            <a:ext cx="2599267"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609601"/>
            <a:ext cx="7596717"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177E2276-340F-FC1C-4E82-5D64F191D5B4}"/>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5E6817BE-7DE2-CE82-D8A7-9C6491C4DBD6}"/>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5223E12C-DEA5-5E67-97A2-CC0A0D93DD03}"/>
              </a:ext>
            </a:extLst>
          </p:cNvPr>
          <p:cNvSpPr>
            <a:spLocks noGrp="1" noChangeArrowheads="1"/>
          </p:cNvSpPr>
          <p:nvPr>
            <p:ph type="sldNum" sz="quarter" idx="12"/>
          </p:nvPr>
        </p:nvSpPr>
        <p:spPr/>
        <p:txBody>
          <a:bodyPr/>
          <a:lstStyle>
            <a:lvl1pPr>
              <a:defRPr smtClean="0"/>
            </a:lvl1pPr>
          </a:lstStyle>
          <a:p>
            <a:pPr>
              <a:defRPr/>
            </a:pPr>
            <a:fld id="{097DF588-C10E-41FF-B296-E6932DE3291F}" type="slidenum">
              <a:rPr lang="en-US" altLang="en-US"/>
              <a:pPr>
                <a:defRPr/>
              </a:pPr>
              <a:t>‹#›</a:t>
            </a:fld>
            <a:endParaRPr lang="en-US" altLang="en-US"/>
          </a:p>
        </p:txBody>
      </p:sp>
    </p:spTree>
    <p:extLst>
      <p:ext uri="{BB962C8B-B14F-4D97-AF65-F5344CB8AC3E}">
        <p14:creationId xmlns:p14="http://schemas.microsoft.com/office/powerpoint/2010/main" val="2487245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35">
            <a:extLst>
              <a:ext uri="{FF2B5EF4-FFF2-40B4-BE49-F238E27FC236}">
                <a16:creationId xmlns:a16="http://schemas.microsoft.com/office/drawing/2014/main" id="{E0B6ECDF-5AD1-A6B7-4493-C8832E98CC7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865A068F-0DFE-48DC-A887-27049B99982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F33045A4-1D10-CDD3-FD0A-02B8A36A7412}"/>
              </a:ext>
            </a:extLst>
          </p:cNvPr>
          <p:cNvSpPr>
            <a:spLocks noGrp="1" noChangeArrowheads="1"/>
          </p:cNvSpPr>
          <p:nvPr>
            <p:ph type="sldNum" sz="quarter" idx="12"/>
          </p:nvPr>
        </p:nvSpPr>
        <p:spPr/>
        <p:txBody>
          <a:bodyPr/>
          <a:lstStyle>
            <a:lvl1pPr>
              <a:defRPr smtClean="0"/>
            </a:lvl1pPr>
          </a:lstStyle>
          <a:p>
            <a:pPr>
              <a:defRPr/>
            </a:pPr>
            <a:fld id="{9D71C071-BEF5-4080-BBA9-3688134E6BF9}" type="slidenum">
              <a:rPr lang="en-US" altLang="en-US"/>
              <a:pPr>
                <a:defRPr/>
              </a:pPr>
              <a:t>‹#›</a:t>
            </a:fld>
            <a:endParaRPr lang="en-US" altLang="en-US"/>
          </a:p>
        </p:txBody>
      </p:sp>
    </p:spTree>
    <p:extLst>
      <p:ext uri="{BB962C8B-B14F-4D97-AF65-F5344CB8AC3E}">
        <p14:creationId xmlns:p14="http://schemas.microsoft.com/office/powerpoint/2010/main" val="1295981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dirty="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37445619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8F55095-7B13-49D2-88F5-098085CC0949}"/>
              </a:ext>
            </a:extLst>
          </p:cNvPr>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defRPr/>
            </a:pPr>
            <a:endParaRPr lang="en-US" altLang="en-US" sz="4400">
              <a:solidFill>
                <a:schemeClr val="tx2"/>
              </a:solidFill>
            </a:endParaRPr>
          </a:p>
        </p:txBody>
      </p:sp>
      <p:sp>
        <p:nvSpPr>
          <p:cNvPr id="3" name="Rectangle 3">
            <a:extLst>
              <a:ext uri="{FF2B5EF4-FFF2-40B4-BE49-F238E27FC236}">
                <a16:creationId xmlns:a16="http://schemas.microsoft.com/office/drawing/2014/main" id="{8A8B0333-A612-469F-8637-7331A1B8CB18}"/>
              </a:ext>
            </a:extLst>
          </p:cNvPr>
          <p:cNvSpPr>
            <a:spLocks noGrp="1" noChangeArrowheads="1"/>
          </p:cNvSpPr>
          <p:nvPr/>
        </p:nvSpPr>
        <p:spPr bwMode="auto">
          <a:xfrm>
            <a:off x="1559984" y="1946275"/>
            <a:ext cx="10363200" cy="4114800"/>
          </a:xfrm>
          <a:prstGeom prst="rect">
            <a:avLst/>
          </a:prstGeom>
          <a:noFill/>
          <a:ln>
            <a:noFill/>
          </a:ln>
        </p:spPr>
        <p:txBody>
          <a:bodyPr/>
          <a:lstStyle>
            <a:lvl1pPr marL="342900" indent="-342900" eaLnBrk="0" hangingPunct="0">
              <a:defRPr sz="2400">
                <a:solidFill>
                  <a:schemeClr val="tx1"/>
                </a:solidFill>
                <a:latin typeface="Times New Roman" pitchFamily="18" charset="0"/>
                <a:cs typeface="Arial" charset="0"/>
              </a:defRPr>
            </a:lvl1pPr>
            <a:lvl2pPr marL="742950" indent="-285750" eaLnBrk="0" hangingPunct="0">
              <a:defRPr sz="2400">
                <a:solidFill>
                  <a:schemeClr val="tx1"/>
                </a:solidFill>
                <a:latin typeface="Times New Roman" pitchFamily="18" charset="0"/>
                <a:cs typeface="Arial" charset="0"/>
              </a:defRPr>
            </a:lvl2pPr>
            <a:lvl3pPr marL="1143000" indent="-228600" eaLnBrk="0" hangingPunct="0">
              <a:defRPr sz="2400">
                <a:solidFill>
                  <a:schemeClr val="tx1"/>
                </a:solidFill>
                <a:latin typeface="Times New Roman" pitchFamily="18" charset="0"/>
                <a:cs typeface="Arial" charset="0"/>
              </a:defRPr>
            </a:lvl3pPr>
            <a:lvl4pPr marL="1600200" indent="-228600" eaLnBrk="0" hangingPunct="0">
              <a:defRPr sz="2400">
                <a:solidFill>
                  <a:schemeClr val="tx1"/>
                </a:solidFill>
                <a:latin typeface="Times New Roman" pitchFamily="18" charset="0"/>
                <a:cs typeface="Arial" charset="0"/>
              </a:defRPr>
            </a:lvl4pPr>
            <a:lvl5pPr marL="2057400" indent="-228600" eaLnBrk="0" hangingPunct="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spcBef>
                <a:spcPct val="20000"/>
              </a:spcBef>
              <a:buClr>
                <a:schemeClr val="tx2"/>
              </a:buClr>
              <a:buSzPct val="75000"/>
              <a:buFont typeface="Wingdings" pitchFamily="2" charset="2"/>
              <a:buChar char="n"/>
              <a:defRPr/>
            </a:pPr>
            <a:endParaRPr lang="en-US" altLang="en-US" sz="3200"/>
          </a:p>
        </p:txBody>
      </p:sp>
    </p:spTree>
    <p:extLst>
      <p:ext uri="{BB962C8B-B14F-4D97-AF65-F5344CB8AC3E}">
        <p14:creationId xmlns:p14="http://schemas.microsoft.com/office/powerpoint/2010/main" val="6443192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7184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67323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4658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8162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2349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5937EF32-3A73-9E49-F8D3-769DEEA4CDE1}"/>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66D13BAB-CCC8-9908-0E69-4E65EF742A59}"/>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AB896BD1-1021-301F-9518-E7A85D1A5FAF}"/>
              </a:ext>
            </a:extLst>
          </p:cNvPr>
          <p:cNvSpPr>
            <a:spLocks noGrp="1" noChangeArrowheads="1"/>
          </p:cNvSpPr>
          <p:nvPr>
            <p:ph type="sldNum" sz="quarter" idx="12"/>
          </p:nvPr>
        </p:nvSpPr>
        <p:spPr/>
        <p:txBody>
          <a:bodyPr/>
          <a:lstStyle>
            <a:lvl1pPr>
              <a:defRPr smtClean="0"/>
            </a:lvl1pPr>
          </a:lstStyle>
          <a:p>
            <a:pPr>
              <a:defRPr/>
            </a:pPr>
            <a:fld id="{C07200EB-991A-4FE1-91DB-C9F6DE8B1E46}" type="slidenum">
              <a:rPr lang="en-US" altLang="en-US"/>
              <a:pPr>
                <a:defRPr/>
              </a:pPr>
              <a:t>‹#›</a:t>
            </a:fld>
            <a:endParaRPr lang="en-US" altLang="en-US"/>
          </a:p>
        </p:txBody>
      </p:sp>
    </p:spTree>
    <p:extLst>
      <p:ext uri="{BB962C8B-B14F-4D97-AF65-F5344CB8AC3E}">
        <p14:creationId xmlns:p14="http://schemas.microsoft.com/office/powerpoint/2010/main" val="393667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6382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6671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3072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43432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extLst>
      <p:ext uri="{BB962C8B-B14F-4D97-AF65-F5344CB8AC3E}">
        <p14:creationId xmlns:p14="http://schemas.microsoft.com/office/powerpoint/2010/main" val="1238809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4/1/2023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9929964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1003626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4/1/2023</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38143917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fld id="{32F9550C-4842-44BB-ABB1-FF2905F89024}" type="slidenum">
              <a:rPr lang="en-US" altLang="en-US"/>
              <a:pPr/>
              <a:t>‹#›</a:t>
            </a:fld>
            <a:endParaRPr lang="en-US" altLang="en-US"/>
          </a:p>
        </p:txBody>
      </p:sp>
    </p:spTree>
    <p:extLst>
      <p:ext uri="{BB962C8B-B14F-4D97-AF65-F5344CB8AC3E}">
        <p14:creationId xmlns:p14="http://schemas.microsoft.com/office/powerpoint/2010/main" val="1324373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812800" y="1981200"/>
            <a:ext cx="10363200" cy="4114800"/>
          </a:xfrm>
        </p:spPr>
        <p:txBody>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6B196BFA-0DE7-4BE2-97C4-13B184514A8C}" type="slidenum">
              <a:rPr lang="en-US" altLang="en-US"/>
              <a:pPr>
                <a:defRPr/>
              </a:pPr>
              <a:t>‹#›</a:t>
            </a:fld>
            <a:endParaRPr lang="en-US" altLang="en-US"/>
          </a:p>
        </p:txBody>
      </p:sp>
    </p:spTree>
    <p:extLst>
      <p:ext uri="{BB962C8B-B14F-4D97-AF65-F5344CB8AC3E}">
        <p14:creationId xmlns:p14="http://schemas.microsoft.com/office/powerpoint/2010/main" val="261235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a:extLst>
              <a:ext uri="{FF2B5EF4-FFF2-40B4-BE49-F238E27FC236}">
                <a16:creationId xmlns:a16="http://schemas.microsoft.com/office/drawing/2014/main" id="{4F7235A3-BD51-1D0D-6A40-B4EE136F3D7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F7EB1D6E-ACB1-9323-44A7-5F03367CA35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E5D8DE6C-B1E9-5CDC-5121-025F8CAAEF50}"/>
              </a:ext>
            </a:extLst>
          </p:cNvPr>
          <p:cNvSpPr>
            <a:spLocks noGrp="1" noChangeArrowheads="1"/>
          </p:cNvSpPr>
          <p:nvPr>
            <p:ph type="sldNum" sz="quarter" idx="12"/>
          </p:nvPr>
        </p:nvSpPr>
        <p:spPr/>
        <p:txBody>
          <a:bodyPr/>
          <a:lstStyle>
            <a:lvl1pPr>
              <a:defRPr smtClean="0"/>
            </a:lvl1pPr>
          </a:lstStyle>
          <a:p>
            <a:pPr>
              <a:defRPr/>
            </a:pPr>
            <a:fld id="{D27244FE-3536-43D2-B673-EDB4061C6948}" type="slidenum">
              <a:rPr lang="en-US" altLang="en-US"/>
              <a:pPr>
                <a:defRPr/>
              </a:pPr>
              <a:t>‹#›</a:t>
            </a:fld>
            <a:endParaRPr lang="en-US" altLang="en-US"/>
          </a:p>
        </p:txBody>
      </p:sp>
    </p:spTree>
    <p:extLst>
      <p:ext uri="{BB962C8B-B14F-4D97-AF65-F5344CB8AC3E}">
        <p14:creationId xmlns:p14="http://schemas.microsoft.com/office/powerpoint/2010/main" val="6863484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A7638D0F-AF1C-4AFB-8987-872321CF80B4}" type="slidenum">
              <a:rPr lang="en-US" altLang="en-US"/>
              <a:pPr>
                <a:defRPr/>
              </a:pPr>
              <a:t>‹#›</a:t>
            </a:fld>
            <a:endParaRPr lang="en-US" altLang="en-US"/>
          </a:p>
        </p:txBody>
      </p:sp>
    </p:spTree>
    <p:extLst>
      <p:ext uri="{BB962C8B-B14F-4D97-AF65-F5344CB8AC3E}">
        <p14:creationId xmlns:p14="http://schemas.microsoft.com/office/powerpoint/2010/main" val="3098369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2F70D892-2506-5E33-0376-D02C52F5229C}"/>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D0F157F0-DFFA-FE53-A99B-F9D245B8575E}"/>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FFFA34E0-AAB2-8AD3-8695-0580B6F9D2F0}"/>
              </a:ext>
            </a:extLst>
          </p:cNvPr>
          <p:cNvSpPr>
            <a:spLocks noGrp="1" noChangeArrowheads="1"/>
          </p:cNvSpPr>
          <p:nvPr>
            <p:ph type="sldNum" sz="quarter" idx="12"/>
          </p:nvPr>
        </p:nvSpPr>
        <p:spPr/>
        <p:txBody>
          <a:bodyPr/>
          <a:lstStyle>
            <a:lvl1pPr>
              <a:defRPr smtClean="0"/>
            </a:lvl1pPr>
          </a:lstStyle>
          <a:p>
            <a:pPr>
              <a:defRPr/>
            </a:pPr>
            <a:fld id="{790E2EA2-9CE6-4C73-B271-57490F731DCA}" type="slidenum">
              <a:rPr lang="en-US" altLang="en-US"/>
              <a:pPr>
                <a:defRPr/>
              </a:pPr>
              <a:t>‹#›</a:t>
            </a:fld>
            <a:endParaRPr lang="en-US" altLang="en-US"/>
          </a:p>
        </p:txBody>
      </p:sp>
    </p:spTree>
    <p:extLst>
      <p:ext uri="{BB962C8B-B14F-4D97-AF65-F5344CB8AC3E}">
        <p14:creationId xmlns:p14="http://schemas.microsoft.com/office/powerpoint/2010/main" val="224134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a:extLst>
              <a:ext uri="{FF2B5EF4-FFF2-40B4-BE49-F238E27FC236}">
                <a16:creationId xmlns:a16="http://schemas.microsoft.com/office/drawing/2014/main" id="{4A56C7CA-64A8-D8AB-8C56-7B59A47FA322}"/>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36">
            <a:extLst>
              <a:ext uri="{FF2B5EF4-FFF2-40B4-BE49-F238E27FC236}">
                <a16:creationId xmlns:a16="http://schemas.microsoft.com/office/drawing/2014/main" id="{DAC97FC5-7DE4-4504-4379-D095F0A3240B}"/>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37">
            <a:extLst>
              <a:ext uri="{FF2B5EF4-FFF2-40B4-BE49-F238E27FC236}">
                <a16:creationId xmlns:a16="http://schemas.microsoft.com/office/drawing/2014/main" id="{E0EA6888-75FB-407B-E137-7C0DA57838B5}"/>
              </a:ext>
            </a:extLst>
          </p:cNvPr>
          <p:cNvSpPr>
            <a:spLocks noGrp="1" noChangeArrowheads="1"/>
          </p:cNvSpPr>
          <p:nvPr>
            <p:ph type="sldNum" sz="quarter" idx="12"/>
          </p:nvPr>
        </p:nvSpPr>
        <p:spPr/>
        <p:txBody>
          <a:bodyPr/>
          <a:lstStyle>
            <a:lvl1pPr>
              <a:defRPr smtClean="0"/>
            </a:lvl1pPr>
          </a:lstStyle>
          <a:p>
            <a:pPr>
              <a:defRPr/>
            </a:pPr>
            <a:fld id="{E668F61C-35DC-4B79-9FA1-3558FF7CE09B}" type="slidenum">
              <a:rPr lang="en-US" altLang="en-US"/>
              <a:pPr>
                <a:defRPr/>
              </a:pPr>
              <a:t>‹#›</a:t>
            </a:fld>
            <a:endParaRPr lang="en-US" altLang="en-US"/>
          </a:p>
        </p:txBody>
      </p:sp>
    </p:spTree>
    <p:extLst>
      <p:ext uri="{BB962C8B-B14F-4D97-AF65-F5344CB8AC3E}">
        <p14:creationId xmlns:p14="http://schemas.microsoft.com/office/powerpoint/2010/main" val="2118087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1DD59262-0348-DB43-7E7B-92C258FB255F}"/>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36">
            <a:extLst>
              <a:ext uri="{FF2B5EF4-FFF2-40B4-BE49-F238E27FC236}">
                <a16:creationId xmlns:a16="http://schemas.microsoft.com/office/drawing/2014/main" id="{DC22EFCA-0ADF-73AB-718F-D6C4756242E6}"/>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F69623EC-8E66-C2A1-C82E-50446D4197C9}"/>
              </a:ext>
            </a:extLst>
          </p:cNvPr>
          <p:cNvSpPr>
            <a:spLocks noGrp="1" noChangeArrowheads="1"/>
          </p:cNvSpPr>
          <p:nvPr>
            <p:ph type="sldNum" sz="quarter" idx="12"/>
          </p:nvPr>
        </p:nvSpPr>
        <p:spPr/>
        <p:txBody>
          <a:bodyPr/>
          <a:lstStyle>
            <a:lvl1pPr>
              <a:defRPr smtClean="0"/>
            </a:lvl1pPr>
          </a:lstStyle>
          <a:p>
            <a:pPr>
              <a:defRPr/>
            </a:pPr>
            <a:fld id="{9E6B5554-FA75-4E86-A13A-CDAF27C31F27}" type="slidenum">
              <a:rPr lang="en-US" altLang="en-US"/>
              <a:pPr>
                <a:defRPr/>
              </a:pPr>
              <a:t>‹#›</a:t>
            </a:fld>
            <a:endParaRPr lang="en-US" altLang="en-US"/>
          </a:p>
        </p:txBody>
      </p:sp>
    </p:spTree>
    <p:extLst>
      <p:ext uri="{BB962C8B-B14F-4D97-AF65-F5344CB8AC3E}">
        <p14:creationId xmlns:p14="http://schemas.microsoft.com/office/powerpoint/2010/main" val="94990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715473E0-5559-F804-9090-F45FB0048C80}"/>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BBCA76AE-2E28-9F8A-5EE6-0B80A070F22A}"/>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CEE71234-54C8-57CA-D690-3C02F8B4A3A1}"/>
              </a:ext>
            </a:extLst>
          </p:cNvPr>
          <p:cNvSpPr>
            <a:spLocks noGrp="1" noChangeArrowheads="1"/>
          </p:cNvSpPr>
          <p:nvPr>
            <p:ph type="sldNum" sz="quarter" idx="12"/>
          </p:nvPr>
        </p:nvSpPr>
        <p:spPr/>
        <p:txBody>
          <a:bodyPr/>
          <a:lstStyle>
            <a:lvl1pPr>
              <a:defRPr smtClean="0"/>
            </a:lvl1pPr>
          </a:lstStyle>
          <a:p>
            <a:pPr>
              <a:defRPr/>
            </a:pPr>
            <a:fld id="{51AF59A2-8ADD-4864-9BFD-7BF621015B14}" type="slidenum">
              <a:rPr lang="en-US" altLang="en-US"/>
              <a:pPr>
                <a:defRPr/>
              </a:pPr>
              <a:t>‹#›</a:t>
            </a:fld>
            <a:endParaRPr lang="en-US" altLang="en-US"/>
          </a:p>
        </p:txBody>
      </p:sp>
    </p:spTree>
    <p:extLst>
      <p:ext uri="{BB962C8B-B14F-4D97-AF65-F5344CB8AC3E}">
        <p14:creationId xmlns:p14="http://schemas.microsoft.com/office/powerpoint/2010/main" val="808611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67BBBC5D-39C0-E83A-5F26-88A169227C2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B53F80C0-AA45-72F0-A4B7-DCADBFCA1201}"/>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D097DFC1-5EF0-A826-3C29-6B3F7C405E72}"/>
              </a:ext>
            </a:extLst>
          </p:cNvPr>
          <p:cNvSpPr>
            <a:spLocks noGrp="1" noChangeArrowheads="1"/>
          </p:cNvSpPr>
          <p:nvPr>
            <p:ph type="sldNum" sz="quarter" idx="12"/>
          </p:nvPr>
        </p:nvSpPr>
        <p:spPr/>
        <p:txBody>
          <a:bodyPr/>
          <a:lstStyle>
            <a:lvl1pPr>
              <a:defRPr smtClean="0"/>
            </a:lvl1pPr>
          </a:lstStyle>
          <a:p>
            <a:pPr>
              <a:defRPr/>
            </a:pPr>
            <a:fld id="{632669C9-D97E-449C-B1B0-CABC96403C34}" type="slidenum">
              <a:rPr lang="en-US" altLang="en-US"/>
              <a:pPr>
                <a:defRPr/>
              </a:pPr>
              <a:t>‹#›</a:t>
            </a:fld>
            <a:endParaRPr lang="en-US" altLang="en-US"/>
          </a:p>
        </p:txBody>
      </p:sp>
    </p:spTree>
    <p:extLst>
      <p:ext uri="{BB962C8B-B14F-4D97-AF65-F5344CB8AC3E}">
        <p14:creationId xmlns:p14="http://schemas.microsoft.com/office/powerpoint/2010/main" val="3083719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5796B415-E482-0ABA-87A0-CF66D8817476}"/>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208D26D7-8F88-895C-B231-C63EC1D06704}"/>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4FDBDD0-D3A8-D202-0F4C-75688DA285CE}"/>
              </a:ext>
            </a:extLst>
          </p:cNvPr>
          <p:cNvSpPr>
            <a:spLocks noGrp="1" noChangeArrowheads="1"/>
          </p:cNvSpPr>
          <p:nvPr>
            <p:ph type="sldNum" sz="quarter" idx="12"/>
          </p:nvPr>
        </p:nvSpPr>
        <p:spPr/>
        <p:txBody>
          <a:bodyPr/>
          <a:lstStyle>
            <a:lvl1pPr>
              <a:defRPr smtClean="0"/>
            </a:lvl1pPr>
          </a:lstStyle>
          <a:p>
            <a:pPr>
              <a:defRPr/>
            </a:pPr>
            <a:fld id="{95F2AD91-684D-4D77-AE4F-2CFFE84A6A71}" type="slidenum">
              <a:rPr lang="en-US" altLang="en-US"/>
              <a:pPr>
                <a:defRPr/>
              </a:pPr>
              <a:t>‹#›</a:t>
            </a:fld>
            <a:endParaRPr lang="en-US" altLang="en-US"/>
          </a:p>
        </p:txBody>
      </p:sp>
    </p:spTree>
    <p:extLst>
      <p:ext uri="{BB962C8B-B14F-4D97-AF65-F5344CB8AC3E}">
        <p14:creationId xmlns:p14="http://schemas.microsoft.com/office/powerpoint/2010/main" val="1499916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598F0CD2-8E28-0196-2B26-040A583C6489}"/>
              </a:ext>
            </a:extLst>
          </p:cNvPr>
          <p:cNvGrpSpPr>
            <a:grpSpLocks/>
          </p:cNvGrpSpPr>
          <p:nvPr/>
        </p:nvGrpSpPr>
        <p:grpSpPr bwMode="auto">
          <a:xfrm>
            <a:off x="0" y="0"/>
            <a:ext cx="1447800" cy="6854825"/>
            <a:chOff x="0" y="0"/>
            <a:chExt cx="684" cy="4318"/>
          </a:xfrm>
        </p:grpSpPr>
        <p:sp>
          <p:nvSpPr>
            <p:cNvPr id="37891" name="Rectangle 3">
              <a:extLst>
                <a:ext uri="{FF2B5EF4-FFF2-40B4-BE49-F238E27FC236}">
                  <a16:creationId xmlns:a16="http://schemas.microsoft.com/office/drawing/2014/main" id="{BB28B39A-E552-3243-F67E-DA18870268C3}"/>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endParaRPr>
            </a:p>
          </p:txBody>
        </p:sp>
        <p:grpSp>
          <p:nvGrpSpPr>
            <p:cNvPr id="1033" name="Group 4">
              <a:extLst>
                <a:ext uri="{FF2B5EF4-FFF2-40B4-BE49-F238E27FC236}">
                  <a16:creationId xmlns:a16="http://schemas.microsoft.com/office/drawing/2014/main" id="{FCB39ADA-4387-5DD4-28D3-9480AB72F3D7}"/>
                </a:ext>
              </a:extLst>
            </p:cNvPr>
            <p:cNvGrpSpPr>
              <a:grpSpLocks/>
            </p:cNvGrpSpPr>
            <p:nvPr/>
          </p:nvGrpSpPr>
          <p:grpSpPr bwMode="auto">
            <a:xfrm>
              <a:off x="48" y="102"/>
              <a:ext cx="96" cy="4128"/>
              <a:chOff x="48" y="102"/>
              <a:chExt cx="96" cy="4128"/>
            </a:xfrm>
          </p:grpSpPr>
          <p:sp>
            <p:nvSpPr>
              <p:cNvPr id="1034" name="Rectangle 5">
                <a:extLst>
                  <a:ext uri="{FF2B5EF4-FFF2-40B4-BE49-F238E27FC236}">
                    <a16:creationId xmlns:a16="http://schemas.microsoft.com/office/drawing/2014/main" id="{8B0C6602-F639-5FF2-13F4-62EAD51D1696}"/>
                  </a:ext>
                </a:extLst>
              </p:cNvPr>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5" name="Rectangle 6">
                <a:extLst>
                  <a:ext uri="{FF2B5EF4-FFF2-40B4-BE49-F238E27FC236}">
                    <a16:creationId xmlns:a16="http://schemas.microsoft.com/office/drawing/2014/main" id="{803D73D7-C1C9-1F9F-9156-897E51A52E20}"/>
                  </a:ext>
                </a:extLst>
              </p:cNvPr>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6" name="Rectangle 7">
                <a:extLst>
                  <a:ext uri="{FF2B5EF4-FFF2-40B4-BE49-F238E27FC236}">
                    <a16:creationId xmlns:a16="http://schemas.microsoft.com/office/drawing/2014/main" id="{0984B52C-C345-1619-72BA-35241F7FF4AC}"/>
                  </a:ext>
                </a:extLst>
              </p:cNvPr>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7" name="Rectangle 8">
                <a:extLst>
                  <a:ext uri="{FF2B5EF4-FFF2-40B4-BE49-F238E27FC236}">
                    <a16:creationId xmlns:a16="http://schemas.microsoft.com/office/drawing/2014/main" id="{FC40FBFC-9328-2626-2A2A-843732ADD5EC}"/>
                  </a:ext>
                </a:extLst>
              </p:cNvPr>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8" name="Rectangle 9">
                <a:extLst>
                  <a:ext uri="{FF2B5EF4-FFF2-40B4-BE49-F238E27FC236}">
                    <a16:creationId xmlns:a16="http://schemas.microsoft.com/office/drawing/2014/main" id="{17E796C2-EC83-41DF-32FE-84200B6E8EE0}"/>
                  </a:ext>
                </a:extLst>
              </p:cNvPr>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9" name="Rectangle 10">
                <a:extLst>
                  <a:ext uri="{FF2B5EF4-FFF2-40B4-BE49-F238E27FC236}">
                    <a16:creationId xmlns:a16="http://schemas.microsoft.com/office/drawing/2014/main" id="{FC65B5C8-ADB8-A9DF-EB80-09996DBE7228}"/>
                  </a:ext>
                </a:extLst>
              </p:cNvPr>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0" name="Rectangle 11">
                <a:extLst>
                  <a:ext uri="{FF2B5EF4-FFF2-40B4-BE49-F238E27FC236}">
                    <a16:creationId xmlns:a16="http://schemas.microsoft.com/office/drawing/2014/main" id="{DDBAF225-8136-E87B-5E24-DCDE94C12983}"/>
                  </a:ext>
                </a:extLst>
              </p:cNvPr>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1" name="Rectangle 12">
                <a:extLst>
                  <a:ext uri="{FF2B5EF4-FFF2-40B4-BE49-F238E27FC236}">
                    <a16:creationId xmlns:a16="http://schemas.microsoft.com/office/drawing/2014/main" id="{5BC7E8EF-8C04-A673-7ED5-22EA9BA090D7}"/>
                  </a:ext>
                </a:extLst>
              </p:cNvPr>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2" name="Rectangle 13">
                <a:extLst>
                  <a:ext uri="{FF2B5EF4-FFF2-40B4-BE49-F238E27FC236}">
                    <a16:creationId xmlns:a16="http://schemas.microsoft.com/office/drawing/2014/main" id="{575602DD-0195-2369-8B20-1FD7CB5DD906}"/>
                  </a:ext>
                </a:extLst>
              </p:cNvPr>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3" name="Rectangle 14">
                <a:extLst>
                  <a:ext uri="{FF2B5EF4-FFF2-40B4-BE49-F238E27FC236}">
                    <a16:creationId xmlns:a16="http://schemas.microsoft.com/office/drawing/2014/main" id="{355A6B12-CEA4-7A4B-B26B-C37BD9D490E2}"/>
                  </a:ext>
                </a:extLst>
              </p:cNvPr>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4" name="Rectangle 15">
                <a:extLst>
                  <a:ext uri="{FF2B5EF4-FFF2-40B4-BE49-F238E27FC236}">
                    <a16:creationId xmlns:a16="http://schemas.microsoft.com/office/drawing/2014/main" id="{C5B6AD59-D9AD-A619-2310-146068F4F69F}"/>
                  </a:ext>
                </a:extLst>
              </p:cNvPr>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5" name="Rectangle 16">
                <a:extLst>
                  <a:ext uri="{FF2B5EF4-FFF2-40B4-BE49-F238E27FC236}">
                    <a16:creationId xmlns:a16="http://schemas.microsoft.com/office/drawing/2014/main" id="{8DF078F1-3624-65E0-F813-01653BA1FBF5}"/>
                  </a:ext>
                </a:extLst>
              </p:cNvPr>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6" name="Rectangle 17">
                <a:extLst>
                  <a:ext uri="{FF2B5EF4-FFF2-40B4-BE49-F238E27FC236}">
                    <a16:creationId xmlns:a16="http://schemas.microsoft.com/office/drawing/2014/main" id="{E7FFD1C5-5065-2213-A7B8-F31B102BF8B3}"/>
                  </a:ext>
                </a:extLst>
              </p:cNvPr>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7" name="Rectangle 18">
                <a:extLst>
                  <a:ext uri="{FF2B5EF4-FFF2-40B4-BE49-F238E27FC236}">
                    <a16:creationId xmlns:a16="http://schemas.microsoft.com/office/drawing/2014/main" id="{474C445E-6488-B759-B05E-A0A0748DF769}"/>
                  </a:ext>
                </a:extLst>
              </p:cNvPr>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8" name="Rectangle 19">
                <a:extLst>
                  <a:ext uri="{FF2B5EF4-FFF2-40B4-BE49-F238E27FC236}">
                    <a16:creationId xmlns:a16="http://schemas.microsoft.com/office/drawing/2014/main" id="{8FC28E01-3CA8-64CF-53B6-1D77F3C8DD8B}"/>
                  </a:ext>
                </a:extLst>
              </p:cNvPr>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9" name="Rectangle 20">
                <a:extLst>
                  <a:ext uri="{FF2B5EF4-FFF2-40B4-BE49-F238E27FC236}">
                    <a16:creationId xmlns:a16="http://schemas.microsoft.com/office/drawing/2014/main" id="{B2EF0E4F-38F2-2617-D353-7A8B3F4B0E7A}"/>
                  </a:ext>
                </a:extLst>
              </p:cNvPr>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0" name="Rectangle 21">
                <a:extLst>
                  <a:ext uri="{FF2B5EF4-FFF2-40B4-BE49-F238E27FC236}">
                    <a16:creationId xmlns:a16="http://schemas.microsoft.com/office/drawing/2014/main" id="{69CD4C2E-0864-CB18-2D98-6CE2A0B3E97C}"/>
                  </a:ext>
                </a:extLst>
              </p:cNvPr>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1" name="Rectangle 22">
                <a:extLst>
                  <a:ext uri="{FF2B5EF4-FFF2-40B4-BE49-F238E27FC236}">
                    <a16:creationId xmlns:a16="http://schemas.microsoft.com/office/drawing/2014/main" id="{E4414374-1987-AEB8-AC5F-39138DB4EEF4}"/>
                  </a:ext>
                </a:extLst>
              </p:cNvPr>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2" name="Rectangle 23">
                <a:extLst>
                  <a:ext uri="{FF2B5EF4-FFF2-40B4-BE49-F238E27FC236}">
                    <a16:creationId xmlns:a16="http://schemas.microsoft.com/office/drawing/2014/main" id="{87D23D71-082D-405F-8DFB-580E202116B8}"/>
                  </a:ext>
                </a:extLst>
              </p:cNvPr>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3" name="Rectangle 24">
                <a:extLst>
                  <a:ext uri="{FF2B5EF4-FFF2-40B4-BE49-F238E27FC236}">
                    <a16:creationId xmlns:a16="http://schemas.microsoft.com/office/drawing/2014/main" id="{30E38449-3B1A-762A-2A09-87BD60464194}"/>
                  </a:ext>
                </a:extLst>
              </p:cNvPr>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4" name="Rectangle 25">
                <a:extLst>
                  <a:ext uri="{FF2B5EF4-FFF2-40B4-BE49-F238E27FC236}">
                    <a16:creationId xmlns:a16="http://schemas.microsoft.com/office/drawing/2014/main" id="{12C6C5D3-B6BA-69C8-1A1D-D1448CF1581D}"/>
                  </a:ext>
                </a:extLst>
              </p:cNvPr>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5" name="Rectangle 26">
                <a:extLst>
                  <a:ext uri="{FF2B5EF4-FFF2-40B4-BE49-F238E27FC236}">
                    <a16:creationId xmlns:a16="http://schemas.microsoft.com/office/drawing/2014/main" id="{FFF76EB3-BCEA-B27F-CFF0-C9C8FC7236E5}"/>
                  </a:ext>
                </a:extLst>
              </p:cNvPr>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6" name="Rectangle 27">
                <a:extLst>
                  <a:ext uri="{FF2B5EF4-FFF2-40B4-BE49-F238E27FC236}">
                    <a16:creationId xmlns:a16="http://schemas.microsoft.com/office/drawing/2014/main" id="{2F758DF3-4D4C-0233-EF2C-D41F3FC477C9}"/>
                  </a:ext>
                </a:extLst>
              </p:cNvPr>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7" name="Rectangle 28">
                <a:extLst>
                  <a:ext uri="{FF2B5EF4-FFF2-40B4-BE49-F238E27FC236}">
                    <a16:creationId xmlns:a16="http://schemas.microsoft.com/office/drawing/2014/main" id="{B1A45B67-BE29-966A-BA20-798AEE868A1F}"/>
                  </a:ext>
                </a:extLst>
              </p:cNvPr>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8" name="Rectangle 29">
                <a:extLst>
                  <a:ext uri="{FF2B5EF4-FFF2-40B4-BE49-F238E27FC236}">
                    <a16:creationId xmlns:a16="http://schemas.microsoft.com/office/drawing/2014/main" id="{B26C85B8-E762-C0D3-8900-C8552716E4B7}"/>
                  </a:ext>
                </a:extLst>
              </p:cNvPr>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9" name="Rectangle 30">
                <a:extLst>
                  <a:ext uri="{FF2B5EF4-FFF2-40B4-BE49-F238E27FC236}">
                    <a16:creationId xmlns:a16="http://schemas.microsoft.com/office/drawing/2014/main" id="{16A85AA8-9E00-93D6-4CA4-056F304D84D3}"/>
                  </a:ext>
                </a:extLst>
              </p:cNvPr>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60" name="Rectangle 31">
                <a:extLst>
                  <a:ext uri="{FF2B5EF4-FFF2-40B4-BE49-F238E27FC236}">
                    <a16:creationId xmlns:a16="http://schemas.microsoft.com/office/drawing/2014/main" id="{FC4DA4F8-F364-FC0A-66C6-A42931313429}"/>
                  </a:ext>
                </a:extLst>
              </p:cNvPr>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61" name="Rectangle 32">
                <a:extLst>
                  <a:ext uri="{FF2B5EF4-FFF2-40B4-BE49-F238E27FC236}">
                    <a16:creationId xmlns:a16="http://schemas.microsoft.com/office/drawing/2014/main" id="{7534B785-AB1C-68C7-47CA-274FC621DEB2}"/>
                  </a:ext>
                </a:extLst>
              </p:cNvPr>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62" name="Rectangle 33">
                <a:extLst>
                  <a:ext uri="{FF2B5EF4-FFF2-40B4-BE49-F238E27FC236}">
                    <a16:creationId xmlns:a16="http://schemas.microsoft.com/office/drawing/2014/main" id="{C6A67BE9-9829-C337-9ED4-C84175EF3930}"/>
                  </a:ext>
                </a:extLst>
              </p:cNvPr>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grpSp>
      </p:grpSp>
      <p:sp>
        <p:nvSpPr>
          <p:cNvPr id="1027" name="Rectangle 34">
            <a:extLst>
              <a:ext uri="{FF2B5EF4-FFF2-40B4-BE49-F238E27FC236}">
                <a16:creationId xmlns:a16="http://schemas.microsoft.com/office/drawing/2014/main" id="{8422AEB7-F477-5522-3120-A38F7B0705EF}"/>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37923" name="Rectangle 35">
            <a:extLst>
              <a:ext uri="{FF2B5EF4-FFF2-40B4-BE49-F238E27FC236}">
                <a16:creationId xmlns:a16="http://schemas.microsoft.com/office/drawing/2014/main" id="{7576B130-125F-A0FC-67DD-9C3B36684BD0}"/>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defRPr>
            </a:lvl1pPr>
          </a:lstStyle>
          <a:p>
            <a:pPr>
              <a:defRPr/>
            </a:pPr>
            <a:endParaRPr lang="en-US" dirty="0"/>
          </a:p>
        </p:txBody>
      </p:sp>
      <p:sp>
        <p:nvSpPr>
          <p:cNvPr id="37924" name="Rectangle 36">
            <a:extLst>
              <a:ext uri="{FF2B5EF4-FFF2-40B4-BE49-F238E27FC236}">
                <a16:creationId xmlns:a16="http://schemas.microsoft.com/office/drawing/2014/main" id="{AF845C94-12CA-E9B2-4CAF-C37AF5A423D9}"/>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defRPr>
            </a:lvl1pPr>
          </a:lstStyle>
          <a:p>
            <a:pPr>
              <a:defRPr/>
            </a:pPr>
            <a:endParaRPr lang="en-US" dirty="0"/>
          </a:p>
        </p:txBody>
      </p:sp>
      <p:sp>
        <p:nvSpPr>
          <p:cNvPr id="37925" name="Rectangle 37">
            <a:extLst>
              <a:ext uri="{FF2B5EF4-FFF2-40B4-BE49-F238E27FC236}">
                <a16:creationId xmlns:a16="http://schemas.microsoft.com/office/drawing/2014/main" id="{65C1B6AF-2BB9-6F77-3A5B-ED41E3F9E63F}"/>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defRPr>
            </a:lvl1pPr>
          </a:lstStyle>
          <a:p>
            <a:pPr>
              <a:defRPr/>
            </a:pPr>
            <a:fld id="{65A036BE-C698-4817-B8F4-7690D465CCD6}" type="slidenum">
              <a:rPr lang="en-US" altLang="en-US" smtClean="0"/>
              <a:pPr>
                <a:defRPr/>
              </a:pPr>
              <a:t>‹#›</a:t>
            </a:fld>
            <a:endParaRPr lang="en-US" altLang="en-US" dirty="0"/>
          </a:p>
        </p:txBody>
      </p:sp>
      <p:sp>
        <p:nvSpPr>
          <p:cNvPr id="37926" name="Rectangle 38">
            <a:extLst>
              <a:ext uri="{FF2B5EF4-FFF2-40B4-BE49-F238E27FC236}">
                <a16:creationId xmlns:a16="http://schemas.microsoft.com/office/drawing/2014/main" id="{26638F89-1808-5990-DF77-B55C8ED61663}"/>
              </a:ext>
            </a:extLst>
          </p:cNvPr>
          <p:cNvSpPr>
            <a:spLocks noGrp="1" noChangeArrowheads="1"/>
          </p:cNvSpPr>
          <p:nvPr>
            <p:ph type="body" idx="1"/>
          </p:nvPr>
        </p:nvSpPr>
        <p:spPr bwMode="auto">
          <a:xfrm>
            <a:off x="1560513"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64" r:id="rId13"/>
    <p:sldLayoutId id="2147483765" r:id="rId14"/>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5443242"/>
      </p:ext>
    </p:extLst>
  </p:cSld>
  <p:clrMap bg1="dk2" tx1="lt1" bg2="dk1"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customXml" Target="../ink/ink1.xml"/><Relationship Id="rId7"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46.png"/><Relationship Id="rId5" Type="http://schemas.openxmlformats.org/officeDocument/2006/relationships/customXml" Target="../ink/ink2.xml"/><Relationship Id="rId4" Type="http://schemas.openxmlformats.org/officeDocument/2006/relationships/image" Target="../media/image45.png"/></Relationships>
</file>

<file path=ppt/slides/_rels/slide5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pic>
        <p:nvPicPr>
          <p:cNvPr id="7" name="Picture 6">
            <a:extLst>
              <a:ext uri="{FF2B5EF4-FFF2-40B4-BE49-F238E27FC236}">
                <a16:creationId xmlns:a16="http://schemas.microsoft.com/office/drawing/2014/main" id="{1F1C9DD5-DAD3-475F-944B-639177036F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5245395"/>
            <a:ext cx="913733" cy="1371600"/>
          </a:xfrm>
          <a:prstGeom prst="rect">
            <a:avLst/>
          </a:prstGeom>
        </p:spPr>
      </p:pic>
      <p:pic>
        <p:nvPicPr>
          <p:cNvPr id="4" name="Picture 3" descr="A picture containing text, nature, cloud&#10;&#10;Description automatically generated">
            <a:extLst>
              <a:ext uri="{FF2B5EF4-FFF2-40B4-BE49-F238E27FC236}">
                <a16:creationId xmlns:a16="http://schemas.microsoft.com/office/drawing/2014/main" id="{8CF67377-A97C-A301-B0CE-6C20FB982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0" y="457200"/>
            <a:ext cx="8128000" cy="4572000"/>
          </a:xfrm>
          <a:prstGeom prst="rect">
            <a:avLst/>
          </a:prstGeom>
          <a:ln>
            <a:solidFill>
              <a:schemeClr val="tx1"/>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45768B7B-6C81-1CD4-CA24-3267707A5F76}"/>
              </a:ext>
            </a:extLst>
          </p:cNvPr>
          <p:cNvSpPr>
            <a:spLocks noGrp="1" noChangeArrowheads="1"/>
          </p:cNvSpPr>
          <p:nvPr>
            <p:ph type="title"/>
          </p:nvPr>
        </p:nvSpPr>
        <p:spPr>
          <a:xfrm>
            <a:off x="2667000" y="228600"/>
            <a:ext cx="7772400" cy="1143000"/>
          </a:xfrm>
        </p:spPr>
        <p:txBody>
          <a:bodyPr/>
          <a:lstStyle/>
          <a:p>
            <a:pPr eaLnBrk="1" hangingPunct="1"/>
            <a:r>
              <a:rPr lang="en-US" altLang="en-US"/>
              <a:t>Second Missionary Journey</a:t>
            </a:r>
          </a:p>
        </p:txBody>
      </p:sp>
      <p:pic>
        <p:nvPicPr>
          <p:cNvPr id="21507" name="Picture 3">
            <a:extLst>
              <a:ext uri="{FF2B5EF4-FFF2-40B4-BE49-F238E27FC236}">
                <a16:creationId xmlns:a16="http://schemas.microsoft.com/office/drawing/2014/main" id="{CD2D45E6-6F79-C286-A8AA-6206AF8F8F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28600"/>
            <a:ext cx="85344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31ACA90F-8759-9E5D-1F9F-8A39144CF501}"/>
              </a:ext>
            </a:extLst>
          </p:cNvPr>
          <p:cNvPicPr>
            <a:picLocks noChangeAspect="1"/>
          </p:cNvPicPr>
          <p:nvPr/>
        </p:nvPicPr>
        <p:blipFill>
          <a:blip r:embed="rId3"/>
          <a:stretch>
            <a:fillRect/>
          </a:stretch>
        </p:blipFill>
        <p:spPr>
          <a:xfrm>
            <a:off x="2971799" y="1143000"/>
            <a:ext cx="838201" cy="609600"/>
          </a:xfrm>
          <a:prstGeom prst="rect">
            <a:avLst/>
          </a:prstGeom>
        </p:spPr>
      </p:pic>
      <p:pic>
        <p:nvPicPr>
          <p:cNvPr id="2" name="Picture 1">
            <a:extLst>
              <a:ext uri="{FF2B5EF4-FFF2-40B4-BE49-F238E27FC236}">
                <a16:creationId xmlns:a16="http://schemas.microsoft.com/office/drawing/2014/main" id="{BBD60F99-689D-DCBE-D532-B39AE3C3B5BB}"/>
              </a:ext>
            </a:extLst>
          </p:cNvPr>
          <p:cNvPicPr>
            <a:picLocks noChangeAspect="1"/>
          </p:cNvPicPr>
          <p:nvPr/>
        </p:nvPicPr>
        <p:blipFill>
          <a:blip r:embed="rId3"/>
          <a:stretch>
            <a:fillRect/>
          </a:stretch>
        </p:blipFill>
        <p:spPr>
          <a:xfrm>
            <a:off x="2971798" y="2514600"/>
            <a:ext cx="838201" cy="609600"/>
          </a:xfrm>
          <a:prstGeom prst="rect">
            <a:avLst/>
          </a:prstGeom>
        </p:spPr>
      </p:pic>
    </p:spTree>
    <p:extLst>
      <p:ext uri="{BB962C8B-B14F-4D97-AF65-F5344CB8AC3E}">
        <p14:creationId xmlns:p14="http://schemas.microsoft.com/office/powerpoint/2010/main" val="4220184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1524000" y="0"/>
            <a:ext cx="9144000" cy="2438400"/>
          </a:xfrm>
        </p:spPr>
        <p:txBody>
          <a:bodyPr/>
          <a:lstStyle/>
          <a:p>
            <a:pPr marL="0" indent="0"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2 Thessalonians 2:5</a:t>
            </a:r>
          </a:p>
          <a:p>
            <a:pPr marL="0" indent="0" algn="just">
              <a:spcBef>
                <a:spcPts val="0"/>
              </a:spcBef>
              <a:buNone/>
            </a:pPr>
            <a:r>
              <a:rPr lang="en-US" sz="3600" dirty="0"/>
              <a:t>“Do you not remember that while I was still with you, I was telling you these things?” </a:t>
            </a:r>
            <a:endParaRPr lang="en-US" sz="1600" dirty="0"/>
          </a:p>
        </p:txBody>
      </p:sp>
      <p:pic>
        <p:nvPicPr>
          <p:cNvPr id="3" name="Picture 2">
            <a:extLst>
              <a:ext uri="{FF2B5EF4-FFF2-40B4-BE49-F238E27FC236}">
                <a16:creationId xmlns:a16="http://schemas.microsoft.com/office/drawing/2014/main" id="{C58479D7-4A4D-DEBB-D5AE-D4A7F191F5AE}"/>
              </a:ext>
            </a:extLst>
          </p:cNvPr>
          <p:cNvPicPr>
            <a:picLocks noChangeAspect="1"/>
          </p:cNvPicPr>
          <p:nvPr/>
        </p:nvPicPr>
        <p:blipFill>
          <a:blip r:embed="rId3"/>
          <a:stretch>
            <a:fillRect/>
          </a:stretch>
        </p:blipFill>
        <p:spPr>
          <a:xfrm>
            <a:off x="4994331" y="2057400"/>
            <a:ext cx="2203338"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79540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21557758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marL="342900" indent="-342900" algn="ctr" defTabSz="68580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3:10-11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day of the Lord will come like a thief</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which the heavens will pass away with a roar and the elements will be destroyed with intense heat, and the earth and its works will be burned up.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Since all these things are to be destroyed in this way, what sort of people ought you to be in holy conduct and godliness.”</a:t>
            </a:r>
          </a:p>
        </p:txBody>
      </p:sp>
    </p:spTree>
    <p:extLst>
      <p:ext uri="{BB962C8B-B14F-4D97-AF65-F5344CB8AC3E}">
        <p14:creationId xmlns:p14="http://schemas.microsoft.com/office/powerpoint/2010/main" val="879260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C7646D-A4DB-4B07-AB30-C33CD83C57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047536"/>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Matthew 24:36-39</a:t>
            </a:r>
          </a:p>
          <a:p>
            <a:pPr algn="just"/>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36</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of that day and hour no one knows, not even the angels of heaven, nor the Son, but the Father alone.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coming of the Son of Man will be just like the days of Noah.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as in those days before the flood they were eating and drinking, marrying and giving in marriage, until the day that Noah entered the ark, </a:t>
            </a:r>
            <a:r>
              <a:rPr lang="en-US" sz="3400" b="1" u="sng" baseline="30000"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they did not understand until the flood came and took them all away; so will the coming of the Son of Man be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15248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A272FE-121C-07C6-A132-AE8D12F49505}"/>
              </a:ext>
            </a:extLst>
          </p:cNvPr>
          <p:cNvPicPr>
            <a:picLocks noChangeAspect="1"/>
          </p:cNvPicPr>
          <p:nvPr/>
        </p:nvPicPr>
        <p:blipFill>
          <a:blip r:embed="rId2"/>
          <a:stretch>
            <a:fillRect/>
          </a:stretch>
        </p:blipFill>
        <p:spPr>
          <a:xfrm>
            <a:off x="0" y="0"/>
            <a:ext cx="12192000" cy="6857999"/>
          </a:xfrm>
          <a:prstGeom prst="rect">
            <a:avLst/>
          </a:prstGeom>
        </p:spPr>
      </p:pic>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7881" y="3688080"/>
            <a:ext cx="1056238" cy="1280160"/>
          </a:xfrm>
          <a:prstGeom prst="rect">
            <a:avLst/>
          </a:prstGeom>
          <a:ln>
            <a:solidFill>
              <a:schemeClr val="tx1"/>
            </a:solidFill>
          </a:ln>
        </p:spPr>
      </p:pic>
      <p:sp>
        <p:nvSpPr>
          <p:cNvPr id="3" name="Rectangle 2">
            <a:extLst>
              <a:ext uri="{FF2B5EF4-FFF2-40B4-BE49-F238E27FC236}">
                <a16:creationId xmlns:a16="http://schemas.microsoft.com/office/drawing/2014/main" id="{A240BBFD-3BCA-4D4C-AFB8-F750B1DF6001}"/>
              </a:ext>
            </a:extLst>
          </p:cNvPr>
          <p:cNvSpPr/>
          <p:nvPr/>
        </p:nvSpPr>
        <p:spPr>
          <a:xfrm>
            <a:off x="609599" y="0"/>
            <a:ext cx="10972799" cy="3790781"/>
          </a:xfrm>
          <a:prstGeom prst="rect">
            <a:avLst/>
          </a:prstGeom>
        </p:spPr>
        <p:txBody>
          <a:bodyPr wrap="square">
            <a:spAutoFit/>
          </a:bodyPr>
          <a:lstStyle/>
          <a:p>
            <a:pPr marL="342900" marR="0" indent="-342900" algn="ctr" defTabSz="685800">
              <a:spcBef>
                <a:spcPts val="0"/>
              </a:spcBef>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14:1–4</a:t>
            </a:r>
          </a:p>
          <a:p>
            <a:pPr marL="0" marR="0" algn="just">
              <a:spcBef>
                <a:spcPts val="0"/>
              </a:spcBef>
              <a:spcAft>
                <a:spcPts val="0"/>
              </a:spcAft>
            </a:pPr>
            <a:r>
              <a:rPr lang="en-US" sz="3150" baseline="30000" dirty="0">
                <a:effectLst>
                  <a:outerShdw blurRad="38100" dist="38100" dir="2700000" algn="tl">
                    <a:srgbClr val="000000">
                      <a:alpha val="43137"/>
                    </a:srgbClr>
                  </a:outerShdw>
                </a:effectLst>
                <a:latin typeface="Calibri" panose="020F0502020204030204" pitchFamily="34" charset="0"/>
              </a:rPr>
              <a:t>1</a:t>
            </a:r>
            <a:r>
              <a:rPr lang="en-US" sz="3150" dirty="0">
                <a:effectLst>
                  <a:outerShdw blurRad="38100" dist="38100" dir="2700000" algn="tl">
                    <a:srgbClr val="000000">
                      <a:alpha val="43137"/>
                    </a:srgbClr>
                  </a:outerShdw>
                </a:effectLst>
                <a:latin typeface="Calibri" panose="020F0502020204030204" pitchFamily="34" charset="0"/>
              </a:rPr>
              <a:t> “</a:t>
            </a:r>
            <a:r>
              <a:rPr lang="en-US" sz="3150" b="1" u="sng" dirty="0">
                <a:solidFill>
                  <a:srgbClr val="FFFFCC"/>
                </a:solidFill>
                <a:effectLst>
                  <a:outerShdw blurRad="38100" dist="38100" dir="2700000" algn="tl">
                    <a:srgbClr val="000000">
                      <a:alpha val="43137"/>
                    </a:srgbClr>
                  </a:outerShdw>
                </a:effectLst>
                <a:latin typeface="Calibri" panose="020F0502020204030204" pitchFamily="34" charset="0"/>
              </a:rPr>
              <a:t>Do not let your heart be troubled</a:t>
            </a:r>
            <a:r>
              <a:rPr lang="en-US" sz="3150" dirty="0">
                <a:effectLst>
                  <a:outerShdw blurRad="38100" dist="38100" dir="2700000" algn="tl">
                    <a:srgbClr val="000000">
                      <a:alpha val="43137"/>
                    </a:srgbClr>
                  </a:outerShdw>
                </a:effectLst>
                <a:latin typeface="Calibri" panose="020F0502020204030204" pitchFamily="34" charset="0"/>
              </a:rPr>
              <a:t>; believe in God, believe also in Me. </a:t>
            </a:r>
            <a:r>
              <a:rPr lang="en-US" sz="3150" baseline="30000" dirty="0">
                <a:effectLst>
                  <a:outerShdw blurRad="38100" dist="38100" dir="2700000" algn="tl">
                    <a:srgbClr val="000000">
                      <a:alpha val="43137"/>
                    </a:srgbClr>
                  </a:outerShdw>
                </a:effectLst>
                <a:latin typeface="Calibri" panose="020F0502020204030204" pitchFamily="34" charset="0"/>
              </a:rPr>
              <a:t>2</a:t>
            </a:r>
            <a:r>
              <a:rPr lang="en-US" sz="315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150" baseline="30000" dirty="0">
                <a:effectLst>
                  <a:outerShdw blurRad="38100" dist="38100" dir="2700000" algn="tl">
                    <a:srgbClr val="000000">
                      <a:alpha val="43137"/>
                    </a:srgbClr>
                  </a:outerShdw>
                </a:effectLst>
                <a:latin typeface="Calibri" panose="020F0502020204030204" pitchFamily="34" charset="0"/>
              </a:rPr>
              <a:t>3</a:t>
            </a:r>
            <a:r>
              <a:rPr lang="en-US" sz="3150" dirty="0">
                <a:effectLst>
                  <a:outerShdw blurRad="38100" dist="38100" dir="2700000" algn="tl">
                    <a:srgbClr val="000000">
                      <a:alpha val="43137"/>
                    </a:srgbClr>
                  </a:outerShdw>
                </a:effectLst>
                <a:latin typeface="Calibri" panose="020F0502020204030204" pitchFamily="34" charset="0"/>
              </a:rPr>
              <a:t> If I go and prepare a place for you, I will come again and receive you to Myself, that where I am, </a:t>
            </a:r>
            <a:r>
              <a:rPr lang="en-US" sz="3150" i="1" dirty="0">
                <a:effectLst>
                  <a:outerShdw blurRad="38100" dist="38100" dir="2700000" algn="tl">
                    <a:srgbClr val="000000">
                      <a:alpha val="43137"/>
                    </a:srgbClr>
                  </a:outerShdw>
                </a:effectLst>
                <a:latin typeface="Calibri" panose="020F0502020204030204" pitchFamily="34" charset="0"/>
              </a:rPr>
              <a:t>there</a:t>
            </a:r>
            <a:r>
              <a:rPr lang="en-US" sz="3150" dirty="0">
                <a:effectLst>
                  <a:outerShdw blurRad="38100" dist="38100" dir="2700000" algn="tl">
                    <a:srgbClr val="000000">
                      <a:alpha val="43137"/>
                    </a:srgbClr>
                  </a:outerShdw>
                </a:effectLst>
                <a:latin typeface="Calibri" panose="020F0502020204030204" pitchFamily="34" charset="0"/>
              </a:rPr>
              <a:t> you may be also. </a:t>
            </a:r>
            <a:r>
              <a:rPr lang="en-US" sz="3150" baseline="30000" dirty="0">
                <a:effectLst>
                  <a:outerShdw blurRad="38100" dist="38100" dir="2700000" algn="tl">
                    <a:srgbClr val="000000">
                      <a:alpha val="43137"/>
                    </a:srgbClr>
                  </a:outerShdw>
                </a:effectLst>
                <a:latin typeface="Calibri" panose="020F0502020204030204" pitchFamily="34" charset="0"/>
              </a:rPr>
              <a:t>4</a:t>
            </a:r>
            <a:r>
              <a:rPr lang="en-US" sz="315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2952295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marL="0" indent="0"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.heaven with a shout, with the voice of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a:t>
            </a:r>
            <a:r>
              <a:rPr lang="en-US" sz="3400" dirty="0">
                <a:effectLst>
                  <a:outerShdw blurRad="38100" dist="38100" dir="2700000" algn="tl">
                    <a:srgbClr val="000000">
                      <a:alpha val="43137"/>
                    </a:srgbClr>
                  </a:outerShdw>
                </a:effectLst>
                <a:cs typeface="Calibri" panose="020F0502020204030204" pitchFamily="34" charset="0"/>
              </a:rPr>
              <a:t>the dead in Christ will rise first.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sz="3400" dirty="0">
                <a:effectLst>
                  <a:outerShdw blurRad="38100" dist="38100" dir="2700000" algn="tl">
                    <a:srgbClr val="000000">
                      <a:alpha val="43137"/>
                    </a:srgbClr>
                  </a:outerShdw>
                </a:effectLst>
                <a:cs typeface="Calibri" panose="020F0502020204030204" pitchFamily="34" charset="0"/>
              </a:rPr>
              <a:t>caught up together with them in the clouds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meet the Lord in the air, and so we shall always be with the Lord.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101223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C3F4D1-8332-460B-A3F1-D84F0E671FB2}"/>
              </a:ext>
            </a:extLst>
          </p:cNvPr>
          <p:cNvPicPr>
            <a:picLocks noChangeAspect="1"/>
          </p:cNvPicPr>
          <p:nvPr/>
        </p:nvPicPr>
        <p:blipFill>
          <a:blip r:embed="rId2"/>
          <a:stretch>
            <a:fillRect/>
          </a:stretch>
        </p:blipFill>
        <p:spPr>
          <a:xfrm>
            <a:off x="0" y="0"/>
            <a:ext cx="12192000" cy="6857999"/>
          </a:xfrm>
          <a:prstGeom prst="rect">
            <a:avLst/>
          </a:prstGeom>
        </p:spPr>
      </p:pic>
      <p:sp>
        <p:nvSpPr>
          <p:cNvPr id="8" name="TextBox 7">
            <a:extLst>
              <a:ext uri="{FF2B5EF4-FFF2-40B4-BE49-F238E27FC236}">
                <a16:creationId xmlns:a16="http://schemas.microsoft.com/office/drawing/2014/main" id="{DC004D66-7F9D-462D-95E7-1509380CE233}"/>
              </a:ext>
            </a:extLst>
          </p:cNvPr>
          <p:cNvSpPr txBox="1"/>
          <p:nvPr/>
        </p:nvSpPr>
        <p:spPr>
          <a:xfrm>
            <a:off x="609600" y="0"/>
            <a:ext cx="10972800" cy="1969770"/>
          </a:xfrm>
          <a:prstGeom prst="rect">
            <a:avLst/>
          </a:prstGeom>
          <a:noFill/>
        </p:spPr>
        <p:txBody>
          <a:bodyPr wrap="square">
            <a:spAutoFit/>
          </a:body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rPr>
              <a:t>Titus 2:13</a:t>
            </a:r>
          </a:p>
          <a:p>
            <a:pPr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rPr>
              <a:t>“Looking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blessed hope</a:t>
            </a:r>
            <a:r>
              <a:rPr lang="en-US" sz="3600" dirty="0">
                <a:effectLst>
                  <a:outerShdw blurRad="38100" dist="38100" dir="2700000" algn="tl">
                    <a:srgbClr val="000000">
                      <a:alpha val="43137"/>
                    </a:srgbClr>
                  </a:outerShdw>
                </a:effectLst>
                <a:latin typeface="Calibri" panose="020F0502020204030204" pitchFamily="34" charset="0"/>
              </a:rPr>
              <a:t> and the appearing of the glory of our great God and Savior, Christ Jesus.” </a:t>
            </a:r>
          </a:p>
        </p:txBody>
      </p:sp>
      <p:pic>
        <p:nvPicPr>
          <p:cNvPr id="5" name="Picture 4">
            <a:extLst>
              <a:ext uri="{FF2B5EF4-FFF2-40B4-BE49-F238E27FC236}">
                <a16:creationId xmlns:a16="http://schemas.microsoft.com/office/drawing/2014/main" id="{BDFCA409-B4DE-48BE-AC96-C1E1F8E992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5814" y="2514600"/>
            <a:ext cx="3000375" cy="2286000"/>
          </a:xfrm>
          <a:prstGeom prst="rect">
            <a:avLst/>
          </a:prstGeom>
        </p:spPr>
      </p:pic>
      <p:pic>
        <p:nvPicPr>
          <p:cNvPr id="7" name="Picture 2" descr="Serve Wenatchee Valley">
            <a:extLst>
              <a:ext uri="{FF2B5EF4-FFF2-40B4-BE49-F238E27FC236}">
                <a16:creationId xmlns:a16="http://schemas.microsoft.com/office/drawing/2014/main" id="{191EEFCF-662F-4C32-B56F-A3EE66801B7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1998305" y="2929918"/>
            <a:ext cx="2040755"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erve Wenatchee Valley">
            <a:extLst>
              <a:ext uri="{FF2B5EF4-FFF2-40B4-BE49-F238E27FC236}">
                <a16:creationId xmlns:a16="http://schemas.microsoft.com/office/drawing/2014/main" id="{302B8800-9007-489E-AF7B-38A9567B3F0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8082188" y="3810001"/>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rve Wenatchee Valley">
            <a:extLst>
              <a:ext uri="{FF2B5EF4-FFF2-40B4-BE49-F238E27FC236}">
                <a16:creationId xmlns:a16="http://schemas.microsoft.com/office/drawing/2014/main" id="{187AECA4-F0EA-45C9-9EAA-57F02105458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2163694" y="3810000"/>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erve Wenatchee Valley">
            <a:extLst>
              <a:ext uri="{FF2B5EF4-FFF2-40B4-BE49-F238E27FC236}">
                <a16:creationId xmlns:a16="http://schemas.microsoft.com/office/drawing/2014/main" id="{84F67922-05CF-45AF-BDF4-D5072B9218E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8251079" y="2925396"/>
            <a:ext cx="2041773" cy="9144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37">
            <a:extLst>
              <a:ext uri="{FF2B5EF4-FFF2-40B4-BE49-F238E27FC236}">
                <a16:creationId xmlns:a16="http://schemas.microsoft.com/office/drawing/2014/main" id="{6870E457-5B72-4B61-B2DA-E5C3C25DA4E0}"/>
              </a:ext>
            </a:extLst>
          </p:cNvPr>
          <p:cNvSpPr txBox="1">
            <a:spLocks noChangeArrowheads="1"/>
          </p:cNvSpPr>
          <p:nvPr/>
        </p:nvSpPr>
        <p:spPr>
          <a:xfrm>
            <a:off x="10668000" y="6248400"/>
            <a:ext cx="914400" cy="457200"/>
          </a:xfrm>
          <a:prstGeom prst="rect">
            <a:avLst/>
          </a:prstGeom>
        </p:spPr>
        <p:txBody>
          <a:bodyPr/>
          <a:lstStyle>
            <a:defPPr>
              <a:defRPr lang="en-US"/>
            </a:defPPr>
            <a:lvl1pPr algn="l" rtl="0" eaLnBrk="0" fontAlgn="base" hangingPunct="0">
              <a:spcBef>
                <a:spcPct val="0"/>
              </a:spcBef>
              <a:spcAft>
                <a:spcPct val="0"/>
              </a:spcAft>
              <a:defRPr sz="2400" kern="1200" smtClean="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6C66F440-5D10-45D9-8CEF-05FCBC835039}" type="slidenum">
              <a:rPr lang="en-US" altLang="en-US" sz="20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pPr algn="r">
                <a:defRPr/>
              </a:pPr>
              <a:t>17</a:t>
            </a:fld>
            <a:endPar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65901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a:t>
            </a:r>
            <a:r>
              <a:rPr lang="en-US" sz="3400" dirty="0">
                <a:effectLst>
                  <a:outerShdw blurRad="38100" dist="38100" dir="2700000" algn="tl">
                    <a:srgbClr val="000000">
                      <a:alpha val="43137"/>
                    </a:srgbClr>
                  </a:outerShdw>
                </a:effectLst>
                <a:cs typeface="Calibri" panose="020F0502020204030204" pitchFamily="34" charset="0"/>
              </a:rPr>
              <a:t>that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we</a:t>
            </a:r>
            <a:r>
              <a:rPr lang="en-US" sz="3400" dirty="0">
                <a:effectLst>
                  <a:outerShdw blurRad="38100" dist="38100" dir="2700000" algn="tl">
                    <a:srgbClr val="000000">
                      <a:alpha val="43137"/>
                    </a:srgbClr>
                  </a:outerShdw>
                </a:effectLst>
                <a:cs typeface="Calibri" panose="020F0502020204030204" pitchFamily="34" charset="0"/>
              </a:rPr>
              <a:t> who are alive and remain until the coming of the Lord, will not precede those who have fallen asleep.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 . .</a:t>
            </a:r>
          </a:p>
        </p:txBody>
      </p:sp>
    </p:spTree>
    <p:extLst>
      <p:ext uri="{BB962C8B-B14F-4D97-AF65-F5344CB8AC3E}">
        <p14:creationId xmlns:p14="http://schemas.microsoft.com/office/powerpoint/2010/main" val="2015868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1066800" y="0"/>
            <a:ext cx="10058400"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15:51</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I tell you a mystery;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not all sleep, 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all be changed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5C49687-6F19-4961-AA11-648CF86BC9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34004" y="2286000"/>
            <a:ext cx="3323992" cy="2743200"/>
          </a:xfrm>
          <a:prstGeom prst="ellipse">
            <a:avLst/>
          </a:prstGeom>
          <a:ln>
            <a:noFill/>
          </a:ln>
          <a:effectLst>
            <a:softEdge rad="112500"/>
          </a:effectLst>
        </p:spPr>
      </p:pic>
    </p:spTree>
    <p:extLst>
      <p:ext uri="{BB962C8B-B14F-4D97-AF65-F5344CB8AC3E}">
        <p14:creationId xmlns:p14="http://schemas.microsoft.com/office/powerpoint/2010/main" val="3839207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65E2C15E-7BA6-5307-FDAD-A3935DACD47A}"/>
              </a:ext>
            </a:extLst>
          </p:cNvPr>
          <p:cNvGraphicFramePr>
            <a:graphicFrameLocks noGrp="1"/>
          </p:cNvGraphicFramePr>
          <p:nvPr/>
        </p:nvGraphicFramePr>
        <p:xfrm>
          <a:off x="685800" y="1600200"/>
          <a:ext cx="7239000" cy="3566160"/>
        </p:xfrm>
        <a:graphic>
          <a:graphicData uri="http://schemas.openxmlformats.org/drawingml/2006/table">
            <a:tbl>
              <a:tblPr firstRow="1" bandRow="1">
                <a:tableStyleId>{E8B1032C-EA38-4F05-BA0D-38AFFFC7BED3}</a:tableStyleId>
              </a:tblPr>
              <a:tblGrid>
                <a:gridCol w="3619500">
                  <a:extLst>
                    <a:ext uri="{9D8B030D-6E8A-4147-A177-3AD203B41FA5}">
                      <a16:colId xmlns:a16="http://schemas.microsoft.com/office/drawing/2014/main" val="2471753490"/>
                    </a:ext>
                  </a:extLst>
                </a:gridCol>
                <a:gridCol w="3619500">
                  <a:extLst>
                    <a:ext uri="{9D8B030D-6E8A-4147-A177-3AD203B41FA5}">
                      <a16:colId xmlns:a16="http://schemas.microsoft.com/office/drawing/2014/main" val="4163398497"/>
                    </a:ext>
                  </a:extLst>
                </a:gridCol>
              </a:tblGrid>
              <a:tr h="118872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1 THESSALONIANS 1-3</a:t>
                      </a:r>
                      <a:endParaRPr kumimoji="0" lang="en-US" sz="28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1 THESSALONIANS 4-5</a:t>
                      </a:r>
                      <a:endParaRPr kumimoji="0" lang="en-US" sz="2800" b="1" i="0" u="none" strike="noStrike"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lumMod val="85000"/>
                      </a:schemeClr>
                    </a:solidFill>
                  </a:tcPr>
                </a:tc>
                <a:extLst>
                  <a:ext uri="{0D108BD9-81ED-4DB2-BD59-A6C34878D82A}">
                    <a16:rowId xmlns:a16="http://schemas.microsoft.com/office/drawing/2014/main" val="1750457174"/>
                  </a:ext>
                </a:extLst>
              </a:tr>
              <a:tr h="1188720">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Personal Experience</a:t>
                      </a:r>
                      <a:endParaRPr kumimoji="0" lang="en-US" sz="2800" b="1" i="0"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Practical Exhortation</a:t>
                      </a:r>
                      <a:endParaRPr kumimoji="0" lang="en-US" sz="2800" b="1" i="0"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extLst>
                  <a:ext uri="{0D108BD9-81ED-4DB2-BD59-A6C34878D82A}">
                    <a16:rowId xmlns:a16="http://schemas.microsoft.com/office/drawing/2014/main" val="2844135064"/>
                  </a:ext>
                </a:extLst>
              </a:tr>
              <a:tr h="1188720">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Looking Back</a:t>
                      </a:r>
                      <a:endParaRPr kumimoji="0" lang="en-US" sz="2800" b="1" i="0"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Looking Forward</a:t>
                      </a:r>
                      <a:endParaRPr kumimoji="0" lang="en-US" sz="2800" b="1" i="0"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extLst>
                  <a:ext uri="{0D108BD9-81ED-4DB2-BD59-A6C34878D82A}">
                    <a16:rowId xmlns:a16="http://schemas.microsoft.com/office/drawing/2014/main" val="1311439648"/>
                  </a:ext>
                </a:extLst>
              </a:tr>
            </a:tbl>
          </a:graphicData>
        </a:graphic>
      </p:graphicFrame>
      <p:pic>
        <p:nvPicPr>
          <p:cNvPr id="2" name="Picture 1">
            <a:extLst>
              <a:ext uri="{FF2B5EF4-FFF2-40B4-BE49-F238E27FC236}">
                <a16:creationId xmlns:a16="http://schemas.microsoft.com/office/drawing/2014/main" id="{3607D159-1E0C-F52A-9C5C-FF8A688F1725}"/>
              </a:ext>
            </a:extLst>
          </p:cNvPr>
          <p:cNvPicPr>
            <a:picLocks noChangeAspect="1"/>
          </p:cNvPicPr>
          <p:nvPr/>
        </p:nvPicPr>
        <p:blipFill>
          <a:blip r:embed="rId2"/>
          <a:stretch>
            <a:fillRect/>
          </a:stretch>
        </p:blipFill>
        <p:spPr>
          <a:xfrm>
            <a:off x="8670061" y="1600200"/>
            <a:ext cx="2836139" cy="3657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49C4EA9C-41DB-479A-E80E-9719B2B8D8FF}"/>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Structure</a:t>
            </a:r>
          </a:p>
        </p:txBody>
      </p:sp>
    </p:spTree>
    <p:extLst>
      <p:ext uri="{BB962C8B-B14F-4D97-AF65-F5344CB8AC3E}">
        <p14:creationId xmlns:p14="http://schemas.microsoft.com/office/powerpoint/2010/main" val="2042616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19B870-DFB4-496F-ADFD-997E2C6829EF}"/>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Isaiah 9:6-7</a:t>
            </a:r>
          </a:p>
          <a:p>
            <a:pPr algn="just">
              <a:spcBef>
                <a:spcPts val="0"/>
              </a:spcBef>
              <a:spcAft>
                <a:spcPts val="1000"/>
              </a:spcAft>
            </a:pPr>
            <a:r>
              <a:rPr lang="en-US" sz="3200" baseline="30000" dirty="0">
                <a:latin typeface="Calibri" panose="020F0502020204030204" pitchFamily="34" charset="0"/>
                <a:cs typeface="Calibri" panose="020F0502020204030204" pitchFamily="34" charset="0"/>
              </a:rPr>
              <a:t>6 “</a:t>
            </a:r>
            <a:r>
              <a:rPr lang="en-US" sz="3200" dirty="0">
                <a:effectLst>
                  <a:outerShdw blurRad="38100" dist="38100" dir="2700000" algn="tl">
                    <a:srgbClr val="000000"/>
                  </a:outerShdw>
                </a:effectLst>
                <a:latin typeface="Calibri" panose="020F0502020204030204" pitchFamily="34" charset="0"/>
                <a:cs typeface="Calibri" panose="020F0502020204030204" pitchFamily="34" charset="0"/>
              </a:rPr>
              <a:t>For a child will be born to us, a son will be given to us; And the government will rest on His shoulders</a:t>
            </a:r>
            <a:r>
              <a:rPr lang="en-US" sz="3200"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outerShdw>
                </a:effectLst>
                <a:latin typeface="Calibri" panose="020F0502020204030204" pitchFamily="34" charset="0"/>
                <a:cs typeface="Calibri" panose="020F0502020204030204" pitchFamily="34" charset="0"/>
              </a:rPr>
              <a:t>And His name will be called Wonderful Counselor, Mighty God, Eternal Father, </a:t>
            </a:r>
            <a:r>
              <a:rPr lang="en-US" sz="32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Prince of Peace.</a:t>
            </a:r>
            <a:r>
              <a:rPr lang="en-US" sz="3200" baseline="30000" dirty="0">
                <a:latin typeface="Calibri" panose="020F0502020204030204" pitchFamily="34" charset="0"/>
                <a:cs typeface="Calibri" panose="020F0502020204030204" pitchFamily="34" charset="0"/>
              </a:rPr>
              <a:t>7</a:t>
            </a:r>
            <a:r>
              <a:rPr lang="en-US" sz="32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There will be no end to the increase of His government or of peace</a:t>
            </a:r>
            <a:r>
              <a:rPr lang="en-US" sz="3200" b="1"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outerShdw>
                </a:effectLst>
                <a:latin typeface="Calibri" panose="020F0502020204030204" pitchFamily="34" charset="0"/>
                <a:cs typeface="Calibri" panose="020F0502020204030204" pitchFamily="34" charset="0"/>
              </a:rPr>
              <a:t>The zeal of the Lord of hosts will accomplish this. On the throne of David and over his kingdom, To establish it and to uphold it with justice and righteousness From then on and forevermore.”</a:t>
            </a:r>
          </a:p>
        </p:txBody>
      </p:sp>
    </p:spTree>
    <p:extLst>
      <p:ext uri="{BB962C8B-B14F-4D97-AF65-F5344CB8AC3E}">
        <p14:creationId xmlns:p14="http://schemas.microsoft.com/office/powerpoint/2010/main" val="4016888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F9C24E-D313-45CA-81CB-C386ACB5E40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04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6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Daniel 9:27</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he will make a firm covenant with the many for one week, but in the middle of the week he will put a stop to sacrifice and grain offering; and on the wing of abominations will come one who makes desolate, even until a complete destruction, one that is decreed, is poured out on the one who makes desolate.”</a:t>
            </a:r>
          </a:p>
        </p:txBody>
      </p:sp>
      <p:sp>
        <p:nvSpPr>
          <p:cNvPr id="5" name="Slide Number Placeholder 1">
            <a:extLst>
              <a:ext uri="{FF2B5EF4-FFF2-40B4-BE49-F238E27FC236}">
                <a16:creationId xmlns:a16="http://schemas.microsoft.com/office/drawing/2014/main" id="{F1DEF0BD-1297-9946-4BD7-2C2261312518}"/>
              </a:ext>
            </a:extLst>
          </p:cNvPr>
          <p:cNvSpPr txBox="1">
            <a:spLocks/>
          </p:cNvSpPr>
          <p:nvPr/>
        </p:nvSpPr>
        <p:spPr>
          <a:xfrm>
            <a:off x="9347200" y="6248400"/>
            <a:ext cx="2235200" cy="457200"/>
          </a:xfrm>
          <a:prstGeom prst="rect">
            <a:avLst/>
          </a:prstGeom>
        </p:spPr>
        <p:txBody>
          <a:bodyPr/>
          <a:ls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6C66F440-5D10-45D9-8CEF-05FCBC835039}" type="slidenum">
              <a:rPr lang="en-US" altLang="en-US" sz="2000" smtClean="0"/>
              <a:pPr algn="r">
                <a:defRPr/>
              </a:pPr>
              <a:t>21</a:t>
            </a:fld>
            <a:endParaRPr lang="en-US" altLang="en-US" sz="2000" dirty="0"/>
          </a:p>
        </p:txBody>
      </p:sp>
    </p:spTree>
    <p:extLst>
      <p:ext uri="{BB962C8B-B14F-4D97-AF65-F5344CB8AC3E}">
        <p14:creationId xmlns:p14="http://schemas.microsoft.com/office/powerpoint/2010/main" val="12246181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75360" y="228600"/>
            <a:ext cx="10241280" cy="6217920"/>
          </a:xfrm>
          <a:prstGeom prst="rect">
            <a:avLst/>
          </a:prstGeom>
          <a:ln w="28575">
            <a:solidFill>
              <a:srgbClr val="FFFFCC"/>
            </a:solidFill>
          </a:ln>
        </p:spPr>
      </p:pic>
      <p:sp>
        <p:nvSpPr>
          <p:cNvPr id="2" name="Slide Number Placeholder 1">
            <a:extLst>
              <a:ext uri="{FF2B5EF4-FFF2-40B4-BE49-F238E27FC236}">
                <a16:creationId xmlns:a16="http://schemas.microsoft.com/office/drawing/2014/main" id="{550A1D02-AF03-CE96-B4F5-DA711574B0DC}"/>
              </a:ext>
            </a:extLst>
          </p:cNvPr>
          <p:cNvSpPr>
            <a:spLocks noGrp="1"/>
          </p:cNvSpPr>
          <p:nvPr>
            <p:ph type="sldNum" sz="quarter" idx="12"/>
          </p:nvPr>
        </p:nvSpPr>
        <p:spPr>
          <a:xfrm>
            <a:off x="9347200" y="6248400"/>
            <a:ext cx="2235200" cy="457200"/>
          </a:xfrm>
        </p:spPr>
        <p:txBody>
          <a:bodyPr/>
          <a:lstStyle/>
          <a:p>
            <a:pPr>
              <a:defRPr/>
            </a:pPr>
            <a:fld id="{6C66F440-5D10-45D9-8CEF-05FCBC835039}" type="slidenum">
              <a:rPr lang="en-US" altLang="en-US" sz="2000" smtClean="0"/>
              <a:pPr>
                <a:defRPr/>
              </a:pPr>
              <a:t>22</a:t>
            </a:fld>
            <a:endParaRPr lang="en-US" altLang="en-US" sz="2000" dirty="0"/>
          </a:p>
        </p:txBody>
      </p:sp>
    </p:spTree>
    <p:extLst>
      <p:ext uri="{BB962C8B-B14F-4D97-AF65-F5344CB8AC3E}">
        <p14:creationId xmlns:p14="http://schemas.microsoft.com/office/powerpoint/2010/main" val="30746011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649C49-5E67-4115-9AFE-5158568B6AEC}"/>
              </a:ext>
            </a:extLst>
          </p:cNvPr>
          <p:cNvPicPr>
            <a:picLocks noChangeAspect="1"/>
          </p:cNvPicPr>
          <p:nvPr/>
        </p:nvPicPr>
        <p:blipFill>
          <a:blip r:embed="rId2"/>
          <a:stretch>
            <a:fillRect/>
          </a:stretch>
        </p:blipFill>
        <p:spPr>
          <a:xfrm>
            <a:off x="1667429" y="157572"/>
            <a:ext cx="8857143" cy="6542857"/>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2209800" y="228600"/>
            <a:ext cx="7772400" cy="11430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1</a:t>
            </a:r>
            <a:r>
              <a:rPr lang="en-US" altLang="en-US" sz="3600" baseline="30000" dirty="0">
                <a:effectLst>
                  <a:outerShdw blurRad="38100" dist="38100" dir="2700000" algn="tl">
                    <a:srgbClr val="000000">
                      <a:alpha val="43137"/>
                    </a:srgbClr>
                  </a:outerShdw>
                </a:effectLst>
                <a:cs typeface="Calibri" panose="020F0502020204030204" pitchFamily="34" charset="0"/>
              </a:rPr>
              <a:t>st</a:t>
            </a:r>
            <a:r>
              <a:rPr lang="en-US" altLang="en-US" sz="3600" dirty="0">
                <a:effectLst>
                  <a:outerShdw blurRad="38100" dist="38100" dir="2700000" algn="tl">
                    <a:srgbClr val="000000">
                      <a:alpha val="43137"/>
                    </a:srgbClr>
                  </a:outerShdw>
                </a:effectLst>
                <a:cs typeface="Calibri" panose="020F0502020204030204" pitchFamily="34" charset="0"/>
              </a:rPr>
              <a:t> Six Seals (Revelation 6)</a:t>
            </a:r>
          </a:p>
        </p:txBody>
      </p:sp>
      <p:sp>
        <p:nvSpPr>
          <p:cNvPr id="77827" name="Content Placeholder 2"/>
          <p:cNvSpPr>
            <a:spLocks noGrp="1"/>
          </p:cNvSpPr>
          <p:nvPr>
            <p:ph idx="1"/>
          </p:nvPr>
        </p:nvSpPr>
        <p:spPr>
          <a:xfrm>
            <a:off x="1981200" y="1600203"/>
            <a:ext cx="7429500" cy="4906963"/>
          </a:xfrm>
        </p:spPr>
        <p:txBody>
          <a:bodyPr/>
          <a:lstStyle/>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6:1-2 – Advent of antichrist</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6:3-4 – War</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3</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6:5-6 – Famine</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6:7-8 – Death</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5</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6:9-11 – Martyrdoms</a:t>
            </a:r>
          </a:p>
          <a:p>
            <a:pPr marL="0" indent="0" eaLnBrk="1" hangingPunct="1">
              <a:spcBef>
                <a:spcPts val="0"/>
              </a:spcBef>
              <a:spcAft>
                <a:spcPts val="2400"/>
              </a:spcAft>
              <a:buSzPct val="100000"/>
              <a:buNone/>
              <a:defRPr/>
            </a:pPr>
            <a:r>
              <a:rPr lang="en-US" sz="3200" b="1"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SEAL</a:t>
            </a: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6</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6:12-17 – Cosmic disturbances</a:t>
            </a:r>
          </a:p>
        </p:txBody>
      </p:sp>
      <p:pic>
        <p:nvPicPr>
          <p:cNvPr id="4" name="Picture 5">
            <a:extLst>
              <a:ext uri="{FF2B5EF4-FFF2-40B4-BE49-F238E27FC236}">
                <a16:creationId xmlns:a16="http://schemas.microsoft.com/office/drawing/2014/main" id="{795A955A-F2CC-4F25-9947-C8EF722E23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72400" y="2438400"/>
            <a:ext cx="24003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834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33B275-E680-4A2C-9B17-7A0ECF86A6B4}"/>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4876800"/>
          </a:xfrm>
        </p:spPr>
        <p:txBody>
          <a:bodyPr/>
          <a:lstStyle/>
          <a:p>
            <a:pPr algn="ctr">
              <a:spcBef>
                <a:spcPts val="0"/>
              </a:spcBef>
              <a:spcAft>
                <a:spcPts val="900"/>
              </a:spcAft>
              <a:buNone/>
              <a:defRPr/>
            </a:pPr>
            <a:r>
              <a:rPr lang="en-US" sz="4000" dirty="0">
                <a:solidFill>
                  <a:schemeClr val="tx2"/>
                </a:solidFill>
                <a:ea typeface="+mj-ea"/>
                <a:cs typeface="+mj-cs"/>
              </a:rPr>
              <a:t>Ezekiel</a:t>
            </a:r>
            <a:r>
              <a:rPr lang="en-US" altLang="en-US" sz="4000" dirty="0">
                <a:solidFill>
                  <a:schemeClr val="tx2"/>
                </a:solidFill>
                <a:ea typeface="+mj-ea"/>
                <a:cs typeface="+mj-cs"/>
              </a:rPr>
              <a:t> 38:8, 11</a:t>
            </a:r>
            <a:endParaRPr lang="en-US" sz="4000" dirty="0">
              <a:solidFill>
                <a:schemeClr val="tx2"/>
              </a:solidFill>
              <a:ea typeface="+mj-ea"/>
              <a:cs typeface="+mj-cs"/>
            </a:endParaRPr>
          </a:p>
          <a:p>
            <a:pPr marL="0" indent="0" algn="just">
              <a:spcBef>
                <a:spcPts val="0"/>
              </a:spcBef>
              <a:buNone/>
              <a:defRPr/>
            </a:pPr>
            <a:r>
              <a:rPr lang="en-US" sz="3100" dirty="0">
                <a:cs typeface="Calibri" panose="020F0502020204030204" pitchFamily="34" charset="0"/>
              </a:rPr>
              <a:t>“</a:t>
            </a:r>
            <a:r>
              <a:rPr lang="en-US" sz="3100" baseline="30000" dirty="0">
                <a:solidFill>
                  <a:srgbClr val="FFFFFF"/>
                </a:solidFill>
                <a:effectLst>
                  <a:outerShdw blurRad="38100" dist="38100" dir="2700000" algn="tl">
                    <a:srgbClr val="000000">
                      <a:alpha val="43137"/>
                    </a:srgbClr>
                  </a:outerShdw>
                </a:effectLst>
                <a:cs typeface="Calibri" panose="020F0502020204030204" pitchFamily="34" charset="0"/>
              </a:rPr>
              <a:t>8</a:t>
            </a:r>
            <a:r>
              <a:rPr lang="en-US" sz="3100" dirty="0">
                <a:cs typeface="Calibri" panose="020F0502020204030204" pitchFamily="34" charset="0"/>
              </a:rPr>
              <a:t> After many days you will be summoned; in the latter years you will come into the land that is restored from the sword, whose inhabitants have been gathered from many nations to the mountains of Israel which had been a continual waste; but its people were brought out from the nations, and they are </a:t>
            </a:r>
            <a:r>
              <a:rPr lang="en-US" sz="3100" b="1" u="sng" dirty="0">
                <a:solidFill>
                  <a:srgbClr val="FFFFCC"/>
                </a:solidFill>
                <a:cs typeface="Calibri" panose="020F0502020204030204" pitchFamily="34" charset="0"/>
              </a:rPr>
              <a:t>living securely [</a:t>
            </a:r>
            <a:r>
              <a:rPr lang="en-US" sz="3100" b="1" i="1" u="sng" dirty="0">
                <a:solidFill>
                  <a:srgbClr val="FFFFCC"/>
                </a:solidFill>
                <a:cs typeface="Calibri" panose="020F0502020204030204" pitchFamily="34" charset="0"/>
              </a:rPr>
              <a:t>batach</a:t>
            </a:r>
            <a:r>
              <a:rPr lang="en-US" sz="3100" b="1" u="sng" dirty="0">
                <a:solidFill>
                  <a:srgbClr val="FFFFCC"/>
                </a:solidFill>
                <a:cs typeface="Calibri" panose="020F0502020204030204" pitchFamily="34" charset="0"/>
              </a:rPr>
              <a:t>]</a:t>
            </a:r>
            <a:r>
              <a:rPr lang="en-US" sz="3100" dirty="0">
                <a:cs typeface="Calibri" panose="020F0502020204030204" pitchFamily="34" charset="0"/>
              </a:rPr>
              <a:t>, all of them….</a:t>
            </a:r>
            <a:r>
              <a:rPr lang="en-US" sz="3100" baseline="30000" dirty="0">
                <a:solidFill>
                  <a:srgbClr val="FFFFFF"/>
                </a:solidFill>
                <a:effectLst>
                  <a:outerShdw blurRad="38100" dist="38100" dir="2700000" algn="tl">
                    <a:srgbClr val="000000">
                      <a:alpha val="43137"/>
                    </a:srgbClr>
                  </a:outerShdw>
                </a:effectLst>
                <a:cs typeface="Calibri" panose="020F0502020204030204" pitchFamily="34" charset="0"/>
              </a:rPr>
              <a:t>11</a:t>
            </a:r>
            <a:r>
              <a:rPr lang="en-US" sz="3100" dirty="0">
                <a:cs typeface="Calibri" panose="020F0502020204030204" pitchFamily="34" charset="0"/>
              </a:rPr>
              <a:t> and you will say, ‘I will go up against the land of unwalled villages. I will go against those who are </a:t>
            </a:r>
            <a:r>
              <a:rPr lang="en-US" sz="3100" b="1" u="sng" dirty="0">
                <a:solidFill>
                  <a:srgbClr val="FFFFCC"/>
                </a:solidFill>
                <a:cs typeface="Calibri" panose="020F0502020204030204" pitchFamily="34" charset="0"/>
              </a:rPr>
              <a:t>at rest [</a:t>
            </a:r>
            <a:r>
              <a:rPr lang="en-US" sz="3100" b="1" i="1" u="sng" dirty="0">
                <a:solidFill>
                  <a:srgbClr val="FFFFCC"/>
                </a:solidFill>
                <a:cs typeface="Calibri" panose="020F0502020204030204" pitchFamily="34" charset="0"/>
              </a:rPr>
              <a:t>shacat</a:t>
            </a:r>
            <a:r>
              <a:rPr lang="en-US" sz="3100" b="1" u="sng" dirty="0">
                <a:solidFill>
                  <a:srgbClr val="FFFFCC"/>
                </a:solidFill>
                <a:cs typeface="Calibri" panose="020F0502020204030204" pitchFamily="34" charset="0"/>
              </a:rPr>
              <a:t>]</a:t>
            </a:r>
            <a:r>
              <a:rPr lang="en-US" sz="3100" dirty="0">
                <a:cs typeface="Calibri" panose="020F0502020204030204" pitchFamily="34" charset="0"/>
              </a:rPr>
              <a:t>, that </a:t>
            </a:r>
            <a:r>
              <a:rPr lang="en-US" sz="3100" b="1" u="sng" dirty="0">
                <a:solidFill>
                  <a:srgbClr val="FFFFCC"/>
                </a:solidFill>
                <a:cs typeface="Calibri" panose="020F0502020204030204" pitchFamily="34" charset="0"/>
              </a:rPr>
              <a:t>live securely [</a:t>
            </a:r>
            <a:r>
              <a:rPr lang="en-US" sz="3100" b="1" i="1" u="sng" dirty="0">
                <a:solidFill>
                  <a:srgbClr val="FFFFCC"/>
                </a:solidFill>
                <a:cs typeface="Calibri" panose="020F0502020204030204" pitchFamily="34" charset="0"/>
              </a:rPr>
              <a:t>batach</a:t>
            </a:r>
            <a:r>
              <a:rPr lang="en-US" sz="3100" b="1" u="sng" dirty="0">
                <a:solidFill>
                  <a:srgbClr val="FFFFCC"/>
                </a:solidFill>
                <a:cs typeface="Calibri" panose="020F0502020204030204" pitchFamily="34" charset="0"/>
              </a:rPr>
              <a:t>], all of them living without walls and having no bars or gates</a:t>
            </a:r>
            <a:r>
              <a:rPr lang="en-US" sz="3100" dirty="0">
                <a:cs typeface="Calibri" panose="020F0502020204030204" pitchFamily="34" charset="0"/>
              </a:rPr>
              <a:t>.”</a:t>
            </a:r>
          </a:p>
        </p:txBody>
      </p:sp>
    </p:spTree>
    <p:extLst>
      <p:ext uri="{BB962C8B-B14F-4D97-AF65-F5344CB8AC3E}">
        <p14:creationId xmlns:p14="http://schemas.microsoft.com/office/powerpoint/2010/main" val="15858322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19B870-DFB4-496F-ADFD-997E2C6829EF}"/>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p:cNvSpPr>
            <a:spLocks noChangeArrowheads="1"/>
          </p:cNvSpPr>
          <p:nvPr/>
        </p:nvSpPr>
        <p:spPr bwMode="auto">
          <a:xfrm>
            <a:off x="609600" y="0"/>
            <a:ext cx="109728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Isaiah 9:6-7</a:t>
            </a:r>
          </a:p>
          <a:p>
            <a:pPr algn="just">
              <a:spcBef>
                <a:spcPts val="0"/>
              </a:spcBef>
              <a:spcAft>
                <a:spcPts val="1000"/>
              </a:spcAft>
            </a:pPr>
            <a:r>
              <a:rPr lang="en-US" sz="3200" baseline="30000" dirty="0">
                <a:latin typeface="Calibri" panose="020F0502020204030204" pitchFamily="34" charset="0"/>
                <a:cs typeface="Calibri" panose="020F0502020204030204" pitchFamily="34" charset="0"/>
              </a:rPr>
              <a:t>6 “</a:t>
            </a:r>
            <a:r>
              <a:rPr lang="en-US" sz="3200" dirty="0">
                <a:effectLst>
                  <a:outerShdw blurRad="38100" dist="38100" dir="2700000" algn="tl">
                    <a:srgbClr val="000000"/>
                  </a:outerShdw>
                </a:effectLst>
                <a:latin typeface="Calibri" panose="020F0502020204030204" pitchFamily="34" charset="0"/>
                <a:cs typeface="Calibri" panose="020F0502020204030204" pitchFamily="34" charset="0"/>
              </a:rPr>
              <a:t>For a child will be born to us, a son will be given to us; And the government will rest on His shoulders</a:t>
            </a:r>
            <a:r>
              <a:rPr lang="en-US" sz="3200"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outerShdw>
                </a:effectLst>
                <a:latin typeface="Calibri" panose="020F0502020204030204" pitchFamily="34" charset="0"/>
                <a:cs typeface="Calibri" panose="020F0502020204030204" pitchFamily="34" charset="0"/>
              </a:rPr>
              <a:t>And His name will be called Wonderful Counselor, Mighty God, Eternal Father, Prince of Peace.</a:t>
            </a:r>
            <a:r>
              <a:rPr lang="en-US" sz="3200" baseline="30000" dirty="0">
                <a:latin typeface="Calibri" panose="020F0502020204030204" pitchFamily="34" charset="0"/>
                <a:cs typeface="Calibri" panose="020F0502020204030204" pitchFamily="34" charset="0"/>
              </a:rPr>
              <a:t>7</a:t>
            </a:r>
            <a:r>
              <a:rPr lang="en-US" sz="3200" b="1"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 </a:t>
            </a:r>
            <a:r>
              <a:rPr lang="en-US" sz="3200" b="1" u="sng" dirty="0">
                <a:solidFill>
                  <a:srgbClr val="FFFFCC"/>
                </a:solidFill>
                <a:effectLst>
                  <a:outerShdw blurRad="38100" dist="38100" dir="2700000" algn="tl">
                    <a:srgbClr val="000000"/>
                  </a:outerShdw>
                </a:effectLst>
                <a:latin typeface="Calibri" panose="020F0502020204030204" pitchFamily="34" charset="0"/>
                <a:cs typeface="Calibri" panose="020F0502020204030204" pitchFamily="34" charset="0"/>
              </a:rPr>
              <a:t>There will be no end to the increase of His government or of peace, </a:t>
            </a:r>
            <a:r>
              <a:rPr lang="en-US" sz="3200" dirty="0">
                <a:effectLst>
                  <a:outerShdw blurRad="38100" dist="38100" dir="2700000" algn="tl">
                    <a:srgbClr val="000000"/>
                  </a:outerShdw>
                </a:effectLst>
                <a:latin typeface="Calibri" panose="020F0502020204030204" pitchFamily="34" charset="0"/>
                <a:cs typeface="Calibri" panose="020F0502020204030204" pitchFamily="34" charset="0"/>
              </a:rPr>
              <a:t>The zeal of the Lord of hosts will accomplish this. On the throne of David and over his kingdom, To establish it and to uphold it with justice and righteousness From then on and forevermore.”</a:t>
            </a:r>
          </a:p>
        </p:txBody>
      </p:sp>
    </p:spTree>
    <p:extLst>
      <p:ext uri="{BB962C8B-B14F-4D97-AF65-F5344CB8AC3E}">
        <p14:creationId xmlns:p14="http://schemas.microsoft.com/office/powerpoint/2010/main" val="31228111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1179" y="228600"/>
            <a:ext cx="9769643" cy="6400800"/>
          </a:xfrm>
          <a:prstGeom prst="rect">
            <a:avLst/>
          </a:prstGeom>
          <a:ln>
            <a:solidFill>
              <a:srgbClr val="FFFFCC"/>
            </a:solidFill>
          </a:ln>
        </p:spPr>
      </p:pic>
    </p:spTree>
    <p:extLst>
      <p:ext uri="{BB962C8B-B14F-4D97-AF65-F5344CB8AC3E}">
        <p14:creationId xmlns:p14="http://schemas.microsoft.com/office/powerpoint/2010/main" val="1409864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F5BA91-91F6-8117-D543-B0F453288403}"/>
              </a:ext>
            </a:extLst>
          </p:cNvPr>
          <p:cNvPicPr>
            <a:picLocks noChangeAspect="1"/>
          </p:cNvPicPr>
          <p:nvPr/>
        </p:nvPicPr>
        <p:blipFill>
          <a:blip r:embed="rId2"/>
          <a:stretch>
            <a:fillRect/>
          </a:stretch>
        </p:blipFill>
        <p:spPr>
          <a:xfrm>
            <a:off x="1986940" y="216129"/>
            <a:ext cx="8218120" cy="6425741"/>
          </a:xfrm>
          <a:prstGeom prst="rect">
            <a:avLst/>
          </a:prstGeom>
        </p:spPr>
      </p:pic>
    </p:spTree>
    <p:extLst>
      <p:ext uri="{BB962C8B-B14F-4D97-AF65-F5344CB8AC3E}">
        <p14:creationId xmlns:p14="http://schemas.microsoft.com/office/powerpoint/2010/main" val="1885490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387" name="Group 3"/>
          <p:cNvGraphicFramePr>
            <a:graphicFrameLocks noGrp="1"/>
          </p:cNvGraphicFramePr>
          <p:nvPr>
            <p:ph type="tbl" idx="1"/>
          </p:nvPr>
        </p:nvGraphicFramePr>
        <p:xfrm>
          <a:off x="1706880" y="152401"/>
          <a:ext cx="8778240" cy="6553201"/>
        </p:xfrm>
        <a:graphic>
          <a:graphicData uri="http://schemas.openxmlformats.org/drawingml/2006/table">
            <a:tbl>
              <a:tblPr>
                <a:tableStyleId>{D7AC3CCA-C797-4891-BE02-D94E43425B78}</a:tableStyleId>
              </a:tblPr>
              <a:tblGrid>
                <a:gridCol w="2926080">
                  <a:extLst>
                    <a:ext uri="{9D8B030D-6E8A-4147-A177-3AD203B41FA5}">
                      <a16:colId xmlns:a16="http://schemas.microsoft.com/office/drawing/2014/main" val="20000"/>
                    </a:ext>
                  </a:extLst>
                </a:gridCol>
                <a:gridCol w="2926080">
                  <a:extLst>
                    <a:ext uri="{9D8B030D-6E8A-4147-A177-3AD203B41FA5}">
                      <a16:colId xmlns:a16="http://schemas.microsoft.com/office/drawing/2014/main" val="20001"/>
                    </a:ext>
                  </a:extLst>
                </a:gridCol>
                <a:gridCol w="2926080">
                  <a:extLst>
                    <a:ext uri="{9D8B030D-6E8A-4147-A177-3AD203B41FA5}">
                      <a16:colId xmlns:a16="http://schemas.microsoft.com/office/drawing/2014/main" val="20002"/>
                    </a:ext>
                  </a:extLst>
                </a:gridCol>
              </a:tblGrid>
              <a:tr h="789103">
                <a:tc gridSpan="3">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lang="en-US" altLang="en-US" sz="4000" b="1" dirty="0">
                          <a:solidFill>
                            <a:srgbClr val="FFFF99"/>
                          </a:solidFill>
                          <a:latin typeface="Calibri" panose="020F0502020204030204" pitchFamily="34" charset="0"/>
                          <a:cs typeface="Calibri" panose="020F0502020204030204" pitchFamily="34" charset="0"/>
                        </a:rPr>
                        <a:t>Matt 24 / Rev 6 Parallels</a:t>
                      </a:r>
                      <a:endParaRPr kumimoji="0" lang="en-US" sz="4000" b="1" i="0" u="none" strike="noStrike" cap="none" normalizeH="0" baseline="0" dirty="0">
                        <a:ln>
                          <a:noFill/>
                        </a:ln>
                        <a:solidFill>
                          <a:srgbClr val="FFFF99"/>
                        </a:solidFill>
                        <a:effectLst/>
                        <a:latin typeface="Calibri" panose="020F0502020204030204" pitchFamily="34" charset="0"/>
                        <a:cs typeface="Calibri" panose="020F0502020204030204" pitchFamily="34" charset="0"/>
                      </a:endParaRPr>
                    </a:p>
                  </a:txBody>
                  <a:tcPr marT="45723" marB="45723" anchor="ctr" horzOverflow="overflow">
                    <a:solidFill>
                      <a:srgbClr val="00B0F0"/>
                    </a:solidFill>
                  </a:tcPr>
                </a:tc>
                <a:tc hMerge="1">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3200" b="0" i="0" u="none" strike="noStrike" cap="none" normalizeH="0" baseline="0" dirty="0">
                        <a:ln>
                          <a:noFill/>
                        </a:ln>
                        <a:solidFill>
                          <a:schemeClr val="tx1"/>
                        </a:solidFill>
                        <a:effectLst/>
                        <a:latin typeface="+mj-lt"/>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
                          <a:schemeClr val="tx2"/>
                        </a:buClr>
                        <a:buSzTx/>
                        <a:buFontTx/>
                        <a:buNone/>
                        <a:tabLst/>
                      </a:pPr>
                      <a:endParaRPr kumimoji="0" lang="en-US" sz="3200" b="0" i="0" u="none" strike="noStrike" cap="none" normalizeH="0" baseline="0" dirty="0">
                        <a:ln>
                          <a:noFill/>
                        </a:ln>
                        <a:solidFill>
                          <a:schemeClr val="tx1"/>
                        </a:solidFill>
                        <a:effectLst/>
                        <a:latin typeface="+mj-lt"/>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94813881"/>
                  </a:ext>
                </a:extLst>
              </a:tr>
              <a:tr h="1200805">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cap="none" normalizeH="0" baseline="0" dirty="0">
                          <a:ln>
                            <a:noFill/>
                          </a:ln>
                          <a:effectLst/>
                          <a:latin typeface="Calibri" panose="020F0502020204030204" pitchFamily="34" charset="0"/>
                          <a:cs typeface="Calibri" panose="020F0502020204030204" pitchFamily="34" charset="0"/>
                        </a:rPr>
                        <a:t>Prediction</a:t>
                      </a:r>
                      <a:endParaRPr kumimoji="0" lang="en-US" sz="32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Birth pangs </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(Matt 24)</a:t>
                      </a:r>
                      <a:endParaRPr kumimoji="0" lang="en-US" sz="32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Seal judgments </a:t>
                      </a:r>
                    </a:p>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cap="none" normalizeH="0" baseline="0" dirty="0">
                          <a:ln>
                            <a:noFill/>
                          </a:ln>
                          <a:solidFill>
                            <a:srgbClr val="0000FF"/>
                          </a:solidFill>
                          <a:effectLst/>
                          <a:latin typeface="Calibri" panose="020F0502020204030204" pitchFamily="34" charset="0"/>
                          <a:cs typeface="Calibri" panose="020F0502020204030204" pitchFamily="34" charset="0"/>
                        </a:rPr>
                        <a:t>(Rev 6)</a:t>
                      </a:r>
                      <a:endParaRPr kumimoji="0" lang="en-US" sz="3600" b="1" i="0" u="none" strike="noStrike" cap="none" normalizeH="0" baseline="0" dirty="0">
                        <a:ln>
                          <a:noFill/>
                        </a:ln>
                        <a:solidFill>
                          <a:srgbClr val="0000FF"/>
                        </a:solidFill>
                        <a:effectLst/>
                        <a:latin typeface="Calibri" panose="020F0502020204030204" pitchFamily="34" charset="0"/>
                        <a:cs typeface="Calibri" panose="020F0502020204030204" pitchFamily="34" charset="0"/>
                      </a:endParaRPr>
                    </a:p>
                  </a:txBody>
                  <a:tcPr marT="45723" marB="45723" anchor="ctr" horzOverflow="overflow"/>
                </a:tc>
                <a:extLst>
                  <a:ext uri="{0D108BD9-81ED-4DB2-BD59-A6C34878D82A}">
                    <a16:rowId xmlns:a16="http://schemas.microsoft.com/office/drawing/2014/main" val="10000"/>
                  </a:ext>
                </a:extLst>
              </a:tr>
              <a:tr h="651899">
                <a:tc>
                  <a:txBody>
                    <a:bodyPr/>
                    <a:lstStyle/>
                    <a:p>
                      <a:pPr marL="5873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cap="none" normalizeH="0" baseline="0" dirty="0">
                          <a:ln>
                            <a:noFill/>
                          </a:ln>
                          <a:effectLst/>
                          <a:latin typeface="Calibri" panose="020F0502020204030204" pitchFamily="34" charset="0"/>
                          <a:cs typeface="Calibri" panose="020F0502020204030204" pitchFamily="34" charset="0"/>
                        </a:rPr>
                        <a:t>1. False Christ</a:t>
                      </a:r>
                      <a:endParaRPr kumimoji="0" lang="en-US" sz="32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24:5</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6:2</a:t>
                      </a:r>
                    </a:p>
                  </a:txBody>
                  <a:tcPr marT="45723" marB="45723" anchor="ctr" horzOverflow="overflow"/>
                </a:tc>
                <a:extLst>
                  <a:ext uri="{0D108BD9-81ED-4DB2-BD59-A6C34878D82A}">
                    <a16:rowId xmlns:a16="http://schemas.microsoft.com/office/drawing/2014/main" val="10001"/>
                  </a:ext>
                </a:extLst>
              </a:tr>
              <a:tr h="651899">
                <a:tc>
                  <a:txBody>
                    <a:bodyPr/>
                    <a:lstStyle/>
                    <a:p>
                      <a:pPr marL="5873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2. War</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24:6</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6:3-4</a:t>
                      </a:r>
                    </a:p>
                  </a:txBody>
                  <a:tcPr marT="45723" marB="45723" anchor="ctr" horzOverflow="overflow"/>
                </a:tc>
                <a:extLst>
                  <a:ext uri="{0D108BD9-81ED-4DB2-BD59-A6C34878D82A}">
                    <a16:rowId xmlns:a16="http://schemas.microsoft.com/office/drawing/2014/main" val="10002"/>
                  </a:ext>
                </a:extLst>
              </a:tr>
              <a:tr h="651899">
                <a:tc>
                  <a:txBody>
                    <a:bodyPr/>
                    <a:lstStyle/>
                    <a:p>
                      <a:pPr marL="5873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3. Famine</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24:7</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6:5-6</a:t>
                      </a:r>
                    </a:p>
                  </a:txBody>
                  <a:tcPr marT="45723" marB="45723" anchor="ctr" horzOverflow="overflow"/>
                </a:tc>
                <a:extLst>
                  <a:ext uri="{0D108BD9-81ED-4DB2-BD59-A6C34878D82A}">
                    <a16:rowId xmlns:a16="http://schemas.microsoft.com/office/drawing/2014/main" val="10003"/>
                  </a:ext>
                </a:extLst>
              </a:tr>
              <a:tr h="651899">
                <a:tc>
                  <a:txBody>
                    <a:bodyPr/>
                    <a:lstStyle/>
                    <a:p>
                      <a:pPr marL="5873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4. Death</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24:6-7</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6:7-8</a:t>
                      </a:r>
                    </a:p>
                  </a:txBody>
                  <a:tcPr marT="45723" marB="45723" anchor="ctr" horzOverflow="overflow"/>
                </a:tc>
                <a:extLst>
                  <a:ext uri="{0D108BD9-81ED-4DB2-BD59-A6C34878D82A}">
                    <a16:rowId xmlns:a16="http://schemas.microsoft.com/office/drawing/2014/main" val="10004"/>
                  </a:ext>
                </a:extLst>
              </a:tr>
              <a:tr h="651899">
                <a:tc>
                  <a:txBody>
                    <a:bodyPr/>
                    <a:lstStyle/>
                    <a:p>
                      <a:pPr marL="5873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5. Martyrs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24:9-13</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6:9-11</a:t>
                      </a:r>
                    </a:p>
                  </a:txBody>
                  <a:tcPr marT="45723" marB="45723" anchor="ctr" horzOverflow="overflow"/>
                </a:tc>
                <a:extLst>
                  <a:ext uri="{0D108BD9-81ED-4DB2-BD59-A6C34878D82A}">
                    <a16:rowId xmlns:a16="http://schemas.microsoft.com/office/drawing/2014/main" val="10005"/>
                  </a:ext>
                </a:extLst>
              </a:tr>
              <a:tr h="651899">
                <a:tc>
                  <a:txBody>
                    <a:bodyPr/>
                    <a:lstStyle/>
                    <a:p>
                      <a:pPr marL="5873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6. Earthquakes</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24:7</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6:12-17</a:t>
                      </a:r>
                    </a:p>
                  </a:txBody>
                  <a:tcPr marT="45723" marB="45723" anchor="ctr" horzOverflow="overflow"/>
                </a:tc>
                <a:extLst>
                  <a:ext uri="{0D108BD9-81ED-4DB2-BD59-A6C34878D82A}">
                    <a16:rowId xmlns:a16="http://schemas.microsoft.com/office/drawing/2014/main" val="10006"/>
                  </a:ext>
                </a:extLst>
              </a:tr>
              <a:tr h="651899">
                <a:tc>
                  <a:txBody>
                    <a:bodyPr/>
                    <a:lstStyle/>
                    <a:p>
                      <a:pPr marL="58738" marR="0" lvl="0" indent="0" algn="l"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chemeClr val="dk1"/>
                          </a:solidFill>
                          <a:effectLst/>
                          <a:latin typeface="Calibri" panose="020F0502020204030204" pitchFamily="34" charset="0"/>
                          <a:ea typeface="+mn-ea"/>
                          <a:cs typeface="Calibri" panose="020F0502020204030204" pitchFamily="34" charset="0"/>
                        </a:rPr>
                        <a:t>7. Evangelism</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C00000"/>
                          </a:solidFill>
                          <a:effectLst/>
                          <a:latin typeface="Calibri" panose="020F0502020204030204" pitchFamily="34" charset="0"/>
                          <a:ea typeface="+mn-ea"/>
                          <a:cs typeface="Calibri" panose="020F0502020204030204" pitchFamily="34" charset="0"/>
                        </a:rPr>
                        <a:t>24:14</a:t>
                      </a:r>
                    </a:p>
                  </a:txBody>
                  <a:tcPr marT="45723" marB="45723"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tx2"/>
                        </a:buClr>
                        <a:buSzTx/>
                        <a:buFontTx/>
                        <a:buNone/>
                        <a:tabLst/>
                      </a:pPr>
                      <a:r>
                        <a:rPr kumimoji="0" lang="en-US" sz="3200" b="1" u="none" strike="noStrike" kern="1200" cap="none" normalizeH="0" baseline="0" dirty="0">
                          <a:ln>
                            <a:noFill/>
                          </a:ln>
                          <a:solidFill>
                            <a:srgbClr val="0000FF"/>
                          </a:solidFill>
                          <a:effectLst/>
                          <a:latin typeface="Calibri" panose="020F0502020204030204" pitchFamily="34" charset="0"/>
                          <a:ea typeface="+mn-ea"/>
                          <a:cs typeface="Calibri" panose="020F0502020204030204" pitchFamily="34" charset="0"/>
                        </a:rPr>
                        <a:t>7:1-9</a:t>
                      </a:r>
                    </a:p>
                  </a:txBody>
                  <a:tcPr marT="45723" marB="45723" anchor="ctr" horzOverflow="overflow"/>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894045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dirty="0"/>
              <a:t>Personal (1</a:t>
            </a:r>
            <a:r>
              <a:rPr lang="en-US" sz="2800" dirty="0">
                <a:cs typeface="Calibri" panose="020F0502020204030204" pitchFamily="34" charset="0"/>
              </a:rPr>
              <a:t>–3)</a:t>
            </a:r>
          </a:p>
          <a:p>
            <a:pPr lvl="1" eaLnBrk="1" hangingPunct="1">
              <a:spcBef>
                <a:spcPts val="0"/>
              </a:spcBef>
              <a:spcAft>
                <a:spcPts val="1800"/>
              </a:spcAft>
              <a:defRPr/>
            </a:pPr>
            <a:r>
              <a:rPr lang="en-US" sz="2800" dirty="0">
                <a:ea typeface="+mn-ea"/>
                <a:cs typeface="+mn-cs"/>
              </a:rPr>
              <a:t>Genuine conversion (1)</a:t>
            </a:r>
          </a:p>
          <a:p>
            <a:pPr lvl="1" eaLnBrk="1" hangingPunct="1">
              <a:spcBef>
                <a:spcPts val="0"/>
              </a:spcBef>
              <a:spcAft>
                <a:spcPts val="1800"/>
              </a:spcAft>
              <a:defRPr/>
            </a:pPr>
            <a:r>
              <a:rPr lang="en-US" sz="2800" dirty="0">
                <a:ea typeface="+mn-ea"/>
                <a:cs typeface="+mn-cs"/>
              </a:rPr>
              <a:t>Impure motives (2:1-16)</a:t>
            </a:r>
          </a:p>
          <a:p>
            <a:pPr lvl="1" eaLnBrk="1" hangingPunct="1">
              <a:spcBef>
                <a:spcPts val="0"/>
              </a:spcBef>
              <a:spcAft>
                <a:spcPts val="1800"/>
              </a:spcAft>
              <a:defRPr/>
            </a:pPr>
            <a:r>
              <a:rPr lang="en-US" sz="2800" dirty="0"/>
              <a:t>Lack of concern (2:17–3:13)</a:t>
            </a:r>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b="1" dirty="0">
                <a:solidFill>
                  <a:srgbClr val="FFFFCC"/>
                </a:solidFill>
              </a:rPr>
              <a:t>Practical (4–5)</a:t>
            </a:r>
          </a:p>
          <a:p>
            <a:pPr lvl="1" eaLnBrk="1" hangingPunct="1">
              <a:lnSpc>
                <a:spcPct val="90000"/>
              </a:lnSpc>
              <a:spcBef>
                <a:spcPts val="0"/>
              </a:spcBef>
              <a:spcAft>
                <a:spcPts val="1800"/>
              </a:spcAft>
              <a:defRPr/>
            </a:pPr>
            <a:r>
              <a:rPr lang="en-US" sz="2800" b="1" u="sng" dirty="0">
                <a:solidFill>
                  <a:srgbClr val="FFFFCC"/>
                </a:solidFill>
              </a:rPr>
              <a:t>Immorality (4:1-8)</a:t>
            </a:r>
          </a:p>
          <a:p>
            <a:pPr lvl="1" eaLnBrk="1" hangingPunct="1">
              <a:lnSpc>
                <a:spcPct val="90000"/>
              </a:lnSpc>
              <a:spcBef>
                <a:spcPts val="0"/>
              </a:spcBef>
              <a:spcAft>
                <a:spcPts val="1800"/>
              </a:spcAft>
              <a:defRPr/>
            </a:pPr>
            <a:r>
              <a:rPr lang="en-US" sz="2800" b="1" u="sng" dirty="0">
                <a:solidFill>
                  <a:srgbClr val="FFFFCC"/>
                </a:solidFill>
              </a:rPr>
              <a:t>Laziness (4:9-12)</a:t>
            </a:r>
          </a:p>
          <a:p>
            <a:pPr lvl="1" eaLnBrk="1" hangingPunct="1">
              <a:lnSpc>
                <a:spcPct val="90000"/>
              </a:lnSpc>
              <a:spcBef>
                <a:spcPts val="0"/>
              </a:spcBef>
              <a:spcAft>
                <a:spcPts val="1800"/>
              </a:spcAft>
              <a:defRPr/>
            </a:pPr>
            <a:r>
              <a:rPr lang="en-US" sz="2800" dirty="0"/>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19958385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a:t>
            </a:r>
            <a:r>
              <a:rPr lang="en-US" sz="3400" dirty="0">
                <a:effectLst>
                  <a:outerShdw blurRad="38100" dist="38100" dir="2700000" algn="tl">
                    <a:srgbClr val="000000">
                      <a:alpha val="43137"/>
                    </a:srgbClr>
                  </a:outerShdw>
                </a:effectLst>
                <a:cs typeface="Calibri" panose="020F0502020204030204" pitchFamily="34" charset="0"/>
              </a:rPr>
              <a:t>that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we</a:t>
            </a:r>
            <a:r>
              <a:rPr lang="en-US" sz="3400" dirty="0">
                <a:effectLst>
                  <a:outerShdw blurRad="38100" dist="38100" dir="2700000" algn="tl">
                    <a:srgbClr val="000000">
                      <a:alpha val="43137"/>
                    </a:srgbClr>
                  </a:outerShdw>
                </a:effectLst>
                <a:cs typeface="Calibri" panose="020F0502020204030204" pitchFamily="34" charset="0"/>
              </a:rPr>
              <a:t> who are alive and remain until the coming of the Lord, will not precede those who have fallen asleep.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 . .</a:t>
            </a:r>
          </a:p>
        </p:txBody>
      </p:sp>
    </p:spTree>
    <p:extLst>
      <p:ext uri="{BB962C8B-B14F-4D97-AF65-F5344CB8AC3E}">
        <p14:creationId xmlns:p14="http://schemas.microsoft.com/office/powerpoint/2010/main" val="7354570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1066800" y="0"/>
            <a:ext cx="10058400"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15:51</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I tell you a mystery;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not all sleep, but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all be changed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5C49687-6F19-4961-AA11-648CF86BC9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34004" y="2286000"/>
            <a:ext cx="3323992" cy="2743200"/>
          </a:xfrm>
          <a:prstGeom prst="ellipse">
            <a:avLst/>
          </a:prstGeom>
          <a:ln>
            <a:noFill/>
          </a:ln>
          <a:effectLst>
            <a:softEdge rad="112500"/>
          </a:effectLst>
        </p:spPr>
      </p:pic>
    </p:spTree>
    <p:extLst>
      <p:ext uri="{BB962C8B-B14F-4D97-AF65-F5344CB8AC3E}">
        <p14:creationId xmlns:p14="http://schemas.microsoft.com/office/powerpoint/2010/main" val="12233511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E1B58205-3E13-D738-2B68-E15528310D4D}"/>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Day of the Lord (5:1-11)</a:t>
            </a:r>
          </a:p>
        </p:txBody>
      </p:sp>
      <p:sp>
        <p:nvSpPr>
          <p:cNvPr id="32771" name="Rectangle 3">
            <a:extLst>
              <a:ext uri="{FF2B5EF4-FFF2-40B4-BE49-F238E27FC236}">
                <a16:creationId xmlns:a16="http://schemas.microsoft.com/office/drawing/2014/main" id="{E378B12C-0974-DF4F-8602-FCB3D56A913F}"/>
              </a:ext>
            </a:extLst>
          </p:cNvPr>
          <p:cNvSpPr>
            <a:spLocks noGrp="1" noChangeArrowheads="1"/>
          </p:cNvSpPr>
          <p:nvPr>
            <p:ph type="body" idx="1"/>
          </p:nvPr>
        </p:nvSpPr>
        <p:spPr>
          <a:xfrm>
            <a:off x="4056857" y="1946275"/>
            <a:ext cx="4078287" cy="1635125"/>
          </a:xfrm>
        </p:spPr>
        <p:txBody>
          <a:bodyPr/>
          <a:lstStyle/>
          <a:p>
            <a:pPr marL="457200" indent="-457200" eaLnBrk="1" hangingPunct="1">
              <a:spcBef>
                <a:spcPts val="0"/>
              </a:spcBef>
              <a:spcAft>
                <a:spcPts val="2400"/>
              </a:spcAft>
              <a:defRPr/>
            </a:pPr>
            <a:r>
              <a:rPr lang="en-US" dirty="0"/>
              <a:t>Description (5:1-3)</a:t>
            </a:r>
          </a:p>
          <a:p>
            <a:pPr marL="457200" indent="-457200" eaLnBrk="1" hangingPunct="1">
              <a:spcBef>
                <a:spcPts val="0"/>
              </a:spcBef>
              <a:spcAft>
                <a:spcPts val="2400"/>
              </a:spcAft>
              <a:defRPr/>
            </a:pPr>
            <a:r>
              <a:rPr lang="en-US" b="1" u="sng" dirty="0">
                <a:solidFill>
                  <a:srgbClr val="FFFFCC"/>
                </a:solidFill>
              </a:rPr>
              <a:t>Application (5:4-11)</a:t>
            </a:r>
          </a:p>
        </p:txBody>
      </p:sp>
      <p:pic>
        <p:nvPicPr>
          <p:cNvPr id="4" name="Picture 3">
            <a:extLst>
              <a:ext uri="{FF2B5EF4-FFF2-40B4-BE49-F238E27FC236}">
                <a16:creationId xmlns:a16="http://schemas.microsoft.com/office/drawing/2014/main" id="{D5E43BD9-C0BC-25FC-BD48-DD1BDF7D246B}"/>
              </a:ext>
            </a:extLst>
          </p:cNvPr>
          <p:cNvPicPr>
            <a:picLocks noChangeAspect="1"/>
          </p:cNvPicPr>
          <p:nvPr/>
        </p:nvPicPr>
        <p:blipFill>
          <a:blip r:embed="rId2"/>
          <a:stretch>
            <a:fillRect/>
          </a:stretch>
        </p:blipFill>
        <p:spPr>
          <a:xfrm>
            <a:off x="10626852" y="104274"/>
            <a:ext cx="955548" cy="914400"/>
          </a:xfrm>
          <a:prstGeom prst="rect">
            <a:avLst/>
          </a:prstGeom>
        </p:spPr>
      </p:pic>
      <p:pic>
        <p:nvPicPr>
          <p:cNvPr id="2" name="Picture 1">
            <a:extLst>
              <a:ext uri="{FF2B5EF4-FFF2-40B4-BE49-F238E27FC236}">
                <a16:creationId xmlns:a16="http://schemas.microsoft.com/office/drawing/2014/main" id="{7C040972-4406-CB60-3096-7B8769961F57}"/>
              </a:ext>
            </a:extLst>
          </p:cNvPr>
          <p:cNvPicPr>
            <a:picLocks noChangeAspect="1"/>
          </p:cNvPicPr>
          <p:nvPr/>
        </p:nvPicPr>
        <p:blipFill rotWithShape="1">
          <a:blip r:embed="rId3"/>
          <a:srcRect t="28720" b="28422"/>
          <a:stretch/>
        </p:blipFill>
        <p:spPr>
          <a:xfrm>
            <a:off x="4038600" y="4180114"/>
            <a:ext cx="4114800" cy="1763486"/>
          </a:xfrm>
          <a:prstGeom prst="rect">
            <a:avLst/>
          </a:prstGeom>
          <a:ln>
            <a:solidFill>
              <a:schemeClr val="tx1"/>
            </a:solidFill>
          </a:ln>
        </p:spPr>
      </p:pic>
    </p:spTree>
    <p:extLst>
      <p:ext uri="{BB962C8B-B14F-4D97-AF65-F5344CB8AC3E}">
        <p14:creationId xmlns:p14="http://schemas.microsoft.com/office/powerpoint/2010/main" val="14218536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C7646D-A4DB-4B07-AB30-C33CD83C57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5047536"/>
          </a:xfrm>
          <a:prstGeom prst="rect">
            <a:avLst/>
          </a:prstGeom>
          <a:noFill/>
          <a:ln w="28575">
            <a:noFill/>
            <a:miter lim="800000"/>
            <a:headEnd/>
            <a:tailEnd/>
          </a:ln>
        </p:spPr>
        <p:txBody>
          <a:bodyPr wrap="square">
            <a:spAutoFit/>
          </a:bodyPr>
          <a:lstStyle/>
          <a:p>
            <a:pPr algn="ctr">
              <a:spcAft>
                <a:spcPts val="1200"/>
              </a:spcAft>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Matthew 24:36-39</a:t>
            </a:r>
          </a:p>
          <a:p>
            <a:pPr algn="just"/>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36</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of that day and hour no one knows, not even the angels of heaven, nor the Son, but the Father alone.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37</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coming of the Son of Man will be just like the days of Noah.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38</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as in those days before the flood they were eating and drinking, marrying and giving in marriage, until the day that Noah entered the ark, </a:t>
            </a:r>
            <a:r>
              <a:rPr lang="en-US" sz="3400" b="1" u="sng" baseline="30000" dirty="0">
                <a:solidFill>
                  <a:srgbClr val="FFFF99"/>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39</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they did not understand until the flood came and took them all away; so will the coming of the Son of Man be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0248881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B556E5-2F34-4BC8-BF55-C42D11A6F293}"/>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9F3BD21D-5830-467D-A8D6-78FE35815F5F}"/>
              </a:ext>
            </a:extLst>
          </p:cNvPr>
          <p:cNvSpPr>
            <a:spLocks noGrp="1"/>
          </p:cNvSpPr>
          <p:nvPr>
            <p:ph idx="1"/>
          </p:nvPr>
        </p:nvSpPr>
        <p:spPr>
          <a:xfrm>
            <a:off x="609600" y="0"/>
            <a:ext cx="10972800" cy="2971800"/>
          </a:xfrm>
        </p:spPr>
        <p:txBody>
          <a:bodyPr/>
          <a:lstStyle/>
          <a:p>
            <a:pPr marL="0" indent="0" algn="ctr" eaLnBrk="1" hangingPunct="1">
              <a:spcBef>
                <a:spcPct val="0"/>
              </a:spcBef>
              <a:spcAft>
                <a:spcPts val="1200"/>
              </a:spcAft>
              <a:buClr>
                <a:schemeClr val="tx1"/>
              </a:buClr>
              <a:buNone/>
              <a:defRPr/>
            </a:pPr>
            <a:r>
              <a:rPr lang="en-US" sz="4000" kern="1200" dirty="0">
                <a:solidFill>
                  <a:schemeClr val="tx2"/>
                </a:solidFill>
                <a:ea typeface="+mj-ea"/>
                <a:cs typeface="Calibri" panose="020F0502020204030204" pitchFamily="34" charset="0"/>
              </a:rPr>
              <a:t>Matt 5:13, 16 </a:t>
            </a:r>
          </a:p>
          <a:p>
            <a:pPr marL="0" indent="0" algn="just" eaLnBrk="1" hangingPunct="1">
              <a:spcBef>
                <a:spcPts val="0"/>
              </a:spcBef>
              <a:buNone/>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are the light of the world. A </a:t>
            </a:r>
            <a:r>
              <a:rPr lang="en-US" sz="3600" dirty="0">
                <a:effectLst>
                  <a:outerShdw blurRad="38100" dist="38100" dir="2700000" algn="tl">
                    <a:srgbClr val="000000">
                      <a:alpha val="43137"/>
                    </a:srgbClr>
                  </a:outerShdw>
                </a:effectLst>
                <a:cs typeface="Calibri" panose="020F0502020204030204" pitchFamily="34" charset="0"/>
              </a:rPr>
              <a:t>city set on a hill cannot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 hidden…Let your light shine before men in such a way that they may see your good works, and glorify your Father who is in heaven.”</a:t>
            </a:r>
          </a:p>
        </p:txBody>
      </p:sp>
      <p:pic>
        <p:nvPicPr>
          <p:cNvPr id="24580" name="Picture 2">
            <a:extLst>
              <a:ext uri="{FF2B5EF4-FFF2-40B4-BE49-F238E27FC236}">
                <a16:creationId xmlns:a16="http://schemas.microsoft.com/office/drawing/2014/main" id="{9DBA61E8-AC7D-4B06-960A-78928F45DAE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97197" y="2971800"/>
            <a:ext cx="1597606"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12025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09600" y="228600"/>
            <a:ext cx="10972800" cy="1447800"/>
          </a:xfrm>
        </p:spPr>
        <p:txBody>
          <a:bodyPr/>
          <a:lstStyle/>
          <a:p>
            <a:pPr algn="ctr" eaLnBrk="1" hangingPunct="1"/>
            <a:r>
              <a:rPr lang="en-US" sz="3600" dirty="0"/>
              <a:t>Names &amp; Titles Demonstrating Satan’s </a:t>
            </a:r>
            <a:br>
              <a:rPr lang="en-US" sz="3600" dirty="0"/>
            </a:br>
            <a:r>
              <a:rPr lang="en-US" sz="3600" dirty="0"/>
              <a:t>Post-Fall, Earthly Authority </a:t>
            </a:r>
            <a:br>
              <a:rPr lang="en-US" sz="2800" dirty="0"/>
            </a:br>
            <a:r>
              <a:rPr lang="en-US" sz="2400" dirty="0">
                <a:solidFill>
                  <a:schemeClr val="tx1"/>
                </a:solidFill>
                <a:ea typeface="+mn-ea"/>
                <a:cs typeface="+mn-cs"/>
              </a:rPr>
              <a:t>(Job 1:7; 2:2; Luke 4:5-8; Rom. 8:19-22)</a:t>
            </a:r>
            <a:endParaRPr lang="en-US" sz="3200" dirty="0">
              <a:solidFill>
                <a:schemeClr val="tx1"/>
              </a:solidFill>
              <a:ea typeface="+mn-ea"/>
              <a:cs typeface="+mn-cs"/>
            </a:endParaRPr>
          </a:p>
        </p:txBody>
      </p:sp>
      <p:sp>
        <p:nvSpPr>
          <p:cNvPr id="6147" name="Rectangle 3"/>
          <p:cNvSpPr>
            <a:spLocks noGrp="1" noChangeArrowheads="1"/>
          </p:cNvSpPr>
          <p:nvPr>
            <p:ph type="body" idx="1"/>
          </p:nvPr>
        </p:nvSpPr>
        <p:spPr>
          <a:xfrm>
            <a:off x="1905000" y="2057400"/>
            <a:ext cx="8382000" cy="4572000"/>
          </a:xfrm>
        </p:spPr>
        <p:txBody>
          <a:bodyPr/>
          <a:lstStyle/>
          <a:p>
            <a:pPr marL="461963" indent="-461963" algn="just">
              <a:spcBef>
                <a:spcPts val="0"/>
              </a:spcBef>
              <a:spcAft>
                <a:spcPts val="2400"/>
              </a:spcAft>
              <a:defRPr/>
            </a:pPr>
            <a:r>
              <a:rPr lang="en-US" dirty="0">
                <a:effectLst/>
              </a:rPr>
              <a:t>Prince of this world (John 12:31; 14:30; 16:11)</a:t>
            </a:r>
          </a:p>
          <a:p>
            <a:pPr marL="461963" indent="-461963" algn="just">
              <a:spcBef>
                <a:spcPts val="0"/>
              </a:spcBef>
              <a:spcAft>
                <a:spcPts val="2400"/>
              </a:spcAft>
              <a:defRPr/>
            </a:pPr>
            <a:r>
              <a:rPr lang="en-US" dirty="0">
                <a:effectLst/>
              </a:rPr>
              <a:t>God of this age (2 Cor. 4:4)</a:t>
            </a:r>
          </a:p>
          <a:p>
            <a:pPr marL="461963" indent="-461963" algn="just">
              <a:spcBef>
                <a:spcPts val="0"/>
              </a:spcBef>
              <a:spcAft>
                <a:spcPts val="2400"/>
              </a:spcAft>
              <a:defRPr/>
            </a:pPr>
            <a:r>
              <a:rPr lang="en-US" dirty="0">
                <a:effectLst/>
              </a:rPr>
              <a:t>Prince and power of the air (Eph. 2:2)</a:t>
            </a:r>
          </a:p>
          <a:p>
            <a:pPr marL="461963" indent="-461963" algn="just">
              <a:spcBef>
                <a:spcPts val="0"/>
              </a:spcBef>
              <a:spcAft>
                <a:spcPts val="2400"/>
              </a:spcAft>
              <a:defRPr/>
            </a:pPr>
            <a:r>
              <a:rPr lang="en-US" dirty="0">
                <a:effectLst/>
              </a:rPr>
              <a:t>Who the believer wrestles with (Eph. 6:12)</a:t>
            </a:r>
          </a:p>
          <a:p>
            <a:pPr marL="461963" indent="-461963" algn="just">
              <a:spcBef>
                <a:spcPts val="0"/>
              </a:spcBef>
              <a:spcAft>
                <a:spcPts val="2400"/>
              </a:spcAft>
              <a:defRPr/>
            </a:pPr>
            <a:r>
              <a:rPr lang="en-US" dirty="0">
                <a:effectLst/>
              </a:rPr>
              <a:t>Roaring lion (1 Pet. 5:8)</a:t>
            </a:r>
          </a:p>
          <a:p>
            <a:pPr marL="461963" indent="-461963" algn="just">
              <a:spcBef>
                <a:spcPts val="0"/>
              </a:spcBef>
              <a:spcAft>
                <a:spcPts val="2400"/>
              </a:spcAft>
              <a:defRPr/>
            </a:pPr>
            <a:r>
              <a:rPr lang="en-US" dirty="0">
                <a:effectLst/>
              </a:rPr>
              <a:t>Whole world lies in his power (1 John 5:19)</a:t>
            </a:r>
            <a:endParaRPr lang="en-US" dirty="0"/>
          </a:p>
        </p:txBody>
      </p:sp>
      <p:pic>
        <p:nvPicPr>
          <p:cNvPr id="66564" name="Picture 2" descr="https://encrypted-tbn2.gstatic.com/images?q=tbn:ANd9GcSBMfbzscRtRxzhQdk5QNPtl4JEhIIZ2ki1w7Rw4zlT093wbKcls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2460" y="152400"/>
            <a:ext cx="1065008" cy="1371600"/>
          </a:xfrm>
          <a:prstGeom prst="rect">
            <a:avLst/>
          </a:prstGeom>
          <a:noFill/>
          <a:ln w="9525">
            <a:noFill/>
            <a:miter lim="800000"/>
            <a:headEnd/>
            <a:tailEnd/>
          </a:ln>
        </p:spPr>
      </p:pic>
    </p:spTree>
    <p:extLst>
      <p:ext uri="{BB962C8B-B14F-4D97-AF65-F5344CB8AC3E}">
        <p14:creationId xmlns:p14="http://schemas.microsoft.com/office/powerpoint/2010/main" val="19667530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Acts 2:13, 15</a:t>
            </a:r>
          </a:p>
          <a:p>
            <a:pPr algn="just"/>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13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“But others were mocking and saying, ‘They are full of sweet wine.’…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15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‘For these men are not drunk, as you suppose, for it is only the third hour of the day.’”</a:t>
            </a:r>
          </a:p>
        </p:txBody>
      </p:sp>
      <p:pic>
        <p:nvPicPr>
          <p:cNvPr id="3" name="Picture 2" descr="Jesus Dust: How to Live in the Kingdom of God">
            <a:extLst>
              <a:ext uri="{FF2B5EF4-FFF2-40B4-BE49-F238E27FC236}">
                <a16:creationId xmlns:a16="http://schemas.microsoft.com/office/drawing/2014/main" id="{C691AB9A-9104-B852-4FCD-ADE21937E3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5840" y="2895600"/>
            <a:ext cx="2560320" cy="1898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89754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293EAE3-62D2-104B-EF12-7562515C7F8B}"/>
              </a:ext>
            </a:extLst>
          </p:cNvPr>
          <p:cNvSpPr>
            <a:spLocks noGrp="1" noChangeArrowheads="1"/>
          </p:cNvSpPr>
          <p:nvPr>
            <p:ph type="title" idx="4294967295"/>
          </p:nvPr>
        </p:nvSpPr>
        <p:spPr>
          <a:xfrm>
            <a:off x="2057400" y="228600"/>
            <a:ext cx="7772400" cy="914400"/>
          </a:xfrm>
        </p:spPr>
        <p:txBody>
          <a:bodyPr/>
          <a:lstStyle/>
          <a:p>
            <a:pPr algn="ctr" eaLnBrk="1" hangingPunct="1"/>
            <a:r>
              <a:rPr lang="en-US" altLang="en-US" sz="4000" dirty="0"/>
              <a:t>Ephesians: What Is Inside?</a:t>
            </a:r>
          </a:p>
        </p:txBody>
      </p:sp>
      <p:graphicFrame>
        <p:nvGraphicFramePr>
          <p:cNvPr id="40981" name="Group 21">
            <a:extLst>
              <a:ext uri="{FF2B5EF4-FFF2-40B4-BE49-F238E27FC236}">
                <a16:creationId xmlns:a16="http://schemas.microsoft.com/office/drawing/2014/main" id="{FAD82423-323E-B639-BCE4-3BCF0DF83502}"/>
              </a:ext>
            </a:extLst>
          </p:cNvPr>
          <p:cNvGraphicFramePr>
            <a:graphicFrameLocks noGrp="1"/>
          </p:cNvGraphicFramePr>
          <p:nvPr>
            <p:ph type="tbl" idx="4294967295"/>
            <p:extLst>
              <p:ext uri="{D42A27DB-BD31-4B8C-83A1-F6EECF244321}">
                <p14:modId xmlns:p14="http://schemas.microsoft.com/office/powerpoint/2010/main" val="685591023"/>
              </p:ext>
            </p:extLst>
          </p:nvPr>
        </p:nvGraphicFramePr>
        <p:xfrm>
          <a:off x="2209800" y="1143000"/>
          <a:ext cx="7772400" cy="4756151"/>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58737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1–3</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1" i="0" u="none" strike="noStrike"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4–6</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88963">
                <a:tc>
                  <a:txBody>
                    <a:bodyPr/>
                    <a:lstStyle/>
                    <a:p>
                      <a:pPr marL="4572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Relationship</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4572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Responsibility</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587375">
                <a:tc>
                  <a:txBody>
                    <a:bodyPr/>
                    <a:lstStyle/>
                    <a:p>
                      <a:pPr marL="4572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No imperatives</a:t>
                      </a:r>
                    </a:p>
                  </a:txBody>
                  <a:tcPr horzOverflow="overflow">
                    <a:lnL>
                      <a:noFill/>
                    </a:lnL>
                    <a:lnR>
                      <a:noFill/>
                    </a:lnR>
                    <a:lnT>
                      <a:noFill/>
                    </a:lnT>
                    <a:lnB>
                      <a:noFill/>
                    </a:lnB>
                    <a:lnTlToBr>
                      <a:noFill/>
                    </a:lnTlToBr>
                    <a:lnBlToTr>
                      <a:noFill/>
                    </a:lnBlToTr>
                    <a:noFill/>
                  </a:tcPr>
                </a:tc>
                <a:tc>
                  <a:txBody>
                    <a:bodyPr/>
                    <a:lstStyle/>
                    <a:p>
                      <a:pPr marL="4572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35 imperatives</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87375">
                <a:tc>
                  <a:txBody>
                    <a:bodyPr/>
                    <a:lstStyle/>
                    <a:p>
                      <a:pPr marL="4572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Orthodoxy</a:t>
                      </a:r>
                    </a:p>
                  </a:txBody>
                  <a:tcPr horzOverflow="overflow">
                    <a:lnL>
                      <a:noFill/>
                    </a:lnL>
                    <a:lnR>
                      <a:noFill/>
                    </a:lnR>
                    <a:lnT>
                      <a:noFill/>
                    </a:lnT>
                    <a:lnB>
                      <a:noFill/>
                    </a:lnB>
                    <a:lnTlToBr>
                      <a:noFill/>
                    </a:lnTlToBr>
                    <a:lnBlToTr>
                      <a:noFill/>
                    </a:lnBlToTr>
                    <a:noFill/>
                  </a:tcPr>
                </a:tc>
                <a:tc>
                  <a:txBody>
                    <a:bodyPr/>
                    <a:lstStyle/>
                    <a:p>
                      <a:pPr marL="4572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Orthopraxy</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87375">
                <a:tc>
                  <a:txBody>
                    <a:bodyPr/>
                    <a:lstStyle/>
                    <a:p>
                      <a:pPr marL="4572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Knowledge</a:t>
                      </a:r>
                    </a:p>
                  </a:txBody>
                  <a:tcPr horzOverflow="overflow">
                    <a:lnL>
                      <a:noFill/>
                    </a:lnL>
                    <a:lnR>
                      <a:noFill/>
                    </a:lnR>
                    <a:lnT>
                      <a:noFill/>
                    </a:lnT>
                    <a:lnB>
                      <a:noFill/>
                    </a:lnB>
                    <a:lnTlToBr>
                      <a:noFill/>
                    </a:lnTlToBr>
                    <a:lnBlToTr>
                      <a:noFill/>
                    </a:lnBlToTr>
                    <a:noFill/>
                  </a:tcPr>
                </a:tc>
                <a:tc>
                  <a:txBody>
                    <a:bodyPr/>
                    <a:lstStyle/>
                    <a:p>
                      <a:pPr marL="4572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Wisdom</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42938">
                <a:tc>
                  <a:txBody>
                    <a:bodyPr/>
                    <a:lstStyle/>
                    <a:p>
                      <a:pPr marL="4572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Belief</a:t>
                      </a:r>
                    </a:p>
                  </a:txBody>
                  <a:tcPr horzOverflow="overflow">
                    <a:lnL>
                      <a:noFill/>
                    </a:lnL>
                    <a:lnR>
                      <a:noFill/>
                    </a:lnR>
                    <a:lnT>
                      <a:noFill/>
                    </a:lnT>
                    <a:lnB>
                      <a:noFill/>
                    </a:lnB>
                    <a:lnTlToBr>
                      <a:noFill/>
                    </a:lnTlToBr>
                    <a:lnBlToTr>
                      <a:noFill/>
                    </a:lnBlToTr>
                    <a:noFill/>
                  </a:tcPr>
                </a:tc>
                <a:tc>
                  <a:txBody>
                    <a:bodyPr/>
                    <a:lstStyle/>
                    <a:p>
                      <a:pPr marL="4572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Behavior</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587375">
                <a:tc>
                  <a:txBody>
                    <a:bodyPr/>
                    <a:lstStyle/>
                    <a:p>
                      <a:pPr marL="4572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Position</a:t>
                      </a:r>
                    </a:p>
                  </a:txBody>
                  <a:tcPr horzOverflow="overflow">
                    <a:lnL>
                      <a:noFill/>
                    </a:lnL>
                    <a:lnR>
                      <a:noFill/>
                    </a:lnR>
                    <a:lnT>
                      <a:noFill/>
                    </a:lnT>
                    <a:lnB>
                      <a:noFill/>
                    </a:lnB>
                    <a:lnTlToBr>
                      <a:noFill/>
                    </a:lnTlToBr>
                    <a:lnBlToTr>
                      <a:noFill/>
                    </a:lnBlToTr>
                    <a:noFill/>
                  </a:tcPr>
                </a:tc>
                <a:tc>
                  <a:txBody>
                    <a:bodyPr/>
                    <a:lstStyle/>
                    <a:p>
                      <a:pPr marL="4572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Practice</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87375">
                <a:tc>
                  <a:txBody>
                    <a:bodyPr/>
                    <a:lstStyle/>
                    <a:p>
                      <a:pPr marL="4572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Privileges</a:t>
                      </a:r>
                    </a:p>
                  </a:txBody>
                  <a:tcPr horzOverflow="overflow">
                    <a:lnL>
                      <a:noFill/>
                    </a:lnL>
                    <a:lnR>
                      <a:noFill/>
                    </a:lnR>
                    <a:lnT>
                      <a:noFill/>
                    </a:lnT>
                    <a:lnB>
                      <a:noFill/>
                    </a:lnB>
                    <a:lnTlToBr>
                      <a:noFill/>
                    </a:lnTlToBr>
                    <a:lnBlToTr>
                      <a:noFill/>
                    </a:lnBlToTr>
                    <a:noFill/>
                  </a:tcPr>
                </a:tc>
                <a:tc>
                  <a:txBody>
                    <a:bodyPr/>
                    <a:lstStyle/>
                    <a:p>
                      <a:pPr marL="4572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1200" cap="none" normalizeH="0" baseline="0" dirty="0">
                          <a:ln>
                            <a:noFill/>
                          </a:ln>
                          <a:solidFill>
                            <a:schemeClr val="tx1"/>
                          </a:solidFill>
                          <a:effectLst>
                            <a:outerShdw blurRad="38100" dist="38100" dir="2700000" algn="tl">
                              <a:srgbClr val="000000"/>
                            </a:outerShdw>
                          </a:effectLst>
                          <a:latin typeface="Calibri" panose="020F0502020204030204" pitchFamily="34" charset="0"/>
                          <a:ea typeface="Calibri" panose="020F0502020204030204" pitchFamily="34" charset="0"/>
                          <a:cs typeface="Calibri" panose="020F0502020204030204" pitchFamily="34" charset="0"/>
                        </a:rPr>
                        <a:t>Responsibility</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a:extLst>
              <a:ext uri="{FF2B5EF4-FFF2-40B4-BE49-F238E27FC236}">
                <a16:creationId xmlns:a16="http://schemas.microsoft.com/office/drawing/2014/main" id="{67FC65E7-B02F-4B05-A640-F32324D328A0}"/>
              </a:ext>
            </a:extLst>
          </p:cNvPr>
          <p:cNvSpPr>
            <a:spLocks noGrp="1" noChangeArrowheads="1"/>
          </p:cNvSpPr>
          <p:nvPr>
            <p:ph type="subTitle" idx="1"/>
          </p:nvPr>
        </p:nvSpPr>
        <p:spPr>
          <a:xfrm>
            <a:off x="2133600" y="3733800"/>
            <a:ext cx="4495800" cy="2362200"/>
          </a:xfrm>
        </p:spPr>
        <p:txBody>
          <a:bodyPr/>
          <a:lstStyle/>
          <a:p>
            <a:pPr eaLnBrk="1" hangingPunct="1">
              <a:defRPr/>
            </a:pPr>
            <a:r>
              <a:rPr lang="en-US" sz="4800" dirty="0">
                <a:ea typeface="Calibri" panose="020F0502020204030204" pitchFamily="34" charset="0"/>
                <a:cs typeface="Calibri" panose="020F0502020204030204" pitchFamily="34" charset="0"/>
              </a:rPr>
              <a:t>Dressed for Success!</a:t>
            </a:r>
          </a:p>
        </p:txBody>
      </p:sp>
      <p:sp>
        <p:nvSpPr>
          <p:cNvPr id="7" name="Rectangle 6">
            <a:extLst>
              <a:ext uri="{FF2B5EF4-FFF2-40B4-BE49-F238E27FC236}">
                <a16:creationId xmlns:a16="http://schemas.microsoft.com/office/drawing/2014/main" id="{E872DA40-24A3-F15A-7CD1-DFEEB90DEA45}"/>
              </a:ext>
            </a:extLst>
          </p:cNvPr>
          <p:cNvSpPr/>
          <p:nvPr/>
        </p:nvSpPr>
        <p:spPr>
          <a:xfrm>
            <a:off x="3203575" y="1182687"/>
            <a:ext cx="6019800" cy="1200330"/>
          </a:xfrm>
          <a:prstGeom prst="rect">
            <a:avLst/>
          </a:prstGeom>
          <a:noFill/>
          <a:ln>
            <a:noFill/>
          </a:ln>
        </p:spPr>
        <p:txBody>
          <a:bodyPr>
            <a:spAutoFit/>
          </a:bodyPr>
          <a:lstStyle/>
          <a:p>
            <a:pPr algn="ctr">
              <a:defRPr/>
            </a:pPr>
            <a:r>
              <a:rPr lang="en-US" sz="7200" b="1" dirty="0">
                <a:ln w="12700">
                  <a:solidFill>
                    <a:schemeClr val="tx1"/>
                  </a:solidFill>
                  <a:prstDash val="solid"/>
                </a:ln>
                <a:solidFill>
                  <a:srgbClr val="00FFFF"/>
                </a:solidFill>
                <a:effectLst>
                  <a:outerShdw blurRad="41275" dist="20320" dir="1800000" algn="tl" rotWithShape="0">
                    <a:srgbClr val="000000">
                      <a:alpha val="40000"/>
                    </a:srgbClr>
                  </a:outerShdw>
                </a:effectLst>
                <a:latin typeface="Calibri" panose="020F0502020204030204" pitchFamily="34" charset="0"/>
                <a:ea typeface="Calibri" panose="020F0502020204030204" pitchFamily="34" charset="0"/>
                <a:cs typeface="Calibri" panose="020F0502020204030204" pitchFamily="34" charset="0"/>
              </a:rPr>
              <a:t>Ephesians</a:t>
            </a:r>
          </a:p>
        </p:txBody>
      </p:sp>
      <p:pic>
        <p:nvPicPr>
          <p:cNvPr id="3076" name="Picture 7">
            <a:extLst>
              <a:ext uri="{FF2B5EF4-FFF2-40B4-BE49-F238E27FC236}">
                <a16:creationId xmlns:a16="http://schemas.microsoft.com/office/drawing/2014/main" id="{2B861724-AFA5-D4E8-6364-1877D106FB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1" y="3297238"/>
            <a:ext cx="3762375" cy="281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11C8ABC6-792C-CD5F-DE40-C67E7DC036CA}"/>
              </a:ext>
            </a:extLst>
          </p:cNvPr>
          <p:cNvSpPr>
            <a:spLocks noGrp="1" noChangeArrowheads="1"/>
          </p:cNvSpPr>
          <p:nvPr>
            <p:ph type="title" idx="4294967295"/>
          </p:nvPr>
        </p:nvSpPr>
        <p:spPr>
          <a:xfrm>
            <a:off x="609600" y="0"/>
            <a:ext cx="10972800" cy="914400"/>
          </a:xfrm>
        </p:spPr>
        <p:txBody>
          <a:bodyPr/>
          <a:lstStyle/>
          <a:p>
            <a:pPr algn="ctr"/>
            <a:r>
              <a:rPr lang="en-US" altLang="en-US" sz="4000" dirty="0"/>
              <a:t>6 Pieces of Armor (Eph 6:14-17)</a:t>
            </a:r>
          </a:p>
        </p:txBody>
      </p:sp>
      <p:sp>
        <p:nvSpPr>
          <p:cNvPr id="36867" name="Rectangle 3">
            <a:extLst>
              <a:ext uri="{FF2B5EF4-FFF2-40B4-BE49-F238E27FC236}">
                <a16:creationId xmlns:a16="http://schemas.microsoft.com/office/drawing/2014/main" id="{7DCA787C-1768-1262-8C43-F8AB3D79B57E}"/>
              </a:ext>
            </a:extLst>
          </p:cNvPr>
          <p:cNvSpPr>
            <a:spLocks noGrp="1" noChangeArrowheads="1"/>
          </p:cNvSpPr>
          <p:nvPr>
            <p:ph type="body" idx="4294967295"/>
          </p:nvPr>
        </p:nvSpPr>
        <p:spPr>
          <a:xfrm>
            <a:off x="1981200" y="1143000"/>
            <a:ext cx="8485188" cy="4918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spcBef>
                <a:spcPts val="0"/>
              </a:spcBef>
              <a:spcAft>
                <a:spcPts val="3000"/>
              </a:spcAft>
            </a:pPr>
            <a:r>
              <a:rPr lang="en-US" altLang="en-US" dirty="0">
                <a:effectLst/>
              </a:rPr>
              <a:t>Belt of truth (14a)</a:t>
            </a:r>
          </a:p>
          <a:p>
            <a:pPr marL="457200" indent="-457200">
              <a:spcBef>
                <a:spcPts val="0"/>
              </a:spcBef>
              <a:spcAft>
                <a:spcPts val="3000"/>
              </a:spcAft>
            </a:pPr>
            <a:r>
              <a:rPr lang="en-US" altLang="en-US" dirty="0">
                <a:effectLst/>
              </a:rPr>
              <a:t>Breastplate of righteousness (14b)</a:t>
            </a:r>
          </a:p>
          <a:p>
            <a:pPr marL="457200" indent="-457200">
              <a:spcBef>
                <a:spcPts val="0"/>
              </a:spcBef>
              <a:spcAft>
                <a:spcPts val="3000"/>
              </a:spcAft>
            </a:pPr>
            <a:r>
              <a:rPr lang="en-US" altLang="en-US" dirty="0">
                <a:effectLst/>
              </a:rPr>
              <a:t>Sandals of peace (15)</a:t>
            </a:r>
          </a:p>
          <a:p>
            <a:pPr marL="457200" indent="-457200">
              <a:spcBef>
                <a:spcPts val="0"/>
              </a:spcBef>
              <a:spcAft>
                <a:spcPts val="3000"/>
              </a:spcAft>
            </a:pPr>
            <a:r>
              <a:rPr lang="en-US" altLang="en-US" dirty="0">
                <a:effectLst/>
              </a:rPr>
              <a:t>Shield of faith (16)</a:t>
            </a:r>
          </a:p>
          <a:p>
            <a:pPr marL="457200" indent="-457200">
              <a:spcBef>
                <a:spcPts val="0"/>
              </a:spcBef>
              <a:spcAft>
                <a:spcPts val="3000"/>
              </a:spcAft>
            </a:pPr>
            <a:r>
              <a:rPr lang="en-US" altLang="en-US" dirty="0">
                <a:effectLst/>
              </a:rPr>
              <a:t>Helmet of salvation (17a)</a:t>
            </a:r>
          </a:p>
          <a:p>
            <a:pPr marL="457200" indent="-457200">
              <a:spcBef>
                <a:spcPts val="0"/>
              </a:spcBef>
              <a:spcAft>
                <a:spcPts val="3000"/>
              </a:spcAft>
            </a:pPr>
            <a:r>
              <a:rPr lang="en-US" altLang="en-US" dirty="0">
                <a:effectLst/>
              </a:rPr>
              <a:t>Sword of the Spirit (17b)</a:t>
            </a:r>
          </a:p>
        </p:txBody>
      </p:sp>
      <p:pic>
        <p:nvPicPr>
          <p:cNvPr id="36868" name="Picture 2">
            <a:extLst>
              <a:ext uri="{FF2B5EF4-FFF2-40B4-BE49-F238E27FC236}">
                <a16:creationId xmlns:a16="http://schemas.microsoft.com/office/drawing/2014/main" id="{4A67FC80-B500-7438-7DCA-A60417C01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2112" y="2324100"/>
            <a:ext cx="2300288"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dirty="0"/>
              <a:t>Personal (1</a:t>
            </a:r>
            <a:r>
              <a:rPr lang="en-US" sz="2800" dirty="0">
                <a:cs typeface="Calibri" panose="020F0502020204030204" pitchFamily="34" charset="0"/>
              </a:rPr>
              <a:t>–3)</a:t>
            </a:r>
          </a:p>
          <a:p>
            <a:pPr lvl="1" eaLnBrk="1" hangingPunct="1">
              <a:spcBef>
                <a:spcPts val="0"/>
              </a:spcBef>
              <a:spcAft>
                <a:spcPts val="1800"/>
              </a:spcAft>
              <a:defRPr/>
            </a:pPr>
            <a:r>
              <a:rPr lang="en-US" sz="2800" dirty="0">
                <a:ea typeface="+mn-ea"/>
                <a:cs typeface="+mn-cs"/>
              </a:rPr>
              <a:t>Genuine conversion (1)</a:t>
            </a:r>
          </a:p>
          <a:p>
            <a:pPr lvl="1" eaLnBrk="1" hangingPunct="1">
              <a:spcBef>
                <a:spcPts val="0"/>
              </a:spcBef>
              <a:spcAft>
                <a:spcPts val="1800"/>
              </a:spcAft>
              <a:defRPr/>
            </a:pPr>
            <a:r>
              <a:rPr lang="en-US" sz="2800" dirty="0">
                <a:ea typeface="+mn-ea"/>
                <a:cs typeface="+mn-cs"/>
              </a:rPr>
              <a:t>Impure motives (2:1-16)</a:t>
            </a:r>
          </a:p>
          <a:p>
            <a:pPr lvl="1" eaLnBrk="1" hangingPunct="1">
              <a:spcBef>
                <a:spcPts val="0"/>
              </a:spcBef>
              <a:spcAft>
                <a:spcPts val="1800"/>
              </a:spcAft>
              <a:defRPr/>
            </a:pPr>
            <a:r>
              <a:rPr lang="en-US" sz="2800" dirty="0"/>
              <a:t>Lack of concern (2:17–3:13)</a:t>
            </a:r>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b="1" dirty="0">
                <a:solidFill>
                  <a:srgbClr val="FFFFCC"/>
                </a:solidFill>
              </a:rPr>
              <a:t>Practical (4–5)</a:t>
            </a:r>
          </a:p>
          <a:p>
            <a:pPr lvl="1" eaLnBrk="1" hangingPunct="1">
              <a:lnSpc>
                <a:spcPct val="90000"/>
              </a:lnSpc>
              <a:spcBef>
                <a:spcPts val="0"/>
              </a:spcBef>
              <a:spcAft>
                <a:spcPts val="1800"/>
              </a:spcAft>
              <a:defRPr/>
            </a:pPr>
            <a:r>
              <a:rPr lang="en-US" sz="2800" dirty="0"/>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b="1" u="sng" dirty="0">
                <a:solidFill>
                  <a:srgbClr val="FFFFCC"/>
                </a:solidFill>
              </a:rPr>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1635164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B73A32-77EB-5664-3D27-7493872C424C}"/>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a:extLst>
              <a:ext uri="{FF2B5EF4-FFF2-40B4-BE49-F238E27FC236}">
                <a16:creationId xmlns:a16="http://schemas.microsoft.com/office/drawing/2014/main" id="{72F1D0A4-B466-40F2-9DC5-B2CC8E1FF1BA}"/>
              </a:ext>
            </a:extLst>
          </p:cNvPr>
          <p:cNvSpPr>
            <a:spLocks noChangeArrowheads="1"/>
          </p:cNvSpPr>
          <p:nvPr/>
        </p:nvSpPr>
        <p:spPr bwMode="auto">
          <a:xfrm>
            <a:off x="609600" y="1"/>
            <a:ext cx="10972800" cy="3939540"/>
          </a:xfrm>
          <a:prstGeom prst="rect">
            <a:avLst/>
          </a:prstGeom>
          <a:noFill/>
          <a:ln>
            <a:noFill/>
          </a:ln>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2 Peter 1:5-7</a:t>
            </a:r>
          </a:p>
          <a:p>
            <a:pPr algn="just">
              <a:spcBef>
                <a:spcPts val="0"/>
              </a:spcBef>
              <a:spcAft>
                <a:spcPts val="0"/>
              </a:spcAft>
            </a:pPr>
            <a:r>
              <a:rPr lang="en-US" sz="3400" baseline="30000" dirty="0">
                <a:effectLst>
                  <a:outerShdw blurRad="38100" dist="38100" dir="2700000" algn="tl">
                    <a:srgbClr val="000000">
                      <a:alpha val="43137"/>
                    </a:srgbClr>
                  </a:outerShdw>
                </a:effectLst>
                <a:latin typeface="Calibri" panose="020F0502020204030204" pitchFamily="34" charset="0"/>
              </a:rPr>
              <a:t>5</a:t>
            </a:r>
            <a:r>
              <a:rPr lang="en-US" sz="3400" dirty="0">
                <a:effectLst>
                  <a:outerShdw blurRad="38100" dist="38100" dir="2700000" algn="tl">
                    <a:srgbClr val="000000">
                      <a:alpha val="43137"/>
                    </a:srgbClr>
                  </a:outerShdw>
                </a:effectLst>
                <a:latin typeface="Calibri" panose="020F0502020204030204" pitchFamily="34" charset="0"/>
              </a:rPr>
              <a:t> Now for this very reason also, applying all diligence, in your faith supply moral excellence,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moral excellence, knowledge, </a:t>
            </a:r>
            <a:r>
              <a:rPr lang="en-US" sz="3400" baseline="30000" dirty="0">
                <a:effectLst>
                  <a:outerShdw blurRad="38100" dist="38100" dir="2700000" algn="tl">
                    <a:srgbClr val="000000">
                      <a:alpha val="43137"/>
                    </a:srgbClr>
                  </a:outerShdw>
                </a:effectLst>
                <a:latin typeface="Calibri" panose="020F0502020204030204" pitchFamily="34" charset="0"/>
              </a:rPr>
              <a:t>6</a:t>
            </a:r>
            <a:r>
              <a:rPr lang="en-US" sz="3400" dirty="0">
                <a:effectLst>
                  <a:outerShdw blurRad="38100" dist="38100" dir="2700000" algn="tl">
                    <a:srgbClr val="000000">
                      <a:alpha val="43137"/>
                    </a:srgbClr>
                  </a:outerShdw>
                </a:effectLst>
                <a:latin typeface="Calibri" panose="020F0502020204030204" pitchFamily="34" charset="0"/>
              </a:rPr>
              <a:t>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knowledge, self-control,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self-control, perseverance,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perseverance, godliness, </a:t>
            </a:r>
            <a:r>
              <a:rPr lang="en-US" sz="3400" baseline="30000" dirty="0">
                <a:effectLst>
                  <a:outerShdw blurRad="38100" dist="38100" dir="2700000" algn="tl">
                    <a:srgbClr val="000000">
                      <a:alpha val="43137"/>
                    </a:srgbClr>
                  </a:outerShdw>
                </a:effectLst>
                <a:latin typeface="Calibri" panose="020F0502020204030204" pitchFamily="34" charset="0"/>
              </a:rPr>
              <a:t>7</a:t>
            </a:r>
            <a:r>
              <a:rPr lang="en-US" sz="3400" dirty="0">
                <a:effectLst>
                  <a:outerShdw blurRad="38100" dist="38100" dir="2700000" algn="tl">
                    <a:srgbClr val="000000">
                      <a:alpha val="43137"/>
                    </a:srgbClr>
                  </a:outerShdw>
                </a:effectLst>
                <a:latin typeface="Calibri" panose="020F0502020204030204" pitchFamily="34" charset="0"/>
              </a:rPr>
              <a:t>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godliness, brotherly kindness,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brotherly kindness, </a:t>
            </a:r>
            <a:r>
              <a:rPr lang="en-US" sz="34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love</a:t>
            </a:r>
            <a:r>
              <a:rPr lang="en-US" sz="3400" dirty="0">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11132014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Rectangle 21">
            <a:extLst>
              <a:ext uri="{FF2B5EF4-FFF2-40B4-BE49-F238E27FC236}">
                <a16:creationId xmlns:a16="http://schemas.microsoft.com/office/drawing/2014/main" id="{F7F091DB-B027-4638-B327-FFDA9CF3359C}"/>
              </a:ext>
            </a:extLst>
          </p:cNvPr>
          <p:cNvSpPr>
            <a:spLocks noGrp="1" noChangeArrowheads="1"/>
          </p:cNvSpPr>
          <p:nvPr>
            <p:ph type="title" idx="4294967295"/>
          </p:nvPr>
        </p:nvSpPr>
        <p:spPr>
          <a:xfrm>
            <a:off x="2209800" y="228600"/>
            <a:ext cx="7772400" cy="1143000"/>
          </a:xfrm>
        </p:spPr>
        <p:txBody>
          <a:bodyPr/>
          <a:lstStyle/>
          <a:p>
            <a:pPr algn="ctr">
              <a:defRPr/>
            </a:pPr>
            <a:r>
              <a:rPr lang="en-US" altLang="en-US" sz="3600" dirty="0">
                <a:effectLst>
                  <a:outerShdw blurRad="38100" dist="38100" dir="2700000" algn="tl">
                    <a:srgbClr val="000000">
                      <a:alpha val="43137"/>
                    </a:srgbClr>
                  </a:outerShdw>
                </a:effectLst>
              </a:rPr>
              <a:t>PORTRAIT OF GROWTH</a:t>
            </a:r>
            <a:br>
              <a:rPr lang="en-US" altLang="en-US" sz="3600" dirty="0">
                <a:effectLst>
                  <a:outerShdw blurRad="38100" dist="38100" dir="2700000" algn="tl">
                    <a:srgbClr val="000000">
                      <a:alpha val="43137"/>
                    </a:srgbClr>
                  </a:outerShdw>
                </a:effectLst>
              </a:rPr>
            </a:br>
            <a:r>
              <a:rPr lang="en-US" altLang="en-US" sz="2800" kern="1200" dirty="0">
                <a:solidFill>
                  <a:schemeClr val="tx1"/>
                </a:solidFill>
                <a:effectLst>
                  <a:outerShdw blurRad="38100" dist="38100" dir="2700000" algn="tl">
                    <a:srgbClr val="000000">
                      <a:alpha val="43137"/>
                    </a:srgbClr>
                  </a:outerShdw>
                </a:effectLst>
              </a:rPr>
              <a:t>1:5-7 </a:t>
            </a:r>
          </a:p>
        </p:txBody>
      </p:sp>
      <p:pic>
        <p:nvPicPr>
          <p:cNvPr id="2" name="Picture 1">
            <a:extLst>
              <a:ext uri="{FF2B5EF4-FFF2-40B4-BE49-F238E27FC236}">
                <a16:creationId xmlns:a16="http://schemas.microsoft.com/office/drawing/2014/main" id="{5240861B-CE2D-4FC8-9428-4CE5AD9F31E6}"/>
              </a:ext>
            </a:extLst>
          </p:cNvPr>
          <p:cNvPicPr>
            <a:picLocks noChangeAspect="1"/>
          </p:cNvPicPr>
          <p:nvPr/>
        </p:nvPicPr>
        <p:blipFill>
          <a:blip r:embed="rId2"/>
          <a:stretch>
            <a:fillRect/>
          </a:stretch>
        </p:blipFill>
        <p:spPr>
          <a:xfrm>
            <a:off x="2139353" y="1447801"/>
            <a:ext cx="7913294" cy="4993057"/>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2209800" y="228600"/>
            <a:ext cx="7772400" cy="914400"/>
          </a:xfrm>
        </p:spPr>
        <p:txBody>
          <a:bodyPr vert="horz" wrap="square" lIns="92075" tIns="46038" rIns="92075" bIns="46038" numCol="1" anchor="ctr" anchorCtr="0" compatLnSpc="1">
            <a:prstTxWarp prst="textNoShape">
              <a:avLst/>
            </a:prstTxWarp>
          </a:bodyPr>
          <a:lstStyle/>
          <a:p>
            <a:pPr algn="ctr">
              <a:defRPr/>
            </a:pPr>
            <a:r>
              <a:rPr lang="en-US" altLang="en-US" dirty="0">
                <a:solidFill>
                  <a:srgbClr val="00FFFF"/>
                </a:solidFill>
                <a:effectLst>
                  <a:outerShdw blurRad="38100" dist="38100" dir="2700000" algn="tl">
                    <a:srgbClr val="000000">
                      <a:alpha val="43137"/>
                    </a:srgbClr>
                  </a:outerShdw>
                </a:effectLst>
              </a:rPr>
              <a:t>Three Tenses of Salvation</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958625204"/>
              </p:ext>
            </p:extLst>
          </p:nvPr>
        </p:nvGraphicFramePr>
        <p:xfrm>
          <a:off x="838200" y="1676400"/>
          <a:ext cx="10515600" cy="4343400"/>
        </p:xfrm>
        <a:graphic>
          <a:graphicData uri="http://schemas.openxmlformats.org/drawingml/2006/table">
            <a:tbl>
              <a:tblPr>
                <a:tableStyleId>{16D9F66E-5EB9-4882-86FB-DCBF35E3C3E4}</a:tableStyleId>
              </a:tblPr>
              <a:tblGrid>
                <a:gridCol w="3115732">
                  <a:extLst>
                    <a:ext uri="{9D8B030D-6E8A-4147-A177-3AD203B41FA5}">
                      <a16:colId xmlns:a16="http://schemas.microsoft.com/office/drawing/2014/main" val="20000"/>
                    </a:ext>
                  </a:extLst>
                </a:gridCol>
                <a:gridCol w="2434168">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gridCol w="2336800">
                  <a:extLst>
                    <a:ext uri="{9D8B030D-6E8A-4147-A177-3AD203B41FA5}">
                      <a16:colId xmlns:a16="http://schemas.microsoft.com/office/drawing/2014/main" val="20003"/>
                    </a:ext>
                  </a:extLst>
                </a:gridCol>
              </a:tblGrid>
              <a:tr h="735449">
                <a:tc>
                  <a:txBody>
                    <a:bodyPr/>
                    <a:lstStyle/>
                    <a:p>
                      <a:pPr algn="ctr"/>
                      <a:r>
                        <a:rPr lang="en-US" sz="2600" b="1" dirty="0">
                          <a:latin typeface="Calibri" pitchFamily="34" charset="0"/>
                          <a:cs typeface="Calibri" pitchFamily="34" charset="0"/>
                        </a:rPr>
                        <a:t>Phase</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Justification</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u="none" dirty="0">
                          <a:latin typeface="Calibri" pitchFamily="34" charset="0"/>
                          <a:cs typeface="Calibri" pitchFamily="34" charset="0"/>
                        </a:rPr>
                        <a:t>Sanctification</a:t>
                      </a:r>
                      <a:endParaRPr lang="en-US" sz="2600" b="1" u="none"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Glorification</a:t>
                      </a: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10000"/>
                  </a:ext>
                </a:extLst>
              </a:tr>
              <a:tr h="873206">
                <a:tc>
                  <a:txBody>
                    <a:bodyPr/>
                    <a:lstStyle/>
                    <a:p>
                      <a:pPr algn="ctr"/>
                      <a:r>
                        <a:rPr lang="en-US" sz="2600" b="1" dirty="0">
                          <a:latin typeface="Calibri" pitchFamily="34" charset="0"/>
                          <a:cs typeface="Calibri" pitchFamily="34" charset="0"/>
                        </a:rPr>
                        <a:t>Tense</a:t>
                      </a:r>
                    </a:p>
                  </a:txBody>
                  <a:tcPr marT="45712" marB="45712" anchor="ctr"/>
                </a:tc>
                <a:tc>
                  <a:txBody>
                    <a:bodyPr/>
                    <a:lstStyle/>
                    <a:p>
                      <a:pPr algn="ctr"/>
                      <a:r>
                        <a:rPr lang="en-US" sz="2600" b="1" dirty="0">
                          <a:solidFill>
                            <a:srgbClr val="C00000"/>
                          </a:solidFill>
                          <a:latin typeface="Calibri" pitchFamily="34" charset="0"/>
                          <a:cs typeface="Calibri" pitchFamily="34" charset="0"/>
                        </a:rPr>
                        <a:t>Past</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Present</a:t>
                      </a:r>
                    </a:p>
                  </a:txBody>
                  <a:tcPr marT="45712" marB="45712" anchor="ctr"/>
                </a:tc>
                <a:tc>
                  <a:txBody>
                    <a:bodyPr/>
                    <a:lstStyle/>
                    <a:p>
                      <a:pPr algn="ctr"/>
                      <a:r>
                        <a:rPr lang="en-US" sz="2600" b="1" dirty="0">
                          <a:solidFill>
                            <a:srgbClr val="C00000"/>
                          </a:solidFill>
                          <a:latin typeface="Calibri" pitchFamily="34" charset="0"/>
                          <a:cs typeface="Calibri" pitchFamily="34" charset="0"/>
                        </a:rPr>
                        <a:t>Future</a:t>
                      </a:r>
                    </a:p>
                  </a:txBody>
                  <a:tcPr marT="45712" marB="45712" anchor="ctr"/>
                </a:tc>
                <a:extLst>
                  <a:ext uri="{0D108BD9-81ED-4DB2-BD59-A6C34878D82A}">
                    <a16:rowId xmlns:a16="http://schemas.microsoft.com/office/drawing/2014/main" val="10001"/>
                  </a:ext>
                </a:extLst>
              </a:tr>
              <a:tr h="1126207">
                <a:tc>
                  <a:txBody>
                    <a:bodyPr/>
                    <a:lstStyle/>
                    <a:p>
                      <a:pPr algn="ctr"/>
                      <a:r>
                        <a:rPr lang="en-US" sz="2600" b="1" dirty="0">
                          <a:latin typeface="Calibri" pitchFamily="34" charset="0"/>
                          <a:cs typeface="Calibri" pitchFamily="34" charset="0"/>
                        </a:rPr>
                        <a:t>Saved from sin’s:</a:t>
                      </a:r>
                    </a:p>
                  </a:txBody>
                  <a:tcPr marT="45712" marB="45712" anchor="ctr"/>
                </a:tc>
                <a:tc>
                  <a:txBody>
                    <a:bodyPr/>
                    <a:lstStyle/>
                    <a:p>
                      <a:pPr algn="ctr"/>
                      <a:r>
                        <a:rPr lang="en-US" sz="2600" b="1" dirty="0">
                          <a:solidFill>
                            <a:srgbClr val="C00000"/>
                          </a:solidFill>
                          <a:latin typeface="Calibri" pitchFamily="34" charset="0"/>
                          <a:cs typeface="Calibri" pitchFamily="34" charset="0"/>
                        </a:rPr>
                        <a:t>Penalty</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Power</a:t>
                      </a:r>
                    </a:p>
                  </a:txBody>
                  <a:tcPr marT="45712" marB="45712" anchor="ctr"/>
                </a:tc>
                <a:tc>
                  <a:txBody>
                    <a:bodyPr/>
                    <a:lstStyle/>
                    <a:p>
                      <a:pPr algn="ctr"/>
                      <a:r>
                        <a:rPr lang="en-US" sz="2600" b="1" dirty="0">
                          <a:solidFill>
                            <a:srgbClr val="C00000"/>
                          </a:solidFill>
                          <a:latin typeface="Calibri" pitchFamily="34" charset="0"/>
                          <a:cs typeface="Calibri" pitchFamily="34" charset="0"/>
                        </a:rPr>
                        <a:t>Presence</a:t>
                      </a:r>
                    </a:p>
                  </a:txBody>
                  <a:tcPr marT="45712" marB="45712" anchor="ctr"/>
                </a:tc>
                <a:extLst>
                  <a:ext uri="{0D108BD9-81ED-4DB2-BD59-A6C34878D82A}">
                    <a16:rowId xmlns:a16="http://schemas.microsoft.com/office/drawing/2014/main" val="10002"/>
                  </a:ext>
                </a:extLst>
              </a:tr>
              <a:tr h="1608538">
                <a:tc>
                  <a:txBody>
                    <a:bodyPr/>
                    <a:lstStyle/>
                    <a:p>
                      <a:pPr algn="ctr"/>
                      <a:r>
                        <a:rPr lang="en-US" sz="2600" b="1" dirty="0">
                          <a:latin typeface="Calibri" pitchFamily="34" charset="0"/>
                          <a:cs typeface="Calibri" pitchFamily="34" charset="0"/>
                        </a:rPr>
                        <a:t>Scripture</a:t>
                      </a:r>
                    </a:p>
                  </a:txBody>
                  <a:tcPr marT="45712" marB="45712" anchor="ctr"/>
                </a:tc>
                <a:tc>
                  <a:txBody>
                    <a:bodyPr/>
                    <a:lstStyle/>
                    <a:p>
                      <a:pPr algn="ctr"/>
                      <a:r>
                        <a:rPr lang="en-US" sz="2600" b="1" dirty="0">
                          <a:solidFill>
                            <a:srgbClr val="C00000"/>
                          </a:solidFill>
                          <a:latin typeface="Calibri" pitchFamily="34" charset="0"/>
                          <a:cs typeface="Calibri" pitchFamily="34" charset="0"/>
                        </a:rPr>
                        <a:t>Eph 2:8-9; Titus 3:5</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Philip 2:12</a:t>
                      </a:r>
                    </a:p>
                  </a:txBody>
                  <a:tcPr marT="45712" marB="45712" anchor="ctr"/>
                </a:tc>
                <a:tc>
                  <a:txBody>
                    <a:bodyPr/>
                    <a:lstStyle/>
                    <a:p>
                      <a:pPr algn="ctr"/>
                      <a:r>
                        <a:rPr lang="en-US" sz="2600" b="1" dirty="0">
                          <a:solidFill>
                            <a:srgbClr val="C00000"/>
                          </a:solidFill>
                          <a:latin typeface="Calibri" pitchFamily="34" charset="0"/>
                          <a:cs typeface="Calibri" pitchFamily="34" charset="0"/>
                        </a:rPr>
                        <a:t>Rom 5:10</a:t>
                      </a:r>
                    </a:p>
                  </a:txBody>
                  <a:tcPr marT="45712" marB="45712"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662407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CC1D7A-68B0-4FFD-8018-DA9A9AF456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198659" name="Rectangle 1"/>
          <p:cNvSpPr>
            <a:spLocks noChangeArrowheads="1"/>
          </p:cNvSpPr>
          <p:nvPr/>
        </p:nvSpPr>
        <p:spPr bwMode="auto">
          <a:xfrm>
            <a:off x="609599" y="0"/>
            <a:ext cx="10972801" cy="3708708"/>
          </a:xfrm>
          <a:prstGeom prst="rect">
            <a:avLst/>
          </a:prstGeom>
          <a:noFill/>
          <a:ln w="28575">
            <a:noFill/>
            <a:miter lim="800000"/>
            <a:headEnd/>
            <a:tailEnd/>
          </a:ln>
        </p:spPr>
        <p:txBody>
          <a:bodyPr wrap="square">
            <a:spAutoFit/>
          </a:bodyPr>
          <a:lstStyle/>
          <a:p>
            <a:pPr algn="ctr" defTabSz="68580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Romans 13:11-12</a:t>
            </a:r>
          </a:p>
          <a:p>
            <a:pPr algn="just">
              <a:spcBef>
                <a:spcPts val="600"/>
              </a:spcBef>
              <a:spcAft>
                <a:spcPts val="600"/>
              </a:spcAft>
            </a:pP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this, knowing the time, that it is already the hour for you to awaken from sleep;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now salvation is nearer to us than when we believed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night is almost gone, and the day is near. Therefore, let us lay aside the deeds of darkness and put on the armor of light.”</a:t>
            </a:r>
          </a:p>
        </p:txBody>
      </p:sp>
    </p:spTree>
    <p:extLst>
      <p:ext uri="{BB962C8B-B14F-4D97-AF65-F5344CB8AC3E}">
        <p14:creationId xmlns:p14="http://schemas.microsoft.com/office/powerpoint/2010/main" val="13891660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320528"/>
            <a:ext cx="8534400" cy="2937272"/>
          </a:xfrm>
        </p:spPr>
        <p:txBody>
          <a:bodyPr/>
          <a:lstStyle/>
          <a:p>
            <a:pPr marL="514350" lvl="2" indent="-514350" algn="just" eaLnBrk="1" hangingPunct="1">
              <a:spcBef>
                <a:spcPts val="0"/>
              </a:spcBef>
              <a:spcAft>
                <a:spcPts val="30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We are not appointed unto wrath (9)</a:t>
            </a:r>
          </a:p>
          <a:p>
            <a:pPr marL="514350" lvl="2" indent="-514350" algn="just" eaLnBrk="1" hangingPunct="1">
              <a:spcBef>
                <a:spcPts val="0"/>
              </a:spcBef>
              <a:spcAft>
                <a:spcPts val="30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We are exempted from wrath whether morally asleep or awake (10)</a:t>
            </a:r>
          </a:p>
          <a:p>
            <a:pPr marL="514350" lvl="2" indent="-514350" algn="just" eaLnBrk="1" hangingPunct="1">
              <a:spcBef>
                <a:spcPts val="0"/>
              </a:spcBef>
              <a:spcAft>
                <a:spcPts val="30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Promises of comfort (11)</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609600" y="228600"/>
            <a:ext cx="10972800" cy="1097280"/>
          </a:xfrm>
        </p:spPr>
        <p:txBody>
          <a:bodyPr/>
          <a:lstStyle/>
          <a:p>
            <a:pPr algn="ctr" eaLnBrk="1" hangingPunct="1"/>
            <a:r>
              <a:rPr lang="en-US" sz="3600" kern="1200" dirty="0">
                <a:effectLst>
                  <a:outerShdw blurRad="38100" dist="38100" dir="2700000" algn="tl">
                    <a:srgbClr val="000000"/>
                  </a:outerShdw>
                </a:effectLst>
                <a:cs typeface="Calibri" panose="020F0502020204030204" pitchFamily="34" charset="0"/>
              </a:rPr>
              <a:t>Three Reasons Believers Will Not Be in the Tribulation </a:t>
            </a:r>
            <a:br>
              <a:rPr lang="en-US" sz="3600" kern="1200" dirty="0">
                <a:effectLst>
                  <a:outerShdw blurRad="38100" dist="38100" dir="2700000" algn="tl">
                    <a:srgbClr val="000000"/>
                  </a:outerShdw>
                </a:effectLst>
                <a:cs typeface="Calibri" panose="020F0502020204030204" pitchFamily="34" charset="0"/>
              </a:rPr>
            </a:br>
            <a:r>
              <a:rPr lang="en-US" sz="3200" dirty="0">
                <a:solidFill>
                  <a:schemeClr val="tx1"/>
                </a:solidFill>
                <a:effectLst>
                  <a:outerShdw blurRad="38100" dist="38100" dir="2700000" algn="tl">
                    <a:srgbClr val="000000">
                      <a:alpha val="43137"/>
                    </a:srgbClr>
                  </a:outerShdw>
                </a:effectLst>
              </a:rPr>
              <a:t>(1 Thess. 4:9-11)</a:t>
            </a:r>
            <a:endParaRPr lang="en-US" sz="3100" dirty="0">
              <a:solidFill>
                <a:schemeClr val="tx1"/>
              </a:solidFill>
              <a:effectLst>
                <a:outerShdw blurRad="38100" dist="38100" dir="2700000" algn="tl">
                  <a:srgbClr val="000000">
                    <a:alpha val="43137"/>
                  </a:srgbClr>
                </a:outerShdw>
              </a:effectLst>
            </a:endParaRPr>
          </a:p>
        </p:txBody>
      </p:sp>
      <p:pic>
        <p:nvPicPr>
          <p:cNvPr id="2" name="Picture 4" descr="C:\Documents and Settings\Owner\Application Data\Microsoft\Media Catalog\Downloaded Clips\cl0\SY01462_.wmf">
            <a:extLst>
              <a:ext uri="{FF2B5EF4-FFF2-40B4-BE49-F238E27FC236}">
                <a16:creationId xmlns:a16="http://schemas.microsoft.com/office/drawing/2014/main" id="{929A24E6-D523-4D0F-BC54-0E333DFE48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24899" y="2320528"/>
            <a:ext cx="2157501" cy="2216944"/>
          </a:xfrm>
          <a:prstGeom prst="rect">
            <a:avLst/>
          </a:prstGeom>
          <a:noFill/>
          <a:ln w="9525">
            <a:noFill/>
            <a:miter lim="800000"/>
            <a:headEnd/>
            <a:tailEnd/>
          </a:ln>
        </p:spPr>
      </p:pic>
    </p:spTree>
    <p:extLst>
      <p:ext uri="{BB962C8B-B14F-4D97-AF65-F5344CB8AC3E}">
        <p14:creationId xmlns:p14="http://schemas.microsoft.com/office/powerpoint/2010/main" val="15840033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F5BA91-91F6-8117-D543-B0F453288403}"/>
              </a:ext>
            </a:extLst>
          </p:cNvPr>
          <p:cNvPicPr>
            <a:picLocks noChangeAspect="1"/>
          </p:cNvPicPr>
          <p:nvPr/>
        </p:nvPicPr>
        <p:blipFill>
          <a:blip r:embed="rId2"/>
          <a:stretch>
            <a:fillRect/>
          </a:stretch>
        </p:blipFill>
        <p:spPr>
          <a:xfrm>
            <a:off x="1986940" y="216129"/>
            <a:ext cx="8218120" cy="6425741"/>
          </a:xfrm>
          <a:prstGeom prst="rect">
            <a:avLst/>
          </a:prstGeom>
        </p:spPr>
      </p:pic>
    </p:spTree>
    <p:extLst>
      <p:ext uri="{BB962C8B-B14F-4D97-AF65-F5344CB8AC3E}">
        <p14:creationId xmlns:p14="http://schemas.microsoft.com/office/powerpoint/2010/main" val="22446952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320528"/>
            <a:ext cx="8534400" cy="2937272"/>
          </a:xfrm>
        </p:spPr>
        <p:txBody>
          <a:bodyPr/>
          <a:lstStyle/>
          <a:p>
            <a:pPr marL="514350" lvl="2" indent="-514350" algn="just" eaLnBrk="1" hangingPunct="1">
              <a:spcBef>
                <a:spcPts val="0"/>
              </a:spcBef>
              <a:spcAft>
                <a:spcPts val="3000"/>
              </a:spcAft>
              <a:buClr>
                <a:srgbClr val="CC66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We are not appointed unto wrath (9)</a:t>
            </a:r>
          </a:p>
          <a:p>
            <a:pPr marL="514350" lvl="2" indent="-514350" algn="just" eaLnBrk="1" hangingPunct="1">
              <a:spcBef>
                <a:spcPts val="0"/>
              </a:spcBef>
              <a:spcAft>
                <a:spcPts val="30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We are exempted from wrath whether morally asleep or awake (10)</a:t>
            </a:r>
          </a:p>
          <a:p>
            <a:pPr marL="514350" lvl="2" indent="-514350" algn="just" eaLnBrk="1" hangingPunct="1">
              <a:spcBef>
                <a:spcPts val="0"/>
              </a:spcBef>
              <a:spcAft>
                <a:spcPts val="30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Promises of comfort (11)</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609600" y="228600"/>
            <a:ext cx="10972800" cy="1097280"/>
          </a:xfrm>
        </p:spPr>
        <p:txBody>
          <a:bodyPr/>
          <a:lstStyle/>
          <a:p>
            <a:pPr algn="ctr" eaLnBrk="1" hangingPunct="1"/>
            <a:r>
              <a:rPr lang="en-US" sz="3600" kern="1200" dirty="0">
                <a:effectLst>
                  <a:outerShdw blurRad="38100" dist="38100" dir="2700000" algn="tl">
                    <a:srgbClr val="000000"/>
                  </a:outerShdw>
                </a:effectLst>
                <a:cs typeface="Calibri" panose="020F0502020204030204" pitchFamily="34" charset="0"/>
              </a:rPr>
              <a:t>Three Reasons Believers Will Not Be in the Tribulation </a:t>
            </a:r>
            <a:br>
              <a:rPr lang="en-US" sz="3600" kern="1200" dirty="0">
                <a:effectLst>
                  <a:outerShdw blurRad="38100" dist="38100" dir="2700000" algn="tl">
                    <a:srgbClr val="000000"/>
                  </a:outerShdw>
                </a:effectLst>
                <a:cs typeface="Calibri" panose="020F0502020204030204" pitchFamily="34" charset="0"/>
              </a:rPr>
            </a:br>
            <a:r>
              <a:rPr lang="en-US" sz="3200" dirty="0">
                <a:solidFill>
                  <a:schemeClr val="tx1"/>
                </a:solidFill>
                <a:effectLst>
                  <a:outerShdw blurRad="38100" dist="38100" dir="2700000" algn="tl">
                    <a:srgbClr val="000000">
                      <a:alpha val="43137"/>
                    </a:srgbClr>
                  </a:outerShdw>
                </a:effectLst>
              </a:rPr>
              <a:t>(1 Thess. 4:9-11)</a:t>
            </a:r>
            <a:endParaRPr lang="en-US" sz="3100" dirty="0">
              <a:solidFill>
                <a:schemeClr val="tx1"/>
              </a:solidFill>
              <a:effectLst>
                <a:outerShdw blurRad="38100" dist="38100" dir="2700000" algn="tl">
                  <a:srgbClr val="000000">
                    <a:alpha val="43137"/>
                  </a:srgbClr>
                </a:outerShdw>
              </a:effectLst>
            </a:endParaRPr>
          </a:p>
        </p:txBody>
      </p:sp>
      <p:pic>
        <p:nvPicPr>
          <p:cNvPr id="2" name="Picture 4" descr="C:\Documents and Settings\Owner\Application Data\Microsoft\Media Catalog\Downloaded Clips\cl0\SY01462_.wmf">
            <a:extLst>
              <a:ext uri="{FF2B5EF4-FFF2-40B4-BE49-F238E27FC236}">
                <a16:creationId xmlns:a16="http://schemas.microsoft.com/office/drawing/2014/main" id="{929A24E6-D523-4D0F-BC54-0E333DFE48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24899" y="2320528"/>
            <a:ext cx="2157501" cy="2216944"/>
          </a:xfrm>
          <a:prstGeom prst="rect">
            <a:avLst/>
          </a:prstGeom>
          <a:noFill/>
          <a:ln w="9525">
            <a:noFill/>
            <a:miter lim="800000"/>
            <a:headEnd/>
            <a:tailEnd/>
          </a:ln>
        </p:spPr>
      </p:pic>
    </p:spTree>
    <p:extLst>
      <p:ext uri="{BB962C8B-B14F-4D97-AF65-F5344CB8AC3E}">
        <p14:creationId xmlns:p14="http://schemas.microsoft.com/office/powerpoint/2010/main" val="12866036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714500" y="228600"/>
            <a:ext cx="87630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Promised Exemption from Divine Wrath</a:t>
            </a:r>
          </a:p>
        </p:txBody>
      </p:sp>
      <p:sp>
        <p:nvSpPr>
          <p:cNvPr id="23555" name="Rectangle 3"/>
          <p:cNvSpPr>
            <a:spLocks noGrp="1" noChangeArrowheads="1"/>
          </p:cNvSpPr>
          <p:nvPr>
            <p:ph idx="1"/>
          </p:nvPr>
        </p:nvSpPr>
        <p:spPr>
          <a:xfrm>
            <a:off x="1714500" y="1600202"/>
            <a:ext cx="8763000" cy="2778125"/>
          </a:xfrm>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promise (1 Thess 1:10; 5:9; Rom 5:9; 8:1; Rev 3:10)</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Tribulation = divine wrath/anger (Rev 6:16-17; 11:18; 14:10; 15:1, 7; 16:1, 19; 19:15)</a:t>
            </a:r>
          </a:p>
        </p:txBody>
      </p:sp>
      <p:pic>
        <p:nvPicPr>
          <p:cNvPr id="4" name="Picture 3">
            <a:extLst>
              <a:ext uri="{FF2B5EF4-FFF2-40B4-BE49-F238E27FC236}">
                <a16:creationId xmlns:a16="http://schemas.microsoft.com/office/drawing/2014/main" id="{ED767283-BEF4-4FC8-9A04-B81D579E93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61819" y="4267200"/>
            <a:ext cx="4668365" cy="22860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0" y="0"/>
            <a:ext cx="10972800" cy="2667000"/>
          </a:xfrm>
        </p:spPr>
        <p:txBody>
          <a:bodyPr/>
          <a:lstStyle/>
          <a:p>
            <a:pPr marL="0" indent="0"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1:10</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and to wait for His Son from heaven, whom He raised from the dead, that is Jesus, who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rescues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rhyomai</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us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from (</a:t>
            </a:r>
            <a:r>
              <a:rPr lang="en-US" sz="3600" b="1" i="1" u="sng" dirty="0">
                <a:solidFill>
                  <a:srgbClr val="FFFFCC"/>
                </a:solidFill>
                <a:effectLst>
                  <a:outerShdw blurRad="38100" dist="38100" dir="2700000" algn="tl">
                    <a:srgbClr val="000000">
                      <a:alpha val="43137"/>
                    </a:srgbClr>
                  </a:outerShdw>
                </a:effectLst>
                <a:cs typeface="Calibri" panose="020F0502020204030204" pitchFamily="34" charset="0"/>
              </a:rPr>
              <a:t>ek</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wrath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orgē</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to come..”</a:t>
            </a:r>
          </a:p>
        </p:txBody>
      </p:sp>
      <p:pic>
        <p:nvPicPr>
          <p:cNvPr id="6" name="Picture 5">
            <a:extLst>
              <a:ext uri="{FF2B5EF4-FFF2-40B4-BE49-F238E27FC236}">
                <a16:creationId xmlns:a16="http://schemas.microsoft.com/office/drawing/2014/main" id="{1C212462-3D02-4139-B7F0-B0625A0950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1818" y="2590800"/>
            <a:ext cx="4668365" cy="2286000"/>
          </a:xfrm>
          <a:prstGeom prst="rect">
            <a:avLst/>
          </a:prstGeom>
        </p:spPr>
      </p:pic>
    </p:spTree>
    <p:extLst>
      <p:ext uri="{BB962C8B-B14F-4D97-AF65-F5344CB8AC3E}">
        <p14:creationId xmlns:p14="http://schemas.microsoft.com/office/powerpoint/2010/main" val="11860541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BulloKr\AppData\Local\Microsoft\Windows\Temporary Internet Files\Content.IE5\PONOXAD0\MP900382922[1].jpg">
            <a:extLst>
              <a:ext uri="{FF2B5EF4-FFF2-40B4-BE49-F238E27FC236}">
                <a16:creationId xmlns:a16="http://schemas.microsoft.com/office/drawing/2014/main" id="{262D227C-7ABB-4FAE-81CF-0276FD57ABE8}"/>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124201" y="1143001"/>
            <a:ext cx="6335713" cy="4525963"/>
          </a:xfrm>
        </p:spPr>
      </p:pic>
      <p:pic>
        <p:nvPicPr>
          <p:cNvPr id="26627" name="Picture 2" descr="C:\Users\BulloKr\AppData\Local\Microsoft\Windows\Temporary Internet Files\Content.Outlook\N34490JH\image (2).jpg">
            <a:extLst>
              <a:ext uri="{FF2B5EF4-FFF2-40B4-BE49-F238E27FC236}">
                <a16:creationId xmlns:a16="http://schemas.microsoft.com/office/drawing/2014/main" id="{1D34D6F6-82FD-481C-8B43-412F426B3D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190500"/>
            <a:ext cx="8382000" cy="6477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Oval 7">
            <a:extLst>
              <a:ext uri="{FF2B5EF4-FFF2-40B4-BE49-F238E27FC236}">
                <a16:creationId xmlns:a16="http://schemas.microsoft.com/office/drawing/2014/main" id="{DC8996D7-A86C-4331-AE72-DE6BCD508FEC}"/>
              </a:ext>
            </a:extLst>
          </p:cNvPr>
          <p:cNvSpPr>
            <a:spLocks noChangeArrowheads="1"/>
          </p:cNvSpPr>
          <p:nvPr/>
        </p:nvSpPr>
        <p:spPr bwMode="auto">
          <a:xfrm>
            <a:off x="6096000" y="3581400"/>
            <a:ext cx="1371600" cy="6858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241147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E1B58205-3E13-D738-2B68-E15528310D4D}"/>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Day of the Lord (5:1-11)</a:t>
            </a:r>
          </a:p>
        </p:txBody>
      </p:sp>
      <p:sp>
        <p:nvSpPr>
          <p:cNvPr id="32771" name="Rectangle 3">
            <a:extLst>
              <a:ext uri="{FF2B5EF4-FFF2-40B4-BE49-F238E27FC236}">
                <a16:creationId xmlns:a16="http://schemas.microsoft.com/office/drawing/2014/main" id="{E378B12C-0974-DF4F-8602-FCB3D56A913F}"/>
              </a:ext>
            </a:extLst>
          </p:cNvPr>
          <p:cNvSpPr>
            <a:spLocks noGrp="1" noChangeArrowheads="1"/>
          </p:cNvSpPr>
          <p:nvPr>
            <p:ph type="body" idx="1"/>
          </p:nvPr>
        </p:nvSpPr>
        <p:spPr>
          <a:xfrm>
            <a:off x="4056857" y="1946275"/>
            <a:ext cx="4078287" cy="1635125"/>
          </a:xfrm>
        </p:spPr>
        <p:txBody>
          <a:bodyPr/>
          <a:lstStyle/>
          <a:p>
            <a:pPr marL="457200" indent="-457200" eaLnBrk="1" hangingPunct="1">
              <a:spcBef>
                <a:spcPts val="0"/>
              </a:spcBef>
              <a:spcAft>
                <a:spcPts val="2400"/>
              </a:spcAft>
              <a:defRPr/>
            </a:pPr>
            <a:r>
              <a:rPr lang="en-US" dirty="0"/>
              <a:t>Description (5:1-3)</a:t>
            </a:r>
          </a:p>
          <a:p>
            <a:pPr marL="457200" indent="-457200" eaLnBrk="1" hangingPunct="1">
              <a:spcBef>
                <a:spcPts val="0"/>
              </a:spcBef>
              <a:spcAft>
                <a:spcPts val="2400"/>
              </a:spcAft>
              <a:defRPr/>
            </a:pPr>
            <a:r>
              <a:rPr lang="en-US" dirty="0"/>
              <a:t>Application (5:4-11)</a:t>
            </a:r>
          </a:p>
        </p:txBody>
      </p:sp>
      <p:pic>
        <p:nvPicPr>
          <p:cNvPr id="4" name="Picture 3">
            <a:extLst>
              <a:ext uri="{FF2B5EF4-FFF2-40B4-BE49-F238E27FC236}">
                <a16:creationId xmlns:a16="http://schemas.microsoft.com/office/drawing/2014/main" id="{D5E43BD9-C0BC-25FC-BD48-DD1BDF7D246B}"/>
              </a:ext>
            </a:extLst>
          </p:cNvPr>
          <p:cNvPicPr>
            <a:picLocks noChangeAspect="1"/>
          </p:cNvPicPr>
          <p:nvPr/>
        </p:nvPicPr>
        <p:blipFill>
          <a:blip r:embed="rId2"/>
          <a:stretch>
            <a:fillRect/>
          </a:stretch>
        </p:blipFill>
        <p:spPr>
          <a:xfrm>
            <a:off x="10626852" y="104274"/>
            <a:ext cx="955548" cy="914400"/>
          </a:xfrm>
          <a:prstGeom prst="rect">
            <a:avLst/>
          </a:prstGeom>
        </p:spPr>
      </p:pic>
      <p:pic>
        <p:nvPicPr>
          <p:cNvPr id="2" name="Picture 1">
            <a:extLst>
              <a:ext uri="{FF2B5EF4-FFF2-40B4-BE49-F238E27FC236}">
                <a16:creationId xmlns:a16="http://schemas.microsoft.com/office/drawing/2014/main" id="{00F5B952-D2A4-CBC1-9402-085E33D70497}"/>
              </a:ext>
            </a:extLst>
          </p:cNvPr>
          <p:cNvPicPr>
            <a:picLocks noChangeAspect="1"/>
          </p:cNvPicPr>
          <p:nvPr/>
        </p:nvPicPr>
        <p:blipFill rotWithShape="1">
          <a:blip r:embed="rId3"/>
          <a:srcRect t="28720" b="28422"/>
          <a:stretch/>
        </p:blipFill>
        <p:spPr>
          <a:xfrm>
            <a:off x="4038600" y="4180114"/>
            <a:ext cx="4114800" cy="1763486"/>
          </a:xfrm>
          <a:prstGeom prst="rect">
            <a:avLst/>
          </a:prstGeom>
          <a:ln>
            <a:solidFill>
              <a:schemeClr val="tx1"/>
            </a:solid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09600" y="0"/>
            <a:ext cx="10972800"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Revelation 6:16-17</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“16</a:t>
            </a:r>
            <a:r>
              <a:rPr lang="en-US" sz="3600" dirty="0">
                <a:effectLst>
                  <a:outerShdw blurRad="38100" dist="38100" dir="2700000" algn="tl">
                    <a:srgbClr val="000000">
                      <a:alpha val="43137"/>
                    </a:srgbClr>
                  </a:outerShdw>
                </a:effectLst>
                <a:cs typeface="Calibri" panose="020F0502020204030204" pitchFamily="34" charset="0"/>
              </a:rPr>
              <a:t> and they </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unbelievers</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said to the mountains and to the rocks, “Fall on us and hide us from the presence of Him who sits on the throne, and from the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600" u="sng" dirty="0">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orgḗ</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of the Lamb; </a:t>
            </a:r>
            <a:r>
              <a:rPr lang="en-US" sz="3600" baseline="30000" dirty="0">
                <a:effectLst>
                  <a:outerShdw blurRad="38100" dist="38100" dir="2700000" algn="tl">
                    <a:srgbClr val="000000">
                      <a:alpha val="43137"/>
                    </a:srgbClr>
                  </a:outerShdw>
                </a:effectLst>
                <a:cs typeface="Calibri" panose="020F0502020204030204" pitchFamily="34" charset="0"/>
              </a:rPr>
              <a:t>17</a:t>
            </a:r>
            <a:r>
              <a:rPr lang="en-US" sz="3600" dirty="0">
                <a:effectLst>
                  <a:outerShdw blurRad="38100" dist="38100" dir="2700000" algn="tl">
                    <a:srgbClr val="000000">
                      <a:alpha val="43137"/>
                    </a:srgbClr>
                  </a:outerShdw>
                </a:effectLst>
                <a:cs typeface="Calibri" panose="020F0502020204030204" pitchFamily="34" charset="0"/>
              </a:rPr>
              <a:t> for the great day of their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wrath</a:t>
            </a:r>
            <a:r>
              <a:rPr lang="en-US" sz="3600" u="sng" dirty="0">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orgḗ</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dirty="0">
                <a:effectLst>
                  <a:outerShdw blurRad="38100" dist="38100" dir="2700000" algn="tl">
                    <a:srgbClr val="000000">
                      <a:alpha val="43137"/>
                    </a:srgbClr>
                  </a:outerShdw>
                </a:effectLst>
                <a:cs typeface="Calibri" panose="020F0502020204030204" pitchFamily="34" charset="0"/>
              </a:rPr>
              <a:t>has come, and who is able to stand?”</a:t>
            </a:r>
          </a:p>
        </p:txBody>
      </p:sp>
    </p:spTree>
    <p:extLst>
      <p:ext uri="{BB962C8B-B14F-4D97-AF65-F5344CB8AC3E}">
        <p14:creationId xmlns:p14="http://schemas.microsoft.com/office/powerpoint/2010/main" val="10619431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2209800" y="228600"/>
            <a:ext cx="7772400" cy="1143000"/>
          </a:xfrm>
        </p:spPr>
        <p:txBody>
          <a:bodyPr vert="horz" wrap="square" lIns="92075" tIns="46038" rIns="92075" bIns="46038" numCol="1" anchor="ctr" anchorCtr="0" compatLnSpc="1">
            <a:prstTxWarp prst="textNoShape">
              <a:avLst/>
            </a:prstTxWarp>
          </a:bodyPr>
          <a:lstStyle/>
          <a:p>
            <a:pPr algn="ctr">
              <a:defRPr/>
            </a:pPr>
            <a:r>
              <a:rPr lang="en-US" altLang="en-US" dirty="0">
                <a:solidFill>
                  <a:srgbClr val="00FFFF"/>
                </a:solidFill>
                <a:effectLst>
                  <a:outerShdw blurRad="38100" dist="38100" dir="2700000" algn="tl">
                    <a:srgbClr val="000000">
                      <a:alpha val="43137"/>
                    </a:srgbClr>
                  </a:outerShdw>
                </a:effectLst>
              </a:rPr>
              <a:t>Three Tenses of Salvation</a:t>
            </a:r>
          </a:p>
        </p:txBody>
      </p:sp>
      <p:graphicFrame>
        <p:nvGraphicFramePr>
          <p:cNvPr id="4" name="Content Placeholder 3"/>
          <p:cNvGraphicFramePr>
            <a:graphicFrameLocks noGrp="1"/>
          </p:cNvGraphicFramePr>
          <p:nvPr>
            <p:ph idx="4294967295"/>
          </p:nvPr>
        </p:nvGraphicFramePr>
        <p:xfrm>
          <a:off x="838200" y="1676400"/>
          <a:ext cx="10515600" cy="4343400"/>
        </p:xfrm>
        <a:graphic>
          <a:graphicData uri="http://schemas.openxmlformats.org/drawingml/2006/table">
            <a:tbl>
              <a:tblPr>
                <a:tableStyleId>{16D9F66E-5EB9-4882-86FB-DCBF35E3C3E4}</a:tableStyleId>
              </a:tblPr>
              <a:tblGrid>
                <a:gridCol w="3115732">
                  <a:extLst>
                    <a:ext uri="{9D8B030D-6E8A-4147-A177-3AD203B41FA5}">
                      <a16:colId xmlns:a16="http://schemas.microsoft.com/office/drawing/2014/main" val="20000"/>
                    </a:ext>
                  </a:extLst>
                </a:gridCol>
                <a:gridCol w="2434168">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gridCol w="2336800">
                  <a:extLst>
                    <a:ext uri="{9D8B030D-6E8A-4147-A177-3AD203B41FA5}">
                      <a16:colId xmlns:a16="http://schemas.microsoft.com/office/drawing/2014/main" val="20003"/>
                    </a:ext>
                  </a:extLst>
                </a:gridCol>
              </a:tblGrid>
              <a:tr h="735449">
                <a:tc>
                  <a:txBody>
                    <a:bodyPr/>
                    <a:lstStyle/>
                    <a:p>
                      <a:pPr algn="ctr"/>
                      <a:r>
                        <a:rPr lang="en-US" sz="2600" b="1" dirty="0">
                          <a:latin typeface="Calibri" pitchFamily="34" charset="0"/>
                          <a:cs typeface="Calibri" pitchFamily="34" charset="0"/>
                        </a:rPr>
                        <a:t>Phase</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Justification</a:t>
                      </a:r>
                      <a:endParaRPr lang="en-US" sz="2600" b="1" dirty="0">
                        <a:solidFill>
                          <a:srgbClr val="FFFF00"/>
                        </a:solidFill>
                        <a:latin typeface="Calibri" pitchFamily="34" charset="0"/>
                        <a:cs typeface="Calibri" pitchFamily="34" charset="0"/>
                      </a:endParaRPr>
                    </a:p>
                  </a:txBody>
                  <a:tcPr marT="45712" marB="45712" anchor="ctr"/>
                </a:tc>
                <a:tc>
                  <a:txBody>
                    <a:bodyPr/>
                    <a:lstStyle/>
                    <a:p>
                      <a:pPr algn="ctr"/>
                      <a:r>
                        <a:rPr lang="en-US" sz="2600" b="1" u="none" dirty="0">
                          <a:latin typeface="Calibri" pitchFamily="34" charset="0"/>
                          <a:cs typeface="Calibri" pitchFamily="34" charset="0"/>
                        </a:rPr>
                        <a:t>Sanctification</a:t>
                      </a:r>
                      <a:endParaRPr lang="en-US" sz="2600" b="1" u="none" dirty="0">
                        <a:solidFill>
                          <a:srgbClr val="FFFF00"/>
                        </a:solidFill>
                        <a:latin typeface="Calibri" pitchFamily="34" charset="0"/>
                        <a:cs typeface="Calibri" pitchFamily="34" charset="0"/>
                      </a:endParaRPr>
                    </a:p>
                  </a:txBody>
                  <a:tcPr marT="45712" marB="45712" anchor="ctr"/>
                </a:tc>
                <a:tc>
                  <a:txBody>
                    <a:bodyPr/>
                    <a:lstStyle/>
                    <a:p>
                      <a:pPr algn="ctr"/>
                      <a:r>
                        <a:rPr lang="en-US" sz="2600" b="1" dirty="0">
                          <a:latin typeface="Calibri" pitchFamily="34" charset="0"/>
                          <a:cs typeface="Calibri" pitchFamily="34" charset="0"/>
                        </a:rPr>
                        <a:t>Glorification</a:t>
                      </a:r>
                      <a:endParaRPr lang="en-US" sz="2600" b="1" dirty="0">
                        <a:solidFill>
                          <a:srgbClr val="FFFF00"/>
                        </a:solidFill>
                        <a:latin typeface="Calibri" pitchFamily="34" charset="0"/>
                        <a:cs typeface="Calibri" pitchFamily="34" charset="0"/>
                      </a:endParaRPr>
                    </a:p>
                  </a:txBody>
                  <a:tcPr marT="45712" marB="45712" anchor="ctr"/>
                </a:tc>
                <a:extLst>
                  <a:ext uri="{0D108BD9-81ED-4DB2-BD59-A6C34878D82A}">
                    <a16:rowId xmlns:a16="http://schemas.microsoft.com/office/drawing/2014/main" val="10000"/>
                  </a:ext>
                </a:extLst>
              </a:tr>
              <a:tr h="873206">
                <a:tc>
                  <a:txBody>
                    <a:bodyPr/>
                    <a:lstStyle/>
                    <a:p>
                      <a:pPr algn="ctr"/>
                      <a:r>
                        <a:rPr lang="en-US" sz="2600" b="1" dirty="0">
                          <a:latin typeface="Calibri" pitchFamily="34" charset="0"/>
                          <a:cs typeface="Calibri" pitchFamily="34" charset="0"/>
                        </a:rPr>
                        <a:t>Tense</a:t>
                      </a:r>
                    </a:p>
                  </a:txBody>
                  <a:tcPr marT="45712" marB="45712" anchor="ctr"/>
                </a:tc>
                <a:tc>
                  <a:txBody>
                    <a:bodyPr/>
                    <a:lstStyle/>
                    <a:p>
                      <a:pPr algn="ctr"/>
                      <a:r>
                        <a:rPr lang="en-US" sz="2600" b="1" dirty="0">
                          <a:solidFill>
                            <a:srgbClr val="C00000"/>
                          </a:solidFill>
                          <a:latin typeface="Calibri" pitchFamily="34" charset="0"/>
                          <a:cs typeface="Calibri" pitchFamily="34" charset="0"/>
                        </a:rPr>
                        <a:t>Past</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Present</a:t>
                      </a:r>
                    </a:p>
                  </a:txBody>
                  <a:tcPr marT="45712" marB="45712" anchor="ctr"/>
                </a:tc>
                <a:tc>
                  <a:txBody>
                    <a:bodyPr/>
                    <a:lstStyle/>
                    <a:p>
                      <a:pPr algn="ctr"/>
                      <a:r>
                        <a:rPr lang="en-US" sz="2600" b="1" dirty="0">
                          <a:solidFill>
                            <a:srgbClr val="C00000"/>
                          </a:solidFill>
                          <a:latin typeface="Calibri" pitchFamily="34" charset="0"/>
                          <a:cs typeface="Calibri" pitchFamily="34" charset="0"/>
                        </a:rPr>
                        <a:t>Future</a:t>
                      </a:r>
                    </a:p>
                  </a:txBody>
                  <a:tcPr marT="45712" marB="45712" anchor="ctr"/>
                </a:tc>
                <a:extLst>
                  <a:ext uri="{0D108BD9-81ED-4DB2-BD59-A6C34878D82A}">
                    <a16:rowId xmlns:a16="http://schemas.microsoft.com/office/drawing/2014/main" val="10001"/>
                  </a:ext>
                </a:extLst>
              </a:tr>
              <a:tr h="1126207">
                <a:tc>
                  <a:txBody>
                    <a:bodyPr/>
                    <a:lstStyle/>
                    <a:p>
                      <a:pPr algn="ctr"/>
                      <a:r>
                        <a:rPr lang="en-US" sz="2600" b="1" dirty="0">
                          <a:latin typeface="Calibri" pitchFamily="34" charset="0"/>
                          <a:cs typeface="Calibri" pitchFamily="34" charset="0"/>
                        </a:rPr>
                        <a:t>Saved from sin’s:</a:t>
                      </a:r>
                    </a:p>
                  </a:txBody>
                  <a:tcPr marT="45712" marB="45712" anchor="ctr"/>
                </a:tc>
                <a:tc>
                  <a:txBody>
                    <a:bodyPr/>
                    <a:lstStyle/>
                    <a:p>
                      <a:pPr algn="ctr"/>
                      <a:r>
                        <a:rPr lang="en-US" sz="2600" b="1" dirty="0">
                          <a:solidFill>
                            <a:srgbClr val="C00000"/>
                          </a:solidFill>
                          <a:latin typeface="Calibri" pitchFamily="34" charset="0"/>
                          <a:cs typeface="Calibri" pitchFamily="34" charset="0"/>
                        </a:rPr>
                        <a:t>Penalty</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Power</a:t>
                      </a:r>
                    </a:p>
                  </a:txBody>
                  <a:tcPr marT="45712" marB="45712" anchor="ctr"/>
                </a:tc>
                <a:tc>
                  <a:txBody>
                    <a:bodyPr/>
                    <a:lstStyle/>
                    <a:p>
                      <a:pPr algn="ctr"/>
                      <a:r>
                        <a:rPr lang="en-US" sz="2600" b="1" dirty="0">
                          <a:solidFill>
                            <a:srgbClr val="C00000"/>
                          </a:solidFill>
                          <a:latin typeface="Calibri" pitchFamily="34" charset="0"/>
                          <a:cs typeface="Calibri" pitchFamily="34" charset="0"/>
                        </a:rPr>
                        <a:t>Presence</a:t>
                      </a:r>
                    </a:p>
                  </a:txBody>
                  <a:tcPr marT="45712" marB="45712" anchor="ctr"/>
                </a:tc>
                <a:extLst>
                  <a:ext uri="{0D108BD9-81ED-4DB2-BD59-A6C34878D82A}">
                    <a16:rowId xmlns:a16="http://schemas.microsoft.com/office/drawing/2014/main" val="10002"/>
                  </a:ext>
                </a:extLst>
              </a:tr>
              <a:tr h="1608538">
                <a:tc>
                  <a:txBody>
                    <a:bodyPr/>
                    <a:lstStyle/>
                    <a:p>
                      <a:pPr algn="ctr"/>
                      <a:r>
                        <a:rPr lang="en-US" sz="2600" b="1" dirty="0">
                          <a:latin typeface="Calibri" pitchFamily="34" charset="0"/>
                          <a:cs typeface="Calibri" pitchFamily="34" charset="0"/>
                        </a:rPr>
                        <a:t>Scripture</a:t>
                      </a:r>
                    </a:p>
                  </a:txBody>
                  <a:tcPr marT="45712" marB="45712" anchor="ctr"/>
                </a:tc>
                <a:tc>
                  <a:txBody>
                    <a:bodyPr/>
                    <a:lstStyle/>
                    <a:p>
                      <a:pPr algn="ctr"/>
                      <a:r>
                        <a:rPr lang="en-US" sz="2600" b="1" dirty="0">
                          <a:solidFill>
                            <a:srgbClr val="C00000"/>
                          </a:solidFill>
                          <a:latin typeface="Calibri" pitchFamily="34" charset="0"/>
                          <a:cs typeface="Calibri" pitchFamily="34" charset="0"/>
                        </a:rPr>
                        <a:t>Eph 2:8-9; Titus 3:5</a:t>
                      </a:r>
                    </a:p>
                  </a:txBody>
                  <a:tcPr marT="45712" marB="45712" anchor="ctr"/>
                </a:tc>
                <a:tc>
                  <a:txBody>
                    <a:bodyPr/>
                    <a:lstStyle/>
                    <a:p>
                      <a:pPr algn="ctr"/>
                      <a:r>
                        <a:rPr lang="en-US" sz="2600" b="1" u="none" dirty="0">
                          <a:solidFill>
                            <a:srgbClr val="C00000"/>
                          </a:solidFill>
                          <a:latin typeface="Calibri" pitchFamily="34" charset="0"/>
                          <a:cs typeface="Calibri" pitchFamily="34" charset="0"/>
                        </a:rPr>
                        <a:t>Philip 2:12</a:t>
                      </a:r>
                    </a:p>
                  </a:txBody>
                  <a:tcPr marT="45712" marB="45712" anchor="ctr"/>
                </a:tc>
                <a:tc>
                  <a:txBody>
                    <a:bodyPr/>
                    <a:lstStyle/>
                    <a:p>
                      <a:pPr algn="ctr"/>
                      <a:r>
                        <a:rPr lang="en-US" sz="2600" b="1" dirty="0">
                          <a:solidFill>
                            <a:srgbClr val="C00000"/>
                          </a:solidFill>
                          <a:latin typeface="Calibri" pitchFamily="34" charset="0"/>
                          <a:cs typeface="Calibri" pitchFamily="34" charset="0"/>
                        </a:rPr>
                        <a:t>Rom 5:10</a:t>
                      </a:r>
                    </a:p>
                  </a:txBody>
                  <a:tcPr marT="45712" marB="45712"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072209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4"/>
          <p:cNvPicPr>
            <a:picLocks noChangeAspect="1"/>
          </p:cNvPicPr>
          <p:nvPr/>
        </p:nvPicPr>
        <p:blipFill>
          <a:blip r:embed="rId2" cstate="print"/>
          <a:srcRect/>
          <a:stretch>
            <a:fillRect/>
          </a:stretch>
        </p:blipFill>
        <p:spPr bwMode="auto">
          <a:xfrm>
            <a:off x="0" y="0"/>
            <a:ext cx="12191999" cy="6858000"/>
          </a:xfrm>
          <a:prstGeom prst="rect">
            <a:avLst/>
          </a:prstGeom>
        </p:spPr>
      </p:pic>
      <p:sp>
        <p:nvSpPr>
          <p:cNvPr id="3" name="Rectangle 1">
            <a:extLst>
              <a:ext uri="{FF2B5EF4-FFF2-40B4-BE49-F238E27FC236}">
                <a16:creationId xmlns:a16="http://schemas.microsoft.com/office/drawing/2014/main" id="{3F7C7255-08DC-AE6A-701C-7BE7297DD80B}"/>
              </a:ext>
            </a:extLst>
          </p:cNvPr>
          <p:cNvSpPr>
            <a:spLocks noChangeArrowheads="1"/>
          </p:cNvSpPr>
          <p:nvPr/>
        </p:nvSpPr>
        <p:spPr bwMode="auto">
          <a:xfrm>
            <a:off x="609600" y="0"/>
            <a:ext cx="10972800" cy="2600712"/>
          </a:xfrm>
          <a:prstGeom prst="rect">
            <a:avLst/>
          </a:prstGeom>
          <a:noFill/>
          <a:ln w="28575">
            <a:noFill/>
            <a:miter lim="800000"/>
            <a:headEnd/>
            <a:tailEnd/>
          </a:ln>
        </p:spPr>
        <p:txBody>
          <a:bodyPr wrap="square">
            <a:spAutoFit/>
          </a:bodyPr>
          <a:lstStyle/>
          <a:p>
            <a:pPr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14:6</a:t>
            </a:r>
          </a:p>
          <a:p>
            <a:pPr algn="just" fontAlgn="auto">
              <a:spcBef>
                <a:spcPts val="600"/>
              </a:spcBef>
              <a:spcAft>
                <a:spcPts val="600"/>
              </a:spcAft>
              <a:defRPr/>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Jesus said to him, ‘I am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way,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truth,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life;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one</a:t>
            </a:r>
            <a:r>
              <a:rPr 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the Father but through Me.’”</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9870180C-3F59-F11F-10C1-E9F6FAFFC990}"/>
              </a:ext>
            </a:extLst>
          </p:cNvPr>
          <p:cNvPicPr>
            <a:picLocks noChangeAspect="1"/>
          </p:cNvPicPr>
          <p:nvPr/>
        </p:nvPicPr>
        <p:blipFill>
          <a:blip r:embed="rId3"/>
          <a:stretch>
            <a:fillRect/>
          </a:stretch>
        </p:blipFill>
        <p:spPr>
          <a:xfrm>
            <a:off x="4495800" y="2533650"/>
            <a:ext cx="3200400" cy="2245053"/>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230047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extLst>
            <a:ext uri="{909E8E84-426E-40DD-AFC4-6F175D3DCCD1}">
              <a14:hiddenFill xmlns:a14="http://schemas.microsoft.com/office/drawing/2010/main">
                <a:solidFill>
                  <a:srgbClr val="FFFFFF"/>
                </a:solidFill>
              </a14:hiddenFill>
            </a:ext>
          </a:extLst>
        </p:spPr>
      </p:pic>
      <p:sp>
        <p:nvSpPr>
          <p:cNvPr id="134147" name="Rectangle 1"/>
          <p:cNvSpPr>
            <a:spLocks noChangeArrowheads="1"/>
          </p:cNvSpPr>
          <p:nvPr/>
        </p:nvSpPr>
        <p:spPr bwMode="auto">
          <a:xfrm>
            <a:off x="609599" y="0"/>
            <a:ext cx="10982325" cy="2523768"/>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4:12</a:t>
            </a:r>
          </a:p>
          <a:p>
            <a:pPr algn="just" fontAlgn="auto">
              <a:spcBef>
                <a:spcPts val="0"/>
              </a:spcBef>
              <a:spcAft>
                <a:spcPts val="0"/>
              </a:spcAft>
              <a:defRPr/>
            </a:pPr>
            <a:r>
              <a:rPr lang="en-US" altLang="en-US" sz="3600" kern="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And there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salvation in no one else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there is no other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name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under heaven that has been given among men by which we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must</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i="1"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dei</a:t>
            </a:r>
            <a:r>
              <a:rPr lang="en-US" sz="3600" i="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be saved.”</a:t>
            </a:r>
            <a:endPar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35BEB08-1BB9-F8FA-B5E8-859630FDEE0C}"/>
              </a:ext>
            </a:extLst>
          </p:cNvPr>
          <p:cNvPicPr>
            <a:picLocks noChangeAspect="1"/>
          </p:cNvPicPr>
          <p:nvPr/>
        </p:nvPicPr>
        <p:blipFill rotWithShape="1">
          <a:blip r:embed="rId3"/>
          <a:srcRect l="23913" r="27391" b="12353"/>
          <a:stretch/>
        </p:blipFill>
        <p:spPr>
          <a:xfrm>
            <a:off x="4446397" y="2667000"/>
            <a:ext cx="3299206" cy="219456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11665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320528"/>
            <a:ext cx="8686800" cy="2937272"/>
          </a:xfrm>
        </p:spPr>
        <p:txBody>
          <a:bodyPr/>
          <a:lstStyle/>
          <a:p>
            <a:pPr marL="514350" lvl="2" indent="-514350" algn="just" eaLnBrk="1" hangingPunct="1">
              <a:spcBef>
                <a:spcPts val="0"/>
              </a:spcBef>
              <a:spcAft>
                <a:spcPts val="30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We are not appointed unto wrath (9)</a:t>
            </a:r>
          </a:p>
          <a:p>
            <a:pPr marL="514350" lvl="2" indent="-514350" algn="just" eaLnBrk="1" hangingPunct="1">
              <a:spcBef>
                <a:spcPts val="0"/>
              </a:spcBef>
              <a:spcAft>
                <a:spcPts val="3000"/>
              </a:spcAft>
              <a:buClr>
                <a:srgbClr val="CC66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We are exempted from wrath whether morally asleep or awake (10)</a:t>
            </a:r>
          </a:p>
          <a:p>
            <a:pPr marL="514350" lvl="2" indent="-514350" algn="just" eaLnBrk="1" hangingPunct="1">
              <a:spcBef>
                <a:spcPts val="0"/>
              </a:spcBef>
              <a:spcAft>
                <a:spcPts val="30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Promises of comfort (11)</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609600" y="228600"/>
            <a:ext cx="10972800" cy="1097280"/>
          </a:xfrm>
        </p:spPr>
        <p:txBody>
          <a:bodyPr/>
          <a:lstStyle/>
          <a:p>
            <a:pPr algn="ctr" eaLnBrk="1" hangingPunct="1"/>
            <a:r>
              <a:rPr lang="en-US" sz="3600" kern="1200" dirty="0">
                <a:effectLst>
                  <a:outerShdw blurRad="38100" dist="38100" dir="2700000" algn="tl">
                    <a:srgbClr val="000000"/>
                  </a:outerShdw>
                </a:effectLst>
                <a:cs typeface="Calibri" panose="020F0502020204030204" pitchFamily="34" charset="0"/>
              </a:rPr>
              <a:t>Three Reasons Believers Will Not Be in the Tribulation </a:t>
            </a:r>
            <a:br>
              <a:rPr lang="en-US" sz="3600" kern="1200" dirty="0">
                <a:effectLst>
                  <a:outerShdw blurRad="38100" dist="38100" dir="2700000" algn="tl">
                    <a:srgbClr val="000000"/>
                  </a:outerShdw>
                </a:effectLst>
                <a:cs typeface="Calibri" panose="020F0502020204030204" pitchFamily="34" charset="0"/>
              </a:rPr>
            </a:br>
            <a:r>
              <a:rPr lang="en-US" sz="3200" dirty="0">
                <a:solidFill>
                  <a:schemeClr val="tx1"/>
                </a:solidFill>
                <a:effectLst>
                  <a:outerShdw blurRad="38100" dist="38100" dir="2700000" algn="tl">
                    <a:srgbClr val="000000">
                      <a:alpha val="43137"/>
                    </a:srgbClr>
                  </a:outerShdw>
                </a:effectLst>
              </a:rPr>
              <a:t>(1 Thess. 4:9-11)</a:t>
            </a:r>
            <a:endParaRPr lang="en-US" sz="3100" dirty="0">
              <a:solidFill>
                <a:schemeClr val="tx1"/>
              </a:solidFill>
              <a:effectLst>
                <a:outerShdw blurRad="38100" dist="38100" dir="2700000" algn="tl">
                  <a:srgbClr val="000000">
                    <a:alpha val="43137"/>
                  </a:srgbClr>
                </a:outerShdw>
              </a:effectLst>
            </a:endParaRPr>
          </a:p>
        </p:txBody>
      </p:sp>
      <p:pic>
        <p:nvPicPr>
          <p:cNvPr id="2" name="Picture 4" descr="C:\Documents and Settings\Owner\Application Data\Microsoft\Media Catalog\Downloaded Clips\cl0\SY01462_.wmf">
            <a:extLst>
              <a:ext uri="{FF2B5EF4-FFF2-40B4-BE49-F238E27FC236}">
                <a16:creationId xmlns:a16="http://schemas.microsoft.com/office/drawing/2014/main" id="{929A24E6-D523-4D0F-BC54-0E333DFE48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24899" y="2320528"/>
            <a:ext cx="2157501" cy="2216944"/>
          </a:xfrm>
          <a:prstGeom prst="rect">
            <a:avLst/>
          </a:prstGeom>
          <a:noFill/>
          <a:ln w="9525">
            <a:noFill/>
            <a:miter lim="800000"/>
            <a:headEnd/>
            <a:tailEnd/>
          </a:ln>
        </p:spPr>
      </p:pic>
    </p:spTree>
    <p:extLst>
      <p:ext uri="{BB962C8B-B14F-4D97-AF65-F5344CB8AC3E}">
        <p14:creationId xmlns:p14="http://schemas.microsoft.com/office/powerpoint/2010/main" val="35720708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asleep</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so that you will not grieve as do the rest who have no hope.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a:t>
            </a:r>
            <a:r>
              <a:rPr lang="en-US" sz="3400" dirty="0">
                <a:effectLst>
                  <a:outerShdw blurRad="38100" dist="38100" dir="2700000" algn="tl">
                    <a:srgbClr val="000000">
                      <a:alpha val="43137"/>
                    </a:srgbClr>
                  </a:outerShdw>
                </a:effectLst>
                <a:cs typeface="Calibri" panose="020F0502020204030204" pitchFamily="34" charset="0"/>
              </a:rPr>
              <a:t>that we who are alive and remain until the coming of the Lord, will not precede those who have fallen asleep.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 . .</a:t>
            </a:r>
          </a:p>
        </p:txBody>
      </p:sp>
    </p:spTree>
    <p:extLst>
      <p:ext uri="{BB962C8B-B14F-4D97-AF65-F5344CB8AC3E}">
        <p14:creationId xmlns:p14="http://schemas.microsoft.com/office/powerpoint/2010/main" val="8023243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80530"/>
            <a:ext cx="10972800" cy="4182070"/>
          </a:xfrm>
        </p:spPr>
        <p:txBody>
          <a:bodyPr/>
          <a:lstStyle/>
          <a:p>
            <a:pPr marL="0" indent="0" algn="just">
              <a:spcBef>
                <a:spcPts val="0"/>
              </a:spcBef>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Finally, we should note that the purpose of the tribulation is also to be </a:t>
            </a:r>
            <a:r>
              <a:rPr lang="en-US" b="1" u="sng" dirty="0">
                <a:solidFill>
                  <a:srgbClr val="FFFFCC"/>
                </a:solidFill>
                <a:effectLst>
                  <a:outerShdw blurRad="38100" dist="38100" dir="2700000" algn="tl">
                    <a:srgbClr val="000000">
                      <a:alpha val="43137"/>
                    </a:srgbClr>
                  </a:outerShdw>
                </a:effectLst>
              </a:rPr>
              <a:t>the testing of lukewarm shallow Laodicean Christians who will be left behind at the coming of Christ</a:t>
            </a:r>
            <a:r>
              <a:rPr lang="en-US" dirty="0">
                <a:effectLst>
                  <a:outerShdw blurRad="38100" dist="38100" dir="2700000" algn="tl">
                    <a:srgbClr val="000000">
                      <a:alpha val="43137"/>
                    </a:srgbClr>
                  </a:outerShdw>
                </a:effectLst>
              </a:rPr>
              <a:t>. No doubt multitudes who expect to be raptured will be disappointed because like the foolish virgins, they were not watchful. </a:t>
            </a:r>
            <a:r>
              <a:rPr lang="en-US" b="1" u="sng" dirty="0">
                <a:solidFill>
                  <a:srgbClr val="FFFFCC"/>
                </a:solidFill>
                <a:effectLst>
                  <a:outerShdw blurRad="38100" dist="38100" dir="2700000" algn="tl">
                    <a:srgbClr val="000000">
                      <a:alpha val="43137"/>
                    </a:srgbClr>
                  </a:outerShdw>
                </a:effectLst>
              </a:rPr>
              <a:t>Tribulation is then for the purpose of trying the faith of those who profess to be Christians but who really never repented or are living in disobedience to the will of God</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2871788" y="228600"/>
            <a:ext cx="6448424" cy="100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spcAft>
                <a:spcPts val="600"/>
              </a:spcAft>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Ray Brubaker</a:t>
            </a:r>
          </a:p>
          <a:p>
            <a:pPr algn="ctr"/>
            <a:r>
              <a:rPr lang="en-US" sz="1800" dirty="0">
                <a:effectLst>
                  <a:outerShdw blurRad="38100" dist="38100" dir="2700000" algn="tl">
                    <a:srgbClr val="000000">
                      <a:alpha val="43137"/>
                    </a:srgbClr>
                  </a:outerShdw>
                </a:effectLst>
                <a:latin typeface="Calibri" panose="020F0502020204030204" pitchFamily="34" charset="0"/>
              </a:rPr>
              <a:t>"The Purpose of the Tribulation," Radar News, (December 1968): 6.</a:t>
            </a:r>
            <a:endParaRPr lang="en-US" altLang="en-US" sz="1800" dirty="0">
              <a:effectLst>
                <a:outerShdw blurRad="38100" dist="38100" dir="2700000" algn="tl">
                  <a:srgbClr val="000000">
                    <a:alpha val="43137"/>
                  </a:srgbClr>
                </a:outerShdw>
              </a:effectLst>
              <a:latin typeface="Calibri" panose="020F0502020204030204" pitchFamily="34" charset="0"/>
            </a:endParaRPr>
          </a:p>
        </p:txBody>
      </p:sp>
      <p:pic>
        <p:nvPicPr>
          <p:cNvPr id="1026" name="Picture 2">
            <a:extLst>
              <a:ext uri="{FF2B5EF4-FFF2-40B4-BE49-F238E27FC236}">
                <a16:creationId xmlns:a16="http://schemas.microsoft.com/office/drawing/2014/main" id="{317D5983-7822-45C4-8AC7-FE294376B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77" y="5715000"/>
            <a:ext cx="4286249"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5029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BB87461A-4A3D-4EB7-8ED7-D41890439C84}"/>
              </a:ext>
            </a:extLst>
          </p:cNvPr>
          <p:cNvSpPr>
            <a:spLocks noGrp="1" noChangeArrowheads="1"/>
          </p:cNvSpPr>
          <p:nvPr>
            <p:ph type="title"/>
          </p:nvPr>
        </p:nvSpPr>
        <p:spPr>
          <a:xfrm>
            <a:off x="3190231" y="228600"/>
            <a:ext cx="5811541" cy="1066800"/>
          </a:xfrm>
        </p:spPr>
        <p:txBody>
          <a:bodyPr/>
          <a:lstStyle/>
          <a:p>
            <a:pPr algn="ctr">
              <a:spcAft>
                <a:spcPts val="600"/>
              </a:spcAft>
            </a:pPr>
            <a:r>
              <a:rPr lang="en-US" sz="3600" kern="1200" dirty="0">
                <a:solidFill>
                  <a:srgbClr val="00FFFF"/>
                </a:solidFill>
                <a:effectLst>
                  <a:outerShdw blurRad="38100" dist="38100" dir="2700000" algn="tl">
                    <a:srgbClr val="000000">
                      <a:alpha val="43137"/>
                    </a:srgbClr>
                  </a:outerShdw>
                </a:effectLst>
                <a:ea typeface="+mn-ea"/>
                <a:cs typeface="Arial" charset="0"/>
              </a:rPr>
              <a:t>G.N.H. Peters </a:t>
            </a:r>
            <a:br>
              <a:rPr lang="en-US" sz="3200" dirty="0">
                <a:solidFill>
                  <a:schemeClr val="tx1"/>
                </a:solidFill>
                <a:effectLst>
                  <a:outerShdw blurRad="38100" dist="38100" dir="2700000" algn="tl">
                    <a:srgbClr val="000000">
                      <a:alpha val="43137"/>
                    </a:srgbClr>
                  </a:outerShdw>
                </a:effectLst>
              </a:rPr>
            </a:br>
            <a:r>
              <a:rPr lang="en-US" sz="2000" i="1" dirty="0">
                <a:solidFill>
                  <a:schemeClr val="tx1"/>
                </a:solidFill>
                <a:effectLst>
                  <a:outerShdw blurRad="38100" dist="38100" dir="2700000" algn="tl">
                    <a:srgbClr val="000000">
                      <a:alpha val="43137"/>
                    </a:srgbClr>
                  </a:outerShdw>
                </a:effectLst>
              </a:rPr>
              <a:t>Theocratic Kingdom</a:t>
            </a:r>
            <a:r>
              <a:rPr lang="en-US" sz="2000" dirty="0">
                <a:solidFill>
                  <a:schemeClr val="tx1"/>
                </a:solidFill>
                <a:effectLst>
                  <a:outerShdw blurRad="38100" dist="38100" dir="2700000" algn="tl">
                    <a:srgbClr val="000000">
                      <a:alpha val="43137"/>
                    </a:srgbClr>
                  </a:outerShdw>
                </a:effectLst>
              </a:rPr>
              <a:t>, 2:332</a:t>
            </a:r>
            <a:endParaRPr lang="en-US" altLang="en-US" sz="3200" dirty="0">
              <a:solidFill>
                <a:schemeClr val="tx1"/>
              </a:solidFill>
              <a:effectLst>
                <a:outerShdw blurRad="38100" dist="38100" dir="2700000" algn="tl">
                  <a:srgbClr val="000000">
                    <a:alpha val="43137"/>
                  </a:srgbClr>
                </a:outerShdw>
              </a:effectLst>
            </a:endParaRPr>
          </a:p>
        </p:txBody>
      </p:sp>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1" y="1447800"/>
            <a:ext cx="10972800" cy="51816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not simply those who ‘watch’ that shall ‘escape,’ but those, Luke 21:36 who ‘watch and pray always,’ avoiding the corrupting influences around them. The number of translated ones may not be very large (for the number of translated ones given as...types in comparison with the number of those not translated, and with that of the resurrected saints is small so that Dr. </a:t>
            </a:r>
            <a:r>
              <a:rPr lang="en-US" sz="31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Seiss</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 whom many concur, is undoubtedly correct in saying: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have no idea that a very large portion of mankind, or even of the professing Church, will be thus taken</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first translation, if I may so speak, will embrace </a:t>
            </a:r>
            <a:r>
              <a:rPr lang="en-US" sz="31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only the select few who watch and pray always</a:t>
            </a:r>
            <a:r>
              <a:rPr lang="en-US" sz="31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etc.””</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p:pic>
        <p:nvPicPr>
          <p:cNvPr id="3" name="Picture 2">
            <a:extLst>
              <a:ext uri="{FF2B5EF4-FFF2-40B4-BE49-F238E27FC236}">
                <a16:creationId xmlns:a16="http://schemas.microsoft.com/office/drawing/2014/main" id="{350D7FA4-D6F6-4852-9D3E-DCAA1F90F8B5}"/>
              </a:ext>
            </a:extLst>
          </p:cNvPr>
          <p:cNvPicPr>
            <a:picLocks noChangeAspect="1"/>
          </p:cNvPicPr>
          <p:nvPr/>
        </p:nvPicPr>
        <p:blipFill>
          <a:blip r:embed="rId7">
            <a:extLst>
              <a:ext uri="{BEBA8EAE-BF5A-486C-A8C5-ECC9F3942E4B}">
                <a14:imgProps xmlns:a14="http://schemas.microsoft.com/office/drawing/2010/main">
                  <a14:imgLayer r:embed="rId8">
                    <a14:imgEffect>
                      <a14:saturation sat="400000"/>
                    </a14:imgEffect>
                  </a14:imgLayer>
                </a14:imgProps>
              </a:ext>
            </a:extLst>
          </a:blip>
          <a:stretch>
            <a:fillRect/>
          </a:stretch>
        </p:blipFill>
        <p:spPr>
          <a:xfrm>
            <a:off x="533400" y="76200"/>
            <a:ext cx="848106" cy="1280160"/>
          </a:xfrm>
          <a:prstGeom prst="rect">
            <a:avLst/>
          </a:prstGeom>
          <a:ln>
            <a:solidFill>
              <a:schemeClr val="tx1"/>
            </a:solidFill>
          </a:ln>
        </p:spPr>
      </p:pic>
    </p:spTree>
    <p:extLst>
      <p:ext uri="{BB962C8B-B14F-4D97-AF65-F5344CB8AC3E}">
        <p14:creationId xmlns:p14="http://schemas.microsoft.com/office/powerpoint/2010/main" val="32766574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o description available.">
            <a:extLst>
              <a:ext uri="{FF2B5EF4-FFF2-40B4-BE49-F238E27FC236}">
                <a16:creationId xmlns:a16="http://schemas.microsoft.com/office/drawing/2014/main" id="{923B5D55-BBA1-423D-9CDE-A7760E264F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885" b="27653"/>
          <a:stretch/>
        </p:blipFill>
        <p:spPr bwMode="auto">
          <a:xfrm>
            <a:off x="3048000" y="146625"/>
            <a:ext cx="6521768" cy="65647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90038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BCA4DA5E-AFAA-49F8-8994-919BC4E3B69B" descr="IMG_2416.JPG">
            <a:extLst>
              <a:ext uri="{FF2B5EF4-FFF2-40B4-BE49-F238E27FC236}">
                <a16:creationId xmlns:a16="http://schemas.microsoft.com/office/drawing/2014/main" id="{5CCBF06B-E326-FD08-F0C9-1A79833C00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4000" y="1828800"/>
            <a:ext cx="8064001"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5754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E1B58205-3E13-D738-2B68-E15528310D4D}"/>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Day of the Lord (5:1-11)</a:t>
            </a:r>
          </a:p>
        </p:txBody>
      </p:sp>
      <p:sp>
        <p:nvSpPr>
          <p:cNvPr id="32771" name="Rectangle 3">
            <a:extLst>
              <a:ext uri="{FF2B5EF4-FFF2-40B4-BE49-F238E27FC236}">
                <a16:creationId xmlns:a16="http://schemas.microsoft.com/office/drawing/2014/main" id="{E378B12C-0974-DF4F-8602-FCB3D56A913F}"/>
              </a:ext>
            </a:extLst>
          </p:cNvPr>
          <p:cNvSpPr>
            <a:spLocks noGrp="1" noChangeArrowheads="1"/>
          </p:cNvSpPr>
          <p:nvPr>
            <p:ph type="body" idx="1"/>
          </p:nvPr>
        </p:nvSpPr>
        <p:spPr>
          <a:xfrm>
            <a:off x="4056857" y="1946275"/>
            <a:ext cx="4078287" cy="1635125"/>
          </a:xfrm>
        </p:spPr>
        <p:txBody>
          <a:bodyPr/>
          <a:lstStyle/>
          <a:p>
            <a:pPr marL="457200" indent="-457200" eaLnBrk="1" hangingPunct="1">
              <a:spcBef>
                <a:spcPts val="0"/>
              </a:spcBef>
              <a:spcAft>
                <a:spcPts val="2400"/>
              </a:spcAft>
              <a:defRPr/>
            </a:pPr>
            <a:r>
              <a:rPr lang="en-US" b="1" u="sng" dirty="0">
                <a:solidFill>
                  <a:srgbClr val="FFFFCC"/>
                </a:solidFill>
              </a:rPr>
              <a:t>Description (5:1-3)</a:t>
            </a:r>
          </a:p>
          <a:p>
            <a:pPr marL="457200" indent="-457200" eaLnBrk="1" hangingPunct="1">
              <a:spcBef>
                <a:spcPts val="0"/>
              </a:spcBef>
              <a:spcAft>
                <a:spcPts val="2400"/>
              </a:spcAft>
              <a:defRPr/>
            </a:pPr>
            <a:r>
              <a:rPr lang="en-US" dirty="0"/>
              <a:t>Application (5:4-11)</a:t>
            </a:r>
          </a:p>
        </p:txBody>
      </p:sp>
      <p:pic>
        <p:nvPicPr>
          <p:cNvPr id="4" name="Picture 3">
            <a:extLst>
              <a:ext uri="{FF2B5EF4-FFF2-40B4-BE49-F238E27FC236}">
                <a16:creationId xmlns:a16="http://schemas.microsoft.com/office/drawing/2014/main" id="{D5E43BD9-C0BC-25FC-BD48-DD1BDF7D246B}"/>
              </a:ext>
            </a:extLst>
          </p:cNvPr>
          <p:cNvPicPr>
            <a:picLocks noChangeAspect="1"/>
          </p:cNvPicPr>
          <p:nvPr/>
        </p:nvPicPr>
        <p:blipFill>
          <a:blip r:embed="rId2"/>
          <a:stretch>
            <a:fillRect/>
          </a:stretch>
        </p:blipFill>
        <p:spPr>
          <a:xfrm>
            <a:off x="10626852" y="104274"/>
            <a:ext cx="955548" cy="914400"/>
          </a:xfrm>
          <a:prstGeom prst="rect">
            <a:avLst/>
          </a:prstGeom>
        </p:spPr>
      </p:pic>
      <p:pic>
        <p:nvPicPr>
          <p:cNvPr id="2" name="Picture 1">
            <a:extLst>
              <a:ext uri="{FF2B5EF4-FFF2-40B4-BE49-F238E27FC236}">
                <a16:creationId xmlns:a16="http://schemas.microsoft.com/office/drawing/2014/main" id="{F38C8006-5DFC-27E3-F57C-4048D013ABA2}"/>
              </a:ext>
            </a:extLst>
          </p:cNvPr>
          <p:cNvPicPr>
            <a:picLocks noChangeAspect="1"/>
          </p:cNvPicPr>
          <p:nvPr/>
        </p:nvPicPr>
        <p:blipFill rotWithShape="1">
          <a:blip r:embed="rId3"/>
          <a:srcRect t="28720" b="28422"/>
          <a:stretch/>
        </p:blipFill>
        <p:spPr>
          <a:xfrm>
            <a:off x="4038600" y="4180114"/>
            <a:ext cx="4114800" cy="1763486"/>
          </a:xfrm>
          <a:prstGeom prst="rect">
            <a:avLst/>
          </a:prstGeom>
          <a:ln>
            <a:solidFill>
              <a:schemeClr val="tx1"/>
            </a:solidFill>
          </a:ln>
        </p:spPr>
      </p:pic>
    </p:spTree>
    <p:extLst>
      <p:ext uri="{BB962C8B-B14F-4D97-AF65-F5344CB8AC3E}">
        <p14:creationId xmlns:p14="http://schemas.microsoft.com/office/powerpoint/2010/main" val="14549886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A31BA0-6AD8-430C-808D-14DB88541FB8}"/>
              </a:ext>
            </a:extLst>
          </p:cNvPr>
          <p:cNvPicPr>
            <a:picLocks noChangeAspect="1"/>
          </p:cNvPicPr>
          <p:nvPr/>
        </p:nvPicPr>
        <p:blipFill>
          <a:blip r:embed="rId2"/>
          <a:stretch>
            <a:fillRect/>
          </a:stretch>
        </p:blipFill>
        <p:spPr>
          <a:xfrm>
            <a:off x="2641297" y="228600"/>
            <a:ext cx="6909409" cy="6400800"/>
          </a:xfrm>
          <a:prstGeom prst="rect">
            <a:avLst/>
          </a:prstGeom>
        </p:spPr>
      </p:pic>
    </p:spTree>
    <p:extLst>
      <p:ext uri="{BB962C8B-B14F-4D97-AF65-F5344CB8AC3E}">
        <p14:creationId xmlns:p14="http://schemas.microsoft.com/office/powerpoint/2010/main" val="1296257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 description available.">
            <a:extLst>
              <a:ext uri="{FF2B5EF4-FFF2-40B4-BE49-F238E27FC236}">
                <a16:creationId xmlns:a16="http://schemas.microsoft.com/office/drawing/2014/main" id="{547A899D-1BB4-4941-83C8-A0F82F8955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205" b="28134"/>
          <a:stretch/>
        </p:blipFill>
        <p:spPr bwMode="auto">
          <a:xfrm>
            <a:off x="2971800" y="199503"/>
            <a:ext cx="6529120" cy="6458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527708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No description available.">
            <a:extLst>
              <a:ext uri="{FF2B5EF4-FFF2-40B4-BE49-F238E27FC236}">
                <a16:creationId xmlns:a16="http://schemas.microsoft.com/office/drawing/2014/main" id="{EB1C7D75-EBC5-4439-8814-A9D1CD201F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290" b="27832"/>
          <a:stretch/>
        </p:blipFill>
        <p:spPr bwMode="auto">
          <a:xfrm>
            <a:off x="2971800" y="233440"/>
            <a:ext cx="6430016" cy="6391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962957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E66C7-8D9A-4FB1-871F-FE2655FB225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
            <a:ext cx="12192000" cy="6857999"/>
          </a:xfrm>
          <a:prstGeom prst="rect">
            <a:avLst/>
          </a:prstGeom>
        </p:spPr>
      </p:pic>
      <p:sp>
        <p:nvSpPr>
          <p:cNvPr id="134147" name="Rectangle 1"/>
          <p:cNvSpPr>
            <a:spLocks noChangeArrowheads="1"/>
          </p:cNvSpPr>
          <p:nvPr/>
        </p:nvSpPr>
        <p:spPr bwMode="auto">
          <a:xfrm>
            <a:off x="1066800" y="0"/>
            <a:ext cx="10058400" cy="1969770"/>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15:51</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“Behold, I tell you a mystery;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 will not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sleep, but we will </a:t>
            </a:r>
            <a:r>
              <a:rPr lang="en-US" sz="3600" b="1" u="sng" dirty="0">
                <a:solidFill>
                  <a:schemeClr val="tx2">
                    <a:lumMod val="60000"/>
                    <a:lumOff val="40000"/>
                  </a:schemeClr>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all</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be changed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05C49687-6F19-4961-AA11-648CF86BC9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34004" y="2286000"/>
            <a:ext cx="3323992" cy="2743200"/>
          </a:xfrm>
          <a:prstGeom prst="ellipse">
            <a:avLst/>
          </a:prstGeom>
          <a:ln>
            <a:noFill/>
          </a:ln>
          <a:effectLst>
            <a:softEdge rad="112500"/>
          </a:effectLst>
        </p:spPr>
      </p:pic>
    </p:spTree>
    <p:extLst>
      <p:ext uri="{BB962C8B-B14F-4D97-AF65-F5344CB8AC3E}">
        <p14:creationId xmlns:p14="http://schemas.microsoft.com/office/powerpoint/2010/main" val="33024630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320528"/>
            <a:ext cx="8686800" cy="2937272"/>
          </a:xfrm>
        </p:spPr>
        <p:txBody>
          <a:bodyPr/>
          <a:lstStyle/>
          <a:p>
            <a:pPr marL="514350" lvl="2" indent="-514350" algn="just" eaLnBrk="1" hangingPunct="1">
              <a:spcBef>
                <a:spcPts val="0"/>
              </a:spcBef>
              <a:spcAft>
                <a:spcPts val="30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We are not appointed unto wrath (9)</a:t>
            </a:r>
          </a:p>
          <a:p>
            <a:pPr marL="514350" lvl="2" indent="-514350" algn="just" eaLnBrk="1" hangingPunct="1">
              <a:spcBef>
                <a:spcPts val="0"/>
              </a:spcBef>
              <a:spcAft>
                <a:spcPts val="3000"/>
              </a:spcAft>
              <a:buClr>
                <a:srgbClr val="CC66FF"/>
              </a:buClr>
              <a:buSzPct val="100000"/>
              <a:buFont typeface="+mj-lt"/>
              <a:buAutoNum type="arabicPeriod"/>
              <a:defRPr/>
            </a:pPr>
            <a:r>
              <a:rPr lang="en-US" dirty="0">
                <a:effectLst>
                  <a:outerShdw blurRad="38100" dist="38100" dir="2700000" algn="tl">
                    <a:srgbClr val="000000">
                      <a:alpha val="43137"/>
                    </a:srgbClr>
                  </a:outerShdw>
                </a:effectLst>
              </a:rPr>
              <a:t>We are exempted from wrath whether morally asleep or awake (10)</a:t>
            </a:r>
          </a:p>
          <a:p>
            <a:pPr marL="514350" lvl="2" indent="-514350" algn="just" eaLnBrk="1" hangingPunct="1">
              <a:spcBef>
                <a:spcPts val="0"/>
              </a:spcBef>
              <a:spcAft>
                <a:spcPts val="3000"/>
              </a:spcAft>
              <a:buClr>
                <a:srgbClr val="CC66FF"/>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Promises of comfort (11)</a:t>
            </a: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609600" y="228600"/>
            <a:ext cx="10972800" cy="1097280"/>
          </a:xfrm>
        </p:spPr>
        <p:txBody>
          <a:bodyPr/>
          <a:lstStyle/>
          <a:p>
            <a:pPr algn="ctr" eaLnBrk="1" hangingPunct="1"/>
            <a:r>
              <a:rPr lang="en-US" sz="3600" kern="1200" dirty="0">
                <a:effectLst>
                  <a:outerShdw blurRad="38100" dist="38100" dir="2700000" algn="tl">
                    <a:srgbClr val="000000"/>
                  </a:outerShdw>
                </a:effectLst>
                <a:cs typeface="Calibri" panose="020F0502020204030204" pitchFamily="34" charset="0"/>
              </a:rPr>
              <a:t>Three Reasons Believers Will Not Be in the Tribulation </a:t>
            </a:r>
            <a:br>
              <a:rPr lang="en-US" sz="3600" kern="1200" dirty="0">
                <a:effectLst>
                  <a:outerShdw blurRad="38100" dist="38100" dir="2700000" algn="tl">
                    <a:srgbClr val="000000"/>
                  </a:outerShdw>
                </a:effectLst>
                <a:cs typeface="Calibri" panose="020F0502020204030204" pitchFamily="34" charset="0"/>
              </a:rPr>
            </a:br>
            <a:r>
              <a:rPr lang="en-US" sz="3200" dirty="0">
                <a:solidFill>
                  <a:schemeClr val="tx1"/>
                </a:solidFill>
                <a:effectLst>
                  <a:outerShdw blurRad="38100" dist="38100" dir="2700000" algn="tl">
                    <a:srgbClr val="000000">
                      <a:alpha val="43137"/>
                    </a:srgbClr>
                  </a:outerShdw>
                </a:effectLst>
              </a:rPr>
              <a:t>(1 Thess. 4:9-11)</a:t>
            </a:r>
            <a:endParaRPr lang="en-US" sz="3100" dirty="0">
              <a:solidFill>
                <a:schemeClr val="tx1"/>
              </a:solidFill>
              <a:effectLst>
                <a:outerShdw blurRad="38100" dist="38100" dir="2700000" algn="tl">
                  <a:srgbClr val="000000">
                    <a:alpha val="43137"/>
                  </a:srgbClr>
                </a:outerShdw>
              </a:effectLst>
            </a:endParaRPr>
          </a:p>
        </p:txBody>
      </p:sp>
      <p:pic>
        <p:nvPicPr>
          <p:cNvPr id="2" name="Picture 4" descr="C:\Documents and Settings\Owner\Application Data\Microsoft\Media Catalog\Downloaded Clips\cl0\SY01462_.wmf">
            <a:extLst>
              <a:ext uri="{FF2B5EF4-FFF2-40B4-BE49-F238E27FC236}">
                <a16:creationId xmlns:a16="http://schemas.microsoft.com/office/drawing/2014/main" id="{929A24E6-D523-4D0F-BC54-0E333DFE48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424899" y="2320528"/>
            <a:ext cx="2157501" cy="2216944"/>
          </a:xfrm>
          <a:prstGeom prst="rect">
            <a:avLst/>
          </a:prstGeom>
          <a:noFill/>
          <a:ln w="9525">
            <a:noFill/>
            <a:miter lim="800000"/>
            <a:headEnd/>
            <a:tailEnd/>
          </a:ln>
        </p:spPr>
      </p:pic>
    </p:spTree>
    <p:extLst>
      <p:ext uri="{BB962C8B-B14F-4D97-AF65-F5344CB8AC3E}">
        <p14:creationId xmlns:p14="http://schemas.microsoft.com/office/powerpoint/2010/main" val="23202187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marL="342900" indent="-342900" algn="ctr" defTabSz="68580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3:10-11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day of the Lord will come like a thief, in which the heavens will pass away with a roar and the elements will be destroyed with intense heat, and the earth and its works will be burned up.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Since all these things are to be destroyed in this way,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sort of people ought you to be in holy conduct and godliness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0606159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8229600" cy="3733800"/>
          </a:xfrm>
        </p:spPr>
        <p:txBody>
          <a:bodyPr/>
          <a:lstStyle/>
          <a:p>
            <a:pPr marL="0" indent="0" algn="just">
              <a:buNone/>
              <a:defRPr/>
            </a:pPr>
            <a:r>
              <a:rPr lang="en-US" i="1"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A short time ago, I took occasion to go through the New Testament to mark each reference to the coming of the Lord Jesus Christ and to observe the use made of that teaching about His coming. I was struck a new with the fact that almost </a:t>
            </a:r>
            <a:r>
              <a:rPr lang="en-US" b="1" u="sng" dirty="0">
                <a:solidFill>
                  <a:srgbClr val="FFFFCC"/>
                </a:solidFill>
                <a:effectLst>
                  <a:outerShdw blurRad="38100" dist="38100" dir="2700000" algn="tl">
                    <a:srgbClr val="000000">
                      <a:alpha val="43137"/>
                    </a:srgbClr>
                  </a:outerShdw>
                </a:effectLst>
              </a:rPr>
              <a:t>without exception, when the coming of Christ is mentioned in the New Testament, it is followed by an exhortation to godliness and holy living</a:t>
            </a:r>
            <a:r>
              <a:rPr lang="en-US" i="1" dirty="0">
                <a:effectLst>
                  <a:outerShdw blurRad="38100" dist="38100" dir="2700000" algn="tl">
                    <a:srgbClr val="000000">
                      <a:alpha val="43137"/>
                    </a:srgbClr>
                  </a:outerShdw>
                </a:effectLst>
              </a:rPr>
              <a:t>.”</a:t>
            </a: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3067050" y="228600"/>
            <a:ext cx="605790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4000" dirty="0">
                <a:effectLst>
                  <a:outerShdw blurRad="38100" dist="38100" dir="2700000" algn="tl">
                    <a:srgbClr val="000000"/>
                  </a:outerShdw>
                </a:effectLst>
                <a:ea typeface="+mn-ea"/>
                <a:cs typeface="Arial" charset="0"/>
              </a:rPr>
              <a:t>J. Dwight Pentecost</a:t>
            </a:r>
          </a:p>
          <a:p>
            <a:pPr algn="ctr" eaLnBrk="1" hangingPunct="1"/>
            <a:r>
              <a:rPr lang="en-US" sz="1800" kern="0" dirty="0">
                <a:solidFill>
                  <a:schemeClr val="tx1"/>
                </a:solidFill>
                <a:effectLst>
                  <a:outerShdw blurRad="38100" dist="38100" dir="2700000" algn="tl">
                    <a:srgbClr val="000000">
                      <a:alpha val="43137"/>
                    </a:srgbClr>
                  </a:outerShdw>
                </a:effectLst>
              </a:rPr>
              <a:t>Prophecy For Today, Page 20</a:t>
            </a:r>
          </a:p>
        </p:txBody>
      </p:sp>
      <p:pic>
        <p:nvPicPr>
          <p:cNvPr id="2" name="Picture 1">
            <a:extLst>
              <a:ext uri="{FF2B5EF4-FFF2-40B4-BE49-F238E27FC236}">
                <a16:creationId xmlns:a16="http://schemas.microsoft.com/office/drawing/2014/main" id="{39B8F7F3-7B77-5697-4604-8D3F3E221906}"/>
              </a:ext>
            </a:extLst>
          </p:cNvPr>
          <p:cNvPicPr>
            <a:picLocks noChangeAspect="1"/>
          </p:cNvPicPr>
          <p:nvPr/>
        </p:nvPicPr>
        <p:blipFill>
          <a:blip r:embed="rId2"/>
          <a:stretch>
            <a:fillRect/>
          </a:stretch>
        </p:blipFill>
        <p:spPr>
          <a:xfrm>
            <a:off x="9113520" y="1828800"/>
            <a:ext cx="2468880" cy="3657600"/>
          </a:xfrm>
          <a:prstGeom prst="rect">
            <a:avLst/>
          </a:prstGeom>
          <a:ln>
            <a:solidFill>
              <a:schemeClr val="tx1"/>
            </a:solidFill>
          </a:ln>
        </p:spPr>
      </p:pic>
      <p:pic>
        <p:nvPicPr>
          <p:cNvPr id="3" name="Picture 2">
            <a:extLst>
              <a:ext uri="{FF2B5EF4-FFF2-40B4-BE49-F238E27FC236}">
                <a16:creationId xmlns:a16="http://schemas.microsoft.com/office/drawing/2014/main" id="{5119B24A-A272-8A09-B274-CF34F4933829}"/>
              </a:ext>
            </a:extLst>
          </p:cNvPr>
          <p:cNvPicPr>
            <a:picLocks noChangeAspect="1"/>
          </p:cNvPicPr>
          <p:nvPr/>
        </p:nvPicPr>
        <p:blipFill>
          <a:blip r:embed="rId3"/>
          <a:stretch>
            <a:fillRect/>
          </a:stretch>
        </p:blipFill>
        <p:spPr>
          <a:xfrm>
            <a:off x="685800" y="121920"/>
            <a:ext cx="1423983" cy="914400"/>
          </a:xfrm>
          <a:prstGeom prst="rect">
            <a:avLst/>
          </a:prstGeom>
          <a:ln>
            <a:solidFill>
              <a:schemeClr val="tx1"/>
            </a:solidFill>
          </a:ln>
        </p:spPr>
      </p:pic>
    </p:spTree>
    <p:extLst>
      <p:ext uri="{BB962C8B-B14F-4D97-AF65-F5344CB8AC3E}">
        <p14:creationId xmlns:p14="http://schemas.microsoft.com/office/powerpoint/2010/main" val="14763843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A272FE-121C-07C6-A132-AE8D12F49505}"/>
              </a:ext>
            </a:extLst>
          </p:cNvPr>
          <p:cNvPicPr>
            <a:picLocks noChangeAspect="1"/>
          </p:cNvPicPr>
          <p:nvPr/>
        </p:nvPicPr>
        <p:blipFill>
          <a:blip r:embed="rId2"/>
          <a:stretch>
            <a:fillRect/>
          </a:stretch>
        </p:blipFill>
        <p:spPr>
          <a:xfrm>
            <a:off x="0" y="0"/>
            <a:ext cx="12192000" cy="6857999"/>
          </a:xfrm>
          <a:prstGeom prst="rect">
            <a:avLst/>
          </a:prstGeom>
        </p:spPr>
      </p:pic>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7881" y="3688080"/>
            <a:ext cx="1056238" cy="1280160"/>
          </a:xfrm>
          <a:prstGeom prst="rect">
            <a:avLst/>
          </a:prstGeom>
          <a:ln>
            <a:solidFill>
              <a:schemeClr val="tx1"/>
            </a:solidFill>
          </a:ln>
        </p:spPr>
      </p:pic>
      <p:sp>
        <p:nvSpPr>
          <p:cNvPr id="3" name="Rectangle 2">
            <a:extLst>
              <a:ext uri="{FF2B5EF4-FFF2-40B4-BE49-F238E27FC236}">
                <a16:creationId xmlns:a16="http://schemas.microsoft.com/office/drawing/2014/main" id="{A240BBFD-3BCA-4D4C-AFB8-F750B1DF6001}"/>
              </a:ext>
            </a:extLst>
          </p:cNvPr>
          <p:cNvSpPr/>
          <p:nvPr/>
        </p:nvSpPr>
        <p:spPr>
          <a:xfrm>
            <a:off x="609599" y="0"/>
            <a:ext cx="10972799" cy="3790781"/>
          </a:xfrm>
          <a:prstGeom prst="rect">
            <a:avLst/>
          </a:prstGeom>
        </p:spPr>
        <p:txBody>
          <a:bodyPr wrap="square">
            <a:spAutoFit/>
          </a:bodyPr>
          <a:lstStyle/>
          <a:p>
            <a:pPr marL="342900" marR="0" indent="-342900" algn="ctr" defTabSz="685800">
              <a:spcBef>
                <a:spcPts val="0"/>
              </a:spcBef>
              <a:spcAft>
                <a:spcPts val="1200"/>
              </a:spcAft>
              <a:buClr>
                <a:srgbClr val="00FFFF"/>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14:1–4</a:t>
            </a:r>
          </a:p>
          <a:p>
            <a:pPr marL="0" marR="0" algn="just">
              <a:spcBef>
                <a:spcPts val="0"/>
              </a:spcBef>
              <a:spcAft>
                <a:spcPts val="0"/>
              </a:spcAft>
            </a:pPr>
            <a:r>
              <a:rPr lang="en-US" sz="3150" baseline="30000" dirty="0">
                <a:effectLst>
                  <a:outerShdw blurRad="38100" dist="38100" dir="2700000" algn="tl">
                    <a:srgbClr val="000000">
                      <a:alpha val="43137"/>
                    </a:srgbClr>
                  </a:outerShdw>
                </a:effectLst>
                <a:latin typeface="Calibri" panose="020F0502020204030204" pitchFamily="34" charset="0"/>
              </a:rPr>
              <a:t>1</a:t>
            </a:r>
            <a:r>
              <a:rPr lang="en-US" sz="3150" dirty="0">
                <a:effectLst>
                  <a:outerShdw blurRad="38100" dist="38100" dir="2700000" algn="tl">
                    <a:srgbClr val="000000">
                      <a:alpha val="43137"/>
                    </a:srgbClr>
                  </a:outerShdw>
                </a:effectLst>
                <a:latin typeface="Calibri" panose="020F0502020204030204" pitchFamily="34" charset="0"/>
              </a:rPr>
              <a:t> “</a:t>
            </a:r>
            <a:r>
              <a:rPr lang="en-US" sz="3150" b="1" u="sng" dirty="0">
                <a:solidFill>
                  <a:srgbClr val="FFFFCC"/>
                </a:solidFill>
                <a:effectLst>
                  <a:outerShdw blurRad="38100" dist="38100" dir="2700000" algn="tl">
                    <a:srgbClr val="000000">
                      <a:alpha val="43137"/>
                    </a:srgbClr>
                  </a:outerShdw>
                </a:effectLst>
                <a:latin typeface="Calibri" panose="020F0502020204030204" pitchFamily="34" charset="0"/>
              </a:rPr>
              <a:t>Do not let your heart be troubled</a:t>
            </a:r>
            <a:r>
              <a:rPr lang="en-US" sz="3150" dirty="0">
                <a:effectLst>
                  <a:outerShdw blurRad="38100" dist="38100" dir="2700000" algn="tl">
                    <a:srgbClr val="000000">
                      <a:alpha val="43137"/>
                    </a:srgbClr>
                  </a:outerShdw>
                </a:effectLst>
                <a:latin typeface="Calibri" panose="020F0502020204030204" pitchFamily="34" charset="0"/>
              </a:rPr>
              <a:t>; believe in God, believe also in Me. </a:t>
            </a:r>
            <a:r>
              <a:rPr lang="en-US" sz="3150" baseline="30000" dirty="0">
                <a:effectLst>
                  <a:outerShdw blurRad="38100" dist="38100" dir="2700000" algn="tl">
                    <a:srgbClr val="000000">
                      <a:alpha val="43137"/>
                    </a:srgbClr>
                  </a:outerShdw>
                </a:effectLst>
                <a:latin typeface="Calibri" panose="020F0502020204030204" pitchFamily="34" charset="0"/>
              </a:rPr>
              <a:t>2</a:t>
            </a:r>
            <a:r>
              <a:rPr lang="en-US" sz="3150" dirty="0">
                <a:effectLst>
                  <a:outerShdw blurRad="38100" dist="38100" dir="2700000" algn="tl">
                    <a:srgbClr val="000000">
                      <a:alpha val="43137"/>
                    </a:srgbClr>
                  </a:outerShdw>
                </a:effectLst>
                <a:latin typeface="Calibri" panose="020F0502020204030204" pitchFamily="34" charset="0"/>
              </a:rPr>
              <a:t> In My Father’s house are many dwelling places; if it were not so, I would have told you; for I go to prepare a place for you. </a:t>
            </a:r>
            <a:r>
              <a:rPr lang="en-US" sz="3150" baseline="30000" dirty="0">
                <a:effectLst>
                  <a:outerShdw blurRad="38100" dist="38100" dir="2700000" algn="tl">
                    <a:srgbClr val="000000">
                      <a:alpha val="43137"/>
                    </a:srgbClr>
                  </a:outerShdw>
                </a:effectLst>
                <a:latin typeface="Calibri" panose="020F0502020204030204" pitchFamily="34" charset="0"/>
              </a:rPr>
              <a:t>3</a:t>
            </a:r>
            <a:r>
              <a:rPr lang="en-US" sz="3150" dirty="0">
                <a:effectLst>
                  <a:outerShdw blurRad="38100" dist="38100" dir="2700000" algn="tl">
                    <a:srgbClr val="000000">
                      <a:alpha val="43137"/>
                    </a:srgbClr>
                  </a:outerShdw>
                </a:effectLst>
                <a:latin typeface="Calibri" panose="020F0502020204030204" pitchFamily="34" charset="0"/>
              </a:rPr>
              <a:t> If I go and prepare a place for you, I will come again and receive you to Myself, that where I am, </a:t>
            </a:r>
            <a:r>
              <a:rPr lang="en-US" sz="3150" i="1" dirty="0">
                <a:effectLst>
                  <a:outerShdw blurRad="38100" dist="38100" dir="2700000" algn="tl">
                    <a:srgbClr val="000000">
                      <a:alpha val="43137"/>
                    </a:srgbClr>
                  </a:outerShdw>
                </a:effectLst>
                <a:latin typeface="Calibri" panose="020F0502020204030204" pitchFamily="34" charset="0"/>
              </a:rPr>
              <a:t>there</a:t>
            </a:r>
            <a:r>
              <a:rPr lang="en-US" sz="3150" dirty="0">
                <a:effectLst>
                  <a:outerShdw blurRad="38100" dist="38100" dir="2700000" algn="tl">
                    <a:srgbClr val="000000">
                      <a:alpha val="43137"/>
                    </a:srgbClr>
                  </a:outerShdw>
                </a:effectLst>
                <a:latin typeface="Calibri" panose="020F0502020204030204" pitchFamily="34" charset="0"/>
              </a:rPr>
              <a:t> you may be also. </a:t>
            </a:r>
            <a:r>
              <a:rPr lang="en-US" sz="3150" baseline="30000" dirty="0">
                <a:effectLst>
                  <a:outerShdw blurRad="38100" dist="38100" dir="2700000" algn="tl">
                    <a:srgbClr val="000000">
                      <a:alpha val="43137"/>
                    </a:srgbClr>
                  </a:outerShdw>
                </a:effectLst>
                <a:latin typeface="Calibri" panose="020F0502020204030204" pitchFamily="34" charset="0"/>
              </a:rPr>
              <a:t>4</a:t>
            </a:r>
            <a:r>
              <a:rPr lang="en-US" sz="3150" dirty="0">
                <a:effectLst>
                  <a:outerShdw blurRad="38100" dist="38100" dir="2700000" algn="tl">
                    <a:srgbClr val="000000">
                      <a:alpha val="43137"/>
                    </a:srgbClr>
                  </a:outerShdw>
                </a:effectLst>
                <a:latin typeface="Calibri" panose="020F0502020204030204" pitchFamily="34" charset="0"/>
              </a:rPr>
              <a:t> And you know the way where I am going.” </a:t>
            </a:r>
          </a:p>
        </p:txBody>
      </p:sp>
    </p:spTree>
    <p:extLst>
      <p:ext uri="{BB962C8B-B14F-4D97-AF65-F5344CB8AC3E}">
        <p14:creationId xmlns:p14="http://schemas.microsoft.com/office/powerpoint/2010/main" val="7254341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marL="0" indent="0"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.heaven with a shout, with the voice of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a:t>
            </a:r>
            <a:r>
              <a:rPr lang="en-US" sz="3400" dirty="0">
                <a:effectLst>
                  <a:outerShdw blurRad="38100" dist="38100" dir="2700000" algn="tl">
                    <a:srgbClr val="000000">
                      <a:alpha val="43137"/>
                    </a:srgbClr>
                  </a:outerShdw>
                </a:effectLst>
                <a:cs typeface="Calibri" panose="020F0502020204030204" pitchFamily="34" charset="0"/>
              </a:rPr>
              <a:t>the dead in Christ will rise first.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sz="3400" dirty="0">
                <a:effectLst>
                  <a:outerShdw blurRad="38100" dist="38100" dir="2700000" algn="tl">
                    <a:srgbClr val="000000">
                      <a:alpha val="43137"/>
                    </a:srgbClr>
                  </a:outerShdw>
                </a:effectLst>
                <a:cs typeface="Calibri" panose="020F0502020204030204" pitchFamily="34" charset="0"/>
              </a:rPr>
              <a:t>caught up together with them in the clouds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 meet the Lord in the air, and so we shall always be with the Lord.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7593890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C3F4D1-8332-460B-A3F1-D84F0E671FB2}"/>
              </a:ext>
            </a:extLst>
          </p:cNvPr>
          <p:cNvPicPr>
            <a:picLocks noChangeAspect="1"/>
          </p:cNvPicPr>
          <p:nvPr/>
        </p:nvPicPr>
        <p:blipFill>
          <a:blip r:embed="rId2"/>
          <a:stretch>
            <a:fillRect/>
          </a:stretch>
        </p:blipFill>
        <p:spPr>
          <a:xfrm>
            <a:off x="0" y="0"/>
            <a:ext cx="12192000" cy="6857999"/>
          </a:xfrm>
          <a:prstGeom prst="rect">
            <a:avLst/>
          </a:prstGeom>
        </p:spPr>
      </p:pic>
      <p:sp>
        <p:nvSpPr>
          <p:cNvPr id="8" name="TextBox 7">
            <a:extLst>
              <a:ext uri="{FF2B5EF4-FFF2-40B4-BE49-F238E27FC236}">
                <a16:creationId xmlns:a16="http://schemas.microsoft.com/office/drawing/2014/main" id="{DC004D66-7F9D-462D-95E7-1509380CE233}"/>
              </a:ext>
            </a:extLst>
          </p:cNvPr>
          <p:cNvSpPr txBox="1"/>
          <p:nvPr/>
        </p:nvSpPr>
        <p:spPr>
          <a:xfrm>
            <a:off x="609600" y="0"/>
            <a:ext cx="10972800" cy="1969770"/>
          </a:xfrm>
          <a:prstGeom prst="rect">
            <a:avLst/>
          </a:prstGeom>
          <a:noFill/>
        </p:spPr>
        <p:txBody>
          <a:bodyPr wrap="square">
            <a:spAutoFit/>
          </a:bodyPr>
          <a:lstStyle/>
          <a:p>
            <a:pPr marL="342900" indent="-342900" algn="ctr" defTabSz="685800">
              <a:spcAft>
                <a:spcPts val="1200"/>
              </a:spcAft>
              <a:buClr>
                <a:schemeClr val="tx1"/>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rPr>
              <a:t>Titus 2:13</a:t>
            </a:r>
          </a:p>
          <a:p>
            <a:pPr algn="just">
              <a:spcBef>
                <a:spcPts val="0"/>
              </a:spcBef>
              <a:spcAft>
                <a:spcPts val="1000"/>
              </a:spcAft>
            </a:pPr>
            <a:r>
              <a:rPr lang="en-US" sz="3600" dirty="0">
                <a:effectLst>
                  <a:outerShdw blurRad="38100" dist="38100" dir="2700000" algn="tl">
                    <a:srgbClr val="000000">
                      <a:alpha val="43137"/>
                    </a:srgbClr>
                  </a:outerShdw>
                </a:effectLst>
                <a:latin typeface="Calibri" panose="020F0502020204030204" pitchFamily="34" charset="0"/>
              </a:rPr>
              <a:t>“Looking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blessed hope</a:t>
            </a:r>
            <a:r>
              <a:rPr lang="en-US" sz="3600" dirty="0">
                <a:effectLst>
                  <a:outerShdw blurRad="38100" dist="38100" dir="2700000" algn="tl">
                    <a:srgbClr val="000000">
                      <a:alpha val="43137"/>
                    </a:srgbClr>
                  </a:outerShdw>
                </a:effectLst>
                <a:latin typeface="Calibri" panose="020F0502020204030204" pitchFamily="34" charset="0"/>
              </a:rPr>
              <a:t> and the appearing of the glory of our great God and Savior, Christ Jesus.” </a:t>
            </a:r>
          </a:p>
        </p:txBody>
      </p:sp>
      <p:pic>
        <p:nvPicPr>
          <p:cNvPr id="5" name="Picture 4">
            <a:extLst>
              <a:ext uri="{FF2B5EF4-FFF2-40B4-BE49-F238E27FC236}">
                <a16:creationId xmlns:a16="http://schemas.microsoft.com/office/drawing/2014/main" id="{BDFCA409-B4DE-48BE-AC96-C1E1F8E992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95814" y="2514600"/>
            <a:ext cx="3000375" cy="2286000"/>
          </a:xfrm>
          <a:prstGeom prst="rect">
            <a:avLst/>
          </a:prstGeom>
        </p:spPr>
      </p:pic>
      <p:pic>
        <p:nvPicPr>
          <p:cNvPr id="7" name="Picture 2" descr="Serve Wenatchee Valley">
            <a:extLst>
              <a:ext uri="{FF2B5EF4-FFF2-40B4-BE49-F238E27FC236}">
                <a16:creationId xmlns:a16="http://schemas.microsoft.com/office/drawing/2014/main" id="{191EEFCF-662F-4C32-B56F-A3EE66801B7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1998305" y="2929918"/>
            <a:ext cx="2040755" cy="91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Serve Wenatchee Valley">
            <a:extLst>
              <a:ext uri="{FF2B5EF4-FFF2-40B4-BE49-F238E27FC236}">
                <a16:creationId xmlns:a16="http://schemas.microsoft.com/office/drawing/2014/main" id="{302B8800-9007-489E-AF7B-38A9567B3F0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8082188" y="3810001"/>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Serve Wenatchee Valley">
            <a:extLst>
              <a:ext uri="{FF2B5EF4-FFF2-40B4-BE49-F238E27FC236}">
                <a16:creationId xmlns:a16="http://schemas.microsoft.com/office/drawing/2014/main" id="{187AECA4-F0EA-45C9-9EAA-57F02105458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20323337">
            <a:off x="2163694" y="3810000"/>
            <a:ext cx="202730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erve Wenatchee Valley">
            <a:extLst>
              <a:ext uri="{FF2B5EF4-FFF2-40B4-BE49-F238E27FC236}">
                <a16:creationId xmlns:a16="http://schemas.microsoft.com/office/drawing/2014/main" id="{84F67922-05CF-45AF-BDF4-D5072B9218E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424449">
            <a:off x="8251079" y="2925396"/>
            <a:ext cx="2041773" cy="9144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37">
            <a:extLst>
              <a:ext uri="{FF2B5EF4-FFF2-40B4-BE49-F238E27FC236}">
                <a16:creationId xmlns:a16="http://schemas.microsoft.com/office/drawing/2014/main" id="{6870E457-5B72-4B61-B2DA-E5C3C25DA4E0}"/>
              </a:ext>
            </a:extLst>
          </p:cNvPr>
          <p:cNvSpPr txBox="1">
            <a:spLocks noChangeArrowheads="1"/>
          </p:cNvSpPr>
          <p:nvPr/>
        </p:nvSpPr>
        <p:spPr>
          <a:xfrm>
            <a:off x="10668000" y="6248400"/>
            <a:ext cx="914400" cy="457200"/>
          </a:xfrm>
          <a:prstGeom prst="rect">
            <a:avLst/>
          </a:prstGeom>
        </p:spPr>
        <p:txBody>
          <a:bodyPr/>
          <a:lstStyle>
            <a:defPPr>
              <a:defRPr lang="en-US"/>
            </a:defPPr>
            <a:lvl1pPr algn="l" rtl="0" eaLnBrk="0" fontAlgn="base" hangingPunct="0">
              <a:spcBef>
                <a:spcPct val="0"/>
              </a:spcBef>
              <a:spcAft>
                <a:spcPct val="0"/>
              </a:spcAft>
              <a:defRPr sz="2400" kern="1200" smtClean="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a:lstStyle>
          <a:p>
            <a:pPr algn="r">
              <a:defRPr/>
            </a:pPr>
            <a:fld id="{6C66F440-5D10-45D9-8CEF-05FCBC835039}" type="slidenum">
              <a:rPr lang="en-US" altLang="en-US" sz="200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pPr algn="r">
                <a:defRPr/>
              </a:pPr>
              <a:t>69</a:t>
            </a:fld>
            <a:endParaRPr lang="en-US" alt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446788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algn="ctr" defTabSz="685800">
              <a:spcBef>
                <a:spcPts val="0"/>
              </a:spcBef>
              <a:spcAft>
                <a:spcPts val="1200"/>
              </a:spcAft>
              <a:buClr>
                <a:srgbClr val="00FFFF"/>
              </a:buClr>
              <a:buNone/>
              <a:defRPr/>
            </a:pPr>
            <a:r>
              <a:rPr lang="en-US" sz="4000" kern="1200" dirty="0">
                <a:solidFill>
                  <a:schemeClr val="tx2"/>
                </a:solidFill>
                <a:ea typeface="+mj-ea"/>
                <a:cs typeface="Calibri" panose="020F0502020204030204" pitchFamily="34" charset="0"/>
              </a:rPr>
              <a:t>1 Thessalonians 4:13-18</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about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those who are asleep, so that you will not grieve as do the rest who have no hope.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a:t>
            </a:r>
            <a:r>
              <a:rPr lang="en-US" sz="3400" dirty="0">
                <a:effectLst>
                  <a:outerShdw blurRad="38100" dist="38100" dir="2700000" algn="tl">
                    <a:srgbClr val="000000">
                      <a:alpha val="43137"/>
                    </a:srgbClr>
                  </a:outerShdw>
                </a:effectLst>
                <a:cs typeface="Calibri" panose="020F0502020204030204" pitchFamily="34" charset="0"/>
              </a:rPr>
              <a:t>that we who are alive and remain until the coming of the Lord, will not precede those who have fallen asleep.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 . .</a:t>
            </a:r>
          </a:p>
        </p:txBody>
      </p:sp>
    </p:spTree>
    <p:extLst>
      <p:ext uri="{BB962C8B-B14F-4D97-AF65-F5344CB8AC3E}">
        <p14:creationId xmlns:p14="http://schemas.microsoft.com/office/powerpoint/2010/main" val="24563090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F5BA91-91F6-8117-D543-B0F453288403}"/>
              </a:ext>
            </a:extLst>
          </p:cNvPr>
          <p:cNvPicPr>
            <a:picLocks noChangeAspect="1"/>
          </p:cNvPicPr>
          <p:nvPr/>
        </p:nvPicPr>
        <p:blipFill>
          <a:blip r:embed="rId2"/>
          <a:stretch>
            <a:fillRect/>
          </a:stretch>
        </p:blipFill>
        <p:spPr>
          <a:xfrm>
            <a:off x="1986940" y="216129"/>
            <a:ext cx="8218120" cy="6425741"/>
          </a:xfrm>
          <a:prstGeom prst="rect">
            <a:avLst/>
          </a:prstGeom>
        </p:spPr>
      </p:pic>
    </p:spTree>
    <p:extLst>
      <p:ext uri="{BB962C8B-B14F-4D97-AF65-F5344CB8AC3E}">
        <p14:creationId xmlns:p14="http://schemas.microsoft.com/office/powerpoint/2010/main" val="36909428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42466020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9144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dirty="0"/>
              <a:t>Personal (1</a:t>
            </a:r>
            <a:r>
              <a:rPr lang="en-US" sz="2800" dirty="0">
                <a:cs typeface="Calibri" panose="020F0502020204030204" pitchFamily="34" charset="0"/>
              </a:rPr>
              <a:t>–3)</a:t>
            </a:r>
          </a:p>
          <a:p>
            <a:pPr lvl="1" eaLnBrk="1" hangingPunct="1">
              <a:spcBef>
                <a:spcPts val="0"/>
              </a:spcBef>
              <a:spcAft>
                <a:spcPts val="1800"/>
              </a:spcAft>
              <a:defRPr/>
            </a:pPr>
            <a:r>
              <a:rPr lang="en-US" sz="2800" dirty="0">
                <a:ea typeface="+mn-ea"/>
                <a:cs typeface="+mn-cs"/>
              </a:rPr>
              <a:t>Genuine conversion (1)</a:t>
            </a:r>
          </a:p>
          <a:p>
            <a:pPr lvl="1" eaLnBrk="1" hangingPunct="1">
              <a:spcBef>
                <a:spcPts val="0"/>
              </a:spcBef>
              <a:spcAft>
                <a:spcPts val="1800"/>
              </a:spcAft>
              <a:defRPr/>
            </a:pPr>
            <a:r>
              <a:rPr lang="en-US" sz="2800" dirty="0">
                <a:ea typeface="+mn-ea"/>
                <a:cs typeface="+mn-cs"/>
              </a:rPr>
              <a:t>Impure motives (2:1-16)</a:t>
            </a:r>
          </a:p>
          <a:p>
            <a:pPr lvl="1" eaLnBrk="1" hangingPunct="1">
              <a:spcBef>
                <a:spcPts val="0"/>
              </a:spcBef>
              <a:spcAft>
                <a:spcPts val="1800"/>
              </a:spcAft>
              <a:defRPr/>
            </a:pPr>
            <a:r>
              <a:rPr lang="en-US" sz="2800" dirty="0"/>
              <a:t>Lack of concern (2:17–3:13)</a:t>
            </a:r>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b="1" dirty="0">
                <a:solidFill>
                  <a:srgbClr val="FFFFCC"/>
                </a:solidFill>
              </a:rPr>
              <a:t>Practical (4–5)</a:t>
            </a:r>
          </a:p>
          <a:p>
            <a:pPr lvl="1" eaLnBrk="1" hangingPunct="1">
              <a:lnSpc>
                <a:spcPct val="90000"/>
              </a:lnSpc>
              <a:spcBef>
                <a:spcPts val="0"/>
              </a:spcBef>
              <a:spcAft>
                <a:spcPts val="1800"/>
              </a:spcAft>
              <a:defRPr/>
            </a:pPr>
            <a:r>
              <a:rPr lang="en-US" sz="2800" dirty="0"/>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b="1" u="sng" dirty="0">
                <a:solidFill>
                  <a:srgbClr val="FFFFCC"/>
                </a:solidFill>
              </a:rPr>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17991870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E1B58205-3E13-D738-2B68-E15528310D4D}"/>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Day of the Lord (5:1-11)</a:t>
            </a:r>
          </a:p>
        </p:txBody>
      </p:sp>
      <p:sp>
        <p:nvSpPr>
          <p:cNvPr id="32771" name="Rectangle 3">
            <a:extLst>
              <a:ext uri="{FF2B5EF4-FFF2-40B4-BE49-F238E27FC236}">
                <a16:creationId xmlns:a16="http://schemas.microsoft.com/office/drawing/2014/main" id="{E378B12C-0974-DF4F-8602-FCB3D56A913F}"/>
              </a:ext>
            </a:extLst>
          </p:cNvPr>
          <p:cNvSpPr>
            <a:spLocks noGrp="1" noChangeArrowheads="1"/>
          </p:cNvSpPr>
          <p:nvPr>
            <p:ph type="body" idx="1"/>
          </p:nvPr>
        </p:nvSpPr>
        <p:spPr>
          <a:xfrm>
            <a:off x="4056857" y="1946275"/>
            <a:ext cx="4078287" cy="1635125"/>
          </a:xfrm>
        </p:spPr>
        <p:txBody>
          <a:bodyPr/>
          <a:lstStyle/>
          <a:p>
            <a:pPr marL="457200" indent="-457200" eaLnBrk="1" hangingPunct="1">
              <a:spcBef>
                <a:spcPts val="0"/>
              </a:spcBef>
              <a:spcAft>
                <a:spcPts val="2400"/>
              </a:spcAft>
              <a:defRPr/>
            </a:pPr>
            <a:r>
              <a:rPr lang="en-US" dirty="0"/>
              <a:t>Description (5:1-3)</a:t>
            </a:r>
          </a:p>
          <a:p>
            <a:pPr marL="457200" indent="-457200" eaLnBrk="1" hangingPunct="1">
              <a:spcBef>
                <a:spcPts val="0"/>
              </a:spcBef>
              <a:spcAft>
                <a:spcPts val="2400"/>
              </a:spcAft>
              <a:defRPr/>
            </a:pPr>
            <a:r>
              <a:rPr lang="en-US" dirty="0"/>
              <a:t>Application (5:4-11)</a:t>
            </a:r>
          </a:p>
        </p:txBody>
      </p:sp>
      <p:pic>
        <p:nvPicPr>
          <p:cNvPr id="4" name="Picture 3">
            <a:extLst>
              <a:ext uri="{FF2B5EF4-FFF2-40B4-BE49-F238E27FC236}">
                <a16:creationId xmlns:a16="http://schemas.microsoft.com/office/drawing/2014/main" id="{D5E43BD9-C0BC-25FC-BD48-DD1BDF7D246B}"/>
              </a:ext>
            </a:extLst>
          </p:cNvPr>
          <p:cNvPicPr>
            <a:picLocks noChangeAspect="1"/>
          </p:cNvPicPr>
          <p:nvPr/>
        </p:nvPicPr>
        <p:blipFill>
          <a:blip r:embed="rId2"/>
          <a:stretch>
            <a:fillRect/>
          </a:stretch>
        </p:blipFill>
        <p:spPr>
          <a:xfrm>
            <a:off x="10626852" y="104274"/>
            <a:ext cx="955548" cy="914400"/>
          </a:xfrm>
          <a:prstGeom prst="rect">
            <a:avLst/>
          </a:prstGeom>
        </p:spPr>
      </p:pic>
      <p:pic>
        <p:nvPicPr>
          <p:cNvPr id="2" name="Picture 1">
            <a:extLst>
              <a:ext uri="{FF2B5EF4-FFF2-40B4-BE49-F238E27FC236}">
                <a16:creationId xmlns:a16="http://schemas.microsoft.com/office/drawing/2014/main" id="{140C7C6A-9813-93E1-11FC-874632A3B209}"/>
              </a:ext>
            </a:extLst>
          </p:cNvPr>
          <p:cNvPicPr>
            <a:picLocks noChangeAspect="1"/>
          </p:cNvPicPr>
          <p:nvPr/>
        </p:nvPicPr>
        <p:blipFill rotWithShape="1">
          <a:blip r:embed="rId3"/>
          <a:srcRect t="28720" b="28422"/>
          <a:stretch/>
        </p:blipFill>
        <p:spPr>
          <a:xfrm>
            <a:off x="4038600" y="4180114"/>
            <a:ext cx="4114800" cy="1763486"/>
          </a:xfrm>
          <a:prstGeom prst="rect">
            <a:avLst/>
          </a:prstGeom>
          <a:ln>
            <a:solidFill>
              <a:schemeClr val="tx1"/>
            </a:solidFill>
          </a:ln>
        </p:spPr>
      </p:pic>
    </p:spTree>
    <p:extLst>
      <p:ext uri="{BB962C8B-B14F-4D97-AF65-F5344CB8AC3E}">
        <p14:creationId xmlns:p14="http://schemas.microsoft.com/office/powerpoint/2010/main" val="765142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5A2FBC00-F4B4-CF7F-40C8-B5C8ECDA7180}"/>
              </a:ext>
            </a:extLst>
          </p:cNvPr>
          <p:cNvSpPr>
            <a:spLocks noGrp="1" noChangeArrowheads="1"/>
          </p:cNvSpPr>
          <p:nvPr>
            <p:ph type="title"/>
          </p:nvPr>
        </p:nvSpPr>
        <p:spPr>
          <a:xfrm>
            <a:off x="2133600" y="228600"/>
            <a:ext cx="7772400" cy="914400"/>
          </a:xfrm>
        </p:spPr>
        <p:txBody>
          <a:bodyPr/>
          <a:lstStyle/>
          <a:p>
            <a:pPr algn="ctr" eaLnBrk="1" hangingPunct="1"/>
            <a:r>
              <a:rPr lang="en-US" altLang="en-US" sz="4000" dirty="0"/>
              <a:t>First Corinthians Structure</a:t>
            </a:r>
          </a:p>
        </p:txBody>
      </p:sp>
      <p:sp>
        <p:nvSpPr>
          <p:cNvPr id="9219" name="Rectangle 3">
            <a:extLst>
              <a:ext uri="{FF2B5EF4-FFF2-40B4-BE49-F238E27FC236}">
                <a16:creationId xmlns:a16="http://schemas.microsoft.com/office/drawing/2014/main" id="{F0CCB15E-9AA3-7B0E-D8A1-E91027E4B6E1}"/>
              </a:ext>
            </a:extLst>
          </p:cNvPr>
          <p:cNvSpPr>
            <a:spLocks noGrp="1" noChangeArrowheads="1"/>
          </p:cNvSpPr>
          <p:nvPr>
            <p:ph type="body" idx="1"/>
          </p:nvPr>
        </p:nvSpPr>
        <p:spPr>
          <a:xfrm>
            <a:off x="609600" y="1355558"/>
            <a:ext cx="10972800" cy="2987842"/>
          </a:xfrm>
        </p:spPr>
        <p:txBody>
          <a:bodyPr/>
          <a:lstStyle/>
          <a:p>
            <a:pPr marL="457200" indent="-457200" eaLnBrk="1" hangingPunct="1">
              <a:spcBef>
                <a:spcPts val="0"/>
              </a:spcBef>
              <a:spcAft>
                <a:spcPts val="3000"/>
              </a:spcAft>
              <a:buSzPct val="100000"/>
              <a:buFont typeface="+mj-lt"/>
              <a:buAutoNum type="romanUcPeriod"/>
              <a:defRPr/>
            </a:pPr>
            <a:r>
              <a:rPr lang="en-US" dirty="0"/>
              <a:t>Issues reported to Paul (1</a:t>
            </a:r>
            <a:r>
              <a:rPr lang="en-US" dirty="0">
                <a:cs typeface="Times New Roman" charset="0"/>
              </a:rPr>
              <a:t>–6)</a:t>
            </a:r>
            <a:endParaRPr lang="en-US" dirty="0"/>
          </a:p>
          <a:p>
            <a:pPr marL="914400" lvl="1" indent="-457200" eaLnBrk="1" hangingPunct="1">
              <a:spcBef>
                <a:spcPts val="0"/>
              </a:spcBef>
              <a:spcAft>
                <a:spcPts val="3000"/>
              </a:spcAft>
              <a:buSzPct val="100000"/>
              <a:buFont typeface="+mj-lt"/>
              <a:buAutoNum type="alphaUcPeriod"/>
              <a:defRPr/>
            </a:pPr>
            <a:r>
              <a:rPr lang="en-US" dirty="0"/>
              <a:t>Divisions reported from Chloe’s household (1</a:t>
            </a:r>
            <a:r>
              <a:rPr lang="en-US" dirty="0">
                <a:cs typeface="Times New Roman" charset="0"/>
              </a:rPr>
              <a:t>–4)</a:t>
            </a:r>
          </a:p>
          <a:p>
            <a:pPr marL="914400" lvl="1" indent="-457200" eaLnBrk="1" hangingPunct="1">
              <a:spcBef>
                <a:spcPts val="0"/>
              </a:spcBef>
              <a:spcAft>
                <a:spcPts val="3000"/>
              </a:spcAft>
              <a:buSzPct val="100000"/>
              <a:buFont typeface="+mj-lt"/>
              <a:buAutoNum type="alphaUcPeriod"/>
              <a:defRPr/>
            </a:pPr>
            <a:r>
              <a:rPr lang="en-US" dirty="0">
                <a:cs typeface="Times New Roman" charset="0"/>
              </a:rPr>
              <a:t>Incest, litigation, and prostitution reported from bearer of former letter </a:t>
            </a:r>
            <a:r>
              <a:rPr lang="en-US" dirty="0"/>
              <a:t>(5</a:t>
            </a:r>
            <a:r>
              <a:rPr lang="en-US" dirty="0">
                <a:cs typeface="Times New Roman" charset="0"/>
              </a:rPr>
              <a:t>–6)</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5A2FBC00-F4B4-CF7F-40C8-B5C8ECDA7180}"/>
              </a:ext>
            </a:extLst>
          </p:cNvPr>
          <p:cNvSpPr>
            <a:spLocks noGrp="1" noChangeArrowheads="1"/>
          </p:cNvSpPr>
          <p:nvPr>
            <p:ph type="title"/>
          </p:nvPr>
        </p:nvSpPr>
        <p:spPr>
          <a:xfrm>
            <a:off x="2133600" y="228600"/>
            <a:ext cx="7772400" cy="914400"/>
          </a:xfrm>
        </p:spPr>
        <p:txBody>
          <a:bodyPr/>
          <a:lstStyle/>
          <a:p>
            <a:pPr algn="ctr" eaLnBrk="1" hangingPunct="1"/>
            <a:r>
              <a:rPr lang="en-US" altLang="en-US" sz="4000" dirty="0"/>
              <a:t>First Corinthians Structure</a:t>
            </a:r>
          </a:p>
        </p:txBody>
      </p:sp>
      <p:sp>
        <p:nvSpPr>
          <p:cNvPr id="9219" name="Rectangle 3">
            <a:extLst>
              <a:ext uri="{FF2B5EF4-FFF2-40B4-BE49-F238E27FC236}">
                <a16:creationId xmlns:a16="http://schemas.microsoft.com/office/drawing/2014/main" id="{F0CCB15E-9AA3-7B0E-D8A1-E91027E4B6E1}"/>
              </a:ext>
            </a:extLst>
          </p:cNvPr>
          <p:cNvSpPr>
            <a:spLocks noGrp="1" noChangeArrowheads="1"/>
          </p:cNvSpPr>
          <p:nvPr>
            <p:ph type="body" idx="1"/>
          </p:nvPr>
        </p:nvSpPr>
        <p:spPr>
          <a:xfrm>
            <a:off x="3352800" y="1355558"/>
            <a:ext cx="5486400" cy="4892842"/>
          </a:xfrm>
        </p:spPr>
        <p:txBody>
          <a:bodyPr/>
          <a:lstStyle/>
          <a:p>
            <a:pPr marL="457200" indent="-457200" eaLnBrk="1" hangingPunct="1">
              <a:spcBef>
                <a:spcPts val="0"/>
              </a:spcBef>
              <a:spcAft>
                <a:spcPts val="1200"/>
              </a:spcAft>
              <a:buSzPct val="100000"/>
              <a:buFont typeface="+mj-lt"/>
              <a:buAutoNum type="romanUcPeriod"/>
              <a:defRPr/>
            </a:pPr>
            <a:r>
              <a:rPr lang="en-US" dirty="0"/>
              <a:t>Issues asked of Paul (7–16)</a:t>
            </a:r>
          </a:p>
          <a:p>
            <a:pPr marL="914400" lvl="1" indent="-457200" eaLnBrk="1" hangingPunct="1">
              <a:spcBef>
                <a:spcPts val="0"/>
              </a:spcBef>
              <a:spcAft>
                <a:spcPts val="1200"/>
              </a:spcAft>
              <a:buSzPct val="100000"/>
              <a:buFont typeface="+mj-lt"/>
              <a:buAutoNum type="alphaUcPeriod"/>
              <a:defRPr/>
            </a:pPr>
            <a:r>
              <a:rPr lang="en-US" dirty="0"/>
              <a:t>Marital issues (7:1, 25)</a:t>
            </a:r>
          </a:p>
          <a:p>
            <a:pPr marL="914400" lvl="1" indent="-457200" eaLnBrk="1" hangingPunct="1">
              <a:spcBef>
                <a:spcPts val="0"/>
              </a:spcBef>
              <a:spcAft>
                <a:spcPts val="1200"/>
              </a:spcAft>
              <a:buSzPct val="100000"/>
              <a:buFont typeface="+mj-lt"/>
              <a:buAutoNum type="alphaUcPeriod"/>
              <a:defRPr/>
            </a:pPr>
            <a:r>
              <a:rPr lang="en-US" dirty="0"/>
              <a:t>Liberty (8:1)</a:t>
            </a:r>
          </a:p>
          <a:p>
            <a:pPr marL="914400" lvl="1" indent="-457200" eaLnBrk="1" hangingPunct="1">
              <a:spcBef>
                <a:spcPts val="0"/>
              </a:spcBef>
              <a:spcAft>
                <a:spcPts val="1200"/>
              </a:spcAft>
              <a:buSzPct val="100000"/>
              <a:buFont typeface="+mj-lt"/>
              <a:buAutoNum type="alphaUcPeriod"/>
              <a:defRPr/>
            </a:pPr>
            <a:r>
              <a:rPr lang="en-US" dirty="0"/>
              <a:t>Worship (11:2)</a:t>
            </a:r>
          </a:p>
          <a:p>
            <a:pPr marL="914400" lvl="1" indent="-457200" eaLnBrk="1" hangingPunct="1">
              <a:spcBef>
                <a:spcPts val="0"/>
              </a:spcBef>
              <a:spcAft>
                <a:spcPts val="1200"/>
              </a:spcAft>
              <a:buSzPct val="100000"/>
              <a:buFont typeface="+mj-lt"/>
              <a:buAutoNum type="alphaUcPeriod"/>
              <a:defRPr/>
            </a:pPr>
            <a:r>
              <a:rPr lang="en-US" dirty="0"/>
              <a:t>Spiritual gifts (12:1)</a:t>
            </a:r>
          </a:p>
          <a:p>
            <a:pPr marL="914400" lvl="1" indent="-457200" eaLnBrk="1" hangingPunct="1">
              <a:spcBef>
                <a:spcPts val="0"/>
              </a:spcBef>
              <a:spcAft>
                <a:spcPts val="1200"/>
              </a:spcAft>
              <a:buSzPct val="100000"/>
              <a:buFont typeface="+mj-lt"/>
              <a:buAutoNum type="alphaUcPeriod"/>
              <a:defRPr/>
            </a:pPr>
            <a:r>
              <a:rPr lang="en-US" dirty="0"/>
              <a:t>Resurrection (15:1)</a:t>
            </a:r>
          </a:p>
          <a:p>
            <a:pPr marL="914400" lvl="1" indent="-457200" eaLnBrk="1" hangingPunct="1">
              <a:spcBef>
                <a:spcPts val="0"/>
              </a:spcBef>
              <a:spcAft>
                <a:spcPts val="1200"/>
              </a:spcAft>
              <a:buSzPct val="100000"/>
              <a:buFont typeface="+mj-lt"/>
              <a:buAutoNum type="alphaUcPeriod"/>
              <a:defRPr/>
            </a:pPr>
            <a:r>
              <a:rPr lang="en-US" dirty="0"/>
              <a:t>Money (16:1)</a:t>
            </a:r>
          </a:p>
          <a:p>
            <a:pPr marL="914400" lvl="1" indent="-457200" eaLnBrk="1" hangingPunct="1">
              <a:spcBef>
                <a:spcPts val="0"/>
              </a:spcBef>
              <a:spcAft>
                <a:spcPts val="1200"/>
              </a:spcAft>
              <a:buSzPct val="100000"/>
              <a:buFont typeface="+mj-lt"/>
              <a:buAutoNum type="alphaUcPeriod"/>
              <a:defRPr/>
            </a:pPr>
            <a:r>
              <a:rPr lang="en-US" dirty="0"/>
              <a:t>Apollos (16:12)</a:t>
            </a:r>
          </a:p>
        </p:txBody>
      </p:sp>
    </p:spTree>
    <p:extLst>
      <p:ext uri="{BB962C8B-B14F-4D97-AF65-F5344CB8AC3E}">
        <p14:creationId xmlns:p14="http://schemas.microsoft.com/office/powerpoint/2010/main" val="37319760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9037"/>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3796</TotalTime>
  <Words>3330</Words>
  <Application>Microsoft Office PowerPoint</Application>
  <PresentationFormat>Widescreen</PresentationFormat>
  <Paragraphs>269</Paragraphs>
  <Slides>73</Slides>
  <Notes>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73</vt:i4>
      </vt:variant>
    </vt:vector>
  </HeadingPairs>
  <TitlesOfParts>
    <vt:vector size="78" baseType="lpstr">
      <vt:lpstr>Calibri</vt:lpstr>
      <vt:lpstr>Times New Roman</vt:lpstr>
      <vt:lpstr>Wingdings</vt:lpstr>
      <vt:lpstr>Azure</vt:lpstr>
      <vt:lpstr>1_Azure</vt:lpstr>
      <vt:lpstr>PowerPoint Presentation</vt:lpstr>
      <vt:lpstr>Structure</vt:lpstr>
      <vt:lpstr>Structure</vt:lpstr>
      <vt:lpstr>Structure</vt:lpstr>
      <vt:lpstr>Day of the Lord (5:1-11)</vt:lpstr>
      <vt:lpstr>Day of the Lord (5:1-11)</vt:lpstr>
      <vt:lpstr>PowerPoint Presentation</vt:lpstr>
      <vt:lpstr>First Corinthians Structure</vt:lpstr>
      <vt:lpstr>First Corinthians Structure</vt:lpstr>
      <vt:lpstr>Second Missionary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1st Six Seals (Revelation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Day of the Lord (5:1-11)</vt:lpstr>
      <vt:lpstr>PowerPoint Presentation</vt:lpstr>
      <vt:lpstr>PowerPoint Presentation</vt:lpstr>
      <vt:lpstr>Names &amp; Titles Demonstrating Satan’s  Post-Fall, Earthly Authority  (Job 1:7; 2:2; Luke 4:5-8; Rom. 8:19-22)</vt:lpstr>
      <vt:lpstr>PowerPoint Presentation</vt:lpstr>
      <vt:lpstr>Ephesians: What Is Inside?</vt:lpstr>
      <vt:lpstr>PowerPoint Presentation</vt:lpstr>
      <vt:lpstr>6 Pieces of Armor (Eph 6:14-17)</vt:lpstr>
      <vt:lpstr>PowerPoint Presentation</vt:lpstr>
      <vt:lpstr>PORTRAIT OF GROWTH 1:5-7 </vt:lpstr>
      <vt:lpstr>Three Tenses of Salvation</vt:lpstr>
      <vt:lpstr>PowerPoint Presentation</vt:lpstr>
      <vt:lpstr>Three Reasons Believers Will Not Be in the Tribulation  (1 Thess. 4:9-11)</vt:lpstr>
      <vt:lpstr>PowerPoint Presentation</vt:lpstr>
      <vt:lpstr>Three Reasons Believers Will Not Be in the Tribulation  (1 Thess. 4:9-11)</vt:lpstr>
      <vt:lpstr>Promised Exemption from Divine Wrath</vt:lpstr>
      <vt:lpstr>PowerPoint Presentation</vt:lpstr>
      <vt:lpstr>PowerPoint Presentation</vt:lpstr>
      <vt:lpstr>PowerPoint Presentation</vt:lpstr>
      <vt:lpstr>Three Tenses of Salvation</vt:lpstr>
      <vt:lpstr>PowerPoint Presentation</vt:lpstr>
      <vt:lpstr>PowerPoint Presentation</vt:lpstr>
      <vt:lpstr>Three Reasons Believers Will Not Be in the Tribulation  (1 Thess. 4:9-11)</vt:lpstr>
      <vt:lpstr>PowerPoint Presentation</vt:lpstr>
      <vt:lpstr>PowerPoint Presentation</vt:lpstr>
      <vt:lpstr>G.N.H. Peters  Theocratic Kingdom, 2:332</vt:lpstr>
      <vt:lpstr>PowerPoint Presentation</vt:lpstr>
      <vt:lpstr>PowerPoint Presentation</vt:lpstr>
      <vt:lpstr>PowerPoint Presentation</vt:lpstr>
      <vt:lpstr>PowerPoint Presentation</vt:lpstr>
      <vt:lpstr>PowerPoint Presentation</vt:lpstr>
      <vt:lpstr>PowerPoint Presentation</vt:lpstr>
      <vt:lpstr>Three Reasons Believers Will Not Be in the Tribulation  (1 Thess. 4:9-11)</vt:lpstr>
      <vt:lpstr>PowerPoint Presentation</vt:lpstr>
      <vt:lpstr>PowerPoint Presentation</vt:lpstr>
      <vt:lpstr>PowerPoint Presentation</vt:lpstr>
      <vt:lpstr>PowerPoint Presentation</vt:lpstr>
      <vt:lpstr>PowerPoint Presentation</vt:lpstr>
      <vt:lpstr>PowerPoint Presentation</vt:lpstr>
      <vt:lpstr>Conclusion</vt:lpstr>
      <vt:lpstr>Structure</vt:lpstr>
      <vt:lpstr>Day of the Lord (5:1-11)</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Thessalonians 020 - 5v1-11 - 16 X 9  - MODIFIED</dc:title>
  <dc:subject>1 Thessalonians</dc:subject>
  <dc:creator>A. Woods</dc:creator>
  <cp:lastModifiedBy>Jim McGowan</cp:lastModifiedBy>
  <cp:revision>340</cp:revision>
  <cp:lastPrinted>2023-04-01T22:45:26Z</cp:lastPrinted>
  <dcterms:created xsi:type="dcterms:W3CDTF">2009-02-09T13:26:58Z</dcterms:created>
  <dcterms:modified xsi:type="dcterms:W3CDTF">2023-04-01T22:45:51Z</dcterms:modified>
</cp:coreProperties>
</file>