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094" r:id="rId2"/>
    <p:sldId id="9505" r:id="rId3"/>
    <p:sldId id="9708" r:id="rId4"/>
    <p:sldId id="9730" r:id="rId5"/>
    <p:sldId id="9731" r:id="rId6"/>
    <p:sldId id="9736" r:id="rId7"/>
    <p:sldId id="9737" r:id="rId8"/>
    <p:sldId id="9467" r:id="rId9"/>
    <p:sldId id="9806" r:id="rId10"/>
    <p:sldId id="9738" r:id="rId11"/>
    <p:sldId id="7959" r:id="rId12"/>
    <p:sldId id="9807" r:id="rId13"/>
    <p:sldId id="9739" r:id="rId14"/>
    <p:sldId id="9169" r:id="rId15"/>
    <p:sldId id="9808" r:id="rId16"/>
    <p:sldId id="9817" r:id="rId17"/>
    <p:sldId id="9809" r:id="rId18"/>
    <p:sldId id="9810" r:id="rId19"/>
    <p:sldId id="9732" r:id="rId20"/>
    <p:sldId id="9740" r:id="rId21"/>
    <p:sldId id="9741" r:id="rId22"/>
    <p:sldId id="9742" r:id="rId23"/>
    <p:sldId id="9418" r:id="rId24"/>
    <p:sldId id="9743" r:id="rId25"/>
    <p:sldId id="7324" r:id="rId26"/>
    <p:sldId id="9787" r:id="rId27"/>
    <p:sldId id="8242" r:id="rId28"/>
    <p:sldId id="9744" r:id="rId29"/>
    <p:sldId id="9745" r:id="rId30"/>
    <p:sldId id="7916" r:id="rId31"/>
    <p:sldId id="7908" r:id="rId32"/>
    <p:sldId id="2081" r:id="rId33"/>
    <p:sldId id="9746" r:id="rId34"/>
    <p:sldId id="9747" r:id="rId35"/>
    <p:sldId id="9760" r:id="rId36"/>
    <p:sldId id="2661" r:id="rId37"/>
    <p:sldId id="9761" r:id="rId38"/>
    <p:sldId id="9762" r:id="rId39"/>
    <p:sldId id="3641" r:id="rId40"/>
    <p:sldId id="9763" r:id="rId41"/>
    <p:sldId id="8220" r:id="rId42"/>
    <p:sldId id="9814" r:id="rId43"/>
    <p:sldId id="9752" r:id="rId44"/>
    <p:sldId id="9764" r:id="rId45"/>
    <p:sldId id="9765" r:id="rId46"/>
    <p:sldId id="9811" r:id="rId47"/>
    <p:sldId id="9766" r:id="rId48"/>
    <p:sldId id="9767" r:id="rId49"/>
    <p:sldId id="9812" r:id="rId50"/>
    <p:sldId id="9815" r:id="rId51"/>
    <p:sldId id="9757" r:id="rId52"/>
    <p:sldId id="9768" r:id="rId53"/>
    <p:sldId id="9769" r:id="rId54"/>
    <p:sldId id="4163" r:id="rId55"/>
    <p:sldId id="9816" r:id="rId56"/>
    <p:sldId id="9784" r:id="rId57"/>
    <p:sldId id="9785" r:id="rId58"/>
    <p:sldId id="9786" r:id="rId59"/>
    <p:sldId id="9788" r:id="rId60"/>
    <p:sldId id="9789" r:id="rId61"/>
    <p:sldId id="9792" r:id="rId62"/>
    <p:sldId id="9793" r:id="rId63"/>
    <p:sldId id="9813" r:id="rId64"/>
    <p:sldId id="9794" r:id="rId65"/>
    <p:sldId id="6719" r:id="rId66"/>
    <p:sldId id="3264" r:id="rId67"/>
    <p:sldId id="9795" r:id="rId68"/>
    <p:sldId id="9790" r:id="rId69"/>
    <p:sldId id="9796" r:id="rId70"/>
    <p:sldId id="9797" r:id="rId71"/>
    <p:sldId id="4422" r:id="rId72"/>
    <p:sldId id="4454" r:id="rId73"/>
    <p:sldId id="537" r:id="rId74"/>
    <p:sldId id="9798" r:id="rId75"/>
    <p:sldId id="9799" r:id="rId76"/>
    <p:sldId id="8974" r:id="rId77"/>
    <p:sldId id="3522" r:id="rId78"/>
    <p:sldId id="7655" r:id="rId79"/>
    <p:sldId id="9800" r:id="rId80"/>
    <p:sldId id="7975" r:id="rId81"/>
  </p:sldIdLst>
  <p:sldSz cx="12192000" cy="6858000"/>
  <p:notesSz cx="7315200" cy="9601200"/>
  <p:custDataLst>
    <p:tags r:id="rId8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8" autoAdjust="0"/>
    <p:restoredTop sz="95428" autoAdjust="0"/>
  </p:normalViewPr>
  <p:slideViewPr>
    <p:cSldViewPr>
      <p:cViewPr varScale="1">
        <p:scale>
          <a:sx n="58" d="100"/>
          <a:sy n="58" d="100"/>
        </p:scale>
        <p:origin x="72" y="2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110 - 28v1-22 </a:t>
            </a:r>
          </a:p>
          <a:p>
            <a:pPr>
              <a:defRPr/>
            </a:pPr>
            <a:r>
              <a:rPr lang="en-US" sz="1600" dirty="0"/>
              <a:t>02-19-2023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3/4/2023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87891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54645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348749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379546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0917"/>
            <a:ext cx="5505450" cy="2739683"/>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328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next thing he did was: </a:t>
            </a:r>
            <a:r>
              <a:rPr lang="en-US" i="1" dirty="0">
                <a:effectLst>
                  <a:outerShdw blurRad="38100" dist="38100" dir="2700000" algn="tl">
                    <a:srgbClr val="000000">
                      <a:alpha val="43137"/>
                    </a:srgbClr>
                  </a:outerShdw>
                </a:effectLst>
              </a:rPr>
              <a:t>And he took one of the stones of the place, and put it under his head</a:t>
            </a:r>
            <a:r>
              <a:rPr lang="en-US" dirty="0">
                <a:effectLst>
                  <a:outerShdw blurRad="38100" dist="38100" dir="2700000" algn="tl">
                    <a:srgbClr val="000000">
                      <a:alpha val="43137"/>
                    </a:srgbClr>
                  </a:outerShdw>
                </a:effectLst>
              </a:rPr>
              <a:t>, which has been misunderstood to mean that he used it as a pillow, but a stone would make a rather uncomfortable pillow. The Hebrew literally reads, ‘at his head,’ not ‘under his head.’ It means the stone was placed at his head, as was the case with Saul’s spear in I Samuel 26:7, where the same terminology is used. Then: </a:t>
            </a:r>
            <a:r>
              <a:rPr lang="en-US" i="1" dirty="0">
                <a:effectLst>
                  <a:outerShdw blurRad="38100" dist="38100" dir="2700000" algn="tl">
                    <a:srgbClr val="000000">
                      <a:alpha val="43137"/>
                    </a:srgbClr>
                  </a:outerShdw>
                </a:effectLst>
              </a:rPr>
              <a:t>and lay down in that place to sleep</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4145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33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263742278"/>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the dream Jacob saw something before him: </a:t>
            </a:r>
            <a:r>
              <a:rPr lang="en-US" i="1" dirty="0">
                <a:effectLst>
                  <a:outerShdw blurRad="38100" dist="38100" dir="2700000" algn="tl">
                    <a:srgbClr val="000000">
                      <a:alpha val="43137"/>
                    </a:srgbClr>
                  </a:outerShdw>
                </a:effectLst>
              </a:rPr>
              <a:t>And behold a ladder</a:t>
            </a:r>
            <a:r>
              <a:rPr lang="en-US" dirty="0">
                <a:effectLst>
                  <a:outerShdw blurRad="38100" dist="38100" dir="2700000" algn="tl">
                    <a:srgbClr val="000000">
                      <a:alpha val="43137"/>
                    </a:srgbClr>
                  </a:outerShdw>
                </a:effectLst>
              </a:rPr>
              <a:t>. The Hebrew word for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here is </a:t>
            </a:r>
            <a:r>
              <a:rPr lang="en-US" i="1" dirty="0" err="1">
                <a:effectLst>
                  <a:outerShdw blurRad="38100" dist="38100" dir="2700000" algn="tl">
                    <a:srgbClr val="000000">
                      <a:alpha val="43137"/>
                    </a:srgbClr>
                  </a:outerShdw>
                </a:effectLst>
              </a:rPr>
              <a:t>sulam</a:t>
            </a:r>
            <a:r>
              <a:rPr lang="en-US" dirty="0">
                <a:effectLst>
                  <a:outerShdw blurRad="38100" dist="38100" dir="2700000" algn="tl">
                    <a:srgbClr val="000000">
                      <a:alpha val="43137"/>
                    </a:srgbClr>
                  </a:outerShdw>
                </a:effectLst>
              </a:rPr>
              <a:t>, a </a:t>
            </a:r>
            <a:r>
              <a:rPr lang="en-US" i="1" dirty="0">
                <a:effectLst>
                  <a:outerShdw blurRad="38100" dist="38100" dir="2700000" algn="tl">
                    <a:srgbClr val="000000">
                      <a:alpha val="43137"/>
                    </a:srgbClr>
                  </a:outerShdw>
                </a:effectLst>
              </a:rPr>
              <a:t>hapax-legomenon</a:t>
            </a:r>
            <a:r>
              <a:rPr lang="en-US" dirty="0">
                <a:effectLst>
                  <a:outerShdw blurRad="38100" dist="38100" dir="2700000" algn="tl">
                    <a:srgbClr val="000000">
                      <a:alpha val="43137"/>
                    </a:srgbClr>
                  </a:outerShdw>
                </a:effectLst>
              </a:rPr>
              <a:t>. It was not a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in the modern sense of the term but has the meaning of a ‘stairway,’ indeed a stairway to heaven. It was </a:t>
            </a:r>
            <a:r>
              <a:rPr lang="en-US" i="1" dirty="0">
                <a:effectLst>
                  <a:outerShdw blurRad="38100" dist="38100" dir="2700000" algn="tl">
                    <a:srgbClr val="000000">
                      <a:alpha val="43137"/>
                    </a:srgbClr>
                  </a:outerShdw>
                </a:effectLst>
              </a:rPr>
              <a:t>set upon the earth</a:t>
            </a:r>
            <a:r>
              <a:rPr lang="en-US" dirty="0">
                <a:effectLst>
                  <a:outerShdw blurRad="38100" dist="38100" dir="2700000" algn="tl">
                    <a:srgbClr val="000000">
                      <a:alpha val="43137"/>
                    </a:srgbClr>
                  </a:outerShdw>
                </a:effectLst>
              </a:rPr>
              <a:t>, which is where Jacob was, and reached to heaven, where God was. The ladder pictured Jacob having access to Heaven.”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2255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30346296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behold, the angels of God</a:t>
            </a:r>
            <a:r>
              <a:rPr lang="en-US" dirty="0">
                <a:effectLst>
                  <a:outerShdw blurRad="38100" dist="38100" dir="2700000" algn="tl">
                    <a:srgbClr val="000000">
                      <a:alpha val="43137"/>
                    </a:srgbClr>
                  </a:outerShdw>
                </a:effectLst>
              </a:rPr>
              <a:t>. In the Book of Genesis, the phrase the angels of God is found only twice, here and in 32:1; and it is significant as to the circumstances when it appears. Here in verse 12, </a:t>
            </a:r>
            <a:r>
              <a:rPr lang="en-US" i="1" dirty="0">
                <a:effectLst>
                  <a:outerShdw blurRad="38100" dist="38100" dir="2700000" algn="tl">
                    <a:srgbClr val="000000">
                      <a:alpha val="43137"/>
                    </a:srgbClr>
                  </a:outerShdw>
                </a:effectLst>
              </a:rPr>
              <a:t>the angels of God</a:t>
            </a:r>
            <a:r>
              <a:rPr lang="en-US" dirty="0">
                <a:effectLst>
                  <a:outerShdw blurRad="38100" dist="38100" dir="2700000" algn="tl">
                    <a:srgbClr val="000000">
                      <a:alpha val="43137"/>
                    </a:srgbClr>
                  </a:outerShdw>
                </a:effectLst>
              </a:rPr>
              <a:t> are mentioned as Jacob departs from the Land. In 32:1, they appear again as Jacob is returning to the Land.”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9052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6096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50432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54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1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2111" y="2062716"/>
            <a:ext cx="6862689"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Four covenant provisions (13b-15)</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17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34290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7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377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2948197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1703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1722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307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82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819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574C4E5E-8274-9018-399D-93A528AA3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066800" y="2057400"/>
            <a:ext cx="5486400" cy="2971630"/>
          </a:xfrm>
        </p:spPr>
        <p:txBody>
          <a:bodyPr/>
          <a:lstStyle/>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endParaRPr lang="en-US" sz="3600" dirty="0">
              <a:effectLst>
                <a:outerShdw blurRad="38100" dist="38100" dir="2700000" algn="tl">
                  <a:srgbClr val="000000">
                    <a:alpha val="43137"/>
                  </a:srgbClr>
                </a:outerShdw>
              </a:effectLst>
              <a:latin typeface="Calibri" pitchFamily="34" charset="0"/>
            </a:endParaRPr>
          </a:p>
        </p:txBody>
      </p:sp>
      <p:pic>
        <p:nvPicPr>
          <p:cNvPr id="3" name="Picture 2">
            <a:extLst>
              <a:ext uri="{FF2B5EF4-FFF2-40B4-BE49-F238E27FC236}">
                <a16:creationId xmlns:a16="http://schemas.microsoft.com/office/drawing/2014/main" id="{D6DBC7E6-9C6D-7D5D-B9EC-69303AB7EF04}"/>
              </a:ext>
            </a:extLst>
          </p:cNvPr>
          <p:cNvPicPr>
            <a:picLocks noChangeAspect="1"/>
          </p:cNvPicPr>
          <p:nvPr/>
        </p:nvPicPr>
        <p:blipFill>
          <a:blip r:embed="rId2"/>
          <a:stretch>
            <a:fillRect/>
          </a:stretch>
        </p:blipFill>
        <p:spPr>
          <a:xfrm>
            <a:off x="7510949" y="2057400"/>
            <a:ext cx="3614251"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7769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806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983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2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20528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1707304309"/>
              </p:ext>
            </p:extLst>
          </p:nvPr>
        </p:nvGraphicFramePr>
        <p:xfrm>
          <a:off x="609600" y="294048"/>
          <a:ext cx="10972800"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998563">
                  <a:extLst>
                    <a:ext uri="{9D8B030D-6E8A-4147-A177-3AD203B41FA5}">
                      <a16:colId xmlns:a16="http://schemas.microsoft.com/office/drawing/2014/main" val="20001"/>
                    </a:ext>
                  </a:extLst>
                </a:gridCol>
                <a:gridCol w="2975675">
                  <a:extLst>
                    <a:ext uri="{9D8B030D-6E8A-4147-A177-3AD203B41FA5}">
                      <a16:colId xmlns:a16="http://schemas.microsoft.com/office/drawing/2014/main" val="20002"/>
                    </a:ext>
                  </a:extLst>
                </a:gridCol>
                <a:gridCol w="3068664">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a:t>
                      </a:r>
                    </a:p>
                    <a:p>
                      <a:pPr algn="ctr"/>
                      <a:r>
                        <a:rPr lang="en-US" sz="2600" dirty="0">
                          <a:latin typeface="Calibri" panose="020F0502020204030204" pitchFamily="34" charset="0"/>
                          <a:cs typeface="Calibri" panose="020F0502020204030204" pitchFamily="34" charset="0"/>
                        </a:rPr>
                        <a:t>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
        <p:nvSpPr>
          <p:cNvPr id="161795" name="Rectangle 3"/>
          <p:cNvSpPr>
            <a:spLocks noGrp="1" noChangeArrowheads="1"/>
          </p:cNvSpPr>
          <p:nvPr>
            <p:ph type="body" idx="1"/>
          </p:nvPr>
        </p:nvSpPr>
        <p:spPr>
          <a:xfrm>
            <a:off x="1066800" y="1600200"/>
            <a:ext cx="6172200" cy="3810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068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678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259747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4978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873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0680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a:extLst>
              <a:ext uri="{FF2B5EF4-FFF2-40B4-BE49-F238E27FC236}">
                <a16:creationId xmlns:a16="http://schemas.microsoft.com/office/drawing/2014/main" id="{71D8C592-E299-7BFF-F0F1-59D65D126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48" y="203206"/>
            <a:ext cx="4601703" cy="645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3298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8796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6847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33BC60C2-A205-EC0B-931E-133A12E07447}"/>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32624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83433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006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23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89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7562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996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16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928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748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188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9583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14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90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20b–21a, he focused on what God would do, beginning in verse 21b with God’s provision for Jacob: </a:t>
            </a:r>
            <a:r>
              <a:rPr lang="en-US" i="1" dirty="0">
                <a:effectLst>
                  <a:outerShdw blurRad="38100" dist="38100" dir="2700000" algn="tl">
                    <a:srgbClr val="000000">
                      <a:alpha val="43137"/>
                    </a:srgbClr>
                  </a:outerShdw>
                </a:effectLst>
              </a:rPr>
              <a:t>If God will be with me</a:t>
            </a:r>
            <a:r>
              <a:rPr lang="en-US" dirty="0">
                <a:effectLst>
                  <a:outerShdw blurRad="38100" dist="38100" dir="2700000" algn="tl">
                    <a:srgbClr val="000000">
                      <a:alpha val="43137"/>
                    </a:srgbClr>
                  </a:outerShdw>
                </a:effectLst>
              </a:rPr>
              <a:t>, meaning if God’s presence will be indeed with him. The word if can also mean ‘since.' [Since] God will be with me, which is really more of a response of gratitude than a response of testing, </a:t>
            </a:r>
            <a:r>
              <a:rPr lang="en-US" i="1" dirty="0">
                <a:effectLst>
                  <a:outerShdw blurRad="38100" dist="38100" dir="2700000" algn="tl">
                    <a:srgbClr val="000000">
                      <a:alpha val="43137"/>
                    </a:srgbClr>
                  </a:outerShdw>
                </a:effectLst>
              </a:rPr>
              <a:t>and will keep me in this way that I go, and will give me bread to eat, and raiment to put on</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438-39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0569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310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 for the Giver</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066801" y="1905001"/>
            <a:ext cx="4191000" cy="3047999"/>
          </a:xfrm>
        </p:spPr>
        <p:txBody>
          <a:bodyPr/>
          <a:lstStyle/>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134" y="2057400"/>
            <a:ext cx="3982065" cy="2743200"/>
          </a:xfrm>
          <a:prstGeom prst="rect">
            <a:avLst/>
          </a:prstGeom>
        </p:spPr>
      </p:pic>
    </p:spTree>
    <p:extLst>
      <p:ext uri="{BB962C8B-B14F-4D97-AF65-F5344CB8AC3E}">
        <p14:creationId xmlns:p14="http://schemas.microsoft.com/office/powerpoint/2010/main" val="132637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403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314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663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394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8314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100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b="1" u="sng" dirty="0">
                <a:solidFill>
                  <a:srgbClr val="FFFFCC"/>
                </a:solidFill>
                <a:effectLst/>
                <a:latin typeface="Calibri" panose="020F0502020204030204" pitchFamily="34" charset="0"/>
              </a:rPr>
              <a:t>Therefore</a:t>
            </a:r>
            <a:r>
              <a:rPr lang="en-US" sz="3600" dirty="0">
                <a:effectLst/>
                <a:latin typeface="Calibri" panose="020F0502020204030204" pitchFamily="34" charset="0"/>
              </a:rPr>
              <a:t> I urge you, </a:t>
            </a:r>
            <a:r>
              <a:rPr lang="en-US" sz="3600" b="1" u="sng" dirty="0">
                <a:solidFill>
                  <a:srgbClr val="FFFFCC"/>
                </a:solidFill>
                <a:effectLst/>
                <a:latin typeface="Calibri" panose="020F0502020204030204" pitchFamily="34" charset="0"/>
              </a:rPr>
              <a:t>brethren</a:t>
            </a:r>
            <a:r>
              <a:rPr lang="en-US" sz="3600" dirty="0">
                <a:effectLst/>
                <a:latin typeface="Calibri" panose="020F0502020204030204" pitchFamily="34" charset="0"/>
              </a:rPr>
              <a:t>, by </a:t>
            </a:r>
            <a:r>
              <a:rPr lang="en-US" sz="3600" b="1" u="sng" dirty="0">
                <a:solidFill>
                  <a:srgbClr val="FFFFCC"/>
                </a:solidFill>
                <a:effectLst/>
                <a:latin typeface="Calibri" panose="020F0502020204030204" pitchFamily="34" charset="0"/>
              </a:rPr>
              <a:t>the mercies </a:t>
            </a:r>
            <a:r>
              <a:rPr lang="en-US" sz="3600" dirty="0">
                <a:effectLst/>
                <a:latin typeface="Calibri" panose="020F0502020204030204" pitchFamily="34" charset="0"/>
              </a:rPr>
              <a:t>of God, to </a:t>
            </a:r>
            <a:r>
              <a:rPr lang="en-US" sz="3600" b="1" u="sng" dirty="0">
                <a:solidFill>
                  <a:srgbClr val="FFFFCC"/>
                </a:solidFill>
                <a:effectLst/>
                <a:latin typeface="Calibri" panose="020F0502020204030204" pitchFamily="34" charset="0"/>
              </a:rPr>
              <a:t>present your bodies</a:t>
            </a:r>
            <a:r>
              <a:rPr lang="en-US" sz="3600" b="1" dirty="0">
                <a:solidFill>
                  <a:srgbClr val="FFFFCC"/>
                </a:solidFill>
                <a:effectLst/>
                <a:latin typeface="Calibri" panose="020F0502020204030204" pitchFamily="34" charset="0"/>
              </a:rPr>
              <a:t> </a:t>
            </a:r>
            <a:r>
              <a:rPr lang="en-US" sz="3600" dirty="0">
                <a:effectLst/>
                <a:latin typeface="Calibri" panose="020F0502020204030204" pitchFamily="34" charset="0"/>
              </a:rPr>
              <a:t>a living and holy sacrifice, acceptable </a:t>
            </a:r>
            <a:r>
              <a:rPr lang="en-US" sz="3600" b="1" u="sng" dirty="0">
                <a:solidFill>
                  <a:srgbClr val="FFFFCC"/>
                </a:solidFill>
                <a:effectLst/>
                <a:latin typeface="Calibri" panose="020F0502020204030204" pitchFamily="34" charset="0"/>
              </a:rPr>
              <a:t>to God</a:t>
            </a:r>
            <a:r>
              <a:rPr lang="en-US" sz="3600" dirty="0">
                <a:effectLst/>
                <a:latin typeface="Calibri" panose="020F0502020204030204" pitchFamily="34" charset="0"/>
              </a:rPr>
              <a:t>, </a:t>
            </a:r>
            <a:r>
              <a:rPr lang="en-US" sz="3600" i="1" dirty="0">
                <a:effectLst/>
                <a:latin typeface="Calibri" panose="020F0502020204030204" pitchFamily="34" charset="0"/>
              </a:rPr>
              <a:t>which is</a:t>
            </a:r>
            <a:r>
              <a:rPr lang="en-US" sz="3600" dirty="0">
                <a:effectLst/>
                <a:latin typeface="Calibri" panose="020F0502020204030204" pitchFamily="34" charset="0"/>
              </a:rPr>
              <a:t> your spiritual service of worship.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5613136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pic>
        <p:nvPicPr>
          <p:cNvPr id="4" name="Picture 2">
            <a:extLst>
              <a:ext uri="{FF2B5EF4-FFF2-40B4-BE49-F238E27FC236}">
                <a16:creationId xmlns:a16="http://schemas.microsoft.com/office/drawing/2014/main" id="{D68DCAFB-6E39-5CB0-2229-48E7154E796F}"/>
              </a:ext>
            </a:extLst>
          </p:cNvPr>
          <p:cNvPicPr>
            <a:picLocks noChangeAspect="1" noChangeArrowheads="1"/>
          </p:cNvPicPr>
          <p:nvPr/>
        </p:nvPicPr>
        <p:blipFill>
          <a:blip r:embed="rId2" cstate="print"/>
          <a:srcRect/>
          <a:stretch>
            <a:fillRect/>
          </a:stretch>
        </p:blipFill>
        <p:spPr bwMode="auto">
          <a:xfrm>
            <a:off x="1318261" y="914400"/>
            <a:ext cx="9555479" cy="5029200"/>
          </a:xfrm>
          <a:prstGeom prst="rect">
            <a:avLst/>
          </a:prstGeom>
          <a:scene3d>
            <a:camera prst="isometricOffAxis1Right"/>
            <a:lightRig rig="threePt" dir="t"/>
          </a:scene3d>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2067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7775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E6A91-9258-F8B9-DF32-913D468C96D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457200" y="76201"/>
            <a:ext cx="112014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21183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2510464" y="4876800"/>
            <a:ext cx="3585536" cy="1447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6716892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91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6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32071</TotalTime>
  <Words>2285</Words>
  <Application>Microsoft Office PowerPoint</Application>
  <PresentationFormat>Widescreen</PresentationFormat>
  <Paragraphs>319</Paragraphs>
  <Slides>80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Times New Roman</vt:lpstr>
      <vt:lpstr>Wingdings</vt:lpstr>
      <vt:lpstr>Azure</vt:lpstr>
      <vt:lpstr>PowerPoint Presentation</vt:lpstr>
      <vt:lpstr>GENESIS STRUCTURE</vt:lpstr>
      <vt:lpstr>Genesis 28 Chapter Summary</vt:lpstr>
      <vt:lpstr>Genesis 28:10-22 Reconfirmation of the Covenant</vt:lpstr>
      <vt:lpstr>Genesis 28:10-22 Reconfirmation of the Covenant</vt:lpstr>
      <vt:lpstr>Genesis 28:10-12 Circumstances</vt:lpstr>
      <vt:lpstr>Genesis 28:10-12 Circumstances</vt:lpstr>
      <vt:lpstr>PowerPoint Presentation</vt:lpstr>
      <vt:lpstr>PowerPoint Presentation</vt:lpstr>
      <vt:lpstr>Genesis 28:10-12 Circumstances</vt:lpstr>
      <vt:lpstr>PowerPoint Presentation</vt:lpstr>
      <vt:lpstr>PowerPoint Presentation</vt:lpstr>
      <vt:lpstr>Genesis 28:10-12 Circumstances</vt:lpstr>
      <vt:lpstr>Genesis 12‒25 Abraham’s Early Journeys</vt:lpstr>
      <vt:lpstr>PowerPoint Presentation</vt:lpstr>
      <vt:lpstr>PowerPoint Presentation</vt:lpstr>
      <vt:lpstr>PowerPoint Presentation</vt:lpstr>
      <vt:lpstr>PowerPoint Presentation</vt:lpstr>
      <vt:lpstr>Genesis 28:10-22 Reconfirmation of the Covenant</vt:lpstr>
      <vt:lpstr>Genesis 28:13-15 Covenant Reaffirmed</vt:lpstr>
      <vt:lpstr>Genesis 28:13-15 Covenant Reaffirmed</vt:lpstr>
      <vt:lpstr>Genesis 28:13-15 Covenant Reaffirmed</vt:lpstr>
      <vt:lpstr>Genesis 28:13b-15 Four Covenant Provisions</vt:lpstr>
      <vt:lpstr>Genesis 28:13b-15 Four Covenant Provisions</vt:lpstr>
      <vt:lpstr>PowerPoint Presentation</vt:lpstr>
      <vt:lpstr>PowerPoint Presentation</vt:lpstr>
      <vt:lpstr>PowerPoint Presentation</vt:lpstr>
      <vt:lpstr>Genesis 28:13b-15 Four Covenant Provisions</vt:lpstr>
      <vt:lpstr>Genesis 28:13b-15 Four Covenant Provisions</vt:lpstr>
      <vt:lpstr>VI. 8 New Promises Genesis 12:1-3</vt:lpstr>
      <vt:lpstr>PowerPoint Presentation</vt:lpstr>
      <vt:lpstr>Israel’s Three Blessings to the World (Gen 12:3b)</vt:lpstr>
      <vt:lpstr>Genesis 28:13b-15 Four Covenant Provisions</vt:lpstr>
      <vt:lpstr>Genesis 28:15 Jacob’s Personal Promises</vt:lpstr>
      <vt:lpstr>Genesis 28:15 Jacob’s Personal Promises</vt:lpstr>
      <vt:lpstr>PowerPoint Presentation</vt:lpstr>
      <vt:lpstr>Genesis 28:15 Jacob’s Personal Promises</vt:lpstr>
      <vt:lpstr>Genesis 28:15 Jacob’s Personal Promises</vt:lpstr>
      <vt:lpstr>PowerPoint Presentation</vt:lpstr>
      <vt:lpstr>Genesis 28:15 Jacob’s Personal Promises</vt:lpstr>
      <vt:lpstr>Evidence of Abrahamic Covenant’s Unconditional Nature</vt:lpstr>
      <vt:lpstr>Genesis 28:10-22 Reconfirmation of the Covenant</vt:lpstr>
      <vt:lpstr>Genesis 28:16-17 Jacob’s Recognition</vt:lpstr>
      <vt:lpstr>Genesis 28:16-17 Jacob’s Recognition</vt:lpstr>
      <vt:lpstr>Genesis 28:16-17 Jacob’s Recognition</vt:lpstr>
      <vt:lpstr>PowerPoint Presentation</vt:lpstr>
      <vt:lpstr>Genesis 28:16-17 Jacob’s Recognition</vt:lpstr>
      <vt:lpstr>Genesis 28:16-17 Jacob’s Recognition</vt:lpstr>
      <vt:lpstr>PowerPoint Presentation</vt:lpstr>
      <vt:lpstr>Genesis 28:10-22 Reconfirmation of the Covenant</vt:lpstr>
      <vt:lpstr>Genesis 28:18-19 Pillar</vt:lpstr>
      <vt:lpstr>Genesis 28:18-19 Pillar</vt:lpstr>
      <vt:lpstr>Genesis 28:18-19 Pillar</vt:lpstr>
      <vt:lpstr>PowerPoint Presentation</vt:lpstr>
      <vt:lpstr>Genesis 28:10-22 Reconfirmation of the Covenant</vt:lpstr>
      <vt:lpstr>Genesis 28:20-22 Vow</vt:lpstr>
      <vt:lpstr>Genesis 28:20-22 Vow</vt:lpstr>
      <vt:lpstr>Genesis 28:20-22 Vow</vt:lpstr>
      <vt:lpstr>Genesis 28:20b-22 Content</vt:lpstr>
      <vt:lpstr>Genesis 28:20b-22 Content</vt:lpstr>
      <vt:lpstr>Genesis 28:20b-21a What God Would Do</vt:lpstr>
      <vt:lpstr>Genesis 28:20b-21a What God Would Do</vt:lpstr>
      <vt:lpstr>PowerPoint Presentation</vt:lpstr>
      <vt:lpstr>Genesis 28:20b-21a What God Would Do</vt:lpstr>
      <vt:lpstr>God’s Provision for the Giver (Phil. 4:19)</vt:lpstr>
      <vt:lpstr>PowerPoint Presentation</vt:lpstr>
      <vt:lpstr>Genesis 28:20b-21a What God Would Do</vt:lpstr>
      <vt:lpstr>Genesis 28:20b-22 Content</vt:lpstr>
      <vt:lpstr>Genesis 28:21b-22 What Jacob Will Do</vt:lpstr>
      <vt:lpstr>Genesis 28:21b-22 What Jacob Will Do</vt:lpstr>
      <vt:lpstr>PowerPoint Presentation</vt:lpstr>
      <vt:lpstr>Romans Outline</vt:lpstr>
      <vt:lpstr>PowerPoint Presentation</vt:lpstr>
      <vt:lpstr>Genesis 28:21b-22 What Jacob Will Do</vt:lpstr>
      <vt:lpstr>Genesis 28:21b-22 What Jacob Will Do</vt:lpstr>
      <vt:lpstr>PowerPoint Presentation</vt:lpstr>
      <vt:lpstr>PowerPoint Presentation</vt:lpstr>
      <vt:lpstr>Conclusion</vt:lpstr>
      <vt:lpstr>Genesis 28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111 - 28v10-22 - 16x9 - WORKING COPY FOR ANDY</dc:title>
  <dc:subject>Genesis 27</dc:subject>
  <dc:creator>A. Woods</dc:creator>
  <dc:description>Modified by Jim McGowan</dc:description>
  <cp:lastModifiedBy>anne woods</cp:lastModifiedBy>
  <cp:revision>3252</cp:revision>
  <cp:lastPrinted>2023-02-12T00:57:53Z</cp:lastPrinted>
  <dcterms:created xsi:type="dcterms:W3CDTF">2009-03-17T12:21:13Z</dcterms:created>
  <dcterms:modified xsi:type="dcterms:W3CDTF">2023-03-04T17:49:37Z</dcterms:modified>
</cp:coreProperties>
</file>