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70"/>
  </p:notesMasterIdLst>
  <p:handoutMasterIdLst>
    <p:handoutMasterId r:id="rId71"/>
  </p:handoutMasterIdLst>
  <p:sldIdLst>
    <p:sldId id="9037" r:id="rId3"/>
    <p:sldId id="9288" r:id="rId4"/>
    <p:sldId id="9289" r:id="rId5"/>
    <p:sldId id="277" r:id="rId6"/>
    <p:sldId id="9363" r:id="rId7"/>
    <p:sldId id="4645" r:id="rId8"/>
    <p:sldId id="9035" r:id="rId9"/>
    <p:sldId id="267" r:id="rId10"/>
    <p:sldId id="9637" r:id="rId11"/>
    <p:sldId id="9405" r:id="rId12"/>
    <p:sldId id="2595" r:id="rId13"/>
    <p:sldId id="1974" r:id="rId14"/>
    <p:sldId id="9645" r:id="rId15"/>
    <p:sldId id="4675" r:id="rId16"/>
    <p:sldId id="316" r:id="rId17"/>
    <p:sldId id="288" r:id="rId18"/>
    <p:sldId id="387" r:id="rId19"/>
    <p:sldId id="388" r:id="rId20"/>
    <p:sldId id="9638" r:id="rId21"/>
    <p:sldId id="389" r:id="rId22"/>
    <p:sldId id="9412" r:id="rId23"/>
    <p:sldId id="9646" r:id="rId24"/>
    <p:sldId id="9413" r:id="rId25"/>
    <p:sldId id="281" r:id="rId26"/>
    <p:sldId id="6311" r:id="rId27"/>
    <p:sldId id="1232" r:id="rId28"/>
    <p:sldId id="9647" r:id="rId29"/>
    <p:sldId id="2092" r:id="rId30"/>
    <p:sldId id="342" r:id="rId31"/>
    <p:sldId id="6461" r:id="rId32"/>
    <p:sldId id="6462" r:id="rId33"/>
    <p:sldId id="9648" r:id="rId34"/>
    <p:sldId id="9414" r:id="rId35"/>
    <p:sldId id="9634" r:id="rId36"/>
    <p:sldId id="3849" r:id="rId37"/>
    <p:sldId id="3846" r:id="rId38"/>
    <p:sldId id="3825" r:id="rId39"/>
    <p:sldId id="9639" r:id="rId40"/>
    <p:sldId id="3826" r:id="rId41"/>
    <p:sldId id="9649" r:id="rId42"/>
    <p:sldId id="2093" r:id="rId43"/>
    <p:sldId id="9732" r:id="rId44"/>
    <p:sldId id="9740" r:id="rId45"/>
    <p:sldId id="9635" r:id="rId46"/>
    <p:sldId id="6314" r:id="rId47"/>
    <p:sldId id="1158" r:id="rId48"/>
    <p:sldId id="1244" r:id="rId49"/>
    <p:sldId id="9641" r:id="rId50"/>
    <p:sldId id="1264" r:id="rId51"/>
    <p:sldId id="4919" r:id="rId52"/>
    <p:sldId id="9642" r:id="rId53"/>
    <p:sldId id="9741" r:id="rId54"/>
    <p:sldId id="9636" r:id="rId55"/>
    <p:sldId id="9643" r:id="rId56"/>
    <p:sldId id="8987" r:id="rId57"/>
    <p:sldId id="1107" r:id="rId58"/>
    <p:sldId id="9644" r:id="rId59"/>
    <p:sldId id="4917" r:id="rId60"/>
    <p:sldId id="4918" r:id="rId61"/>
    <p:sldId id="9742" r:id="rId62"/>
    <p:sldId id="9043" r:id="rId63"/>
    <p:sldId id="1100" r:id="rId64"/>
    <p:sldId id="9624" r:id="rId65"/>
    <p:sldId id="322" r:id="rId66"/>
    <p:sldId id="8695" r:id="rId67"/>
    <p:sldId id="9743" r:id="rId68"/>
    <p:sldId id="9404" r:id="rId69"/>
  </p:sldIdLst>
  <p:sldSz cx="12192000" cy="6858000"/>
  <p:notesSz cx="7315200" cy="9601200"/>
  <p:custDataLst>
    <p:tags r:id="rId72"/>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FFCC"/>
    <a:srgbClr val="3366CC"/>
    <a:srgbClr val="3366FF"/>
    <a:srgbClr val="3399FF"/>
    <a:srgbClr val="0066FF"/>
    <a:srgbClr val="333399"/>
    <a:srgbClr val="0033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A8961-A198-4A04-AC99-09110166733B}" v="2" dt="2023-02-19T16:47:57.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3" autoAdjust="0"/>
    <p:restoredTop sz="96208" autoAdjust="0"/>
  </p:normalViewPr>
  <p:slideViewPr>
    <p:cSldViewPr>
      <p:cViewPr>
        <p:scale>
          <a:sx n="100" d="100"/>
          <a:sy n="100" d="100"/>
        </p:scale>
        <p:origin x="586" y="18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73"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B1EA8961-A198-4A04-AC99-09110166733B}"/>
    <pc:docChg chg="custSel addSld modSld">
      <pc:chgData name="Jim McGowan" userId="e2c7446dd3aca506" providerId="LiveId" clId="{B1EA8961-A198-4A04-AC99-09110166733B}" dt="2023-02-19T16:47:57.713" v="18" actId="12788"/>
      <pc:docMkLst>
        <pc:docMk/>
      </pc:docMkLst>
      <pc:sldChg chg="delSp modSp new mod">
        <pc:chgData name="Jim McGowan" userId="e2c7446dd3aca506" providerId="LiveId" clId="{B1EA8961-A198-4A04-AC99-09110166733B}" dt="2023-02-19T16:47:57.713" v="18" actId="12788"/>
        <pc:sldMkLst>
          <pc:docMk/>
          <pc:sldMk cId="4162484208" sldId="9638"/>
        </pc:sldMkLst>
        <pc:spChg chg="mod">
          <ac:chgData name="Jim McGowan" userId="e2c7446dd3aca506" providerId="LiveId" clId="{B1EA8961-A198-4A04-AC99-09110166733B}" dt="2023-02-19T16:47:57.713" v="18" actId="12788"/>
          <ac:spMkLst>
            <pc:docMk/>
            <pc:sldMk cId="4162484208" sldId="9638"/>
            <ac:spMk id="2" creationId="{FAE3D416-18A3-B0BE-EFEF-4AFD5384C251}"/>
          </ac:spMkLst>
        </pc:spChg>
        <pc:spChg chg="del">
          <ac:chgData name="Jim McGowan" userId="e2c7446dd3aca506" providerId="LiveId" clId="{B1EA8961-A198-4A04-AC99-09110166733B}" dt="2023-02-19T16:47:26.244" v="1" actId="478"/>
          <ac:spMkLst>
            <pc:docMk/>
            <pc:sldMk cId="4162484208" sldId="9638"/>
            <ac:spMk id="3" creationId="{E8956AE1-75C4-9C7B-3DBC-5DAFF229FC37}"/>
          </ac:spMkLst>
        </pc:spChg>
        <pc:spChg chg="del">
          <ac:chgData name="Jim McGowan" userId="e2c7446dd3aca506" providerId="LiveId" clId="{B1EA8961-A198-4A04-AC99-09110166733B}" dt="2023-02-19T16:47:29.028" v="2" actId="478"/>
          <ac:spMkLst>
            <pc:docMk/>
            <pc:sldMk cId="4162484208" sldId="9638"/>
            <ac:spMk id="4" creationId="{EBFE1C1D-FF64-B44D-F59F-52A01E5D8AC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017 – 4v13-18  </a:t>
            </a:r>
          </a:p>
          <a:p>
            <a:pPr>
              <a:defRPr/>
            </a:pPr>
            <a:r>
              <a:rPr lang="en-US" sz="1700" dirty="0"/>
              <a:t>03-05-2023</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3/4/2023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20890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01911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235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30</a:t>
            </a:fld>
            <a:endParaRPr lang="en-US" altLang="en-US" dirty="0"/>
          </a:p>
        </p:txBody>
      </p:sp>
    </p:spTree>
    <p:extLst>
      <p:ext uri="{BB962C8B-B14F-4D97-AF65-F5344CB8AC3E}">
        <p14:creationId xmlns:p14="http://schemas.microsoft.com/office/powerpoint/2010/main" val="398008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31</a:t>
            </a:fld>
            <a:endParaRPr lang="en-US" altLang="en-US" dirty="0"/>
          </a:p>
        </p:txBody>
      </p:sp>
    </p:spTree>
    <p:extLst>
      <p:ext uri="{BB962C8B-B14F-4D97-AF65-F5344CB8AC3E}">
        <p14:creationId xmlns:p14="http://schemas.microsoft.com/office/powerpoint/2010/main" val="22172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793277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426369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3343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74456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a:p>
        </p:txBody>
      </p:sp>
    </p:spTree>
    <p:extLst>
      <p:ext uri="{BB962C8B-B14F-4D97-AF65-F5344CB8AC3E}">
        <p14:creationId xmlns:p14="http://schemas.microsoft.com/office/powerpoint/2010/main" val="64431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3/4/2023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3/4/2023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 id="214748376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logos.com/arno-gaebelei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2.xml"/><Relationship Id="rId10"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5.xml"/><Relationship Id="rId10"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uninformed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819925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2628900" y="228600"/>
            <a:ext cx="69342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1066800" y="1371600"/>
            <a:ext cx="6858000" cy="5105400"/>
          </a:xfrm>
        </p:spPr>
        <p:txBody>
          <a:bodyPr/>
          <a:lstStyle/>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0150" y="1943100"/>
            <a:ext cx="23050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b="1" u="sng" dirty="0">
                <a:solidFill>
                  <a:srgbClr val="FFFFCC"/>
                </a:solidFill>
              </a:rPr>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E8A23BB-1653-7110-2D40-2473A2C740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104138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150" dirty="0">
                <a:effectLst>
                  <a:outerShdw blurRad="38100" dist="38100" dir="2700000" algn="tl">
                    <a:srgbClr val="000000">
                      <a:alpha val="43137"/>
                    </a:srgbClr>
                  </a:outerShdw>
                </a:effectLst>
                <a:latin typeface="Calibri" panose="020F0502020204030204" pitchFamily="34" charset="0"/>
              </a:rPr>
              <a:t>,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835466" y="228600"/>
            <a:ext cx="6521068" cy="914400"/>
          </a:xfrm>
        </p:spPr>
        <p:txBody>
          <a:bodyPr/>
          <a:lstStyle/>
          <a:p>
            <a:pPr algn="ctr"/>
            <a:r>
              <a:rPr lang="en-US" sz="3600" dirty="0">
                <a:effectLst>
                  <a:outerShdw blurRad="38100" dist="38100" dir="2700000" algn="tl">
                    <a:srgbClr val="000000">
                      <a:alpha val="43137"/>
                    </a:srgbClr>
                  </a:outerShdw>
                </a:effectLst>
                <a:cs typeface="Calibri" panose="020F0502020204030204" pitchFamily="34" charset="0"/>
              </a:rPr>
              <a:t>New Mystery Truth</a:t>
            </a:r>
          </a:p>
        </p:txBody>
      </p:sp>
      <p:sp>
        <p:nvSpPr>
          <p:cNvPr id="70658" name="Content Placeholder 2"/>
          <p:cNvSpPr>
            <a:spLocks noGrp="1"/>
          </p:cNvSpPr>
          <p:nvPr>
            <p:ph idx="1"/>
          </p:nvPr>
        </p:nvSpPr>
        <p:spPr>
          <a:xfrm>
            <a:off x="609600" y="1600200"/>
            <a:ext cx="10972800" cy="3962399"/>
          </a:xfrm>
        </p:spPr>
        <p:txBody>
          <a:bodyPr/>
          <a:lstStyle/>
          <a:p>
            <a:pPr marL="0" indent="0" algn="just">
              <a:spcBef>
                <a:spcPts val="0"/>
              </a:spcBef>
              <a:spcAft>
                <a:spcPts val="1600"/>
              </a:spcAft>
              <a:buClr>
                <a:srgbClr val="00FFFF"/>
              </a:buClr>
              <a:buNone/>
            </a:pPr>
            <a:r>
              <a:rPr lang="en-US" sz="3600" kern="1200" dirty="0">
                <a:effectLst>
                  <a:outerShdw blurRad="38100" dist="38100" dir="2700000" algn="tl">
                    <a:srgbClr val="000000">
                      <a:alpha val="43137"/>
                    </a:srgbClr>
                  </a:outerShdw>
                </a:effectLst>
                <a:cs typeface="Calibri" panose="020F0502020204030204" pitchFamily="34" charset="0"/>
              </a:rPr>
              <a:t>“But here in John 14 the Lord gives a new and unique revelation; He speaks  of something which no prophet had promised, or even could promise.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2590800" y="6324601"/>
            <a:ext cx="7315200" cy="369332"/>
          </a:xfrm>
          <a:prstGeom prst="rect">
            <a:avLst/>
          </a:prstGeom>
          <a:noFill/>
          <a:ln w="9525">
            <a:noFill/>
            <a:miter lim="800000"/>
            <a:headEnd/>
            <a:tailEnd/>
          </a:ln>
        </p:spPr>
        <p:txBody>
          <a:bodyPr>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76200"/>
            <a:ext cx="826265" cy="1097280"/>
          </a:xfrm>
          <a:prstGeom prst="rect">
            <a:avLst/>
          </a:prstGeom>
          <a:noFill/>
          <a:ln w="9525">
            <a:solidFill>
              <a:schemeClr val="tx1"/>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idx="4294967295"/>
          </p:nvPr>
        </p:nvSpPr>
        <p:spPr>
          <a:xfrm>
            <a:off x="4038600" y="228600"/>
            <a:ext cx="4114800" cy="914400"/>
          </a:xfrm>
        </p:spPr>
        <p:txBody>
          <a:bodyPr/>
          <a:lstStyle/>
          <a:p>
            <a:pPr algn="ctr"/>
            <a: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Chafer</a:t>
            </a:r>
            <a:br>
              <a:rPr lang="en-US" dirty="0">
                <a:solidFill>
                  <a:schemeClr val="bg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br>
            <a:r>
              <a:rPr lang="en-US" sz="2000" dirty="0" err="1">
                <a:solidFill>
                  <a:schemeClr val="tx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Chafer</a:t>
            </a:r>
            <a:r>
              <a:rPr lang="en-US" sz="2000" dirty="0">
                <a:solidFill>
                  <a:schemeClr val="tx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 </a:t>
            </a:r>
            <a:r>
              <a:rPr lang="en-US" sz="2000" i="1" dirty="0">
                <a:solidFill>
                  <a:schemeClr val="tx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Systematic Theology</a:t>
            </a:r>
            <a:r>
              <a:rPr lang="en-US" sz="2000" dirty="0">
                <a:solidFill>
                  <a:schemeClr val="tx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 1:111. </a:t>
            </a:r>
            <a:endParaRPr lang="en-US" dirty="0">
              <a:solidFill>
                <a:schemeClr val="tx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endParaRPr>
          </a:p>
        </p:txBody>
      </p:sp>
      <p:sp>
        <p:nvSpPr>
          <p:cNvPr id="46082" name="Rectangle 3"/>
          <p:cNvSpPr>
            <a:spLocks noGrp="1"/>
          </p:cNvSpPr>
          <p:nvPr>
            <p:ph type="body" idx="4294967295"/>
          </p:nvPr>
        </p:nvSpPr>
        <p:spPr>
          <a:xfrm>
            <a:off x="609600" y="1600201"/>
            <a:ext cx="10972800" cy="3047999"/>
          </a:xfrm>
        </p:spPr>
        <p:txBody>
          <a:bodyPr/>
          <a:lstStyle/>
          <a:p>
            <a:pPr marL="0" indent="0" algn="just">
              <a:buNone/>
            </a:pPr>
            <a:r>
              <a:rPr lang="en-US" sz="3600" dirty="0">
                <a:effectLst>
                  <a:outerShdw blurRad="38100" dist="38100" dir="2700000" algn="tl">
                    <a:srgbClr val="000000">
                      <a:alpha val="43137"/>
                    </a:srgbClr>
                  </a:outerShdw>
                </a:effectLst>
              </a:rPr>
              <a:t>"The </a:t>
            </a:r>
            <a:r>
              <a:rPr lang="en-US" sz="3600" b="1" u="sng" dirty="0">
                <a:solidFill>
                  <a:srgbClr val="FFFFCC"/>
                </a:solidFill>
                <a:effectLst>
                  <a:outerShdw blurRad="38100" dist="38100" dir="2700000" algn="tl">
                    <a:srgbClr val="000000">
                      <a:alpha val="43137"/>
                    </a:srgbClr>
                  </a:outerShdw>
                </a:effectLst>
              </a:rPr>
              <a:t>Upper Room Discourse</a:t>
            </a:r>
            <a:r>
              <a:rPr lang="en-US" sz="3600" dirty="0">
                <a:effectLst>
                  <a:outerShdw blurRad="38100" dist="38100" dir="2700000" algn="tl">
                    <a:srgbClr val="000000">
                      <a:alpha val="43137"/>
                    </a:srgbClr>
                  </a:outerShdw>
                </a:effectLst>
              </a:rPr>
              <a:t>, in which the above passage is found, </a:t>
            </a:r>
            <a:r>
              <a:rPr lang="en-US" sz="3600" b="1" u="sng" dirty="0">
                <a:solidFill>
                  <a:srgbClr val="FFFFCC"/>
                </a:solidFill>
                <a:effectLst>
                  <a:outerShdw blurRad="38100" dist="38100" dir="2700000" algn="tl">
                    <a:srgbClr val="000000">
                      <a:alpha val="43137"/>
                    </a:srgbClr>
                  </a:outerShdw>
                </a:effectLst>
              </a:rPr>
              <a:t>is the seed-plot of that form of doctrine which is later developed in the Epistles</a:t>
            </a:r>
            <a:r>
              <a:rPr lang="en-US" sz="3600" dirty="0">
                <a:effectLst>
                  <a:outerShdw blurRad="38100" dist="38100" dir="2700000" algn="tl">
                    <a:srgbClr val="000000">
                      <a:alpha val="43137"/>
                    </a:srgbClr>
                  </a:outerShdw>
                </a:effectLst>
              </a:rPr>
              <a:t>. It is not strange, therefore, that the Apostle Paul takes up this great theme for further elucidation." </a:t>
            </a:r>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01122"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63946470"/>
              </p:ext>
            </p:extLst>
          </p:nvPr>
        </p:nvGraphicFramePr>
        <p:xfrm>
          <a:off x="1066800" y="228600"/>
          <a:ext cx="10058400" cy="6400800"/>
        </p:xfrm>
        <a:graphic>
          <a:graphicData uri="http://schemas.openxmlformats.org/drawingml/2006/table">
            <a:tbl>
              <a:tblPr firstRow="1" bandRow="1">
                <a:tableStyleId>{073A0DAA-6AF3-43AB-8588-CEC1D06C72B9}</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668740">
                <a:tc gridSpan="2">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Parallels</a:t>
                      </a:r>
                    </a:p>
                  </a:txBody>
                  <a:tcPr/>
                </a:tc>
                <a:tc hMerge="1">
                  <a:txBody>
                    <a:bodyPr/>
                    <a:lstStyle/>
                    <a:p>
                      <a:endParaRPr lang="en-US" sz="2800" dirty="0"/>
                    </a:p>
                  </a:txBody>
                  <a:tcPr>
                    <a:solidFill>
                      <a:schemeClr val="bg1">
                        <a:lumMod val="95000"/>
                      </a:schemeClr>
                    </a:solidFill>
                  </a:tcPr>
                </a:tc>
                <a:extLst>
                  <a:ext uri="{0D108BD9-81ED-4DB2-BD59-A6C34878D82A}">
                    <a16:rowId xmlns:a16="http://schemas.microsoft.com/office/drawing/2014/main" val="4131561483"/>
                  </a:ext>
                </a:extLst>
              </a:tr>
              <a:tr h="573206">
                <a:tc>
                  <a:txBody>
                    <a:bodyPr/>
                    <a:lstStyle/>
                    <a:p>
                      <a:pPr algn="ct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JOHN 14:1-4</a:t>
                      </a:r>
                    </a:p>
                  </a:txBody>
                  <a:tcPr/>
                </a:tc>
                <a:tc>
                  <a:txBody>
                    <a:bodyPr/>
                    <a:lstStyle/>
                    <a:p>
                      <a:pPr algn="ctr"/>
                      <a:r>
                        <a:rPr lang="en-US" sz="2800" b="1" dirty="0">
                          <a:solidFill>
                            <a:srgbClr val="000099"/>
                          </a:solidFill>
                          <a:latin typeface="Calibri" panose="020F0502020204030204" pitchFamily="34" charset="0"/>
                          <a:ea typeface="Calibri" panose="020F0502020204030204" pitchFamily="34" charset="0"/>
                          <a:cs typeface="Calibri" panose="020F0502020204030204" pitchFamily="34" charset="0"/>
                        </a:rPr>
                        <a:t>1 THESS 4:13-18</a:t>
                      </a:r>
                    </a:p>
                  </a:txBody>
                  <a:tcPr/>
                </a:tc>
                <a:extLst>
                  <a:ext uri="{0D108BD9-81ED-4DB2-BD59-A6C34878D82A}">
                    <a16:rowId xmlns:a16="http://schemas.microsoft.com/office/drawing/2014/main" val="10000"/>
                  </a:ext>
                </a:extLst>
              </a:tr>
              <a:tr h="573206">
                <a:tc>
                  <a:txBody>
                    <a:bodyPr/>
                    <a:lstStyle/>
                    <a:p>
                      <a:pPr marL="228600" lvl="1" indent="0"/>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trouble (1)</a:t>
                      </a:r>
                    </a:p>
                  </a:txBody>
                  <a:tcPr/>
                </a:tc>
                <a:tc>
                  <a:txBody>
                    <a:bodyPr/>
                    <a:lstStyle/>
                    <a:p>
                      <a:pPr marL="228600" lvl="1" indent="0" algn="l" defTabSz="914400" rtl="0" eaLnBrk="1" latinLnBrk="0" hangingPunct="1"/>
                      <a:r>
                        <a:rPr lang="en-US" sz="2800" kern="1200" dirty="0">
                          <a:solidFill>
                            <a:srgbClr val="000099"/>
                          </a:solidFill>
                          <a:latin typeface="Calibri" panose="020F0502020204030204" pitchFamily="34" charset="0"/>
                          <a:ea typeface="Calibri" panose="020F0502020204030204" pitchFamily="34" charset="0"/>
                          <a:cs typeface="Calibri" panose="020F0502020204030204" pitchFamily="34" charset="0"/>
                        </a:rPr>
                        <a:t>sorrow (13)</a:t>
                      </a:r>
                    </a:p>
                  </a:txBody>
                  <a:tcPr/>
                </a:tc>
                <a:extLst>
                  <a:ext uri="{0D108BD9-81ED-4DB2-BD59-A6C34878D82A}">
                    <a16:rowId xmlns:a16="http://schemas.microsoft.com/office/drawing/2014/main" val="10001"/>
                  </a:ext>
                </a:extLst>
              </a:tr>
              <a:tr h="573206">
                <a:tc>
                  <a:txBody>
                    <a:bodyPr/>
                    <a:lstStyle/>
                    <a:p>
                      <a:pPr marL="228600" lvl="1" indent="0" algn="l" defTabSz="914400" rtl="0" eaLnBrk="1" latinLnBrk="0" hangingPunct="1"/>
                      <a:r>
                        <a:rPr lang="en-US" sz="28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Believe (1)</a:t>
                      </a:r>
                    </a:p>
                  </a:txBody>
                  <a:tcPr/>
                </a:tc>
                <a:tc>
                  <a:txBody>
                    <a:bodyPr/>
                    <a:lstStyle/>
                    <a:p>
                      <a:pPr marL="228600" lvl="1" indent="0" algn="l" defTabSz="914400" rtl="0" eaLnBrk="1" latinLnBrk="0" hangingPunct="1"/>
                      <a:r>
                        <a:rPr lang="en-US" sz="2800" kern="1200" dirty="0">
                          <a:solidFill>
                            <a:srgbClr val="000099"/>
                          </a:solidFill>
                          <a:latin typeface="Calibri" panose="020F0502020204030204" pitchFamily="34" charset="0"/>
                          <a:ea typeface="Calibri" panose="020F0502020204030204" pitchFamily="34" charset="0"/>
                          <a:cs typeface="Calibri" panose="020F0502020204030204" pitchFamily="34" charset="0"/>
                        </a:rPr>
                        <a:t>believe (14)</a:t>
                      </a:r>
                    </a:p>
                  </a:txBody>
                  <a:tcPr/>
                </a:tc>
                <a:extLst>
                  <a:ext uri="{0D108BD9-81ED-4DB2-BD59-A6C34878D82A}">
                    <a16:rowId xmlns:a16="http://schemas.microsoft.com/office/drawing/2014/main" val="10002"/>
                  </a:ext>
                </a:extLst>
              </a:tr>
              <a:tr h="573206">
                <a:tc>
                  <a:txBody>
                    <a:bodyPr/>
                    <a:lstStyle/>
                    <a:p>
                      <a:pPr marL="228600" lvl="1" indent="0" algn="l" defTabSz="914400" rtl="0" eaLnBrk="1" latinLnBrk="0" hangingPunct="1"/>
                      <a:r>
                        <a:rPr lang="en-US" sz="28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God, me (1)</a:t>
                      </a:r>
                    </a:p>
                  </a:txBody>
                  <a:tcPr/>
                </a:tc>
                <a:tc>
                  <a:txBody>
                    <a:bodyPr/>
                    <a:lstStyle/>
                    <a:p>
                      <a:pPr marL="228600" lvl="1" indent="0" algn="l" defTabSz="914400" rtl="0" eaLnBrk="1" latinLnBrk="0" hangingPunct="1"/>
                      <a:r>
                        <a:rPr lang="en-US" sz="2800" kern="1200" dirty="0">
                          <a:solidFill>
                            <a:srgbClr val="000099"/>
                          </a:solidFill>
                          <a:latin typeface="Calibri" panose="020F0502020204030204" pitchFamily="34" charset="0"/>
                          <a:ea typeface="Calibri" panose="020F0502020204030204" pitchFamily="34" charset="0"/>
                          <a:cs typeface="Calibri" panose="020F0502020204030204" pitchFamily="34" charset="0"/>
                        </a:rPr>
                        <a:t>Jesus, God (14)</a:t>
                      </a:r>
                    </a:p>
                  </a:txBody>
                  <a:tcPr/>
                </a:tc>
                <a:extLst>
                  <a:ext uri="{0D108BD9-81ED-4DB2-BD59-A6C34878D82A}">
                    <a16:rowId xmlns:a16="http://schemas.microsoft.com/office/drawing/2014/main" val="10003"/>
                  </a:ext>
                </a:extLst>
              </a:tr>
              <a:tr h="573206">
                <a:tc>
                  <a:txBody>
                    <a:bodyPr/>
                    <a:lstStyle/>
                    <a:p>
                      <a:pPr marL="228600" lvl="1" indent="0" algn="l" defTabSz="914400" rtl="0" eaLnBrk="1" latinLnBrk="0" hangingPunct="1"/>
                      <a:r>
                        <a:rPr lang="en-US" sz="28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told you (2)</a:t>
                      </a:r>
                    </a:p>
                  </a:txBody>
                  <a:tcPr/>
                </a:tc>
                <a:tc>
                  <a:txBody>
                    <a:bodyPr/>
                    <a:lstStyle/>
                    <a:p>
                      <a:pPr marL="228600" lvl="1" indent="0" algn="l" defTabSz="914400" rtl="0" eaLnBrk="1" latinLnBrk="0" hangingPunct="1"/>
                      <a:r>
                        <a:rPr lang="en-US" sz="2800" kern="1200" dirty="0">
                          <a:solidFill>
                            <a:srgbClr val="000099"/>
                          </a:solidFill>
                          <a:latin typeface="Calibri" panose="020F0502020204030204" pitchFamily="34" charset="0"/>
                          <a:ea typeface="Calibri" panose="020F0502020204030204" pitchFamily="34" charset="0"/>
                          <a:cs typeface="Calibri" panose="020F0502020204030204" pitchFamily="34" charset="0"/>
                        </a:rPr>
                        <a:t>say to you (15)</a:t>
                      </a:r>
                    </a:p>
                  </a:txBody>
                  <a:tcPr/>
                </a:tc>
                <a:extLst>
                  <a:ext uri="{0D108BD9-81ED-4DB2-BD59-A6C34878D82A}">
                    <a16:rowId xmlns:a16="http://schemas.microsoft.com/office/drawing/2014/main" val="10004"/>
                  </a:ext>
                </a:extLst>
              </a:tr>
              <a:tr h="573206">
                <a:tc>
                  <a:txBody>
                    <a:bodyPr/>
                    <a:lstStyle/>
                    <a:p>
                      <a:pPr marL="228600" lvl="1" indent="0" algn="l" defTabSz="914400" rtl="0" eaLnBrk="1" latinLnBrk="0" hangingPunct="1"/>
                      <a:r>
                        <a:rPr lang="en-US" sz="28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come again (3)</a:t>
                      </a:r>
                    </a:p>
                  </a:txBody>
                  <a:tcPr/>
                </a:tc>
                <a:tc>
                  <a:txBody>
                    <a:bodyPr/>
                    <a:lstStyle/>
                    <a:p>
                      <a:pPr marL="228600" lvl="1" indent="0" algn="l" defTabSz="914400" rtl="0" eaLnBrk="1" latinLnBrk="0" hangingPunct="1"/>
                      <a:r>
                        <a:rPr lang="en-US" sz="2800" kern="1200" dirty="0">
                          <a:solidFill>
                            <a:srgbClr val="000099"/>
                          </a:solidFill>
                          <a:latin typeface="Calibri" panose="020F0502020204030204" pitchFamily="34" charset="0"/>
                          <a:ea typeface="Calibri" panose="020F0502020204030204" pitchFamily="34" charset="0"/>
                          <a:cs typeface="Calibri" panose="020F0502020204030204" pitchFamily="34" charset="0"/>
                        </a:rPr>
                        <a:t>coming of the Lord (15) </a:t>
                      </a:r>
                    </a:p>
                  </a:txBody>
                  <a:tcPr/>
                </a:tc>
                <a:extLst>
                  <a:ext uri="{0D108BD9-81ED-4DB2-BD59-A6C34878D82A}">
                    <a16:rowId xmlns:a16="http://schemas.microsoft.com/office/drawing/2014/main" val="10005"/>
                  </a:ext>
                </a:extLst>
              </a:tr>
              <a:tr h="573206">
                <a:tc>
                  <a:txBody>
                    <a:bodyPr/>
                    <a:lstStyle/>
                    <a:p>
                      <a:pPr marL="228600" lvl="1" indent="0" algn="l" defTabSz="914400" rtl="0" eaLnBrk="1" latinLnBrk="0" hangingPunct="1"/>
                      <a:r>
                        <a:rPr lang="en-US" sz="28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receive, you (3)</a:t>
                      </a:r>
                    </a:p>
                  </a:txBody>
                  <a:tcPr/>
                </a:tc>
                <a:tc>
                  <a:txBody>
                    <a:bodyPr/>
                    <a:lstStyle/>
                    <a:p>
                      <a:pPr marL="228600" lvl="1" indent="0" algn="l" defTabSz="914400" rtl="0" eaLnBrk="1" latinLnBrk="0" hangingPunct="1"/>
                      <a:r>
                        <a:rPr lang="en-US" sz="2800" kern="1200" dirty="0">
                          <a:solidFill>
                            <a:srgbClr val="000099"/>
                          </a:solidFill>
                          <a:latin typeface="Calibri" panose="020F0502020204030204" pitchFamily="34" charset="0"/>
                          <a:ea typeface="Calibri" panose="020F0502020204030204" pitchFamily="34" charset="0"/>
                          <a:cs typeface="Calibri" panose="020F0502020204030204" pitchFamily="34" charset="0"/>
                        </a:rPr>
                        <a:t>caught up (17)</a:t>
                      </a:r>
                    </a:p>
                  </a:txBody>
                  <a:tcPr/>
                </a:tc>
                <a:extLst>
                  <a:ext uri="{0D108BD9-81ED-4DB2-BD59-A6C34878D82A}">
                    <a16:rowId xmlns:a16="http://schemas.microsoft.com/office/drawing/2014/main" val="10006"/>
                  </a:ext>
                </a:extLst>
              </a:tr>
              <a:tr h="573206">
                <a:tc>
                  <a:txBody>
                    <a:bodyPr/>
                    <a:lstStyle/>
                    <a:p>
                      <a:pPr marL="228600" lvl="1" indent="0" algn="l" defTabSz="914400" rtl="0" eaLnBrk="1" latinLnBrk="0" hangingPunct="1"/>
                      <a:r>
                        <a:rPr lang="en-US" sz="28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to myself (3)</a:t>
                      </a:r>
                    </a:p>
                  </a:txBody>
                  <a:tcPr/>
                </a:tc>
                <a:tc>
                  <a:txBody>
                    <a:bodyPr/>
                    <a:lstStyle/>
                    <a:p>
                      <a:pPr marL="228600" lvl="1" indent="0" algn="l" defTabSz="914400" rtl="0" eaLnBrk="1" latinLnBrk="0" hangingPunct="1"/>
                      <a:r>
                        <a:rPr lang="en-US" sz="2800" kern="1200" dirty="0">
                          <a:solidFill>
                            <a:srgbClr val="000099"/>
                          </a:solidFill>
                          <a:latin typeface="Calibri" panose="020F0502020204030204" pitchFamily="34" charset="0"/>
                          <a:ea typeface="Calibri" panose="020F0502020204030204" pitchFamily="34" charset="0"/>
                          <a:cs typeface="Calibri" panose="020F0502020204030204" pitchFamily="34" charset="0"/>
                        </a:rPr>
                        <a:t>to meet the Lord (17)</a:t>
                      </a:r>
                    </a:p>
                  </a:txBody>
                  <a:tcPr/>
                </a:tc>
                <a:extLst>
                  <a:ext uri="{0D108BD9-81ED-4DB2-BD59-A6C34878D82A}">
                    <a16:rowId xmlns:a16="http://schemas.microsoft.com/office/drawing/2014/main" val="10007"/>
                  </a:ext>
                </a:extLst>
              </a:tr>
              <a:tr h="573206">
                <a:tc>
                  <a:txBody>
                    <a:bodyPr/>
                    <a:lstStyle/>
                    <a:p>
                      <a:pPr marL="228600" lvl="1" indent="0" algn="l" defTabSz="914400" rtl="0" eaLnBrk="1" latinLnBrk="0" hangingPunct="1"/>
                      <a:r>
                        <a:rPr lang="en-US" sz="28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be where I am (3)</a:t>
                      </a:r>
                    </a:p>
                  </a:txBody>
                  <a:tcPr/>
                </a:tc>
                <a:tc>
                  <a:txBody>
                    <a:bodyPr/>
                    <a:lstStyle/>
                    <a:p>
                      <a:pPr marL="228600" lvl="1" indent="0" algn="l" defTabSz="914400" rtl="0" eaLnBrk="1" latinLnBrk="0" hangingPunct="1"/>
                      <a:r>
                        <a:rPr lang="en-US" sz="2800" kern="1200" dirty="0">
                          <a:solidFill>
                            <a:srgbClr val="000099"/>
                          </a:solidFill>
                          <a:latin typeface="Calibri" panose="020F0502020204030204" pitchFamily="34" charset="0"/>
                          <a:ea typeface="Calibri" panose="020F0502020204030204" pitchFamily="34" charset="0"/>
                          <a:cs typeface="Calibri" panose="020F0502020204030204" pitchFamily="34" charset="0"/>
                        </a:rPr>
                        <a:t>ever be with the Lord (17)</a:t>
                      </a:r>
                    </a:p>
                  </a:txBody>
                  <a:tcPr/>
                </a:tc>
                <a:extLst>
                  <a:ext uri="{0D108BD9-81ED-4DB2-BD59-A6C34878D82A}">
                    <a16:rowId xmlns:a16="http://schemas.microsoft.com/office/drawing/2014/main" val="10008"/>
                  </a:ext>
                </a:extLst>
              </a:tr>
              <a:tr h="57320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J. B. Smith, </a:t>
                      </a:r>
                      <a:r>
                        <a:rPr kumimoji="0" lang="en-US" sz="1800" b="0" i="1"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A Revelation of Jesus Christ: A Commentary on the Book of Revelation</a:t>
                      </a:r>
                      <a:r>
                        <a:rPr kumimoji="0" lang="en-US" sz="1800" b="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rPr>
                        <a:t>, 311-13</a:t>
                      </a:r>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anchor="ctr"/>
                </a:tc>
                <a:tc hMerge="1">
                  <a:txBody>
                    <a:bodyPr/>
                    <a:lstStyle/>
                    <a:p>
                      <a:endParaRPr lang="en-US" sz="2800" dirty="0"/>
                    </a:p>
                  </a:txBody>
                  <a:tcPr>
                    <a:solidFill>
                      <a:schemeClr val="bg1">
                        <a:lumMod val="95000"/>
                      </a:schemeClr>
                    </a:solidFill>
                  </a:tcPr>
                </a:tc>
                <a:extLst>
                  <a:ext uri="{0D108BD9-81ED-4DB2-BD59-A6C34878D82A}">
                    <a16:rowId xmlns:a16="http://schemas.microsoft.com/office/drawing/2014/main" val="11675452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609600" y="1600200"/>
            <a:ext cx="8382000"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words or phrases are almost an exact parallel. They follow one another in both passages in exactly the same order. Only the righteous are dealt with in each case. There is not a single irregularity in the progression of words from first to last. Either column takes the believer from the troubles of earth to the glories of heaven.”</a:t>
            </a:r>
          </a:p>
        </p:txBody>
      </p:sp>
      <p:sp>
        <p:nvSpPr>
          <p:cNvPr id="46083" name="TextBox 4"/>
          <p:cNvSpPr txBox="1">
            <a:spLocks noChangeArrowheads="1"/>
          </p:cNvSpPr>
          <p:nvPr/>
        </p:nvSpPr>
        <p:spPr bwMode="auto">
          <a:xfrm>
            <a:off x="3276600" y="228602"/>
            <a:ext cx="5638800" cy="1277273"/>
          </a:xfrm>
          <a:prstGeom prst="rect">
            <a:avLst/>
          </a:prstGeom>
          <a:noFill/>
          <a:ln w="9525">
            <a:noFill/>
            <a:miter lim="800000"/>
            <a:headEnd/>
            <a:tailEnd/>
          </a:ln>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 B. Smith</a:t>
            </a:r>
          </a:p>
          <a:p>
            <a:pPr algn="ct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Revelation of Jesus Christ: A Commentary on the Book of Revelation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(Scottdale, PA: Herald Press, 1961), pp. 312-13.</a:t>
            </a:r>
          </a:p>
        </p:txBody>
      </p:sp>
      <p:pic>
        <p:nvPicPr>
          <p:cNvPr id="46084" name="Picture 2" descr="http://ecx.images-amazon.com/images/I/815a89B-cW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18190" y="1828800"/>
            <a:ext cx="2464210" cy="3657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78127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609600" y="1612642"/>
            <a:ext cx="8382000" cy="501675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“Hence it is impossible that one sentence or even one phrase can be alike in the two lists…And finally not one word in the two lists is used in the same relation or connection...It would be difficult if not impossible to find elsewhere any two important passages of Scripture that are so diverse in the words employed and so opposite in their implications. . . . We believe the comparison of the words of these two passages . . . describe different events.”</a:t>
            </a:r>
          </a:p>
        </p:txBody>
      </p:sp>
      <p:pic>
        <p:nvPicPr>
          <p:cNvPr id="2" name="Picture 2" descr="http://ecx.images-amazon.com/images/I/815a89B-cWL.jpg">
            <a:extLst>
              <a:ext uri="{FF2B5EF4-FFF2-40B4-BE49-F238E27FC236}">
                <a16:creationId xmlns:a16="http://schemas.microsoft.com/office/drawing/2014/main" id="{6B2B06CB-663E-6B10-4CB7-DB97A11DE1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18190" y="1828800"/>
            <a:ext cx="2464210" cy="3657600"/>
          </a:xfrm>
          <a:prstGeom prst="rect">
            <a:avLst/>
          </a:prstGeom>
          <a:noFill/>
          <a:ln w="9525">
            <a:noFill/>
            <a:miter lim="800000"/>
            <a:headEnd/>
            <a:tailEnd/>
          </a:ln>
        </p:spPr>
      </p:pic>
      <p:sp>
        <p:nvSpPr>
          <p:cNvPr id="3" name="TextBox 4">
            <a:extLst>
              <a:ext uri="{FF2B5EF4-FFF2-40B4-BE49-F238E27FC236}">
                <a16:creationId xmlns:a16="http://schemas.microsoft.com/office/drawing/2014/main" id="{7DAF1431-8FA9-7350-DB35-9B82CD34F39F}"/>
              </a:ext>
            </a:extLst>
          </p:cNvPr>
          <p:cNvSpPr txBox="1">
            <a:spLocks noChangeArrowheads="1"/>
          </p:cNvSpPr>
          <p:nvPr/>
        </p:nvSpPr>
        <p:spPr bwMode="auto">
          <a:xfrm>
            <a:off x="3276600" y="228602"/>
            <a:ext cx="5638800" cy="1277273"/>
          </a:xfrm>
          <a:prstGeom prst="rect">
            <a:avLst/>
          </a:prstGeom>
          <a:noFill/>
          <a:ln w="9525">
            <a:noFill/>
            <a:miter lim="800000"/>
            <a:headEnd/>
            <a:tailEnd/>
          </a:ln>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 B. Smith</a:t>
            </a:r>
          </a:p>
          <a:p>
            <a:pPr algn="ct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Revelation of Jesus Christ: A Commentary on the Book of Revelation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(Scottdale, PA: Herald Press, 1961), pp. 312.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193768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b="1" u="sng" dirty="0">
                <a:solidFill>
                  <a:srgbClr val="FFFFCC"/>
                </a:solidFill>
              </a:rPr>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8F313C62-F7F3-A686-59C3-39F7B56C30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29231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caught up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harpazō</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80985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02AFA13-43AD-7061-06D5-139962BCB26D}"/>
              </a:ext>
            </a:extLst>
          </p:cNvPr>
          <p:cNvSpPr>
            <a:spLocks noGrp="1" noChangeArrowheads="1"/>
          </p:cNvSpPr>
          <p:nvPr>
            <p:ph type="title"/>
          </p:nvPr>
        </p:nvSpPr>
        <p:spPr>
          <a:xfrm>
            <a:off x="914400" y="228600"/>
            <a:ext cx="10363200" cy="1143000"/>
          </a:xfrm>
        </p:spPr>
        <p:txBody>
          <a:bodyPr/>
          <a:lstStyle/>
          <a:p>
            <a:pPr algn="ctr" eaLnBrk="1" hangingPunct="1"/>
            <a:r>
              <a:rPr lang="en-US" altLang="en-US" sz="3600" dirty="0"/>
              <a:t>Catching Away of All Living Believers </a:t>
            </a:r>
            <a:br>
              <a:rPr lang="en-US" altLang="en-US" sz="3600" dirty="0"/>
            </a:br>
            <a:r>
              <a:rPr lang="en-US" altLang="en-US" sz="2800" dirty="0">
                <a:solidFill>
                  <a:schemeClr val="tx1"/>
                </a:solidFill>
                <a:effectLst>
                  <a:outerShdw blurRad="38100" dist="38100" dir="2700000" algn="tl">
                    <a:srgbClr val="000000"/>
                  </a:outerShdw>
                </a:effectLst>
                <a:ea typeface="+mn-ea"/>
                <a:cs typeface="+mn-cs"/>
              </a:rPr>
              <a:t>(1 Thess. 4:17)</a:t>
            </a:r>
            <a:endParaRPr lang="en-US" altLang="en-US" sz="3200" dirty="0">
              <a:solidFill>
                <a:schemeClr val="tx1"/>
              </a:solidFill>
              <a:effectLst>
                <a:outerShdw blurRad="38100" dist="38100" dir="2700000" algn="tl">
                  <a:srgbClr val="000000"/>
                </a:outerShdw>
              </a:effectLst>
              <a:ea typeface="+mn-ea"/>
              <a:cs typeface="+mn-cs"/>
            </a:endParaRPr>
          </a:p>
        </p:txBody>
      </p:sp>
      <p:sp>
        <p:nvSpPr>
          <p:cNvPr id="28675" name="Rectangle 3">
            <a:extLst>
              <a:ext uri="{FF2B5EF4-FFF2-40B4-BE49-F238E27FC236}">
                <a16:creationId xmlns:a16="http://schemas.microsoft.com/office/drawing/2014/main" id="{19C461FC-5B2B-A745-0E3C-35628AB18288}"/>
              </a:ext>
            </a:extLst>
          </p:cNvPr>
          <p:cNvSpPr>
            <a:spLocks noGrp="1" noChangeArrowheads="1"/>
          </p:cNvSpPr>
          <p:nvPr>
            <p:ph type="body" idx="1"/>
          </p:nvPr>
        </p:nvSpPr>
        <p:spPr>
          <a:xfrm>
            <a:off x="3886200" y="2306638"/>
            <a:ext cx="7696200" cy="2244725"/>
          </a:xfrm>
        </p:spPr>
        <p:txBody>
          <a:bodyPr/>
          <a:lstStyle/>
          <a:p>
            <a:pPr marL="457200" indent="-457200" eaLnBrk="1" hangingPunct="1">
              <a:spcBef>
                <a:spcPts val="0"/>
              </a:spcBef>
              <a:spcAft>
                <a:spcPts val="2400"/>
              </a:spcAft>
              <a:defRPr/>
            </a:pPr>
            <a:r>
              <a:rPr lang="en-US" i="1" dirty="0" err="1"/>
              <a:t>Harpazo</a:t>
            </a:r>
            <a:r>
              <a:rPr lang="en-US" dirty="0"/>
              <a:t> = seized or caught up by force</a:t>
            </a:r>
          </a:p>
          <a:p>
            <a:pPr marL="457200" indent="-457200" eaLnBrk="1" hangingPunct="1">
              <a:spcBef>
                <a:spcPts val="0"/>
              </a:spcBef>
              <a:spcAft>
                <a:spcPts val="2400"/>
              </a:spcAft>
              <a:defRPr/>
            </a:pPr>
            <a:r>
              <a:rPr lang="en-US" i="1" dirty="0" err="1"/>
              <a:t>Harpazo</a:t>
            </a:r>
            <a:r>
              <a:rPr lang="en-US" dirty="0"/>
              <a:t> (Greek) = </a:t>
            </a:r>
            <a:r>
              <a:rPr lang="en-US" i="1" dirty="0" err="1"/>
              <a:t>rapere</a:t>
            </a:r>
            <a:r>
              <a:rPr lang="en-US" dirty="0"/>
              <a:t> (Latin) = rapture (English)</a:t>
            </a:r>
          </a:p>
        </p:txBody>
      </p:sp>
      <p:pic>
        <p:nvPicPr>
          <p:cNvPr id="61444" name="Picture 4">
            <a:extLst>
              <a:ext uri="{FF2B5EF4-FFF2-40B4-BE49-F238E27FC236}">
                <a16:creationId xmlns:a16="http://schemas.microsoft.com/office/drawing/2014/main" id="{A40E88EF-7BC4-065E-8157-ECC24AF02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094" r="24529"/>
          <a:stretch>
            <a:fillRect/>
          </a:stretch>
        </p:blipFill>
        <p:spPr bwMode="auto">
          <a:xfrm>
            <a:off x="624839" y="1828800"/>
            <a:ext cx="2575072"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906B029-6406-8CD9-DDCF-502402BB9822}"/>
              </a:ext>
            </a:extLst>
          </p:cNvPr>
          <p:cNvPicPr>
            <a:picLocks noChangeAspect="1"/>
          </p:cNvPicPr>
          <p:nvPr/>
        </p:nvPicPr>
        <p:blipFill>
          <a:blip r:embed="rId3"/>
          <a:stretch>
            <a:fillRect/>
          </a:stretch>
        </p:blipFill>
        <p:spPr>
          <a:xfrm>
            <a:off x="10626852" y="104274"/>
            <a:ext cx="955548" cy="914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1943100" y="304800"/>
            <a:ext cx="8305800" cy="905664"/>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Latin Vulgate Translation</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rPr>
              <a:t>(1 Thess. 4:17)</a:t>
            </a:r>
          </a:p>
        </p:txBody>
      </p:sp>
      <p:sp>
        <p:nvSpPr>
          <p:cNvPr id="70658" name="Content Placeholder 2"/>
          <p:cNvSpPr>
            <a:spLocks noGrp="1"/>
          </p:cNvSpPr>
          <p:nvPr>
            <p:ph idx="1"/>
          </p:nvPr>
        </p:nvSpPr>
        <p:spPr>
          <a:xfrm>
            <a:off x="3200400" y="1705414"/>
            <a:ext cx="8305800" cy="2790386"/>
          </a:xfrm>
        </p:spPr>
        <p:txBody>
          <a:bodyPr/>
          <a:lstStyle/>
          <a:p>
            <a:pPr marL="0" indent="0" algn="just">
              <a:spcBef>
                <a:spcPts val="0"/>
              </a:spcBef>
              <a:spcAft>
                <a:spcPts val="1200"/>
              </a:spcAft>
              <a:buClr>
                <a:srgbClr val="00FFFF"/>
              </a:buClr>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Deinde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qui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vivimus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qui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relinquimur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simul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rapiemur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cum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nubibus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obviam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Christo in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aëra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 sic semper cum Domino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70659" name="TextBox 3"/>
          <p:cNvSpPr txBox="1">
            <a:spLocks noChangeArrowheads="1"/>
          </p:cNvSpPr>
          <p:nvPr/>
        </p:nvSpPr>
        <p:spPr bwMode="auto">
          <a:xfrm>
            <a:off x="2705100" y="6248400"/>
            <a:ext cx="6781800" cy="523220"/>
          </a:xfrm>
          <a:prstGeom prst="rect">
            <a:avLst/>
          </a:prstGeom>
          <a:noFill/>
          <a:ln w="9525">
            <a:noFill/>
            <a:miter lim="800000"/>
            <a:headEnd/>
            <a:tailEnd/>
          </a:ln>
        </p:spPr>
        <p:txBody>
          <a:bodyPr wrap="square">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Curtis and Isaiah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Hoogendyk</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1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Lexham</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Latin-English Interlinear Vulgate</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(Bellingham, WA: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Lexham</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Press, 2016), 1 Th 4:17.</a:t>
            </a:r>
          </a:p>
        </p:txBody>
      </p:sp>
      <p:pic>
        <p:nvPicPr>
          <p:cNvPr id="1026" name="Picture 2" descr="St. Jerome – September 30th | Traditional Catholic Priest">
            <a:extLst>
              <a:ext uri="{FF2B5EF4-FFF2-40B4-BE49-F238E27FC236}">
                <a16:creationId xmlns:a16="http://schemas.microsoft.com/office/drawing/2014/main" id="{B2453224-ABDF-4180-AB5A-8E99022E2F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705414"/>
            <a:ext cx="172779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2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8392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mj-lt"/>
              <a:buAutoNum type="arabicPeriod"/>
            </a:pPr>
            <a:r>
              <a:rPr lang="en-US" b="1" u="sng" dirty="0">
                <a:solidFill>
                  <a:srgbClr val="FFFFCC"/>
                </a:solidFill>
              </a:rPr>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7353E0D9-FC62-0F94-100D-1F99F7C8CB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136503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CFF9CFB-A713-746D-7A9D-978AAC465599}"/>
              </a:ext>
            </a:extLst>
          </p:cNvPr>
          <p:cNvGraphicFramePr>
            <a:graphicFrameLocks noGrp="1"/>
          </p:cNvGraphicFramePr>
          <p:nvPr/>
        </p:nvGraphicFramePr>
        <p:xfrm>
          <a:off x="609600" y="228600"/>
          <a:ext cx="10972800" cy="633987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2471753490"/>
                    </a:ext>
                  </a:extLst>
                </a:gridCol>
                <a:gridCol w="5486400">
                  <a:extLst>
                    <a:ext uri="{9D8B030D-6E8A-4147-A177-3AD203B41FA5}">
                      <a16:colId xmlns:a16="http://schemas.microsoft.com/office/drawing/2014/main" val="4163398497"/>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RAPTURE DISTINCT FROM SECOND ADVENT</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4057595765"/>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cs typeface="Arial" charset="0"/>
                        </a:rPr>
                        <a:t>RAPTURE</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C00000"/>
                          </a:solidFill>
                          <a:effectLst/>
                          <a:latin typeface="Calibri" panose="020F0502020204030204" pitchFamily="34" charset="0"/>
                          <a:cs typeface="Arial" charset="0"/>
                        </a:rPr>
                        <a:t>(1 </a:t>
                      </a:r>
                      <a:r>
                        <a:rPr kumimoji="0" lang="en-US" sz="2000" b="1" i="0" u="none" strike="noStrike" cap="none" normalizeH="0" baseline="0" dirty="0" err="1">
                          <a:ln>
                            <a:noFill/>
                          </a:ln>
                          <a:solidFill>
                            <a:srgbClr val="C00000"/>
                          </a:solidFill>
                          <a:effectLst/>
                          <a:latin typeface="Calibri" panose="020F0502020204030204" pitchFamily="34" charset="0"/>
                          <a:cs typeface="Arial" charset="0"/>
                        </a:rPr>
                        <a:t>Thess</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4:13-17; 1 Cor 15:51-57)</a:t>
                      </a:r>
                    </a:p>
                  </a:txBody>
                  <a:tcPr marT="45725" marB="45725"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(Rev 19:11-16)</a:t>
                      </a:r>
                    </a:p>
                  </a:txBody>
                  <a:tcPr marT="45725" marB="45725" anchor="ctr" horzOverflow="overflow"/>
                </a:tc>
                <a:extLst>
                  <a:ext uri="{0D108BD9-81ED-4DB2-BD59-A6C34878D82A}">
                    <a16:rowId xmlns:a16="http://schemas.microsoft.com/office/drawing/2014/main" val="175045717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in the air (1 </a:t>
                      </a:r>
                      <a:r>
                        <a:rPr kumimoji="0" lang="en-US" sz="24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Thess</a:t>
                      </a:r>
                      <a:r>
                        <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to the earth (</a:t>
                      </a:r>
                      <a:r>
                        <a:rPr kumimoji="0" lang="en-US" sz="24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14:4)</a:t>
                      </a:r>
                    </a:p>
                  </a:txBody>
                  <a:tcPr marT="45725" marB="45725" anchor="ctr" horzOverflow="overflow"/>
                </a:tc>
                <a:extLst>
                  <a:ext uri="{0D108BD9-81ED-4DB2-BD59-A6C34878D82A}">
                    <a16:rowId xmlns:a16="http://schemas.microsoft.com/office/drawing/2014/main" val="284413506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For His saints (1 </a:t>
                      </a:r>
                      <a:r>
                        <a:rPr kumimoji="0" lang="en-US" sz="2400" b="0"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4:15-17)</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With His saints (Rev 19:14)</a:t>
                      </a:r>
                    </a:p>
                  </a:txBody>
                  <a:tcPr marT="45725" marB="45725" anchor="ctr" horzOverflow="overflow"/>
                </a:tc>
                <a:extLst>
                  <a:ext uri="{0D108BD9-81ED-4DB2-BD59-A6C34878D82A}">
                    <a16:rowId xmlns:a16="http://schemas.microsoft.com/office/drawing/2014/main" val="1311439648"/>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Blessing (1 </a:t>
                      </a:r>
                      <a:r>
                        <a:rPr kumimoji="0" lang="en-US" sz="2400" b="0"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4:18)</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Judgment (Rev 19:15)</a:t>
                      </a:r>
                    </a:p>
                  </a:txBody>
                  <a:tcPr marT="45725" marB="45725" anchor="ctr" horzOverflow="overflow"/>
                </a:tc>
                <a:extLst>
                  <a:ext uri="{0D108BD9-81ED-4DB2-BD59-A6C34878D82A}">
                    <a16:rowId xmlns:a16="http://schemas.microsoft.com/office/drawing/2014/main" val="2993002991"/>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only believers (1 </a:t>
                      </a:r>
                      <a:r>
                        <a:rPr kumimoji="0" lang="en-US" sz="2400" b="0"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both believers and unbelievers (Rev 19:15)</a:t>
                      </a:r>
                    </a:p>
                  </a:txBody>
                  <a:tcPr marT="45725" marB="45725" anchor="ctr" horzOverflow="overflow"/>
                </a:tc>
                <a:extLst>
                  <a:ext uri="{0D108BD9-81ED-4DB2-BD59-A6C34878D82A}">
                    <a16:rowId xmlns:a16="http://schemas.microsoft.com/office/drawing/2014/main" val="1895735015"/>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Invisible (1 </a:t>
                      </a:r>
                      <a:r>
                        <a:rPr kumimoji="0" lang="en-US" sz="2400" b="0"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Visible to all (Rev 1:7)</a:t>
                      </a:r>
                    </a:p>
                  </a:txBody>
                  <a:tcPr marT="45725" marB="45725" anchor="ctr" horzOverflow="overflow"/>
                </a:tc>
                <a:extLst>
                  <a:ext uri="{0D108BD9-81ED-4DB2-BD59-A6C34878D82A}">
                    <a16:rowId xmlns:a16="http://schemas.microsoft.com/office/drawing/2014/main" val="132090784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Announced only by an archangel (1 </a:t>
                      </a:r>
                      <a:r>
                        <a:rPr kumimoji="0" lang="en-US" sz="2400" b="0"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Involves myriads of angels (Jude 14)</a:t>
                      </a:r>
                    </a:p>
                  </a:txBody>
                  <a:tcPr marT="45725" marB="45725" anchor="ctr" horzOverflow="overflow"/>
                </a:tc>
                <a:extLst>
                  <a:ext uri="{0D108BD9-81ED-4DB2-BD59-A6C34878D82A}">
                    <a16:rowId xmlns:a16="http://schemas.microsoft.com/office/drawing/2014/main" val="24987697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Resurrection (1 Cor 15: 51)</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No resurrection</a:t>
                      </a:r>
                    </a:p>
                  </a:txBody>
                  <a:tcPr marT="45725" marB="45725" anchor="ctr" horzOverflow="overflow"/>
                </a:tc>
                <a:extLst>
                  <a:ext uri="{0D108BD9-81ED-4DB2-BD59-A6C34878D82A}">
                    <a16:rowId xmlns:a16="http://schemas.microsoft.com/office/drawing/2014/main" val="3694572136"/>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the church (1 </a:t>
                      </a:r>
                      <a:r>
                        <a:rPr kumimoji="0" lang="en-US" sz="2400" b="0"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1:10)</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Israel (Matt 23:37-39)</a:t>
                      </a:r>
                    </a:p>
                  </a:txBody>
                  <a:tcPr marT="45725" marB="45725" anchor="ctr" horzOverflow="overflow"/>
                </a:tc>
                <a:extLst>
                  <a:ext uri="{0D108BD9-81ED-4DB2-BD59-A6C34878D82A}">
                    <a16:rowId xmlns:a16="http://schemas.microsoft.com/office/drawing/2014/main" val="3968666947"/>
                  </a:ext>
                </a:extLst>
              </a:tr>
            </a:tbl>
          </a:graphicData>
        </a:graphic>
      </p:graphicFrame>
    </p:spTree>
    <p:extLst>
      <p:ext uri="{BB962C8B-B14F-4D97-AF65-F5344CB8AC3E}">
        <p14:creationId xmlns:p14="http://schemas.microsoft.com/office/powerpoint/2010/main" val="21245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“Jerusalem, Jerusalem,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19640"/>
            <a:ext cx="10972800" cy="42218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could never reconcile the conflicting statements—that there should be seven years of tribulation and the reign of Antichrist before the coming of Christ, and yet it could happen ‘tonight.’  What these teachers should have said was that the rapture and the Second Advent were two distinct, unrelated events, and that whereas the rapture could take place ‘tonight,’ the Second Advent could not take place until after the Tribulation and the last seven years of this age which would include the reign of Antichrist.”</a:t>
            </a:r>
            <a:endParaRPr 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162478" y="232083"/>
            <a:ext cx="5867047" cy="1338828"/>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the Bible Says About the Second Coming of Jesus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Armor Books, 2003), 171.</a:t>
            </a:r>
            <a:endParaRPr lang="en-US" sz="20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AE0B1E40-CE41-404C-A19C-79FF49AC4F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744200" y="121920"/>
            <a:ext cx="82716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1BBAB164-CA9E-4355-868E-15ACEF373A8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9600" y="121920"/>
            <a:ext cx="78570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10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48273"/>
            <a:ext cx="10972800" cy="305020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still truth to teach that the rapture could take place at any moment. The Second Advent, however, cannot take place until after the Tribulation and the reign of Antichrist. In fact, all the prophecies of Mt. 24–25; Mk. 13; Lk. 21:1-11, 25-33; 2 Thess. 2; 1 Thess. 5; Rev. 4:1–19:10 must be fulfilled in detail before the Second Advent of Christ and after the rapture.”</a:t>
            </a:r>
            <a:endParaRPr 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3" name="Rectangle 2">
            <a:extLst>
              <a:ext uri="{FF2B5EF4-FFF2-40B4-BE49-F238E27FC236}">
                <a16:creationId xmlns:a16="http://schemas.microsoft.com/office/drawing/2014/main" id="{C3B876CE-28BB-61DF-997A-334449D98500}"/>
              </a:ext>
            </a:extLst>
          </p:cNvPr>
          <p:cNvSpPr/>
          <p:nvPr/>
        </p:nvSpPr>
        <p:spPr>
          <a:xfrm>
            <a:off x="3162478" y="232083"/>
            <a:ext cx="5867047" cy="1338828"/>
          </a:xfrm>
          <a:prstGeom prst="rect">
            <a:avLst/>
          </a:prstGeom>
        </p:spPr>
        <p:txBody>
          <a:bodyPr wrap="square">
            <a:spAutoFit/>
          </a:bodyPr>
          <a:lstStyle/>
          <a:p>
            <a:pPr algn="ctr">
              <a:spcBef>
                <a:spcPts val="0"/>
              </a:spcBef>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Jennings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Dake</a:t>
            </a: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the Bible Says About the Second Coming of Jesus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Armor Books, 2003), 171.</a:t>
            </a:r>
            <a:endParaRPr lang="en-US" sz="20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4" name="Picture 2" descr="Image result for God's Plan for Man">
            <a:extLst>
              <a:ext uri="{FF2B5EF4-FFF2-40B4-BE49-F238E27FC236}">
                <a16:creationId xmlns:a16="http://schemas.microsoft.com/office/drawing/2014/main" id="{9FF12F02-313D-11F3-D873-A49717CCC45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744200" y="121920"/>
            <a:ext cx="82716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4" descr="Image result for finis jennings dake">
            <a:extLst>
              <a:ext uri="{FF2B5EF4-FFF2-40B4-BE49-F238E27FC236}">
                <a16:creationId xmlns:a16="http://schemas.microsoft.com/office/drawing/2014/main" id="{D76CC48C-835C-42E5-F725-90728A7B003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9600" y="121920"/>
            <a:ext cx="78570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656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b="1" u="sng" dirty="0">
                <a:solidFill>
                  <a:srgbClr val="FFFFCC"/>
                </a:solidFill>
              </a:rPr>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7F78D90E-A167-B643-D6E3-6B43EADE36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409221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 Christ</a:t>
            </a:r>
            <a:r>
              <a:rPr lang="en-US" sz="3400" dirty="0">
                <a:effectLst>
                  <a:outerShdw blurRad="38100" dist="38100" dir="2700000" algn="tl">
                    <a:srgbClr val="000000">
                      <a:alpha val="43137"/>
                    </a:srgbClr>
                  </a:outerShdw>
                </a:effectLst>
                <a:cs typeface="Calibri" panose="020F0502020204030204" pitchFamily="34" charset="0"/>
              </a:rPr>
              <a: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287471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19907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a:t>
            </a:r>
            <a:r>
              <a:rPr lang="en-US" sz="3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This 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8809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Christ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2685773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8200" y="1034716"/>
            <a:ext cx="10515600" cy="5442284"/>
          </a:xfrm>
          <a:prstGeom prst="rect">
            <a:avLst/>
          </a:prstGeom>
          <a:solidFill>
            <a:schemeClr val="bg1">
              <a:lumMod val="50000"/>
            </a:schemeClr>
          </a:solidFill>
          <a:ln>
            <a:solidFill>
              <a:schemeClr val="tx1"/>
            </a:solidFill>
          </a:ln>
        </p:spPr>
      </p:pic>
    </p:spTree>
    <p:extLst>
      <p:ext uri="{BB962C8B-B14F-4D97-AF65-F5344CB8AC3E}">
        <p14:creationId xmlns:p14="http://schemas.microsoft.com/office/powerpoint/2010/main" val="3972080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the first fruits, after that those who are Christ’s at His coming.”</a:t>
            </a:r>
          </a:p>
        </p:txBody>
      </p:sp>
    </p:spTree>
    <p:extLst>
      <p:ext uri="{BB962C8B-B14F-4D97-AF65-F5344CB8AC3E}">
        <p14:creationId xmlns:p14="http://schemas.microsoft.com/office/powerpoint/2010/main" val="3863623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209800" y="228600"/>
            <a:ext cx="7772400" cy="762000"/>
          </a:xfrm>
        </p:spPr>
        <p:txBody>
          <a:bodyPr vert="horz" wrap="square" lIns="91440" tIns="45720" rIns="91440" bIns="45720" numCol="1" anchor="ctr" anchorCtr="0" compatLnSpc="1">
            <a:prstTxWarp prst="textNoShape">
              <a:avLst/>
            </a:prstTxWarp>
          </a:bodyPr>
          <a:lstStyle/>
          <a:p>
            <a:pPr algn="ctr" eaLnBrk="1" hangingPunct="1"/>
            <a:r>
              <a:rPr lang="en-US" sz="3600" dirty="0"/>
              <a:t>Order or Tagma (1 Cor. 15:23)</a:t>
            </a:r>
          </a:p>
        </p:txBody>
      </p:sp>
      <p:sp>
        <p:nvSpPr>
          <p:cNvPr id="11267" name="Rectangle 3"/>
          <p:cNvSpPr>
            <a:spLocks noGrp="1" noChangeArrowheads="1"/>
          </p:cNvSpPr>
          <p:nvPr>
            <p:ph type="body" idx="4294967295"/>
          </p:nvPr>
        </p:nvSpPr>
        <p:spPr>
          <a:xfrm>
            <a:off x="1524000" y="1165860"/>
            <a:ext cx="9525000" cy="3276600"/>
          </a:xfrm>
        </p:spPr>
        <p:txBody>
          <a:bodyPr vert="horz" wrap="square" lIns="91440" tIns="45720" rIns="91440" bIns="45720" numCol="1" anchor="t" anchorCtr="0" compatLnSpc="1">
            <a:prstTxWarp prst="textNoShape">
              <a:avLst/>
            </a:prstTxWarp>
          </a:bodyPr>
          <a:lstStyle/>
          <a:p>
            <a:pPr marL="457200" indent="-457200" eaLnBrk="1" hangingPunct="1">
              <a:spcBef>
                <a:spcPts val="0"/>
              </a:spcBef>
              <a:spcAft>
                <a:spcPts val="2400"/>
              </a:spcAft>
              <a:tabLst>
                <a:tab pos="1717675" algn="l"/>
              </a:tabLst>
              <a:defRPr/>
            </a:pPr>
            <a:r>
              <a:rPr lang="en-US" b="1" u="sng" dirty="0">
                <a:solidFill>
                  <a:srgbClr val="FFFFCC"/>
                </a:solidFill>
              </a:rPr>
              <a:t>General</a:t>
            </a:r>
            <a:r>
              <a:rPr lang="en-US" dirty="0"/>
              <a:t> – Christ’s resurrection (1 Cor. 15:23)</a:t>
            </a:r>
          </a:p>
          <a:p>
            <a:pPr marL="457200" indent="-457200" eaLnBrk="1" hangingPunct="1">
              <a:spcBef>
                <a:spcPts val="0"/>
              </a:spcBef>
              <a:spcAft>
                <a:spcPts val="2400"/>
              </a:spcAft>
              <a:tabLst>
                <a:tab pos="1717675" algn="l"/>
              </a:tabLst>
              <a:defRPr/>
            </a:pPr>
            <a:r>
              <a:rPr lang="en-US" b="1" u="sng" dirty="0">
                <a:solidFill>
                  <a:srgbClr val="FFFFCC"/>
                </a:solidFill>
              </a:rPr>
              <a:t>Officer</a:t>
            </a:r>
            <a:r>
              <a:rPr lang="en-US" dirty="0"/>
              <a:t> 	– Rapture (1 Thess. 4:13-18)</a:t>
            </a:r>
          </a:p>
          <a:p>
            <a:pPr marL="457200" indent="-457200" eaLnBrk="1" hangingPunct="1">
              <a:spcBef>
                <a:spcPts val="0"/>
              </a:spcBef>
              <a:spcAft>
                <a:spcPts val="2400"/>
              </a:spcAft>
              <a:tabLst>
                <a:tab pos="1717675" algn="l"/>
              </a:tabLst>
              <a:defRPr/>
            </a:pPr>
            <a:r>
              <a:rPr lang="en-US" b="1" u="sng" dirty="0">
                <a:solidFill>
                  <a:srgbClr val="FFFFCC"/>
                </a:solidFill>
              </a:rPr>
              <a:t>Soldiers</a:t>
            </a:r>
            <a:r>
              <a:rPr lang="en-US" dirty="0"/>
              <a:t> – OT saints &amp; Tribulation martyrs (Rev. 20:4)</a:t>
            </a:r>
          </a:p>
          <a:p>
            <a:pPr marL="457200" indent="-457200" eaLnBrk="1" hangingPunct="1">
              <a:spcBef>
                <a:spcPts val="0"/>
              </a:spcBef>
              <a:spcAft>
                <a:spcPts val="2400"/>
              </a:spcAft>
              <a:defRPr/>
            </a:pPr>
            <a:r>
              <a:rPr lang="en-US" b="1" u="sng" dirty="0">
                <a:solidFill>
                  <a:srgbClr val="FFFFCC"/>
                </a:solidFill>
              </a:rPr>
              <a:t>Captives</a:t>
            </a:r>
            <a:r>
              <a:rPr lang="en-US" u="sng" dirty="0">
                <a:solidFill>
                  <a:srgbClr val="FFFFCC"/>
                </a:solidFill>
              </a:rPr>
              <a:t> </a:t>
            </a:r>
            <a:r>
              <a:rPr lang="en-US" dirty="0"/>
              <a:t>– Unsaved of all ages (Rev. 20:5)</a:t>
            </a:r>
          </a:p>
        </p:txBody>
      </p:sp>
      <p:pic>
        <p:nvPicPr>
          <p:cNvPr id="4403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30226" y="4617720"/>
            <a:ext cx="2531551" cy="201168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257625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801FCC-9901-1A8C-6603-EE6F7FEC27BD}"/>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Christian Living (4:1-12)</a:t>
            </a:r>
          </a:p>
        </p:txBody>
      </p:sp>
      <p:sp>
        <p:nvSpPr>
          <p:cNvPr id="23555" name="Rectangle 3">
            <a:extLst>
              <a:ext uri="{FF2B5EF4-FFF2-40B4-BE49-F238E27FC236}">
                <a16:creationId xmlns:a16="http://schemas.microsoft.com/office/drawing/2014/main" id="{E79DA9E4-6334-51A3-D831-E7A803EA7937}"/>
              </a:ext>
            </a:extLst>
          </p:cNvPr>
          <p:cNvSpPr>
            <a:spLocks noGrp="1" noChangeArrowheads="1"/>
          </p:cNvSpPr>
          <p:nvPr>
            <p:ph type="body" idx="1"/>
          </p:nvPr>
        </p:nvSpPr>
        <p:spPr>
          <a:xfrm>
            <a:off x="2266157" y="1946275"/>
            <a:ext cx="7868443" cy="2473325"/>
          </a:xfrm>
        </p:spPr>
        <p:txBody>
          <a:bodyPr/>
          <a:lstStyle/>
          <a:p>
            <a:pPr marL="457200" indent="-457200" eaLnBrk="1" hangingPunct="1">
              <a:spcBef>
                <a:spcPts val="0"/>
              </a:spcBef>
              <a:spcAft>
                <a:spcPts val="2400"/>
              </a:spcAft>
              <a:defRPr/>
            </a:pPr>
            <a:r>
              <a:rPr lang="en-US" dirty="0"/>
              <a:t>General conduct (4:1-2)</a:t>
            </a:r>
          </a:p>
          <a:p>
            <a:pPr marL="457200" indent="-457200" eaLnBrk="1" hangingPunct="1">
              <a:spcBef>
                <a:spcPts val="0"/>
              </a:spcBef>
              <a:spcAft>
                <a:spcPts val="2400"/>
              </a:spcAft>
              <a:defRPr/>
            </a:pPr>
            <a:r>
              <a:rPr lang="en-US" dirty="0"/>
              <a:t>Negative command: sexual sin (4:3-8)</a:t>
            </a:r>
          </a:p>
          <a:p>
            <a:pPr marL="457200" indent="-457200" eaLnBrk="1" hangingPunct="1">
              <a:spcBef>
                <a:spcPts val="0"/>
              </a:spcBef>
              <a:spcAft>
                <a:spcPts val="2400"/>
              </a:spcAft>
              <a:defRPr/>
            </a:pPr>
            <a:r>
              <a:rPr lang="en-US" dirty="0"/>
              <a:t>Positive command: brotherly love (4:9-12)</a:t>
            </a:r>
          </a:p>
        </p:txBody>
      </p:sp>
      <p:pic>
        <p:nvPicPr>
          <p:cNvPr id="4" name="Picture 3">
            <a:extLst>
              <a:ext uri="{FF2B5EF4-FFF2-40B4-BE49-F238E27FC236}">
                <a16:creationId xmlns:a16="http://schemas.microsoft.com/office/drawing/2014/main" id="{9107BE44-0FB5-0D8E-A1D0-2EFAB3B235C6}"/>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b="1" u="sng" dirty="0">
                <a:solidFill>
                  <a:srgbClr val="FFFFCC"/>
                </a:solidFill>
              </a:rPr>
              <a:t>Pre-</a:t>
            </a:r>
            <a:r>
              <a:rPr lang="en-US" b="1" u="sng" dirty="0" err="1">
                <a:solidFill>
                  <a:srgbClr val="FFFFCC"/>
                </a:solidFill>
              </a:rPr>
              <a:t>tribulationalism</a:t>
            </a:r>
            <a:r>
              <a:rPr lang="en-US" b="1" u="sng" dirty="0">
                <a:solidFill>
                  <a:srgbClr val="FFFFCC"/>
                </a:solidFill>
              </a:rPr>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31B8504B-160D-53FF-8839-E3CB4E093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420524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03431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504321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4129951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t>
            </a:r>
            <a:r>
              <a:rPr lang="en-US" sz="3400" dirty="0">
                <a:effectLst>
                  <a:outerShdw blurRad="38100" dist="38100" dir="2700000" algn="tl">
                    <a:srgbClr val="000000">
                      <a:alpha val="43137"/>
                    </a:srgbClr>
                  </a:outerShdw>
                </a:effectLst>
                <a:cs typeface="Calibri" panose="020F0502020204030204" pitchFamily="34" charset="0"/>
              </a:rPr>
              <a:t>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281136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609600" y="1600200"/>
            <a:ext cx="109728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533400" y="1600202"/>
            <a:ext cx="109728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spcAft>
                <a:spcPts val="1200"/>
              </a:spcAft>
              <a:buClrTx/>
              <a:buSzTx/>
              <a:buNone/>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at any moment.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‘near,’ without stating any signs that must precede His coming.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something that gives believers hope and encouragement, without indicating that these believers will suffer tribulation. </a:t>
            </a:r>
          </a:p>
          <a:p>
            <a:pPr marL="685800" indent="-685800" algn="just" eaLnBrk="1" hangingPunct="1">
              <a:spcBef>
                <a:spcPct val="0"/>
              </a:spcBef>
              <a:spcAft>
                <a:spcPts val="12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giving hope without relating it to God’s judgment of unbelievers.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3629025" y="228602"/>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150" dirty="0">
                <a:effectLst>
                  <a:outerShdw blurRad="38100" dist="38100" dir="2700000" algn="tl">
                    <a:srgbClr val="000000">
                      <a:alpha val="43137"/>
                    </a:srgbClr>
                  </a:outerShdw>
                </a:effectLst>
                <a:latin typeface="Calibri" panose="020F0502020204030204" pitchFamily="34" charset="0"/>
              </a:rPr>
              <a:t>,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218934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
            <a:ext cx="10668000" cy="6477000"/>
          </a:xfrm>
          <a:prstGeom prst="rect">
            <a:avLst/>
          </a:prstGeom>
          <a:ln w="28575">
            <a:solidFill>
              <a:srgbClr val="FFFFCC"/>
            </a:solidFill>
          </a:ln>
        </p:spPr>
      </p:pic>
    </p:spTree>
    <p:extLst>
      <p:ext uri="{BB962C8B-B14F-4D97-AF65-F5344CB8AC3E}">
        <p14:creationId xmlns:p14="http://schemas.microsoft.com/office/powerpoint/2010/main" val="2886436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63516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3352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4346297"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6328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681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4864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473425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28959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150" dirty="0">
                <a:effectLst>
                  <a:outerShdw blurRad="38100" dist="38100" dir="2700000" algn="tl">
                    <a:srgbClr val="000000">
                      <a:alpha val="43137"/>
                    </a:srgbClr>
                  </a:outerShdw>
                </a:effectLst>
                <a:latin typeface="Calibri" panose="020F0502020204030204" pitchFamily="34" charset="0"/>
              </a:rPr>
              <a:t>;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4262513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7">
            <a:extLst>
              <a:ext uri="{FF2B5EF4-FFF2-40B4-BE49-F238E27FC236}">
                <a16:creationId xmlns:a16="http://schemas.microsoft.com/office/drawing/2014/main" id="{6870E457-5B72-4B61-B2DA-E5C3C25DA4E0}"/>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55</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018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029200" y="228600"/>
            <a:ext cx="2133600" cy="914400"/>
          </a:xfrm>
        </p:spPr>
        <p:txBody>
          <a:bodyPr/>
          <a:lstStyle/>
          <a:p>
            <a:pPr algn="ctr" eaLnBrk="1" hangingPunct="1"/>
            <a:r>
              <a:rPr lang="en-US" altLang="en-US" sz="3600" dirty="0">
                <a:effectLst>
                  <a:outerShdw blurRad="38100" dist="38100" dir="2700000" algn="tl">
                    <a:srgbClr val="000000"/>
                  </a:outerShdw>
                </a:effectLst>
                <a:cs typeface="Calibri" panose="020F0502020204030204" pitchFamily="34" charset="0"/>
              </a:rPr>
              <a:t>Comfort</a:t>
            </a:r>
          </a:p>
        </p:txBody>
      </p:sp>
      <p:pic>
        <p:nvPicPr>
          <p:cNvPr id="68611"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685800" y="1600200"/>
            <a:ext cx="2482142" cy="3657600"/>
          </a:xfrm>
        </p:spPr>
      </p:pic>
      <p:sp>
        <p:nvSpPr>
          <p:cNvPr id="27651" name="Rectangle 3"/>
          <p:cNvSpPr>
            <a:spLocks noGrp="1" noChangeArrowheads="1"/>
          </p:cNvSpPr>
          <p:nvPr>
            <p:ph type="body" sz="half" idx="2"/>
          </p:nvPr>
        </p:nvSpPr>
        <p:spPr>
          <a:xfrm>
            <a:off x="3352800" y="2237583"/>
            <a:ext cx="8229600" cy="2382837"/>
          </a:xfrm>
        </p:spPr>
        <p:txBody>
          <a:bodyPr/>
          <a:lstStyle/>
          <a:p>
            <a:pPr marL="457200" indent="-457200" algn="just" eaLnBrk="1" hangingPunct="1">
              <a:spcBef>
                <a:spcPts val="0"/>
              </a:spcBef>
              <a:spcAft>
                <a:spcPts val="2400"/>
              </a:spcAft>
              <a:defRPr/>
            </a:pPr>
            <a:r>
              <a:rPr lang="en-US" dirty="0">
                <a:latin typeface="Calibri" panose="020F0502020204030204" pitchFamily="34" charset="0"/>
                <a:cs typeface="Calibri" panose="020F0502020204030204" pitchFamily="34" charset="0"/>
              </a:rPr>
              <a:t>John 14:1; 1 Thess 4:18; Titus 2:13</a:t>
            </a:r>
          </a:p>
          <a:p>
            <a:pPr marL="457200" indent="-457200" algn="just" eaLnBrk="1" hangingPunct="1">
              <a:spcBef>
                <a:spcPts val="0"/>
              </a:spcBef>
              <a:spcAft>
                <a:spcPts val="2400"/>
              </a:spcAft>
              <a:defRPr/>
            </a:pPr>
            <a:r>
              <a:rPr lang="en-US" dirty="0">
                <a:latin typeface="Calibri" panose="020F0502020204030204" pitchFamily="34" charset="0"/>
                <a:cs typeface="Calibri" panose="020F0502020204030204" pitchFamily="34" charset="0"/>
              </a:rPr>
              <a:t>Other rapture views are not comforting since they place the church into divine wrath</a:t>
            </a:r>
          </a:p>
        </p:txBody>
      </p:sp>
    </p:spTree>
    <p:extLst>
      <p:ext uri="{BB962C8B-B14F-4D97-AF65-F5344CB8AC3E}">
        <p14:creationId xmlns:p14="http://schemas.microsoft.com/office/powerpoint/2010/main" val="1097259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565651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629369" y="1817808"/>
            <a:ext cx="10953031" cy="4201993"/>
          </a:xfrm>
        </p:spPr>
        <p:txBody>
          <a:bodyPr/>
          <a:lstStyle/>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“Jesus may come today, Glad day! Glad 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And I would see my friend;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Dangers and troubles would end If Jesus should come today.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Glad day! Glad day! Is it the crowning day?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I’ll live for today, nor anxious be, Jesus, my Lord, I soon shall see; </a:t>
            </a:r>
          </a:p>
          <a:p>
            <a:pPr marL="0" indent="0" algn="ctr">
              <a:spcBef>
                <a:spcPts val="600"/>
              </a:spcBef>
              <a:spcAft>
                <a:spcPts val="600"/>
              </a:spcAft>
              <a:buNone/>
            </a:pPr>
            <a:r>
              <a:rPr lang="en-US" dirty="0">
                <a:effectLst>
                  <a:outerShdw blurRad="38100" dist="38100" dir="2700000" algn="tl">
                    <a:srgbClr val="000000">
                      <a:alpha val="43137"/>
                    </a:srgbClr>
                  </a:outerShdw>
                </a:effectLst>
                <a:cs typeface="Calibri" panose="020F0502020204030204" pitchFamily="34" charset="0"/>
              </a:rPr>
              <a:t>Glad day! Glad day! Is it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3105150" y="228602"/>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6" name="Picture 2" descr="Donald Barnhouse - Wikipedia">
            <a:extLst>
              <a:ext uri="{FF2B5EF4-FFF2-40B4-BE49-F238E27FC236}">
                <a16:creationId xmlns:a16="http://schemas.microsoft.com/office/drawing/2014/main" id="{7E10CC1A-3202-4EAE-8AC3-76034A6A8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369" y="12192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25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609600" y="1600200"/>
            <a:ext cx="10972800" cy="4828841"/>
          </a:xfrm>
        </p:spPr>
        <p:txBody>
          <a:bodyPr/>
          <a:lstStyle/>
          <a:p>
            <a:pPr marL="0" indent="0" algn="just">
              <a:buNone/>
            </a:pPr>
            <a:r>
              <a:rPr lang="en-US" dirty="0">
                <a:effectLst>
                  <a:outerShdw blurRad="38100" dist="38100" dir="2700000" algn="tl">
                    <a:srgbClr val="000000">
                      <a:alpha val="43137"/>
                    </a:srgbClr>
                  </a:outerShdw>
                </a:effectLst>
                <a:cs typeface="Calibri" panose="020F0502020204030204" pitchFamily="34" charset="0"/>
              </a:rPr>
              <a:t>By way of parody, Dr. Barnhouse also pointed out that if the </a:t>
            </a:r>
            <a:r>
              <a:rPr lang="en-US" dirty="0" err="1">
                <a:effectLst>
                  <a:outerShdw blurRad="38100" dist="38100" dir="2700000" algn="tl">
                    <a:srgbClr val="000000">
                      <a:alpha val="43137"/>
                    </a:srgbClr>
                  </a:outerShdw>
                </a:effectLst>
                <a:cs typeface="Calibri" panose="020F0502020204030204" pitchFamily="34" charset="0"/>
              </a:rPr>
              <a:t>midtrib</a:t>
            </a:r>
            <a:r>
              <a:rPr lang="en-US" dirty="0">
                <a:effectLst>
                  <a:outerShdw blurRad="38100" dist="38100" dir="2700000" algn="tl">
                    <a:srgbClr val="000000">
                      <a:alpha val="43137"/>
                    </a:srgbClr>
                  </a:outerShdw>
                </a:effectLst>
                <a:cs typeface="Calibri" panose="020F0502020204030204" pitchFamily="34" charset="0"/>
              </a:rPr>
              <a:t> or </a:t>
            </a:r>
            <a:r>
              <a:rPr lang="en-US" dirty="0" err="1">
                <a:effectLst>
                  <a:outerShdw blurRad="38100" dist="38100" dir="2700000" algn="tl">
                    <a:srgbClr val="000000">
                      <a:alpha val="43137"/>
                    </a:srgbClr>
                  </a:outerShdw>
                </a:effectLst>
                <a:cs typeface="Calibri" panose="020F0502020204030204" pitchFamily="34" charset="0"/>
              </a:rPr>
              <a:t>posttrib</a:t>
            </a:r>
            <a:r>
              <a:rPr lang="en-US" dirty="0">
                <a:effectLst>
                  <a:outerShdw blurRad="38100" dist="38100" dir="2700000" algn="tl">
                    <a:srgbClr val="000000">
                      <a:alpha val="43137"/>
                    </a:srgbClr>
                  </a:outerShdw>
                </a:effectLst>
                <a:cs typeface="Calibri" panose="020F0502020204030204" pitchFamily="34" charset="0"/>
              </a:rPr>
              <a:t> advocates sang this song, it would instead have to say:</a:t>
            </a:r>
          </a:p>
          <a:p>
            <a:pPr marL="457200" indent="0" algn="just">
              <a:buNone/>
            </a:pPr>
            <a:r>
              <a:rPr lang="en-US" dirty="0">
                <a:effectLst>
                  <a:outerShdw blurRad="38100" dist="38100" dir="2700000" algn="tl">
                    <a:srgbClr val="000000">
                      <a:alpha val="43137"/>
                    </a:srgbClr>
                  </a:outerShdw>
                </a:effectLst>
                <a:cs typeface="Calibri" panose="020F0502020204030204" pitchFamily="34" charset="0"/>
              </a:rPr>
              <a:t>“Jesus can’t come today, Sad day! Sad day! And I won't see my friend; Dangers and troubles won’t end Because Jesus can’t come today. Sad day! Sad day! Today is not the crowning day? I won’t live for today, and anxious I’ll be, The Beast and the False Prophet I soon shall see, Sad day! Sad day! Today is not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3105150" y="228602"/>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2" name="Picture 2" descr="Donald Barnhouse - Wikipedia">
            <a:extLst>
              <a:ext uri="{FF2B5EF4-FFF2-40B4-BE49-F238E27FC236}">
                <a16:creationId xmlns:a16="http://schemas.microsoft.com/office/drawing/2014/main" id="{E75D8DDB-4E39-71A0-BE61-4EB9BE09D4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369" y="12192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29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474473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133600"/>
            <a:ext cx="5715000" cy="3048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Imminency (15)</a:t>
            </a:r>
          </a:p>
          <a:p>
            <a:pPr marL="457200" lvl="2" indent="-457200" eaLnBrk="1" hangingPunct="1">
              <a:spcBef>
                <a:spcPts val="0"/>
              </a:spcBef>
              <a:spcAft>
                <a:spcPts val="3000"/>
              </a:spcAft>
              <a:buClr>
                <a:srgbClr val="CC66FF"/>
              </a:buClr>
              <a:buSzPct val="100000"/>
              <a:buFont typeface="+mj-lt"/>
              <a:buAutoNum type="alphaUcPeriod"/>
              <a:defRPr/>
            </a:pPr>
            <a:r>
              <a:rPr lang="en-US" sz="3100" dirty="0">
                <a:effectLst>
                  <a:outerShdw blurRad="38100" dist="38100" dir="2700000" algn="tl">
                    <a:srgbClr val="000000">
                      <a:alpha val="43137"/>
                    </a:srgbClr>
                  </a:outerShdw>
                </a:effectLst>
              </a:rPr>
              <a:t>Comfort (18)</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Exemption from Divine Wrath (1 Thess. 1:10; 5:9)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1938338" y="228600"/>
            <a:ext cx="8315325" cy="914400"/>
          </a:xfrm>
        </p:spPr>
        <p:txBody>
          <a:bodyPr/>
          <a:lstStyle/>
          <a:p>
            <a:pPr marL="742950" indent="-742950" algn="ctr" eaLnBrk="1" hangingPunct="1">
              <a:buFont typeface="+mj-lt"/>
              <a:buAutoNum type="arabicPeriod" startAt="5"/>
            </a:pPr>
            <a:r>
              <a:rPr lang="en-US" sz="3600" kern="1200" dirty="0">
                <a:effectLst>
                  <a:outerShdw blurRad="38100" dist="38100" dir="2700000" algn="tl">
                    <a:srgbClr val="000000"/>
                  </a:outerShdw>
                </a:effectLst>
                <a:cs typeface="Calibri" panose="020F0502020204030204" pitchFamily="34" charset="0"/>
              </a:rPr>
              <a:t>Pre-</a:t>
            </a:r>
            <a:r>
              <a:rPr lang="en-US" sz="3600" kern="1200" dirty="0" err="1">
                <a:effectLst>
                  <a:outerShdw blurRad="38100" dist="38100" dir="2700000" algn="tl">
                    <a:srgbClr val="000000"/>
                  </a:outerShdw>
                </a:effectLst>
                <a:cs typeface="Calibri" panose="020F0502020204030204" pitchFamily="34" charset="0"/>
              </a:rPr>
              <a:t>Tribulationalism</a:t>
            </a:r>
            <a:r>
              <a:rPr lang="en-US" sz="3600" kern="1200" dirty="0">
                <a:effectLst>
                  <a:outerShdw blurRad="38100" dist="38100" dir="2700000" algn="tl">
                    <a:srgbClr val="000000"/>
                  </a:outerShdw>
                </a:effectLst>
                <a:cs typeface="Calibri" panose="020F0502020204030204" pitchFamily="34" charset="0"/>
              </a:rPr>
              <a:t> is the Correct View</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2635837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8" y="2590800"/>
            <a:ext cx="4668365" cy="2286000"/>
          </a:xfrm>
          <a:prstGeom prst="rect">
            <a:avLst/>
          </a:prstGeom>
        </p:spPr>
      </p:pic>
    </p:spTree>
    <p:extLst>
      <p:ext uri="{BB962C8B-B14F-4D97-AF65-F5344CB8AC3E}">
        <p14:creationId xmlns:p14="http://schemas.microsoft.com/office/powerpoint/2010/main" val="1565857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714500" y="1600202"/>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6426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General Comments </a:t>
            </a:r>
            <a:b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Thess. 4:13-18)</a:t>
            </a:r>
          </a:p>
        </p:txBody>
      </p:sp>
      <p:sp>
        <p:nvSpPr>
          <p:cNvPr id="17411" name="Rectangle 7"/>
          <p:cNvSpPr>
            <a:spLocks noGrp="1" noChangeArrowheads="1"/>
          </p:cNvSpPr>
          <p:nvPr>
            <p:ph type="body" idx="1"/>
          </p:nvPr>
        </p:nvSpPr>
        <p:spPr>
          <a:xfrm>
            <a:off x="609600" y="1494906"/>
            <a:ext cx="8686800" cy="5257800"/>
          </a:xfrm>
        </p:spPr>
        <p:txBody>
          <a:bodyPr/>
          <a:lstStyle/>
          <a:p>
            <a:pPr marL="573088" indent="-573088" eaLnBrk="1" hangingPunct="1">
              <a:lnSpc>
                <a:spcPct val="150000"/>
              </a:lnSpc>
              <a:spcBef>
                <a:spcPts val="0"/>
              </a:spcBef>
              <a:spcAft>
                <a:spcPts val="1800"/>
              </a:spcAft>
              <a:buSzPct val="100000"/>
              <a:buFont typeface="+mj-lt"/>
              <a:buAutoNum type="arabicPeriod"/>
            </a:pPr>
            <a:r>
              <a:rPr lang="en-US" dirty="0"/>
              <a:t>Not the first mention of The Rapture</a:t>
            </a:r>
          </a:p>
          <a:p>
            <a:pPr marL="573088" indent="-573088" eaLnBrk="1" hangingPunct="1">
              <a:lnSpc>
                <a:spcPct val="150000"/>
              </a:lnSpc>
              <a:spcBef>
                <a:spcPts val="0"/>
              </a:spcBef>
              <a:spcAft>
                <a:spcPts val="1800"/>
              </a:spcAft>
              <a:buSzPct val="100000"/>
              <a:buFont typeface="+mj-lt"/>
              <a:buAutoNum type="arabicPeriod"/>
            </a:pPr>
            <a:r>
              <a:rPr lang="en-US" dirty="0"/>
              <a:t>“Rapture” comes from the Latin</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The Rapture is distinct from the Second Advent</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Only for the Church Age believer</a:t>
            </a:r>
          </a:p>
          <a:p>
            <a:pPr marL="573088" indent="-573088" eaLnBrk="1" hangingPunct="1">
              <a:lnSpc>
                <a:spcPct val="150000"/>
              </a:lnSpc>
              <a:spcBef>
                <a:spcPts val="0"/>
              </a:spcBef>
              <a:spcAft>
                <a:spcPts val="1800"/>
              </a:spcAft>
              <a:buSzPct val="100000"/>
              <a:buFont typeface="Wingdings" panose="05000000000000000000" pitchFamily="2" charset="2"/>
              <a:buAutoNum type="arabicPeriod"/>
            </a:pPr>
            <a:r>
              <a:rPr lang="en-US" dirty="0"/>
              <a:t>Pre-</a:t>
            </a:r>
            <a:r>
              <a:rPr lang="en-US" dirty="0" err="1"/>
              <a:t>tribulationalism</a:t>
            </a:r>
            <a:r>
              <a:rPr lang="en-US" dirty="0"/>
              <a:t> is the correct view</a:t>
            </a:r>
          </a:p>
          <a:p>
            <a:pPr marL="0" indent="0" eaLnBrk="1" hangingPunct="1">
              <a:spcBef>
                <a:spcPts val="0"/>
              </a:spcBef>
              <a:spcAft>
                <a:spcPts val="1800"/>
              </a:spcAft>
              <a:buSzPct val="100000"/>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31B8504B-160D-53FF-8839-E3CB4E093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4899" y="2667000"/>
            <a:ext cx="2157501" cy="2216944"/>
          </a:xfrm>
          <a:prstGeom prst="rect">
            <a:avLst/>
          </a:prstGeom>
          <a:noFill/>
          <a:ln w="9525">
            <a:noFill/>
            <a:miter lim="800000"/>
            <a:headEnd/>
            <a:tailEnd/>
          </a:ln>
        </p:spPr>
      </p:pic>
    </p:spTree>
    <p:extLst>
      <p:ext uri="{BB962C8B-B14F-4D97-AF65-F5344CB8AC3E}">
        <p14:creationId xmlns:p14="http://schemas.microsoft.com/office/powerpoint/2010/main" val="3136237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9918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1705875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ECA24E3-0340-63EB-6DA2-01DB70BB0EA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Unique Characteristics</a:t>
            </a:r>
          </a:p>
        </p:txBody>
      </p:sp>
      <p:sp>
        <p:nvSpPr>
          <p:cNvPr id="13315" name="Rectangle 3">
            <a:extLst>
              <a:ext uri="{FF2B5EF4-FFF2-40B4-BE49-F238E27FC236}">
                <a16:creationId xmlns:a16="http://schemas.microsoft.com/office/drawing/2014/main" id="{35327161-AA48-330B-9D66-0744D4A8A20A}"/>
              </a:ext>
            </a:extLst>
          </p:cNvPr>
          <p:cNvSpPr>
            <a:spLocks noGrp="1" noChangeArrowheads="1"/>
          </p:cNvSpPr>
          <p:nvPr>
            <p:ph type="body" idx="1"/>
          </p:nvPr>
        </p:nvSpPr>
        <p:spPr>
          <a:xfrm>
            <a:off x="914400" y="1600201"/>
            <a:ext cx="6553200" cy="3352800"/>
          </a:xfrm>
        </p:spPr>
        <p:txBody>
          <a:bodyPr/>
          <a:lstStyle/>
          <a:p>
            <a:pPr algn="just" eaLnBrk="1" hangingPunct="1">
              <a:spcBef>
                <a:spcPts val="0"/>
              </a:spcBef>
              <a:spcAft>
                <a:spcPts val="3600"/>
              </a:spcAft>
              <a:defRPr/>
            </a:pPr>
            <a:r>
              <a:rPr lang="en-US" dirty="0"/>
              <a:t>Every chapter ends with a reference to the Second Advent</a:t>
            </a:r>
          </a:p>
          <a:p>
            <a:pPr algn="just" eaLnBrk="1" hangingPunct="1">
              <a:spcBef>
                <a:spcPts val="0"/>
              </a:spcBef>
              <a:spcAft>
                <a:spcPts val="3600"/>
              </a:spcAft>
              <a:defRPr/>
            </a:pPr>
            <a:r>
              <a:rPr lang="en-US" dirty="0"/>
              <a:t>Small amount of time in between planting of the church and the first letter to the church</a:t>
            </a:r>
          </a:p>
        </p:txBody>
      </p:sp>
      <p:pic>
        <p:nvPicPr>
          <p:cNvPr id="4" name="Picture 3">
            <a:extLst>
              <a:ext uri="{FF2B5EF4-FFF2-40B4-BE49-F238E27FC236}">
                <a16:creationId xmlns:a16="http://schemas.microsoft.com/office/drawing/2014/main" id="{9F9266FB-E0F9-6AB4-4813-3DC53035D38A}"/>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3" name="Picture 2">
            <a:extLst>
              <a:ext uri="{FF2B5EF4-FFF2-40B4-BE49-F238E27FC236}">
                <a16:creationId xmlns:a16="http://schemas.microsoft.com/office/drawing/2014/main" id="{E20F4DD1-EA62-5206-5A2B-D2848B6E9F37}"/>
              </a:ext>
            </a:extLst>
          </p:cNvPr>
          <p:cNvPicPr>
            <a:picLocks noChangeAspect="1"/>
          </p:cNvPicPr>
          <p:nvPr/>
        </p:nvPicPr>
        <p:blipFill>
          <a:blip r:embed="rId3"/>
          <a:stretch>
            <a:fillRect/>
          </a:stretch>
        </p:blipFill>
        <p:spPr>
          <a:xfrm>
            <a:off x="8670061" y="17526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2438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2 Thessalonians 2:5</a:t>
            </a:r>
          </a:p>
          <a:p>
            <a:pPr marL="0" indent="0" algn="just">
              <a:spcBef>
                <a:spcPts val="0"/>
              </a:spcBef>
              <a:buNone/>
            </a:pPr>
            <a:r>
              <a:rPr lang="en-US" sz="3600" dirty="0"/>
              <a:t>“Do you not remember that while I was still with you, I was telling you these things?” </a:t>
            </a:r>
            <a:endParaRPr lang="en-US" sz="1600" dirty="0"/>
          </a:p>
        </p:txBody>
      </p:sp>
      <p:pic>
        <p:nvPicPr>
          <p:cNvPr id="3" name="Picture 2">
            <a:extLst>
              <a:ext uri="{FF2B5EF4-FFF2-40B4-BE49-F238E27FC236}">
                <a16:creationId xmlns:a16="http://schemas.microsoft.com/office/drawing/2014/main" id="{C58479D7-4A4D-DEBB-D5AE-D4A7F191F5AE}"/>
              </a:ext>
            </a:extLst>
          </p:cNvPr>
          <p:cNvPicPr>
            <a:picLocks noChangeAspect="1"/>
          </p:cNvPicPr>
          <p:nvPr/>
        </p:nvPicPr>
        <p:blipFill>
          <a:blip r:embed="rId3"/>
          <a:stretch>
            <a:fillRect/>
          </a:stretch>
        </p:blipFill>
        <p:spPr>
          <a:xfrm>
            <a:off x="4994331" y="2057400"/>
            <a:ext cx="220333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7386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03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3323</TotalTime>
  <Words>3802</Words>
  <Application>Microsoft Office PowerPoint</Application>
  <PresentationFormat>Widescreen</PresentationFormat>
  <Paragraphs>287</Paragraphs>
  <Slides>67</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67</vt:i4>
      </vt:variant>
    </vt:vector>
  </HeadingPairs>
  <TitlesOfParts>
    <vt:vector size="73" baseType="lpstr">
      <vt:lpstr>Arial</vt:lpstr>
      <vt:lpstr>Calibri</vt:lpstr>
      <vt:lpstr>Times New Roman</vt:lpstr>
      <vt:lpstr>Wingdings</vt:lpstr>
      <vt:lpstr>Azure</vt:lpstr>
      <vt:lpstr>1_Azure</vt:lpstr>
      <vt:lpstr>PowerPoint Presentation</vt:lpstr>
      <vt:lpstr>Structure</vt:lpstr>
      <vt:lpstr>Structure</vt:lpstr>
      <vt:lpstr>Christian Living (4:1-12)</vt:lpstr>
      <vt:lpstr>Structure</vt:lpstr>
      <vt:lpstr>PowerPoint Presentation</vt:lpstr>
      <vt:lpstr>PowerPoint Presentation</vt:lpstr>
      <vt:lpstr>Unique Characteristics</vt:lpstr>
      <vt:lpstr>PowerPoint Presentation</vt:lpstr>
      <vt:lpstr>PowerPoint Presentation</vt:lpstr>
      <vt:lpstr>Order of Paul’s Letters</vt:lpstr>
      <vt:lpstr>Five General Comments  (1 Thess. 4:13-18)</vt:lpstr>
      <vt:lpstr>Five General Comments  (1 Thess. 4:13-18)</vt:lpstr>
      <vt:lpstr>PowerPoint Presentation</vt:lpstr>
      <vt:lpstr>New Mystery Truth</vt:lpstr>
      <vt:lpstr>Chafer Chafer, Systematic Theology, 1:111. </vt:lpstr>
      <vt:lpstr>PowerPoint Presentation</vt:lpstr>
      <vt:lpstr>PowerPoint Presentation</vt:lpstr>
      <vt:lpstr>PowerPoint Presentation</vt:lpstr>
      <vt:lpstr>PowerPoint Presentation</vt:lpstr>
      <vt:lpstr>PowerPoint Presentation</vt:lpstr>
      <vt:lpstr>Five General Comments  (1 Thess. 4:13-18)</vt:lpstr>
      <vt:lpstr>PowerPoint Presentation</vt:lpstr>
      <vt:lpstr>Catching Away of All Living Believers  (1 Thess. 4:17)</vt:lpstr>
      <vt:lpstr>Latin Vulgate Translation (1 Thess. 4:17)</vt:lpstr>
      <vt:lpstr>PowerPoint Presentation</vt:lpstr>
      <vt:lpstr>Five General Comments  (1 Thess. 4:13-18)</vt:lpstr>
      <vt:lpstr>PowerPoint Presentation</vt:lpstr>
      <vt:lpstr>PowerPoint Presentation</vt:lpstr>
      <vt:lpstr>PowerPoint Presentation</vt:lpstr>
      <vt:lpstr>PowerPoint Presentation</vt:lpstr>
      <vt:lpstr>Five General Comments  (1 Thess. 4:13-18)</vt:lpstr>
      <vt:lpstr>PowerPoint Presentation</vt:lpstr>
      <vt:lpstr>PowerPoint Presentation</vt:lpstr>
      <vt:lpstr>PowerPoint Presentation</vt:lpstr>
      <vt:lpstr>PowerPoint Presentation</vt:lpstr>
      <vt:lpstr>God’s Resurrection Program</vt:lpstr>
      <vt:lpstr>PowerPoint Presentation</vt:lpstr>
      <vt:lpstr>Order or Tagma (1 Cor. 15:23)</vt:lpstr>
      <vt:lpstr>Five General Comments  (1 Thess. 4:13-18)</vt:lpstr>
      <vt:lpstr>PowerPoint Presentation</vt:lpstr>
      <vt:lpstr>Pre-Tribulationalism is the Correct View</vt:lpstr>
      <vt:lpstr>Pre-Tribulationalism is the Correct View</vt:lpstr>
      <vt:lpstr>PowerPoint Presentation</vt:lpstr>
      <vt:lpstr>PowerPoint Presentation</vt:lpstr>
      <vt:lpstr>Imminent  (1 Cor 15:51; 1 Thess 4:15)</vt:lpstr>
      <vt:lpstr>PowerPoint Presentation</vt:lpstr>
      <vt:lpstr>PowerPoint Presentation</vt:lpstr>
      <vt:lpstr>PowerPoint Presentation</vt:lpstr>
      <vt:lpstr>PowerPoint Presentation</vt:lpstr>
      <vt:lpstr>PowerPoint Presentation</vt:lpstr>
      <vt:lpstr>Pre-Tribulationalism is the Correct View</vt:lpstr>
      <vt:lpstr>PowerPoint Presentation</vt:lpstr>
      <vt:lpstr>PowerPoint Presentation</vt:lpstr>
      <vt:lpstr>PowerPoint Presentation</vt:lpstr>
      <vt:lpstr>Comfort</vt:lpstr>
      <vt:lpstr>PowerPoint Presentation</vt:lpstr>
      <vt:lpstr>PowerPoint Presentation</vt:lpstr>
      <vt:lpstr>PowerPoint Presentation</vt:lpstr>
      <vt:lpstr>Pre-Tribulationalism is the Correct View</vt:lpstr>
      <vt:lpstr>PowerPoint Presentation</vt:lpstr>
      <vt:lpstr>Promised Exemption from Divine Wrath</vt:lpstr>
      <vt:lpstr>1st Six Seals (Revelation 6)</vt:lpstr>
      <vt:lpstr>PowerPoint Presentation</vt:lpstr>
      <vt:lpstr>Conclusion</vt:lpstr>
      <vt:lpstr>Five General Comments  (1 Thess. 4:13-18)</vt:lpstr>
      <vt:lpstr>Structure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017 - 4v13-18 - 16 X 9</dc:title>
  <dc:subject>1 Thessalonians</dc:subject>
  <dc:creator>A. Woods</dc:creator>
  <cp:lastModifiedBy>Jim McGowan</cp:lastModifiedBy>
  <cp:revision>298</cp:revision>
  <cp:lastPrinted>2023-02-19T01:12:32Z</cp:lastPrinted>
  <dcterms:created xsi:type="dcterms:W3CDTF">2009-02-09T13:26:58Z</dcterms:created>
  <dcterms:modified xsi:type="dcterms:W3CDTF">2023-03-05T00:54:37Z</dcterms:modified>
</cp:coreProperties>
</file>