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2"/>
  </p:notesMasterIdLst>
  <p:handoutMasterIdLst>
    <p:handoutMasterId r:id="rId83"/>
  </p:handoutMasterIdLst>
  <p:sldIdLst>
    <p:sldId id="2094" r:id="rId2"/>
    <p:sldId id="9505" r:id="rId3"/>
    <p:sldId id="9708" r:id="rId4"/>
    <p:sldId id="9730" r:id="rId5"/>
    <p:sldId id="9731" r:id="rId6"/>
    <p:sldId id="9736" r:id="rId7"/>
    <p:sldId id="9737" r:id="rId8"/>
    <p:sldId id="9467" r:id="rId9"/>
    <p:sldId id="9806" r:id="rId10"/>
    <p:sldId id="9738" r:id="rId11"/>
    <p:sldId id="7959" r:id="rId12"/>
    <p:sldId id="9807" r:id="rId13"/>
    <p:sldId id="9739" r:id="rId14"/>
    <p:sldId id="9169" r:id="rId15"/>
    <p:sldId id="9808" r:id="rId16"/>
    <p:sldId id="9817" r:id="rId17"/>
    <p:sldId id="9809" r:id="rId18"/>
    <p:sldId id="9810" r:id="rId19"/>
    <p:sldId id="9732" r:id="rId20"/>
    <p:sldId id="9740" r:id="rId21"/>
    <p:sldId id="9741" r:id="rId22"/>
    <p:sldId id="9742" r:id="rId23"/>
    <p:sldId id="9418" r:id="rId24"/>
    <p:sldId id="9743" r:id="rId25"/>
    <p:sldId id="7324" r:id="rId26"/>
    <p:sldId id="9787" r:id="rId27"/>
    <p:sldId id="8242" r:id="rId28"/>
    <p:sldId id="9744" r:id="rId29"/>
    <p:sldId id="9745" r:id="rId30"/>
    <p:sldId id="7916" r:id="rId31"/>
    <p:sldId id="7908" r:id="rId32"/>
    <p:sldId id="2081" r:id="rId33"/>
    <p:sldId id="9746" r:id="rId34"/>
    <p:sldId id="9747" r:id="rId35"/>
    <p:sldId id="9760" r:id="rId36"/>
    <p:sldId id="2661" r:id="rId37"/>
    <p:sldId id="9761" r:id="rId38"/>
    <p:sldId id="9762" r:id="rId39"/>
    <p:sldId id="3641" r:id="rId40"/>
    <p:sldId id="9763" r:id="rId41"/>
    <p:sldId id="8220" r:id="rId42"/>
    <p:sldId id="9814" r:id="rId43"/>
    <p:sldId id="9752" r:id="rId44"/>
    <p:sldId id="9764" r:id="rId45"/>
    <p:sldId id="9765" r:id="rId46"/>
    <p:sldId id="9811" r:id="rId47"/>
    <p:sldId id="9766" r:id="rId48"/>
    <p:sldId id="9767" r:id="rId49"/>
    <p:sldId id="9812" r:id="rId50"/>
    <p:sldId id="9815" r:id="rId51"/>
    <p:sldId id="9757" r:id="rId52"/>
    <p:sldId id="9768" r:id="rId53"/>
    <p:sldId id="9769" r:id="rId54"/>
    <p:sldId id="4163" r:id="rId55"/>
    <p:sldId id="9816" r:id="rId56"/>
    <p:sldId id="9784" r:id="rId57"/>
    <p:sldId id="9785" r:id="rId58"/>
    <p:sldId id="9786" r:id="rId59"/>
    <p:sldId id="9788" r:id="rId60"/>
    <p:sldId id="9789" r:id="rId61"/>
    <p:sldId id="9792" r:id="rId62"/>
    <p:sldId id="9818" r:id="rId63"/>
    <p:sldId id="9813" r:id="rId64"/>
    <p:sldId id="9819" r:id="rId65"/>
    <p:sldId id="6719" r:id="rId66"/>
    <p:sldId id="3264" r:id="rId67"/>
    <p:sldId id="9820" r:id="rId68"/>
    <p:sldId id="9790" r:id="rId69"/>
    <p:sldId id="9796" r:id="rId70"/>
    <p:sldId id="9797" r:id="rId71"/>
    <p:sldId id="4422" r:id="rId72"/>
    <p:sldId id="4454" r:id="rId73"/>
    <p:sldId id="537" r:id="rId74"/>
    <p:sldId id="9798" r:id="rId75"/>
    <p:sldId id="9799" r:id="rId76"/>
    <p:sldId id="8974" r:id="rId77"/>
    <p:sldId id="3522" r:id="rId78"/>
    <p:sldId id="7655" r:id="rId79"/>
    <p:sldId id="9800" r:id="rId80"/>
    <p:sldId id="7975" r:id="rId81"/>
  </p:sldIdLst>
  <p:sldSz cx="12192000" cy="6858000"/>
  <p:notesSz cx="7315200" cy="9601200"/>
  <p:custDataLst>
    <p:tags r:id="rId84"/>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8000"/>
    <a:srgbClr val="CC66FF"/>
    <a:srgbClr val="00FF00"/>
    <a:srgbClr val="99FFCC"/>
    <a:srgbClr val="FF99FF"/>
    <a:srgbClr val="FF00FF"/>
    <a:srgbClr val="00CCFF"/>
    <a:srgbClr val="000066"/>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008" autoAdjust="0"/>
    <p:restoredTop sz="95428" autoAdjust="0"/>
  </p:normalViewPr>
  <p:slideViewPr>
    <p:cSldViewPr>
      <p:cViewPr>
        <p:scale>
          <a:sx n="100" d="100"/>
          <a:sy n="100" d="100"/>
        </p:scale>
        <p:origin x="523" y="283"/>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9" d="100"/>
          <a:sy n="79" d="100"/>
        </p:scale>
        <p:origin x="3773" y="8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gs" Target="tags/tag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111 - 28v10-22 </a:t>
            </a:r>
          </a:p>
          <a:p>
            <a:pPr>
              <a:defRPr/>
            </a:pPr>
            <a:r>
              <a:rPr lang="en-US" sz="1600" dirty="0"/>
              <a:t>03-05-2023</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3/4/2023</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12</a:t>
            </a:fld>
            <a:endParaRPr lang="en-US" altLang="en-US" dirty="0"/>
          </a:p>
        </p:txBody>
      </p:sp>
    </p:spTree>
    <p:extLst>
      <p:ext uri="{BB962C8B-B14F-4D97-AF65-F5344CB8AC3E}">
        <p14:creationId xmlns:p14="http://schemas.microsoft.com/office/powerpoint/2010/main" val="2878915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15</a:t>
            </a:fld>
            <a:endParaRPr lang="en-US" altLang="en-US" dirty="0"/>
          </a:p>
        </p:txBody>
      </p:sp>
    </p:spTree>
    <p:extLst>
      <p:ext uri="{BB962C8B-B14F-4D97-AF65-F5344CB8AC3E}">
        <p14:creationId xmlns:p14="http://schemas.microsoft.com/office/powerpoint/2010/main" val="546454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17</a:t>
            </a:fld>
            <a:endParaRPr lang="en-US" altLang="en-US" dirty="0"/>
          </a:p>
        </p:txBody>
      </p:sp>
    </p:spTree>
    <p:extLst>
      <p:ext uri="{BB962C8B-B14F-4D97-AF65-F5344CB8AC3E}">
        <p14:creationId xmlns:p14="http://schemas.microsoft.com/office/powerpoint/2010/main" val="3487493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63</a:t>
            </a:fld>
            <a:endParaRPr lang="en-US" altLang="en-US" dirty="0"/>
          </a:p>
        </p:txBody>
      </p:sp>
    </p:spTree>
    <p:extLst>
      <p:ext uri="{BB962C8B-B14F-4D97-AF65-F5344CB8AC3E}">
        <p14:creationId xmlns:p14="http://schemas.microsoft.com/office/powerpoint/2010/main" val="3795469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80</a:t>
            </a:fld>
            <a:endParaRPr lang="en-US" altLang="en-US" dirty="0"/>
          </a:p>
        </p:txBody>
      </p:sp>
    </p:spTree>
    <p:extLst>
      <p:ext uri="{BB962C8B-B14F-4D97-AF65-F5344CB8AC3E}">
        <p14:creationId xmlns:p14="http://schemas.microsoft.com/office/powerpoint/2010/main" val="509708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983197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F24002A-9B19-40B9-8E6C-CD2AF577A1B4}" type="slidenum">
              <a:rPr lang="en-US"/>
              <a:pPr>
                <a:defRPr/>
              </a:pPr>
              <a:t>‹#›</a:t>
            </a:fld>
            <a:endParaRPr lang="en-US"/>
          </a:p>
        </p:txBody>
      </p:sp>
    </p:spTree>
    <p:extLst>
      <p:ext uri="{BB962C8B-B14F-4D97-AF65-F5344CB8AC3E}">
        <p14:creationId xmlns:p14="http://schemas.microsoft.com/office/powerpoint/2010/main" val="844451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20" r:id="rId13"/>
    <p:sldLayoutId id="2147488921"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9.png"/></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28:10-12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Circumstances</a:t>
            </a:r>
          </a:p>
        </p:txBody>
      </p:sp>
      <p:sp>
        <p:nvSpPr>
          <p:cNvPr id="161795" name="Rectangle 3"/>
          <p:cNvSpPr>
            <a:spLocks noGrp="1" noChangeArrowheads="1"/>
          </p:cNvSpPr>
          <p:nvPr>
            <p:ph type="body" idx="1"/>
          </p:nvPr>
        </p:nvSpPr>
        <p:spPr>
          <a:xfrm>
            <a:off x="1066800" y="2060917"/>
            <a:ext cx="5505450" cy="2739683"/>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Journey (10)</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Bethel (11)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Dream (12)</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03287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D62BAD-520A-41BA-8155-691A5472AAAF}"/>
              </a:ext>
            </a:extLst>
          </p:cNvPr>
          <p:cNvPicPr>
            <a:picLocks noChangeAspect="1"/>
          </p:cNvPicPr>
          <p:nvPr/>
        </p:nvPicPr>
        <p:blipFill>
          <a:blip r:embed="rId2"/>
          <a:stretch>
            <a:fillRect/>
          </a:stretch>
        </p:blipFill>
        <p:spPr>
          <a:xfrm>
            <a:off x="3303790" y="21041"/>
            <a:ext cx="5584420" cy="6815919"/>
          </a:xfrm>
          <a:prstGeom prst="rect">
            <a:avLst/>
          </a:prstGeom>
        </p:spPr>
      </p:pic>
    </p:spTree>
    <p:extLst>
      <p:ext uri="{BB962C8B-B14F-4D97-AF65-F5344CB8AC3E}">
        <p14:creationId xmlns:p14="http://schemas.microsoft.com/office/powerpoint/2010/main" val="205686251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11372" y="1371600"/>
            <a:ext cx="10971028" cy="3657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 next thing he did was: </a:t>
            </a:r>
            <a:r>
              <a:rPr lang="en-US" i="1" dirty="0">
                <a:effectLst>
                  <a:outerShdw blurRad="38100" dist="38100" dir="2700000" algn="tl">
                    <a:srgbClr val="000000">
                      <a:alpha val="43137"/>
                    </a:srgbClr>
                  </a:outerShdw>
                </a:effectLst>
              </a:rPr>
              <a:t>And he took one of the stones of the place, and put it under his head</a:t>
            </a:r>
            <a:r>
              <a:rPr lang="en-US" dirty="0">
                <a:effectLst>
                  <a:outerShdw blurRad="38100" dist="38100" dir="2700000" algn="tl">
                    <a:srgbClr val="000000">
                      <a:alpha val="43137"/>
                    </a:srgbClr>
                  </a:outerShdw>
                </a:effectLst>
              </a:rPr>
              <a:t>, which has been misunderstood to mean that he used it as a pillow, but a stone would make a rather uncomfortable pillow. The Hebrew literally reads, ‘at his head,’ not ‘under his head.’ It means the stone was placed at his head, as was the case with Saul’s spear in I Samuel 26:7, where the same terminology is used. Then: </a:t>
            </a:r>
            <a:r>
              <a:rPr lang="en-US" i="1" dirty="0">
                <a:effectLst>
                  <a:outerShdw blurRad="38100" dist="38100" dir="2700000" algn="tl">
                    <a:srgbClr val="000000">
                      <a:alpha val="43137"/>
                    </a:srgbClr>
                  </a:outerShdw>
                </a:effectLst>
              </a:rPr>
              <a:t>and lay down in that place to sleep</a:t>
            </a:r>
            <a:r>
              <a:rPr lang="en-US" dirty="0">
                <a:effectLst>
                  <a:outerShdw blurRad="38100" dist="38100" dir="2700000" algn="tl">
                    <a:srgbClr val="000000">
                      <a:alpha val="43137"/>
                    </a:srgbClr>
                  </a:outerShdw>
                </a:effectLst>
              </a:rPr>
              <a:t>.”</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436</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6414552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28:10-12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Circumstances</a:t>
            </a:r>
          </a:p>
        </p:txBody>
      </p:sp>
      <p:sp>
        <p:nvSpPr>
          <p:cNvPr id="161795" name="Rectangle 3"/>
          <p:cNvSpPr>
            <a:spLocks noGrp="1" noChangeArrowheads="1"/>
          </p:cNvSpPr>
          <p:nvPr>
            <p:ph type="body" idx="1"/>
          </p:nvPr>
        </p:nvSpPr>
        <p:spPr>
          <a:xfrm>
            <a:off x="1066800" y="2062716"/>
            <a:ext cx="5505450" cy="2737884"/>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Journey (10)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Bethel (11)</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Dream (12)</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33341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‒25</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extLst>
              <p:ext uri="{D42A27DB-BD31-4B8C-83A1-F6EECF244321}">
                <p14:modId xmlns:p14="http://schemas.microsoft.com/office/powerpoint/2010/main" val="2263742278"/>
              </p:ext>
            </p:extLst>
          </p:nvPr>
        </p:nvGraphicFramePr>
        <p:xfrm>
          <a:off x="609600" y="1351280"/>
          <a:ext cx="11353800" cy="5143500"/>
        </p:xfrm>
        <a:graphic>
          <a:graphicData uri="http://schemas.openxmlformats.org/drawingml/2006/table">
            <a:tbl>
              <a:tblPr firstRow="1" bandRow="1">
                <a:tableStyleId>{5940675A-B579-460E-94D1-54222C63F5DA}</a:tableStyleId>
              </a:tblPr>
              <a:tblGrid>
                <a:gridCol w="5676900">
                  <a:extLst>
                    <a:ext uri="{9D8B030D-6E8A-4147-A177-3AD203B41FA5}">
                      <a16:colId xmlns:a16="http://schemas.microsoft.com/office/drawing/2014/main" val="3038107700"/>
                    </a:ext>
                  </a:extLst>
                </a:gridCol>
                <a:gridCol w="5676900">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Hagar &amp; Ishmael (16:1-16)</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Circumcision  (Gen. 17:1-27)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Ishmael’s expulsion (21:8-21)</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Abimelech’s covenant (21:22-34)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sacrifices Isaac (22)</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Sarah’s death (23)</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marriage (24)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Keturah (25:1-6)</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Abraham’s death (25:7-11)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3108680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11372" y="1371600"/>
            <a:ext cx="10971028" cy="3657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“In the dream Jacob saw something before him: </a:t>
            </a:r>
            <a:r>
              <a:rPr lang="en-US" i="1" dirty="0">
                <a:effectLst>
                  <a:outerShdw blurRad="38100" dist="38100" dir="2700000" algn="tl">
                    <a:srgbClr val="000000">
                      <a:alpha val="43137"/>
                    </a:srgbClr>
                  </a:outerShdw>
                </a:effectLst>
              </a:rPr>
              <a:t>And behold a ladder</a:t>
            </a:r>
            <a:r>
              <a:rPr lang="en-US" dirty="0">
                <a:effectLst>
                  <a:outerShdw blurRad="38100" dist="38100" dir="2700000" algn="tl">
                    <a:srgbClr val="000000">
                      <a:alpha val="43137"/>
                    </a:srgbClr>
                  </a:outerShdw>
                </a:effectLst>
              </a:rPr>
              <a:t>. The Hebrew word for </a:t>
            </a:r>
            <a:r>
              <a:rPr lang="en-US" i="1" dirty="0">
                <a:effectLst>
                  <a:outerShdw blurRad="38100" dist="38100" dir="2700000" algn="tl">
                    <a:srgbClr val="000000">
                      <a:alpha val="43137"/>
                    </a:srgbClr>
                  </a:outerShdw>
                </a:effectLst>
              </a:rPr>
              <a:t>ladder</a:t>
            </a:r>
            <a:r>
              <a:rPr lang="en-US" dirty="0">
                <a:effectLst>
                  <a:outerShdw blurRad="38100" dist="38100" dir="2700000" algn="tl">
                    <a:srgbClr val="000000">
                      <a:alpha val="43137"/>
                    </a:srgbClr>
                  </a:outerShdw>
                </a:effectLst>
              </a:rPr>
              <a:t> here is </a:t>
            </a:r>
            <a:r>
              <a:rPr lang="en-US" i="1" dirty="0" err="1">
                <a:effectLst>
                  <a:outerShdw blurRad="38100" dist="38100" dir="2700000" algn="tl">
                    <a:srgbClr val="000000">
                      <a:alpha val="43137"/>
                    </a:srgbClr>
                  </a:outerShdw>
                </a:effectLst>
              </a:rPr>
              <a:t>sulam</a:t>
            </a:r>
            <a:r>
              <a:rPr lang="en-US" dirty="0">
                <a:effectLst>
                  <a:outerShdw blurRad="38100" dist="38100" dir="2700000" algn="tl">
                    <a:srgbClr val="000000">
                      <a:alpha val="43137"/>
                    </a:srgbClr>
                  </a:outerShdw>
                </a:effectLst>
              </a:rPr>
              <a:t>, a </a:t>
            </a:r>
            <a:r>
              <a:rPr lang="en-US" i="1" dirty="0">
                <a:effectLst>
                  <a:outerShdw blurRad="38100" dist="38100" dir="2700000" algn="tl">
                    <a:srgbClr val="000000">
                      <a:alpha val="43137"/>
                    </a:srgbClr>
                  </a:outerShdw>
                </a:effectLst>
              </a:rPr>
              <a:t>hapax-legomenon</a:t>
            </a:r>
            <a:r>
              <a:rPr lang="en-US" dirty="0">
                <a:effectLst>
                  <a:outerShdw blurRad="38100" dist="38100" dir="2700000" algn="tl">
                    <a:srgbClr val="000000">
                      <a:alpha val="43137"/>
                    </a:srgbClr>
                  </a:outerShdw>
                </a:effectLst>
              </a:rPr>
              <a:t>. It was not a </a:t>
            </a:r>
            <a:r>
              <a:rPr lang="en-US" i="1" dirty="0">
                <a:effectLst>
                  <a:outerShdw blurRad="38100" dist="38100" dir="2700000" algn="tl">
                    <a:srgbClr val="000000">
                      <a:alpha val="43137"/>
                    </a:srgbClr>
                  </a:outerShdw>
                </a:effectLst>
              </a:rPr>
              <a:t>ladder</a:t>
            </a:r>
            <a:r>
              <a:rPr lang="en-US" dirty="0">
                <a:effectLst>
                  <a:outerShdw blurRad="38100" dist="38100" dir="2700000" algn="tl">
                    <a:srgbClr val="000000">
                      <a:alpha val="43137"/>
                    </a:srgbClr>
                  </a:outerShdw>
                </a:effectLst>
              </a:rPr>
              <a:t> in the modern sense of the term but has the meaning of a ‘stairway,’ indeed a stairway to heaven. It was </a:t>
            </a:r>
            <a:r>
              <a:rPr lang="en-US" i="1" dirty="0">
                <a:effectLst>
                  <a:outerShdw blurRad="38100" dist="38100" dir="2700000" algn="tl">
                    <a:srgbClr val="000000">
                      <a:alpha val="43137"/>
                    </a:srgbClr>
                  </a:outerShdw>
                </a:effectLst>
              </a:rPr>
              <a:t>set upon the earth</a:t>
            </a:r>
            <a:r>
              <a:rPr lang="en-US" dirty="0">
                <a:effectLst>
                  <a:outerShdw blurRad="38100" dist="38100" dir="2700000" algn="tl">
                    <a:srgbClr val="000000">
                      <a:alpha val="43137"/>
                    </a:srgbClr>
                  </a:outerShdw>
                </a:effectLst>
              </a:rPr>
              <a:t>, which is where Jacob was, and reached to heaven, where God was. The ladder pictured Jacob having access to Heaven.”</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436-37</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222555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03AF2E-C7F2-07A0-A14A-44D0492BF5BF}"/>
              </a:ext>
            </a:extLst>
          </p:cNvPr>
          <p:cNvPicPr>
            <a:picLocks noChangeAspect="1"/>
          </p:cNvPicPr>
          <p:nvPr/>
        </p:nvPicPr>
        <p:blipFill>
          <a:blip r:embed="rId2"/>
          <a:stretch>
            <a:fillRect/>
          </a:stretch>
        </p:blipFill>
        <p:spPr>
          <a:xfrm>
            <a:off x="1514255" y="137160"/>
            <a:ext cx="9163491" cy="6583680"/>
          </a:xfrm>
          <a:prstGeom prst="rect">
            <a:avLst/>
          </a:prstGeom>
        </p:spPr>
      </p:pic>
    </p:spTree>
    <p:extLst>
      <p:ext uri="{BB962C8B-B14F-4D97-AF65-F5344CB8AC3E}">
        <p14:creationId xmlns:p14="http://schemas.microsoft.com/office/powerpoint/2010/main" val="303462962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11372" y="1371600"/>
            <a:ext cx="10971028" cy="3657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“Furthermore: </a:t>
            </a:r>
            <a:r>
              <a:rPr lang="en-US" i="1" dirty="0">
                <a:effectLst>
                  <a:outerShdw blurRad="38100" dist="38100" dir="2700000" algn="tl">
                    <a:srgbClr val="000000">
                      <a:alpha val="43137"/>
                    </a:srgbClr>
                  </a:outerShdw>
                </a:effectLst>
              </a:rPr>
              <a:t>And behold, the angels of God</a:t>
            </a:r>
            <a:r>
              <a:rPr lang="en-US" dirty="0">
                <a:effectLst>
                  <a:outerShdw blurRad="38100" dist="38100" dir="2700000" algn="tl">
                    <a:srgbClr val="000000">
                      <a:alpha val="43137"/>
                    </a:srgbClr>
                  </a:outerShdw>
                </a:effectLst>
              </a:rPr>
              <a:t>. In the Book of Genesis, the phrase the angels of God is found only twice, here and in 32:1; and it is significant as to the circumstances when it appears. Here in verse 12, </a:t>
            </a:r>
            <a:r>
              <a:rPr lang="en-US" i="1" dirty="0">
                <a:effectLst>
                  <a:outerShdw blurRad="38100" dist="38100" dir="2700000" algn="tl">
                    <a:srgbClr val="000000">
                      <a:alpha val="43137"/>
                    </a:srgbClr>
                  </a:outerShdw>
                </a:effectLst>
              </a:rPr>
              <a:t>the angels of God</a:t>
            </a:r>
            <a:r>
              <a:rPr lang="en-US" dirty="0">
                <a:effectLst>
                  <a:outerShdw blurRad="38100" dist="38100" dir="2700000" algn="tl">
                    <a:srgbClr val="000000">
                      <a:alpha val="43137"/>
                    </a:srgbClr>
                  </a:outerShdw>
                </a:effectLst>
              </a:rPr>
              <a:t> are mentioned as Jacob departs from the Land. In 32:1, they appear again as Jacob is returning to the Land.”</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437</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390520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0" y="0"/>
            <a:ext cx="12191999" cy="6858000"/>
          </a:xfrm>
          <a:prstGeom prst="rect">
            <a:avLst/>
          </a:prstGeom>
        </p:spPr>
      </p:pic>
      <p:sp>
        <p:nvSpPr>
          <p:cNvPr id="3" name="Rectangle 1">
            <a:extLst>
              <a:ext uri="{FF2B5EF4-FFF2-40B4-BE49-F238E27FC236}">
                <a16:creationId xmlns:a16="http://schemas.microsoft.com/office/drawing/2014/main" id="{3F7C7255-08DC-AE6A-701C-7BE7297DD80B}"/>
              </a:ext>
            </a:extLst>
          </p:cNvPr>
          <p:cNvSpPr>
            <a:spLocks noChangeArrowheads="1"/>
          </p:cNvSpPr>
          <p:nvPr/>
        </p:nvSpPr>
        <p:spPr bwMode="auto">
          <a:xfrm>
            <a:off x="609600" y="0"/>
            <a:ext cx="10972800" cy="2600712"/>
          </a:xfrm>
          <a:prstGeom prst="rect">
            <a:avLst/>
          </a:prstGeom>
          <a:noFill/>
          <a:ln w="28575">
            <a:noFill/>
            <a:miter lim="800000"/>
            <a:headEnd/>
            <a:tailEnd/>
          </a:ln>
        </p:spPr>
        <p:txBody>
          <a:bodyPr wrap="square">
            <a:spAutoFit/>
          </a:bodyPr>
          <a:lstStyle/>
          <a:p>
            <a:pPr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14:6</a:t>
            </a:r>
          </a:p>
          <a:p>
            <a:pPr algn="just" fontAlgn="auto">
              <a:spcBef>
                <a:spcPts val="600"/>
              </a:spcBef>
              <a:spcAft>
                <a:spcPts val="60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Jesus said to him, ‘I am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way,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truth,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life;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one</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the Father but through Me.’”</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9870180C-3F59-F11F-10C1-E9F6FAFFC990}"/>
              </a:ext>
            </a:extLst>
          </p:cNvPr>
          <p:cNvPicPr>
            <a:picLocks noChangeAspect="1"/>
          </p:cNvPicPr>
          <p:nvPr/>
        </p:nvPicPr>
        <p:blipFill>
          <a:blip r:embed="rId3"/>
          <a:stretch>
            <a:fillRect/>
          </a:stretch>
        </p:blipFill>
        <p:spPr>
          <a:xfrm>
            <a:off x="4495800" y="2533650"/>
            <a:ext cx="3200400" cy="224505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260969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1600200"/>
            <a:ext cx="6172200" cy="3886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(10-12)</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Covenant reaffirmed (13-15)</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recognition (16-17)</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Pillar (18-19)</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Vow (20-22)</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marL="569913" indent="-569913" algn="ctr" eaLnBrk="1" hangingPunct="1">
              <a:buFont typeface="+mj-lt"/>
              <a:buAutoNum type="romanUcPeriod" startAt="3"/>
            </a:pPr>
            <a:r>
              <a:rPr lang="en-US" sz="3600" dirty="0">
                <a:effectLst>
                  <a:outerShdw blurRad="38100" dist="38100" dir="2700000" algn="tl">
                    <a:srgbClr val="000000">
                      <a:alpha val="43137"/>
                    </a:srgbClr>
                  </a:outerShdw>
                </a:effectLst>
              </a:rPr>
              <a:t>Genesis 28:10-22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Reconfirmation of the Covenant</a:t>
            </a:r>
          </a:p>
        </p:txBody>
      </p:sp>
    </p:spTree>
    <p:extLst>
      <p:ext uri="{BB962C8B-B14F-4D97-AF65-F5344CB8AC3E}">
        <p14:creationId xmlns:p14="http://schemas.microsoft.com/office/powerpoint/2010/main" val="3504321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461752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28:13-15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Covenant Reaffirmed</a:t>
            </a:r>
          </a:p>
        </p:txBody>
      </p:sp>
      <p:sp>
        <p:nvSpPr>
          <p:cNvPr id="161795" name="Rectangle 3"/>
          <p:cNvSpPr>
            <a:spLocks noGrp="1" noChangeArrowheads="1"/>
          </p:cNvSpPr>
          <p:nvPr>
            <p:ph type="body" idx="1"/>
          </p:nvPr>
        </p:nvSpPr>
        <p:spPr>
          <a:xfrm>
            <a:off x="1066800" y="2062716"/>
            <a:ext cx="6858000" cy="2737884"/>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Divine identification (13a)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Four covenant provisions (13b-15)</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425439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28:13-15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Covenant Reaffirmed</a:t>
            </a:r>
          </a:p>
        </p:txBody>
      </p:sp>
      <p:sp>
        <p:nvSpPr>
          <p:cNvPr id="161795" name="Rectangle 3"/>
          <p:cNvSpPr>
            <a:spLocks noGrp="1" noChangeArrowheads="1"/>
          </p:cNvSpPr>
          <p:nvPr>
            <p:ph type="body" idx="1"/>
          </p:nvPr>
        </p:nvSpPr>
        <p:spPr>
          <a:xfrm>
            <a:off x="1066800" y="2062716"/>
            <a:ext cx="6858000" cy="2737884"/>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Divine identification (13a)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Four covenant provisions (13b-15)</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11620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28:13-15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Covenant Reaffirmed</a:t>
            </a:r>
          </a:p>
        </p:txBody>
      </p:sp>
      <p:sp>
        <p:nvSpPr>
          <p:cNvPr id="161795" name="Rectangle 3"/>
          <p:cNvSpPr>
            <a:spLocks noGrp="1" noChangeArrowheads="1"/>
          </p:cNvSpPr>
          <p:nvPr>
            <p:ph type="body" idx="1"/>
          </p:nvPr>
        </p:nvSpPr>
        <p:spPr>
          <a:xfrm>
            <a:off x="1062111" y="2062716"/>
            <a:ext cx="6862689" cy="2737884"/>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Divine identification (13a)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Four covenant provisions (13b-15)</a:t>
            </a: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0177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28:13b-15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Four Covenant Provisions</a:t>
            </a:r>
          </a:p>
        </p:txBody>
      </p:sp>
      <p:sp>
        <p:nvSpPr>
          <p:cNvPr id="161795" name="Rectangle 3"/>
          <p:cNvSpPr>
            <a:spLocks noGrp="1" noChangeArrowheads="1"/>
          </p:cNvSpPr>
          <p:nvPr>
            <p:ph type="body" idx="1"/>
          </p:nvPr>
        </p:nvSpPr>
        <p:spPr>
          <a:xfrm>
            <a:off x="1066800" y="2057400"/>
            <a:ext cx="5943600" cy="34290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Land (13b)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Seed (14a)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Blessing to the Gentiles (14b)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Jacob’s Personal Promises (15)</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3791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28:13b-15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Four Covenant Provisions</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Land (13b)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Seed (14a)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Blessing to the Gentiles (14b)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Jacob’s Personal Promises (15)</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93773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36416349"/>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03AF2E-C7F2-07A0-A14A-44D0492BF5BF}"/>
              </a:ext>
            </a:extLst>
          </p:cNvPr>
          <p:cNvPicPr>
            <a:picLocks noChangeAspect="1"/>
          </p:cNvPicPr>
          <p:nvPr/>
        </p:nvPicPr>
        <p:blipFill>
          <a:blip r:embed="rId2"/>
          <a:stretch>
            <a:fillRect/>
          </a:stretch>
        </p:blipFill>
        <p:spPr>
          <a:xfrm>
            <a:off x="1514255" y="137160"/>
            <a:ext cx="9163491" cy="6583680"/>
          </a:xfrm>
          <a:prstGeom prst="rect">
            <a:avLst/>
          </a:prstGeom>
        </p:spPr>
      </p:pic>
    </p:spTree>
    <p:extLst>
      <p:ext uri="{BB962C8B-B14F-4D97-AF65-F5344CB8AC3E}">
        <p14:creationId xmlns:p14="http://schemas.microsoft.com/office/powerpoint/2010/main" val="294819722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A33602-31E9-450B-ABA4-46D0D0A544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6582" y="0"/>
            <a:ext cx="10975818" cy="5401479"/>
          </a:xfrm>
          <a:prstGeom prst="rect">
            <a:avLst/>
          </a:prstGeom>
          <a:noFill/>
          <a:ln w="28575">
            <a:noFill/>
            <a:miter lim="800000"/>
            <a:headEnd/>
            <a:tailEnd/>
          </a:ln>
        </p:spPr>
        <p:txBody>
          <a:bodyPr wrap="square">
            <a:spAutoFit/>
          </a:bodyPr>
          <a:lstStyle/>
          <a:p>
            <a:pPr algn="ctr">
              <a:spcAft>
                <a:spcPts val="6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36:24-28</a:t>
            </a:r>
          </a:p>
          <a:p>
            <a:pPr algn="just"/>
            <a:r>
              <a:rPr lang="en-US" sz="3000" baseline="30000" dirty="0">
                <a:effectLst>
                  <a:outerShdw blurRad="38100" dist="38100" dir="2700000" algn="tl">
                    <a:srgbClr val="000000">
                      <a:alpha val="43137"/>
                    </a:srgbClr>
                  </a:outerShdw>
                </a:effectLst>
                <a:latin typeface="Calibri" panose="020F0502020204030204" pitchFamily="34" charset="0"/>
              </a:rPr>
              <a:t>24</a:t>
            </a:r>
            <a:r>
              <a:rPr lang="en-US" sz="3000" dirty="0">
                <a:effectLst>
                  <a:outerShdw blurRad="38100" dist="38100" dir="2700000" algn="tl">
                    <a:srgbClr val="000000">
                      <a:alpha val="43137"/>
                    </a:srgbClr>
                  </a:outerShdw>
                </a:effectLst>
                <a:latin typeface="Calibri" panose="020F0502020204030204" pitchFamily="34" charset="0"/>
              </a:rPr>
              <a:t> “For I will take you from the nations,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you from all the lands and bring you into your own land</a:t>
            </a: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baseline="30000" dirty="0">
                <a:effectLst>
                  <a:outerShdw blurRad="38100" dist="38100" dir="2700000" algn="tl">
                    <a:srgbClr val="000000">
                      <a:alpha val="43137"/>
                    </a:srgbClr>
                  </a:outerShdw>
                </a:effectLst>
                <a:latin typeface="Calibri" panose="020F0502020204030204" pitchFamily="34" charset="0"/>
              </a:rPr>
              <a:t>25</a:t>
            </a:r>
            <a:r>
              <a:rPr lang="en-US" sz="3000" b="1" baseline="30000" dirty="0">
                <a:effectLst>
                  <a:outerShdw blurRad="38100" dist="38100" dir="2700000" algn="tl">
                    <a:srgbClr val="000000">
                      <a:alpha val="43137"/>
                    </a:srgbClr>
                  </a:outerShdw>
                </a:effectLst>
                <a:latin typeface="Calibri" panose="020F0502020204030204" pitchFamily="34" charset="0"/>
              </a:rPr>
              <a:t>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will sprinkle clean water on you, and you will be clean</a:t>
            </a:r>
            <a:r>
              <a:rPr lang="en-US" sz="3000" dirty="0">
                <a:effectLst>
                  <a:outerShdw blurRad="38100" dist="38100" dir="2700000" algn="tl">
                    <a:srgbClr val="000000">
                      <a:alpha val="43137"/>
                    </a:srgbClr>
                  </a:outerShdw>
                </a:effectLst>
                <a:latin typeface="Calibri" panose="020F0502020204030204" pitchFamily="34" charset="0"/>
              </a:rPr>
              <a:t>; I will cleanse you from all your filthiness and from all your idols. </a:t>
            </a:r>
            <a:r>
              <a:rPr lang="en-US" sz="3000" baseline="30000" dirty="0">
                <a:effectLst>
                  <a:outerShdw blurRad="38100" dist="38100" dir="2700000" algn="tl">
                    <a:srgbClr val="000000">
                      <a:alpha val="43137"/>
                    </a:srgbClr>
                  </a:outerShdw>
                </a:effectLst>
                <a:latin typeface="Calibri" panose="020F0502020204030204" pitchFamily="34" charset="0"/>
              </a:rPr>
              <a:t>26 </a:t>
            </a:r>
            <a:r>
              <a:rPr lang="en-US" sz="3000" dirty="0">
                <a:effectLst>
                  <a:outerShdw blurRad="38100" dist="38100" dir="2700000" algn="tl">
                    <a:srgbClr val="000000">
                      <a:alpha val="43137"/>
                    </a:srgbClr>
                  </a:outerShdw>
                </a:effectLst>
                <a:latin typeface="Calibri" panose="020F0502020204030204" pitchFamily="34" charset="0"/>
              </a:rPr>
              <a:t>Moreover, I will give you a new heart and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put a new spirit within you</a:t>
            </a:r>
            <a:r>
              <a:rPr lang="en-US" sz="3000" dirty="0">
                <a:effectLst>
                  <a:outerShdw blurRad="38100" dist="38100" dir="2700000" algn="tl">
                    <a:srgbClr val="000000">
                      <a:alpha val="43137"/>
                    </a:srgbClr>
                  </a:outerShdw>
                </a:effectLst>
                <a:latin typeface="Calibri" panose="020F0502020204030204" pitchFamily="34" charset="0"/>
              </a:rPr>
              <a:t>; and I will remove the heart of stone from your flesh and give you a heart of flesh. </a:t>
            </a:r>
            <a:r>
              <a:rPr lang="en-US" sz="3000" baseline="30000" dirty="0">
                <a:effectLst>
                  <a:outerShdw blurRad="38100" dist="38100" dir="2700000" algn="tl">
                    <a:srgbClr val="000000">
                      <a:alpha val="43137"/>
                    </a:srgbClr>
                  </a:outerShdw>
                </a:effectLst>
                <a:latin typeface="Calibri" panose="020F0502020204030204" pitchFamily="34" charset="0"/>
              </a:rPr>
              <a:t>27 </a:t>
            </a:r>
            <a:r>
              <a:rPr lang="en-US" sz="3000" dirty="0">
                <a:effectLst>
                  <a:outerShdw blurRad="38100" dist="38100" dir="2700000" algn="tl">
                    <a:srgbClr val="000000">
                      <a:alpha val="43137"/>
                    </a:srgbClr>
                  </a:outerShdw>
                </a:effectLst>
                <a:latin typeface="Calibri" panose="020F0502020204030204" pitchFamily="34" charset="0"/>
              </a:rPr>
              <a:t>I will put My Spirit within you and cause you to walk in My statutes, and you will be careful to observe My ordinances. </a:t>
            </a:r>
            <a:r>
              <a:rPr lang="en-US" sz="3000" baseline="30000" dirty="0">
                <a:effectLst>
                  <a:outerShdw blurRad="38100" dist="38100" dir="2700000" algn="tl">
                    <a:srgbClr val="000000">
                      <a:alpha val="43137"/>
                    </a:srgbClr>
                  </a:outerShdw>
                </a:effectLst>
                <a:latin typeface="Calibri" panose="020F0502020204030204" pitchFamily="34" charset="0"/>
              </a:rPr>
              <a:t>28 </a:t>
            </a:r>
            <a:r>
              <a:rPr lang="en-US" sz="3000" dirty="0">
                <a:effectLst>
                  <a:outerShdw blurRad="38100" dist="38100" dir="2700000" algn="tl">
                    <a:srgbClr val="000000">
                      <a:alpha val="43137"/>
                    </a:srgbClr>
                  </a:outerShdw>
                </a:effectLst>
                <a:latin typeface="Calibri" panose="020F0502020204030204" pitchFamily="34" charset="0"/>
              </a:rPr>
              <a:t>You will live in the land that I gave to your forefathers; so you will be My people, and I will be your God.”</a:t>
            </a:r>
            <a:endPar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117035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28:13b-15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Four Covenant Provisions</a:t>
            </a:r>
          </a:p>
        </p:txBody>
      </p:sp>
      <p:sp>
        <p:nvSpPr>
          <p:cNvPr id="161795" name="Rectangle 3"/>
          <p:cNvSpPr>
            <a:spLocks noGrp="1" noChangeArrowheads="1"/>
          </p:cNvSpPr>
          <p:nvPr>
            <p:ph type="body" idx="1"/>
          </p:nvPr>
        </p:nvSpPr>
        <p:spPr>
          <a:xfrm>
            <a:off x="1066800" y="2057400"/>
            <a:ext cx="61722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Land (13b)</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Seed (14a)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Blessing to the Gentiles (14b)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Jacob’s Personal Promises (15)</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03074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28:13b-15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Four Covenant Provisions</a:t>
            </a:r>
          </a:p>
        </p:txBody>
      </p:sp>
      <p:sp>
        <p:nvSpPr>
          <p:cNvPr id="161795" name="Rectangle 3"/>
          <p:cNvSpPr>
            <a:spLocks noGrp="1" noChangeArrowheads="1"/>
          </p:cNvSpPr>
          <p:nvPr>
            <p:ph type="body" idx="1"/>
          </p:nvPr>
        </p:nvSpPr>
        <p:spPr>
          <a:xfrm>
            <a:off x="1066800" y="2057400"/>
            <a:ext cx="62484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Land (13b)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Seed (14a)</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Blessing to the Gentiles (14b)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Jacob’s Personal Promises (15)</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18244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649943" y="2057400"/>
            <a:ext cx="7788900" cy="2743200"/>
          </a:xfrm>
        </p:spPr>
        <p:txBody>
          <a:bodyPr/>
          <a:lstStyle/>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flight to Haran (1-5)</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Esau’s third wife (6-9)</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Reconfirmation of the Covenant (10-22)</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18194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8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Blessing to the world (Gen. 12:3c)</a:t>
            </a:r>
          </a:p>
        </p:txBody>
      </p:sp>
      <p:pic>
        <p:nvPicPr>
          <p:cNvPr id="2" name="Picture 1">
            <a:extLst>
              <a:ext uri="{FF2B5EF4-FFF2-40B4-BE49-F238E27FC236}">
                <a16:creationId xmlns:a16="http://schemas.microsoft.com/office/drawing/2014/main" id="{574C4E5E-8274-9018-399D-93A528AA37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077589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 curses you I will curse.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in you all the families of the earth will be 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595741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1981200" y="228600"/>
            <a:ext cx="8229600" cy="1243013"/>
          </a:xfrm>
        </p:spPr>
        <p:txBody>
          <a:bodyPr vert="horz" wrap="square" lIns="92075" tIns="46038" rIns="92075" bIns="46038" numCol="1" anchor="ctr" anchorCtr="0" compatLnSpc="1">
            <a:prstTxWarp prst="textNoShape">
              <a:avLst/>
            </a:prstTxWarp>
          </a:bodyPr>
          <a:lstStyle/>
          <a:p>
            <a:pPr algn="ctr">
              <a:defRPr/>
            </a:pPr>
            <a:r>
              <a:rPr lang="en-US" sz="4000" dirty="0">
                <a:effectLst>
                  <a:outerShdw blurRad="38100" dist="38100" dir="2700000" algn="tl">
                    <a:srgbClr val="000000">
                      <a:alpha val="43137"/>
                    </a:srgbClr>
                  </a:outerShdw>
                </a:effectLst>
                <a:latin typeface="Calibri" panose="020F0502020204030204" pitchFamily="34" charset="0"/>
              </a:rPr>
              <a:t>Israel’s Three Blessings to the World</a:t>
            </a:r>
            <a:br>
              <a:rPr lang="en-US" sz="40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ea typeface="+mn-ea"/>
                <a:cs typeface="+mn-cs"/>
              </a:rPr>
              <a:t>(Gen 12:3b)</a:t>
            </a:r>
          </a:p>
        </p:txBody>
      </p:sp>
      <p:sp>
        <p:nvSpPr>
          <p:cNvPr id="25603" name="Rectangle 3"/>
          <p:cNvSpPr>
            <a:spLocks noGrp="1" noChangeArrowheads="1"/>
          </p:cNvSpPr>
          <p:nvPr>
            <p:ph type="body" idx="4294967295"/>
          </p:nvPr>
        </p:nvSpPr>
        <p:spPr>
          <a:xfrm>
            <a:off x="1066800" y="2057400"/>
            <a:ext cx="5486400" cy="2971630"/>
          </a:xfrm>
        </p:spPr>
        <p:txBody>
          <a:bodyPr/>
          <a:lstStyle/>
          <a:p>
            <a:pPr marL="514350" indent="-514350">
              <a:spcBef>
                <a:spcPct val="0"/>
              </a:spcBef>
              <a:spcAft>
                <a:spcPts val="3000"/>
              </a:spcAft>
              <a:buSzPct val="100000"/>
              <a:buFont typeface="Wingdings" pitchFamily="2" charset="2"/>
              <a:buAutoNum type="arabicParenR"/>
              <a:defRPr/>
            </a:pPr>
            <a:r>
              <a:rPr lang="en-US" dirty="0">
                <a:effectLst>
                  <a:outerShdw blurRad="38100" dist="38100" dir="2700000" algn="tl">
                    <a:srgbClr val="000000">
                      <a:alpha val="43137"/>
                    </a:srgbClr>
                  </a:outerShdw>
                </a:effectLst>
                <a:latin typeface="Calibri" pitchFamily="34" charset="0"/>
              </a:rPr>
              <a:t>Scripture (Rom 3:2)</a:t>
            </a:r>
          </a:p>
          <a:p>
            <a:pPr marL="514350" indent="-514350">
              <a:spcBef>
                <a:spcPct val="0"/>
              </a:spcBef>
              <a:spcAft>
                <a:spcPts val="3000"/>
              </a:spcAft>
              <a:buSzPct val="100000"/>
              <a:buFont typeface="Wingdings" pitchFamily="2" charset="2"/>
              <a:buAutoNum type="arabicParenR"/>
              <a:defRPr/>
            </a:pPr>
            <a:r>
              <a:rPr lang="en-US" dirty="0">
                <a:effectLst>
                  <a:outerShdw blurRad="38100" dist="38100" dir="2700000" algn="tl">
                    <a:srgbClr val="000000">
                      <a:alpha val="43137"/>
                    </a:srgbClr>
                  </a:outerShdw>
                </a:effectLst>
                <a:latin typeface="Calibri" pitchFamily="34" charset="0"/>
              </a:rPr>
              <a:t>Savior (John 4:22)</a:t>
            </a:r>
          </a:p>
          <a:p>
            <a:pPr marL="514350" indent="-514350">
              <a:spcBef>
                <a:spcPct val="0"/>
              </a:spcBef>
              <a:spcAft>
                <a:spcPts val="3000"/>
              </a:spcAft>
              <a:buSzPct val="100000"/>
              <a:buFont typeface="Wingdings" pitchFamily="2" charset="2"/>
              <a:buAutoNum type="arabicParenR"/>
              <a:defRPr/>
            </a:pPr>
            <a:r>
              <a:rPr lang="en-US" dirty="0">
                <a:effectLst>
                  <a:outerShdw blurRad="38100" dist="38100" dir="2700000" algn="tl">
                    <a:srgbClr val="000000">
                      <a:alpha val="43137"/>
                    </a:srgbClr>
                  </a:outerShdw>
                </a:effectLst>
                <a:latin typeface="Calibri" pitchFamily="34" charset="0"/>
              </a:rPr>
              <a:t>Kingdom (Isa 2:2-3)</a:t>
            </a:r>
            <a:endParaRPr lang="en-US" sz="3600" dirty="0">
              <a:effectLst>
                <a:outerShdw blurRad="38100" dist="38100" dir="2700000" algn="tl">
                  <a:srgbClr val="000000">
                    <a:alpha val="43137"/>
                  </a:srgbClr>
                </a:outerShdw>
              </a:effectLst>
              <a:latin typeface="Calibri" pitchFamily="34" charset="0"/>
            </a:endParaRPr>
          </a:p>
        </p:txBody>
      </p:sp>
      <p:pic>
        <p:nvPicPr>
          <p:cNvPr id="3" name="Picture 2">
            <a:extLst>
              <a:ext uri="{FF2B5EF4-FFF2-40B4-BE49-F238E27FC236}">
                <a16:creationId xmlns:a16="http://schemas.microsoft.com/office/drawing/2014/main" id="{D6DBC7E6-9C6D-7D5D-B9EC-69303AB7EF04}"/>
              </a:ext>
            </a:extLst>
          </p:cNvPr>
          <p:cNvPicPr>
            <a:picLocks noChangeAspect="1"/>
          </p:cNvPicPr>
          <p:nvPr/>
        </p:nvPicPr>
        <p:blipFill>
          <a:blip r:embed="rId2"/>
          <a:stretch>
            <a:fillRect/>
          </a:stretch>
        </p:blipFill>
        <p:spPr>
          <a:xfrm>
            <a:off x="7510949" y="2057400"/>
            <a:ext cx="3614251" cy="3657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28:13b-15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Four Covenant Provisions</a:t>
            </a:r>
          </a:p>
        </p:txBody>
      </p:sp>
      <p:sp>
        <p:nvSpPr>
          <p:cNvPr id="161795" name="Rectangle 3"/>
          <p:cNvSpPr>
            <a:spLocks noGrp="1" noChangeArrowheads="1"/>
          </p:cNvSpPr>
          <p:nvPr>
            <p:ph type="body" idx="1"/>
          </p:nvPr>
        </p:nvSpPr>
        <p:spPr>
          <a:xfrm>
            <a:off x="1066800" y="2057400"/>
            <a:ext cx="59436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Land (13b)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Seed (14a)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Blessing to the Gentiles (14b)</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Jacob’s Personal Promises (15)</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77769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69913" indent="-569913" algn="ctr" eaLnBrk="1" hangingPunct="1">
              <a:buClr>
                <a:srgbClr val="FFC000"/>
              </a:buClr>
              <a:buFont typeface="+mj-lt"/>
              <a:buAutoNum type="alphaLcParenR" startAt="4"/>
            </a:pPr>
            <a:r>
              <a:rPr lang="en-US" sz="3600" dirty="0">
                <a:effectLst>
                  <a:outerShdw blurRad="38100" dist="38100" dir="2700000" algn="tl">
                    <a:srgbClr val="000000">
                      <a:alpha val="43137"/>
                    </a:srgbClr>
                  </a:outerShdw>
                </a:effectLst>
              </a:rPr>
              <a:t>Genesis 28:15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Personal Promises</a:t>
            </a:r>
          </a:p>
        </p:txBody>
      </p:sp>
      <p:sp>
        <p:nvSpPr>
          <p:cNvPr id="161795" name="Rectangle 3"/>
          <p:cNvSpPr>
            <a:spLocks noGrp="1" noChangeArrowheads="1"/>
          </p:cNvSpPr>
          <p:nvPr>
            <p:ph type="body" idx="1"/>
          </p:nvPr>
        </p:nvSpPr>
        <p:spPr>
          <a:xfrm>
            <a:off x="1066800" y="2057400"/>
            <a:ext cx="5731388" cy="3505200"/>
          </a:xfrm>
        </p:spPr>
        <p:txBody>
          <a:bodyPr/>
          <a:lstStyle/>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presence (15a)</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protection (15b)</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Land (15c)</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commitment (15d)</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18061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69913" indent="-569913" algn="ctr" eaLnBrk="1" hangingPunct="1">
              <a:buClr>
                <a:srgbClr val="FFC000"/>
              </a:buClr>
              <a:buFont typeface="+mj-lt"/>
              <a:buAutoNum type="alphaLcParenR" startAt="4"/>
            </a:pPr>
            <a:r>
              <a:rPr lang="en-US" sz="3600" dirty="0">
                <a:effectLst>
                  <a:outerShdw blurRad="38100" dist="38100" dir="2700000" algn="tl">
                    <a:srgbClr val="000000">
                      <a:alpha val="43137"/>
                    </a:srgbClr>
                  </a:outerShdw>
                </a:effectLst>
              </a:rPr>
              <a:t>Genesis 28:15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Personal Promises</a:t>
            </a:r>
          </a:p>
        </p:txBody>
      </p:sp>
      <p:sp>
        <p:nvSpPr>
          <p:cNvPr id="161795" name="Rectangle 3"/>
          <p:cNvSpPr>
            <a:spLocks noGrp="1" noChangeArrowheads="1"/>
          </p:cNvSpPr>
          <p:nvPr>
            <p:ph type="body" idx="1"/>
          </p:nvPr>
        </p:nvSpPr>
        <p:spPr>
          <a:xfrm>
            <a:off x="1066800" y="2057400"/>
            <a:ext cx="5731388" cy="3505200"/>
          </a:xfrm>
        </p:spPr>
        <p:txBody>
          <a:bodyPr/>
          <a:lstStyle/>
          <a:p>
            <a:pPr marL="571500" lvl="3" indent="-571500" eaLnBrk="1" hangingPunct="1">
              <a:spcBef>
                <a:spcPts val="0"/>
              </a:spcBef>
              <a:spcAft>
                <a:spcPts val="3000"/>
              </a:spcAft>
              <a:buClr>
                <a:schemeClr val="tx2"/>
              </a:buClr>
              <a:buFont typeface="+mj-lt"/>
              <a:buAutoNum type="romanLcPeriod"/>
              <a:defRPr/>
            </a:pPr>
            <a:r>
              <a:rPr lang="en-US" b="1" u="sng" dirty="0">
                <a:solidFill>
                  <a:srgbClr val="FFFFCC"/>
                </a:solidFill>
                <a:effectLst>
                  <a:outerShdw blurRad="38100" dist="38100" dir="2700000" algn="tl">
                    <a:srgbClr val="000000">
                      <a:alpha val="43137"/>
                    </a:srgbClr>
                  </a:outerShdw>
                </a:effectLst>
              </a:rPr>
              <a:t>God’s presence (15a)</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protection (15b)</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Land (15c)</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commitment (15d)</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69834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329064-0A11-4186-A2B5-6AD0823CA4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8914" name="Rectangle 3"/>
          <p:cNvSpPr>
            <a:spLocks noChangeArrowheads="1"/>
          </p:cNvSpPr>
          <p:nvPr/>
        </p:nvSpPr>
        <p:spPr bwMode="auto">
          <a:xfrm>
            <a:off x="609600" y="0"/>
            <a:ext cx="10972798" cy="362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lnSpc>
                <a:spcPct val="90000"/>
              </a:lnSpc>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14:16-17</a:t>
            </a:r>
          </a:p>
          <a:p>
            <a:pPr algn="just">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ask the Father, and He will give you another Helper, that He may be with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truth, whom the world cannot receive, because it does not see Him or know Him,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know 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He abides with you and will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3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77E5962-EB9E-40BC-A5D8-EB4A986B32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65037" y="3733800"/>
            <a:ext cx="1261927" cy="1188720"/>
          </a:xfrm>
          <a:prstGeom prst="rect">
            <a:avLst/>
          </a:prstGeom>
        </p:spPr>
      </p:pic>
    </p:spTree>
    <p:extLst>
      <p:ext uri="{BB962C8B-B14F-4D97-AF65-F5344CB8AC3E}">
        <p14:creationId xmlns:p14="http://schemas.microsoft.com/office/powerpoint/2010/main" val="57333658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69913" indent="-569913" algn="ctr" eaLnBrk="1" hangingPunct="1">
              <a:buClr>
                <a:srgbClr val="FFC000"/>
              </a:buClr>
              <a:buFont typeface="+mj-lt"/>
              <a:buAutoNum type="alphaLcParenR" startAt="4"/>
            </a:pPr>
            <a:r>
              <a:rPr lang="en-US" sz="3600" dirty="0">
                <a:effectLst>
                  <a:outerShdw blurRad="38100" dist="38100" dir="2700000" algn="tl">
                    <a:srgbClr val="000000">
                      <a:alpha val="43137"/>
                    </a:srgbClr>
                  </a:outerShdw>
                </a:effectLst>
              </a:rPr>
              <a:t>Genesis 28:15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Personal Promises</a:t>
            </a:r>
          </a:p>
        </p:txBody>
      </p:sp>
      <p:sp>
        <p:nvSpPr>
          <p:cNvPr id="161795" name="Rectangle 3"/>
          <p:cNvSpPr>
            <a:spLocks noGrp="1" noChangeArrowheads="1"/>
          </p:cNvSpPr>
          <p:nvPr>
            <p:ph type="body" idx="1"/>
          </p:nvPr>
        </p:nvSpPr>
        <p:spPr>
          <a:xfrm>
            <a:off x="1066800" y="2057400"/>
            <a:ext cx="5731388" cy="3505200"/>
          </a:xfrm>
        </p:spPr>
        <p:txBody>
          <a:bodyPr/>
          <a:lstStyle/>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presence (15a)</a:t>
            </a:r>
          </a:p>
          <a:p>
            <a:pPr marL="571500" lvl="3" indent="-571500" eaLnBrk="1" hangingPunct="1">
              <a:spcBef>
                <a:spcPts val="0"/>
              </a:spcBef>
              <a:spcAft>
                <a:spcPts val="3000"/>
              </a:spcAft>
              <a:buClr>
                <a:schemeClr val="tx2"/>
              </a:buClr>
              <a:buFont typeface="+mj-lt"/>
              <a:buAutoNum type="romanLcPeriod"/>
              <a:defRPr/>
            </a:pPr>
            <a:r>
              <a:rPr lang="en-US" b="1" u="sng" dirty="0">
                <a:solidFill>
                  <a:srgbClr val="FFFFCC"/>
                </a:solidFill>
                <a:effectLst>
                  <a:outerShdw blurRad="38100" dist="38100" dir="2700000" algn="tl">
                    <a:srgbClr val="000000">
                      <a:alpha val="43137"/>
                    </a:srgbClr>
                  </a:outerShdw>
                </a:effectLst>
              </a:rPr>
              <a:t>God’s protection (15b)</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Land (15c)</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commitment (15d)</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74203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69913" indent="-569913" algn="ctr" eaLnBrk="1" hangingPunct="1">
              <a:buClr>
                <a:srgbClr val="FFC000"/>
              </a:buClr>
              <a:buFont typeface="+mj-lt"/>
              <a:buAutoNum type="alphaLcParenR" startAt="4"/>
            </a:pPr>
            <a:r>
              <a:rPr lang="en-US" sz="3600" dirty="0">
                <a:effectLst>
                  <a:outerShdw blurRad="38100" dist="38100" dir="2700000" algn="tl">
                    <a:srgbClr val="000000">
                      <a:alpha val="43137"/>
                    </a:srgbClr>
                  </a:outerShdw>
                </a:effectLst>
              </a:rPr>
              <a:t>Genesis 28:15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Personal Promises</a:t>
            </a:r>
          </a:p>
        </p:txBody>
      </p:sp>
      <p:sp>
        <p:nvSpPr>
          <p:cNvPr id="161795" name="Rectangle 3"/>
          <p:cNvSpPr>
            <a:spLocks noGrp="1" noChangeArrowheads="1"/>
          </p:cNvSpPr>
          <p:nvPr>
            <p:ph type="body" idx="1"/>
          </p:nvPr>
        </p:nvSpPr>
        <p:spPr>
          <a:xfrm>
            <a:off x="1066800" y="2057400"/>
            <a:ext cx="5731388" cy="3505200"/>
          </a:xfrm>
        </p:spPr>
        <p:txBody>
          <a:bodyPr/>
          <a:lstStyle/>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presence (15a)</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protection (15b)</a:t>
            </a:r>
          </a:p>
          <a:p>
            <a:pPr marL="571500" lvl="3" indent="-571500" eaLnBrk="1" hangingPunct="1">
              <a:spcBef>
                <a:spcPts val="0"/>
              </a:spcBef>
              <a:spcAft>
                <a:spcPts val="3000"/>
              </a:spcAft>
              <a:buClr>
                <a:schemeClr val="tx2"/>
              </a:buClr>
              <a:buFont typeface="+mj-lt"/>
              <a:buAutoNum type="romanLcPeriod"/>
              <a:defRPr/>
            </a:pPr>
            <a:r>
              <a:rPr lang="en-US" b="1" u="sng" dirty="0">
                <a:solidFill>
                  <a:srgbClr val="FFFFCC"/>
                </a:solidFill>
                <a:effectLst>
                  <a:outerShdw blurRad="38100" dist="38100" dir="2700000" algn="tl">
                    <a:srgbClr val="000000">
                      <a:alpha val="43137"/>
                    </a:srgbClr>
                  </a:outerShdw>
                </a:effectLst>
              </a:rPr>
              <a:t>Land (15c)</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commitment (15d)</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20528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69A3D55-214E-431A-B02E-F92D51845533}"/>
              </a:ext>
            </a:extLst>
          </p:cNvPr>
          <p:cNvGraphicFramePr>
            <a:graphicFrameLocks noGrp="1"/>
          </p:cNvGraphicFramePr>
          <p:nvPr>
            <p:ph idx="1"/>
            <p:extLst>
              <p:ext uri="{D42A27DB-BD31-4B8C-83A1-F6EECF244321}">
                <p14:modId xmlns:p14="http://schemas.microsoft.com/office/powerpoint/2010/main" val="1707304309"/>
              </p:ext>
            </p:extLst>
          </p:nvPr>
        </p:nvGraphicFramePr>
        <p:xfrm>
          <a:off x="609600" y="294048"/>
          <a:ext cx="10972800" cy="4277953"/>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20000"/>
                    </a:ext>
                  </a:extLst>
                </a:gridCol>
                <a:gridCol w="3998563">
                  <a:extLst>
                    <a:ext uri="{9D8B030D-6E8A-4147-A177-3AD203B41FA5}">
                      <a16:colId xmlns:a16="http://schemas.microsoft.com/office/drawing/2014/main" val="20001"/>
                    </a:ext>
                  </a:extLst>
                </a:gridCol>
                <a:gridCol w="2975675">
                  <a:extLst>
                    <a:ext uri="{9D8B030D-6E8A-4147-A177-3AD203B41FA5}">
                      <a16:colId xmlns:a16="http://schemas.microsoft.com/office/drawing/2014/main" val="20002"/>
                    </a:ext>
                  </a:extLst>
                </a:gridCol>
                <a:gridCol w="3068664">
                  <a:extLst>
                    <a:ext uri="{9D8B030D-6E8A-4147-A177-3AD203B41FA5}">
                      <a16:colId xmlns:a16="http://schemas.microsoft.com/office/drawing/2014/main" val="20003"/>
                    </a:ext>
                  </a:extLst>
                </a:gridCol>
              </a:tblGrid>
              <a:tr h="620353">
                <a:tc gridSpan="4">
                  <a:txBody>
                    <a:bodyPr/>
                    <a:lstStyle/>
                    <a:p>
                      <a:pPr algn="ctr"/>
                      <a:r>
                        <a:rPr lang="en-US" sz="34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Reliability of the “Divine Regathering” Predictions</a:t>
                      </a:r>
                    </a:p>
                  </a:txBody>
                  <a:tcPr marT="45717" marB="45717" anchor="ctr"/>
                </a:tc>
                <a:tc hMerge="1">
                  <a:txBody>
                    <a:bodyPr/>
                    <a:lstStyle/>
                    <a:p>
                      <a:endParaRPr lang="en-US" sz="2600" dirty="0">
                        <a:latin typeface="Calibri" panose="020F0502020204030204" pitchFamily="34" charset="0"/>
                      </a:endParaRPr>
                    </a:p>
                  </a:txBody>
                  <a:tcPr marT="45717" marB="45717"/>
                </a:tc>
                <a:tc hMerge="1">
                  <a:txBody>
                    <a:bodyPr/>
                    <a:lstStyle/>
                    <a:p>
                      <a:endParaRPr lang="en-US" sz="2600" dirty="0">
                        <a:latin typeface="Calibri" panose="020F0502020204030204" pitchFamily="34" charset="0"/>
                      </a:endParaRPr>
                    </a:p>
                  </a:txBody>
                  <a:tcPr marT="45717" marB="45717"/>
                </a:tc>
                <a:tc hMerge="1">
                  <a:txBody>
                    <a:bodyPr/>
                    <a:lstStyle/>
                    <a:p>
                      <a:endParaRPr lang="en-US" sz="2600" dirty="0">
                        <a:latin typeface="Calibri" panose="020F0502020204030204" pitchFamily="34" charset="0"/>
                      </a:endParaRPr>
                    </a:p>
                  </a:txBody>
                  <a:tcPr marT="45717" marB="45717"/>
                </a:tc>
                <a:extLst>
                  <a:ext uri="{0D108BD9-81ED-4DB2-BD59-A6C34878D82A}">
                    <a16:rowId xmlns:a16="http://schemas.microsoft.com/office/drawing/2014/main" val="998035538"/>
                  </a:ext>
                </a:extLst>
              </a:tr>
              <a:tr h="914400">
                <a:tc>
                  <a:txBody>
                    <a:bodyPr/>
                    <a:lstStyle/>
                    <a:p>
                      <a:endParaRPr lang="en-US" sz="2600" b="1" dirty="0">
                        <a:latin typeface="Calibri" panose="020F0502020204030204" pitchFamily="34" charset="0"/>
                        <a:cs typeface="Calibri" panose="020F0502020204030204" pitchFamily="34" charset="0"/>
                      </a:endParaRPr>
                    </a:p>
                  </a:txBody>
                  <a:tcPr marT="45717" marB="45717" anchor="ctr"/>
                </a:tc>
                <a:tc>
                  <a:txBody>
                    <a:bodyPr/>
                    <a:lstStyle/>
                    <a:p>
                      <a:pPr algn="ctr"/>
                      <a:r>
                        <a:rPr lang="en-US" sz="2600" b="1" dirty="0">
                          <a:solidFill>
                            <a:schemeClr val="bg2">
                              <a:lumMod val="95000"/>
                              <a:lumOff val="5000"/>
                            </a:schemeClr>
                          </a:solidFill>
                          <a:latin typeface="Calibri" panose="020F0502020204030204" pitchFamily="34" charset="0"/>
                          <a:cs typeface="Calibri" panose="020F0502020204030204" pitchFamily="34" charset="0"/>
                        </a:rPr>
                        <a:t>RETURN</a:t>
                      </a:r>
                    </a:p>
                  </a:txBody>
                  <a:tcPr marT="45717" marB="45717" anchor="ctr"/>
                </a:tc>
                <a:tc>
                  <a:txBody>
                    <a:bodyPr/>
                    <a:lstStyle/>
                    <a:p>
                      <a:pPr algn="ctr"/>
                      <a:r>
                        <a:rPr lang="en-US" sz="2600" b="1" dirty="0">
                          <a:solidFill>
                            <a:schemeClr val="bg1">
                              <a:lumMod val="50000"/>
                            </a:schemeClr>
                          </a:solidFill>
                          <a:latin typeface="Calibri" panose="020F0502020204030204" pitchFamily="34" charset="0"/>
                          <a:cs typeface="Calibri" panose="020F0502020204030204" pitchFamily="34" charset="0"/>
                        </a:rPr>
                        <a:t>PREDICTED</a:t>
                      </a:r>
                    </a:p>
                  </a:txBody>
                  <a:tcPr marT="45717" marB="45717" anchor="ctr"/>
                </a:tc>
                <a:tc>
                  <a:txBody>
                    <a:bodyPr/>
                    <a:lstStyle/>
                    <a:p>
                      <a:pPr algn="ctr"/>
                      <a:r>
                        <a:rPr lang="en-US" sz="2600" b="1" dirty="0">
                          <a:solidFill>
                            <a:srgbClr val="C00000"/>
                          </a:solidFill>
                          <a:latin typeface="Calibri" panose="020F0502020204030204" pitchFamily="34" charset="0"/>
                          <a:cs typeface="Calibri" panose="020F0502020204030204" pitchFamily="34" charset="0"/>
                        </a:rPr>
                        <a:t>FULFILLED</a:t>
                      </a:r>
                    </a:p>
                  </a:txBody>
                  <a:tcPr marT="45717" marB="45717" anchor="ctr"/>
                </a:tc>
                <a:extLst>
                  <a:ext uri="{0D108BD9-81ED-4DB2-BD59-A6C34878D82A}">
                    <a16:rowId xmlns:a16="http://schemas.microsoft.com/office/drawing/2014/main" val="10000"/>
                  </a:ext>
                </a:extLst>
              </a:tr>
              <a:tr h="914400">
                <a:tc>
                  <a:txBody>
                    <a:bodyPr/>
                    <a:lstStyle/>
                    <a:p>
                      <a:pPr algn="ctr"/>
                      <a:r>
                        <a:rPr lang="en-US" sz="2600" dirty="0">
                          <a:latin typeface="Calibri" panose="020F0502020204030204" pitchFamily="34" charset="0"/>
                          <a:cs typeface="Calibri" panose="020F0502020204030204" pitchFamily="34" charset="0"/>
                        </a:rPr>
                        <a:t>1</a:t>
                      </a:r>
                      <a:r>
                        <a:rPr lang="en-US" sz="2600" baseline="30000" dirty="0">
                          <a:latin typeface="Calibri" panose="020F0502020204030204" pitchFamily="34" charset="0"/>
                          <a:cs typeface="Calibri" panose="020F0502020204030204" pitchFamily="34" charset="0"/>
                        </a:rPr>
                        <a:t>st</a:t>
                      </a:r>
                      <a:endParaRPr lang="en-US" sz="2600" dirty="0">
                        <a:latin typeface="Calibri" panose="020F0502020204030204" pitchFamily="34" charset="0"/>
                        <a:cs typeface="Calibri" panose="020F0502020204030204" pitchFamily="34" charset="0"/>
                      </a:endParaRPr>
                    </a:p>
                  </a:txBody>
                  <a:tcPr marT="45717" marB="45717" anchor="ctr"/>
                </a:tc>
                <a:tc>
                  <a:txBody>
                    <a:bodyPr/>
                    <a:lstStyle/>
                    <a:p>
                      <a:r>
                        <a:rPr lang="en-US" sz="2600" dirty="0">
                          <a:latin typeface="Calibri" panose="020F0502020204030204" pitchFamily="34" charset="0"/>
                          <a:cs typeface="Calibri" panose="020F0502020204030204" pitchFamily="34" charset="0"/>
                        </a:rPr>
                        <a:t>From Egypt to Canaan</a:t>
                      </a:r>
                    </a:p>
                  </a:txBody>
                  <a:tcPr marT="45717" marB="45717" anchor="ctr"/>
                </a:tc>
                <a:tc>
                  <a:txBody>
                    <a:bodyPr/>
                    <a:lstStyle/>
                    <a:p>
                      <a:r>
                        <a:rPr lang="en-US" sz="2600" dirty="0">
                          <a:latin typeface="Calibri" panose="020F0502020204030204" pitchFamily="34" charset="0"/>
                          <a:cs typeface="Calibri" panose="020F0502020204030204" pitchFamily="34" charset="0"/>
                        </a:rPr>
                        <a:t>Gen. 15:13-14</a:t>
                      </a:r>
                    </a:p>
                  </a:txBody>
                  <a:tcPr marT="45717" marB="45717" anchor="ctr"/>
                </a:tc>
                <a:tc>
                  <a:txBody>
                    <a:bodyPr/>
                    <a:lstStyle/>
                    <a:p>
                      <a:pPr algn="ctr"/>
                      <a:r>
                        <a:rPr lang="en-US" sz="2600" dirty="0">
                          <a:latin typeface="Calibri" panose="020F0502020204030204" pitchFamily="34" charset="0"/>
                          <a:cs typeface="Calibri" panose="020F0502020204030204" pitchFamily="34" charset="0"/>
                        </a:rPr>
                        <a:t>Joshua 1‒12</a:t>
                      </a:r>
                    </a:p>
                  </a:txBody>
                  <a:tcPr marT="45717" marB="45717" anchor="ctr"/>
                </a:tc>
                <a:extLst>
                  <a:ext uri="{0D108BD9-81ED-4DB2-BD59-A6C34878D82A}">
                    <a16:rowId xmlns:a16="http://schemas.microsoft.com/office/drawing/2014/main" val="10001"/>
                  </a:ext>
                </a:extLst>
              </a:tr>
              <a:tr h="914400">
                <a:tc>
                  <a:txBody>
                    <a:bodyPr/>
                    <a:lstStyle/>
                    <a:p>
                      <a:pPr algn="ctr"/>
                      <a:r>
                        <a:rPr lang="en-US" sz="2600" dirty="0">
                          <a:latin typeface="Calibri" panose="020F0502020204030204" pitchFamily="34" charset="0"/>
                          <a:cs typeface="Calibri" panose="020F0502020204030204" pitchFamily="34" charset="0"/>
                        </a:rPr>
                        <a:t>2</a:t>
                      </a:r>
                      <a:r>
                        <a:rPr lang="en-US" sz="2600" baseline="30000" dirty="0">
                          <a:latin typeface="Calibri" panose="020F0502020204030204" pitchFamily="34" charset="0"/>
                          <a:cs typeface="Calibri" panose="020F0502020204030204" pitchFamily="34" charset="0"/>
                        </a:rPr>
                        <a:t>nd</a:t>
                      </a:r>
                      <a:endParaRPr lang="en-US" sz="2600" dirty="0">
                        <a:latin typeface="Calibri" panose="020F0502020204030204" pitchFamily="34" charset="0"/>
                        <a:cs typeface="Calibri" panose="020F0502020204030204" pitchFamily="34" charset="0"/>
                      </a:endParaRPr>
                    </a:p>
                  </a:txBody>
                  <a:tcPr marT="45717" marB="45717" anchor="ctr"/>
                </a:tc>
                <a:tc>
                  <a:txBody>
                    <a:bodyPr/>
                    <a:lstStyle/>
                    <a:p>
                      <a:r>
                        <a:rPr lang="en-US" sz="2600" dirty="0">
                          <a:latin typeface="Calibri" panose="020F0502020204030204" pitchFamily="34" charset="0"/>
                          <a:cs typeface="Calibri" panose="020F0502020204030204" pitchFamily="34" charset="0"/>
                        </a:rPr>
                        <a:t>From Babylon to Israel</a:t>
                      </a:r>
                    </a:p>
                  </a:txBody>
                  <a:tcPr marT="45717" marB="45717" anchor="ctr"/>
                </a:tc>
                <a:tc>
                  <a:txBody>
                    <a:bodyPr/>
                    <a:lstStyle/>
                    <a:p>
                      <a:r>
                        <a:rPr lang="en-US" sz="2600" dirty="0">
                          <a:latin typeface="Calibri" panose="020F0502020204030204" pitchFamily="34" charset="0"/>
                          <a:cs typeface="Calibri" panose="020F0502020204030204" pitchFamily="34" charset="0"/>
                        </a:rPr>
                        <a:t>Jer. 25:11; 29:10</a:t>
                      </a:r>
                    </a:p>
                  </a:txBody>
                  <a:tcPr marT="45717" marB="45717" anchor="ctr"/>
                </a:tc>
                <a:tc>
                  <a:txBody>
                    <a:bodyPr/>
                    <a:lstStyle/>
                    <a:p>
                      <a:pPr algn="ctr"/>
                      <a:r>
                        <a:rPr lang="en-US" sz="2600" dirty="0">
                          <a:latin typeface="Calibri" panose="020F0502020204030204" pitchFamily="34" charset="0"/>
                          <a:cs typeface="Calibri" panose="020F0502020204030204" pitchFamily="34" charset="0"/>
                        </a:rPr>
                        <a:t>Ezra &amp; Nehemiah</a:t>
                      </a:r>
                    </a:p>
                  </a:txBody>
                  <a:tcPr marT="45717" marB="45717" anchor="ctr"/>
                </a:tc>
                <a:extLst>
                  <a:ext uri="{0D108BD9-81ED-4DB2-BD59-A6C34878D82A}">
                    <a16:rowId xmlns:a16="http://schemas.microsoft.com/office/drawing/2014/main" val="10002"/>
                  </a:ext>
                </a:extLst>
              </a:tr>
              <a:tr h="914400">
                <a:tc>
                  <a:txBody>
                    <a:bodyPr/>
                    <a:lstStyle/>
                    <a:p>
                      <a:pPr algn="ctr"/>
                      <a:r>
                        <a:rPr lang="en-US" sz="2600" dirty="0">
                          <a:latin typeface="Calibri" panose="020F0502020204030204" pitchFamily="34" charset="0"/>
                          <a:cs typeface="Calibri" panose="020F0502020204030204" pitchFamily="34" charset="0"/>
                        </a:rPr>
                        <a:t>3</a:t>
                      </a:r>
                      <a:r>
                        <a:rPr lang="en-US" sz="2600" baseline="30000" dirty="0">
                          <a:latin typeface="Calibri" panose="020F0502020204030204" pitchFamily="34" charset="0"/>
                          <a:cs typeface="Calibri" panose="020F0502020204030204" pitchFamily="34" charset="0"/>
                        </a:rPr>
                        <a:t>rd</a:t>
                      </a:r>
                      <a:endParaRPr lang="en-US" sz="2600" dirty="0">
                        <a:latin typeface="Calibri" panose="020F0502020204030204" pitchFamily="34" charset="0"/>
                        <a:cs typeface="Calibri" panose="020F0502020204030204" pitchFamily="34" charset="0"/>
                      </a:endParaRPr>
                    </a:p>
                  </a:txBody>
                  <a:tcPr marT="45717" marB="45717" anchor="ctr"/>
                </a:tc>
                <a:tc>
                  <a:txBody>
                    <a:bodyPr/>
                    <a:lstStyle/>
                    <a:p>
                      <a:r>
                        <a:rPr lang="en-US" sz="2600" dirty="0">
                          <a:latin typeface="Calibri" panose="020F0502020204030204" pitchFamily="34" charset="0"/>
                          <a:cs typeface="Calibri" panose="020F0502020204030204" pitchFamily="34" charset="0"/>
                        </a:rPr>
                        <a:t>From the Diaspora to Israel’s restoration</a:t>
                      </a:r>
                    </a:p>
                  </a:txBody>
                  <a:tcPr marT="45717" marB="45717" anchor="ctr"/>
                </a:tc>
                <a:tc>
                  <a:txBody>
                    <a:bodyPr/>
                    <a:lstStyle/>
                    <a:p>
                      <a:r>
                        <a:rPr lang="en-US" sz="2600" dirty="0">
                          <a:latin typeface="Calibri" panose="020F0502020204030204" pitchFamily="34" charset="0"/>
                          <a:cs typeface="Calibri" panose="020F0502020204030204" pitchFamily="34" charset="0"/>
                        </a:rPr>
                        <a:t>Ezekiel 36:24-28</a:t>
                      </a:r>
                    </a:p>
                  </a:txBody>
                  <a:tcPr marT="45717" marB="45717" anchor="ctr"/>
                </a:tc>
                <a:tc>
                  <a:txBody>
                    <a:bodyPr/>
                    <a:lstStyle/>
                    <a:p>
                      <a:pPr algn="ctr"/>
                      <a:r>
                        <a:rPr lang="en-US" sz="2600" dirty="0">
                          <a:latin typeface="Calibri" panose="020F0502020204030204" pitchFamily="34" charset="0"/>
                          <a:cs typeface="Calibri" panose="020F0502020204030204" pitchFamily="34" charset="0"/>
                        </a:rPr>
                        <a:t>Millennial</a:t>
                      </a:r>
                    </a:p>
                    <a:p>
                      <a:pPr algn="ctr"/>
                      <a:r>
                        <a:rPr lang="en-US" sz="2600" dirty="0">
                          <a:latin typeface="Calibri" panose="020F0502020204030204" pitchFamily="34" charset="0"/>
                          <a:cs typeface="Calibri" panose="020F0502020204030204" pitchFamily="34" charset="0"/>
                        </a:rPr>
                        <a:t>Kingdom</a:t>
                      </a:r>
                    </a:p>
                  </a:txBody>
                  <a:tcPr marT="45717" marB="45717" anchor="ctr"/>
                </a:tc>
                <a:extLst>
                  <a:ext uri="{0D108BD9-81ED-4DB2-BD59-A6C34878D82A}">
                    <a16:rowId xmlns:a16="http://schemas.microsoft.com/office/drawing/2014/main" val="10003"/>
                  </a:ext>
                </a:extLst>
              </a:tr>
            </a:tbl>
          </a:graphicData>
        </a:graphic>
      </p:graphicFrame>
      <p:pic>
        <p:nvPicPr>
          <p:cNvPr id="2" name="Picture 1">
            <a:extLst>
              <a:ext uri="{FF2B5EF4-FFF2-40B4-BE49-F238E27FC236}">
                <a16:creationId xmlns:a16="http://schemas.microsoft.com/office/drawing/2014/main" id="{668C25CF-5366-4A6D-8DB5-4CCDE7CC064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72475" y="4800600"/>
            <a:ext cx="3247053" cy="1828800"/>
          </a:xfrm>
          <a:prstGeom prst="rect">
            <a:avLst/>
          </a:prstGeom>
        </p:spPr>
      </p:pic>
    </p:spTree>
    <p:extLst>
      <p:ext uri="{BB962C8B-B14F-4D97-AF65-F5344CB8AC3E}">
        <p14:creationId xmlns:p14="http://schemas.microsoft.com/office/powerpoint/2010/main" val="225480074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69913" indent="-569913" algn="ctr" eaLnBrk="1" hangingPunct="1">
              <a:buFont typeface="+mj-lt"/>
              <a:buAutoNum type="romanUcPeriod" startAt="3"/>
            </a:pPr>
            <a:r>
              <a:rPr lang="en-US" sz="3600" dirty="0">
                <a:effectLst>
                  <a:outerShdw blurRad="38100" dist="38100" dir="2700000" algn="tl">
                    <a:srgbClr val="000000">
                      <a:alpha val="43137"/>
                    </a:srgbClr>
                  </a:outerShdw>
                </a:effectLst>
              </a:rPr>
              <a:t>Genesis 28:10-22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Reconfirmation of the Covenant</a:t>
            </a:r>
          </a:p>
        </p:txBody>
      </p:sp>
      <p:sp>
        <p:nvSpPr>
          <p:cNvPr id="161795" name="Rectangle 3"/>
          <p:cNvSpPr>
            <a:spLocks noGrp="1" noChangeArrowheads="1"/>
          </p:cNvSpPr>
          <p:nvPr>
            <p:ph type="body" idx="1"/>
          </p:nvPr>
        </p:nvSpPr>
        <p:spPr>
          <a:xfrm>
            <a:off x="1066800" y="1600200"/>
            <a:ext cx="6172200" cy="38100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(10-12)</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 reaffirmed (13-15)</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recognition (16-17)</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Pillar (18-19)</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Vow (20-22)</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30682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69913" indent="-569913" algn="ctr" eaLnBrk="1" hangingPunct="1">
              <a:buClr>
                <a:srgbClr val="FFC000"/>
              </a:buClr>
              <a:buFont typeface="+mj-lt"/>
              <a:buAutoNum type="alphaLcParenR" startAt="4"/>
            </a:pPr>
            <a:r>
              <a:rPr lang="en-US" sz="3600" dirty="0">
                <a:effectLst>
                  <a:outerShdw blurRad="38100" dist="38100" dir="2700000" algn="tl">
                    <a:srgbClr val="000000">
                      <a:alpha val="43137"/>
                    </a:srgbClr>
                  </a:outerShdw>
                </a:effectLst>
              </a:rPr>
              <a:t>Genesis 28:15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Personal Promises</a:t>
            </a:r>
          </a:p>
        </p:txBody>
      </p:sp>
      <p:sp>
        <p:nvSpPr>
          <p:cNvPr id="161795" name="Rectangle 3"/>
          <p:cNvSpPr>
            <a:spLocks noGrp="1" noChangeArrowheads="1"/>
          </p:cNvSpPr>
          <p:nvPr>
            <p:ph type="body" idx="1"/>
          </p:nvPr>
        </p:nvSpPr>
        <p:spPr>
          <a:xfrm>
            <a:off x="1066800" y="2057400"/>
            <a:ext cx="5731388" cy="3505200"/>
          </a:xfrm>
        </p:spPr>
        <p:txBody>
          <a:bodyPr/>
          <a:lstStyle/>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presence (15a)</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protection (15b)</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Land (15c)</a:t>
            </a:r>
          </a:p>
          <a:p>
            <a:pPr marL="571500" lvl="3" indent="-571500" eaLnBrk="1" hangingPunct="1">
              <a:spcBef>
                <a:spcPts val="0"/>
              </a:spcBef>
              <a:spcAft>
                <a:spcPts val="3000"/>
              </a:spcAft>
              <a:buClr>
                <a:schemeClr val="tx2"/>
              </a:buClr>
              <a:buFont typeface="+mj-lt"/>
              <a:buAutoNum type="romanLcPeriod"/>
              <a:defRPr/>
            </a:pPr>
            <a:r>
              <a:rPr lang="en-US" b="1" u="sng" dirty="0">
                <a:solidFill>
                  <a:srgbClr val="FFFFCC"/>
                </a:solidFill>
                <a:effectLst>
                  <a:outerShdw blurRad="38100" dist="38100" dir="2700000" algn="tl">
                    <a:srgbClr val="000000">
                      <a:alpha val="43137"/>
                    </a:srgbClr>
                  </a:outerShdw>
                </a:effectLst>
              </a:rPr>
              <a:t>God’s commitment (15d)</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16788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09800" y="228600"/>
            <a:ext cx="7772400" cy="1143000"/>
          </a:xfrm>
        </p:spPr>
        <p:txBody>
          <a:bodyPr/>
          <a:lstStyle/>
          <a:p>
            <a:pPr algn="ctr"/>
            <a:r>
              <a:rPr lang="en-US" sz="3600" dirty="0">
                <a:effectLst>
                  <a:outerShdw blurRad="38100" dist="38100" dir="2700000" algn="tl">
                    <a:srgbClr val="000000">
                      <a:alpha val="43137"/>
                    </a:srgbClr>
                  </a:outerShdw>
                </a:effectLst>
              </a:rPr>
              <a:t>Evidence of Abrahamic Covenant’s Unconditional Nature</a:t>
            </a:r>
          </a:p>
        </p:txBody>
      </p:sp>
      <p:sp>
        <p:nvSpPr>
          <p:cNvPr id="34819" name="Rectangle 3"/>
          <p:cNvSpPr>
            <a:spLocks noGrp="1" noChangeArrowheads="1"/>
          </p:cNvSpPr>
          <p:nvPr>
            <p:ph type="body" idx="1"/>
          </p:nvPr>
        </p:nvSpPr>
        <p:spPr>
          <a:xfrm>
            <a:off x="609600" y="1600200"/>
            <a:ext cx="11201400" cy="3810001"/>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ANE covenant ratification ceremony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Lack of stated conditions for Israel’s obedience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eternality (Gen 17:7, 13, 19; Ps. 90:2)</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immutability (</a:t>
            </a:r>
            <a:r>
              <a:rPr lang="en-US" dirty="0" err="1">
                <a:effectLst>
                  <a:outerShdw blurRad="38100" dist="38100" dir="2700000" algn="tl">
                    <a:srgbClr val="000000">
                      <a:alpha val="43137"/>
                    </a:srgbClr>
                  </a:outerShdw>
                </a:effectLst>
              </a:rPr>
              <a:t>Heb</a:t>
            </a:r>
            <a:r>
              <a:rPr lang="en-US" dirty="0">
                <a:effectLst>
                  <a:outerShdw blurRad="38100" dist="38100" dir="2700000" algn="tl">
                    <a:srgbClr val="000000">
                      <a:alpha val="43137"/>
                    </a:srgbClr>
                  </a:outerShdw>
                </a:effectLst>
              </a:rPr>
              <a:t> 6:13-18; Mal. 3:6)</a:t>
            </a:r>
          </a:p>
          <a:p>
            <a:pPr marL="457200" indent="-457200">
              <a:spcBef>
                <a:spcPts val="0"/>
              </a:spcBef>
              <a:spcAft>
                <a:spcPts val="1800"/>
              </a:spcAft>
              <a:defRPr/>
            </a:pPr>
            <a:r>
              <a:rPr lang="en-US" dirty="0">
                <a:effectLst>
                  <a:outerShdw blurRad="38100" dist="38100" dir="2700000" algn="tl">
                    <a:srgbClr val="000000">
                      <a:alpha val="43137"/>
                    </a:srgbClr>
                  </a:outerShdw>
                </a:effectLst>
              </a:rPr>
              <a:t>Trans-generational reaffirmation despite perpetual national disobedience (</a:t>
            </a:r>
            <a:r>
              <a:rPr lang="en-US" dirty="0" err="1">
                <a:effectLst>
                  <a:outerShdw blurRad="38100" dist="38100" dir="2700000" algn="tl">
                    <a:srgbClr val="000000">
                      <a:alpha val="43137"/>
                    </a:srgbClr>
                  </a:outerShdw>
                </a:effectLst>
              </a:rPr>
              <a:t>Jer</a:t>
            </a:r>
            <a:r>
              <a:rPr lang="en-US" dirty="0">
                <a:effectLst>
                  <a:outerShdw blurRad="38100" dist="38100" dir="2700000" algn="tl">
                    <a:srgbClr val="000000">
                      <a:alpha val="43137"/>
                    </a:srgbClr>
                  </a:outerShdw>
                </a:effectLst>
              </a:rPr>
              <a:t> 31:35-37)</a:t>
            </a:r>
          </a:p>
        </p:txBody>
      </p:sp>
      <p:sp>
        <p:nvSpPr>
          <p:cNvPr id="30724" name="Text Box 4"/>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Walvoord, </a:t>
            </a:r>
            <a:r>
              <a:rPr lang="en-US" sz="1800" i="1" dirty="0">
                <a:effectLst>
                  <a:outerShdw blurRad="38100" dist="38100" dir="2700000" algn="tl">
                    <a:srgbClr val="000000">
                      <a:alpha val="43137"/>
                    </a:srgbClr>
                  </a:outerShdw>
                </a:effectLst>
                <a:latin typeface="Calibri" panose="020F0502020204030204" pitchFamily="34" charset="0"/>
              </a:rPr>
              <a:t>The Millennial Kingdom</a:t>
            </a:r>
            <a:r>
              <a:rPr lang="en-US" sz="1800" dirty="0">
                <a:effectLst>
                  <a:outerShdw blurRad="38100" dist="38100" dir="2700000" algn="tl">
                    <a:srgbClr val="000000">
                      <a:alpha val="43137"/>
                    </a:srgbClr>
                  </a:outerShdw>
                </a:effectLst>
                <a:latin typeface="Calibri" panose="020F0502020204030204" pitchFamily="34" charset="0"/>
              </a:rPr>
              <a:t>, 149-52</a:t>
            </a:r>
          </a:p>
        </p:txBody>
      </p:sp>
      <p:pic>
        <p:nvPicPr>
          <p:cNvPr id="5" name="Picture 2" descr="http://walvoordhistory.com/wp-content/uploads/2009/11/JohnFWalvoord-e141965344788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20116" cy="109728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292260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1600200"/>
            <a:ext cx="6172200" cy="3886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(10-12)</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 reaffirmed (13-15)</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Jacob’s recognition (16-17)</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Pillar (18-19)</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Vow (20-22)</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marL="569913" indent="-569913" algn="ctr" eaLnBrk="1" hangingPunct="1">
              <a:buFont typeface="+mj-lt"/>
              <a:buAutoNum type="romanUcPeriod" startAt="3"/>
            </a:pPr>
            <a:r>
              <a:rPr lang="en-US" sz="3600" dirty="0">
                <a:effectLst>
                  <a:outerShdw blurRad="38100" dist="38100" dir="2700000" algn="tl">
                    <a:srgbClr val="000000">
                      <a:alpha val="43137"/>
                    </a:srgbClr>
                  </a:outerShdw>
                </a:effectLst>
              </a:rPr>
              <a:t>Genesis 28:10-22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Reconfirmation of the Covenant</a:t>
            </a:r>
          </a:p>
        </p:txBody>
      </p:sp>
    </p:spTree>
    <p:extLst>
      <p:ext uri="{BB962C8B-B14F-4D97-AF65-F5344CB8AC3E}">
        <p14:creationId xmlns:p14="http://schemas.microsoft.com/office/powerpoint/2010/main" val="2597475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28:16-17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Recognition</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Recognition (16)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Fear (17a)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Place (17b)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Conclusion (17c)</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44978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28:16-17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Recognition</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Recognition (16)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Fear (17a)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Place (17b)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Conclusion (17c)</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78730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28:16-17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Recognition</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Recognition (16)</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Fear (17a)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Place (17b)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Conclusion (17c)</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06809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26">
            <a:extLst>
              <a:ext uri="{FF2B5EF4-FFF2-40B4-BE49-F238E27FC236}">
                <a16:creationId xmlns:a16="http://schemas.microsoft.com/office/drawing/2014/main" id="{71D8C592-E299-7BFF-F0F1-59D65D1266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5148" y="203206"/>
            <a:ext cx="4601703" cy="64515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2532983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28:16-17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Recognition</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Recognition (16)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Fear (17a)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Place (17b)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Conclusion (17c)</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87966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28:16-17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Recognition</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Recognition (16)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Fear (17a)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Place (17b)</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Conclusion (17c)</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68476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0" y="0"/>
            <a:ext cx="12191999" cy="6858000"/>
          </a:xfrm>
          <a:prstGeom prst="rect">
            <a:avLst/>
          </a:prstGeom>
        </p:spPr>
      </p:pic>
      <p:sp>
        <p:nvSpPr>
          <p:cNvPr id="3" name="Rectangle 1">
            <a:extLst>
              <a:ext uri="{FF2B5EF4-FFF2-40B4-BE49-F238E27FC236}">
                <a16:creationId xmlns:a16="http://schemas.microsoft.com/office/drawing/2014/main" id="{3F7C7255-08DC-AE6A-701C-7BE7297DD80B}"/>
              </a:ext>
            </a:extLst>
          </p:cNvPr>
          <p:cNvSpPr>
            <a:spLocks noChangeArrowheads="1"/>
          </p:cNvSpPr>
          <p:nvPr/>
        </p:nvSpPr>
        <p:spPr bwMode="auto">
          <a:xfrm>
            <a:off x="609600" y="0"/>
            <a:ext cx="10972800" cy="2600712"/>
          </a:xfrm>
          <a:prstGeom prst="rect">
            <a:avLst/>
          </a:prstGeom>
          <a:noFill/>
          <a:ln w="28575">
            <a:noFill/>
            <a:miter lim="800000"/>
            <a:headEnd/>
            <a:tailEnd/>
          </a:ln>
        </p:spPr>
        <p:txBody>
          <a:bodyPr wrap="square">
            <a:spAutoFit/>
          </a:bodyPr>
          <a:lstStyle/>
          <a:p>
            <a:pPr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14:6</a:t>
            </a:r>
          </a:p>
          <a:p>
            <a:pPr algn="just" fontAlgn="auto">
              <a:spcBef>
                <a:spcPts val="600"/>
              </a:spcBef>
              <a:spcAft>
                <a:spcPts val="60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Jesus said to him, ‘I am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way,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truth,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life;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one</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the Father but through Me.’”</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9870180C-3F59-F11F-10C1-E9F6FAFFC990}"/>
              </a:ext>
            </a:extLst>
          </p:cNvPr>
          <p:cNvPicPr>
            <a:picLocks noChangeAspect="1"/>
          </p:cNvPicPr>
          <p:nvPr/>
        </p:nvPicPr>
        <p:blipFill>
          <a:blip r:embed="rId3"/>
          <a:stretch>
            <a:fillRect/>
          </a:stretch>
        </p:blipFill>
        <p:spPr>
          <a:xfrm>
            <a:off x="4495800" y="2533650"/>
            <a:ext cx="3200400" cy="224505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23004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1600200"/>
            <a:ext cx="6172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Circumstances (10-12)</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 reaffirmed (13-15)</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recognition (16-17)</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Pillar (18-19)</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Vow (20-22)</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33BC60C2-A205-EC0B-931E-133A12E07447}"/>
              </a:ext>
            </a:extLst>
          </p:cNvPr>
          <p:cNvSpPr>
            <a:spLocks noGrp="1" noChangeArrowheads="1"/>
          </p:cNvSpPr>
          <p:nvPr>
            <p:ph type="title"/>
          </p:nvPr>
        </p:nvSpPr>
        <p:spPr>
          <a:xfrm>
            <a:off x="3267075" y="228600"/>
            <a:ext cx="5657850" cy="914400"/>
          </a:xfrm>
        </p:spPr>
        <p:txBody>
          <a:bodyPr/>
          <a:lstStyle/>
          <a:p>
            <a:pPr marL="569913" indent="-569913" algn="ctr" eaLnBrk="1" hangingPunct="1">
              <a:buFont typeface="+mj-lt"/>
              <a:buAutoNum type="romanUcPeriod" startAt="3"/>
            </a:pPr>
            <a:r>
              <a:rPr lang="en-US" sz="3600" dirty="0">
                <a:effectLst>
                  <a:outerShdw blurRad="38100" dist="38100" dir="2700000" algn="tl">
                    <a:srgbClr val="000000">
                      <a:alpha val="43137"/>
                    </a:srgbClr>
                  </a:outerShdw>
                </a:effectLst>
              </a:rPr>
              <a:t>Genesis 28:10-22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Reconfirmation of the Covenant</a:t>
            </a:r>
          </a:p>
        </p:txBody>
      </p:sp>
    </p:spTree>
    <p:extLst>
      <p:ext uri="{BB962C8B-B14F-4D97-AF65-F5344CB8AC3E}">
        <p14:creationId xmlns:p14="http://schemas.microsoft.com/office/powerpoint/2010/main" val="3326240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1600200"/>
            <a:ext cx="6172200" cy="3886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(10-12)</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 reaffirmed (13-15)</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recognition (16-17)</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Pillar (18-19)</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Vow (20-22)</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marL="569913" indent="-569913" algn="ctr" eaLnBrk="1" hangingPunct="1">
              <a:buFont typeface="+mj-lt"/>
              <a:buAutoNum type="romanUcPeriod" startAt="3"/>
            </a:pPr>
            <a:r>
              <a:rPr lang="en-US" sz="3600" dirty="0">
                <a:effectLst>
                  <a:outerShdw blurRad="38100" dist="38100" dir="2700000" algn="tl">
                    <a:srgbClr val="000000">
                      <a:alpha val="43137"/>
                    </a:srgbClr>
                  </a:outerShdw>
                </a:effectLst>
              </a:rPr>
              <a:t>Genesis 28:10-22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Reconfirmation of the Covenant</a:t>
            </a:r>
          </a:p>
        </p:txBody>
      </p:sp>
    </p:spTree>
    <p:extLst>
      <p:ext uri="{BB962C8B-B14F-4D97-AF65-F5344CB8AC3E}">
        <p14:creationId xmlns:p14="http://schemas.microsoft.com/office/powerpoint/2010/main" val="3834339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28:18-19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Pillar</a:t>
            </a:r>
          </a:p>
        </p:txBody>
      </p:sp>
      <p:sp>
        <p:nvSpPr>
          <p:cNvPr id="161795" name="Rectangle 3"/>
          <p:cNvSpPr>
            <a:spLocks noGrp="1" noChangeArrowheads="1"/>
          </p:cNvSpPr>
          <p:nvPr>
            <p:ph type="body" idx="1"/>
          </p:nvPr>
        </p:nvSpPr>
        <p:spPr>
          <a:xfrm>
            <a:off x="1066799" y="2057400"/>
            <a:ext cx="6647313"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Pillar (18)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Name (19)</a:t>
            </a:r>
          </a:p>
        </p:txBody>
      </p:sp>
      <p:pic>
        <p:nvPicPr>
          <p:cNvPr id="3" name="Picture 2">
            <a:extLst>
              <a:ext uri="{FF2B5EF4-FFF2-40B4-BE49-F238E27FC236}">
                <a16:creationId xmlns:a16="http://schemas.microsoft.com/office/drawing/2014/main" id="{FBC79266-0118-43F1-6F37-1155B5A97F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00066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28:18-19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Pillar</a:t>
            </a:r>
          </a:p>
        </p:txBody>
      </p:sp>
      <p:sp>
        <p:nvSpPr>
          <p:cNvPr id="161795" name="Rectangle 3"/>
          <p:cNvSpPr>
            <a:spLocks noGrp="1" noChangeArrowheads="1"/>
          </p:cNvSpPr>
          <p:nvPr>
            <p:ph type="body" idx="1"/>
          </p:nvPr>
        </p:nvSpPr>
        <p:spPr>
          <a:xfrm>
            <a:off x="1066799" y="2057400"/>
            <a:ext cx="6647313"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Pillar (18)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Name (19)</a:t>
            </a:r>
          </a:p>
        </p:txBody>
      </p:sp>
      <p:pic>
        <p:nvPicPr>
          <p:cNvPr id="3" name="Picture 2">
            <a:extLst>
              <a:ext uri="{FF2B5EF4-FFF2-40B4-BE49-F238E27FC236}">
                <a16:creationId xmlns:a16="http://schemas.microsoft.com/office/drawing/2014/main" id="{FBC79266-0118-43F1-6F37-1155B5A97F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82375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28:18-19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Pillar</a:t>
            </a:r>
          </a:p>
        </p:txBody>
      </p:sp>
      <p:sp>
        <p:nvSpPr>
          <p:cNvPr id="161795" name="Rectangle 3"/>
          <p:cNvSpPr>
            <a:spLocks noGrp="1" noChangeArrowheads="1"/>
          </p:cNvSpPr>
          <p:nvPr>
            <p:ph type="body" idx="1"/>
          </p:nvPr>
        </p:nvSpPr>
        <p:spPr>
          <a:xfrm>
            <a:off x="1066799" y="2057400"/>
            <a:ext cx="6647313"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Pillar (18)</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Name (19)</a:t>
            </a:r>
          </a:p>
        </p:txBody>
      </p:sp>
      <p:pic>
        <p:nvPicPr>
          <p:cNvPr id="3" name="Picture 2">
            <a:extLst>
              <a:ext uri="{FF2B5EF4-FFF2-40B4-BE49-F238E27FC236}">
                <a16:creationId xmlns:a16="http://schemas.microsoft.com/office/drawing/2014/main" id="{FBC79266-0118-43F1-6F37-1155B5A97F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20898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6096000" y="3581400"/>
            <a:ext cx="1371600" cy="6858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353894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1600200"/>
            <a:ext cx="6172200" cy="3886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(10-12)</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Covenant reaffirmed (13-15)</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recognition (16-17)</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Pillar (18-19)</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Vow (20-22)</a:t>
            </a:r>
          </a:p>
        </p:txBody>
      </p:sp>
      <p:pic>
        <p:nvPicPr>
          <p:cNvPr id="2" name="Picture 1">
            <a:extLst>
              <a:ext uri="{FF2B5EF4-FFF2-40B4-BE49-F238E27FC236}">
                <a16:creationId xmlns:a16="http://schemas.microsoft.com/office/drawing/2014/main" id="{ABBA572F-EDD0-CA75-E7B9-59AD546313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marL="569913" indent="-569913" algn="ctr" eaLnBrk="1" hangingPunct="1">
              <a:buFont typeface="+mj-lt"/>
              <a:buAutoNum type="romanUcPeriod" startAt="3"/>
            </a:pPr>
            <a:r>
              <a:rPr lang="en-US" sz="3600" dirty="0">
                <a:effectLst>
                  <a:outerShdw blurRad="38100" dist="38100" dir="2700000" algn="tl">
                    <a:srgbClr val="000000">
                      <a:alpha val="43137"/>
                    </a:srgbClr>
                  </a:outerShdw>
                </a:effectLst>
              </a:rPr>
              <a:t>Genesis 28:10-22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Reconfirmation of the Covenant</a:t>
            </a:r>
          </a:p>
        </p:txBody>
      </p:sp>
    </p:spTree>
    <p:extLst>
      <p:ext uri="{BB962C8B-B14F-4D97-AF65-F5344CB8AC3E}">
        <p14:creationId xmlns:p14="http://schemas.microsoft.com/office/powerpoint/2010/main" val="375621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60375" indent="-460375"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28:20-22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Vow</a:t>
            </a:r>
          </a:p>
        </p:txBody>
      </p:sp>
      <p:sp>
        <p:nvSpPr>
          <p:cNvPr id="161795" name="Rectangle 3"/>
          <p:cNvSpPr>
            <a:spLocks noGrp="1" noChangeArrowheads="1"/>
          </p:cNvSpPr>
          <p:nvPr>
            <p:ph type="body" idx="1"/>
          </p:nvPr>
        </p:nvSpPr>
        <p:spPr>
          <a:xfrm>
            <a:off x="1066799" y="2057400"/>
            <a:ext cx="6647313"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Vow (20a)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Content (20b-22)</a:t>
            </a:r>
          </a:p>
        </p:txBody>
      </p:sp>
      <p:pic>
        <p:nvPicPr>
          <p:cNvPr id="3" name="Picture 2">
            <a:extLst>
              <a:ext uri="{FF2B5EF4-FFF2-40B4-BE49-F238E27FC236}">
                <a16:creationId xmlns:a16="http://schemas.microsoft.com/office/drawing/2014/main" id="{88E82D63-66E2-053D-0CEB-A2269B940E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5996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60375" indent="-460375"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28:20-22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Vow</a:t>
            </a:r>
          </a:p>
        </p:txBody>
      </p:sp>
      <p:sp>
        <p:nvSpPr>
          <p:cNvPr id="161795" name="Rectangle 3"/>
          <p:cNvSpPr>
            <a:spLocks noGrp="1" noChangeArrowheads="1"/>
          </p:cNvSpPr>
          <p:nvPr>
            <p:ph type="body" idx="1"/>
          </p:nvPr>
        </p:nvSpPr>
        <p:spPr>
          <a:xfrm>
            <a:off x="1066799" y="2057400"/>
            <a:ext cx="6647313"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Vow (20a)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Content (20b-22)</a:t>
            </a:r>
          </a:p>
        </p:txBody>
      </p:sp>
      <p:pic>
        <p:nvPicPr>
          <p:cNvPr id="3" name="Picture 2">
            <a:extLst>
              <a:ext uri="{FF2B5EF4-FFF2-40B4-BE49-F238E27FC236}">
                <a16:creationId xmlns:a16="http://schemas.microsoft.com/office/drawing/2014/main" id="{88E82D63-66E2-053D-0CEB-A2269B940E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8167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60375" indent="-460375"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28:20-22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Vow</a:t>
            </a:r>
          </a:p>
        </p:txBody>
      </p:sp>
      <p:sp>
        <p:nvSpPr>
          <p:cNvPr id="161795" name="Rectangle 3"/>
          <p:cNvSpPr>
            <a:spLocks noGrp="1" noChangeArrowheads="1"/>
          </p:cNvSpPr>
          <p:nvPr>
            <p:ph type="body" idx="1"/>
          </p:nvPr>
        </p:nvSpPr>
        <p:spPr>
          <a:xfrm>
            <a:off x="1066799" y="2057400"/>
            <a:ext cx="6647313"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Vow (20a)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Content (20b-22)</a:t>
            </a:r>
          </a:p>
        </p:txBody>
      </p:sp>
      <p:pic>
        <p:nvPicPr>
          <p:cNvPr id="3" name="Picture 2">
            <a:extLst>
              <a:ext uri="{FF2B5EF4-FFF2-40B4-BE49-F238E27FC236}">
                <a16:creationId xmlns:a16="http://schemas.microsoft.com/office/drawing/2014/main" id="{88E82D63-66E2-053D-0CEB-A2269B940E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19284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28:20b-22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Content</a:t>
            </a:r>
          </a:p>
        </p:txBody>
      </p:sp>
      <p:sp>
        <p:nvSpPr>
          <p:cNvPr id="161795" name="Rectangle 3"/>
          <p:cNvSpPr>
            <a:spLocks noGrp="1" noChangeArrowheads="1"/>
          </p:cNvSpPr>
          <p:nvPr>
            <p:ph type="body" idx="1"/>
          </p:nvPr>
        </p:nvSpPr>
        <p:spPr>
          <a:xfrm>
            <a:off x="1066800" y="2057400"/>
            <a:ext cx="5731388"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What God will do (20b-21a)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What Jacob will do (21b-22)</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27482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28:10-12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Circumstances</a:t>
            </a:r>
          </a:p>
        </p:txBody>
      </p:sp>
      <p:sp>
        <p:nvSpPr>
          <p:cNvPr id="161795" name="Rectangle 3"/>
          <p:cNvSpPr>
            <a:spLocks noGrp="1" noChangeArrowheads="1"/>
          </p:cNvSpPr>
          <p:nvPr>
            <p:ph type="body" idx="1"/>
          </p:nvPr>
        </p:nvSpPr>
        <p:spPr>
          <a:xfrm>
            <a:off x="1066800" y="2062716"/>
            <a:ext cx="5505450" cy="2737884"/>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Journey (10)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Bethel (11)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Dream (12)</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71889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28:20b-22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Content</a:t>
            </a:r>
          </a:p>
        </p:txBody>
      </p:sp>
      <p:sp>
        <p:nvSpPr>
          <p:cNvPr id="161795" name="Rectangle 3"/>
          <p:cNvSpPr>
            <a:spLocks noGrp="1" noChangeArrowheads="1"/>
          </p:cNvSpPr>
          <p:nvPr>
            <p:ph type="body" idx="1"/>
          </p:nvPr>
        </p:nvSpPr>
        <p:spPr>
          <a:xfrm>
            <a:off x="1066800" y="2057400"/>
            <a:ext cx="5731388"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What God will do (20b-21a)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What Jacob will do (21b-22)</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95831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74675" indent="-574675" algn="ctr" eaLnBrk="1" hangingPunct="1">
              <a:buClr>
                <a:srgbClr val="FFC000"/>
              </a:buClr>
              <a:buFont typeface="+mj-lt"/>
              <a:buAutoNum type="alphaLcParenR"/>
            </a:pPr>
            <a:r>
              <a:rPr lang="en-US" sz="3600" dirty="0">
                <a:effectLst>
                  <a:outerShdw blurRad="38100" dist="38100" dir="2700000" algn="tl">
                    <a:srgbClr val="000000">
                      <a:alpha val="43137"/>
                    </a:srgbClr>
                  </a:outerShdw>
                </a:effectLst>
              </a:rPr>
              <a:t>Genesis 28:20b-21a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What God Would Do</a:t>
            </a:r>
          </a:p>
        </p:txBody>
      </p:sp>
      <p:sp>
        <p:nvSpPr>
          <p:cNvPr id="161795" name="Rectangle 3"/>
          <p:cNvSpPr>
            <a:spLocks noGrp="1" noChangeArrowheads="1"/>
          </p:cNvSpPr>
          <p:nvPr>
            <p:ph type="body" idx="1"/>
          </p:nvPr>
        </p:nvSpPr>
        <p:spPr>
          <a:xfrm>
            <a:off x="1066800" y="2057400"/>
            <a:ext cx="5731388" cy="2743200"/>
          </a:xfrm>
        </p:spPr>
        <p:txBody>
          <a:bodyPr/>
          <a:lstStyle/>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presence (20b)</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provision (20c)</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Father’s house (21a)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07145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74675" indent="-574675" algn="ctr" eaLnBrk="1" hangingPunct="1">
              <a:buClr>
                <a:srgbClr val="FFC000"/>
              </a:buClr>
              <a:buFont typeface="+mj-lt"/>
              <a:buAutoNum type="alphaLcParenR"/>
            </a:pPr>
            <a:r>
              <a:rPr lang="en-US" sz="3600" dirty="0">
                <a:effectLst>
                  <a:outerShdw blurRad="38100" dist="38100" dir="2700000" algn="tl">
                    <a:srgbClr val="000000">
                      <a:alpha val="43137"/>
                    </a:srgbClr>
                  </a:outerShdw>
                </a:effectLst>
              </a:rPr>
              <a:t>Genesis 28:20b-21a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What God Would Do</a:t>
            </a:r>
          </a:p>
        </p:txBody>
      </p:sp>
      <p:sp>
        <p:nvSpPr>
          <p:cNvPr id="161795" name="Rectangle 3"/>
          <p:cNvSpPr>
            <a:spLocks noGrp="1" noChangeArrowheads="1"/>
          </p:cNvSpPr>
          <p:nvPr>
            <p:ph type="body" idx="1"/>
          </p:nvPr>
        </p:nvSpPr>
        <p:spPr>
          <a:xfrm>
            <a:off x="1066800" y="2057400"/>
            <a:ext cx="5731388" cy="2743200"/>
          </a:xfrm>
        </p:spPr>
        <p:txBody>
          <a:bodyPr/>
          <a:lstStyle/>
          <a:p>
            <a:pPr marL="571500" lvl="3" indent="-571500" eaLnBrk="1" hangingPunct="1">
              <a:spcBef>
                <a:spcPts val="0"/>
              </a:spcBef>
              <a:spcAft>
                <a:spcPts val="3000"/>
              </a:spcAft>
              <a:buClr>
                <a:schemeClr val="tx2"/>
              </a:buClr>
              <a:buFont typeface="+mj-lt"/>
              <a:buAutoNum type="romanLcPeriod"/>
              <a:defRPr/>
            </a:pPr>
            <a:r>
              <a:rPr lang="en-US" b="1" u="sng" dirty="0">
                <a:solidFill>
                  <a:srgbClr val="FFFFCC"/>
                </a:solidFill>
                <a:effectLst>
                  <a:outerShdw blurRad="38100" dist="38100" dir="2700000" algn="tl">
                    <a:srgbClr val="000000">
                      <a:alpha val="43137"/>
                    </a:srgbClr>
                  </a:outerShdw>
                </a:effectLst>
              </a:rPr>
              <a:t>God’s presence (20b)</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provision (20c)</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Father’s house (21a)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84482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11372" y="1371600"/>
            <a:ext cx="10971028" cy="3657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“In verse 20b–21a, he focused on what God would do, beginning in verse 21b with God’s provision for Jacob: </a:t>
            </a:r>
            <a:r>
              <a:rPr lang="en-US" i="1" dirty="0">
                <a:effectLst>
                  <a:outerShdw blurRad="38100" dist="38100" dir="2700000" algn="tl">
                    <a:srgbClr val="000000">
                      <a:alpha val="43137"/>
                    </a:srgbClr>
                  </a:outerShdw>
                </a:effectLst>
              </a:rPr>
              <a:t>If God will be with me</a:t>
            </a:r>
            <a:r>
              <a:rPr lang="en-US" dirty="0">
                <a:effectLst>
                  <a:outerShdw blurRad="38100" dist="38100" dir="2700000" algn="tl">
                    <a:srgbClr val="000000">
                      <a:alpha val="43137"/>
                    </a:srgbClr>
                  </a:outerShdw>
                </a:effectLst>
              </a:rPr>
              <a:t>, meaning if God’s presence will be indeed with him. The word if can also mean ‘since.' [Since] God will be with me, which is really more of a response of gratitude than a response of testing, </a:t>
            </a:r>
            <a:r>
              <a:rPr lang="en-US" i="1" dirty="0">
                <a:effectLst>
                  <a:outerShdw blurRad="38100" dist="38100" dir="2700000" algn="tl">
                    <a:srgbClr val="000000">
                      <a:alpha val="43137"/>
                    </a:srgbClr>
                  </a:outerShdw>
                </a:effectLst>
              </a:rPr>
              <a:t>and will keep me in this way that I go, and will give me bread to eat, and raiment to put on</a:t>
            </a:r>
            <a:r>
              <a:rPr lang="en-US" dirty="0">
                <a:effectLst>
                  <a:outerShdw blurRad="38100" dist="38100" dir="2700000" algn="tl">
                    <a:srgbClr val="000000">
                      <a:alpha val="43137"/>
                    </a:srgbClr>
                  </a:outerShdw>
                </a:effectLst>
              </a:rPr>
              <a:t>.”</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a:t>
            </a:r>
            <a:r>
              <a:rPr lang="en-US" altLang="en-US" sz="1800" dirty="0">
                <a:effectLst>
                  <a:outerShdw blurRad="38100" dist="38100" dir="2700000" algn="tl">
                    <a:srgbClr val="000000"/>
                  </a:outerShdw>
                </a:effectLst>
                <a:latin typeface="Calibri" panose="020F0502020204030204" pitchFamily="34" charset="0"/>
                <a:cs typeface="+mn-cs"/>
              </a:rPr>
              <a:t>, 438-39</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405690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74675" indent="-574675" algn="ctr" eaLnBrk="1" hangingPunct="1">
              <a:buClr>
                <a:srgbClr val="FFC000"/>
              </a:buClr>
              <a:buFont typeface="+mj-lt"/>
              <a:buAutoNum type="alphaLcParenR"/>
            </a:pPr>
            <a:r>
              <a:rPr lang="en-US" sz="3600" dirty="0">
                <a:effectLst>
                  <a:outerShdw blurRad="38100" dist="38100" dir="2700000" algn="tl">
                    <a:srgbClr val="000000">
                      <a:alpha val="43137"/>
                    </a:srgbClr>
                  </a:outerShdw>
                </a:effectLst>
              </a:rPr>
              <a:t>Genesis 28:20b-21a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What God Would Do</a:t>
            </a:r>
          </a:p>
        </p:txBody>
      </p:sp>
      <p:sp>
        <p:nvSpPr>
          <p:cNvPr id="161795" name="Rectangle 3"/>
          <p:cNvSpPr>
            <a:spLocks noGrp="1" noChangeArrowheads="1"/>
          </p:cNvSpPr>
          <p:nvPr>
            <p:ph type="body" idx="1"/>
          </p:nvPr>
        </p:nvSpPr>
        <p:spPr>
          <a:xfrm>
            <a:off x="1066800" y="2057400"/>
            <a:ext cx="5731388" cy="2743200"/>
          </a:xfrm>
        </p:spPr>
        <p:txBody>
          <a:bodyPr/>
          <a:lstStyle/>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presence (20b)</a:t>
            </a:r>
          </a:p>
          <a:p>
            <a:pPr marL="571500" lvl="3" indent="-571500" eaLnBrk="1" hangingPunct="1">
              <a:spcBef>
                <a:spcPts val="0"/>
              </a:spcBef>
              <a:spcAft>
                <a:spcPts val="3000"/>
              </a:spcAft>
              <a:buClr>
                <a:schemeClr val="tx2"/>
              </a:buClr>
              <a:buFont typeface="+mj-lt"/>
              <a:buAutoNum type="romanLcPeriod"/>
              <a:defRPr/>
            </a:pPr>
            <a:r>
              <a:rPr lang="en-US" b="1" u="sng" dirty="0">
                <a:solidFill>
                  <a:srgbClr val="FFFFCC"/>
                </a:solidFill>
                <a:effectLst>
                  <a:outerShdw blurRad="38100" dist="38100" dir="2700000" algn="tl">
                    <a:srgbClr val="000000">
                      <a:alpha val="43137"/>
                    </a:srgbClr>
                  </a:outerShdw>
                </a:effectLst>
              </a:rPr>
              <a:t>God’s provision (20c)</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Father’s house (21a)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2384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524000" y="228600"/>
            <a:ext cx="9144000" cy="1143000"/>
          </a:xfrm>
        </p:spPr>
        <p:txBody>
          <a:bodyPr/>
          <a:lstStyle/>
          <a:p>
            <a:pPr algn="ctr" eaLnBrk="1" hangingPunct="1"/>
            <a:r>
              <a:rPr lang="en-US" altLang="en-US" sz="3600" kern="1200" dirty="0">
                <a:solidFill>
                  <a:srgbClr val="00FFFF"/>
                </a:solidFill>
                <a:effectLst>
                  <a:outerShdw blurRad="38100" dist="38100" dir="2700000" algn="tl">
                    <a:srgbClr val="000000">
                      <a:alpha val="43137"/>
                    </a:srgbClr>
                  </a:outerShdw>
                </a:effectLst>
              </a:rPr>
              <a:t>God’s Provision for the Giver</a:t>
            </a:r>
            <a:br>
              <a:rPr lang="en-US" altLang="en-US" sz="3600" kern="1200" dirty="0">
                <a:solidFill>
                  <a:srgbClr val="00FFFF"/>
                </a:solidFill>
                <a:effectLst>
                  <a:outerShdw blurRad="38100" dist="38100" dir="2700000" algn="tl">
                    <a:srgbClr val="000000">
                      <a:alpha val="43137"/>
                    </a:srgbClr>
                  </a:outerShdw>
                </a:effectLst>
              </a:rPr>
            </a:br>
            <a:r>
              <a:rPr lang="en-US" altLang="en-US" sz="2800" kern="1200" dirty="0">
                <a:solidFill>
                  <a:schemeClr val="tx1"/>
                </a:solidFill>
                <a:effectLst>
                  <a:outerShdw blurRad="38100" dist="38100" dir="2700000" algn="tl">
                    <a:srgbClr val="000000">
                      <a:alpha val="43137"/>
                    </a:srgbClr>
                  </a:outerShdw>
                </a:effectLst>
                <a:ea typeface="+mn-ea"/>
                <a:cs typeface="+mn-cs"/>
              </a:rPr>
              <a:t>(</a:t>
            </a:r>
            <a:r>
              <a:rPr lang="en-US" sz="2800" kern="1200" dirty="0">
                <a:solidFill>
                  <a:schemeClr val="tx1"/>
                </a:solidFill>
                <a:effectLst>
                  <a:outerShdw blurRad="38100" dist="38100" dir="2700000" algn="tl">
                    <a:srgbClr val="000000">
                      <a:alpha val="43137"/>
                    </a:srgbClr>
                  </a:outerShdw>
                </a:effectLst>
                <a:ea typeface="+mn-ea"/>
                <a:cs typeface="+mn-cs"/>
              </a:rPr>
              <a:t>Phil. </a:t>
            </a:r>
            <a:r>
              <a:rPr lang="en-US" altLang="en-US" sz="2800" kern="1200" dirty="0">
                <a:solidFill>
                  <a:schemeClr val="tx1"/>
                </a:solidFill>
                <a:effectLst>
                  <a:outerShdw blurRad="38100" dist="38100" dir="2700000" algn="tl">
                    <a:srgbClr val="000000">
                      <a:alpha val="43137"/>
                    </a:srgbClr>
                  </a:outerShdw>
                </a:effectLst>
                <a:ea typeface="+mn-ea"/>
                <a:cs typeface="+mn-cs"/>
              </a:rPr>
              <a:t>4:19)</a:t>
            </a:r>
          </a:p>
        </p:txBody>
      </p:sp>
      <p:sp>
        <p:nvSpPr>
          <p:cNvPr id="18435" name="Rectangle 3"/>
          <p:cNvSpPr>
            <a:spLocks noGrp="1" noChangeArrowheads="1"/>
          </p:cNvSpPr>
          <p:nvPr>
            <p:ph type="body" idx="1"/>
          </p:nvPr>
        </p:nvSpPr>
        <p:spPr>
          <a:xfrm>
            <a:off x="1066801" y="1905001"/>
            <a:ext cx="4191000" cy="3047999"/>
          </a:xfrm>
        </p:spPr>
        <p:txBody>
          <a:bodyPr/>
          <a:lstStyle/>
          <a:p>
            <a:pPr marL="457200" indent="-457200" algn="just" eaLnBrk="1" hangingPunct="1">
              <a:spcBef>
                <a:spcPts val="0"/>
              </a:spcBef>
              <a:spcAft>
                <a:spcPts val="3000"/>
              </a:spcAft>
              <a:defRPr/>
            </a:pPr>
            <a:r>
              <a:rPr lang="en-US" dirty="0">
                <a:effectLst>
                  <a:outerShdw blurRad="38100" dist="38100" dir="2700000" algn="tl">
                    <a:srgbClr val="000000">
                      <a:alpha val="43137"/>
                    </a:srgbClr>
                  </a:outerShdw>
                </a:effectLst>
              </a:rPr>
              <a:t>Exodus 16</a:t>
            </a:r>
          </a:p>
          <a:p>
            <a:pPr marL="457200" indent="-457200" algn="just" eaLnBrk="1" hangingPunct="1">
              <a:spcBef>
                <a:spcPts val="0"/>
              </a:spcBef>
              <a:spcAft>
                <a:spcPts val="3000"/>
              </a:spcAft>
              <a:defRPr/>
            </a:pPr>
            <a:r>
              <a:rPr lang="en-US" dirty="0">
                <a:effectLst>
                  <a:outerShdw blurRad="38100" dist="38100" dir="2700000" algn="tl">
                    <a:srgbClr val="000000">
                      <a:alpha val="43137"/>
                    </a:srgbClr>
                  </a:outerShdw>
                </a:effectLst>
              </a:rPr>
              <a:t>1 Kings 17:2-6</a:t>
            </a:r>
          </a:p>
          <a:p>
            <a:pPr marL="457200" indent="-457200" algn="just" eaLnBrk="1" hangingPunct="1">
              <a:spcBef>
                <a:spcPts val="0"/>
              </a:spcBef>
              <a:spcAft>
                <a:spcPts val="3000"/>
              </a:spcAft>
              <a:defRPr/>
            </a:pPr>
            <a:r>
              <a:rPr lang="en-US" dirty="0">
                <a:effectLst>
                  <a:outerShdw blurRad="38100" dist="38100" dir="2700000" algn="tl">
                    <a:srgbClr val="000000">
                      <a:alpha val="43137"/>
                    </a:srgbClr>
                  </a:outerShdw>
                </a:effectLst>
              </a:rPr>
              <a:t>Psalm 37:25</a:t>
            </a:r>
          </a:p>
          <a:p>
            <a:pPr marL="457200" indent="-457200" algn="just" eaLnBrk="1" hangingPunct="1">
              <a:spcBef>
                <a:spcPts val="0"/>
              </a:spcBef>
              <a:spcAft>
                <a:spcPts val="3000"/>
              </a:spcAft>
              <a:defRPr/>
            </a:pPr>
            <a:r>
              <a:rPr lang="en-US" dirty="0">
                <a:effectLst>
                  <a:outerShdw blurRad="38100" dist="38100" dir="2700000" algn="tl">
                    <a:srgbClr val="000000">
                      <a:alpha val="43137"/>
                    </a:srgbClr>
                  </a:outerShdw>
                </a:effectLst>
              </a:rPr>
              <a:t>Matthew 6:25-34</a:t>
            </a:r>
          </a:p>
        </p:txBody>
      </p:sp>
      <p:pic>
        <p:nvPicPr>
          <p:cNvPr id="4" name="Picture 3">
            <a:extLst>
              <a:ext uri="{FF2B5EF4-FFF2-40B4-BE49-F238E27FC236}">
                <a16:creationId xmlns:a16="http://schemas.microsoft.com/office/drawing/2014/main" id="{EB4381DA-2515-43FB-B4BC-B7FC9471A4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43134" y="2057400"/>
            <a:ext cx="3982065" cy="2743200"/>
          </a:xfrm>
          <a:prstGeom prst="rect">
            <a:avLst/>
          </a:prstGeom>
        </p:spPr>
      </p:pic>
    </p:spTree>
    <p:extLst>
      <p:ext uri="{BB962C8B-B14F-4D97-AF65-F5344CB8AC3E}">
        <p14:creationId xmlns:p14="http://schemas.microsoft.com/office/powerpoint/2010/main" val="1326375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2362200" y="3886200"/>
            <a:ext cx="1752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6781800" y="6858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55384098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74675" indent="-574675" algn="ctr" eaLnBrk="1" hangingPunct="1">
              <a:buClr>
                <a:srgbClr val="FFC000"/>
              </a:buClr>
              <a:buFont typeface="+mj-lt"/>
              <a:buAutoNum type="alphaLcParenR"/>
            </a:pPr>
            <a:r>
              <a:rPr lang="en-US" sz="3600" dirty="0">
                <a:effectLst>
                  <a:outerShdw blurRad="38100" dist="38100" dir="2700000" algn="tl">
                    <a:srgbClr val="000000">
                      <a:alpha val="43137"/>
                    </a:srgbClr>
                  </a:outerShdw>
                </a:effectLst>
              </a:rPr>
              <a:t>Genesis 28:20b-21a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What God Would Do</a:t>
            </a:r>
          </a:p>
        </p:txBody>
      </p:sp>
      <p:sp>
        <p:nvSpPr>
          <p:cNvPr id="161795" name="Rectangle 3"/>
          <p:cNvSpPr>
            <a:spLocks noGrp="1" noChangeArrowheads="1"/>
          </p:cNvSpPr>
          <p:nvPr>
            <p:ph type="body" idx="1"/>
          </p:nvPr>
        </p:nvSpPr>
        <p:spPr>
          <a:xfrm>
            <a:off x="1066800" y="2057400"/>
            <a:ext cx="5731388" cy="2743200"/>
          </a:xfrm>
        </p:spPr>
        <p:txBody>
          <a:bodyPr/>
          <a:lstStyle/>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presence (20b)</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God’s provision (20c)</a:t>
            </a:r>
          </a:p>
          <a:p>
            <a:pPr marL="571500" lvl="3" indent="-571500" eaLnBrk="1" hangingPunct="1">
              <a:spcBef>
                <a:spcPts val="0"/>
              </a:spcBef>
              <a:spcAft>
                <a:spcPts val="3000"/>
              </a:spcAft>
              <a:buClr>
                <a:schemeClr val="tx2"/>
              </a:buClr>
              <a:buFont typeface="+mj-lt"/>
              <a:buAutoNum type="romanLcPeriod"/>
              <a:defRPr/>
            </a:pPr>
            <a:r>
              <a:rPr lang="en-US" b="1" u="sng" dirty="0">
                <a:solidFill>
                  <a:srgbClr val="FFFFCC"/>
                </a:solidFill>
                <a:effectLst>
                  <a:outerShdw blurRad="38100" dist="38100" dir="2700000" algn="tl">
                    <a:srgbClr val="000000">
                      <a:alpha val="43137"/>
                    </a:srgbClr>
                  </a:outerShdw>
                </a:effectLst>
              </a:rPr>
              <a:t>Father’s house (21a)</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73723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rabicPeriod" startAt="2"/>
            </a:pPr>
            <a:r>
              <a:rPr lang="en-US" sz="3600" dirty="0">
                <a:effectLst>
                  <a:outerShdw blurRad="38100" dist="38100" dir="2700000" algn="tl">
                    <a:srgbClr val="000000">
                      <a:alpha val="43137"/>
                    </a:srgbClr>
                  </a:outerShdw>
                </a:effectLst>
              </a:rPr>
              <a:t>Genesis 28:20b-22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Content</a:t>
            </a:r>
          </a:p>
        </p:txBody>
      </p:sp>
      <p:sp>
        <p:nvSpPr>
          <p:cNvPr id="161795" name="Rectangle 3"/>
          <p:cNvSpPr>
            <a:spLocks noGrp="1" noChangeArrowheads="1"/>
          </p:cNvSpPr>
          <p:nvPr>
            <p:ph type="body" idx="1"/>
          </p:nvPr>
        </p:nvSpPr>
        <p:spPr>
          <a:xfrm>
            <a:off x="1066800" y="2057400"/>
            <a:ext cx="5731388"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What God will do (20b-21a)</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What Jacob will do (21b-22)</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83145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74675" indent="-574675"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28:21b-22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What Jacob Will Do</a:t>
            </a:r>
          </a:p>
        </p:txBody>
      </p:sp>
      <p:sp>
        <p:nvSpPr>
          <p:cNvPr id="161795" name="Rectangle 3"/>
          <p:cNvSpPr>
            <a:spLocks noGrp="1" noChangeArrowheads="1"/>
          </p:cNvSpPr>
          <p:nvPr>
            <p:ph type="body" idx="1"/>
          </p:nvPr>
        </p:nvSpPr>
        <p:spPr>
          <a:xfrm>
            <a:off x="1066800" y="2057400"/>
            <a:ext cx="5731388" cy="2743200"/>
          </a:xfrm>
        </p:spPr>
        <p:txBody>
          <a:bodyPr/>
          <a:lstStyle/>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Dedication (21b)</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Pillar (22a)</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Tithe (22b)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26636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28:10-12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Circumstances</a:t>
            </a:r>
          </a:p>
        </p:txBody>
      </p:sp>
      <p:sp>
        <p:nvSpPr>
          <p:cNvPr id="161795" name="Rectangle 3"/>
          <p:cNvSpPr>
            <a:spLocks noGrp="1" noChangeArrowheads="1"/>
          </p:cNvSpPr>
          <p:nvPr>
            <p:ph type="body" idx="1"/>
          </p:nvPr>
        </p:nvSpPr>
        <p:spPr>
          <a:xfrm>
            <a:off x="1066800" y="2062716"/>
            <a:ext cx="5505450" cy="2737884"/>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Journey (10)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Bethel (11)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Dream (12)</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63941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74675" indent="-574675"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28:21b-22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What Jacob Will Do</a:t>
            </a:r>
          </a:p>
        </p:txBody>
      </p:sp>
      <p:sp>
        <p:nvSpPr>
          <p:cNvPr id="161795" name="Rectangle 3"/>
          <p:cNvSpPr>
            <a:spLocks noGrp="1" noChangeArrowheads="1"/>
          </p:cNvSpPr>
          <p:nvPr>
            <p:ph type="body" idx="1"/>
          </p:nvPr>
        </p:nvSpPr>
        <p:spPr>
          <a:xfrm>
            <a:off x="1066800" y="2057400"/>
            <a:ext cx="5731388" cy="2743200"/>
          </a:xfrm>
        </p:spPr>
        <p:txBody>
          <a:bodyPr/>
          <a:lstStyle/>
          <a:p>
            <a:pPr marL="571500" lvl="3" indent="-571500" eaLnBrk="1" hangingPunct="1">
              <a:spcBef>
                <a:spcPts val="0"/>
              </a:spcBef>
              <a:spcAft>
                <a:spcPts val="3000"/>
              </a:spcAft>
              <a:buClr>
                <a:schemeClr val="tx2"/>
              </a:buClr>
              <a:buFont typeface="+mj-lt"/>
              <a:buAutoNum type="romanLcPeriod"/>
              <a:defRPr/>
            </a:pPr>
            <a:r>
              <a:rPr lang="en-US" b="1" u="sng" dirty="0">
                <a:solidFill>
                  <a:srgbClr val="FFFFCC"/>
                </a:solidFill>
                <a:effectLst>
                  <a:outerShdw blurRad="38100" dist="38100" dir="2700000" algn="tl">
                    <a:srgbClr val="000000">
                      <a:alpha val="43137"/>
                    </a:srgbClr>
                  </a:outerShdw>
                </a:effectLst>
              </a:rPr>
              <a:t>Dedication (21b)</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Pillar (22a)</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Tithe (22b)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83148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a:extLst>
              <a:ext uri="{FF2B5EF4-FFF2-40B4-BE49-F238E27FC236}">
                <a16:creationId xmlns:a16="http://schemas.microsoft.com/office/drawing/2014/main" id="{E21063D0-259F-4FDE-9413-E09F5C3DC6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97B2C99A-0C99-4CC3-BEAE-9059A14785BA}"/>
              </a:ext>
            </a:extLst>
          </p:cNvPr>
          <p:cNvPicPr>
            <a:picLocks noChangeAspect="1"/>
          </p:cNvPicPr>
          <p:nvPr/>
        </p:nvPicPr>
        <p:blipFill>
          <a:blip r:embed="rId3"/>
          <a:stretch>
            <a:fillRect/>
          </a:stretch>
        </p:blipFill>
        <p:spPr>
          <a:xfrm>
            <a:off x="4450080" y="3200400"/>
            <a:ext cx="3291840" cy="1645920"/>
          </a:xfrm>
          <a:prstGeom prst="rect">
            <a:avLst/>
          </a:prstGeom>
        </p:spPr>
      </p:pic>
      <p:sp>
        <p:nvSpPr>
          <p:cNvPr id="6" name="TextBox 5">
            <a:extLst>
              <a:ext uri="{FF2B5EF4-FFF2-40B4-BE49-F238E27FC236}">
                <a16:creationId xmlns:a16="http://schemas.microsoft.com/office/drawing/2014/main" id="{F6273175-A193-D1E2-1A99-FC25007D443A}"/>
              </a:ext>
            </a:extLst>
          </p:cNvPr>
          <p:cNvSpPr txBox="1"/>
          <p:nvPr/>
        </p:nvSpPr>
        <p:spPr>
          <a:xfrm>
            <a:off x="609600" y="0"/>
            <a:ext cx="10972800" cy="3077766"/>
          </a:xfrm>
          <a:prstGeom prst="rect">
            <a:avLst/>
          </a:prstGeom>
          <a:noFill/>
        </p:spPr>
        <p:txBody>
          <a:bodyPr wrap="square">
            <a:spAutoFit/>
          </a:bodyPr>
          <a:lstStyle/>
          <a:p>
            <a:pPr marL="0" marR="0"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12:1</a:t>
            </a:r>
          </a:p>
          <a:p>
            <a:pPr marL="0" marR="0" algn="just">
              <a:spcBef>
                <a:spcPts val="0"/>
              </a:spcBef>
              <a:spcAft>
                <a:spcPts val="1000"/>
              </a:spcAft>
            </a:pPr>
            <a:r>
              <a:rPr lang="en-US" sz="3600" u="none" strike="noStrike" baseline="30000" dirty="0">
                <a:effectLst/>
                <a:latin typeface="Calibri" panose="020F0502020204030204" pitchFamily="34" charset="0"/>
              </a:rPr>
              <a:t>1</a:t>
            </a:r>
            <a:r>
              <a:rPr lang="en-US" sz="3600" u="none" strike="noStrike" dirty="0">
                <a:effectLst/>
                <a:latin typeface="Calibri" panose="020F0502020204030204" pitchFamily="34" charset="0"/>
              </a:rPr>
              <a:t> </a:t>
            </a:r>
            <a:r>
              <a:rPr lang="en-US" sz="3600" b="1" u="sng" dirty="0">
                <a:solidFill>
                  <a:srgbClr val="FFFFCC"/>
                </a:solidFill>
                <a:effectLst/>
                <a:latin typeface="Calibri" panose="020F0502020204030204" pitchFamily="34" charset="0"/>
              </a:rPr>
              <a:t>Therefore</a:t>
            </a:r>
            <a:r>
              <a:rPr lang="en-US" sz="3600" dirty="0">
                <a:effectLst/>
                <a:latin typeface="Calibri" panose="020F0502020204030204" pitchFamily="34" charset="0"/>
              </a:rPr>
              <a:t> I urge you, </a:t>
            </a:r>
            <a:r>
              <a:rPr lang="en-US" sz="3600" b="1" u="sng" dirty="0">
                <a:solidFill>
                  <a:srgbClr val="FFFFCC"/>
                </a:solidFill>
                <a:effectLst/>
                <a:latin typeface="Calibri" panose="020F0502020204030204" pitchFamily="34" charset="0"/>
              </a:rPr>
              <a:t>brethren</a:t>
            </a:r>
            <a:r>
              <a:rPr lang="en-US" sz="3600" dirty="0">
                <a:effectLst/>
                <a:latin typeface="Calibri" panose="020F0502020204030204" pitchFamily="34" charset="0"/>
              </a:rPr>
              <a:t>, by </a:t>
            </a:r>
            <a:r>
              <a:rPr lang="en-US" sz="3600" b="1" u="sng" dirty="0">
                <a:solidFill>
                  <a:srgbClr val="FFFFCC"/>
                </a:solidFill>
                <a:effectLst/>
                <a:latin typeface="Calibri" panose="020F0502020204030204" pitchFamily="34" charset="0"/>
              </a:rPr>
              <a:t>the mercies </a:t>
            </a:r>
            <a:r>
              <a:rPr lang="en-US" sz="3600" dirty="0">
                <a:effectLst/>
                <a:latin typeface="Calibri" panose="020F0502020204030204" pitchFamily="34" charset="0"/>
              </a:rPr>
              <a:t>of God, to </a:t>
            </a:r>
            <a:r>
              <a:rPr lang="en-US" sz="3600" b="1" u="sng" dirty="0">
                <a:solidFill>
                  <a:srgbClr val="FFFFCC"/>
                </a:solidFill>
                <a:effectLst/>
                <a:latin typeface="Calibri" panose="020F0502020204030204" pitchFamily="34" charset="0"/>
              </a:rPr>
              <a:t>present your bodies</a:t>
            </a:r>
            <a:r>
              <a:rPr lang="en-US" sz="3600" b="1" dirty="0">
                <a:solidFill>
                  <a:srgbClr val="FFFFCC"/>
                </a:solidFill>
                <a:effectLst/>
                <a:latin typeface="Calibri" panose="020F0502020204030204" pitchFamily="34" charset="0"/>
              </a:rPr>
              <a:t> </a:t>
            </a:r>
            <a:r>
              <a:rPr lang="en-US" sz="3600" dirty="0">
                <a:effectLst/>
                <a:latin typeface="Calibri" panose="020F0502020204030204" pitchFamily="34" charset="0"/>
              </a:rPr>
              <a:t>a living and holy sacrifice, acceptable </a:t>
            </a:r>
            <a:r>
              <a:rPr lang="en-US" sz="3600" b="1" u="sng" dirty="0">
                <a:solidFill>
                  <a:srgbClr val="FFFFCC"/>
                </a:solidFill>
                <a:effectLst/>
                <a:latin typeface="Calibri" panose="020F0502020204030204" pitchFamily="34" charset="0"/>
              </a:rPr>
              <a:t>to God</a:t>
            </a:r>
            <a:r>
              <a:rPr lang="en-US" sz="3600" dirty="0">
                <a:effectLst/>
                <a:latin typeface="Calibri" panose="020F0502020204030204" pitchFamily="34" charset="0"/>
              </a:rPr>
              <a:t>, </a:t>
            </a:r>
            <a:r>
              <a:rPr lang="en-US" sz="3600" i="1" dirty="0">
                <a:effectLst/>
                <a:latin typeface="Calibri" panose="020F0502020204030204" pitchFamily="34" charset="0"/>
              </a:rPr>
              <a:t>which is</a:t>
            </a:r>
            <a:r>
              <a:rPr lang="en-US" sz="3600" dirty="0">
                <a:effectLst/>
                <a:latin typeface="Calibri" panose="020F0502020204030204" pitchFamily="34" charset="0"/>
              </a:rPr>
              <a:t> your spiritual service of worship. </a:t>
            </a: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6BE68C5-C3DA-46EC-A01C-A37D7CC3F692}"/>
              </a:ext>
            </a:extLst>
          </p:cNvPr>
          <p:cNvSpPr>
            <a:spLocks noGrp="1" noChangeArrowheads="1"/>
          </p:cNvSpPr>
          <p:nvPr>
            <p:ph type="title" idx="4294967295"/>
          </p:nvPr>
        </p:nvSpPr>
        <p:spPr>
          <a:xfrm>
            <a:off x="3962400" y="228600"/>
            <a:ext cx="4267200" cy="914400"/>
          </a:xfrm>
        </p:spPr>
        <p:txBody>
          <a:bodyPr/>
          <a:lstStyle/>
          <a:p>
            <a:pPr algn="ctr">
              <a:defRPr/>
            </a:pPr>
            <a:r>
              <a:rPr lang="en-US" sz="4000" dirty="0">
                <a:effectLst>
                  <a:outerShdw blurRad="38100" dist="38100" dir="2700000" algn="tl">
                    <a:srgbClr val="000000">
                      <a:alpha val="43137"/>
                    </a:srgbClr>
                  </a:outerShdw>
                </a:effectLst>
                <a:latin typeface="Calibri" pitchFamily="34" charset="0"/>
                <a:cs typeface="Calibri" pitchFamily="34" charset="0"/>
              </a:rPr>
              <a:t>Romans Outline</a:t>
            </a:r>
          </a:p>
        </p:txBody>
      </p:sp>
      <p:sp>
        <p:nvSpPr>
          <p:cNvPr id="22531" name="Rectangle 3">
            <a:extLst>
              <a:ext uri="{FF2B5EF4-FFF2-40B4-BE49-F238E27FC236}">
                <a16:creationId xmlns:a16="http://schemas.microsoft.com/office/drawing/2014/main" id="{35A08220-AAF7-4791-A090-3A1A609A7C0D}"/>
              </a:ext>
            </a:extLst>
          </p:cNvPr>
          <p:cNvSpPr>
            <a:spLocks noGrp="1" noChangeArrowheads="1"/>
          </p:cNvSpPr>
          <p:nvPr>
            <p:ph type="body" idx="4294967295"/>
          </p:nvPr>
        </p:nvSpPr>
        <p:spPr>
          <a:xfrm>
            <a:off x="1517653" y="1371600"/>
            <a:ext cx="5949947" cy="5105400"/>
          </a:xfrm>
        </p:spPr>
        <p:txBody>
          <a:bodyPr/>
          <a:lstStyle/>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Salutation (1:1-17)</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Sin (1:18–3:20)</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Salvation (3:21–5:21)</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Sanctification (6–8)</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Sovereignty (9–11)</a:t>
            </a:r>
          </a:p>
          <a:p>
            <a:pPr marL="688975" indent="-688975">
              <a:spcBef>
                <a:spcPts val="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Service (12:1–15:13)</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Summation (15:14–16:27)</a:t>
            </a:r>
          </a:p>
        </p:txBody>
      </p:sp>
      <p:pic>
        <p:nvPicPr>
          <p:cNvPr id="5" name="Picture 2" descr="http://t2.gstatic.com/images?q=tbn:ANd9GcS1mVJUm57sMvy7dZGgjXcqGUKMZZ_yuo5EvZm_IHst9scYnWL5tg">
            <a:extLst>
              <a:ext uri="{FF2B5EF4-FFF2-40B4-BE49-F238E27FC236}">
                <a16:creationId xmlns:a16="http://schemas.microsoft.com/office/drawing/2014/main" id="{BF161721-C09D-423E-A923-C4F467D08E48}"/>
              </a:ext>
            </a:extLst>
          </p:cNvPr>
          <p:cNvPicPr>
            <a:picLocks noChangeAspect="1" noChangeArrowheads="1"/>
          </p:cNvPicPr>
          <p:nvPr/>
        </p:nvPicPr>
        <p:blipFill>
          <a:blip r:embed="rId2" cstate="print"/>
          <a:srcRect/>
          <a:stretch>
            <a:fillRect/>
          </a:stretch>
        </p:blipFill>
        <p:spPr bwMode="auto">
          <a:xfrm>
            <a:off x="7696201" y="1371600"/>
            <a:ext cx="2780525" cy="4572000"/>
          </a:xfrm>
          <a:prstGeom prst="ellipse">
            <a:avLst/>
          </a:prstGeom>
          <a:ln>
            <a:solidFill>
              <a:schemeClr val="tx1"/>
            </a:solidFill>
          </a:ln>
        </p:spPr>
      </p:pic>
    </p:spTree>
    <p:extLst>
      <p:ext uri="{BB962C8B-B14F-4D97-AF65-F5344CB8AC3E}">
        <p14:creationId xmlns:p14="http://schemas.microsoft.com/office/powerpoint/2010/main" val="1561313666"/>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a:extLst>
              <a:ext uri="{FF2B5EF4-FFF2-40B4-BE49-F238E27FC236}">
                <a16:creationId xmlns:a16="http://schemas.microsoft.com/office/drawing/2014/main" id="{792F0276-4386-4B95-9DDD-8030CE304991}"/>
              </a:ext>
            </a:extLst>
          </p:cNvPr>
          <p:cNvSpPr>
            <a:spLocks noGrp="1" noChangeArrowheads="1"/>
          </p:cNvSpPr>
          <p:nvPr>
            <p:ph type="body" idx="1"/>
          </p:nvPr>
        </p:nvSpPr>
        <p:spPr>
          <a:xfrm>
            <a:off x="1981200" y="1447800"/>
            <a:ext cx="8458200" cy="4114800"/>
          </a:xfrm>
        </p:spPr>
        <p:txBody>
          <a:bodyPr/>
          <a:lstStyle/>
          <a:p>
            <a:pPr eaLnBrk="1" hangingPunct="1">
              <a:lnSpc>
                <a:spcPct val="200000"/>
              </a:lnSpc>
              <a:buFont typeface="Wingdings" panose="05000000000000000000" pitchFamily="2" charset="2"/>
              <a:buNone/>
              <a:defRPr/>
            </a:pPr>
            <a:endParaRPr lang="en-US" dirty="0"/>
          </a:p>
          <a:p>
            <a:pPr eaLnBrk="1" hangingPunct="1">
              <a:lnSpc>
                <a:spcPct val="90000"/>
              </a:lnSpc>
              <a:defRPr/>
            </a:pPr>
            <a:endParaRPr lang="en-US" dirty="0"/>
          </a:p>
        </p:txBody>
      </p:sp>
      <p:pic>
        <p:nvPicPr>
          <p:cNvPr id="4" name="Picture 2">
            <a:extLst>
              <a:ext uri="{FF2B5EF4-FFF2-40B4-BE49-F238E27FC236}">
                <a16:creationId xmlns:a16="http://schemas.microsoft.com/office/drawing/2014/main" id="{D68DCAFB-6E39-5CB0-2229-48E7154E796F}"/>
              </a:ext>
            </a:extLst>
          </p:cNvPr>
          <p:cNvPicPr>
            <a:picLocks noChangeAspect="1" noChangeArrowheads="1"/>
          </p:cNvPicPr>
          <p:nvPr/>
        </p:nvPicPr>
        <p:blipFill>
          <a:blip r:embed="rId2" cstate="print"/>
          <a:srcRect/>
          <a:stretch>
            <a:fillRect/>
          </a:stretch>
        </p:blipFill>
        <p:spPr bwMode="auto">
          <a:xfrm>
            <a:off x="1318261" y="914400"/>
            <a:ext cx="9555479" cy="5029200"/>
          </a:xfrm>
          <a:prstGeom prst="rect">
            <a:avLst/>
          </a:prstGeom>
          <a:scene3d>
            <a:camera prst="isometricOffAxis1Right"/>
            <a:lightRig rig="threePt" dir="t"/>
          </a:scene3d>
        </p:spPr>
      </p:pic>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74675" indent="-574675"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28:21b-22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What Jacob Will Do</a:t>
            </a:r>
          </a:p>
        </p:txBody>
      </p:sp>
      <p:sp>
        <p:nvSpPr>
          <p:cNvPr id="161795" name="Rectangle 3"/>
          <p:cNvSpPr>
            <a:spLocks noGrp="1" noChangeArrowheads="1"/>
          </p:cNvSpPr>
          <p:nvPr>
            <p:ph type="body" idx="1"/>
          </p:nvPr>
        </p:nvSpPr>
        <p:spPr>
          <a:xfrm>
            <a:off x="1066800" y="2057400"/>
            <a:ext cx="5731388" cy="2743200"/>
          </a:xfrm>
        </p:spPr>
        <p:txBody>
          <a:bodyPr/>
          <a:lstStyle/>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Dedication (21b)</a:t>
            </a:r>
          </a:p>
          <a:p>
            <a:pPr marL="571500" lvl="3" indent="-571500" eaLnBrk="1" hangingPunct="1">
              <a:spcBef>
                <a:spcPts val="0"/>
              </a:spcBef>
              <a:spcAft>
                <a:spcPts val="3000"/>
              </a:spcAft>
              <a:buClr>
                <a:schemeClr val="tx2"/>
              </a:buClr>
              <a:buFont typeface="+mj-lt"/>
              <a:buAutoNum type="romanLcPeriod"/>
              <a:defRPr/>
            </a:pPr>
            <a:r>
              <a:rPr lang="en-US" b="1" u="sng" dirty="0">
                <a:solidFill>
                  <a:srgbClr val="FFFFCC"/>
                </a:solidFill>
                <a:effectLst>
                  <a:outerShdw blurRad="38100" dist="38100" dir="2700000" algn="tl">
                    <a:srgbClr val="000000">
                      <a:alpha val="43137"/>
                    </a:srgbClr>
                  </a:outerShdw>
                </a:effectLst>
              </a:rPr>
              <a:t>Pillar (22a)</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Tithe (22b)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20676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74675" indent="-574675" algn="ctr" eaLnBrk="1" hangingPunct="1">
              <a:buClr>
                <a:srgbClr val="CC66FF"/>
              </a:buClr>
              <a:buFont typeface="+mj-lt"/>
              <a:buAutoNum type="alphaLcParenR" startAt="2"/>
            </a:pPr>
            <a:r>
              <a:rPr lang="en-US" sz="3600" dirty="0">
                <a:effectLst>
                  <a:outerShdw blurRad="38100" dist="38100" dir="2700000" algn="tl">
                    <a:srgbClr val="000000">
                      <a:alpha val="43137"/>
                    </a:srgbClr>
                  </a:outerShdw>
                </a:effectLst>
              </a:rPr>
              <a:t>Genesis 28:21b-22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What Jacob Will Do</a:t>
            </a:r>
          </a:p>
        </p:txBody>
      </p:sp>
      <p:sp>
        <p:nvSpPr>
          <p:cNvPr id="161795" name="Rectangle 3"/>
          <p:cNvSpPr>
            <a:spLocks noGrp="1" noChangeArrowheads="1"/>
          </p:cNvSpPr>
          <p:nvPr>
            <p:ph type="body" idx="1"/>
          </p:nvPr>
        </p:nvSpPr>
        <p:spPr>
          <a:xfrm>
            <a:off x="1066800" y="2057400"/>
            <a:ext cx="5731388" cy="2743200"/>
          </a:xfrm>
        </p:spPr>
        <p:txBody>
          <a:bodyPr/>
          <a:lstStyle/>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Dedication (21b)</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Pillar (22a)</a:t>
            </a:r>
          </a:p>
          <a:p>
            <a:pPr marL="571500" lvl="3" indent="-571500" eaLnBrk="1" hangingPunct="1">
              <a:spcBef>
                <a:spcPts val="0"/>
              </a:spcBef>
              <a:spcAft>
                <a:spcPts val="3000"/>
              </a:spcAft>
              <a:buClr>
                <a:schemeClr val="tx2"/>
              </a:buClr>
              <a:buFont typeface="+mj-lt"/>
              <a:buAutoNum type="romanLcPeriod"/>
              <a:defRPr/>
            </a:pPr>
            <a:r>
              <a:rPr lang="en-US" b="1" u="sng" dirty="0">
                <a:solidFill>
                  <a:srgbClr val="FFFFCC"/>
                </a:solidFill>
                <a:effectLst>
                  <a:outerShdw blurRad="38100" dist="38100" dir="2700000" algn="tl">
                    <a:srgbClr val="000000">
                      <a:alpha val="43137"/>
                    </a:srgbClr>
                  </a:outerShdw>
                </a:effectLst>
              </a:rPr>
              <a:t>Tithe (22b)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77753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1216164804"/>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8E6A91-9258-F8B9-DF32-913D468C96DA}"/>
              </a:ext>
            </a:extLst>
          </p:cNvPr>
          <p:cNvPicPr>
            <a:picLocks noChangeAspect="1"/>
          </p:cNvPicPr>
          <p:nvPr/>
        </p:nvPicPr>
        <p:blipFill>
          <a:blip r:embed="rId2"/>
          <a:stretch>
            <a:fillRect/>
          </a:stretch>
        </p:blipFill>
        <p:spPr>
          <a:xfrm>
            <a:off x="0" y="0"/>
            <a:ext cx="12192000" cy="6857999"/>
          </a:xfrm>
          <a:prstGeom prst="rect">
            <a:avLst/>
          </a:prstGeom>
        </p:spPr>
      </p:pic>
      <p:sp>
        <p:nvSpPr>
          <p:cNvPr id="64514" name="Rectangle 1"/>
          <p:cNvSpPr>
            <a:spLocks noChangeArrowheads="1"/>
          </p:cNvSpPr>
          <p:nvPr/>
        </p:nvSpPr>
        <p:spPr bwMode="auto">
          <a:xfrm>
            <a:off x="609600" y="7620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mn-cs"/>
              </a:rPr>
              <a:t>Psalm 147:19-20</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He declares His words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to Jacob</a:t>
            </a:r>
            <a:r>
              <a:rPr lang="en-US" sz="3600" dirty="0">
                <a:effectLst>
                  <a:outerShdw blurRad="38100" dist="38100" dir="2700000" algn="tl">
                    <a:srgbClr val="000000">
                      <a:alpha val="43137"/>
                    </a:srgbClr>
                  </a:outerShdw>
                </a:effectLst>
                <a:latin typeface="Calibri" panose="020F0502020204030204" pitchFamily="34" charset="0"/>
              </a:rPr>
              <a:t>, His statutes and His ordinances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to Israel</a:t>
            </a:r>
            <a:r>
              <a:rPr 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He has not dealt thus with any nation; And as for His ordinances, they have not known them. Praise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5" name="Picture 2" descr="http://3.bp.blogspot.com/-QEkPt30fRNQ/US-EfJsZfRI/AAAAAAAASK4/JnP_SUUHRas/s1600/a.jpg"/>
          <p:cNvPicPr>
            <a:picLocks noChangeAspect="1" noChangeArrowheads="1"/>
          </p:cNvPicPr>
          <p:nvPr/>
        </p:nvPicPr>
        <p:blipFill>
          <a:blip r:embed="rId3" cstate="print"/>
          <a:srcRect/>
          <a:stretch>
            <a:fillRect/>
          </a:stretch>
        </p:blipFill>
        <p:spPr bwMode="auto">
          <a:xfrm>
            <a:off x="4730750" y="3048000"/>
            <a:ext cx="2730500" cy="1828800"/>
          </a:xfrm>
          <a:prstGeom prst="rect">
            <a:avLst/>
          </a:prstGeom>
          <a:noFill/>
          <a:ln w="9525">
            <a:noFill/>
            <a:miter lim="800000"/>
            <a:headEnd/>
            <a:tailEnd/>
          </a:ln>
        </p:spPr>
      </p:pic>
    </p:spTree>
    <p:extLst>
      <p:ext uri="{BB962C8B-B14F-4D97-AF65-F5344CB8AC3E}">
        <p14:creationId xmlns:p14="http://schemas.microsoft.com/office/powerpoint/2010/main" val="1225876313"/>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62456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649943" y="2057400"/>
            <a:ext cx="7788900" cy="2743200"/>
          </a:xfrm>
        </p:spPr>
        <p:txBody>
          <a:bodyPr/>
          <a:lstStyle/>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flight to Haran (1-5)</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Esau’s third wife (6-9)</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Reconfirmation of the Covenant (10-22)</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21183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AD4ED04-9FC1-38BE-B904-18D8FF1F3B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464" y="137160"/>
            <a:ext cx="7171072"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7067836A-DC3D-A431-130F-B3E0B2DE1E96}"/>
              </a:ext>
            </a:extLst>
          </p:cNvPr>
          <p:cNvSpPr>
            <a:spLocks noChangeArrowheads="1"/>
          </p:cNvSpPr>
          <p:nvPr/>
        </p:nvSpPr>
        <p:spPr bwMode="auto">
          <a:xfrm>
            <a:off x="2510464" y="4876800"/>
            <a:ext cx="3585536" cy="14478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4167168928"/>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 </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3480372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5" name="Oval 7">
            <a:extLst>
              <a:ext uri="{FF2B5EF4-FFF2-40B4-BE49-F238E27FC236}">
                <a16:creationId xmlns:a16="http://schemas.microsoft.com/office/drawing/2014/main" id="{4752FD6B-7872-4DF6-8E18-7885AC122007}"/>
              </a:ext>
            </a:extLst>
          </p:cNvPr>
          <p:cNvSpPr>
            <a:spLocks noChangeArrowheads="1"/>
          </p:cNvSpPr>
          <p:nvPr/>
        </p:nvSpPr>
        <p:spPr bwMode="auto">
          <a:xfrm>
            <a:off x="3886200" y="2057400"/>
            <a:ext cx="1752600" cy="2438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48914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7975"/>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32073</TotalTime>
  <Words>2285</Words>
  <Application>Microsoft Office PowerPoint</Application>
  <PresentationFormat>Widescreen</PresentationFormat>
  <Paragraphs>319</Paragraphs>
  <Slides>80</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80</vt:i4>
      </vt:variant>
    </vt:vector>
  </HeadingPairs>
  <TitlesOfParts>
    <vt:vector size="85" baseType="lpstr">
      <vt:lpstr>Arial</vt:lpstr>
      <vt:lpstr>Calibri</vt:lpstr>
      <vt:lpstr>Times New Roman</vt:lpstr>
      <vt:lpstr>Wingdings</vt:lpstr>
      <vt:lpstr>Azure</vt:lpstr>
      <vt:lpstr>PowerPoint Presentation</vt:lpstr>
      <vt:lpstr>GENESIS STRUCTURE</vt:lpstr>
      <vt:lpstr>Genesis 28 Chapter Summary</vt:lpstr>
      <vt:lpstr>Genesis 28:10-22 Reconfirmation of the Covenant</vt:lpstr>
      <vt:lpstr>Genesis 28:10-22 Reconfirmation of the Covenant</vt:lpstr>
      <vt:lpstr>Genesis 28:10-12 Circumstances</vt:lpstr>
      <vt:lpstr>Genesis 28:10-12 Circumstances</vt:lpstr>
      <vt:lpstr>PowerPoint Presentation</vt:lpstr>
      <vt:lpstr>PowerPoint Presentation</vt:lpstr>
      <vt:lpstr>Genesis 28:10-12 Circumstances</vt:lpstr>
      <vt:lpstr>PowerPoint Presentation</vt:lpstr>
      <vt:lpstr>PowerPoint Presentation</vt:lpstr>
      <vt:lpstr>Genesis 28:10-12 Circumstances</vt:lpstr>
      <vt:lpstr>Genesis 12‒25 Abraham’s Early Journeys</vt:lpstr>
      <vt:lpstr>PowerPoint Presentation</vt:lpstr>
      <vt:lpstr>PowerPoint Presentation</vt:lpstr>
      <vt:lpstr>PowerPoint Presentation</vt:lpstr>
      <vt:lpstr>PowerPoint Presentation</vt:lpstr>
      <vt:lpstr>Genesis 28:10-22 Reconfirmation of the Covenant</vt:lpstr>
      <vt:lpstr>Genesis 28:13-15 Covenant Reaffirmed</vt:lpstr>
      <vt:lpstr>Genesis 28:13-15 Covenant Reaffirmed</vt:lpstr>
      <vt:lpstr>Genesis 28:13-15 Covenant Reaffirmed</vt:lpstr>
      <vt:lpstr>Genesis 28:13b-15 Four Covenant Provisions</vt:lpstr>
      <vt:lpstr>Genesis 28:13b-15 Four Covenant Provisions</vt:lpstr>
      <vt:lpstr>PowerPoint Presentation</vt:lpstr>
      <vt:lpstr>PowerPoint Presentation</vt:lpstr>
      <vt:lpstr>PowerPoint Presentation</vt:lpstr>
      <vt:lpstr>Genesis 28:13b-15 Four Covenant Provisions</vt:lpstr>
      <vt:lpstr>Genesis 28:13b-15 Four Covenant Provisions</vt:lpstr>
      <vt:lpstr>VI. 8 New Promises Genesis 12:1-3</vt:lpstr>
      <vt:lpstr>PowerPoint Presentation</vt:lpstr>
      <vt:lpstr>Israel’s Three Blessings to the World (Gen 12:3b)</vt:lpstr>
      <vt:lpstr>Genesis 28:13b-15 Four Covenant Provisions</vt:lpstr>
      <vt:lpstr>Genesis 28:15 Jacob’s Personal Promises</vt:lpstr>
      <vt:lpstr>Genesis 28:15 Jacob’s Personal Promises</vt:lpstr>
      <vt:lpstr>PowerPoint Presentation</vt:lpstr>
      <vt:lpstr>Genesis 28:15 Jacob’s Personal Promises</vt:lpstr>
      <vt:lpstr>Genesis 28:15 Jacob’s Personal Promises</vt:lpstr>
      <vt:lpstr>PowerPoint Presentation</vt:lpstr>
      <vt:lpstr>Genesis 28:15 Jacob’s Personal Promises</vt:lpstr>
      <vt:lpstr>Evidence of Abrahamic Covenant’s Unconditional Nature</vt:lpstr>
      <vt:lpstr>Genesis 28:10-22 Reconfirmation of the Covenant</vt:lpstr>
      <vt:lpstr>Genesis 28:16-17 Jacob’s Recognition</vt:lpstr>
      <vt:lpstr>Genesis 28:16-17 Jacob’s Recognition</vt:lpstr>
      <vt:lpstr>Genesis 28:16-17 Jacob’s Recognition</vt:lpstr>
      <vt:lpstr>PowerPoint Presentation</vt:lpstr>
      <vt:lpstr>Genesis 28:16-17 Jacob’s Recognition</vt:lpstr>
      <vt:lpstr>Genesis 28:16-17 Jacob’s Recognition</vt:lpstr>
      <vt:lpstr>PowerPoint Presentation</vt:lpstr>
      <vt:lpstr>Genesis 28:10-22 Reconfirmation of the Covenant</vt:lpstr>
      <vt:lpstr>Genesis 28:18-19 Pillar</vt:lpstr>
      <vt:lpstr>Genesis 28:18-19 Pillar</vt:lpstr>
      <vt:lpstr>Genesis 28:18-19 Pillar</vt:lpstr>
      <vt:lpstr>PowerPoint Presentation</vt:lpstr>
      <vt:lpstr>Genesis 28:10-22 Reconfirmation of the Covenant</vt:lpstr>
      <vt:lpstr>Genesis 28:20-22 Vow</vt:lpstr>
      <vt:lpstr>Genesis 28:20-22 Vow</vt:lpstr>
      <vt:lpstr>Genesis 28:20-22 Vow</vt:lpstr>
      <vt:lpstr>Genesis 28:20b-22 Content</vt:lpstr>
      <vt:lpstr>Genesis 28:20b-22 Content</vt:lpstr>
      <vt:lpstr>Genesis 28:20b-21a What God Would Do</vt:lpstr>
      <vt:lpstr>Genesis 28:20b-21a What God Would Do</vt:lpstr>
      <vt:lpstr>PowerPoint Presentation</vt:lpstr>
      <vt:lpstr>Genesis 28:20b-21a What God Would Do</vt:lpstr>
      <vt:lpstr>God’s Provision for the Giver (Phil. 4:19)</vt:lpstr>
      <vt:lpstr>PowerPoint Presentation</vt:lpstr>
      <vt:lpstr>Genesis 28:20b-21a What God Would Do</vt:lpstr>
      <vt:lpstr>Genesis 28:20b-22 Content</vt:lpstr>
      <vt:lpstr>Genesis 28:21b-22 What Jacob Will Do</vt:lpstr>
      <vt:lpstr>Genesis 28:21b-22 What Jacob Will Do</vt:lpstr>
      <vt:lpstr>PowerPoint Presentation</vt:lpstr>
      <vt:lpstr>Romans Outline</vt:lpstr>
      <vt:lpstr>PowerPoint Presentation</vt:lpstr>
      <vt:lpstr>Genesis 28:21b-22 What Jacob Will Do</vt:lpstr>
      <vt:lpstr>Genesis 28:21b-22 What Jacob Will Do</vt:lpstr>
      <vt:lpstr>PowerPoint Presentation</vt:lpstr>
      <vt:lpstr>PowerPoint Presentation</vt:lpstr>
      <vt:lpstr>Conclusion</vt:lpstr>
      <vt:lpstr>Genesis 28 Chapter 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111 - 28v10-22 - 16x9</dc:title>
  <dc:subject>Genesis 28</dc:subject>
  <dc:creator>A. Woods</dc:creator>
  <dc:description>Modified by Jim McGowan</dc:description>
  <cp:lastModifiedBy>Jim McGowan</cp:lastModifiedBy>
  <cp:revision>3255</cp:revision>
  <cp:lastPrinted>2023-03-05T01:08:18Z</cp:lastPrinted>
  <dcterms:created xsi:type="dcterms:W3CDTF">2009-03-17T12:21:13Z</dcterms:created>
  <dcterms:modified xsi:type="dcterms:W3CDTF">2023-03-05T01:14:03Z</dcterms:modified>
</cp:coreProperties>
</file>