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82"/>
  </p:notesMasterIdLst>
  <p:handoutMasterIdLst>
    <p:handoutMasterId r:id="rId83"/>
  </p:handoutMasterIdLst>
  <p:sldIdLst>
    <p:sldId id="9037" r:id="rId3"/>
    <p:sldId id="9288" r:id="rId4"/>
    <p:sldId id="9289" r:id="rId5"/>
    <p:sldId id="277" r:id="rId6"/>
    <p:sldId id="9363" r:id="rId7"/>
    <p:sldId id="4645" r:id="rId8"/>
    <p:sldId id="9035" r:id="rId9"/>
    <p:sldId id="267" r:id="rId10"/>
    <p:sldId id="9637" r:id="rId11"/>
    <p:sldId id="9405" r:id="rId12"/>
    <p:sldId id="2595" r:id="rId13"/>
    <p:sldId id="1974" r:id="rId14"/>
    <p:sldId id="9645" r:id="rId15"/>
    <p:sldId id="4675" r:id="rId16"/>
    <p:sldId id="387" r:id="rId17"/>
    <p:sldId id="9412" r:id="rId18"/>
    <p:sldId id="9646" r:id="rId19"/>
    <p:sldId id="9413" r:id="rId20"/>
    <p:sldId id="281" r:id="rId21"/>
    <p:sldId id="6311" r:id="rId22"/>
    <p:sldId id="9647" r:id="rId23"/>
    <p:sldId id="2092" r:id="rId24"/>
    <p:sldId id="9648" r:id="rId25"/>
    <p:sldId id="9414" r:id="rId26"/>
    <p:sldId id="9634" r:id="rId27"/>
    <p:sldId id="3848" r:id="rId28"/>
    <p:sldId id="3849" r:id="rId29"/>
    <p:sldId id="9744" r:id="rId30"/>
    <p:sldId id="9745" r:id="rId31"/>
    <p:sldId id="3846" r:id="rId32"/>
    <p:sldId id="3825" r:id="rId33"/>
    <p:sldId id="9639" r:id="rId34"/>
    <p:sldId id="3826" r:id="rId35"/>
    <p:sldId id="9649" r:id="rId36"/>
    <p:sldId id="2093" r:id="rId37"/>
    <p:sldId id="1224" r:id="rId38"/>
    <p:sldId id="9732" r:id="rId39"/>
    <p:sldId id="9740" r:id="rId40"/>
    <p:sldId id="9635" r:id="rId41"/>
    <p:sldId id="6314" r:id="rId42"/>
    <p:sldId id="1158" r:id="rId43"/>
    <p:sldId id="9747" r:id="rId44"/>
    <p:sldId id="1244" r:id="rId45"/>
    <p:sldId id="9748" r:id="rId46"/>
    <p:sldId id="9746" r:id="rId47"/>
    <p:sldId id="9641" r:id="rId48"/>
    <p:sldId id="9749" r:id="rId49"/>
    <p:sldId id="1264" r:id="rId50"/>
    <p:sldId id="4919" r:id="rId51"/>
    <p:sldId id="9642" r:id="rId52"/>
    <p:sldId id="9750" r:id="rId53"/>
    <p:sldId id="5053" r:id="rId54"/>
    <p:sldId id="6543" r:id="rId55"/>
    <p:sldId id="9751" r:id="rId56"/>
    <p:sldId id="3339" r:id="rId57"/>
    <p:sldId id="9608" r:id="rId58"/>
    <p:sldId id="9609" r:id="rId59"/>
    <p:sldId id="8974" r:id="rId60"/>
    <p:sldId id="3522" r:id="rId61"/>
    <p:sldId id="9741" r:id="rId62"/>
    <p:sldId id="9636" r:id="rId63"/>
    <p:sldId id="9643" r:id="rId64"/>
    <p:sldId id="8987" r:id="rId65"/>
    <p:sldId id="1107" r:id="rId66"/>
    <p:sldId id="9644" r:id="rId67"/>
    <p:sldId id="4917" r:id="rId68"/>
    <p:sldId id="4918" r:id="rId69"/>
    <p:sldId id="9742" r:id="rId70"/>
    <p:sldId id="1100" r:id="rId71"/>
    <p:sldId id="9043" r:id="rId72"/>
    <p:sldId id="9753" r:id="rId73"/>
    <p:sldId id="1101" r:id="rId74"/>
    <p:sldId id="9624" r:id="rId75"/>
    <p:sldId id="6467" r:id="rId76"/>
    <p:sldId id="322" r:id="rId77"/>
    <p:sldId id="9752" r:id="rId78"/>
    <p:sldId id="8695" r:id="rId79"/>
    <p:sldId id="9743" r:id="rId80"/>
    <p:sldId id="9404" r:id="rId81"/>
  </p:sldIdLst>
  <p:sldSz cx="12192000" cy="6858000"/>
  <p:notesSz cx="7315200" cy="9601200"/>
  <p:custDataLst>
    <p:tags r:id="rId84"/>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B8DBF-1336-426E-9067-A3A6D5CB1C26}" v="7" dt="2023-03-05T16:46:28.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3" autoAdjust="0"/>
    <p:restoredTop sz="96208" autoAdjust="0"/>
  </p:normalViewPr>
  <p:slideViewPr>
    <p:cSldViewPr>
      <p:cViewPr varScale="1">
        <p:scale>
          <a:sx n="105" d="100"/>
          <a:sy n="105" d="100"/>
        </p:scale>
        <p:origin x="523"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gs" Target="tags/tag1.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B1EA8961-A198-4A04-AC99-09110166733B}"/>
    <pc:docChg chg="custSel addSld modSld">
      <pc:chgData name="Jim McGowan" userId="e2c7446dd3aca506" providerId="LiveId" clId="{B1EA8961-A198-4A04-AC99-09110166733B}" dt="2023-02-19T16:47:57.713" v="18" actId="12788"/>
      <pc:docMkLst>
        <pc:docMk/>
      </pc:docMkLst>
      <pc:sldChg chg="delSp modSp new mod">
        <pc:chgData name="Jim McGowan" userId="e2c7446dd3aca506" providerId="LiveId" clId="{B1EA8961-A198-4A04-AC99-09110166733B}" dt="2023-02-19T16:47:57.713" v="18" actId="12788"/>
        <pc:sldMkLst>
          <pc:docMk/>
          <pc:sldMk cId="4162484208" sldId="9638"/>
        </pc:sldMkLst>
        <pc:spChg chg="mod">
          <ac:chgData name="Jim McGowan" userId="e2c7446dd3aca506" providerId="LiveId" clId="{B1EA8961-A198-4A04-AC99-09110166733B}" dt="2023-02-19T16:47:57.713" v="18" actId="12788"/>
          <ac:spMkLst>
            <pc:docMk/>
            <pc:sldMk cId="4162484208" sldId="9638"/>
            <ac:spMk id="2" creationId="{FAE3D416-18A3-B0BE-EFEF-4AFD5384C251}"/>
          </ac:spMkLst>
        </pc:spChg>
        <pc:spChg chg="del">
          <ac:chgData name="Jim McGowan" userId="e2c7446dd3aca506" providerId="LiveId" clId="{B1EA8961-A198-4A04-AC99-09110166733B}" dt="2023-02-19T16:47:26.244" v="1" actId="478"/>
          <ac:spMkLst>
            <pc:docMk/>
            <pc:sldMk cId="4162484208" sldId="9638"/>
            <ac:spMk id="3" creationId="{E8956AE1-75C4-9C7B-3DBC-5DAFF229FC37}"/>
          </ac:spMkLst>
        </pc:spChg>
        <pc:spChg chg="del">
          <ac:chgData name="Jim McGowan" userId="e2c7446dd3aca506" providerId="LiveId" clId="{B1EA8961-A198-4A04-AC99-09110166733B}" dt="2023-02-19T16:47:29.028" v="2" actId="478"/>
          <ac:spMkLst>
            <pc:docMk/>
            <pc:sldMk cId="4162484208" sldId="9638"/>
            <ac:spMk id="4" creationId="{EBFE1C1D-FF64-B44D-F59F-52A01E5D8AC5}"/>
          </ac:spMkLst>
        </pc:spChg>
      </pc:sldChg>
    </pc:docChg>
  </pc:docChgLst>
  <pc:docChgLst>
    <pc:chgData name="Jim McGowan" userId="e2c7446dd3aca506" providerId="LiveId" clId="{849B8DBF-1336-426E-9067-A3A6D5CB1C26}"/>
    <pc:docChg chg="undo custSel addSld modSld">
      <pc:chgData name="Jim McGowan" userId="e2c7446dd3aca506" providerId="LiveId" clId="{849B8DBF-1336-426E-9067-A3A6D5CB1C26}" dt="2023-03-05T16:46:28.305" v="40" actId="12789"/>
      <pc:docMkLst>
        <pc:docMk/>
      </pc:docMkLst>
      <pc:sldChg chg="modSp mod">
        <pc:chgData name="Jim McGowan" userId="e2c7446dd3aca506" providerId="LiveId" clId="{849B8DBF-1336-426E-9067-A3A6D5CB1C26}" dt="2023-03-05T16:03:16.435" v="2" actId="6549"/>
        <pc:sldMkLst>
          <pc:docMk/>
          <pc:sldMk cId="0" sldId="316"/>
        </pc:sldMkLst>
        <pc:spChg chg="mod">
          <ac:chgData name="Jim McGowan" userId="e2c7446dd3aca506" providerId="LiveId" clId="{849B8DBF-1336-426E-9067-A3A6D5CB1C26}" dt="2023-03-05T16:03:16.435" v="2" actId="6549"/>
          <ac:spMkLst>
            <pc:docMk/>
            <pc:sldMk cId="0" sldId="316"/>
            <ac:spMk id="70658" creationId="{00000000-0000-0000-0000-000000000000}"/>
          </ac:spMkLst>
        </pc:spChg>
      </pc:sldChg>
      <pc:sldChg chg="modSp mod">
        <pc:chgData name="Jim McGowan" userId="e2c7446dd3aca506" providerId="LiveId" clId="{849B8DBF-1336-426E-9067-A3A6D5CB1C26}" dt="2023-03-05T16:40:09.693" v="20" actId="115"/>
        <pc:sldMkLst>
          <pc:docMk/>
          <pc:sldMk cId="3718120260" sldId="342"/>
        </pc:sldMkLst>
        <pc:spChg chg="mod">
          <ac:chgData name="Jim McGowan" userId="e2c7446dd3aca506" providerId="LiveId" clId="{849B8DBF-1336-426E-9067-A3A6D5CB1C26}" dt="2023-03-05T16:40:09.693" v="20" actId="115"/>
          <ac:spMkLst>
            <pc:docMk/>
            <pc:sldMk cId="3718120260" sldId="342"/>
            <ac:spMk id="134147" creationId="{00000000-0000-0000-0000-000000000000}"/>
          </ac:spMkLst>
        </pc:spChg>
      </pc:sldChg>
      <pc:sldChg chg="modSp mod">
        <pc:chgData name="Jim McGowan" userId="e2c7446dd3aca506" providerId="LiveId" clId="{849B8DBF-1336-426E-9067-A3A6D5CB1C26}" dt="2023-03-05T16:05:27.922" v="3" actId="113"/>
        <pc:sldMkLst>
          <pc:docMk/>
          <pc:sldMk cId="0" sldId="387"/>
        </pc:sldMkLst>
        <pc:graphicFrameChg chg="modGraphic">
          <ac:chgData name="Jim McGowan" userId="e2c7446dd3aca506" providerId="LiveId" clId="{849B8DBF-1336-426E-9067-A3A6D5CB1C26}" dt="2023-03-05T16:05:27.922" v="3" actId="113"/>
          <ac:graphicFrameMkLst>
            <pc:docMk/>
            <pc:sldMk cId="0" sldId="387"/>
            <ac:graphicFrameMk id="5" creationId="{00000000-0000-0000-0000-000000000000}"/>
          </ac:graphicFrameMkLst>
        </pc:graphicFrameChg>
      </pc:sldChg>
      <pc:sldChg chg="modSp mod">
        <pc:chgData name="Jim McGowan" userId="e2c7446dd3aca506" providerId="LiveId" clId="{849B8DBF-1336-426E-9067-A3A6D5CB1C26}" dt="2023-03-05T16:01:27.343" v="1" actId="255"/>
        <pc:sldMkLst>
          <pc:docMk/>
          <pc:sldMk cId="0" sldId="1974"/>
        </pc:sldMkLst>
        <pc:spChg chg="mod">
          <ac:chgData name="Jim McGowan" userId="e2c7446dd3aca506" providerId="LiveId" clId="{849B8DBF-1336-426E-9067-A3A6D5CB1C26}" dt="2023-03-05T16:01:27.343" v="1" actId="255"/>
          <ac:spMkLst>
            <pc:docMk/>
            <pc:sldMk cId="0" sldId="1974"/>
            <ac:spMk id="17410" creationId="{00000000-0000-0000-0000-000000000000}"/>
          </ac:spMkLst>
        </pc:spChg>
      </pc:sldChg>
      <pc:sldChg chg="modSp mod">
        <pc:chgData name="Jim McGowan" userId="e2c7446dd3aca506" providerId="LiveId" clId="{849B8DBF-1336-426E-9067-A3A6D5CB1C26}" dt="2023-03-05T16:26:57.020" v="17" actId="12788"/>
        <pc:sldMkLst>
          <pc:docMk/>
          <pc:sldMk cId="212451600" sldId="2092"/>
        </pc:sldMkLst>
        <pc:graphicFrameChg chg="mod modGraphic">
          <ac:chgData name="Jim McGowan" userId="e2c7446dd3aca506" providerId="LiveId" clId="{849B8DBF-1336-426E-9067-A3A6D5CB1C26}" dt="2023-03-05T16:26:57.020" v="17" actId="12788"/>
          <ac:graphicFrameMkLst>
            <pc:docMk/>
            <pc:sldMk cId="212451600" sldId="2092"/>
            <ac:graphicFrameMk id="4" creationId="{4CFF9CFB-A713-746D-7A9D-978AAC465599}"/>
          </ac:graphicFrameMkLst>
        </pc:graphicFrameChg>
      </pc:sldChg>
      <pc:sldChg chg="modSp mod">
        <pc:chgData name="Jim McGowan" userId="e2c7446dd3aca506" providerId="LiveId" clId="{849B8DBF-1336-426E-9067-A3A6D5CB1C26}" dt="2023-03-05T16:22:11.598" v="9" actId="12788"/>
        <pc:sldMkLst>
          <pc:docMk/>
          <pc:sldMk cId="3635529363" sldId="6311"/>
        </pc:sldMkLst>
        <pc:spChg chg="mod">
          <ac:chgData name="Jim McGowan" userId="e2c7446dd3aca506" providerId="LiveId" clId="{849B8DBF-1336-426E-9067-A3A6D5CB1C26}" dt="2023-03-05T16:22:11.598" v="9" actId="12788"/>
          <ac:spMkLst>
            <pc:docMk/>
            <pc:sldMk cId="3635529363" sldId="6311"/>
            <ac:spMk id="70659" creationId="{00000000-0000-0000-0000-000000000000}"/>
          </ac:spMkLst>
        </pc:spChg>
      </pc:sldChg>
      <pc:sldChg chg="modSp mod">
        <pc:chgData name="Jim McGowan" userId="e2c7446dd3aca506" providerId="LiveId" clId="{849B8DBF-1336-426E-9067-A3A6D5CB1C26}" dt="2023-03-05T16:18:22.129" v="4" actId="115"/>
        <pc:sldMkLst>
          <pc:docMk/>
          <pc:sldMk cId="1292318620" sldId="9646"/>
        </pc:sldMkLst>
        <pc:spChg chg="mod">
          <ac:chgData name="Jim McGowan" userId="e2c7446dd3aca506" providerId="LiveId" clId="{849B8DBF-1336-426E-9067-A3A6D5CB1C26}" dt="2023-03-05T16:18:22.129" v="4" actId="115"/>
          <ac:spMkLst>
            <pc:docMk/>
            <pc:sldMk cId="1292318620" sldId="9646"/>
            <ac:spMk id="17411" creationId="{00000000-0000-0000-0000-000000000000}"/>
          </ac:spMkLst>
        </pc:spChg>
      </pc:sldChg>
      <pc:sldChg chg="modSp mod">
        <pc:chgData name="Jim McGowan" userId="e2c7446dd3aca506" providerId="LiveId" clId="{849B8DBF-1336-426E-9067-A3A6D5CB1C26}" dt="2023-03-05T16:45:31.153" v="21" actId="20577"/>
        <pc:sldMkLst>
          <pc:docMk/>
          <pc:sldMk cId="3409221058" sldId="9648"/>
        </pc:sldMkLst>
        <pc:spChg chg="mod">
          <ac:chgData name="Jim McGowan" userId="e2c7446dd3aca506" providerId="LiveId" clId="{849B8DBF-1336-426E-9067-A3A6D5CB1C26}" dt="2023-03-05T16:45:31.153" v="21" actId="20577"/>
          <ac:spMkLst>
            <pc:docMk/>
            <pc:sldMk cId="3409221058" sldId="9648"/>
            <ac:spMk id="17411" creationId="{00000000-0000-0000-0000-000000000000}"/>
          </ac:spMkLst>
        </pc:spChg>
      </pc:sldChg>
      <pc:sldChg chg="delSp modSp new mod">
        <pc:chgData name="Jim McGowan" userId="e2c7446dd3aca506" providerId="LiveId" clId="{849B8DBF-1336-426E-9067-A3A6D5CB1C26}" dt="2023-03-05T16:46:28.305" v="40" actId="12789"/>
        <pc:sldMkLst>
          <pc:docMk/>
          <pc:sldMk cId="3150412207" sldId="9744"/>
        </pc:sldMkLst>
        <pc:spChg chg="mod">
          <ac:chgData name="Jim McGowan" userId="e2c7446dd3aca506" providerId="LiveId" clId="{849B8DBF-1336-426E-9067-A3A6D5CB1C26}" dt="2023-03-05T16:46:28.305" v="40" actId="12789"/>
          <ac:spMkLst>
            <pc:docMk/>
            <pc:sldMk cId="3150412207" sldId="9744"/>
            <ac:spMk id="2" creationId="{000F03E3-34AC-D225-F426-23BA7A816214}"/>
          </ac:spMkLst>
        </pc:spChg>
        <pc:spChg chg="del">
          <ac:chgData name="Jim McGowan" userId="e2c7446dd3aca506" providerId="LiveId" clId="{849B8DBF-1336-426E-9067-A3A6D5CB1C26}" dt="2023-03-05T16:45:53.030" v="23" actId="478"/>
          <ac:spMkLst>
            <pc:docMk/>
            <pc:sldMk cId="3150412207" sldId="9744"/>
            <ac:spMk id="3" creationId="{2D7044F0-C980-C9B7-5751-2A3468E508E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018 – 4v13-18 – Part 2  </a:t>
            </a:r>
          </a:p>
          <a:p>
            <a:pPr>
              <a:defRPr/>
            </a:pPr>
            <a:r>
              <a:rPr lang="en-US" sz="1700" dirty="0"/>
              <a:t>03-19-2023</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3/18/2023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20890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01911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235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9327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426369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3343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a:p>
        </p:txBody>
      </p:sp>
    </p:spTree>
    <p:extLst>
      <p:ext uri="{BB962C8B-B14F-4D97-AF65-F5344CB8AC3E}">
        <p14:creationId xmlns:p14="http://schemas.microsoft.com/office/powerpoint/2010/main" val="6443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3/18/2023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3/18/2023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uninformed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81992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2628900" y="228600"/>
            <a:ext cx="69342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066800" y="1371600"/>
            <a:ext cx="6858000" cy="5105400"/>
          </a:xfrm>
        </p:spPr>
        <p:txBody>
          <a:bodyPr/>
          <a:lstStyle/>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0150" y="1943100"/>
            <a:ext cx="2305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E8A23BB-1653-7110-2D40-2473A2C740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104138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150" dirty="0">
                <a:effectLst>
                  <a:outerShdw blurRad="38100" dist="38100" dir="2700000" algn="tl">
                    <a:srgbClr val="000000">
                      <a:alpha val="43137"/>
                    </a:srgbClr>
                  </a:outerShdw>
                </a:effectLst>
                <a:latin typeface="Calibri" panose="020F0502020204030204" pitchFamily="34" charset="0"/>
              </a:rPr>
              <a:t>,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94851748"/>
              </p:ext>
            </p:extLst>
          </p:nvPr>
        </p:nvGraphicFramePr>
        <p:xfrm>
          <a:off x="1066800" y="228600"/>
          <a:ext cx="10058400" cy="64008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668740">
                <a:tc gridSpan="2">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Parallels</a:t>
                      </a:r>
                    </a:p>
                  </a:txBody>
                  <a:tcPr/>
                </a:tc>
                <a:tc hMerge="1">
                  <a:txBody>
                    <a:bodyPr/>
                    <a:lstStyle/>
                    <a:p>
                      <a:endParaRPr lang="en-US" sz="2800" dirty="0"/>
                    </a:p>
                  </a:txBody>
                  <a:tcPr>
                    <a:solidFill>
                      <a:schemeClr val="bg1">
                        <a:lumMod val="95000"/>
                      </a:schemeClr>
                    </a:solidFill>
                  </a:tcPr>
                </a:tc>
                <a:extLst>
                  <a:ext uri="{0D108BD9-81ED-4DB2-BD59-A6C34878D82A}">
                    <a16:rowId xmlns:a16="http://schemas.microsoft.com/office/drawing/2014/main" val="4131561483"/>
                  </a:ext>
                </a:extLst>
              </a:tr>
              <a:tr h="573206">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JOHN 14:1-4</a:t>
                      </a:r>
                    </a:p>
                  </a:txBody>
                  <a:tcPr/>
                </a:tc>
                <a:tc>
                  <a:txBody>
                    <a:bodyPr/>
                    <a:lstStyle/>
                    <a:p>
                      <a:pPr algn="ctr"/>
                      <a:r>
                        <a:rPr lang="en-US" sz="2800" b="1" dirty="0">
                          <a:solidFill>
                            <a:srgbClr val="000099"/>
                          </a:solidFill>
                          <a:latin typeface="Calibri" panose="020F0502020204030204" pitchFamily="34" charset="0"/>
                          <a:ea typeface="Calibri" panose="020F0502020204030204" pitchFamily="34" charset="0"/>
                          <a:cs typeface="Calibri" panose="020F0502020204030204" pitchFamily="34" charset="0"/>
                        </a:rPr>
                        <a:t>1 THESS 4:13-18</a:t>
                      </a:r>
                    </a:p>
                  </a:txBody>
                  <a:tcPr/>
                </a:tc>
                <a:extLst>
                  <a:ext uri="{0D108BD9-81ED-4DB2-BD59-A6C34878D82A}">
                    <a16:rowId xmlns:a16="http://schemas.microsoft.com/office/drawing/2014/main" val="10000"/>
                  </a:ext>
                </a:extLst>
              </a:tr>
              <a:tr h="573206">
                <a:tc>
                  <a:txBody>
                    <a:bodyPr/>
                    <a:lstStyle/>
                    <a:p>
                      <a:pPr marL="228600" lvl="1" indent="0"/>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trouble (1)</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sorrow (13)</a:t>
                      </a:r>
                    </a:p>
                  </a:txBody>
                  <a:tcPr/>
                </a:tc>
                <a:extLst>
                  <a:ext uri="{0D108BD9-81ED-4DB2-BD59-A6C34878D82A}">
                    <a16:rowId xmlns:a16="http://schemas.microsoft.com/office/drawing/2014/main" val="10001"/>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Believe (1)</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believe (14)</a:t>
                      </a:r>
                    </a:p>
                  </a:txBody>
                  <a:tcPr/>
                </a:tc>
                <a:extLst>
                  <a:ext uri="{0D108BD9-81ED-4DB2-BD59-A6C34878D82A}">
                    <a16:rowId xmlns:a16="http://schemas.microsoft.com/office/drawing/2014/main" val="10002"/>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God, me (1)</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Jesus, God (14)</a:t>
                      </a:r>
                    </a:p>
                  </a:txBody>
                  <a:tcPr/>
                </a:tc>
                <a:extLst>
                  <a:ext uri="{0D108BD9-81ED-4DB2-BD59-A6C34878D82A}">
                    <a16:rowId xmlns:a16="http://schemas.microsoft.com/office/drawing/2014/main" val="10003"/>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told you (2)</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say to you (15)</a:t>
                      </a:r>
                    </a:p>
                  </a:txBody>
                  <a:tcPr/>
                </a:tc>
                <a:extLst>
                  <a:ext uri="{0D108BD9-81ED-4DB2-BD59-A6C34878D82A}">
                    <a16:rowId xmlns:a16="http://schemas.microsoft.com/office/drawing/2014/main" val="10004"/>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come again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coming of the Lord (15) </a:t>
                      </a:r>
                    </a:p>
                  </a:txBody>
                  <a:tcPr/>
                </a:tc>
                <a:extLst>
                  <a:ext uri="{0D108BD9-81ED-4DB2-BD59-A6C34878D82A}">
                    <a16:rowId xmlns:a16="http://schemas.microsoft.com/office/drawing/2014/main" val="10005"/>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receive, you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caught up (17)</a:t>
                      </a:r>
                    </a:p>
                  </a:txBody>
                  <a:tcPr/>
                </a:tc>
                <a:extLst>
                  <a:ext uri="{0D108BD9-81ED-4DB2-BD59-A6C34878D82A}">
                    <a16:rowId xmlns:a16="http://schemas.microsoft.com/office/drawing/2014/main" val="10006"/>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to myself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to meet the Lord (17)</a:t>
                      </a:r>
                    </a:p>
                  </a:txBody>
                  <a:tcPr/>
                </a:tc>
                <a:extLst>
                  <a:ext uri="{0D108BD9-81ED-4DB2-BD59-A6C34878D82A}">
                    <a16:rowId xmlns:a16="http://schemas.microsoft.com/office/drawing/2014/main" val="10007"/>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be where I am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ever be with the Lord (17)</a:t>
                      </a:r>
                    </a:p>
                  </a:txBody>
                  <a:tcPr/>
                </a:tc>
                <a:extLst>
                  <a:ext uri="{0D108BD9-81ED-4DB2-BD59-A6C34878D82A}">
                    <a16:rowId xmlns:a16="http://schemas.microsoft.com/office/drawing/2014/main" val="10008"/>
                  </a:ext>
                </a:extLst>
              </a:tr>
              <a:tr h="57320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J. B. Smith, </a:t>
                      </a:r>
                      <a:r>
                        <a:rPr kumimoji="0" lang="en-US" sz="1800" b="0" i="1"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A Revelation of Jesus Christ: A Commentary on the Book of Revelation</a:t>
                      </a:r>
                      <a:r>
                        <a:rPr kumimoji="0" lang="en-US" sz="1800" b="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 311-13</a:t>
                      </a:r>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en-US" sz="2800" dirty="0"/>
                    </a:p>
                  </a:txBody>
                  <a:tcPr>
                    <a:solidFill>
                      <a:schemeClr val="bg1">
                        <a:lumMod val="95000"/>
                      </a:schemeClr>
                    </a:solidFill>
                  </a:tcPr>
                </a:tc>
                <a:extLst>
                  <a:ext uri="{0D108BD9-81ED-4DB2-BD59-A6C34878D82A}">
                    <a16:rowId xmlns:a16="http://schemas.microsoft.com/office/drawing/2014/main" val="11675452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193768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b="1" dirty="0">
                <a:solidFill>
                  <a:srgbClr val="FFFFCC"/>
                </a:solidFill>
              </a:rPr>
              <a:t>“</a:t>
            </a:r>
            <a:r>
              <a:rPr lang="en-US" b="1" u="sng" dirty="0">
                <a:solidFill>
                  <a:srgbClr val="FFFFCC"/>
                </a:solidFill>
              </a:rPr>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8F313C62-F7F3-A686-59C3-39F7B56C30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292318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caught up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harpazō</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809854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02AFA13-43AD-7061-06D5-139962BCB26D}"/>
              </a:ext>
            </a:extLst>
          </p:cNvPr>
          <p:cNvSpPr>
            <a:spLocks noGrp="1" noChangeArrowheads="1"/>
          </p:cNvSpPr>
          <p:nvPr>
            <p:ph type="title"/>
          </p:nvPr>
        </p:nvSpPr>
        <p:spPr>
          <a:xfrm>
            <a:off x="914400" y="228600"/>
            <a:ext cx="10363200" cy="1143000"/>
          </a:xfrm>
        </p:spPr>
        <p:txBody>
          <a:bodyPr/>
          <a:lstStyle/>
          <a:p>
            <a:pPr algn="ctr" eaLnBrk="1" hangingPunct="1"/>
            <a:r>
              <a:rPr lang="en-US" altLang="en-US" sz="3600" dirty="0"/>
              <a:t>Catching Away of All Living Believers </a:t>
            </a:r>
            <a:br>
              <a:rPr lang="en-US" altLang="en-US" sz="3600" dirty="0"/>
            </a:br>
            <a:r>
              <a:rPr lang="en-US" altLang="en-US" sz="2800" dirty="0">
                <a:solidFill>
                  <a:schemeClr val="tx1"/>
                </a:solidFill>
                <a:effectLst>
                  <a:outerShdw blurRad="38100" dist="38100" dir="2700000" algn="tl">
                    <a:srgbClr val="000000"/>
                  </a:outerShdw>
                </a:effectLst>
                <a:ea typeface="+mn-ea"/>
                <a:cs typeface="+mn-cs"/>
              </a:rPr>
              <a:t>(1 Thess. 4:17)</a:t>
            </a:r>
            <a:endParaRPr lang="en-US" altLang="en-US" sz="3200" dirty="0">
              <a:solidFill>
                <a:schemeClr val="tx1"/>
              </a:solidFill>
              <a:effectLst>
                <a:outerShdw blurRad="38100" dist="38100" dir="2700000" algn="tl">
                  <a:srgbClr val="000000"/>
                </a:outerShdw>
              </a:effectLst>
              <a:ea typeface="+mn-ea"/>
              <a:cs typeface="+mn-cs"/>
            </a:endParaRPr>
          </a:p>
        </p:txBody>
      </p:sp>
      <p:sp>
        <p:nvSpPr>
          <p:cNvPr id="28675" name="Rectangle 3">
            <a:extLst>
              <a:ext uri="{FF2B5EF4-FFF2-40B4-BE49-F238E27FC236}">
                <a16:creationId xmlns:a16="http://schemas.microsoft.com/office/drawing/2014/main" id="{19C461FC-5B2B-A745-0E3C-35628AB18288}"/>
              </a:ext>
            </a:extLst>
          </p:cNvPr>
          <p:cNvSpPr>
            <a:spLocks noGrp="1" noChangeArrowheads="1"/>
          </p:cNvSpPr>
          <p:nvPr>
            <p:ph type="body" idx="1"/>
          </p:nvPr>
        </p:nvSpPr>
        <p:spPr>
          <a:xfrm>
            <a:off x="3886200" y="2306638"/>
            <a:ext cx="7696200" cy="2244725"/>
          </a:xfrm>
        </p:spPr>
        <p:txBody>
          <a:bodyPr/>
          <a:lstStyle/>
          <a:p>
            <a:pPr marL="457200" indent="-457200" eaLnBrk="1" hangingPunct="1">
              <a:spcBef>
                <a:spcPts val="0"/>
              </a:spcBef>
              <a:spcAft>
                <a:spcPts val="2400"/>
              </a:spcAft>
              <a:defRPr/>
            </a:pPr>
            <a:r>
              <a:rPr lang="en-US" i="1" dirty="0" err="1"/>
              <a:t>Harpazo</a:t>
            </a:r>
            <a:r>
              <a:rPr lang="en-US" dirty="0"/>
              <a:t> = seized or caught up by force</a:t>
            </a:r>
          </a:p>
          <a:p>
            <a:pPr marL="457200" indent="-457200" eaLnBrk="1" hangingPunct="1">
              <a:spcBef>
                <a:spcPts val="0"/>
              </a:spcBef>
              <a:spcAft>
                <a:spcPts val="2400"/>
              </a:spcAft>
              <a:defRPr/>
            </a:pPr>
            <a:r>
              <a:rPr lang="en-US" i="1" dirty="0" err="1"/>
              <a:t>Harpazo</a:t>
            </a:r>
            <a:r>
              <a:rPr lang="en-US" dirty="0"/>
              <a:t> (Greek) = </a:t>
            </a:r>
            <a:r>
              <a:rPr lang="en-US" i="1" dirty="0" err="1"/>
              <a:t>rapere</a:t>
            </a:r>
            <a:r>
              <a:rPr lang="en-US" dirty="0"/>
              <a:t> (Latin) = rapture (English)</a:t>
            </a:r>
          </a:p>
        </p:txBody>
      </p:sp>
      <p:pic>
        <p:nvPicPr>
          <p:cNvPr id="61444" name="Picture 4">
            <a:extLst>
              <a:ext uri="{FF2B5EF4-FFF2-40B4-BE49-F238E27FC236}">
                <a16:creationId xmlns:a16="http://schemas.microsoft.com/office/drawing/2014/main" id="{A40E88EF-7BC4-065E-8157-ECC24AF0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94" r="24529"/>
          <a:stretch>
            <a:fillRect/>
          </a:stretch>
        </p:blipFill>
        <p:spPr bwMode="auto">
          <a:xfrm>
            <a:off x="624839" y="1828800"/>
            <a:ext cx="257507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906B029-6406-8CD9-DDCF-502402BB9822}"/>
              </a:ext>
            </a:extLst>
          </p:cNvPr>
          <p:cNvPicPr>
            <a:picLocks noChangeAspect="1"/>
          </p:cNvPicPr>
          <p:nvPr/>
        </p:nvPicPr>
        <p:blipFill>
          <a:blip r:embed="rId3"/>
          <a:stretch>
            <a:fillRect/>
          </a:stretch>
        </p:blipFill>
        <p:spPr>
          <a:xfrm>
            <a:off x="10626852" y="104274"/>
            <a:ext cx="955548"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1943100" y="304800"/>
            <a:ext cx="8305800" cy="905664"/>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Latin Vulgate Translation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(1 Thess. 4:17)</a:t>
            </a:r>
          </a:p>
        </p:txBody>
      </p:sp>
      <p:sp>
        <p:nvSpPr>
          <p:cNvPr id="70658" name="Content Placeholder 2"/>
          <p:cNvSpPr>
            <a:spLocks noGrp="1"/>
          </p:cNvSpPr>
          <p:nvPr>
            <p:ph idx="1"/>
          </p:nvPr>
        </p:nvSpPr>
        <p:spPr>
          <a:xfrm>
            <a:off x="3200400" y="1705414"/>
            <a:ext cx="8305800" cy="2790386"/>
          </a:xfrm>
        </p:spPr>
        <p:txBody>
          <a:bodyPr/>
          <a:lstStyle/>
          <a:p>
            <a:pPr marL="0" indent="0" algn="just">
              <a:spcBef>
                <a:spcPts val="0"/>
              </a:spcBef>
              <a:spcAft>
                <a:spcPts val="1200"/>
              </a:spcAft>
              <a:buClr>
                <a:srgbClr val="00FFFF"/>
              </a:buClr>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Deinde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vivimus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relinquimur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simul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rapiemur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cum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nubibus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obviam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Christo in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aëra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sic semper cum Domino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0659" name="TextBox 3"/>
          <p:cNvSpPr txBox="1">
            <a:spLocks noChangeArrowheads="1"/>
          </p:cNvSpPr>
          <p:nvPr/>
        </p:nvSpPr>
        <p:spPr bwMode="auto">
          <a:xfrm>
            <a:off x="2705100" y="6096000"/>
            <a:ext cx="6781800" cy="646331"/>
          </a:xfrm>
          <a:prstGeom prst="rect">
            <a:avLst/>
          </a:prstGeom>
          <a:noFill/>
          <a:ln w="9525">
            <a:noFill/>
            <a:miter lim="800000"/>
            <a:headEnd/>
            <a:tailEnd/>
          </a:ln>
        </p:spPr>
        <p:txBody>
          <a:bodyPr wrap="square">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Curtis and Isaiah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Hoogendyk</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1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Latin-English Interlinear Vulgate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(Bellingham, WA: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2016), 1 Th 4:17.</a:t>
            </a:r>
          </a:p>
        </p:txBody>
      </p:sp>
      <p:pic>
        <p:nvPicPr>
          <p:cNvPr id="1026" name="Picture 2" descr="St. Jerome – September 30th | Traditional Catholic Priest">
            <a:extLst>
              <a:ext uri="{FF2B5EF4-FFF2-40B4-BE49-F238E27FC236}">
                <a16:creationId xmlns:a16="http://schemas.microsoft.com/office/drawing/2014/main" id="{B2453224-ABDF-4180-AB5A-8E99022E2F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705414"/>
            <a:ext cx="17277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29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8392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7353E0D9-FC62-0F94-100D-1F99F7C8CB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3650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CFF9CFB-A713-746D-7A9D-978AAC465599}"/>
              </a:ext>
            </a:extLst>
          </p:cNvPr>
          <p:cNvGraphicFramePr>
            <a:graphicFrameLocks noGrp="1"/>
          </p:cNvGraphicFramePr>
          <p:nvPr>
            <p:extLst>
              <p:ext uri="{D42A27DB-BD31-4B8C-83A1-F6EECF244321}">
                <p14:modId xmlns:p14="http://schemas.microsoft.com/office/powerpoint/2010/main" val="316956894"/>
              </p:ext>
            </p:extLst>
          </p:nvPr>
        </p:nvGraphicFramePr>
        <p:xfrm>
          <a:off x="609600" y="228600"/>
          <a:ext cx="10972800" cy="6339870"/>
        </p:xfrm>
        <a:graphic>
          <a:graphicData uri="http://schemas.openxmlformats.org/drawingml/2006/table">
            <a:tbl>
              <a:tblPr firstRow="1" bandRow="1">
                <a:tableStyleId>{073A0DAA-6AF3-43AB-8588-CEC1D06C72B9}</a:tableStyleId>
              </a:tblPr>
              <a:tblGrid>
                <a:gridCol w="5669280">
                  <a:extLst>
                    <a:ext uri="{9D8B030D-6E8A-4147-A177-3AD203B41FA5}">
                      <a16:colId xmlns:a16="http://schemas.microsoft.com/office/drawing/2014/main" val="2471753490"/>
                    </a:ext>
                  </a:extLst>
                </a:gridCol>
                <a:gridCol w="5303520">
                  <a:extLst>
                    <a:ext uri="{9D8B030D-6E8A-4147-A177-3AD203B41FA5}">
                      <a16:colId xmlns:a16="http://schemas.microsoft.com/office/drawing/2014/main" val="4163398497"/>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RAPTURE DISTINCT FROM SECOND ADVENT</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57595765"/>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cs typeface="Arial" charset="0"/>
                        </a:rPr>
                        <a:t>RAPTURE</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C00000"/>
                          </a:solidFill>
                          <a:effectLst/>
                          <a:latin typeface="Calibri" panose="020F0502020204030204" pitchFamily="34" charset="0"/>
                          <a:cs typeface="Arial" charset="0"/>
                        </a:rPr>
                        <a:t>(1 </a:t>
                      </a:r>
                      <a:r>
                        <a:rPr kumimoji="0" lang="en-US" sz="2000" b="1" i="0" u="none" strike="noStrike" cap="none" normalizeH="0" baseline="0" dirty="0" err="1">
                          <a:ln>
                            <a:noFill/>
                          </a:ln>
                          <a:solidFill>
                            <a:srgbClr val="C00000"/>
                          </a:solidFill>
                          <a:effectLst/>
                          <a:latin typeface="Calibri" panose="020F0502020204030204" pitchFamily="34" charset="0"/>
                          <a:cs typeface="Arial" charset="0"/>
                        </a:rPr>
                        <a:t>Thess</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4:13-17; 1 Cor 15:51-57)</a:t>
                      </a:r>
                    </a:p>
                  </a:txBody>
                  <a:tcPr marT="45725" marB="45725"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(Rev 19:11-16)</a:t>
                      </a:r>
                    </a:p>
                  </a:txBody>
                  <a:tcPr marT="45725" marB="45725" anchor="ctr" horzOverflow="overflow"/>
                </a:tc>
                <a:extLst>
                  <a:ext uri="{0D108BD9-81ED-4DB2-BD59-A6C34878D82A}">
                    <a16:rowId xmlns:a16="http://schemas.microsoft.com/office/drawing/2014/main" val="175045717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in the air (1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Thess</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to the earth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14:4)</a:t>
                      </a:r>
                    </a:p>
                  </a:txBody>
                  <a:tcPr marT="45725" marB="45725" anchor="ctr" horzOverflow="overflow"/>
                </a:tc>
                <a:extLst>
                  <a:ext uri="{0D108BD9-81ED-4DB2-BD59-A6C34878D82A}">
                    <a16:rowId xmlns:a16="http://schemas.microsoft.com/office/drawing/2014/main" val="284413506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For His saints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4:15-17)</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With His saints (Rev 19:14)</a:t>
                      </a:r>
                    </a:p>
                  </a:txBody>
                  <a:tcPr marT="45725" marB="45725" anchor="ctr" horzOverflow="overflow"/>
                </a:tc>
                <a:extLst>
                  <a:ext uri="{0D108BD9-81ED-4DB2-BD59-A6C34878D82A}">
                    <a16:rowId xmlns:a16="http://schemas.microsoft.com/office/drawing/2014/main" val="1311439648"/>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Blessing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4:18)</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Judgment (Rev 19:15)</a:t>
                      </a:r>
                    </a:p>
                  </a:txBody>
                  <a:tcPr marT="45725" marB="45725" anchor="ctr" horzOverflow="overflow"/>
                </a:tc>
                <a:extLst>
                  <a:ext uri="{0D108BD9-81ED-4DB2-BD59-A6C34878D82A}">
                    <a16:rowId xmlns:a16="http://schemas.microsoft.com/office/drawing/2014/main" val="2993002991"/>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only believers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both believers and unbelievers (Rev 19:15)</a:t>
                      </a:r>
                    </a:p>
                  </a:txBody>
                  <a:tcPr marT="45725" marB="45725" anchor="ctr" horzOverflow="overflow"/>
                </a:tc>
                <a:extLst>
                  <a:ext uri="{0D108BD9-81ED-4DB2-BD59-A6C34878D82A}">
                    <a16:rowId xmlns:a16="http://schemas.microsoft.com/office/drawing/2014/main" val="1895735015"/>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Invisible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Visible to all (Rev 1:7)</a:t>
                      </a:r>
                    </a:p>
                  </a:txBody>
                  <a:tcPr marT="45725" marB="45725" anchor="ctr" horzOverflow="overflow"/>
                </a:tc>
                <a:extLst>
                  <a:ext uri="{0D108BD9-81ED-4DB2-BD59-A6C34878D82A}">
                    <a16:rowId xmlns:a16="http://schemas.microsoft.com/office/drawing/2014/main" val="132090784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Announced only by an archangel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Involves myriads of angels (Jude 14)</a:t>
                      </a:r>
                    </a:p>
                  </a:txBody>
                  <a:tcPr marT="45725" marB="45725" anchor="ctr" horzOverflow="overflow"/>
                </a:tc>
                <a:extLst>
                  <a:ext uri="{0D108BD9-81ED-4DB2-BD59-A6C34878D82A}">
                    <a16:rowId xmlns:a16="http://schemas.microsoft.com/office/drawing/2014/main" val="24987697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Resurrection (1 Cor 15: 51)</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No resurrection</a:t>
                      </a:r>
                    </a:p>
                  </a:txBody>
                  <a:tcPr marT="45725" marB="45725" anchor="ctr" horzOverflow="overflow"/>
                </a:tc>
                <a:extLst>
                  <a:ext uri="{0D108BD9-81ED-4DB2-BD59-A6C34878D82A}">
                    <a16:rowId xmlns:a16="http://schemas.microsoft.com/office/drawing/2014/main" val="3694572136"/>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the church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1:10)</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Israel (Matt 23:37-39)</a:t>
                      </a:r>
                    </a:p>
                  </a:txBody>
                  <a:tcPr marT="45725" marB="45725" anchor="ctr" horzOverflow="overflow"/>
                </a:tc>
                <a:extLst>
                  <a:ext uri="{0D108BD9-81ED-4DB2-BD59-A6C34878D82A}">
                    <a16:rowId xmlns:a16="http://schemas.microsoft.com/office/drawing/2014/main" val="3968666947"/>
                  </a:ext>
                </a:extLst>
              </a:tr>
            </a:tbl>
          </a:graphicData>
        </a:graphic>
      </p:graphicFrame>
    </p:spTree>
    <p:extLst>
      <p:ext uri="{BB962C8B-B14F-4D97-AF65-F5344CB8AC3E}">
        <p14:creationId xmlns:p14="http://schemas.microsoft.com/office/powerpoint/2010/main" val="21245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b="1" u="sng" dirty="0">
                <a:solidFill>
                  <a:srgbClr val="FFFFCC"/>
                </a:solidFill>
              </a:rPr>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7F78D90E-A167-B643-D6E3-6B43EADE36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40922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 Christ</a:t>
            </a:r>
            <a:r>
              <a:rPr lang="en-US" sz="3400" dirty="0">
                <a:effectLst>
                  <a:outerShdw blurRad="38100" dist="38100" dir="2700000" algn="tl">
                    <a:srgbClr val="000000">
                      <a:alpha val="43137"/>
                    </a:srgbClr>
                  </a:outerShdw>
                </a:effectLst>
                <a:cs typeface="Calibri" panose="020F0502020204030204" pitchFamily="34" charset="0"/>
              </a:rPr>
              <a: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87471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1990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880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souls of those who had been beheaded because of their testimony of Jesus and because of the word of God, and those who had not worshiped the beast or his image, and had not received the mark on their forehead and on their hand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came to life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8734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caught up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harpazō</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015194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685773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1034716"/>
            <a:ext cx="10515600" cy="5442284"/>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397208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 after that those who are Christ’s at His coming.”</a:t>
            </a:r>
          </a:p>
        </p:txBody>
      </p:sp>
    </p:spTree>
    <p:extLst>
      <p:ext uri="{BB962C8B-B14F-4D97-AF65-F5344CB8AC3E}">
        <p14:creationId xmlns:p14="http://schemas.microsoft.com/office/powerpoint/2010/main" val="3863623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209800" y="228600"/>
            <a:ext cx="7772400" cy="762000"/>
          </a:xfrm>
        </p:spPr>
        <p:txBody>
          <a:bodyPr vert="horz" wrap="square" lIns="91440" tIns="45720" rIns="91440" bIns="45720" numCol="1" anchor="ctr" anchorCtr="0" compatLnSpc="1">
            <a:prstTxWarp prst="textNoShape">
              <a:avLst/>
            </a:prstTxWarp>
          </a:bodyPr>
          <a:lstStyle/>
          <a:p>
            <a:pPr algn="ctr" eaLnBrk="1" hangingPunct="1"/>
            <a:r>
              <a:rPr lang="en-US" sz="3600" dirty="0"/>
              <a:t>Order or Tagma (1 Cor. 15:23)</a:t>
            </a:r>
          </a:p>
        </p:txBody>
      </p:sp>
      <p:sp>
        <p:nvSpPr>
          <p:cNvPr id="11267" name="Rectangle 3"/>
          <p:cNvSpPr>
            <a:spLocks noGrp="1" noChangeArrowheads="1"/>
          </p:cNvSpPr>
          <p:nvPr>
            <p:ph type="body" idx="4294967295"/>
          </p:nvPr>
        </p:nvSpPr>
        <p:spPr>
          <a:xfrm>
            <a:off x="1524000" y="1165860"/>
            <a:ext cx="9525000" cy="3276600"/>
          </a:xfrm>
        </p:spPr>
        <p:txBody>
          <a:bodyPr vert="horz" wrap="square" lIns="91440" tIns="45720" rIns="91440" bIns="45720" numCol="1" anchor="t" anchorCtr="0" compatLnSpc="1">
            <a:prstTxWarp prst="textNoShape">
              <a:avLst/>
            </a:prstTxWarp>
          </a:bodyPr>
          <a:lstStyle/>
          <a:p>
            <a:pPr marL="457200" indent="-457200" eaLnBrk="1" hangingPunct="1">
              <a:spcBef>
                <a:spcPts val="0"/>
              </a:spcBef>
              <a:spcAft>
                <a:spcPts val="2400"/>
              </a:spcAft>
              <a:tabLst>
                <a:tab pos="1717675" algn="l"/>
              </a:tabLst>
              <a:defRPr/>
            </a:pPr>
            <a:r>
              <a:rPr lang="en-US" b="1" u="sng" dirty="0">
                <a:solidFill>
                  <a:srgbClr val="FFFFCC"/>
                </a:solidFill>
              </a:rPr>
              <a:t>General</a:t>
            </a:r>
            <a:r>
              <a:rPr lang="en-US" dirty="0"/>
              <a:t> – Christ’s resurrection (1 Cor. 15:23)</a:t>
            </a:r>
          </a:p>
          <a:p>
            <a:pPr marL="457200" indent="-457200" eaLnBrk="1" hangingPunct="1">
              <a:spcBef>
                <a:spcPts val="0"/>
              </a:spcBef>
              <a:spcAft>
                <a:spcPts val="2400"/>
              </a:spcAft>
              <a:tabLst>
                <a:tab pos="1717675" algn="l"/>
              </a:tabLst>
              <a:defRPr/>
            </a:pPr>
            <a:r>
              <a:rPr lang="en-US" b="1" u="sng" dirty="0">
                <a:solidFill>
                  <a:srgbClr val="FFFFCC"/>
                </a:solidFill>
              </a:rPr>
              <a:t>Officer</a:t>
            </a:r>
            <a:r>
              <a:rPr lang="en-US" dirty="0"/>
              <a:t> 	– Rapture (1 Thess. 4:13-18)</a:t>
            </a:r>
          </a:p>
          <a:p>
            <a:pPr marL="457200" indent="-457200" eaLnBrk="1" hangingPunct="1">
              <a:spcBef>
                <a:spcPts val="0"/>
              </a:spcBef>
              <a:spcAft>
                <a:spcPts val="2400"/>
              </a:spcAft>
              <a:tabLst>
                <a:tab pos="1717675" algn="l"/>
              </a:tabLst>
              <a:defRPr/>
            </a:pPr>
            <a:r>
              <a:rPr lang="en-US" b="1" u="sng" dirty="0">
                <a:solidFill>
                  <a:srgbClr val="FFFFCC"/>
                </a:solidFill>
              </a:rPr>
              <a:t>Soldiers</a:t>
            </a:r>
            <a:r>
              <a:rPr lang="en-US" dirty="0"/>
              <a:t> – OT saints &amp; Tribulation martyrs (Rev. 20:4)</a:t>
            </a:r>
          </a:p>
          <a:p>
            <a:pPr marL="457200" indent="-457200" eaLnBrk="1" hangingPunct="1">
              <a:spcBef>
                <a:spcPts val="0"/>
              </a:spcBef>
              <a:spcAft>
                <a:spcPts val="2400"/>
              </a:spcAft>
              <a:defRPr/>
            </a:pPr>
            <a:r>
              <a:rPr lang="en-US" b="1" u="sng" dirty="0">
                <a:solidFill>
                  <a:srgbClr val="FFFFCC"/>
                </a:solidFill>
              </a:rPr>
              <a:t>Captives</a:t>
            </a:r>
            <a:r>
              <a:rPr lang="en-US" u="sng" dirty="0">
                <a:solidFill>
                  <a:srgbClr val="FFFFCC"/>
                </a:solidFill>
              </a:rPr>
              <a:t> </a:t>
            </a:r>
            <a:r>
              <a:rPr lang="en-US" dirty="0"/>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30226"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2576253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b="1" u="sng" dirty="0">
                <a:solidFill>
                  <a:srgbClr val="FFFFCC"/>
                </a:solidFill>
              </a:rPr>
              <a:t>Pre-</a:t>
            </a:r>
            <a:r>
              <a:rPr lang="en-US" b="1" u="sng" dirty="0" err="1">
                <a:solidFill>
                  <a:srgbClr val="FFFFCC"/>
                </a:solidFill>
              </a:rPr>
              <a:t>tribulationalism</a:t>
            </a:r>
            <a:r>
              <a:rPr lang="en-US" b="1" u="sng" dirty="0">
                <a:solidFill>
                  <a:srgbClr val="FFFFCC"/>
                </a:solidFill>
              </a:rPr>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31B8504B-160D-53FF-8839-E3CB4E093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420524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03431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is the Rapture?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7 Arguments Favoring the Pre-Tribulation View</a:t>
            </a:r>
          </a:p>
        </p:txBody>
      </p:sp>
      <p:sp>
        <p:nvSpPr>
          <p:cNvPr id="21507" name="Rectangle 3"/>
          <p:cNvSpPr>
            <a:spLocks noGrp="1" noChangeArrowheads="1"/>
          </p:cNvSpPr>
          <p:nvPr>
            <p:ph idx="1"/>
          </p:nvPr>
        </p:nvSpPr>
        <p:spPr>
          <a:xfrm>
            <a:off x="609600" y="1447800"/>
            <a:ext cx="10972800" cy="5334000"/>
          </a:xfrm>
        </p:spPr>
        <p:txBody>
          <a:bodyPr/>
          <a:lstStyle/>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Rapture is imminent (1 Cor 15:51; 1 Thess 4:15)</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Rapture is a comfort (1 Thess 4:18)</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Symbolic parallels (2 Peter 2:5-9)</a:t>
            </a:r>
          </a:p>
        </p:txBody>
      </p:sp>
    </p:spTree>
    <p:extLst>
      <p:ext uri="{BB962C8B-B14F-4D97-AF65-F5344CB8AC3E}">
        <p14:creationId xmlns:p14="http://schemas.microsoft.com/office/powerpoint/2010/main" val="313113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504321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4129951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t>
            </a:r>
            <a:r>
              <a:rPr lang="en-US" sz="3400" dirty="0">
                <a:effectLst>
                  <a:outerShdw blurRad="38100" dist="38100" dir="2700000" algn="tl">
                    <a:srgbClr val="000000">
                      <a:alpha val="43137"/>
                    </a:srgbClr>
                  </a:outerShdw>
                </a:effectLst>
                <a:cs typeface="Calibri" panose="020F0502020204030204" pitchFamily="34" charset="0"/>
              </a:rPr>
              <a:t>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28113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868443"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21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33400" y="1600202"/>
            <a:ext cx="109728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200"/>
              </a:spcAft>
              <a:buClrTx/>
              <a:buSz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3629025" y="228602"/>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522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3276600"/>
          </a:xfrm>
        </p:spPr>
        <p:txBody>
          <a:bodyPr/>
          <a:lstStyle/>
          <a:p>
            <a:pPr marL="0" indent="0" algn="ctr" defTabSz="685800">
              <a:lnSpc>
                <a:spcPct val="90000"/>
              </a:lnSpc>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4006160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150" dirty="0">
                <a:effectLst>
                  <a:outerShdw blurRad="38100" dist="38100" dir="2700000" algn="tl">
                    <a:srgbClr val="000000">
                      <a:alpha val="43137"/>
                    </a:srgbClr>
                  </a:outerShdw>
                </a:effectLst>
                <a:latin typeface="Calibri" panose="020F0502020204030204" pitchFamily="34" charset="0"/>
              </a:rPr>
              <a:t>,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218934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24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3914166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3352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4346297"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070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860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695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2785948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309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1033697317"/>
              </p:ext>
            </p:extLst>
          </p:nvPr>
        </p:nvGraphicFramePr>
        <p:xfrm>
          <a:off x="609600" y="274317"/>
          <a:ext cx="10972801" cy="6172200"/>
        </p:xfrm>
        <a:graphic>
          <a:graphicData uri="http://schemas.openxmlformats.org/drawingml/2006/table">
            <a:tbl>
              <a:tblPr firstRow="1" bandRow="1">
                <a:tableStyleId>{073A0DAA-6AF3-43AB-8588-CEC1D06C72B9}</a:tableStyleId>
              </a:tblPr>
              <a:tblGrid>
                <a:gridCol w="3216166">
                  <a:extLst>
                    <a:ext uri="{9D8B030D-6E8A-4147-A177-3AD203B41FA5}">
                      <a16:colId xmlns:a16="http://schemas.microsoft.com/office/drawing/2014/main" val="2807051881"/>
                    </a:ext>
                  </a:extLst>
                </a:gridCol>
                <a:gridCol w="1922993">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73414712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16164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E6A91-9258-F8B9-DF32-913D468C96D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7620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74473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473425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28959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4262513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7">
            <a:extLst>
              <a:ext uri="{FF2B5EF4-FFF2-40B4-BE49-F238E27FC236}">
                <a16:creationId xmlns:a16="http://schemas.microsoft.com/office/drawing/2014/main" id="{6870E457-5B72-4B61-B2DA-E5C3C25DA4E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63</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018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029200" y="228600"/>
            <a:ext cx="2133600" cy="914400"/>
          </a:xfrm>
        </p:spPr>
        <p:txBody>
          <a:bodyPr/>
          <a:lstStyle/>
          <a:p>
            <a:pPr algn="ctr" eaLnBrk="1" hangingPunct="1"/>
            <a:r>
              <a:rPr lang="en-US" altLang="en-US" sz="3600" dirty="0">
                <a:effectLst>
                  <a:outerShdw blurRad="38100" dist="38100" dir="2700000" algn="tl">
                    <a:srgbClr val="000000"/>
                  </a:outerShdw>
                </a:effectLst>
                <a:cs typeface="Calibri" panose="020F0502020204030204" pitchFamily="34" charset="0"/>
              </a:rPr>
              <a:t>Comfort</a:t>
            </a:r>
          </a:p>
        </p:txBody>
      </p:sp>
      <p:pic>
        <p:nvPicPr>
          <p:cNvPr id="68611"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685800" y="1600200"/>
            <a:ext cx="2482142" cy="3657600"/>
          </a:xfrm>
        </p:spPr>
      </p:pic>
      <p:sp>
        <p:nvSpPr>
          <p:cNvPr id="27651" name="Rectangle 3"/>
          <p:cNvSpPr>
            <a:spLocks noGrp="1" noChangeArrowheads="1"/>
          </p:cNvSpPr>
          <p:nvPr>
            <p:ph type="body" sz="half" idx="2"/>
          </p:nvPr>
        </p:nvSpPr>
        <p:spPr>
          <a:xfrm>
            <a:off x="3352800" y="2237583"/>
            <a:ext cx="8229600" cy="2382837"/>
          </a:xfrm>
        </p:spPr>
        <p:txBody>
          <a:bodyPr/>
          <a:lstStyle/>
          <a:p>
            <a:pPr marL="457200" indent="-457200" algn="just" eaLnBrk="1" hangingPunct="1">
              <a:spcBef>
                <a:spcPts val="0"/>
              </a:spcBef>
              <a:spcAft>
                <a:spcPts val="2400"/>
              </a:spcAft>
              <a:defRPr/>
            </a:pPr>
            <a:r>
              <a:rPr lang="en-US" dirty="0">
                <a:latin typeface="Calibri" panose="020F0502020204030204" pitchFamily="34" charset="0"/>
                <a:cs typeface="Calibri" panose="020F0502020204030204" pitchFamily="34" charset="0"/>
              </a:rPr>
              <a:t>John 14:1; 1 Thess 4:18; Titus 2:13</a:t>
            </a:r>
          </a:p>
          <a:p>
            <a:pPr marL="457200" indent="-457200" algn="just" eaLnBrk="1" hangingPunct="1">
              <a:spcBef>
                <a:spcPts val="0"/>
              </a:spcBef>
              <a:spcAft>
                <a:spcPts val="2400"/>
              </a:spcAft>
              <a:defRPr/>
            </a:pPr>
            <a:r>
              <a:rPr lang="en-US" dirty="0">
                <a:latin typeface="Calibri" panose="020F0502020204030204" pitchFamily="34" charset="0"/>
                <a:cs typeface="Calibri" panose="020F0502020204030204" pitchFamily="34" charset="0"/>
              </a:rPr>
              <a:t>Other rapture views are not comforting since they place the church into divine wrath</a:t>
            </a:r>
          </a:p>
        </p:txBody>
      </p:sp>
    </p:spTree>
    <p:extLst>
      <p:ext uri="{BB962C8B-B14F-4D97-AF65-F5344CB8AC3E}">
        <p14:creationId xmlns:p14="http://schemas.microsoft.com/office/powerpoint/2010/main" val="1097259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5656517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29369" y="1817808"/>
            <a:ext cx="10953031" cy="4201993"/>
          </a:xfrm>
        </p:spPr>
        <p:txBody>
          <a:bodyPr/>
          <a:lstStyle/>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“Jesus may come today, Glad day! Glad 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And I would see my friend;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Dangers and troubles would end If Jesus should come today.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Glad day! Glad day! Is it the crowning 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I’ll live for today, nor anxious be, Jesus, my Lord, I soon shall see;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3105150" y="228602"/>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69" y="12192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09600" y="1600200"/>
            <a:ext cx="10972800" cy="4828841"/>
          </a:xfrm>
        </p:spPr>
        <p:txBody>
          <a:bodyPr/>
          <a:lstStyle/>
          <a:p>
            <a:pPr marL="0" indent="0" algn="just">
              <a:buNone/>
            </a:pPr>
            <a:r>
              <a:rPr lang="en-US" dirty="0">
                <a:effectLst>
                  <a:outerShdw blurRad="38100" dist="38100" dir="2700000" algn="tl">
                    <a:srgbClr val="000000">
                      <a:alpha val="43137"/>
                    </a:srgbClr>
                  </a:outerShdw>
                </a:effectLst>
                <a:cs typeface="Calibri" panose="020F0502020204030204" pitchFamily="34" charset="0"/>
              </a:rPr>
              <a:t>By way of parody, Dr. Barnhouse also pointed out that if the </a:t>
            </a:r>
            <a:r>
              <a:rPr lang="en-US" dirty="0" err="1">
                <a:effectLst>
                  <a:outerShdw blurRad="38100" dist="38100" dir="2700000" algn="tl">
                    <a:srgbClr val="000000">
                      <a:alpha val="43137"/>
                    </a:srgbClr>
                  </a:outerShdw>
                </a:effectLst>
                <a:cs typeface="Calibri" panose="020F0502020204030204" pitchFamily="34" charset="0"/>
              </a:rPr>
              <a:t>midtrib</a:t>
            </a:r>
            <a:r>
              <a:rPr lang="en-US" dirty="0">
                <a:effectLst>
                  <a:outerShdw blurRad="38100" dist="38100" dir="2700000" algn="tl">
                    <a:srgbClr val="000000">
                      <a:alpha val="43137"/>
                    </a:srgbClr>
                  </a:outerShdw>
                </a:effectLst>
                <a:cs typeface="Calibri" panose="020F0502020204030204" pitchFamily="34" charset="0"/>
              </a:rPr>
              <a:t> or </a:t>
            </a:r>
            <a:r>
              <a:rPr lang="en-US" dirty="0" err="1">
                <a:effectLst>
                  <a:outerShdw blurRad="38100" dist="38100" dir="2700000" algn="tl">
                    <a:srgbClr val="000000">
                      <a:alpha val="43137"/>
                    </a:srgbClr>
                  </a:outerShdw>
                </a:effectLst>
                <a:cs typeface="Calibri" panose="020F0502020204030204" pitchFamily="34" charset="0"/>
              </a:rPr>
              <a:t>posttrib</a:t>
            </a:r>
            <a:r>
              <a:rPr lang="en-US" dirty="0">
                <a:effectLst>
                  <a:outerShdw blurRad="38100" dist="38100" dir="2700000" algn="tl">
                    <a:srgbClr val="000000">
                      <a:alpha val="43137"/>
                    </a:srgbClr>
                  </a:outerShdw>
                </a:effectLst>
                <a:cs typeface="Calibri" panose="020F0502020204030204" pitchFamily="34" charset="0"/>
              </a:rPr>
              <a:t> advocates sang this song, it would instead have to say:</a:t>
            </a:r>
          </a:p>
          <a:p>
            <a:pPr marL="457200" indent="0" algn="just">
              <a:buNone/>
            </a:pPr>
            <a:r>
              <a:rPr lang="en-US" dirty="0">
                <a:effectLst>
                  <a:outerShdw blurRad="38100" dist="38100" dir="2700000" algn="tl">
                    <a:srgbClr val="000000">
                      <a:alpha val="43137"/>
                    </a:srgbClr>
                  </a:outerShdw>
                </a:effectLst>
                <a:cs typeface="Calibri" panose="020F0502020204030204" pitchFamily="34" charset="0"/>
              </a:rPr>
              <a:t>“Jesus can’t come today, Sad day! Sad day! And I won't see my friend; Dangers and troubles won’t end Because Jesus can’t come today. Sad day! Sad day! Today is not the crowning day? I won’t live for today, and anxious I’ll be, The Beast and the False Prophet I soon shall see, Sad day! Sad day! Today is not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3105150" y="228602"/>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2" name="Picture 2" descr="Donald Barnhouse - Wikipedia">
            <a:extLst>
              <a:ext uri="{FF2B5EF4-FFF2-40B4-BE49-F238E27FC236}">
                <a16:creationId xmlns:a16="http://schemas.microsoft.com/office/drawing/2014/main" id="{E75D8DDB-4E39-71A0-BE61-4EB9BE09D4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69" y="12192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29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7150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635837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705875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to the rocks, “Fall on us and hide us from the presence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spTree>
    <p:extLst>
      <p:ext uri="{BB962C8B-B14F-4D97-AF65-F5344CB8AC3E}">
        <p14:creationId xmlns:p14="http://schemas.microsoft.com/office/powerpoint/2010/main" val="1786141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933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609600" y="15240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cs typeface="Calibri" panose="020F0502020204030204" pitchFamily="34" charset="0"/>
              </a:rPr>
              <a:t>"Mankind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in his rebellion</a:t>
            </a:r>
            <a:r>
              <a:rPr lang="en-US" sz="28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800" dirty="0">
                <a:effectLst>
                  <a:outerShdw blurRad="38100" dist="38100" dir="2700000" algn="tl">
                    <a:srgbClr val="000000">
                      <a:alpha val="43137"/>
                    </a:srgbClr>
                  </a:outerShdw>
                </a:effectLst>
                <a:cs typeface="Calibri" panose="020F0502020204030204" pitchFamily="34" charset="0"/>
              </a:rPr>
              <a:t>correctly analyzes the cosmic and terrestrial disturbances as a part of the great end-time day of wrath from the one sitting on the throne and from the Lamb. The verb </a:t>
            </a:r>
            <a:r>
              <a:rPr lang="en-US" sz="2800" i="1" dirty="0">
                <a:effectLst>
                  <a:outerShdw blurRad="38100" dist="38100" dir="2700000" algn="tl">
                    <a:srgbClr val="000000">
                      <a:alpha val="43137"/>
                    </a:srgbClr>
                  </a:outerShdw>
                </a:effectLst>
                <a:cs typeface="Calibri" panose="020F0502020204030204" pitchFamily="34" charset="0"/>
              </a:rPr>
              <a:t>ēlethen</a:t>
            </a:r>
            <a:r>
              <a:rPr lang="en-US" sz="2800" dirty="0">
                <a:effectLst>
                  <a:outerShdw blurRad="38100" dist="38100" dir="2700000" algn="tl">
                    <a:srgbClr val="000000">
                      <a:alpha val="43137"/>
                    </a:srgbClr>
                  </a:outerShdw>
                </a:effectLst>
                <a:cs typeface="Calibri" panose="020F0502020204030204" pitchFamily="34" charset="0"/>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a:t>
            </a:r>
            <a:r>
              <a:rPr lang="en-US" sz="2800" dirty="0">
                <a:effectLst>
                  <a:outerShdw blurRad="38100" dist="38100" dir="2700000" algn="tl">
                    <a:srgbClr val="000000">
                      <a:alpha val="43137"/>
                    </a:srgbClr>
                  </a:outerShdw>
                </a:effectLst>
                <a:cs typeface="Calibri" panose="020F0502020204030204" pitchFamily="34" charset="0"/>
              </a:rPr>
              <a:t>"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642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2:8-9</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but to those who are selfishly ambitious and do not obey the truth, but obey unrighteousness,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and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thumós</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9 </a:t>
            </a:r>
            <a:r>
              <a:rPr lang="en-US" sz="3400" i="1" dirty="0">
                <a:effectLst>
                  <a:outerShdw blurRad="38100" dist="38100" dir="2700000" algn="tl">
                    <a:srgbClr val="000000">
                      <a:alpha val="43137"/>
                    </a:srgbClr>
                  </a:outerShdw>
                </a:effectLst>
                <a:cs typeface="Calibri" panose="020F0502020204030204" pitchFamily="34" charset="0"/>
              </a:rPr>
              <a:t>There will be</a:t>
            </a:r>
            <a:r>
              <a:rPr lang="en-US" sz="3400"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tribulation</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distress for every soul of man who does evil, of the Jew first and also of the Greek.”</a:t>
            </a:r>
          </a:p>
        </p:txBody>
      </p:sp>
    </p:spTree>
    <p:extLst>
      <p:ext uri="{BB962C8B-B14F-4D97-AF65-F5344CB8AC3E}">
        <p14:creationId xmlns:p14="http://schemas.microsoft.com/office/powerpoint/2010/main" val="1725777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Pretribulationism is not Escapism</a:t>
            </a:r>
          </a:p>
        </p:txBody>
      </p:sp>
      <p:sp>
        <p:nvSpPr>
          <p:cNvPr id="24579" name="Rectangle 3"/>
          <p:cNvSpPr>
            <a:spLocks noGrp="1" noChangeArrowheads="1"/>
          </p:cNvSpPr>
          <p:nvPr>
            <p:ph idx="1"/>
          </p:nvPr>
        </p:nvSpPr>
        <p:spPr>
          <a:xfrm>
            <a:off x="3169047" y="1143000"/>
            <a:ext cx="5853906" cy="32766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Trials (John 16:33)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Man’s wrath (2 Tim 3:12)</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wrath (Eph 6:11-12)</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World’s wrath (John 15:18-19)</a:t>
            </a:r>
          </a:p>
        </p:txBody>
      </p:sp>
      <p:pic>
        <p:nvPicPr>
          <p:cNvPr id="3" name="Picture 2">
            <a:extLst>
              <a:ext uri="{FF2B5EF4-FFF2-40B4-BE49-F238E27FC236}">
                <a16:creationId xmlns:a16="http://schemas.microsoft.com/office/drawing/2014/main" id="{ECE47CF4-9503-4283-BB31-E930D9C82C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6864" y="4648200"/>
            <a:ext cx="5438272" cy="1828800"/>
          </a:xfrm>
          <a:prstGeom prst="rect">
            <a:avLst/>
          </a:prstGeom>
          <a:ln>
            <a:solidFill>
              <a:schemeClr val="tx1"/>
            </a:solid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31B8504B-160D-53FF-8839-E3CB4E093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1362375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ECA24E3-0340-63EB-6DA2-01DB70BB0EA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Unique Characteristics</a:t>
            </a:r>
          </a:p>
        </p:txBody>
      </p:sp>
      <p:sp>
        <p:nvSpPr>
          <p:cNvPr id="13315" name="Rectangle 3">
            <a:extLst>
              <a:ext uri="{FF2B5EF4-FFF2-40B4-BE49-F238E27FC236}">
                <a16:creationId xmlns:a16="http://schemas.microsoft.com/office/drawing/2014/main" id="{35327161-AA48-330B-9D66-0744D4A8A20A}"/>
              </a:ext>
            </a:extLst>
          </p:cNvPr>
          <p:cNvSpPr>
            <a:spLocks noGrp="1" noChangeArrowheads="1"/>
          </p:cNvSpPr>
          <p:nvPr>
            <p:ph type="body" idx="1"/>
          </p:nvPr>
        </p:nvSpPr>
        <p:spPr>
          <a:xfrm>
            <a:off x="914400" y="1600201"/>
            <a:ext cx="6553200" cy="3352800"/>
          </a:xfrm>
        </p:spPr>
        <p:txBody>
          <a:bodyPr/>
          <a:lstStyle/>
          <a:p>
            <a:pPr algn="just" eaLnBrk="1" hangingPunct="1">
              <a:spcBef>
                <a:spcPts val="0"/>
              </a:spcBef>
              <a:spcAft>
                <a:spcPts val="3600"/>
              </a:spcAft>
              <a:defRPr/>
            </a:pPr>
            <a:r>
              <a:rPr lang="en-US" dirty="0"/>
              <a:t>Every chapter ends with a reference to the Second Advent</a:t>
            </a:r>
          </a:p>
          <a:p>
            <a:pPr algn="just" eaLnBrk="1" hangingPunct="1">
              <a:spcBef>
                <a:spcPts val="0"/>
              </a:spcBef>
              <a:spcAft>
                <a:spcPts val="3600"/>
              </a:spcAft>
              <a:defRPr/>
            </a:pPr>
            <a:r>
              <a:rPr lang="en-US" dirty="0"/>
              <a:t>Small amount of time in between planting of the church and the first letter to the church</a:t>
            </a:r>
          </a:p>
        </p:txBody>
      </p:sp>
      <p:pic>
        <p:nvPicPr>
          <p:cNvPr id="4" name="Picture 3">
            <a:extLst>
              <a:ext uri="{FF2B5EF4-FFF2-40B4-BE49-F238E27FC236}">
                <a16:creationId xmlns:a16="http://schemas.microsoft.com/office/drawing/2014/main" id="{9F9266FB-E0F9-6AB4-4813-3DC53035D38A}"/>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3" name="Picture 2">
            <a:extLst>
              <a:ext uri="{FF2B5EF4-FFF2-40B4-BE49-F238E27FC236}">
                <a16:creationId xmlns:a16="http://schemas.microsoft.com/office/drawing/2014/main" id="{E20F4DD1-EA62-5206-5A2B-D2848B6E9F37}"/>
              </a:ext>
            </a:extLst>
          </p:cNvPr>
          <p:cNvPicPr>
            <a:picLocks noChangeAspect="1"/>
          </p:cNvPicPr>
          <p:nvPr/>
        </p:nvPicPr>
        <p:blipFill>
          <a:blip r:embed="rId3"/>
          <a:stretch>
            <a:fillRect/>
          </a:stretch>
        </p:blipFill>
        <p:spPr>
          <a:xfrm>
            <a:off x="8670061" y="17526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1524000" y="0"/>
            <a:ext cx="9144000" cy="2438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2 Thessalonians 2:5</a:t>
            </a:r>
          </a:p>
          <a:p>
            <a:pPr marL="0" indent="0" algn="just">
              <a:spcBef>
                <a:spcPts val="0"/>
              </a:spcBef>
              <a:buNone/>
            </a:pPr>
            <a:r>
              <a:rPr lang="en-US" sz="3600" dirty="0"/>
              <a:t>“Do you not remember that while I was still with you, I was telling you these things?” </a:t>
            </a:r>
            <a:endParaRPr lang="en-US" sz="1600" dirty="0"/>
          </a:p>
        </p:txBody>
      </p:sp>
      <p:pic>
        <p:nvPicPr>
          <p:cNvPr id="3" name="Picture 2">
            <a:extLst>
              <a:ext uri="{FF2B5EF4-FFF2-40B4-BE49-F238E27FC236}">
                <a16:creationId xmlns:a16="http://schemas.microsoft.com/office/drawing/2014/main" id="{C58479D7-4A4D-DEBB-D5AE-D4A7F191F5AE}"/>
              </a:ext>
            </a:extLst>
          </p:cNvPr>
          <p:cNvPicPr>
            <a:picLocks noChangeAspect="1"/>
          </p:cNvPicPr>
          <p:nvPr/>
        </p:nvPicPr>
        <p:blipFill>
          <a:blip r:embed="rId3"/>
          <a:stretch>
            <a:fillRect/>
          </a:stretch>
        </p:blipFill>
        <p:spPr>
          <a:xfrm>
            <a:off x="4994331" y="2057400"/>
            <a:ext cx="220333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738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3495</TotalTime>
  <Words>4344</Words>
  <Application>Microsoft Office PowerPoint</Application>
  <PresentationFormat>Widescreen</PresentationFormat>
  <Paragraphs>357</Paragraphs>
  <Slides>79</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Times New Roman</vt:lpstr>
      <vt:lpstr>Wingdings</vt:lpstr>
      <vt:lpstr>Azure</vt:lpstr>
      <vt:lpstr>1_Azure</vt:lpstr>
      <vt:lpstr>PowerPoint Presentation</vt:lpstr>
      <vt:lpstr>Structure</vt:lpstr>
      <vt:lpstr>Structure</vt:lpstr>
      <vt:lpstr>Christian Living (4:1-12)</vt:lpstr>
      <vt:lpstr>Structure</vt:lpstr>
      <vt:lpstr>PowerPoint Presentation</vt:lpstr>
      <vt:lpstr>PowerPoint Presentation</vt:lpstr>
      <vt:lpstr>Unique Characteristics</vt:lpstr>
      <vt:lpstr>PowerPoint Presentation</vt:lpstr>
      <vt:lpstr>PowerPoint Presentation</vt:lpstr>
      <vt:lpstr>Order of Paul’s Letters</vt:lpstr>
      <vt:lpstr>Five General Comments  (1 Thess. 4:13-18)</vt:lpstr>
      <vt:lpstr>Five General Comments  (1 Thess. 4:13-18)</vt:lpstr>
      <vt:lpstr>PowerPoint Presentation</vt:lpstr>
      <vt:lpstr>PowerPoint Presentation</vt:lpstr>
      <vt:lpstr>PowerPoint Presentation</vt:lpstr>
      <vt:lpstr>Five General Comments  (1 Thess. 4:13-18)</vt:lpstr>
      <vt:lpstr>PowerPoint Presentation</vt:lpstr>
      <vt:lpstr>Catching Away of All Living Believers  (1 Thess. 4:17)</vt:lpstr>
      <vt:lpstr>Latin Vulgate Translation (1 Thess. 4:17)</vt:lpstr>
      <vt:lpstr>Five General Comments  (1 Thess. 4:13-18)</vt:lpstr>
      <vt:lpstr>PowerPoint Presentation</vt:lpstr>
      <vt:lpstr>Five General Comments  (1 Thess. 4:13-18)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Resurrection Program</vt:lpstr>
      <vt:lpstr>PowerPoint Presentation</vt:lpstr>
      <vt:lpstr>Order or Tagma (1 Cor. 15:23)</vt:lpstr>
      <vt:lpstr>Five General Comments  (1 Thess. 4:13-18)</vt:lpstr>
      <vt:lpstr>PowerPoint Presentation</vt:lpstr>
      <vt:lpstr>When is the Rapture?  7 Arguments Favoring the Pre-Tribulation View</vt:lpstr>
      <vt:lpstr>Pre-Tribulationalism is the Correct View</vt:lpstr>
      <vt:lpstr>Pre-Tribulationalism is the Correct View</vt:lpstr>
      <vt:lpstr>PowerPoint Presentation</vt:lpstr>
      <vt:lpstr>PowerPoint Presentation</vt:lpstr>
      <vt:lpstr>Imminent  (1 Cor 15:51; 1 Thess 4:15)</vt:lpstr>
      <vt:lpstr>Imminent  (1 Cor 15:51; 1 Thess 4:15)</vt:lpstr>
      <vt:lpstr>PowerPoint Presentation</vt:lpstr>
      <vt:lpstr>Imminent  (1 Cor 15:51; 1 Thess 4:15)</vt:lpstr>
      <vt:lpstr>PowerPoint Presentation</vt:lpstr>
      <vt:lpstr>PowerPoint Presentation</vt:lpstr>
      <vt:lpstr>Imminent  (1 Cor 15:51; 1 Thess 4:15)</vt:lpstr>
      <vt:lpstr>PowerPoint Presentation</vt:lpstr>
      <vt:lpstr>PowerPoint Presentation</vt:lpstr>
      <vt:lpstr>PowerPoint Presentation</vt:lpstr>
      <vt:lpstr>Imminent  (1 Cor 15:51; 1 Thess 4:15)</vt:lpstr>
      <vt:lpstr>PowerPoint Presentation</vt:lpstr>
      <vt:lpstr>PowerPoint Presentation</vt:lpstr>
      <vt:lpstr>Imminent  (1 Cor 15:51; 1 Thess 4:15)</vt:lpstr>
      <vt:lpstr>PowerPoint Presentation</vt:lpstr>
      <vt:lpstr>PowerPoint Presentation</vt:lpstr>
      <vt:lpstr>PowerPoint Presentation</vt:lpstr>
      <vt:lpstr>PowerPoint Presentation</vt:lpstr>
      <vt:lpstr>PowerPoint Presentation</vt:lpstr>
      <vt:lpstr>Pre-Tribulationalism is the Correct View</vt:lpstr>
      <vt:lpstr>PowerPoint Presentation</vt:lpstr>
      <vt:lpstr>PowerPoint Presentation</vt:lpstr>
      <vt:lpstr>PowerPoint Presentation</vt:lpstr>
      <vt:lpstr>Comfort</vt:lpstr>
      <vt:lpstr>PowerPoint Presentation</vt:lpstr>
      <vt:lpstr>PowerPoint Presentation</vt:lpstr>
      <vt:lpstr>PowerPoint Presentation</vt:lpstr>
      <vt:lpstr>Pre-Tribulationalism is the Correct View</vt:lpstr>
      <vt:lpstr>Promised Exemption from Divine Wrath</vt:lpstr>
      <vt:lpstr>PowerPoint Presentation</vt:lpstr>
      <vt:lpstr>PowerPoint Presentation</vt:lpstr>
      <vt:lpstr>Rev. 6:16-17 Robert L. Thomas, Revelation 1–7: An Exegetical Commentary, ed. Kenneth Barker (Chicago: Moody, 1992), 457-58. </vt:lpstr>
      <vt:lpstr>1st Six Seals (Revelation 6)</vt:lpstr>
      <vt:lpstr>PowerPoint Presentation</vt:lpstr>
      <vt:lpstr>PowerPoint Presentation</vt:lpstr>
      <vt:lpstr>Pretribulationism is not Escapism</vt:lpstr>
      <vt:lpstr>Conclusion</vt:lpstr>
      <vt:lpstr>Five General Comments  (1 Thess. 4:13-18)</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018 - 4v13-18 - 16 X 9 - Part 2</dc:title>
  <dc:subject>1 Thessalonians</dc:subject>
  <dc:creator>A. Woods</dc:creator>
  <cp:lastModifiedBy>Jim McGowan</cp:lastModifiedBy>
  <cp:revision>307</cp:revision>
  <cp:lastPrinted>2023-03-19T00:32:57Z</cp:lastPrinted>
  <dcterms:created xsi:type="dcterms:W3CDTF">2009-02-09T13:26:58Z</dcterms:created>
  <dcterms:modified xsi:type="dcterms:W3CDTF">2023-03-19T00:33:06Z</dcterms:modified>
</cp:coreProperties>
</file>