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094" r:id="rId2"/>
    <p:sldId id="9505" r:id="rId3"/>
    <p:sldId id="9708" r:id="rId4"/>
    <p:sldId id="9814" r:id="rId5"/>
    <p:sldId id="9752" r:id="rId6"/>
    <p:sldId id="9764" r:id="rId7"/>
    <p:sldId id="9765" r:id="rId8"/>
    <p:sldId id="9811" r:id="rId9"/>
    <p:sldId id="9766" r:id="rId10"/>
    <p:sldId id="7959" r:id="rId11"/>
    <p:sldId id="9767" r:id="rId12"/>
    <p:sldId id="9812" r:id="rId13"/>
    <p:sldId id="9815" r:id="rId14"/>
    <p:sldId id="9757" r:id="rId15"/>
    <p:sldId id="9768" r:id="rId16"/>
    <p:sldId id="9807" r:id="rId17"/>
    <p:sldId id="9769" r:id="rId18"/>
    <p:sldId id="9169" r:id="rId19"/>
    <p:sldId id="4163" r:id="rId20"/>
    <p:sldId id="9816" r:id="rId21"/>
    <p:sldId id="9784" r:id="rId22"/>
    <p:sldId id="9785" r:id="rId23"/>
    <p:sldId id="9786" r:id="rId24"/>
    <p:sldId id="9788" r:id="rId25"/>
    <p:sldId id="9789" r:id="rId26"/>
    <p:sldId id="9792" r:id="rId27"/>
    <p:sldId id="9821" r:id="rId28"/>
    <p:sldId id="9813" r:id="rId29"/>
    <p:sldId id="9822" r:id="rId30"/>
    <p:sldId id="9823" r:id="rId31"/>
    <p:sldId id="6719" r:id="rId32"/>
    <p:sldId id="3264" r:id="rId33"/>
    <p:sldId id="9824" r:id="rId34"/>
    <p:sldId id="3641" r:id="rId35"/>
    <p:sldId id="9790" r:id="rId36"/>
    <p:sldId id="9796" r:id="rId37"/>
    <p:sldId id="9797" r:id="rId38"/>
    <p:sldId id="4422" r:id="rId39"/>
    <p:sldId id="4454" r:id="rId40"/>
    <p:sldId id="537" r:id="rId41"/>
    <p:sldId id="9798" r:id="rId42"/>
    <p:sldId id="9799" r:id="rId43"/>
    <p:sldId id="8974" r:id="rId44"/>
    <p:sldId id="3522" r:id="rId45"/>
    <p:sldId id="7655" r:id="rId46"/>
    <p:sldId id="9825" r:id="rId47"/>
    <p:sldId id="9826" r:id="rId48"/>
    <p:sldId id="7975" r:id="rId49"/>
  </p:sldIdLst>
  <p:sldSz cx="12192000" cy="6858000"/>
  <p:notesSz cx="7315200" cy="9601200"/>
  <p:custDataLst>
    <p:tags r:id="rId52"/>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08" autoAdjust="0"/>
    <p:restoredTop sz="95428" autoAdjust="0"/>
  </p:normalViewPr>
  <p:slideViewPr>
    <p:cSldViewPr>
      <p:cViewPr varScale="1">
        <p:scale>
          <a:sx n="110" d="100"/>
          <a:sy n="110" d="100"/>
        </p:scale>
        <p:origin x="139"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73"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112 - 28v16-22 </a:t>
            </a:r>
          </a:p>
          <a:p>
            <a:pPr>
              <a:defRPr/>
            </a:pPr>
            <a:r>
              <a:rPr lang="en-US" sz="1600" dirty="0"/>
              <a:t>03-19-2023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3/18/2023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16</a:t>
            </a:fld>
            <a:endParaRPr lang="en-US" altLang="en-US" dirty="0"/>
          </a:p>
        </p:txBody>
      </p:sp>
    </p:spTree>
    <p:extLst>
      <p:ext uri="{BB962C8B-B14F-4D97-AF65-F5344CB8AC3E}">
        <p14:creationId xmlns:p14="http://schemas.microsoft.com/office/powerpoint/2010/main" val="28789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28</a:t>
            </a:fld>
            <a:endParaRPr lang="en-US" altLang="en-US" dirty="0"/>
          </a:p>
        </p:txBody>
      </p:sp>
    </p:spTree>
    <p:extLst>
      <p:ext uri="{BB962C8B-B14F-4D97-AF65-F5344CB8AC3E}">
        <p14:creationId xmlns:p14="http://schemas.microsoft.com/office/powerpoint/2010/main" val="379546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48</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444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62BAD-520A-41BA-8155-691A5472AAAF}"/>
              </a:ext>
            </a:extLst>
          </p:cNvPr>
          <p:cNvPicPr>
            <a:picLocks noChangeAspect="1"/>
          </p:cNvPicPr>
          <p:nvPr/>
        </p:nvPicPr>
        <p:blipFill>
          <a:blip r:embed="rId2"/>
          <a:stretch>
            <a:fillRect/>
          </a:stretch>
        </p:blipFill>
        <p:spPr>
          <a:xfrm>
            <a:off x="3303790" y="21041"/>
            <a:ext cx="5584420" cy="6815919"/>
          </a:xfrm>
          <a:prstGeom prst="rect">
            <a:avLst/>
          </a:prstGeom>
        </p:spPr>
      </p:pic>
    </p:spTree>
    <p:extLst>
      <p:ext uri="{BB962C8B-B14F-4D97-AF65-F5344CB8AC3E}">
        <p14:creationId xmlns:p14="http://schemas.microsoft.com/office/powerpoint/2010/main" val="20568625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28:16-17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Recognition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Recognition (16)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Fear (17a)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Place (17b)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(17c)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6847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1999" cy="6858000"/>
          </a:xfrm>
          <a:prstGeom prst="rect">
            <a:avLst/>
          </a:prstGeom>
        </p:spPr>
      </p:pic>
      <p:sp>
        <p:nvSpPr>
          <p:cNvPr id="3" name="Rectangle 1">
            <a:extLst>
              <a:ext uri="{FF2B5EF4-FFF2-40B4-BE49-F238E27FC236}">
                <a16:creationId xmlns:a16="http://schemas.microsoft.com/office/drawing/2014/main" id="{3F7C7255-08DC-AE6A-701C-7BE7297DD80B}"/>
              </a:ext>
            </a:extLst>
          </p:cNvPr>
          <p:cNvSpPr>
            <a:spLocks noChangeArrowheads="1"/>
          </p:cNvSpPr>
          <p:nvPr/>
        </p:nvSpPr>
        <p:spPr bwMode="auto">
          <a:xfrm>
            <a:off x="609600" y="0"/>
            <a:ext cx="10972800" cy="2600712"/>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14:6</a:t>
            </a:r>
          </a:p>
          <a:p>
            <a:pPr algn="just" fontAlgn="auto">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said to him, ‘I am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way,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truth,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one</a:t>
            </a: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the Father but through Me.’”</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870180C-3F59-F11F-10C1-E9F6FAFFC990}"/>
              </a:ext>
            </a:extLst>
          </p:cNvPr>
          <p:cNvPicPr>
            <a:picLocks noChangeAspect="1"/>
          </p:cNvPicPr>
          <p:nvPr/>
        </p:nvPicPr>
        <p:blipFill>
          <a:blip r:embed="rId3"/>
          <a:stretch>
            <a:fillRect/>
          </a:stretch>
        </p:blipFill>
        <p:spPr>
          <a:xfrm>
            <a:off x="4495800" y="2533650"/>
            <a:ext cx="3200400" cy="2245053"/>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300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1722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Circumstances (10-12)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reaffirmed (13-15)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recognition (16-17)</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Pillar (18-19)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Vow (20-22)</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69913" indent="-569913" algn="ctr" eaLnBrk="1" hangingPunct="1">
              <a:buFont typeface="+mj-lt"/>
              <a:buAutoNum type="romanUcPeriod" startAt="3"/>
            </a:pPr>
            <a:r>
              <a:rPr lang="en-US" sz="3600" dirty="0">
                <a:effectLst>
                  <a:outerShdw blurRad="38100" dist="38100" dir="2700000" algn="tl">
                    <a:srgbClr val="000000">
                      <a:alpha val="43137"/>
                    </a:srgbClr>
                  </a:outerShdw>
                </a:effectLst>
              </a:rPr>
              <a:t>Genesis 28:10-22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Reconfirmation of the Covenant</a:t>
            </a:r>
          </a:p>
        </p:txBody>
      </p:sp>
    </p:spTree>
    <p:extLst>
      <p:ext uri="{BB962C8B-B14F-4D97-AF65-F5344CB8AC3E}">
        <p14:creationId xmlns:p14="http://schemas.microsoft.com/office/powerpoint/2010/main" val="3834339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28:18-19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Pillar</a:t>
            </a:r>
          </a:p>
        </p:txBody>
      </p:sp>
      <p:sp>
        <p:nvSpPr>
          <p:cNvPr id="161795" name="Rectangle 3"/>
          <p:cNvSpPr>
            <a:spLocks noGrp="1" noChangeArrowheads="1"/>
          </p:cNvSpPr>
          <p:nvPr>
            <p:ph type="body" idx="1"/>
          </p:nvPr>
        </p:nvSpPr>
        <p:spPr>
          <a:xfrm>
            <a:off x="1066799" y="2057400"/>
            <a:ext cx="6647313"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Pillar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Name (19)</a:t>
            </a:r>
          </a:p>
        </p:txBody>
      </p:sp>
      <p:pic>
        <p:nvPicPr>
          <p:cNvPr id="3" name="Picture 2">
            <a:extLst>
              <a:ext uri="{FF2B5EF4-FFF2-40B4-BE49-F238E27FC236}">
                <a16:creationId xmlns:a16="http://schemas.microsoft.com/office/drawing/2014/main" id="{FBC79266-0118-43F1-6F37-1155B5A97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00066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28:18-19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Pillar</a:t>
            </a:r>
          </a:p>
        </p:txBody>
      </p:sp>
      <p:sp>
        <p:nvSpPr>
          <p:cNvPr id="161795" name="Rectangle 3"/>
          <p:cNvSpPr>
            <a:spLocks noGrp="1" noChangeArrowheads="1"/>
          </p:cNvSpPr>
          <p:nvPr>
            <p:ph type="body" idx="1"/>
          </p:nvPr>
        </p:nvSpPr>
        <p:spPr>
          <a:xfrm>
            <a:off x="1066799" y="2057400"/>
            <a:ext cx="6647313"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Pillar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Name (19)</a:t>
            </a:r>
          </a:p>
        </p:txBody>
      </p:sp>
      <p:pic>
        <p:nvPicPr>
          <p:cNvPr id="3" name="Picture 2">
            <a:extLst>
              <a:ext uri="{FF2B5EF4-FFF2-40B4-BE49-F238E27FC236}">
                <a16:creationId xmlns:a16="http://schemas.microsoft.com/office/drawing/2014/main" id="{FBC79266-0118-43F1-6F37-1155B5A97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82375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next thing he did was: </a:t>
            </a:r>
            <a:r>
              <a:rPr lang="en-US" i="1" dirty="0">
                <a:effectLst>
                  <a:outerShdw blurRad="38100" dist="38100" dir="2700000" algn="tl">
                    <a:srgbClr val="000000">
                      <a:alpha val="43137"/>
                    </a:srgbClr>
                  </a:outerShdw>
                </a:effectLst>
              </a:rPr>
              <a:t>And he took one of the stones of the place, and put it under his head</a:t>
            </a:r>
            <a:r>
              <a:rPr lang="en-US" dirty="0">
                <a:effectLst>
                  <a:outerShdw blurRad="38100" dist="38100" dir="2700000" algn="tl">
                    <a:srgbClr val="000000">
                      <a:alpha val="43137"/>
                    </a:srgbClr>
                  </a:outerShdw>
                </a:effectLst>
              </a:rPr>
              <a:t>, which has been misunderstood to mean that he used it as a pillow, but a stone would make a rather uncomfortable pillow. The Hebrew literally reads, ‘at his head,’ not ‘under his head.’ It means the stone was placed at his head, as was the case with Saul’s spear in I Samuel 26:7, where the same terminology is used. Then: </a:t>
            </a:r>
            <a:r>
              <a:rPr lang="en-US" i="1" dirty="0">
                <a:effectLst>
                  <a:outerShdw blurRad="38100" dist="38100" dir="2700000" algn="tl">
                    <a:srgbClr val="000000">
                      <a:alpha val="43137"/>
                    </a:srgbClr>
                  </a:outerShdw>
                </a:effectLst>
              </a:rPr>
              <a:t>and lay down in that place to sleep</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436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64145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28:18-19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Pillar</a:t>
            </a:r>
          </a:p>
        </p:txBody>
      </p:sp>
      <p:sp>
        <p:nvSpPr>
          <p:cNvPr id="161795" name="Rectangle 3"/>
          <p:cNvSpPr>
            <a:spLocks noGrp="1" noChangeArrowheads="1"/>
          </p:cNvSpPr>
          <p:nvPr>
            <p:ph type="body" idx="1"/>
          </p:nvPr>
        </p:nvSpPr>
        <p:spPr>
          <a:xfrm>
            <a:off x="1066799" y="2057400"/>
            <a:ext cx="6647313"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Pillar (18)</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Name (19)</a:t>
            </a:r>
          </a:p>
        </p:txBody>
      </p:sp>
      <p:pic>
        <p:nvPicPr>
          <p:cNvPr id="3" name="Picture 2">
            <a:extLst>
              <a:ext uri="{FF2B5EF4-FFF2-40B4-BE49-F238E27FC236}">
                <a16:creationId xmlns:a16="http://schemas.microsoft.com/office/drawing/2014/main" id="{FBC79266-0118-43F1-6F37-1155B5A97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20898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3580004604"/>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10868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6096000" y="3581400"/>
            <a:ext cx="1371600" cy="685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1722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Circumstances (10-12)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reaffirmed (13-15)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recognition (16-17)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Pillar (18-19)</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Vow (20-22)</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69913" indent="-569913" algn="ctr" eaLnBrk="1" hangingPunct="1">
              <a:buFont typeface="+mj-lt"/>
              <a:buAutoNum type="romanUcPeriod" startAt="3"/>
            </a:pPr>
            <a:r>
              <a:rPr lang="en-US" sz="3600" dirty="0">
                <a:effectLst>
                  <a:outerShdw blurRad="38100" dist="38100" dir="2700000" algn="tl">
                    <a:srgbClr val="000000">
                      <a:alpha val="43137"/>
                    </a:srgbClr>
                  </a:outerShdw>
                </a:effectLst>
              </a:rPr>
              <a:t>Genesis 28:10-22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Reconfirmation of the Covenant</a:t>
            </a:r>
          </a:p>
        </p:txBody>
      </p:sp>
    </p:spTree>
    <p:extLst>
      <p:ext uri="{BB962C8B-B14F-4D97-AF65-F5344CB8AC3E}">
        <p14:creationId xmlns:p14="http://schemas.microsoft.com/office/powerpoint/2010/main" val="375621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60375" indent="-460375"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28:20-22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Vow</a:t>
            </a:r>
          </a:p>
        </p:txBody>
      </p:sp>
      <p:sp>
        <p:nvSpPr>
          <p:cNvPr id="161795" name="Rectangle 3"/>
          <p:cNvSpPr>
            <a:spLocks noGrp="1" noChangeArrowheads="1"/>
          </p:cNvSpPr>
          <p:nvPr>
            <p:ph type="body" idx="1"/>
          </p:nvPr>
        </p:nvSpPr>
        <p:spPr>
          <a:xfrm>
            <a:off x="1066799" y="2057400"/>
            <a:ext cx="6647313"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Vow (20a)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Content (20b-22)</a:t>
            </a:r>
          </a:p>
        </p:txBody>
      </p:sp>
      <p:pic>
        <p:nvPicPr>
          <p:cNvPr id="3" name="Picture 2">
            <a:extLst>
              <a:ext uri="{FF2B5EF4-FFF2-40B4-BE49-F238E27FC236}">
                <a16:creationId xmlns:a16="http://schemas.microsoft.com/office/drawing/2014/main" id="{88E82D63-66E2-053D-0CEB-A2269B940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5996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60375" indent="-460375"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28:20-22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Vow</a:t>
            </a:r>
          </a:p>
        </p:txBody>
      </p:sp>
      <p:sp>
        <p:nvSpPr>
          <p:cNvPr id="161795" name="Rectangle 3"/>
          <p:cNvSpPr>
            <a:spLocks noGrp="1" noChangeArrowheads="1"/>
          </p:cNvSpPr>
          <p:nvPr>
            <p:ph type="body" idx="1"/>
          </p:nvPr>
        </p:nvSpPr>
        <p:spPr>
          <a:xfrm>
            <a:off x="1066799" y="2057400"/>
            <a:ext cx="6647313"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Vow (20a)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Content (20b-22)</a:t>
            </a:r>
          </a:p>
        </p:txBody>
      </p:sp>
      <p:pic>
        <p:nvPicPr>
          <p:cNvPr id="3" name="Picture 2">
            <a:extLst>
              <a:ext uri="{FF2B5EF4-FFF2-40B4-BE49-F238E27FC236}">
                <a16:creationId xmlns:a16="http://schemas.microsoft.com/office/drawing/2014/main" id="{88E82D63-66E2-053D-0CEB-A2269B940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816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60375" indent="-460375"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28:20-22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Vow</a:t>
            </a:r>
          </a:p>
        </p:txBody>
      </p:sp>
      <p:sp>
        <p:nvSpPr>
          <p:cNvPr id="161795" name="Rectangle 3"/>
          <p:cNvSpPr>
            <a:spLocks noGrp="1" noChangeArrowheads="1"/>
          </p:cNvSpPr>
          <p:nvPr>
            <p:ph type="body" idx="1"/>
          </p:nvPr>
        </p:nvSpPr>
        <p:spPr>
          <a:xfrm>
            <a:off x="1066799" y="2057400"/>
            <a:ext cx="6647313"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Vow (20a)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Content (20b-22)</a:t>
            </a:r>
          </a:p>
        </p:txBody>
      </p:sp>
      <p:pic>
        <p:nvPicPr>
          <p:cNvPr id="3" name="Picture 2">
            <a:extLst>
              <a:ext uri="{FF2B5EF4-FFF2-40B4-BE49-F238E27FC236}">
                <a16:creationId xmlns:a16="http://schemas.microsoft.com/office/drawing/2014/main" id="{88E82D63-66E2-053D-0CEB-A2269B940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19284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28:20b-22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Content</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What God will do (20b-21a)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What Jacob will do (21b-22)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27482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28:20b-22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Content</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What God will do (20b-21a)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What Jacob will do (21b-22)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9583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4675" indent="-574675" algn="ctr" eaLnBrk="1" hangingPunct="1">
              <a:buClr>
                <a:srgbClr val="FFC000"/>
              </a:buClr>
              <a:buFont typeface="+mj-lt"/>
              <a:buAutoNum type="alphaLcParenR"/>
            </a:pPr>
            <a:r>
              <a:rPr lang="en-US" sz="3600" dirty="0">
                <a:effectLst>
                  <a:outerShdw blurRad="38100" dist="38100" dir="2700000" algn="tl">
                    <a:srgbClr val="000000">
                      <a:alpha val="43137"/>
                    </a:srgbClr>
                  </a:outerShdw>
                </a:effectLst>
              </a:rPr>
              <a:t>Genesis 28:20b-21a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What God Would Do</a:t>
            </a:r>
          </a:p>
        </p:txBody>
      </p:sp>
      <p:sp>
        <p:nvSpPr>
          <p:cNvPr id="161795" name="Rectangle 3"/>
          <p:cNvSpPr>
            <a:spLocks noGrp="1" noChangeArrowheads="1"/>
          </p:cNvSpPr>
          <p:nvPr>
            <p:ph type="body" idx="1"/>
          </p:nvPr>
        </p:nvSpPr>
        <p:spPr>
          <a:xfrm>
            <a:off x="1066800" y="2057400"/>
            <a:ext cx="573138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presence (20b)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protection (20c)</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provision (20d)</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Father’s house (21a)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07145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4675" indent="-574675" algn="ctr" eaLnBrk="1" hangingPunct="1">
              <a:buClr>
                <a:srgbClr val="FFC000"/>
              </a:buClr>
              <a:buFont typeface="+mj-lt"/>
              <a:buAutoNum type="alphaLcParenR"/>
            </a:pPr>
            <a:r>
              <a:rPr lang="en-US" sz="3600" dirty="0">
                <a:effectLst>
                  <a:outerShdw blurRad="38100" dist="38100" dir="2700000" algn="tl">
                    <a:srgbClr val="000000">
                      <a:alpha val="43137"/>
                    </a:srgbClr>
                  </a:outerShdw>
                </a:effectLst>
              </a:rPr>
              <a:t>Genesis 28:20b-21a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What God Would Do</a:t>
            </a:r>
          </a:p>
        </p:txBody>
      </p:sp>
      <p:sp>
        <p:nvSpPr>
          <p:cNvPr id="161795" name="Rectangle 3"/>
          <p:cNvSpPr>
            <a:spLocks noGrp="1" noChangeArrowheads="1"/>
          </p:cNvSpPr>
          <p:nvPr>
            <p:ph type="body" idx="1"/>
          </p:nvPr>
        </p:nvSpPr>
        <p:spPr>
          <a:xfrm>
            <a:off x="1066800" y="2057400"/>
            <a:ext cx="573138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God’s presence (20b)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protection (20c)</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provision (20d)</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Father’s house (21a)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3734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verse 20b–21a, he focused on what God would do, beginning in verse 21b with God’s provision for Jacob: </a:t>
            </a:r>
            <a:r>
              <a:rPr lang="en-US" i="1" dirty="0">
                <a:effectLst>
                  <a:outerShdw blurRad="38100" dist="38100" dir="2700000" algn="tl">
                    <a:srgbClr val="000000">
                      <a:alpha val="43137"/>
                    </a:srgbClr>
                  </a:outerShdw>
                </a:effectLst>
              </a:rPr>
              <a:t>If God will be with me</a:t>
            </a:r>
            <a:r>
              <a:rPr lang="en-US" dirty="0">
                <a:effectLst>
                  <a:outerShdw blurRad="38100" dist="38100" dir="2700000" algn="tl">
                    <a:srgbClr val="000000">
                      <a:alpha val="43137"/>
                    </a:srgbClr>
                  </a:outerShdw>
                </a:effectLst>
              </a:rPr>
              <a:t>, meaning if God’s presence will be indeed with him. The word if can also mean ‘since.' [Since] God will be with me, which is really more of a response of gratitude than a response of testing, </a:t>
            </a:r>
            <a:r>
              <a:rPr lang="en-US" i="1" dirty="0">
                <a:effectLst>
                  <a:outerShdw blurRad="38100" dist="38100" dir="2700000" algn="tl">
                    <a:srgbClr val="000000">
                      <a:alpha val="43137"/>
                    </a:srgbClr>
                  </a:outerShdw>
                </a:effectLst>
              </a:rPr>
              <a:t>and will keep me in this way that I go, and will give me bread to eat, and raiment to put on</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438-39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405690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4675" indent="-574675" algn="ctr" eaLnBrk="1" hangingPunct="1">
              <a:buClr>
                <a:srgbClr val="FFC000"/>
              </a:buClr>
              <a:buFont typeface="+mj-lt"/>
              <a:buAutoNum type="alphaLcParenR"/>
            </a:pPr>
            <a:r>
              <a:rPr lang="en-US" sz="3600" dirty="0">
                <a:effectLst>
                  <a:outerShdw blurRad="38100" dist="38100" dir="2700000" algn="tl">
                    <a:srgbClr val="000000">
                      <a:alpha val="43137"/>
                    </a:srgbClr>
                  </a:outerShdw>
                </a:effectLst>
              </a:rPr>
              <a:t>Genesis 28:20b-21a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What God Would Do</a:t>
            </a:r>
          </a:p>
        </p:txBody>
      </p:sp>
      <p:sp>
        <p:nvSpPr>
          <p:cNvPr id="161795" name="Rectangle 3"/>
          <p:cNvSpPr>
            <a:spLocks noGrp="1" noChangeArrowheads="1"/>
          </p:cNvSpPr>
          <p:nvPr>
            <p:ph type="body" idx="1"/>
          </p:nvPr>
        </p:nvSpPr>
        <p:spPr>
          <a:xfrm>
            <a:off x="1066800" y="2057400"/>
            <a:ext cx="573138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presence (20b)</a:t>
            </a:r>
          </a:p>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God’s protection (20c)</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provision (20d)</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Father’s house (21a)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6501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flight to Haran (1-5)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third wife (6-9)</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Reconfirmation of the Covenant (10-22)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819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4675" indent="-574675" algn="ctr" eaLnBrk="1" hangingPunct="1">
              <a:buClr>
                <a:srgbClr val="FFC000"/>
              </a:buClr>
              <a:buFont typeface="+mj-lt"/>
              <a:buAutoNum type="alphaLcParenR"/>
            </a:pPr>
            <a:r>
              <a:rPr lang="en-US" sz="3600" dirty="0">
                <a:effectLst>
                  <a:outerShdw blurRad="38100" dist="38100" dir="2700000" algn="tl">
                    <a:srgbClr val="000000">
                      <a:alpha val="43137"/>
                    </a:srgbClr>
                  </a:outerShdw>
                </a:effectLst>
              </a:rPr>
              <a:t>Genesis 28:20b-21a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What God Would Do</a:t>
            </a:r>
          </a:p>
        </p:txBody>
      </p:sp>
      <p:sp>
        <p:nvSpPr>
          <p:cNvPr id="161795" name="Rectangle 3"/>
          <p:cNvSpPr>
            <a:spLocks noGrp="1" noChangeArrowheads="1"/>
          </p:cNvSpPr>
          <p:nvPr>
            <p:ph type="body" idx="1"/>
          </p:nvPr>
        </p:nvSpPr>
        <p:spPr>
          <a:xfrm>
            <a:off x="1066800" y="2057400"/>
            <a:ext cx="573138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presence (20b)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protection (20c)</a:t>
            </a:r>
          </a:p>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God’s provision (20d)</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Father’s house (21a)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9801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 for the Giver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1066801" y="1905001"/>
            <a:ext cx="4191000" cy="3047999"/>
          </a:xfrm>
        </p:spPr>
        <p:txBody>
          <a:bodyPr/>
          <a:lstStyle/>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Exodus 16</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1 Kings 17:2-6</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Psalm 37:25</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Matthew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3134" y="2057400"/>
            <a:ext cx="3982065" cy="2743200"/>
          </a:xfrm>
          <a:prstGeom prst="rect">
            <a:avLst/>
          </a:prstGeom>
        </p:spPr>
      </p:pic>
    </p:spTree>
    <p:extLst>
      <p:ext uri="{BB962C8B-B14F-4D97-AF65-F5344CB8AC3E}">
        <p14:creationId xmlns:p14="http://schemas.microsoft.com/office/powerpoint/2010/main" val="132637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905000" y="457200"/>
            <a:ext cx="83820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Oval 7">
            <a:extLst>
              <a:ext uri="{FF2B5EF4-FFF2-40B4-BE49-F238E27FC236}">
                <a16:creationId xmlns:a16="http://schemas.microsoft.com/office/drawing/2014/main" id="{CAD79956-1467-4436-8859-138C0E6701CB}"/>
              </a:ext>
            </a:extLst>
          </p:cNvPr>
          <p:cNvSpPr>
            <a:spLocks noChangeArrowheads="1"/>
          </p:cNvSpPr>
          <p:nvPr/>
        </p:nvSpPr>
        <p:spPr bwMode="auto">
          <a:xfrm>
            <a:off x="2362200" y="3886200"/>
            <a:ext cx="17526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27653" name="Oval 7">
            <a:extLst>
              <a:ext uri="{FF2B5EF4-FFF2-40B4-BE49-F238E27FC236}">
                <a16:creationId xmlns:a16="http://schemas.microsoft.com/office/drawing/2014/main" id="{E751EFD9-33E6-49F6-BCBF-43E95E624B4F}"/>
              </a:ext>
            </a:extLst>
          </p:cNvPr>
          <p:cNvSpPr>
            <a:spLocks noChangeArrowheads="1"/>
          </p:cNvSpPr>
          <p:nvPr/>
        </p:nvSpPr>
        <p:spPr bwMode="auto">
          <a:xfrm>
            <a:off x="6781800" y="6858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5538409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4675" indent="-574675" algn="ctr" eaLnBrk="1" hangingPunct="1">
              <a:buClr>
                <a:srgbClr val="FFC000"/>
              </a:buClr>
              <a:buFont typeface="+mj-lt"/>
              <a:buAutoNum type="alphaLcParenR"/>
            </a:pPr>
            <a:r>
              <a:rPr lang="en-US" sz="3600" dirty="0">
                <a:effectLst>
                  <a:outerShdw blurRad="38100" dist="38100" dir="2700000" algn="tl">
                    <a:srgbClr val="000000">
                      <a:alpha val="43137"/>
                    </a:srgbClr>
                  </a:outerShdw>
                </a:effectLst>
              </a:rPr>
              <a:t>Genesis 28:20b-21a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What God Would Do</a:t>
            </a:r>
          </a:p>
        </p:txBody>
      </p:sp>
      <p:sp>
        <p:nvSpPr>
          <p:cNvPr id="161795" name="Rectangle 3"/>
          <p:cNvSpPr>
            <a:spLocks noGrp="1" noChangeArrowheads="1"/>
          </p:cNvSpPr>
          <p:nvPr>
            <p:ph type="body" idx="1"/>
          </p:nvPr>
        </p:nvSpPr>
        <p:spPr>
          <a:xfrm>
            <a:off x="1066800" y="2057400"/>
            <a:ext cx="573138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presence (20b)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protection (20c)</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provision (20d)</a:t>
            </a:r>
          </a:p>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Father’s house (21a)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30003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9A3D55-214E-431A-B02E-F92D51845533}"/>
              </a:ext>
            </a:extLst>
          </p:cNvPr>
          <p:cNvGraphicFramePr>
            <a:graphicFrameLocks noGrp="1"/>
          </p:cNvGraphicFramePr>
          <p:nvPr>
            <p:ph idx="1"/>
          </p:nvPr>
        </p:nvGraphicFramePr>
        <p:xfrm>
          <a:off x="609600" y="294048"/>
          <a:ext cx="10972800" cy="4277953"/>
        </p:xfrm>
        <a:graphic>
          <a:graphicData uri="http://schemas.openxmlformats.org/drawingml/2006/table">
            <a:tbl>
              <a:tblPr firstRow="1" bandRow="1">
                <a:tableStyleId>{073A0DAA-6AF3-43AB-8588-CEC1D06C72B9}</a:tableStyleId>
              </a:tblPr>
              <a:tblGrid>
                <a:gridCol w="929898">
                  <a:extLst>
                    <a:ext uri="{9D8B030D-6E8A-4147-A177-3AD203B41FA5}">
                      <a16:colId xmlns:a16="http://schemas.microsoft.com/office/drawing/2014/main" val="20000"/>
                    </a:ext>
                  </a:extLst>
                </a:gridCol>
                <a:gridCol w="3998563">
                  <a:extLst>
                    <a:ext uri="{9D8B030D-6E8A-4147-A177-3AD203B41FA5}">
                      <a16:colId xmlns:a16="http://schemas.microsoft.com/office/drawing/2014/main" val="20001"/>
                    </a:ext>
                  </a:extLst>
                </a:gridCol>
                <a:gridCol w="2975675">
                  <a:extLst>
                    <a:ext uri="{9D8B030D-6E8A-4147-A177-3AD203B41FA5}">
                      <a16:colId xmlns:a16="http://schemas.microsoft.com/office/drawing/2014/main" val="20002"/>
                    </a:ext>
                  </a:extLst>
                </a:gridCol>
                <a:gridCol w="3068664">
                  <a:extLst>
                    <a:ext uri="{9D8B030D-6E8A-4147-A177-3AD203B41FA5}">
                      <a16:colId xmlns:a16="http://schemas.microsoft.com/office/drawing/2014/main" val="20003"/>
                    </a:ext>
                  </a:extLst>
                </a:gridCol>
              </a:tblGrid>
              <a:tr h="620353">
                <a:tc gridSpan="4">
                  <a:txBody>
                    <a:bodyPr/>
                    <a:lstStyle/>
                    <a:p>
                      <a:pPr algn="ctr"/>
                      <a:r>
                        <a:rPr lang="en-US" sz="34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Reliability of the “Divine Regathering” Predictions</a:t>
                      </a:r>
                    </a:p>
                  </a:txBody>
                  <a:tcPr marT="45717" marB="45717" anchor="ctr"/>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extLst>
                  <a:ext uri="{0D108BD9-81ED-4DB2-BD59-A6C34878D82A}">
                    <a16:rowId xmlns:a16="http://schemas.microsoft.com/office/drawing/2014/main" val="998035538"/>
                  </a:ext>
                </a:extLst>
              </a:tr>
              <a:tr h="914400">
                <a:tc>
                  <a:txBody>
                    <a:bodyPr/>
                    <a:lstStyle/>
                    <a:p>
                      <a:endParaRPr lang="en-US" sz="2600" b="1" dirty="0">
                        <a:latin typeface="Calibri" panose="020F0502020204030204" pitchFamily="34" charset="0"/>
                        <a:cs typeface="Calibri" panose="020F0502020204030204" pitchFamily="34" charset="0"/>
                      </a:endParaRPr>
                    </a:p>
                  </a:txBody>
                  <a:tcPr marT="45717" marB="45717" anchor="ctr"/>
                </a:tc>
                <a:tc>
                  <a:txBody>
                    <a:bodyPr/>
                    <a:lstStyle/>
                    <a:p>
                      <a:pPr algn="ctr"/>
                      <a:r>
                        <a:rPr lang="en-US" sz="2600" b="1" dirty="0">
                          <a:solidFill>
                            <a:schemeClr val="bg2">
                              <a:lumMod val="95000"/>
                              <a:lumOff val="5000"/>
                            </a:schemeClr>
                          </a:solidFill>
                          <a:latin typeface="Calibri" panose="020F0502020204030204" pitchFamily="34" charset="0"/>
                          <a:cs typeface="Calibri" panose="020F0502020204030204" pitchFamily="34" charset="0"/>
                        </a:rPr>
                        <a:t>RETURN</a:t>
                      </a:r>
                    </a:p>
                  </a:txBody>
                  <a:tcPr marT="45717" marB="45717" anchor="ctr"/>
                </a:tc>
                <a:tc>
                  <a:txBody>
                    <a:bodyPr/>
                    <a:lstStyle/>
                    <a:p>
                      <a:pPr algn="ctr"/>
                      <a:r>
                        <a:rPr lang="en-US" sz="2600" b="1" dirty="0">
                          <a:solidFill>
                            <a:schemeClr val="bg1">
                              <a:lumMod val="50000"/>
                            </a:schemeClr>
                          </a:solidFill>
                          <a:latin typeface="Calibri" panose="020F0502020204030204" pitchFamily="34" charset="0"/>
                          <a:cs typeface="Calibri" panose="020F0502020204030204" pitchFamily="34" charset="0"/>
                        </a:rPr>
                        <a:t>PREDICTED</a:t>
                      </a:r>
                    </a:p>
                  </a:txBody>
                  <a:tcPr marT="45717" marB="45717" anchor="ctr"/>
                </a:tc>
                <a:tc>
                  <a:txBody>
                    <a:bodyPr/>
                    <a:lstStyle/>
                    <a:p>
                      <a:pPr algn="ctr"/>
                      <a:r>
                        <a:rPr lang="en-US" sz="2600" b="1" dirty="0">
                          <a:solidFill>
                            <a:srgbClr val="C00000"/>
                          </a:solidFill>
                          <a:latin typeface="Calibri" panose="020F0502020204030204" pitchFamily="34" charset="0"/>
                          <a:cs typeface="Calibri" panose="020F0502020204030204" pitchFamily="34" charset="0"/>
                        </a:rPr>
                        <a:t>FULFILLED</a:t>
                      </a:r>
                    </a:p>
                  </a:txBody>
                  <a:tcPr marT="45717" marB="45717" anchor="ctr"/>
                </a:tc>
                <a:extLst>
                  <a:ext uri="{0D108BD9-81ED-4DB2-BD59-A6C34878D82A}">
                    <a16:rowId xmlns:a16="http://schemas.microsoft.com/office/drawing/2014/main" val="10000"/>
                  </a:ext>
                </a:extLst>
              </a:tr>
              <a:tr h="914400">
                <a:tc>
                  <a:txBody>
                    <a:bodyPr/>
                    <a:lstStyle/>
                    <a:p>
                      <a:pPr algn="ctr"/>
                      <a:r>
                        <a:rPr lang="en-US" sz="2600" dirty="0">
                          <a:latin typeface="Calibri" panose="020F0502020204030204" pitchFamily="34" charset="0"/>
                          <a:cs typeface="Calibri" panose="020F0502020204030204" pitchFamily="34" charset="0"/>
                        </a:rPr>
                        <a:t>1</a:t>
                      </a:r>
                      <a:r>
                        <a:rPr lang="en-US" sz="2600" baseline="30000" dirty="0">
                          <a:latin typeface="Calibri" panose="020F0502020204030204" pitchFamily="34" charset="0"/>
                          <a:cs typeface="Calibri" panose="020F0502020204030204" pitchFamily="34" charset="0"/>
                        </a:rPr>
                        <a:t>st</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Egypt to Canaan</a:t>
                      </a:r>
                    </a:p>
                  </a:txBody>
                  <a:tcPr marT="45717" marB="45717" anchor="ctr"/>
                </a:tc>
                <a:tc>
                  <a:txBody>
                    <a:bodyPr/>
                    <a:lstStyle/>
                    <a:p>
                      <a:r>
                        <a:rPr lang="en-US" sz="2600" dirty="0">
                          <a:latin typeface="Calibri" panose="020F0502020204030204" pitchFamily="34" charset="0"/>
                          <a:cs typeface="Calibri" panose="020F0502020204030204" pitchFamily="34" charset="0"/>
                        </a:rPr>
                        <a:t>Gen. 15:13-14</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Joshua 1‒12</a:t>
                      </a:r>
                    </a:p>
                  </a:txBody>
                  <a:tcPr marT="45717" marB="45717" anchor="ctr"/>
                </a:tc>
                <a:extLst>
                  <a:ext uri="{0D108BD9-81ED-4DB2-BD59-A6C34878D82A}">
                    <a16:rowId xmlns:a16="http://schemas.microsoft.com/office/drawing/2014/main" val="10001"/>
                  </a:ext>
                </a:extLst>
              </a:tr>
              <a:tr h="914400">
                <a:tc>
                  <a:txBody>
                    <a:bodyPr/>
                    <a:lstStyle/>
                    <a:p>
                      <a:pPr algn="ctr"/>
                      <a:r>
                        <a:rPr lang="en-US" sz="2600" dirty="0">
                          <a:latin typeface="Calibri" panose="020F0502020204030204" pitchFamily="34" charset="0"/>
                          <a:cs typeface="Calibri" panose="020F0502020204030204" pitchFamily="34" charset="0"/>
                        </a:rPr>
                        <a:t>2</a:t>
                      </a:r>
                      <a:r>
                        <a:rPr lang="en-US" sz="2600" baseline="30000" dirty="0">
                          <a:latin typeface="Calibri" panose="020F0502020204030204" pitchFamily="34" charset="0"/>
                          <a:cs typeface="Calibri" panose="020F0502020204030204" pitchFamily="34" charset="0"/>
                        </a:rPr>
                        <a:t>nd</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Babylon to Israel</a:t>
                      </a:r>
                    </a:p>
                  </a:txBody>
                  <a:tcPr marT="45717" marB="45717" anchor="ctr"/>
                </a:tc>
                <a:tc>
                  <a:txBody>
                    <a:bodyPr/>
                    <a:lstStyle/>
                    <a:p>
                      <a:r>
                        <a:rPr lang="en-US" sz="2600" dirty="0">
                          <a:latin typeface="Calibri" panose="020F0502020204030204" pitchFamily="34" charset="0"/>
                          <a:cs typeface="Calibri" panose="020F0502020204030204" pitchFamily="34" charset="0"/>
                        </a:rPr>
                        <a:t>Jer. 25:11; 29:10</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Ezra &amp; Nehemiah</a:t>
                      </a:r>
                    </a:p>
                  </a:txBody>
                  <a:tcPr marT="45717" marB="45717" anchor="ctr"/>
                </a:tc>
                <a:extLst>
                  <a:ext uri="{0D108BD9-81ED-4DB2-BD59-A6C34878D82A}">
                    <a16:rowId xmlns:a16="http://schemas.microsoft.com/office/drawing/2014/main" val="10002"/>
                  </a:ext>
                </a:extLst>
              </a:tr>
              <a:tr h="914400">
                <a:tc>
                  <a:txBody>
                    <a:bodyPr/>
                    <a:lstStyle/>
                    <a:p>
                      <a:pPr algn="ctr"/>
                      <a:r>
                        <a:rPr lang="en-US" sz="2600" dirty="0">
                          <a:latin typeface="Calibri" panose="020F0502020204030204" pitchFamily="34" charset="0"/>
                          <a:cs typeface="Calibri" panose="020F0502020204030204" pitchFamily="34" charset="0"/>
                        </a:rPr>
                        <a:t>3</a:t>
                      </a:r>
                      <a:r>
                        <a:rPr lang="en-US" sz="2600" baseline="30000" dirty="0">
                          <a:latin typeface="Calibri" panose="020F0502020204030204" pitchFamily="34" charset="0"/>
                          <a:cs typeface="Calibri" panose="020F0502020204030204" pitchFamily="34" charset="0"/>
                        </a:rPr>
                        <a:t>rd</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the Diaspora to Israel’s restoration</a:t>
                      </a:r>
                    </a:p>
                  </a:txBody>
                  <a:tcPr marT="45717" marB="45717" anchor="ctr"/>
                </a:tc>
                <a:tc>
                  <a:txBody>
                    <a:bodyPr/>
                    <a:lstStyle/>
                    <a:p>
                      <a:r>
                        <a:rPr lang="en-US" sz="2600" dirty="0">
                          <a:latin typeface="Calibri" panose="020F0502020204030204" pitchFamily="34" charset="0"/>
                          <a:cs typeface="Calibri" panose="020F0502020204030204" pitchFamily="34" charset="0"/>
                        </a:rPr>
                        <a:t>Ezekiel 36:24-28</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Millennial</a:t>
                      </a:r>
                    </a:p>
                    <a:p>
                      <a:pPr algn="ctr"/>
                      <a:r>
                        <a:rPr lang="en-US" sz="2600" dirty="0">
                          <a:latin typeface="Calibri" panose="020F0502020204030204" pitchFamily="34" charset="0"/>
                          <a:cs typeface="Calibri" panose="020F0502020204030204" pitchFamily="34" charset="0"/>
                        </a:rPr>
                        <a:t>Kingdom</a:t>
                      </a:r>
                    </a:p>
                  </a:txBody>
                  <a:tcPr marT="45717" marB="45717" anchor="ct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668C25CF-5366-4A6D-8DB5-4CCDE7CC0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2475" y="4800600"/>
            <a:ext cx="3247053" cy="1828800"/>
          </a:xfrm>
          <a:prstGeom prst="rect">
            <a:avLst/>
          </a:prstGeom>
        </p:spPr>
      </p:pic>
    </p:spTree>
    <p:extLst>
      <p:ext uri="{BB962C8B-B14F-4D97-AF65-F5344CB8AC3E}">
        <p14:creationId xmlns:p14="http://schemas.microsoft.com/office/powerpoint/2010/main" val="22548007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rabicPeriod" startAt="2"/>
            </a:pPr>
            <a:r>
              <a:rPr lang="en-US" sz="3600" dirty="0">
                <a:effectLst>
                  <a:outerShdw blurRad="38100" dist="38100" dir="2700000" algn="tl">
                    <a:srgbClr val="000000">
                      <a:alpha val="43137"/>
                    </a:srgbClr>
                  </a:outerShdw>
                </a:effectLst>
              </a:rPr>
              <a:t>Genesis 28:20b-22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Content</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What God will do (20b-21a)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What Jacob will do (21b-22)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83145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4675" indent="-574675"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28:21b-22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What Jacob Will Do</a:t>
            </a:r>
          </a:p>
        </p:txBody>
      </p:sp>
      <p:sp>
        <p:nvSpPr>
          <p:cNvPr id="161795" name="Rectangle 3"/>
          <p:cNvSpPr>
            <a:spLocks noGrp="1" noChangeArrowheads="1"/>
          </p:cNvSpPr>
          <p:nvPr>
            <p:ph type="body" idx="1"/>
          </p:nvPr>
        </p:nvSpPr>
        <p:spPr>
          <a:xfrm>
            <a:off x="1066800" y="2057400"/>
            <a:ext cx="573138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Dedication (21b)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Pillar (22a)</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Tithe (22b)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26636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4675" indent="-574675"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28:21b-22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What Jacob Will Do</a:t>
            </a:r>
          </a:p>
        </p:txBody>
      </p:sp>
      <p:sp>
        <p:nvSpPr>
          <p:cNvPr id="161795" name="Rectangle 3"/>
          <p:cNvSpPr>
            <a:spLocks noGrp="1" noChangeArrowheads="1"/>
          </p:cNvSpPr>
          <p:nvPr>
            <p:ph type="body" idx="1"/>
          </p:nvPr>
        </p:nvSpPr>
        <p:spPr>
          <a:xfrm>
            <a:off x="1066800" y="2057400"/>
            <a:ext cx="573138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Dedication (21b)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Pillar (22a)</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Tithe (22b)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83148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a:extLst>
              <a:ext uri="{FF2B5EF4-FFF2-40B4-BE49-F238E27FC236}">
                <a16:creationId xmlns:a16="http://schemas.microsoft.com/office/drawing/2014/main" id="{E21063D0-259F-4FDE-9413-E09F5C3DC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7B2C99A-0C99-4CC3-BEAE-9059A14785BA}"/>
              </a:ext>
            </a:extLst>
          </p:cNvPr>
          <p:cNvPicPr>
            <a:picLocks noChangeAspect="1"/>
          </p:cNvPicPr>
          <p:nvPr/>
        </p:nvPicPr>
        <p:blipFill>
          <a:blip r:embed="rId3"/>
          <a:stretch>
            <a:fillRect/>
          </a:stretch>
        </p:blipFill>
        <p:spPr>
          <a:xfrm>
            <a:off x="4450080" y="3200400"/>
            <a:ext cx="3291840" cy="1645920"/>
          </a:xfrm>
          <a:prstGeom prst="rect">
            <a:avLst/>
          </a:prstGeom>
        </p:spPr>
      </p:pic>
      <p:sp>
        <p:nvSpPr>
          <p:cNvPr id="6" name="TextBox 5">
            <a:extLst>
              <a:ext uri="{FF2B5EF4-FFF2-40B4-BE49-F238E27FC236}">
                <a16:creationId xmlns:a16="http://schemas.microsoft.com/office/drawing/2014/main" id="{F6273175-A193-D1E2-1A99-FC25007D443A}"/>
              </a:ext>
            </a:extLst>
          </p:cNvPr>
          <p:cNvSpPr txBox="1"/>
          <p:nvPr/>
        </p:nvSpPr>
        <p:spPr>
          <a:xfrm>
            <a:off x="609600" y="0"/>
            <a:ext cx="10972800" cy="3077766"/>
          </a:xfrm>
          <a:prstGeom prst="rect">
            <a:avLst/>
          </a:prstGeom>
          <a:noFill/>
        </p:spPr>
        <p:txBody>
          <a:bodyPr wrap="square">
            <a:spAutoFit/>
          </a:bodyPr>
          <a:lstStyle/>
          <a:p>
            <a:pPr marL="0" marR="0"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12:1</a:t>
            </a:r>
          </a:p>
          <a:p>
            <a:pPr marL="0" marR="0" algn="just">
              <a:spcBef>
                <a:spcPts val="0"/>
              </a:spcBef>
              <a:spcAft>
                <a:spcPts val="1000"/>
              </a:spcAft>
            </a:pPr>
            <a:r>
              <a:rPr lang="en-US" sz="3600" u="none" strike="noStrike" baseline="30000" dirty="0">
                <a:effectLst/>
                <a:latin typeface="Calibri" panose="020F0502020204030204" pitchFamily="34" charset="0"/>
              </a:rPr>
              <a:t>1</a:t>
            </a:r>
            <a:r>
              <a:rPr lang="en-US" sz="3600" u="none" strike="noStrike" dirty="0">
                <a:effectLst/>
                <a:latin typeface="Calibri" panose="020F0502020204030204" pitchFamily="34" charset="0"/>
              </a:rPr>
              <a:t> </a:t>
            </a:r>
            <a:r>
              <a:rPr lang="en-US" sz="3600" b="1" u="sng" dirty="0">
                <a:solidFill>
                  <a:srgbClr val="FFFFCC"/>
                </a:solidFill>
                <a:effectLst/>
                <a:latin typeface="Calibri" panose="020F0502020204030204" pitchFamily="34" charset="0"/>
              </a:rPr>
              <a:t>Therefore</a:t>
            </a:r>
            <a:r>
              <a:rPr lang="en-US" sz="3600" dirty="0">
                <a:effectLst/>
                <a:latin typeface="Calibri" panose="020F0502020204030204" pitchFamily="34" charset="0"/>
              </a:rPr>
              <a:t> I urge you, </a:t>
            </a:r>
            <a:r>
              <a:rPr lang="en-US" sz="3600" b="1" u="sng" dirty="0">
                <a:solidFill>
                  <a:srgbClr val="FFFFCC"/>
                </a:solidFill>
                <a:effectLst/>
                <a:latin typeface="Calibri" panose="020F0502020204030204" pitchFamily="34" charset="0"/>
              </a:rPr>
              <a:t>brethren</a:t>
            </a:r>
            <a:r>
              <a:rPr lang="en-US" sz="3600" dirty="0">
                <a:effectLst/>
                <a:latin typeface="Calibri" panose="020F0502020204030204" pitchFamily="34" charset="0"/>
              </a:rPr>
              <a:t>, by </a:t>
            </a:r>
            <a:r>
              <a:rPr lang="en-US" sz="3600" b="1" u="sng" dirty="0">
                <a:solidFill>
                  <a:srgbClr val="FFFFCC"/>
                </a:solidFill>
                <a:effectLst/>
                <a:latin typeface="Calibri" panose="020F0502020204030204" pitchFamily="34" charset="0"/>
              </a:rPr>
              <a:t>the mercies </a:t>
            </a:r>
            <a:r>
              <a:rPr lang="en-US" sz="3600" dirty="0">
                <a:effectLst/>
                <a:latin typeface="Calibri" panose="020F0502020204030204" pitchFamily="34" charset="0"/>
              </a:rPr>
              <a:t>of God, to </a:t>
            </a:r>
            <a:r>
              <a:rPr lang="en-US" sz="3600" b="1" u="sng" dirty="0">
                <a:solidFill>
                  <a:srgbClr val="FFFFCC"/>
                </a:solidFill>
                <a:effectLst/>
                <a:latin typeface="Calibri" panose="020F0502020204030204" pitchFamily="34" charset="0"/>
              </a:rPr>
              <a:t>present your bodies</a:t>
            </a:r>
            <a:r>
              <a:rPr lang="en-US" sz="3600" b="1" dirty="0">
                <a:solidFill>
                  <a:srgbClr val="FFFFCC"/>
                </a:solidFill>
                <a:effectLst/>
                <a:latin typeface="Calibri" panose="020F0502020204030204" pitchFamily="34" charset="0"/>
              </a:rPr>
              <a:t> </a:t>
            </a:r>
            <a:r>
              <a:rPr lang="en-US" sz="3600" dirty="0">
                <a:effectLst/>
                <a:latin typeface="Calibri" panose="020F0502020204030204" pitchFamily="34" charset="0"/>
              </a:rPr>
              <a:t>a living and holy sacrifice, acceptable </a:t>
            </a:r>
            <a:r>
              <a:rPr lang="en-US" sz="3600" b="1" u="sng" dirty="0">
                <a:solidFill>
                  <a:srgbClr val="FFFFCC"/>
                </a:solidFill>
                <a:effectLst/>
                <a:latin typeface="Calibri" panose="020F0502020204030204" pitchFamily="34" charset="0"/>
              </a:rPr>
              <a:t>to God</a:t>
            </a:r>
            <a:r>
              <a:rPr lang="en-US" sz="3600" dirty="0">
                <a:effectLst/>
                <a:latin typeface="Calibri" panose="020F0502020204030204" pitchFamily="34" charset="0"/>
              </a:rPr>
              <a:t>, </a:t>
            </a:r>
            <a:r>
              <a:rPr lang="en-US" sz="3600" i="1" dirty="0">
                <a:effectLst/>
                <a:latin typeface="Calibri" panose="020F0502020204030204" pitchFamily="34" charset="0"/>
              </a:rPr>
              <a:t>which is</a:t>
            </a:r>
            <a:r>
              <a:rPr lang="en-US" sz="3600" dirty="0">
                <a:effectLst/>
                <a:latin typeface="Calibri" panose="020F0502020204030204" pitchFamily="34" charset="0"/>
              </a:rPr>
              <a:t> your spiritual service of worship.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6BE68C5-C3DA-46EC-A01C-A37D7CC3F692}"/>
              </a:ext>
            </a:extLst>
          </p:cNvPr>
          <p:cNvSpPr>
            <a:spLocks noGrp="1" noChangeArrowheads="1"/>
          </p:cNvSpPr>
          <p:nvPr>
            <p:ph type="title" idx="4294967295"/>
          </p:nvPr>
        </p:nvSpPr>
        <p:spPr>
          <a:xfrm>
            <a:off x="3962400" y="228600"/>
            <a:ext cx="4267200" cy="914400"/>
          </a:xfrm>
        </p:spPr>
        <p:txBody>
          <a:bodyPr/>
          <a:lstStyle/>
          <a:p>
            <a:pPr algn="ctr">
              <a:defRPr/>
            </a:pPr>
            <a:r>
              <a:rPr lang="en-US" sz="4000" dirty="0">
                <a:effectLst>
                  <a:outerShdw blurRad="38100" dist="38100" dir="2700000" algn="tl">
                    <a:srgbClr val="000000">
                      <a:alpha val="43137"/>
                    </a:srgbClr>
                  </a:outerShdw>
                </a:effectLst>
                <a:latin typeface="Calibri" pitchFamily="34" charset="0"/>
                <a:cs typeface="Calibri" pitchFamily="34" charset="0"/>
              </a:rPr>
              <a:t>Romans Outline</a:t>
            </a:r>
          </a:p>
        </p:txBody>
      </p:sp>
      <p:sp>
        <p:nvSpPr>
          <p:cNvPr id="22531" name="Rectangle 3">
            <a:extLst>
              <a:ext uri="{FF2B5EF4-FFF2-40B4-BE49-F238E27FC236}">
                <a16:creationId xmlns:a16="http://schemas.microsoft.com/office/drawing/2014/main" id="{35A08220-AAF7-4791-A090-3A1A609A7C0D}"/>
              </a:ext>
            </a:extLst>
          </p:cNvPr>
          <p:cNvSpPr>
            <a:spLocks noGrp="1" noChangeArrowheads="1"/>
          </p:cNvSpPr>
          <p:nvPr>
            <p:ph type="body" idx="4294967295"/>
          </p:nvPr>
        </p:nvSpPr>
        <p:spPr>
          <a:xfrm>
            <a:off x="1517653" y="1371600"/>
            <a:ext cx="5949947" cy="5105400"/>
          </a:xfrm>
        </p:spPr>
        <p:txBody>
          <a:bodyPr/>
          <a:lstStyle/>
          <a:p>
            <a:pPr marL="688975" indent="-688975">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Salutation (1:1-17)</a:t>
            </a:r>
          </a:p>
          <a:p>
            <a:pPr marL="688975" indent="-688975">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Sin (1:18–3:20)</a:t>
            </a:r>
          </a:p>
          <a:p>
            <a:pPr marL="688975" indent="-688975">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Salvation (3:21–5:21)</a:t>
            </a:r>
          </a:p>
          <a:p>
            <a:pPr marL="688975" indent="-688975">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Sanctification (6–8)</a:t>
            </a:r>
          </a:p>
          <a:p>
            <a:pPr marL="688975" indent="-688975">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Sovereignty (9–11)</a:t>
            </a:r>
          </a:p>
          <a:p>
            <a:pPr marL="688975" indent="-688975">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Service (12:1–15:13)</a:t>
            </a:r>
          </a:p>
          <a:p>
            <a:pPr marL="688975" indent="-688975">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Summation (15:14–16:27)</a:t>
            </a:r>
          </a:p>
        </p:txBody>
      </p:sp>
      <p:pic>
        <p:nvPicPr>
          <p:cNvPr id="5" name="Picture 2" descr="http://t2.gstatic.com/images?q=tbn:ANd9GcS1mVJUm57sMvy7dZGgjXcqGUKMZZ_yuo5EvZm_IHst9scYnWL5tg">
            <a:extLst>
              <a:ext uri="{FF2B5EF4-FFF2-40B4-BE49-F238E27FC236}">
                <a16:creationId xmlns:a16="http://schemas.microsoft.com/office/drawing/2014/main" id="{BF161721-C09D-423E-A923-C4F467D08E48}"/>
              </a:ext>
            </a:extLst>
          </p:cNvPr>
          <p:cNvPicPr>
            <a:picLocks noChangeAspect="1" noChangeArrowheads="1"/>
          </p:cNvPicPr>
          <p:nvPr/>
        </p:nvPicPr>
        <p:blipFill>
          <a:blip r:embed="rId2" cstate="print"/>
          <a:srcRect/>
          <a:stretch>
            <a:fillRect/>
          </a:stretch>
        </p:blipFill>
        <p:spPr bwMode="auto">
          <a:xfrm>
            <a:off x="7696201" y="1371600"/>
            <a:ext cx="2780525" cy="4572000"/>
          </a:xfrm>
          <a:prstGeom prst="ellipse">
            <a:avLst/>
          </a:prstGeom>
          <a:ln>
            <a:solidFill>
              <a:schemeClr val="tx1"/>
            </a:solidFill>
          </a:ln>
        </p:spPr>
      </p:pic>
    </p:spTree>
    <p:extLst>
      <p:ext uri="{BB962C8B-B14F-4D97-AF65-F5344CB8AC3E}">
        <p14:creationId xmlns:p14="http://schemas.microsoft.com/office/powerpoint/2010/main" val="1561313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1722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Circumstances (10-12)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reaffirmed (13-15)</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recognition (16-17)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Pillar (18-19)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Vow (20-22)</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69913" indent="-569913" algn="ctr" eaLnBrk="1" hangingPunct="1">
              <a:buFont typeface="+mj-lt"/>
              <a:buAutoNum type="romanUcPeriod" startAt="3"/>
            </a:pPr>
            <a:r>
              <a:rPr lang="en-US" sz="3600" dirty="0">
                <a:effectLst>
                  <a:outerShdw blurRad="38100" dist="38100" dir="2700000" algn="tl">
                    <a:srgbClr val="000000">
                      <a:alpha val="43137"/>
                    </a:srgbClr>
                  </a:outerShdw>
                </a:effectLst>
              </a:rPr>
              <a:t>Genesis 28:10-22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Reconfirmation of the Covenant</a:t>
            </a:r>
          </a:p>
        </p:txBody>
      </p:sp>
    </p:spTree>
    <p:extLst>
      <p:ext uri="{BB962C8B-B14F-4D97-AF65-F5344CB8AC3E}">
        <p14:creationId xmlns:p14="http://schemas.microsoft.com/office/powerpoint/2010/main" val="2597475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92F0276-4386-4B95-9DDD-8030CE304991}"/>
              </a:ext>
            </a:extLst>
          </p:cNvPr>
          <p:cNvSpPr>
            <a:spLocks noGrp="1" noChangeArrowheads="1"/>
          </p:cNvSpPr>
          <p:nvPr>
            <p:ph type="body" idx="1"/>
          </p:nvPr>
        </p:nvSpPr>
        <p:spPr>
          <a:xfrm>
            <a:off x="1981200" y="1447800"/>
            <a:ext cx="8458200" cy="4114800"/>
          </a:xfrm>
        </p:spPr>
        <p:txBody>
          <a:bodyPr/>
          <a:lstStyle/>
          <a:p>
            <a:pPr eaLnBrk="1" hangingPunct="1">
              <a:lnSpc>
                <a:spcPct val="200000"/>
              </a:lnSpc>
              <a:buFont typeface="Wingdings" panose="05000000000000000000" pitchFamily="2" charset="2"/>
              <a:buNone/>
              <a:defRPr/>
            </a:pPr>
            <a:endParaRPr lang="en-US" dirty="0"/>
          </a:p>
          <a:p>
            <a:pPr eaLnBrk="1" hangingPunct="1">
              <a:lnSpc>
                <a:spcPct val="90000"/>
              </a:lnSpc>
              <a:defRPr/>
            </a:pPr>
            <a:endParaRPr lang="en-US" dirty="0"/>
          </a:p>
        </p:txBody>
      </p:sp>
      <p:pic>
        <p:nvPicPr>
          <p:cNvPr id="4" name="Picture 2">
            <a:extLst>
              <a:ext uri="{FF2B5EF4-FFF2-40B4-BE49-F238E27FC236}">
                <a16:creationId xmlns:a16="http://schemas.microsoft.com/office/drawing/2014/main" id="{D68DCAFB-6E39-5CB0-2229-48E7154E796F}"/>
              </a:ext>
            </a:extLst>
          </p:cNvPr>
          <p:cNvPicPr>
            <a:picLocks noChangeAspect="1" noChangeArrowheads="1"/>
          </p:cNvPicPr>
          <p:nvPr/>
        </p:nvPicPr>
        <p:blipFill>
          <a:blip r:embed="rId2" cstate="print"/>
          <a:srcRect/>
          <a:stretch>
            <a:fillRect/>
          </a:stretch>
        </p:blipFill>
        <p:spPr bwMode="auto">
          <a:xfrm>
            <a:off x="1318261" y="914400"/>
            <a:ext cx="9555479" cy="5029200"/>
          </a:xfrm>
          <a:prstGeom prst="rect">
            <a:avLst/>
          </a:prstGeom>
          <a:scene3d>
            <a:camera prst="isometricOffAxis1Right"/>
            <a:lightRig rig="threePt" dir="t"/>
          </a:scene3d>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4675" indent="-574675"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28:21b-22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What Jacob Will Do</a:t>
            </a:r>
          </a:p>
        </p:txBody>
      </p:sp>
      <p:sp>
        <p:nvSpPr>
          <p:cNvPr id="161795" name="Rectangle 3"/>
          <p:cNvSpPr>
            <a:spLocks noGrp="1" noChangeArrowheads="1"/>
          </p:cNvSpPr>
          <p:nvPr>
            <p:ph type="body" idx="1"/>
          </p:nvPr>
        </p:nvSpPr>
        <p:spPr>
          <a:xfrm>
            <a:off x="1066800" y="2057400"/>
            <a:ext cx="573138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Dedication (21b)</a:t>
            </a:r>
          </a:p>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Pillar (22a)</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Tithe (22b)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20676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4675" indent="-574675" algn="ctr" eaLnBrk="1" hangingPunct="1">
              <a:buClr>
                <a:srgbClr val="CC66FF"/>
              </a:buClr>
              <a:buFont typeface="+mj-lt"/>
              <a:buAutoNum type="alphaLcParenR" startAt="2"/>
            </a:pPr>
            <a:r>
              <a:rPr lang="en-US" sz="3600" dirty="0">
                <a:effectLst>
                  <a:outerShdw blurRad="38100" dist="38100" dir="2700000" algn="tl">
                    <a:srgbClr val="000000">
                      <a:alpha val="43137"/>
                    </a:srgbClr>
                  </a:outerShdw>
                </a:effectLst>
              </a:rPr>
              <a:t>Genesis 28:21b-22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What Jacob Will Do</a:t>
            </a:r>
          </a:p>
        </p:txBody>
      </p:sp>
      <p:sp>
        <p:nvSpPr>
          <p:cNvPr id="161795" name="Rectangle 3"/>
          <p:cNvSpPr>
            <a:spLocks noGrp="1" noChangeArrowheads="1"/>
          </p:cNvSpPr>
          <p:nvPr>
            <p:ph type="body" idx="1"/>
          </p:nvPr>
        </p:nvSpPr>
        <p:spPr>
          <a:xfrm>
            <a:off x="1066800" y="2057400"/>
            <a:ext cx="573138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Dedication (21b)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Pillar (22a)</a:t>
            </a:r>
          </a:p>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Tithe (22b)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77753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12161648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8E6A91-9258-F8B9-DF32-913D468C96DA}"/>
              </a:ext>
            </a:extLst>
          </p:cNvPr>
          <p:cNvPicPr>
            <a:picLocks noChangeAspect="1"/>
          </p:cNvPicPr>
          <p:nvPr/>
        </p:nvPicPr>
        <p:blipFill>
          <a:blip r:embed="rId2"/>
          <a:stretch>
            <a:fillRect/>
          </a:stretch>
        </p:blipFill>
        <p:spPr>
          <a:xfrm>
            <a:off x="0" y="0"/>
            <a:ext cx="12192000" cy="6857999"/>
          </a:xfrm>
          <a:prstGeom prst="rect">
            <a:avLst/>
          </a:prstGeom>
        </p:spPr>
      </p:pic>
      <p:sp>
        <p:nvSpPr>
          <p:cNvPr id="64514" name="Rectangle 1"/>
          <p:cNvSpPr>
            <a:spLocks noChangeArrowheads="1"/>
          </p:cNvSpPr>
          <p:nvPr/>
        </p:nvSpPr>
        <p:spPr bwMode="auto">
          <a:xfrm>
            <a:off x="609600" y="7620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Psalm 147:19-20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He declares His words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to Jacob</a:t>
            </a:r>
            <a:r>
              <a:rPr lang="en-US" sz="3600" dirty="0">
                <a:effectLst>
                  <a:outerShdw blurRad="38100" dist="38100" dir="2700000" algn="tl">
                    <a:srgbClr val="000000">
                      <a:alpha val="43137"/>
                    </a:srgbClr>
                  </a:outerShdw>
                </a:effectLst>
                <a:latin typeface="Calibri" panose="020F0502020204030204" pitchFamily="34" charset="0"/>
              </a:rPr>
              <a:t>, His statutes and His ordinances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to Israel</a:t>
            </a:r>
            <a:r>
              <a:rPr 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He has not dealt thus with any nation; And as for His ordinances, they have not known them. Praise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4730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122587631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flight to Haran (1-5)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third wife (6-9)</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Reconfirmation of the Covenant (10-22)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81809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1722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Circumstances (10-12)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reaffirmed (13-15)</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recognition (16-17)</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Pillar (18-19)</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Vow (20-22)</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69913" indent="-569913" algn="ctr" eaLnBrk="1" hangingPunct="1">
              <a:buFont typeface="+mj-lt"/>
              <a:buAutoNum type="romanUcPeriod" startAt="3"/>
            </a:pPr>
            <a:r>
              <a:rPr lang="en-US" sz="3600" dirty="0">
                <a:effectLst>
                  <a:outerShdw blurRad="38100" dist="38100" dir="2700000" algn="tl">
                    <a:srgbClr val="000000">
                      <a:alpha val="43137"/>
                    </a:srgbClr>
                  </a:outerShdw>
                </a:effectLst>
              </a:rPr>
              <a:t>Genesis 28:10-22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Reconfirmation of the Covenant</a:t>
            </a:r>
          </a:p>
        </p:txBody>
      </p:sp>
    </p:spTree>
    <p:extLst>
      <p:ext uri="{BB962C8B-B14F-4D97-AF65-F5344CB8AC3E}">
        <p14:creationId xmlns:p14="http://schemas.microsoft.com/office/powerpoint/2010/main" val="2908896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28:16-17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Recognition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Recognition (16)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Fear (17a)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Place (17b)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(17c)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44978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28:16-17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Recognition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Recognition (16)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Fear (17a)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Place (17b)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(17c)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78730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28:16-17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Recognition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Recognition (16)</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Fear (17a)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Place (17b)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(17c)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06809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a:extLst>
              <a:ext uri="{FF2B5EF4-FFF2-40B4-BE49-F238E27FC236}">
                <a16:creationId xmlns:a16="http://schemas.microsoft.com/office/drawing/2014/main" id="{71D8C592-E299-7BFF-F0F1-59D65D126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148" y="203206"/>
            <a:ext cx="4601703" cy="6451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53298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28:16-17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Recognition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Recognition (16)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Fear (17a)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Place (17b)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(17c)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8796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32111</TotalTime>
  <Words>1274</Words>
  <Application>Microsoft Office PowerPoint</Application>
  <PresentationFormat>Widescreen</PresentationFormat>
  <Paragraphs>205</Paragraphs>
  <Slides>48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Times New Roman</vt:lpstr>
      <vt:lpstr>Wingdings</vt:lpstr>
      <vt:lpstr>Azure</vt:lpstr>
      <vt:lpstr>PowerPoint Presentation</vt:lpstr>
      <vt:lpstr>GENESIS STRUCTURE</vt:lpstr>
      <vt:lpstr>Genesis 28 Chapter Summary</vt:lpstr>
      <vt:lpstr>Genesis 28:10-22 Reconfirmation of the Covenant</vt:lpstr>
      <vt:lpstr>Genesis 28:16-17 Jacob’s Recognition</vt:lpstr>
      <vt:lpstr>Genesis 28:16-17 Jacob’s Recognition</vt:lpstr>
      <vt:lpstr>Genesis 28:16-17 Jacob’s Recognition</vt:lpstr>
      <vt:lpstr>PowerPoint Presentation</vt:lpstr>
      <vt:lpstr>Genesis 28:16-17 Jacob’s Recognition</vt:lpstr>
      <vt:lpstr>PowerPoint Presentation</vt:lpstr>
      <vt:lpstr>Genesis 28:16-17 Jacob’s Recognition</vt:lpstr>
      <vt:lpstr>PowerPoint Presentation</vt:lpstr>
      <vt:lpstr>Genesis 28:10-22 Reconfirmation of the Covenant</vt:lpstr>
      <vt:lpstr>Genesis 28:18-19 Pillar</vt:lpstr>
      <vt:lpstr>Genesis 28:18-19 Pillar</vt:lpstr>
      <vt:lpstr>PowerPoint Presentation</vt:lpstr>
      <vt:lpstr>Genesis 28:18-19 Pillar</vt:lpstr>
      <vt:lpstr>Genesis 12‒25 Abraham’s Early Journeys</vt:lpstr>
      <vt:lpstr>PowerPoint Presentation</vt:lpstr>
      <vt:lpstr>Genesis 28:10-22 Reconfirmation of the Covenant</vt:lpstr>
      <vt:lpstr>Genesis 28:20-22 Vow</vt:lpstr>
      <vt:lpstr>Genesis 28:20-22 Vow</vt:lpstr>
      <vt:lpstr>Genesis 28:20-22 Vow</vt:lpstr>
      <vt:lpstr>Genesis 28:20b-22 Content</vt:lpstr>
      <vt:lpstr>Genesis 28:20b-22 Content</vt:lpstr>
      <vt:lpstr>Genesis 28:20b-21a What God Would Do</vt:lpstr>
      <vt:lpstr>Genesis 28:20b-21a What God Would Do</vt:lpstr>
      <vt:lpstr>PowerPoint Presentation</vt:lpstr>
      <vt:lpstr>Genesis 28:20b-21a What God Would Do</vt:lpstr>
      <vt:lpstr>Genesis 28:20b-21a What God Would Do</vt:lpstr>
      <vt:lpstr>God’s Provision for the Giver (Phil. 4:19)</vt:lpstr>
      <vt:lpstr>PowerPoint Presentation</vt:lpstr>
      <vt:lpstr>Genesis 28:20b-21a What God Would Do</vt:lpstr>
      <vt:lpstr>PowerPoint Presentation</vt:lpstr>
      <vt:lpstr>Genesis 28:20b-22 Content</vt:lpstr>
      <vt:lpstr>Genesis 28:21b-22 What Jacob Will Do</vt:lpstr>
      <vt:lpstr>Genesis 28:21b-22 What Jacob Will Do</vt:lpstr>
      <vt:lpstr>PowerPoint Presentation</vt:lpstr>
      <vt:lpstr>Romans Outline</vt:lpstr>
      <vt:lpstr>PowerPoint Presentation</vt:lpstr>
      <vt:lpstr>Genesis 28:21b-22 What Jacob Will Do</vt:lpstr>
      <vt:lpstr>Genesis 28:21b-22 What Jacob Will Do</vt:lpstr>
      <vt:lpstr>PowerPoint Presentation</vt:lpstr>
      <vt:lpstr>PowerPoint Presentation</vt:lpstr>
      <vt:lpstr>Conclusion</vt:lpstr>
      <vt:lpstr>Genesis 28 Chapter Summary</vt:lpstr>
      <vt:lpstr>Genesis 28:10-22 Reconfirmation of the Covenant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111 - 28v10-22 - 16x9</dc:title>
  <dc:subject>Genesis 28</dc:subject>
  <dc:creator>A. Woods</dc:creator>
  <dc:description>Modified by Jim McGowan</dc:description>
  <cp:lastModifiedBy>Jim McGowan</cp:lastModifiedBy>
  <cp:revision>3266</cp:revision>
  <cp:lastPrinted>2023-03-19T00:29:47Z</cp:lastPrinted>
  <dcterms:created xsi:type="dcterms:W3CDTF">2009-03-17T12:21:13Z</dcterms:created>
  <dcterms:modified xsi:type="dcterms:W3CDTF">2023-03-19T00:29:56Z</dcterms:modified>
</cp:coreProperties>
</file>