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84"/>
  </p:notesMasterIdLst>
  <p:handoutMasterIdLst>
    <p:handoutMasterId r:id="rId85"/>
  </p:handoutMasterIdLst>
  <p:sldIdLst>
    <p:sldId id="256" r:id="rId2"/>
    <p:sldId id="9304" r:id="rId3"/>
    <p:sldId id="9364" r:id="rId4"/>
    <p:sldId id="9581" r:id="rId5"/>
    <p:sldId id="9378" r:id="rId6"/>
    <p:sldId id="9365" r:id="rId7"/>
    <p:sldId id="9380" r:id="rId8"/>
    <p:sldId id="9543" r:id="rId9"/>
    <p:sldId id="9600" r:id="rId10"/>
    <p:sldId id="9544" r:id="rId11"/>
    <p:sldId id="9587" r:id="rId12"/>
    <p:sldId id="1116" r:id="rId13"/>
    <p:sldId id="379" r:id="rId14"/>
    <p:sldId id="1490" r:id="rId15"/>
    <p:sldId id="1504" r:id="rId16"/>
    <p:sldId id="1503" r:id="rId17"/>
    <p:sldId id="1299" r:id="rId18"/>
    <p:sldId id="361" r:id="rId19"/>
    <p:sldId id="1474" r:id="rId20"/>
    <p:sldId id="1475" r:id="rId21"/>
    <p:sldId id="1476" r:id="rId22"/>
    <p:sldId id="9474" r:id="rId23"/>
    <p:sldId id="9616" r:id="rId24"/>
    <p:sldId id="4814" r:id="rId25"/>
    <p:sldId id="2729" r:id="rId26"/>
    <p:sldId id="2730" r:id="rId27"/>
    <p:sldId id="9589" r:id="rId28"/>
    <p:sldId id="6363" r:id="rId29"/>
    <p:sldId id="6365" r:id="rId30"/>
    <p:sldId id="6375" r:id="rId31"/>
    <p:sldId id="856" r:id="rId32"/>
    <p:sldId id="342" r:id="rId33"/>
    <p:sldId id="6472" r:id="rId34"/>
    <p:sldId id="4453" r:id="rId35"/>
    <p:sldId id="553" r:id="rId36"/>
    <p:sldId id="536" r:id="rId37"/>
    <p:sldId id="6298" r:id="rId38"/>
    <p:sldId id="6292" r:id="rId39"/>
    <p:sldId id="9545" r:id="rId40"/>
    <p:sldId id="9590" r:id="rId41"/>
    <p:sldId id="7502" r:id="rId42"/>
    <p:sldId id="9602" r:id="rId43"/>
    <p:sldId id="9591" r:id="rId44"/>
    <p:sldId id="7379" r:id="rId45"/>
    <p:sldId id="9603" r:id="rId46"/>
    <p:sldId id="2957" r:id="rId47"/>
    <p:sldId id="2958" r:id="rId48"/>
    <p:sldId id="2952" r:id="rId49"/>
    <p:sldId id="2817" r:id="rId50"/>
    <p:sldId id="9546" r:id="rId51"/>
    <p:sldId id="452" r:id="rId52"/>
    <p:sldId id="9612" r:id="rId53"/>
    <p:sldId id="6057" r:id="rId54"/>
    <p:sldId id="9561" r:id="rId55"/>
    <p:sldId id="9319" r:id="rId56"/>
    <p:sldId id="264" r:id="rId57"/>
    <p:sldId id="9381" r:id="rId58"/>
    <p:sldId id="9547" r:id="rId59"/>
    <p:sldId id="9555" r:id="rId60"/>
    <p:sldId id="4566" r:id="rId61"/>
    <p:sldId id="9556" r:id="rId62"/>
    <p:sldId id="9592" r:id="rId63"/>
    <p:sldId id="497" r:id="rId64"/>
    <p:sldId id="3902" r:id="rId65"/>
    <p:sldId id="4203" r:id="rId66"/>
    <p:sldId id="4295" r:id="rId67"/>
    <p:sldId id="4294" r:id="rId68"/>
    <p:sldId id="4080" r:id="rId69"/>
    <p:sldId id="4296" r:id="rId70"/>
    <p:sldId id="9557" r:id="rId71"/>
    <p:sldId id="9605" r:id="rId72"/>
    <p:sldId id="9606" r:id="rId73"/>
    <p:sldId id="9607" r:id="rId74"/>
    <p:sldId id="9558" r:id="rId75"/>
    <p:sldId id="1651" r:id="rId76"/>
    <p:sldId id="9608" r:id="rId77"/>
    <p:sldId id="9609" r:id="rId78"/>
    <p:sldId id="9559" r:id="rId79"/>
    <p:sldId id="9560" r:id="rId80"/>
    <p:sldId id="891" r:id="rId81"/>
    <p:sldId id="8695" r:id="rId82"/>
    <p:sldId id="9554" r:id="rId83"/>
  </p:sldIdLst>
  <p:sldSz cx="12192000" cy="6858000"/>
  <p:notesSz cx="7315200" cy="9601200"/>
  <p:custDataLst>
    <p:tags r:id="rId86"/>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2AE89B-D4A7-490F-852E-6C9EDA59831E}" v="1" dt="2023-03-16T01:07:25.495"/>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5128" autoAdjust="0"/>
  </p:normalViewPr>
  <p:slideViewPr>
    <p:cSldViewPr>
      <p:cViewPr varScale="1">
        <p:scale>
          <a:sx n="57" d="100"/>
          <a:sy n="57" d="100"/>
        </p:scale>
        <p:origin x="204"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402" y="6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916E8C7-D9A8-40F4-B7E1-35DAA7D8EDE5}"/>
    <pc:docChg chg="custSel addSld modSld">
      <pc:chgData name="Jim McGowan" userId="e2c7446dd3aca506" providerId="LiveId" clId="{3916E8C7-D9A8-40F4-B7E1-35DAA7D8EDE5}" dt="2023-02-16T02:03:07.231" v="23" actId="255"/>
      <pc:docMkLst>
        <pc:docMk/>
      </pc:docMkLst>
      <pc:sldChg chg="addSp delSp modSp mod">
        <pc:chgData name="Jim McGowan" userId="e2c7446dd3aca506" providerId="LiveId" clId="{3916E8C7-D9A8-40F4-B7E1-35DAA7D8EDE5}" dt="2023-02-16T01:59:04.947" v="3"/>
        <pc:sldMkLst>
          <pc:docMk/>
          <pc:sldMk cId="3465158759" sldId="4523"/>
        </pc:sldMkLst>
        <pc:picChg chg="del mod">
          <ac:chgData name="Jim McGowan" userId="e2c7446dd3aca506" providerId="LiveId" clId="{3916E8C7-D9A8-40F4-B7E1-35DAA7D8EDE5}" dt="2023-02-16T01:59:04.041" v="2" actId="478"/>
          <ac:picMkLst>
            <pc:docMk/>
            <pc:sldMk cId="3465158759" sldId="4523"/>
            <ac:picMk id="2" creationId="{3B8A2E19-F569-60DD-0D54-BC1E56DDD5E1}"/>
          </ac:picMkLst>
        </pc:picChg>
        <pc:picChg chg="add mod">
          <ac:chgData name="Jim McGowan" userId="e2c7446dd3aca506" providerId="LiveId" clId="{3916E8C7-D9A8-40F4-B7E1-35DAA7D8EDE5}" dt="2023-02-16T01:59:04.947" v="3"/>
          <ac:picMkLst>
            <pc:docMk/>
            <pc:sldMk cId="3465158759" sldId="4523"/>
            <ac:picMk id="4" creationId="{18CF1F49-C843-C897-5D00-C21D88EE17FE}"/>
          </ac:picMkLst>
        </pc:picChg>
      </pc:sldChg>
      <pc:sldChg chg="addSp modSp">
        <pc:chgData name="Jim McGowan" userId="e2c7446dd3aca506" providerId="LiveId" clId="{3916E8C7-D9A8-40F4-B7E1-35DAA7D8EDE5}" dt="2023-02-16T02:01:31.317" v="4"/>
        <pc:sldMkLst>
          <pc:docMk/>
          <pc:sldMk cId="2925209928" sldId="4525"/>
        </pc:sldMkLst>
        <pc:picChg chg="add mod">
          <ac:chgData name="Jim McGowan" userId="e2c7446dd3aca506" providerId="LiveId" clId="{3916E8C7-D9A8-40F4-B7E1-35DAA7D8EDE5}" dt="2023-02-16T02:01:31.317" v="4"/>
          <ac:picMkLst>
            <pc:docMk/>
            <pc:sldMk cId="2925209928" sldId="4525"/>
            <ac:picMk id="3" creationId="{9888790C-6017-B9A4-4366-88904807BD66}"/>
          </ac:picMkLst>
        </pc:picChg>
      </pc:sldChg>
      <pc:sldChg chg="delSp modSp new mod">
        <pc:chgData name="Jim McGowan" userId="e2c7446dd3aca506" providerId="LiveId" clId="{3916E8C7-D9A8-40F4-B7E1-35DAA7D8EDE5}" dt="2023-02-16T02:03:07.231" v="23" actId="255"/>
        <pc:sldMkLst>
          <pc:docMk/>
          <pc:sldMk cId="534632089" sldId="9617"/>
        </pc:sldMkLst>
        <pc:spChg chg="mod">
          <ac:chgData name="Jim McGowan" userId="e2c7446dd3aca506" providerId="LiveId" clId="{3916E8C7-D9A8-40F4-B7E1-35DAA7D8EDE5}" dt="2023-02-16T02:03:07.231" v="23" actId="255"/>
          <ac:spMkLst>
            <pc:docMk/>
            <pc:sldMk cId="534632089" sldId="9617"/>
            <ac:spMk id="2" creationId="{CC533079-1D68-F65E-6751-2189CDA9FE1B}"/>
          </ac:spMkLst>
        </pc:spChg>
        <pc:spChg chg="del">
          <ac:chgData name="Jim McGowan" userId="e2c7446dd3aca506" providerId="LiveId" clId="{3916E8C7-D9A8-40F4-B7E1-35DAA7D8EDE5}" dt="2023-02-16T02:02:24.001" v="6" actId="478"/>
          <ac:spMkLst>
            <pc:docMk/>
            <pc:sldMk cId="534632089" sldId="9617"/>
            <ac:spMk id="3" creationId="{4323BF46-2945-DD6C-A4A5-A034BCB94FE2}"/>
          </ac:spMkLst>
        </pc:spChg>
      </pc:sldChg>
    </pc:docChg>
  </pc:docChgLst>
  <pc:docChgLst>
    <pc:chgData name="Jim McGowan" userId="e2c7446dd3aca506" providerId="LiveId" clId="{0B90AA3F-A903-448D-A9BD-1DC7F43BF8E7}"/>
    <pc:docChg chg="custSel modSld">
      <pc:chgData name="Jim McGowan" userId="e2c7446dd3aca506" providerId="LiveId" clId="{0B90AA3F-A903-448D-A9BD-1DC7F43BF8E7}" dt="2023-02-16T01:51:42.493" v="9" actId="14734"/>
      <pc:docMkLst>
        <pc:docMk/>
      </pc:docMkLst>
      <pc:sldChg chg="modSp mod">
        <pc:chgData name="Jim McGowan" userId="e2c7446dd3aca506" providerId="LiveId" clId="{0B90AA3F-A903-448D-A9BD-1DC7F43BF8E7}" dt="2023-02-16T01:45:49.168" v="8" actId="12789"/>
        <pc:sldMkLst>
          <pc:docMk/>
          <pc:sldMk cId="0" sldId="282"/>
        </pc:sldMkLst>
        <pc:graphicFrameChg chg="mod modGraphic">
          <ac:chgData name="Jim McGowan" userId="e2c7446dd3aca506" providerId="LiveId" clId="{0B90AA3F-A903-448D-A9BD-1DC7F43BF8E7}" dt="2023-02-16T01:45:49.168" v="8" actId="12789"/>
          <ac:graphicFrameMkLst>
            <pc:docMk/>
            <pc:sldMk cId="0" sldId="282"/>
            <ac:graphicFrameMk id="4" creationId="{19B34C23-AE2A-427E-B954-D9A01A2C7D48}"/>
          </ac:graphicFrameMkLst>
        </pc:graphicFrameChg>
      </pc:sldChg>
      <pc:sldChg chg="modSp mod">
        <pc:chgData name="Jim McGowan" userId="e2c7446dd3aca506" providerId="LiveId" clId="{0B90AA3F-A903-448D-A9BD-1DC7F43BF8E7}" dt="2023-02-16T01:51:42.493" v="9" actId="14734"/>
        <pc:sldMkLst>
          <pc:docMk/>
          <pc:sldMk cId="196698269" sldId="4518"/>
        </pc:sldMkLst>
        <pc:graphicFrameChg chg="modGraphic">
          <ac:chgData name="Jim McGowan" userId="e2c7446dd3aca506" providerId="LiveId" clId="{0B90AA3F-A903-448D-A9BD-1DC7F43BF8E7}" dt="2023-02-16T01:51:42.493" v="9" actId="14734"/>
          <ac:graphicFrameMkLst>
            <pc:docMk/>
            <pc:sldMk cId="196698269" sldId="4518"/>
            <ac:graphicFrameMk id="3" creationId="{3386EFB9-830F-4A11-9069-29F8D8401807}"/>
          </ac:graphicFrameMkLst>
        </pc:graphicFrameChg>
      </pc:sldChg>
    </pc:docChg>
  </pc:docChgLst>
  <pc:docChgLst>
    <pc:chgData name="Jim McGowan" userId="e2c7446dd3aca506" providerId="LiveId" clId="{12B676F8-1C54-40FF-A97A-4D1A67F65016}"/>
    <pc:docChg chg="modSld">
      <pc:chgData name="Jim McGowan" userId="e2c7446dd3aca506" providerId="LiveId" clId="{12B676F8-1C54-40FF-A97A-4D1A67F65016}" dt="2023-02-22T23:47:06.826" v="45" actId="12788"/>
      <pc:docMkLst>
        <pc:docMk/>
      </pc:docMkLst>
      <pc:sldChg chg="modSp mod">
        <pc:chgData name="Jim McGowan" userId="e2c7446dd3aca506" providerId="LiveId" clId="{12B676F8-1C54-40FF-A97A-4D1A67F65016}" dt="2023-02-22T23:45:23.395" v="20" actId="12788"/>
        <pc:sldMkLst>
          <pc:docMk/>
          <pc:sldMk cId="3032829150" sldId="2806"/>
        </pc:sldMkLst>
        <pc:spChg chg="mod">
          <ac:chgData name="Jim McGowan" userId="e2c7446dd3aca506" providerId="LiveId" clId="{12B676F8-1C54-40FF-A97A-4D1A67F65016}" dt="2023-02-22T23:45:23.395" v="20" actId="12788"/>
          <ac:spMkLst>
            <pc:docMk/>
            <pc:sldMk cId="3032829150" sldId="2806"/>
            <ac:spMk id="16387" creationId="{00000000-0000-0000-0000-000000000000}"/>
          </ac:spMkLst>
        </pc:spChg>
        <pc:picChg chg="mod">
          <ac:chgData name="Jim McGowan" userId="e2c7446dd3aca506" providerId="LiveId" clId="{12B676F8-1C54-40FF-A97A-4D1A67F65016}" dt="2023-02-22T23:45:08.935" v="18" actId="1038"/>
          <ac:picMkLst>
            <pc:docMk/>
            <pc:sldMk cId="3032829150" sldId="2806"/>
            <ac:picMk id="29700" creationId="{00000000-0000-0000-0000-000000000000}"/>
          </ac:picMkLst>
        </pc:picChg>
      </pc:sldChg>
      <pc:sldChg chg="modSp mod">
        <pc:chgData name="Jim McGowan" userId="e2c7446dd3aca506" providerId="LiveId" clId="{12B676F8-1C54-40FF-A97A-4D1A67F65016}" dt="2023-02-22T23:45:47.637" v="39" actId="12788"/>
        <pc:sldMkLst>
          <pc:docMk/>
          <pc:sldMk cId="1434865493" sldId="2820"/>
        </pc:sldMkLst>
        <pc:spChg chg="mod">
          <ac:chgData name="Jim McGowan" userId="e2c7446dd3aca506" providerId="LiveId" clId="{12B676F8-1C54-40FF-A97A-4D1A67F65016}" dt="2023-02-22T23:45:47.637" v="39" actId="12788"/>
          <ac:spMkLst>
            <pc:docMk/>
            <pc:sldMk cId="1434865493" sldId="2820"/>
            <ac:spMk id="16387" creationId="{00000000-0000-0000-0000-000000000000}"/>
          </ac:spMkLst>
        </pc:spChg>
        <pc:picChg chg="mod">
          <ac:chgData name="Jim McGowan" userId="e2c7446dd3aca506" providerId="LiveId" clId="{12B676F8-1C54-40FF-A97A-4D1A67F65016}" dt="2023-02-22T23:45:32.796" v="36" actId="1037"/>
          <ac:picMkLst>
            <pc:docMk/>
            <pc:sldMk cId="1434865493" sldId="2820"/>
            <ac:picMk id="29700" creationId="{00000000-0000-0000-0000-000000000000}"/>
          </ac:picMkLst>
        </pc:picChg>
      </pc:sldChg>
      <pc:sldChg chg="modSp mod">
        <pc:chgData name="Jim McGowan" userId="e2c7446dd3aca506" providerId="LiveId" clId="{12B676F8-1C54-40FF-A97A-4D1A67F65016}" dt="2023-02-22T23:47:06.826" v="45" actId="12788"/>
        <pc:sldMkLst>
          <pc:docMk/>
          <pc:sldMk cId="2713880880" sldId="4814"/>
        </pc:sldMkLst>
        <pc:graphicFrameChg chg="mod modGraphic">
          <ac:chgData name="Jim McGowan" userId="e2c7446dd3aca506" providerId="LiveId" clId="{12B676F8-1C54-40FF-A97A-4D1A67F65016}" dt="2023-02-22T23:47:06.826" v="45" actId="12788"/>
          <ac:graphicFrameMkLst>
            <pc:docMk/>
            <pc:sldMk cId="2713880880" sldId="4814"/>
            <ac:graphicFrameMk id="4" creationId="{00000000-0000-0000-0000-000000000000}"/>
          </ac:graphicFrameMkLst>
        </pc:graphicFrameChg>
      </pc:sldChg>
      <pc:sldChg chg="modSp mod">
        <pc:chgData name="Jim McGowan" userId="e2c7446dd3aca506" providerId="LiveId" clId="{12B676F8-1C54-40FF-A97A-4D1A67F65016}" dt="2023-02-22T23:46:46.905" v="43" actId="255"/>
        <pc:sldMkLst>
          <pc:docMk/>
          <pc:sldMk cId="2712299007" sldId="9616"/>
        </pc:sldMkLst>
        <pc:graphicFrameChg chg="mod modGraphic">
          <ac:chgData name="Jim McGowan" userId="e2c7446dd3aca506" providerId="LiveId" clId="{12B676F8-1C54-40FF-A97A-4D1A67F65016}" dt="2023-02-22T23:46:46.905" v="43" actId="255"/>
          <ac:graphicFrameMkLst>
            <pc:docMk/>
            <pc:sldMk cId="2712299007" sldId="9616"/>
            <ac:graphicFrameMk id="4" creationId="{00000000-0000-0000-0000-000000000000}"/>
          </ac:graphicFrameMkLst>
        </pc:graphicFrameChg>
      </pc:sldChg>
    </pc:docChg>
  </pc:docChgLst>
  <pc:docChgLst>
    <pc:chgData name="Jim McGowan" userId="e2c7446dd3aca506" providerId="LiveId" clId="{4F2AE89B-D4A7-490F-852E-6C9EDA59831E}"/>
    <pc:docChg chg="addSld modSld sldOrd">
      <pc:chgData name="Jim McGowan" userId="e2c7446dd3aca506" providerId="LiveId" clId="{4F2AE89B-D4A7-490F-852E-6C9EDA59831E}" dt="2023-03-16T01:08:10.122" v="27"/>
      <pc:docMkLst>
        <pc:docMk/>
      </pc:docMkLst>
      <pc:sldChg chg="modSp mod">
        <pc:chgData name="Jim McGowan" userId="e2c7446dd3aca506" providerId="LiveId" clId="{4F2AE89B-D4A7-490F-852E-6C9EDA59831E}" dt="2023-03-16T00:40:10.147" v="7" actId="1035"/>
        <pc:sldMkLst>
          <pc:docMk/>
          <pc:sldMk cId="952933425" sldId="9569"/>
        </pc:sldMkLst>
        <pc:picChg chg="mod">
          <ac:chgData name="Jim McGowan" userId="e2c7446dd3aca506" providerId="LiveId" clId="{4F2AE89B-D4A7-490F-852E-6C9EDA59831E}" dt="2023-03-16T00:40:10.147" v="7" actId="1035"/>
          <ac:picMkLst>
            <pc:docMk/>
            <pc:sldMk cId="952933425" sldId="9569"/>
            <ac:picMk id="2" creationId="{00000000-0000-0000-0000-000000000000}"/>
          </ac:picMkLst>
        </pc:picChg>
      </pc:sldChg>
      <pc:sldChg chg="addSp modSp new mod ord">
        <pc:chgData name="Jim McGowan" userId="e2c7446dd3aca506" providerId="LiveId" clId="{4F2AE89B-D4A7-490F-852E-6C9EDA59831E}" dt="2023-03-16T01:08:10.122" v="27"/>
        <pc:sldMkLst>
          <pc:docMk/>
          <pc:sldMk cId="2039153486" sldId="9614"/>
        </pc:sldMkLst>
        <pc:spChg chg="add mod">
          <ac:chgData name="Jim McGowan" userId="e2c7446dd3aca506" providerId="LiveId" clId="{4F2AE89B-D4A7-490F-852E-6C9EDA59831E}" dt="2023-03-16T01:07:51.020" v="25" actId="12789"/>
          <ac:spMkLst>
            <pc:docMk/>
            <pc:sldMk cId="2039153486" sldId="9614"/>
            <ac:spMk id="2" creationId="{7EF8B5E2-ED0B-DD85-FE83-2FD86D523EF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015 Acts 2v38-41 </a:t>
            </a:r>
          </a:p>
          <a:p>
            <a:pPr>
              <a:defRPr/>
            </a:pPr>
            <a:r>
              <a:rPr lang="en-US" sz="1700" dirty="0"/>
              <a:t>03-22-2023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3/22/2023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9</a:t>
            </a:fld>
            <a:endParaRPr lang="en-US"/>
          </a:p>
        </p:txBody>
      </p:sp>
    </p:spTree>
    <p:extLst>
      <p:ext uri="{BB962C8B-B14F-4D97-AF65-F5344CB8AC3E}">
        <p14:creationId xmlns:p14="http://schemas.microsoft.com/office/powerpoint/2010/main" val="440680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25</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4107594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26</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3971972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80</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1059"/>
          <p:cNvSpPr>
            <a:spLocks noGrp="1" noChangeArrowheads="1"/>
          </p:cNvSpPr>
          <p:nvPr>
            <p:ph type="dt" sz="half" idx="10"/>
          </p:nvPr>
        </p:nvSpPr>
        <p:spPr/>
        <p:txBody>
          <a:bodyPr/>
          <a:lstStyle>
            <a:lvl1pPr>
              <a:defRPr/>
            </a:lvl1pPr>
          </a:lstStyle>
          <a:p>
            <a:pPr>
              <a:defRPr/>
            </a:pPr>
            <a:endParaRPr lang="en-US"/>
          </a:p>
        </p:txBody>
      </p:sp>
      <p:sp>
        <p:nvSpPr>
          <p:cNvPr id="5" name="Rectangle 1060"/>
          <p:cNvSpPr>
            <a:spLocks noGrp="1" noChangeArrowheads="1"/>
          </p:cNvSpPr>
          <p:nvPr>
            <p:ph type="ftr" sz="quarter" idx="11"/>
          </p:nvPr>
        </p:nvSpPr>
        <p:spPr/>
        <p:txBody>
          <a:bodyPr/>
          <a:lstStyle>
            <a:lvl1pPr>
              <a:defRPr/>
            </a:lvl1pPr>
          </a:lstStyle>
          <a:p>
            <a:pPr>
              <a:defRPr/>
            </a:pPr>
            <a:endParaRPr lang="en-US"/>
          </a:p>
        </p:txBody>
      </p:sp>
      <p:sp>
        <p:nvSpPr>
          <p:cNvPr id="6" name="Rectangle 1061"/>
          <p:cNvSpPr>
            <a:spLocks noGrp="1" noChangeArrowheads="1"/>
          </p:cNvSpPr>
          <p:nvPr>
            <p:ph type="sldNum" sz="quarter" idx="12"/>
          </p:nvPr>
        </p:nvSpPr>
        <p:spPr/>
        <p:txBody>
          <a:bodyPr/>
          <a:lstStyle>
            <a:lvl1pPr>
              <a:defRPr smtClean="0"/>
            </a:lvl1pPr>
          </a:lstStyle>
          <a:p>
            <a:pPr>
              <a:defRPr/>
            </a:pPr>
            <a:fld id="{37FD5E51-C704-4CB5-AD20-00065384E650}" type="slidenum">
              <a:rPr lang="en-US" altLang="en-US"/>
              <a:pPr>
                <a:defRPr/>
              </a:pPr>
              <a:t>‹#›</a:t>
            </a:fld>
            <a:endParaRPr lang="en-US" altLang="en-US"/>
          </a:p>
        </p:txBody>
      </p:sp>
    </p:spTree>
    <p:extLst>
      <p:ext uri="{BB962C8B-B14F-4D97-AF65-F5344CB8AC3E}">
        <p14:creationId xmlns:p14="http://schemas.microsoft.com/office/powerpoint/2010/main" val="3557252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268835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13" r:id="rId13"/>
    <p:sldLayoutId id="2147483714"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E7F32FBD-DCE3-60B1-8CA6-DA6FF43DCA4E}"/>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A4D6907A-670A-56B3-CFB2-7BC81428EA1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48355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dirty="0"/>
              <a:t>“</a:t>
            </a:r>
            <a:r>
              <a:rPr lang="en-US" sz="3600" dirty="0"/>
              <a:t>Peter said to them, “</a:t>
            </a:r>
            <a:r>
              <a:rPr lang="en-US" sz="3600" b="1" u="sng" dirty="0">
                <a:solidFill>
                  <a:srgbClr val="FFFFCC"/>
                </a:solidFill>
              </a:rPr>
              <a:t>Repent [</a:t>
            </a:r>
            <a:r>
              <a:rPr lang="en-US" sz="3600" b="1" i="1" u="sng" dirty="0" err="1">
                <a:solidFill>
                  <a:srgbClr val="FFFFCC"/>
                </a:solidFill>
              </a:rPr>
              <a:t>metanoeō</a:t>
            </a:r>
            <a:r>
              <a:rPr lang="en-US" sz="3600" b="1" u="sng" dirty="0">
                <a:solidFill>
                  <a:srgbClr val="FFFFCC"/>
                </a:solidFill>
              </a:rPr>
              <a:t>]</a:t>
            </a:r>
            <a:r>
              <a:rPr lang="en-US" sz="3600" dirty="0"/>
              <a:t>, and each of you be baptized in the name of Jesus Christ </a:t>
            </a:r>
            <a:r>
              <a:rPr lang="en-US" sz="3600" b="1" u="sng" dirty="0">
                <a:solidFill>
                  <a:srgbClr val="FFFFCC"/>
                </a:solidFill>
              </a:rPr>
              <a:t>for (</a:t>
            </a:r>
            <a:r>
              <a:rPr lang="en-US" sz="3600" b="1" i="1" u="sng" dirty="0" err="1">
                <a:solidFill>
                  <a:srgbClr val="FFFFCC"/>
                </a:solidFill>
              </a:rPr>
              <a:t>eis</a:t>
            </a:r>
            <a:r>
              <a:rPr lang="en-US" sz="3600" b="1" u="sng" dirty="0">
                <a:solidFill>
                  <a:srgbClr val="FFFFCC"/>
                </a:solidFill>
              </a:rPr>
              <a:t>)</a:t>
            </a:r>
            <a:r>
              <a:rPr lang="en-US" sz="3600" dirty="0"/>
              <a:t> the forgiveness of your sins; and you will receive the gift of the Holy Spirit.</a:t>
            </a:r>
            <a:r>
              <a:rPr lang="en-US" altLang="en-US" sz="3600" kern="0" dirty="0"/>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51345559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600200"/>
            <a:ext cx="10972800" cy="4114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rPr>
              <a:t>“This vital newness of mind is a part of believing, after all, and therefore it may be and is used as a </a:t>
            </a:r>
            <a:r>
              <a:rPr lang="en-US" sz="3200" b="1" i="1" u="sng" dirty="0">
                <a:solidFill>
                  <a:srgbClr val="FFFFCC"/>
                </a:solidFill>
                <a:effectLst>
                  <a:outerShdw blurRad="38100" dist="38100" dir="2700000" algn="tl">
                    <a:srgbClr val="000000">
                      <a:alpha val="43137"/>
                    </a:srgbClr>
                  </a:outerShdw>
                </a:effectLst>
              </a:rPr>
              <a:t>synonym</a:t>
            </a:r>
            <a:r>
              <a:rPr lang="en-US" sz="3200" dirty="0">
                <a:effectLst>
                  <a:outerShdw blurRad="38100" dist="38100" dir="2700000" algn="tl">
                    <a:srgbClr val="000000">
                      <a:alpha val="43137"/>
                    </a:srgbClr>
                  </a:outerShdw>
                </a:effectLst>
              </a:rPr>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EF4499A-F2F2-5EF3-8554-E8C195A87744}"/>
              </a:ext>
            </a:extLst>
          </p:cNvPr>
          <p:cNvSpPr txBox="1"/>
          <p:nvPr/>
        </p:nvSpPr>
        <p:spPr>
          <a:xfrm>
            <a:off x="2209800" y="219670"/>
            <a:ext cx="77724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r>
              <a:rPr lang="en-US" dirty="0"/>
              <a:t>vol. 7, </a:t>
            </a:r>
            <a:r>
              <a:rPr lang="en-US" i="1" dirty="0"/>
              <a:t>Systematic Theology </a:t>
            </a:r>
            <a:r>
              <a:rPr lang="en-US" dirty="0"/>
              <a:t>(Grand Rapids, MI: Kregel Publications, 1993), 265-66.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A863B-80C4-2421-7C6F-04E09E529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12:41</a:t>
            </a:r>
          </a:p>
          <a:p>
            <a:pPr algn="just">
              <a:spcBef>
                <a:spcPts val="0"/>
              </a:spcBef>
              <a:spcAft>
                <a:spcPts val="0"/>
              </a:spcAft>
            </a:pPr>
            <a:r>
              <a:rPr lang="en-US" altLang="en-US" sz="3600" dirty="0"/>
              <a:t>“</a:t>
            </a:r>
            <a:r>
              <a:rPr lang="en-US" sz="3600" dirty="0"/>
              <a:t>The men of Nineveh will stand up with this generation at the judgment and will condemn it because they repented  </a:t>
            </a:r>
            <a:r>
              <a:rPr lang="en-US" sz="3600" b="1" u="sng" dirty="0">
                <a:solidFill>
                  <a:srgbClr val="FFFFCC"/>
                </a:solidFill>
              </a:rPr>
              <a:t>at</a:t>
            </a:r>
            <a:r>
              <a:rPr lang="en-US" sz="3600" b="1" dirty="0">
                <a:solidFill>
                  <a:srgbClr val="FFFFCC"/>
                </a:solidFill>
              </a:rPr>
              <a:t> [in the face of/because of] (</a:t>
            </a:r>
            <a:r>
              <a:rPr lang="en-US" sz="3600" b="1" i="1" dirty="0" err="1">
                <a:solidFill>
                  <a:srgbClr val="FFFFCC"/>
                </a:solidFill>
              </a:rPr>
              <a:t>eis</a:t>
            </a:r>
            <a:r>
              <a:rPr lang="en-US" sz="3600" b="1" dirty="0">
                <a:solidFill>
                  <a:srgbClr val="FFFFCC"/>
                </a:solidFill>
              </a:rPr>
              <a:t>)</a:t>
            </a:r>
            <a:r>
              <a:rPr lang="en-US" sz="3600" dirty="0"/>
              <a:t> the preaching of Jonah; and behold, something greater than Jonah is here.</a:t>
            </a:r>
            <a:r>
              <a:rPr lang="en-US" altLang="en-US" sz="3600" dirty="0"/>
              <a:t>”</a:t>
            </a:r>
          </a:p>
        </p:txBody>
      </p:sp>
    </p:spTree>
    <p:extLst>
      <p:ext uri="{BB962C8B-B14F-4D97-AF65-F5344CB8AC3E}">
        <p14:creationId xmlns:p14="http://schemas.microsoft.com/office/powerpoint/2010/main" val="280695703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21633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be fulfilled.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37072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609600" y="2078038"/>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000" b="1" dirty="0">
                <a:effectLst>
                  <a:outerShdw blurRad="38100" dist="38100" dir="2700000" algn="tl">
                    <a:srgbClr val="000000">
                      <a:alpha val="43137"/>
                    </a:srgbClr>
                  </a:outerShdw>
                </a:effectLst>
                <a:latin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rPr>
              <a:t>…</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one of the mistakes that human beings make is believing that there is only one way</a:t>
            </a:r>
            <a:r>
              <a:rPr lang="en-US" altLang="en-US" sz="3000" dirty="0">
                <a:effectLst>
                  <a:outerShdw blurRad="38100" dist="38100" dir="2700000" algn="tl">
                    <a:srgbClr val="000000">
                      <a:alpha val="43137"/>
                    </a:srgbClr>
                  </a:outerShdw>
                </a:effectLst>
                <a:latin typeface="Calibri" panose="020F0502020204030204" pitchFamily="34" charset="0"/>
              </a:rPr>
              <a:t>…We</a:t>
            </a:r>
            <a:r>
              <a:rPr lang="en-US" altLang="en-US" sz="3000" b="1" u="sng" dirty="0">
                <a:effectLst>
                  <a:outerShdw blurRad="38100" dist="38100" dir="2700000" algn="tl">
                    <a:srgbClr val="000000">
                      <a:alpha val="43137"/>
                    </a:srgbClr>
                  </a:outerShdw>
                </a:effectLst>
                <a:latin typeface="Calibri" panose="020F0502020204030204" pitchFamily="34" charset="0"/>
              </a:rPr>
              <a:t> </a:t>
            </a:r>
            <a:r>
              <a:rPr lang="en-US" altLang="en-US" sz="3000" dirty="0">
                <a:effectLst>
                  <a:outerShdw blurRad="38100" dist="38100" dir="2700000" algn="tl">
                    <a:srgbClr val="000000">
                      <a:alpha val="43137"/>
                    </a:srgbClr>
                  </a:outerShdw>
                </a:effectLst>
                <a:latin typeface="Calibri" panose="020F0502020204030204" pitchFamily="34" charset="0"/>
              </a:rPr>
              <a:t>don’t accept that there are diverse ways of being in the world; that there are millions of ways to be a human being. And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many ways…many paths to what you call God</a:t>
            </a:r>
            <a:r>
              <a:rPr lang="en-US" altLang="en-US" sz="3000" dirty="0">
                <a:effectLst>
                  <a:outerShdw blurRad="38100" dist="38100" dir="2700000" algn="tl">
                    <a:srgbClr val="000000">
                      <a:alpha val="43137"/>
                    </a:srgbClr>
                  </a:outerShdw>
                </a:effectLst>
                <a:latin typeface="Calibri" panose="020F0502020204030204" pitchFamily="34" charset="0"/>
              </a:rPr>
              <a:t>. That her path might be something else and when she gets there she might call it the light. But her loving, and her kindness, and her generosity brings her to the…same point that it brings you…</a:t>
            </a:r>
          </a:p>
        </p:txBody>
      </p:sp>
      <p:sp>
        <p:nvSpPr>
          <p:cNvPr id="84995"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499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5082" y="182562"/>
            <a:ext cx="2581836"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2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6019" name="Picture 2" descr="https://encrypted-tbn1.gstatic.com/images?q=tbn:ANd9GcRDg5T_RX2f_qZ9D5NXfZbYyeP8-3VdwefZsU4VngItyg_vsMTV3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2750" y="152400"/>
            <a:ext cx="1206500" cy="129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609600" y="1458914"/>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It doesn’t matter whether she called it ‘God’ along the way or not…There couldn’t possibly be just one way!</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couldn’t possibly be only one way with millions of people in the world!</a:t>
            </a:r>
            <a:r>
              <a:rPr lang="en-US" altLang="en-US" sz="3200" dirty="0">
                <a:effectLst>
                  <a:outerShdw blurRad="38100" dist="38100" dir="2700000" algn="tl">
                    <a:srgbClr val="000000">
                      <a:alpha val="43137"/>
                    </a:srgbClr>
                  </a:outerShdw>
                </a:effectLst>
                <a:latin typeface="Calibri" panose="020F0502020204030204" pitchFamily="34" charset="0"/>
              </a:rPr>
              <a:t>...You think…if you are somewhere on the planet and you never hear the name of Jesus but yet you live with a loving heart. You lived as Jesus would have had you to live. You lived for the same purpose as Jesus came to the planet to teach us all, but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are in some remote part of the earth and you never heard the name of Jesus. You cannot get to Heaven…?</a:t>
            </a:r>
            <a:r>
              <a:rPr lang="en-US" altLang="en-US" sz="3200" b="1" dirty="0">
                <a:effectLst>
                  <a:outerShdw blurRad="38100" dist="38100" dir="2700000" algn="tl">
                    <a:srgbClr val="000000">
                      <a:alpha val="43137"/>
                    </a:srgbClr>
                  </a:outerShdw>
                </a:effectLst>
                <a:latin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081028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TextBox 8"/>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sp>
        <p:nvSpPr>
          <p:cNvPr id="2" name="Rectangle 1"/>
          <p:cNvSpPr/>
          <p:nvPr/>
        </p:nvSpPr>
        <p:spPr>
          <a:xfrm>
            <a:off x="609601" y="1371600"/>
            <a:ext cx="10972800" cy="5262979"/>
          </a:xfrm>
          <a:prstGeom prst="rect">
            <a:avLst/>
          </a:prstGeom>
        </p:spPr>
        <p:txBody>
          <a:bodyPr wrap="square">
            <a:spAutoFit/>
          </a:bodyPr>
          <a:lstStyle/>
          <a:p>
            <a:pPr algn="just">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a class I once taught at Dallas Seminary, I inadvertently asked an exam question on material I had not covered in class.  One of the students brought this discrepancy to my attention.  To be fair, I had to rescore all of the test papers because I could not hold the students liable for information they had never been given…So the premise is that God will not hold people accountable for a decision they cannot make, based on information they have not received…And people in faraway lands who have never heard the gospel still have their own sins to answer for.  This means we need to talk about the provision God has made for those who cannot believe….</a:t>
            </a:r>
            <a:r>
              <a:rPr lang="en-US" sz="2800" dirty="0">
                <a:latin typeface="Calibri" panose="020F0502020204030204" pitchFamily="34" charset="0"/>
                <a:cs typeface="Calibri" panose="020F0502020204030204" pitchFamily="34" charset="0"/>
              </a:rPr>
              <a:t>Here's the spiritual principle at work: When people respond to what they do know of God, He takes personal responsibility for giving them more information about Himself.... In the case of a person…</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22224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D4471-004E-A1BE-C790-175E5A5BB120}"/>
              </a:ext>
            </a:extLst>
          </p:cNvPr>
          <p:cNvPicPr>
            <a:picLocks noChangeAspect="1"/>
          </p:cNvPicPr>
          <p:nvPr/>
        </p:nvPicPr>
        <p:blipFill>
          <a:blip r:embed="rId2"/>
          <a:stretch>
            <a:fillRect/>
          </a:stretch>
        </p:blipFill>
        <p:spPr>
          <a:xfrm>
            <a:off x="7949184" y="2060854"/>
            <a:ext cx="3657600" cy="2556829"/>
          </a:xfrm>
          <a:prstGeom prst="rect">
            <a:avLst/>
          </a:prstGeom>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162975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609600" y="1371600"/>
            <a:ext cx="10972800" cy="4832092"/>
          </a:xfrm>
          <a:prstGeom prst="rect">
            <a:avLst/>
          </a:prstGeom>
          <a:noFill/>
          <a:ln w="9525">
            <a:noFill/>
            <a:miter lim="800000"/>
            <a:headEnd/>
            <a:tailEnd/>
          </a:ln>
        </p:spPr>
        <p:txBody>
          <a:bodyPr wrap="square">
            <a:spAutoFit/>
          </a:bodyPr>
          <a:lstStyle/>
          <a:p>
            <a:pPr algn="just"/>
            <a:r>
              <a:rPr lang="en-US" sz="2800" dirty="0">
                <a:latin typeface="Calibri" panose="020F0502020204030204" pitchFamily="34" charset="0"/>
                <a:cs typeface="Calibri" panose="020F0502020204030204" pitchFamily="34" charset="0"/>
              </a:rPr>
              <a:t>…who never hears the gospel and never knows the name of Jesus, but who responds to the light he has, God, treats </a:t>
            </a:r>
            <a:r>
              <a:rPr lang="en-US" sz="2800" dirty="0">
                <a:solidFill>
                  <a:srgbClr val="FFFFFF"/>
                </a:solidFill>
                <a:latin typeface="Calibri" panose="020F0502020204030204" pitchFamily="34" charset="0"/>
                <a:cs typeface="Calibri" panose="020F0502020204030204" pitchFamily="34" charset="0"/>
              </a:rPr>
              <a:t>that person like an Old Testament saint, if you will. That is, if the person trusts in what God has revealed, God deals with that person based on the knowledge he has, not the information he never received.  I call this </a:t>
            </a:r>
            <a:r>
              <a:rPr lang="en-US" sz="2800" b="1" u="sng" dirty="0">
                <a:solidFill>
                  <a:srgbClr val="FFFFCC"/>
                </a:solidFill>
                <a:latin typeface="Calibri" panose="020F0502020204030204" pitchFamily="34" charset="0"/>
                <a:cs typeface="Calibri" panose="020F0502020204030204" pitchFamily="34" charset="0"/>
              </a:rPr>
              <a:t>trans-dispensationalism</a:t>
            </a:r>
            <a:r>
              <a:rPr lang="en-US" sz="2800" u="sng" dirty="0">
                <a:solidFill>
                  <a:srgbClr val="FFFFFF"/>
                </a:solidFill>
                <a:latin typeface="Calibri" panose="020F0502020204030204" pitchFamily="34" charset="0"/>
                <a:cs typeface="Calibri" panose="020F0502020204030204" pitchFamily="34" charset="0"/>
              </a:rPr>
              <a:t>...</a:t>
            </a:r>
            <a:r>
              <a:rPr lang="en-US" sz="2800" b="1" u="sng" dirty="0">
                <a:solidFill>
                  <a:srgbClr val="FFFFCC"/>
                </a:solidFill>
                <a:latin typeface="Calibri" panose="020F0502020204030204" pitchFamily="34" charset="0"/>
                <a:cs typeface="Calibri" panose="020F0502020204030204" pitchFamily="34" charset="0"/>
              </a:rPr>
              <a:t>By this I mean if a person is sincerely seeking God and desiring to know Him, and is responding to the truth he knows, if there is no missionary or direct manifestation of God, then God judges that person based on his faith in the light he has received</a:t>
            </a:r>
            <a:r>
              <a:rPr lang="en-US" sz="2800" dirty="0">
                <a:solidFill>
                  <a:srgbClr val="FFFFFF"/>
                </a:solidFill>
                <a:latin typeface="Calibri" panose="020F0502020204030204" pitchFamily="34" charset="0"/>
                <a:cs typeface="Calibri" panose="020F0502020204030204" pitchFamily="34" charset="0"/>
              </a:rPr>
              <a:t>.  And as in the case of Abraham, God will retroactively count this person as righteous by applying the death of Christ from the dispensation of grace.”</a:t>
            </a:r>
            <a:endParaRPr lang="en-US" sz="2800" dirty="0">
              <a:latin typeface="Calibri" panose="020F0502020204030204" pitchFamily="34" charset="0"/>
              <a:cs typeface="Calibri" panose="020F0502020204030204" pitchFamily="34" charset="0"/>
            </a:endParaRPr>
          </a:p>
        </p:txBody>
      </p:sp>
      <p:sp>
        <p:nvSpPr>
          <p:cNvPr id="3" name="TextBox 8">
            <a:extLst>
              <a:ext uri="{FF2B5EF4-FFF2-40B4-BE49-F238E27FC236}">
                <a16:creationId xmlns:a16="http://schemas.microsoft.com/office/drawing/2014/main" id="{F090A061-FAD4-9278-F0A9-97661B2CDFC0}"/>
              </a:ext>
            </a:extLst>
          </p:cNvPr>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pic>
        <p:nvPicPr>
          <p:cNvPr id="4" name="Picture 2">
            <a:extLst>
              <a:ext uri="{FF2B5EF4-FFF2-40B4-BE49-F238E27FC236}">
                <a16:creationId xmlns:a16="http://schemas.microsoft.com/office/drawing/2014/main" id="{97B64A7C-45C4-F6CA-A18C-1F61E9A3752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495489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19620"/>
            <a:ext cx="10972800" cy="498598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"Tell me, what is the future of Christianity?"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"Well, Christianity and being a true believer, you know, I think there's the body of Christ which comes from all the Christian groups around the world, or </a:t>
            </a:r>
            <a:r>
              <a:rPr lang="en-US" altLang="en-US" sz="2800" b="1" u="sng" dirty="0">
                <a:solidFill>
                  <a:srgbClr val="FFFFCC"/>
                </a:solidFill>
                <a:latin typeface="Calibri" panose="020F0502020204030204" pitchFamily="34" charset="0"/>
                <a:cs typeface="Calibri" panose="020F0502020204030204" pitchFamily="34" charset="0"/>
              </a:rPr>
              <a:t>outside the Christian groups</a:t>
            </a:r>
            <a:r>
              <a:rPr lang="en-US" altLang="en-US" sz="2800" dirty="0">
                <a:latin typeface="Calibri" panose="020F0502020204030204" pitchFamily="34" charset="0"/>
                <a:cs typeface="Calibri" panose="020F0502020204030204" pitchFamily="34" charset="0"/>
              </a:rPr>
              <a:t>. I think that everybody that loves Christ or knows Christ, </a:t>
            </a:r>
            <a:r>
              <a:rPr lang="en-US" altLang="en-US" sz="2800" b="1" u="sng" dirty="0">
                <a:solidFill>
                  <a:srgbClr val="FFFFCC"/>
                </a:solidFill>
                <a:latin typeface="Calibri" panose="020F0502020204030204" pitchFamily="34" charset="0"/>
                <a:cs typeface="Calibri" panose="020F0502020204030204" pitchFamily="34" charset="0"/>
              </a:rPr>
              <a:t>whether they're conscious of it or not</a:t>
            </a:r>
            <a:r>
              <a:rPr lang="en-US" altLang="en-US" sz="2800" dirty="0">
                <a:latin typeface="Calibri" panose="020F0502020204030204" pitchFamily="34" charset="0"/>
                <a:cs typeface="Calibri" panose="020F0502020204030204" pitchFamily="34" charset="0"/>
              </a:rPr>
              <a:t>, they're members of the body of Christ. And I don't think that we're going to see a great sweeping revival that will turn the whole world to Christ at any time…and that’s what God is doing today. He is calling people out of the world for His name. Whether they come from the </a:t>
            </a:r>
            <a:r>
              <a:rPr lang="en-US" altLang="en-US" sz="2800" b="1" u="sng" dirty="0">
                <a:solidFill>
                  <a:srgbClr val="FFFFCC"/>
                </a:solidFill>
                <a:latin typeface="Calibri" panose="020F0502020204030204" pitchFamily="34" charset="0"/>
                <a:cs typeface="Calibri" panose="020F0502020204030204" pitchFamily="34" charset="0"/>
              </a:rPr>
              <a:t>Muslim</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a:t>
            </a:r>
            <a:r>
              <a:rPr lang="en-US" altLang="en-US" sz="2800" b="1" u="sng" dirty="0">
                <a:solidFill>
                  <a:srgbClr val="FFFFCC"/>
                </a:solidFill>
                <a:latin typeface="Calibri" panose="020F0502020204030204" pitchFamily="34" charset="0"/>
                <a:cs typeface="Calibri" panose="020F0502020204030204" pitchFamily="34" charset="0"/>
              </a:rPr>
              <a:t>Buddhist</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Christian world, or the </a:t>
            </a:r>
            <a:r>
              <a:rPr lang="en-US" altLang="en-US" sz="2800" b="1" u="sng" dirty="0">
                <a:solidFill>
                  <a:srgbClr val="FFFFCC"/>
                </a:solidFill>
                <a:latin typeface="Calibri" panose="020F0502020204030204" pitchFamily="34" charset="0"/>
                <a:cs typeface="Calibri" panose="020F0502020204030204" pitchFamily="34" charset="0"/>
              </a:rPr>
              <a:t>non-believing</a:t>
            </a:r>
            <a:r>
              <a:rPr lang="en-US" altLang="en-US" sz="2800" dirty="0">
                <a:latin typeface="Calibri" panose="020F0502020204030204" pitchFamily="34" charset="0"/>
                <a:cs typeface="Calibri" panose="020F0502020204030204" pitchFamily="34" charset="0"/>
              </a:rPr>
              <a:t> world, they are members of the body of Christ because they've been called . . .  </a:t>
            </a:r>
          </a:p>
        </p:txBody>
      </p:sp>
      <p:sp>
        <p:nvSpPr>
          <p:cNvPr id="238595" name="TextBox 2"/>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23859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spTree>
    <p:extLst>
      <p:ext uri="{BB962C8B-B14F-4D97-AF65-F5344CB8AC3E}">
        <p14:creationId xmlns:p14="http://schemas.microsoft.com/office/powerpoint/2010/main" val="3095363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65280"/>
            <a:ext cx="10972800" cy="341632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dirty="0">
                <a:latin typeface="Calibri" panose="020F0502020204030204" pitchFamily="34" charset="0"/>
                <a:cs typeface="Calibri" panose="020F0502020204030204" pitchFamily="34" charset="0"/>
              </a:rPr>
              <a:t>…by God. </a:t>
            </a:r>
            <a:r>
              <a:rPr lang="en-US" altLang="en-US" sz="2800" b="1" u="sng" dirty="0">
                <a:solidFill>
                  <a:srgbClr val="FFFFCC"/>
                </a:solidFill>
                <a:latin typeface="Calibri" panose="020F0502020204030204" pitchFamily="34" charset="0"/>
                <a:cs typeface="Calibri" panose="020F0502020204030204" pitchFamily="34" charset="0"/>
              </a:rPr>
              <a:t>They may not even know the name of Jesus</a:t>
            </a:r>
            <a:r>
              <a:rPr lang="en-US" altLang="en-US" sz="2800" dirty="0">
                <a:latin typeface="Calibri" panose="020F0502020204030204" pitchFamily="34" charset="0"/>
                <a:cs typeface="Calibri" panose="020F0502020204030204" pitchFamily="34" charset="0"/>
              </a:rPr>
              <a:t>, but they know in their hearts they need something that they don't have and </a:t>
            </a:r>
            <a:r>
              <a:rPr lang="en-US" altLang="en-US" sz="2800" b="1" u="sng" dirty="0">
                <a:solidFill>
                  <a:srgbClr val="FFFFCC"/>
                </a:solidFill>
                <a:latin typeface="Calibri" panose="020F0502020204030204" pitchFamily="34" charset="0"/>
                <a:cs typeface="Calibri" panose="020F0502020204030204" pitchFamily="34" charset="0"/>
              </a:rPr>
              <a:t>they turn to the only light that they have and I think they're saved and they're going to be with us in heaven</a:t>
            </a:r>
            <a:r>
              <a:rPr lang="en-US" altLang="en-US" sz="2800" dirty="0">
                <a:latin typeface="Calibri" panose="020F0502020204030204" pitchFamily="34" charset="0"/>
                <a:cs typeface="Calibri" panose="020F0502020204030204" pitchFamily="34" charset="0"/>
              </a:rPr>
              <a:t>.”</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"This is fantastic. I'm so thrilled to hear you say that. There's a </a:t>
            </a:r>
            <a:r>
              <a:rPr lang="en-US" altLang="en-US" sz="2800" b="1" u="sng" dirty="0">
                <a:solidFill>
                  <a:srgbClr val="FFFFCC"/>
                </a:solidFill>
                <a:latin typeface="Calibri" panose="020F0502020204030204" pitchFamily="34" charset="0"/>
                <a:cs typeface="Calibri" panose="020F0502020204030204" pitchFamily="34" charset="0"/>
              </a:rPr>
              <a:t>wideness</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in God's mercy.”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“There is."</a:t>
            </a:r>
          </a:p>
        </p:txBody>
      </p:sp>
      <p:sp>
        <p:nvSpPr>
          <p:cNvPr id="2" name="TextBox 2">
            <a:extLst>
              <a:ext uri="{FF2B5EF4-FFF2-40B4-BE49-F238E27FC236}">
                <a16:creationId xmlns:a16="http://schemas.microsoft.com/office/drawing/2014/main" id="{B453272E-B8CC-EFD4-8A85-D57FF1658371}"/>
              </a:ext>
            </a:extLst>
          </p:cNvPr>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3" name="Picture 1">
            <a:extLst>
              <a:ext uri="{FF2B5EF4-FFF2-40B4-BE49-F238E27FC236}">
                <a16:creationId xmlns:a16="http://schemas.microsoft.com/office/drawing/2014/main" id="{CB6B5FAE-3EF7-D495-DE25-D99C816EFE4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pic>
        <p:nvPicPr>
          <p:cNvPr id="4" name="Picture 3">
            <a:extLst>
              <a:ext uri="{FF2B5EF4-FFF2-40B4-BE49-F238E27FC236}">
                <a16:creationId xmlns:a16="http://schemas.microsoft.com/office/drawing/2014/main" id="{D321412A-1178-D211-B662-C6004C0F34D0}"/>
              </a:ext>
            </a:extLst>
          </p:cNvPr>
          <p:cNvPicPr>
            <a:picLocks noChangeAspect="1"/>
          </p:cNvPicPr>
          <p:nvPr/>
        </p:nvPicPr>
        <p:blipFill rotWithShape="1">
          <a:blip r:embed="rId3"/>
          <a:srcRect l="69453"/>
          <a:stretch/>
        </p:blipFill>
        <p:spPr>
          <a:xfrm>
            <a:off x="5489860" y="4876800"/>
            <a:ext cx="1212281"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58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228601"/>
          <a:ext cx="10972800" cy="6404097"/>
        </p:xfrm>
        <a:graphic>
          <a:graphicData uri="http://schemas.openxmlformats.org/drawingml/2006/table">
            <a:tbl>
              <a:tblPr firstRow="1" bandRow="1">
                <a:tableStyleId>{D7AC3CCA-C797-4891-BE02-D94E43425B78}</a:tableStyleId>
              </a:tblPr>
              <a:tblGrid>
                <a:gridCol w="4039611">
                  <a:extLst>
                    <a:ext uri="{9D8B030D-6E8A-4147-A177-3AD203B41FA5}">
                      <a16:colId xmlns:a16="http://schemas.microsoft.com/office/drawing/2014/main" val="1548706622"/>
                    </a:ext>
                  </a:extLst>
                </a:gridCol>
                <a:gridCol w="3609057">
                  <a:extLst>
                    <a:ext uri="{9D8B030D-6E8A-4147-A177-3AD203B41FA5}">
                      <a16:colId xmlns:a16="http://schemas.microsoft.com/office/drawing/2014/main" val="2017861585"/>
                    </a:ext>
                  </a:extLst>
                </a:gridCol>
                <a:gridCol w="3324132">
                  <a:extLst>
                    <a:ext uri="{9D8B030D-6E8A-4147-A177-3AD203B41FA5}">
                      <a16:colId xmlns:a16="http://schemas.microsoft.com/office/drawing/2014/main" val="1115267921"/>
                    </a:ext>
                  </a:extLst>
                </a:gridCol>
              </a:tblGrid>
              <a:tr h="636781">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rPr>
                        <a:t>Kingdom Gospel vs. Personal Gospel</a:t>
                      </a:r>
                    </a:p>
                  </a:txBody>
                  <a:tcPr anchor="ctr">
                    <a:solidFill>
                      <a:schemeClr val="bg1"/>
                    </a:solidFill>
                  </a:tcPr>
                </a:tc>
                <a:tc hMerge="1">
                  <a:txBody>
                    <a:bodyPr/>
                    <a:lstStyle/>
                    <a:p>
                      <a:endParaRPr lang="en-US" sz="2800" dirty="0">
                        <a:latin typeface="Calibri" panose="020F0502020204030204" pitchFamily="34" charset="0"/>
                      </a:endParaRPr>
                    </a:p>
                  </a:txBody>
                  <a:tcPr/>
                </a:tc>
                <a:tc hMerge="1">
                  <a:txBody>
                    <a:bodyPr/>
                    <a:lstStyle/>
                    <a:p>
                      <a:endParaRPr lang="en-US" sz="2800" dirty="0">
                        <a:latin typeface="Calibri" panose="020F0502020204030204" pitchFamily="34" charset="0"/>
                      </a:endParaRPr>
                    </a:p>
                  </a:txBody>
                  <a:tcPr/>
                </a:tc>
                <a:extLst>
                  <a:ext uri="{0D108BD9-81ED-4DB2-BD59-A6C34878D82A}">
                    <a16:rowId xmlns:a16="http://schemas.microsoft.com/office/drawing/2014/main" val="726409370"/>
                  </a:ext>
                </a:extLst>
              </a:tr>
              <a:tr h="636781">
                <a:tc>
                  <a:txBody>
                    <a:bodyPr/>
                    <a:lstStyle/>
                    <a:p>
                      <a:pPr algn="ctr"/>
                      <a:endParaRPr lang="en-US" sz="2800" b="1" dirty="0">
                        <a:latin typeface="Calibri" panose="020F0502020204030204" pitchFamily="34" charset="0"/>
                      </a:endParaRPr>
                    </a:p>
                  </a:txBody>
                  <a:tcPr anchor="ctr"/>
                </a:tc>
                <a:tc>
                  <a:txBody>
                    <a:bodyPr/>
                    <a:lstStyle/>
                    <a:p>
                      <a:pPr algn="ctr"/>
                      <a:r>
                        <a:rPr lang="en-US" sz="2800" b="1" dirty="0">
                          <a:solidFill>
                            <a:srgbClr val="C00000"/>
                          </a:solidFill>
                          <a:latin typeface="Calibri" panose="020F0502020204030204" pitchFamily="34" charset="0"/>
                        </a:rPr>
                        <a:t>Kingdom Gospel</a:t>
                      </a:r>
                    </a:p>
                  </a:txBody>
                  <a:tcPr anchor="ctr"/>
                </a:tc>
                <a:tc>
                  <a:txBody>
                    <a:bodyPr/>
                    <a:lstStyle/>
                    <a:p>
                      <a:pPr algn="ctr"/>
                      <a:r>
                        <a:rPr lang="en-US" sz="2800" b="1" dirty="0">
                          <a:solidFill>
                            <a:srgbClr val="0000FF"/>
                          </a:solidFill>
                          <a:latin typeface="Calibri" panose="020F0502020204030204" pitchFamily="34" charset="0"/>
                        </a:rPr>
                        <a:t>Personal Gospel</a:t>
                      </a:r>
                    </a:p>
                  </a:txBody>
                  <a:tcPr anchor="ctr"/>
                </a:tc>
                <a:extLst>
                  <a:ext uri="{0D108BD9-81ED-4DB2-BD59-A6C34878D82A}">
                    <a16:rowId xmlns:a16="http://schemas.microsoft.com/office/drawing/2014/main" val="322325277"/>
                  </a:ext>
                </a:extLst>
              </a:tr>
              <a:tr h="738457">
                <a:tc>
                  <a:txBody>
                    <a:bodyPr/>
                    <a:lstStyle/>
                    <a:p>
                      <a:r>
                        <a:rPr lang="en-US" sz="2200" b="1" dirty="0">
                          <a:latin typeface="Calibri" panose="020F0502020204030204" pitchFamily="34" charset="0"/>
                        </a:rPr>
                        <a:t>Biblical example</a:t>
                      </a:r>
                    </a:p>
                  </a:txBody>
                  <a:tcPr anchor="ctr"/>
                </a:tc>
                <a:tc>
                  <a:txBody>
                    <a:bodyPr/>
                    <a:lstStyle/>
                    <a:p>
                      <a:r>
                        <a:rPr lang="en-US" sz="2200" b="1" dirty="0">
                          <a:latin typeface="Calibri" panose="020F0502020204030204" pitchFamily="34" charset="0"/>
                        </a:rPr>
                        <a:t>Matt. 3:2; 4:17; 10:5-7</a:t>
                      </a:r>
                    </a:p>
                  </a:txBody>
                  <a:tcPr anchor="ctr"/>
                </a:tc>
                <a:tc>
                  <a:txBody>
                    <a:bodyPr/>
                    <a:lstStyle/>
                    <a:p>
                      <a:r>
                        <a:rPr lang="en-US" sz="2200" b="1" dirty="0">
                          <a:latin typeface="Calibri" panose="020F0502020204030204" pitchFamily="34" charset="0"/>
                        </a:rPr>
                        <a:t>Acts 16:30-31</a:t>
                      </a:r>
                    </a:p>
                  </a:txBody>
                  <a:tcPr anchor="ctr"/>
                </a:tc>
                <a:extLst>
                  <a:ext uri="{0D108BD9-81ED-4DB2-BD59-A6C34878D82A}">
                    <a16:rowId xmlns:a16="http://schemas.microsoft.com/office/drawing/2014/main" val="21921017"/>
                  </a:ext>
                </a:extLst>
              </a:tr>
              <a:tr h="889123">
                <a:tc>
                  <a:txBody>
                    <a:bodyPr/>
                    <a:lstStyle/>
                    <a:p>
                      <a:r>
                        <a:rPr lang="en-US" sz="2200" b="1" dirty="0">
                          <a:latin typeface="Calibri" panose="020F0502020204030204" pitchFamily="34" charset="0"/>
                        </a:rPr>
                        <a:t>Target audience</a:t>
                      </a:r>
                    </a:p>
                  </a:txBody>
                  <a:tcPr anchor="ctr"/>
                </a:tc>
                <a:tc>
                  <a:txBody>
                    <a:bodyPr/>
                    <a:lstStyle/>
                    <a:p>
                      <a:r>
                        <a:rPr lang="en-US" sz="2200" b="1" dirty="0">
                          <a:latin typeface="Calibri" panose="020F0502020204030204" pitchFamily="34" charset="0"/>
                        </a:rPr>
                        <a:t>National Israel (Matt. 10:5-7)</a:t>
                      </a:r>
                    </a:p>
                  </a:txBody>
                  <a:tcPr anchor="ctr"/>
                </a:tc>
                <a:tc>
                  <a:txBody>
                    <a:bodyPr/>
                    <a:lstStyle/>
                    <a:p>
                      <a:r>
                        <a:rPr lang="en-US" sz="2200" b="1" dirty="0">
                          <a:latin typeface="Calibri" panose="020F0502020204030204" pitchFamily="34" charset="0"/>
                        </a:rPr>
                        <a:t>All nations (Matt. 28:18-20)</a:t>
                      </a:r>
                    </a:p>
                  </a:txBody>
                  <a:tcPr anchor="ctr"/>
                </a:tc>
                <a:extLst>
                  <a:ext uri="{0D108BD9-81ED-4DB2-BD59-A6C34878D82A}">
                    <a16:rowId xmlns:a16="http://schemas.microsoft.com/office/drawing/2014/main" val="436724035"/>
                  </a:ext>
                </a:extLst>
              </a:tr>
              <a:tr h="738457">
                <a:tc>
                  <a:txBody>
                    <a:bodyPr/>
                    <a:lstStyle/>
                    <a:p>
                      <a:r>
                        <a:rPr lang="en-US" sz="2200" b="1" dirty="0">
                          <a:latin typeface="Calibri" panose="020F0502020204030204" pitchFamily="34" charset="0"/>
                        </a:rPr>
                        <a:t>Type of salvation offered</a:t>
                      </a:r>
                    </a:p>
                  </a:txBody>
                  <a:tcPr anchor="ctr"/>
                </a:tc>
                <a:tc>
                  <a:txBody>
                    <a:bodyPr/>
                    <a:lstStyle/>
                    <a:p>
                      <a:r>
                        <a:rPr lang="en-US" sz="2200" b="1" dirty="0">
                          <a:latin typeface="Calibri" panose="020F0502020204030204" pitchFamily="34" charset="0"/>
                        </a:rPr>
                        <a:t>National</a:t>
                      </a:r>
                    </a:p>
                  </a:txBody>
                  <a:tcPr anchor="ctr"/>
                </a:tc>
                <a:tc>
                  <a:txBody>
                    <a:bodyPr/>
                    <a:lstStyle/>
                    <a:p>
                      <a:r>
                        <a:rPr lang="en-US" sz="2200" b="1" dirty="0">
                          <a:latin typeface="Calibri" panose="020F0502020204030204" pitchFamily="34" charset="0"/>
                        </a:rPr>
                        <a:t>Personal and individual</a:t>
                      </a:r>
                    </a:p>
                  </a:txBody>
                  <a:tcPr anchor="ctr"/>
                </a:tc>
                <a:extLst>
                  <a:ext uri="{0D108BD9-81ED-4DB2-BD59-A6C34878D82A}">
                    <a16:rowId xmlns:a16="http://schemas.microsoft.com/office/drawing/2014/main" val="3012532902"/>
                  </a:ext>
                </a:extLst>
              </a:tr>
              <a:tr h="738457">
                <a:tc>
                  <a:txBody>
                    <a:bodyPr/>
                    <a:lstStyle/>
                    <a:p>
                      <a:r>
                        <a:rPr lang="en-US" sz="2200" b="1" dirty="0">
                          <a:latin typeface="Calibri" panose="020F0502020204030204" pitchFamily="34" charset="0"/>
                        </a:rPr>
                        <a:t>Portrayal of Christ</a:t>
                      </a:r>
                    </a:p>
                  </a:txBody>
                  <a:tcPr anchor="ctr"/>
                </a:tc>
                <a:tc>
                  <a:txBody>
                    <a:bodyPr/>
                    <a:lstStyle/>
                    <a:p>
                      <a:r>
                        <a:rPr lang="en-US" sz="2200" b="1" dirty="0">
                          <a:latin typeface="Calibri" panose="020F0502020204030204" pitchFamily="34" charset="0"/>
                        </a:rPr>
                        <a:t>National savior and king</a:t>
                      </a:r>
                    </a:p>
                  </a:txBody>
                  <a:tcPr anchor="ctr"/>
                </a:tc>
                <a:tc>
                  <a:txBody>
                    <a:bodyPr/>
                    <a:lstStyle/>
                    <a:p>
                      <a:r>
                        <a:rPr lang="en-US" sz="2200" b="1" dirty="0">
                          <a:latin typeface="Calibri" panose="020F0502020204030204" pitchFamily="34" charset="0"/>
                        </a:rPr>
                        <a:t>Personal savior</a:t>
                      </a:r>
                    </a:p>
                  </a:txBody>
                  <a:tcPr anchor="ctr"/>
                </a:tc>
                <a:extLst>
                  <a:ext uri="{0D108BD9-81ED-4DB2-BD59-A6C34878D82A}">
                    <a16:rowId xmlns:a16="http://schemas.microsoft.com/office/drawing/2014/main" val="1692019242"/>
                  </a:ext>
                </a:extLst>
              </a:tr>
              <a:tr h="738457">
                <a:tc>
                  <a:txBody>
                    <a:bodyPr/>
                    <a:lstStyle/>
                    <a:p>
                      <a:r>
                        <a:rPr lang="en-US" sz="2200" b="1" dirty="0">
                          <a:latin typeface="Calibri" panose="020F0502020204030204" pitchFamily="34" charset="0"/>
                        </a:rPr>
                        <a:t>Kingdom expectancy</a:t>
                      </a:r>
                    </a:p>
                  </a:txBody>
                  <a:tcPr anchor="ctr"/>
                </a:tc>
                <a:tc>
                  <a:txBody>
                    <a:bodyPr/>
                    <a:lstStyle/>
                    <a:p>
                      <a:pPr algn="l"/>
                      <a:r>
                        <a:rPr lang="en-US" sz="2200" b="1" dirty="0">
                          <a:latin typeface="Calibri" panose="020F0502020204030204" pitchFamily="34" charset="0"/>
                        </a:rPr>
                        <a:t>Imminent</a:t>
                      </a:r>
                    </a:p>
                  </a:txBody>
                  <a:tcPr anchor="ctr"/>
                </a:tc>
                <a:tc>
                  <a:txBody>
                    <a:bodyPr/>
                    <a:lstStyle/>
                    <a:p>
                      <a:pPr algn="l"/>
                      <a:r>
                        <a:rPr lang="en-US" sz="2200" b="1" dirty="0">
                          <a:latin typeface="Calibri" panose="020F0502020204030204" pitchFamily="34" charset="0"/>
                        </a:rPr>
                        <a:t>Absent</a:t>
                      </a:r>
                    </a:p>
                  </a:txBody>
                  <a:tcPr anchor="ctr"/>
                </a:tc>
                <a:extLst>
                  <a:ext uri="{0D108BD9-81ED-4DB2-BD59-A6C34878D82A}">
                    <a16:rowId xmlns:a16="http://schemas.microsoft.com/office/drawing/2014/main" val="1289722862"/>
                  </a:ext>
                </a:extLst>
              </a:tr>
              <a:tr h="1284285">
                <a:tc>
                  <a:txBody>
                    <a:bodyPr/>
                    <a:lstStyle/>
                    <a:p>
                      <a:r>
                        <a:rPr lang="en-US" sz="2200" b="1" dirty="0">
                          <a:latin typeface="Calibri" panose="020F0502020204030204" pitchFamily="34" charset="0"/>
                        </a:rPr>
                        <a:t>Contribution to God’s program</a:t>
                      </a:r>
                    </a:p>
                  </a:txBody>
                  <a:tcPr anchor="ctr"/>
                </a:tc>
                <a:tc>
                  <a:txBody>
                    <a:bodyPr/>
                    <a:lstStyle/>
                    <a:p>
                      <a:r>
                        <a:rPr lang="en-US" sz="2200" b="1" dirty="0">
                          <a:latin typeface="Calibri" panose="020F0502020204030204" pitchFamily="34" charset="0"/>
                        </a:rPr>
                        <a:t>Appearing of the kingdom</a:t>
                      </a:r>
                    </a:p>
                  </a:txBody>
                  <a:tcPr anchor="ctr"/>
                </a:tc>
                <a:tc>
                  <a:txBody>
                    <a:bodyPr/>
                    <a:lstStyle/>
                    <a:p>
                      <a:r>
                        <a:rPr lang="en-US" sz="2200" b="1" dirty="0">
                          <a:latin typeface="Calibri" panose="020F0502020204030204" pitchFamily="34" charset="0"/>
                        </a:rPr>
                        <a:t>Building of the church (Matt. 16:18; Rom. 11:25b)</a:t>
                      </a:r>
                    </a:p>
                  </a:txBody>
                  <a:tcPr anchor="ctr"/>
                </a:tc>
                <a:extLst>
                  <a:ext uri="{0D108BD9-81ED-4DB2-BD59-A6C34878D82A}">
                    <a16:rowId xmlns:a16="http://schemas.microsoft.com/office/drawing/2014/main" val="3063031420"/>
                  </a:ext>
                </a:extLst>
              </a:tr>
            </a:tbl>
          </a:graphicData>
        </a:graphic>
      </p:graphicFrame>
    </p:spTree>
    <p:extLst>
      <p:ext uri="{BB962C8B-B14F-4D97-AF65-F5344CB8AC3E}">
        <p14:creationId xmlns:p14="http://schemas.microsoft.com/office/powerpoint/2010/main" val="2712299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228601"/>
          <a:ext cx="10972800" cy="6400802"/>
        </p:xfrm>
        <a:graphic>
          <a:graphicData uri="http://schemas.openxmlformats.org/drawingml/2006/table">
            <a:tbl>
              <a:tblPr firstRow="1" bandRow="1">
                <a:tableStyleId>{D7AC3CCA-C797-4891-BE02-D94E43425B78}</a:tableStyleId>
              </a:tblPr>
              <a:tblGrid>
                <a:gridCol w="4050362">
                  <a:extLst>
                    <a:ext uri="{9D8B030D-6E8A-4147-A177-3AD203B41FA5}">
                      <a16:colId xmlns:a16="http://schemas.microsoft.com/office/drawing/2014/main" val="1548706622"/>
                    </a:ext>
                  </a:extLst>
                </a:gridCol>
                <a:gridCol w="3590094">
                  <a:extLst>
                    <a:ext uri="{9D8B030D-6E8A-4147-A177-3AD203B41FA5}">
                      <a16:colId xmlns:a16="http://schemas.microsoft.com/office/drawing/2014/main" val="2017861585"/>
                    </a:ext>
                  </a:extLst>
                </a:gridCol>
                <a:gridCol w="3332344">
                  <a:extLst>
                    <a:ext uri="{9D8B030D-6E8A-4147-A177-3AD203B41FA5}">
                      <a16:colId xmlns:a16="http://schemas.microsoft.com/office/drawing/2014/main" val="1115267921"/>
                    </a:ext>
                  </a:extLst>
                </a:gridCol>
              </a:tblGrid>
              <a:tr h="645542">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rPr>
                        <a:t>Kingdom Gospel vs. Personal Gospel</a:t>
                      </a:r>
                    </a:p>
                  </a:txBody>
                  <a:tcPr anchor="ctr">
                    <a:solidFill>
                      <a:schemeClr val="bg1"/>
                    </a:solidFill>
                  </a:tcPr>
                </a:tc>
                <a:tc hMerge="1">
                  <a:txBody>
                    <a:bodyPr/>
                    <a:lstStyle/>
                    <a:p>
                      <a:endParaRPr lang="en-US" sz="2800" dirty="0">
                        <a:latin typeface="Calibri" panose="020F0502020204030204" pitchFamily="34" charset="0"/>
                      </a:endParaRPr>
                    </a:p>
                  </a:txBody>
                  <a:tcPr/>
                </a:tc>
                <a:tc hMerge="1">
                  <a:txBody>
                    <a:bodyPr/>
                    <a:lstStyle/>
                    <a:p>
                      <a:endParaRPr lang="en-US" sz="2800" dirty="0">
                        <a:latin typeface="Calibri" panose="020F0502020204030204" pitchFamily="34" charset="0"/>
                      </a:endParaRPr>
                    </a:p>
                  </a:txBody>
                  <a:tcPr/>
                </a:tc>
                <a:extLst>
                  <a:ext uri="{0D108BD9-81ED-4DB2-BD59-A6C34878D82A}">
                    <a16:rowId xmlns:a16="http://schemas.microsoft.com/office/drawing/2014/main" val="726409370"/>
                  </a:ext>
                </a:extLst>
              </a:tr>
              <a:tr h="621038">
                <a:tc>
                  <a:txBody>
                    <a:bodyPr/>
                    <a:lstStyle/>
                    <a:p>
                      <a:pPr algn="ctr"/>
                      <a:endParaRPr lang="en-US" sz="2400" b="1" dirty="0">
                        <a:latin typeface="Calibri" panose="020F0502020204030204" pitchFamily="34" charset="0"/>
                      </a:endParaRPr>
                    </a:p>
                  </a:txBody>
                  <a:tcPr anchor="ctr"/>
                </a:tc>
                <a:tc>
                  <a:txBody>
                    <a:bodyPr/>
                    <a:lstStyle/>
                    <a:p>
                      <a:pPr algn="ctr"/>
                      <a:r>
                        <a:rPr lang="en-US" sz="2800" b="1" kern="1200" dirty="0">
                          <a:solidFill>
                            <a:srgbClr val="C00000"/>
                          </a:solidFill>
                          <a:latin typeface="Calibri" panose="020F0502020204030204" pitchFamily="34" charset="0"/>
                          <a:ea typeface="+mn-ea"/>
                          <a:cs typeface="+mn-cs"/>
                        </a:rPr>
                        <a:t>Kingdom Gospel</a:t>
                      </a:r>
                    </a:p>
                  </a:txBody>
                  <a:tcPr anchor="ctr"/>
                </a:tc>
                <a:tc>
                  <a:txBody>
                    <a:bodyPr/>
                    <a:lstStyle/>
                    <a:p>
                      <a:pPr algn="ctr"/>
                      <a:r>
                        <a:rPr lang="en-US" sz="2800" b="1" kern="1200" dirty="0">
                          <a:solidFill>
                            <a:srgbClr val="0000FF"/>
                          </a:solidFill>
                          <a:latin typeface="Calibri" panose="020F0502020204030204" pitchFamily="34" charset="0"/>
                          <a:ea typeface="+mn-ea"/>
                          <a:cs typeface="+mn-cs"/>
                        </a:rPr>
                        <a:t>Personal Gospel</a:t>
                      </a:r>
                    </a:p>
                  </a:txBody>
                  <a:tcPr anchor="ctr"/>
                </a:tc>
                <a:extLst>
                  <a:ext uri="{0D108BD9-81ED-4DB2-BD59-A6C34878D82A}">
                    <a16:rowId xmlns:a16="http://schemas.microsoft.com/office/drawing/2014/main" val="322325277"/>
                  </a:ext>
                </a:extLst>
              </a:tr>
              <a:tr h="787129">
                <a:tc>
                  <a:txBody>
                    <a:bodyPr/>
                    <a:lstStyle/>
                    <a:p>
                      <a:r>
                        <a:rPr lang="en-US" sz="2130" b="1" dirty="0">
                          <a:latin typeface="Calibri" panose="020F0502020204030204" pitchFamily="34" charset="0"/>
                        </a:rPr>
                        <a:t>Scriptural foundation</a:t>
                      </a:r>
                    </a:p>
                  </a:txBody>
                  <a:tcPr anchor="ctr"/>
                </a:tc>
                <a:tc>
                  <a:txBody>
                    <a:bodyPr/>
                    <a:lstStyle/>
                    <a:p>
                      <a:r>
                        <a:rPr lang="en-US" sz="2130" b="1" dirty="0">
                          <a:latin typeface="Calibri" panose="020F0502020204030204" pitchFamily="34" charset="0"/>
                        </a:rPr>
                        <a:t>Mosaic Covenant </a:t>
                      </a:r>
                    </a:p>
                    <a:p>
                      <a:r>
                        <a:rPr lang="en-US" sz="2130" b="1" dirty="0">
                          <a:latin typeface="Calibri" panose="020F0502020204030204" pitchFamily="34" charset="0"/>
                        </a:rPr>
                        <a:t>(Exod. 19:5-6; Deut. 28:15-68)</a:t>
                      </a:r>
                    </a:p>
                  </a:txBody>
                  <a:tcPr anchor="ctr"/>
                </a:tc>
                <a:tc>
                  <a:txBody>
                    <a:bodyPr/>
                    <a:lstStyle/>
                    <a:p>
                      <a:r>
                        <a:rPr lang="en-US" sz="2130" b="1" dirty="0">
                          <a:latin typeface="Calibri" panose="020F0502020204030204" pitchFamily="34" charset="0"/>
                        </a:rPr>
                        <a:t>Gen. 3:15; 15:6; John 3:16; Gal 3:16</a:t>
                      </a:r>
                    </a:p>
                  </a:txBody>
                  <a:tcPr anchor="ctr"/>
                </a:tc>
                <a:extLst>
                  <a:ext uri="{0D108BD9-81ED-4DB2-BD59-A6C34878D82A}">
                    <a16:rowId xmlns:a16="http://schemas.microsoft.com/office/drawing/2014/main" val="436724035"/>
                  </a:ext>
                </a:extLst>
              </a:tr>
              <a:tr h="768502">
                <a:tc>
                  <a:txBody>
                    <a:bodyPr/>
                    <a:lstStyle/>
                    <a:p>
                      <a:r>
                        <a:rPr lang="en-US" sz="2130" b="1" dirty="0">
                          <a:latin typeface="Calibri" panose="020F0502020204030204" pitchFamily="34" charset="0"/>
                        </a:rPr>
                        <a:t>When preached?</a:t>
                      </a:r>
                    </a:p>
                  </a:txBody>
                  <a:tcPr anchor="ctr"/>
                </a:tc>
                <a:tc>
                  <a:txBody>
                    <a:bodyPr/>
                    <a:lstStyle/>
                    <a:p>
                      <a:r>
                        <a:rPr lang="en-US" sz="2130" b="1" dirty="0">
                          <a:latin typeface="Calibri" panose="020F0502020204030204" pitchFamily="34" charset="0"/>
                        </a:rPr>
                        <a:t>Early Gospels and Tribulation (Matt. 3:2; 24:14)</a:t>
                      </a:r>
                    </a:p>
                  </a:txBody>
                  <a:tcPr anchor="ctr"/>
                </a:tc>
                <a:tc>
                  <a:txBody>
                    <a:bodyPr/>
                    <a:lstStyle/>
                    <a:p>
                      <a:pPr algn="l"/>
                      <a:r>
                        <a:rPr lang="en-US" sz="2130" b="1" dirty="0">
                          <a:latin typeface="Calibri" panose="020F0502020204030204" pitchFamily="34" charset="0"/>
                        </a:rPr>
                        <a:t>Church Age</a:t>
                      </a:r>
                    </a:p>
                  </a:txBody>
                  <a:tcPr anchor="ctr"/>
                </a:tc>
                <a:extLst>
                  <a:ext uri="{0D108BD9-81ED-4DB2-BD59-A6C34878D82A}">
                    <a16:rowId xmlns:a16="http://schemas.microsoft.com/office/drawing/2014/main" val="3012532902"/>
                  </a:ext>
                </a:extLst>
              </a:tr>
              <a:tr h="535623">
                <a:tc>
                  <a:txBody>
                    <a:bodyPr/>
                    <a:lstStyle/>
                    <a:p>
                      <a:r>
                        <a:rPr lang="en-US" sz="2130" b="1" dirty="0">
                          <a:latin typeface="Calibri" panose="020F0502020204030204" pitchFamily="34" charset="0"/>
                        </a:rPr>
                        <a:t>Preached today?</a:t>
                      </a:r>
                    </a:p>
                  </a:txBody>
                  <a:tcPr anchor="ctr"/>
                </a:tc>
                <a:tc>
                  <a:txBody>
                    <a:bodyPr/>
                    <a:lstStyle/>
                    <a:p>
                      <a:pPr algn="l"/>
                      <a:r>
                        <a:rPr lang="en-US" sz="2130" b="1" dirty="0">
                          <a:latin typeface="Calibri" panose="020F0502020204030204" pitchFamily="34" charset="0"/>
                        </a:rPr>
                        <a:t>No</a:t>
                      </a:r>
                    </a:p>
                  </a:txBody>
                  <a:tcPr anchor="ctr"/>
                </a:tc>
                <a:tc>
                  <a:txBody>
                    <a:bodyPr/>
                    <a:lstStyle/>
                    <a:p>
                      <a:pPr algn="l"/>
                      <a:r>
                        <a:rPr lang="en-US" sz="2130" b="1" dirty="0">
                          <a:latin typeface="Calibri" panose="020F0502020204030204" pitchFamily="34" charset="0"/>
                        </a:rPr>
                        <a:t>Yes</a:t>
                      </a:r>
                    </a:p>
                  </a:txBody>
                  <a:tcPr anchor="ctr"/>
                </a:tc>
                <a:extLst>
                  <a:ext uri="{0D108BD9-81ED-4DB2-BD59-A6C34878D82A}">
                    <a16:rowId xmlns:a16="http://schemas.microsoft.com/office/drawing/2014/main" val="1692019242"/>
                  </a:ext>
                </a:extLst>
              </a:tr>
              <a:tr h="535623">
                <a:tc>
                  <a:txBody>
                    <a:bodyPr/>
                    <a:lstStyle/>
                    <a:p>
                      <a:r>
                        <a:rPr lang="en-US" sz="2130" b="1" dirty="0">
                          <a:latin typeface="Calibri" panose="020F0502020204030204" pitchFamily="34" charset="0"/>
                        </a:rPr>
                        <a:t>Perpetual availability?</a:t>
                      </a:r>
                    </a:p>
                  </a:txBody>
                  <a:tcPr anchor="ctr"/>
                </a:tc>
                <a:tc>
                  <a:txBody>
                    <a:bodyPr/>
                    <a:lstStyle/>
                    <a:p>
                      <a:pPr algn="l"/>
                      <a:r>
                        <a:rPr lang="en-US" sz="2130" b="1" dirty="0">
                          <a:latin typeface="Calibri" panose="020F0502020204030204" pitchFamily="34" charset="0"/>
                        </a:rPr>
                        <a:t>No</a:t>
                      </a:r>
                    </a:p>
                  </a:txBody>
                  <a:tcPr anchor="ctr"/>
                </a:tc>
                <a:tc>
                  <a:txBody>
                    <a:bodyPr/>
                    <a:lstStyle/>
                    <a:p>
                      <a:pPr algn="l"/>
                      <a:r>
                        <a:rPr lang="en-US" sz="2130" b="1" dirty="0">
                          <a:latin typeface="Calibri" panose="020F0502020204030204" pitchFamily="34" charset="0"/>
                        </a:rPr>
                        <a:t>Yes</a:t>
                      </a:r>
                    </a:p>
                  </a:txBody>
                  <a:tcPr anchor="ctr"/>
                </a:tc>
                <a:extLst>
                  <a:ext uri="{0D108BD9-81ED-4DB2-BD59-A6C34878D82A}">
                    <a16:rowId xmlns:a16="http://schemas.microsoft.com/office/drawing/2014/main" val="1289722862"/>
                  </a:ext>
                </a:extLst>
              </a:tr>
              <a:tr h="535623">
                <a:tc>
                  <a:txBody>
                    <a:bodyPr/>
                    <a:lstStyle/>
                    <a:p>
                      <a:r>
                        <a:rPr lang="en-US" sz="2130" b="1" dirty="0">
                          <a:latin typeface="Calibri" panose="020F0502020204030204" pitchFamily="34" charset="0"/>
                        </a:rPr>
                        <a:t>Which Gospels?</a:t>
                      </a:r>
                    </a:p>
                  </a:txBody>
                  <a:tcPr anchor="ctr"/>
                </a:tc>
                <a:tc>
                  <a:txBody>
                    <a:bodyPr/>
                    <a:lstStyle/>
                    <a:p>
                      <a:pPr algn="l"/>
                      <a:r>
                        <a:rPr lang="en-US" sz="2130" b="1" dirty="0">
                          <a:latin typeface="Calibri" panose="020F0502020204030204" pitchFamily="34" charset="0"/>
                        </a:rPr>
                        <a:t>Synoptics</a:t>
                      </a:r>
                    </a:p>
                  </a:txBody>
                  <a:tcPr anchor="ctr"/>
                </a:tc>
                <a:tc>
                  <a:txBody>
                    <a:bodyPr/>
                    <a:lstStyle/>
                    <a:p>
                      <a:pPr algn="l"/>
                      <a:r>
                        <a:rPr lang="en-US" sz="2130" b="1" dirty="0">
                          <a:latin typeface="Calibri" panose="020F0502020204030204" pitchFamily="34" charset="0"/>
                        </a:rPr>
                        <a:t>John</a:t>
                      </a:r>
                    </a:p>
                  </a:txBody>
                  <a:tcPr anchor="ctr"/>
                </a:tc>
                <a:extLst>
                  <a:ext uri="{0D108BD9-81ED-4DB2-BD59-A6C34878D82A}">
                    <a16:rowId xmlns:a16="http://schemas.microsoft.com/office/drawing/2014/main" val="509833994"/>
                  </a:ext>
                </a:extLst>
              </a:tr>
              <a:tr h="1106643">
                <a:tc>
                  <a:txBody>
                    <a:bodyPr/>
                    <a:lstStyle/>
                    <a:p>
                      <a:r>
                        <a:rPr lang="en-US" sz="2130" b="1" dirty="0">
                          <a:latin typeface="Calibri" panose="020F0502020204030204" pitchFamily="34" charset="0"/>
                        </a:rPr>
                        <a:t>Cross, atonement, resurrection, Ascension, Holy Spirit, forgiveness of sins</a:t>
                      </a:r>
                    </a:p>
                  </a:txBody>
                  <a:tcPr anchor="ctr"/>
                </a:tc>
                <a:tc>
                  <a:txBody>
                    <a:bodyPr/>
                    <a:lstStyle/>
                    <a:p>
                      <a:pPr algn="l"/>
                      <a:r>
                        <a:rPr lang="en-US" sz="2130" b="1" dirty="0">
                          <a:latin typeface="Calibri" panose="020F0502020204030204" pitchFamily="34" charset="0"/>
                        </a:rPr>
                        <a:t>No</a:t>
                      </a:r>
                    </a:p>
                  </a:txBody>
                  <a:tcPr anchor="ctr"/>
                </a:tc>
                <a:tc>
                  <a:txBody>
                    <a:bodyPr/>
                    <a:lstStyle/>
                    <a:p>
                      <a:pPr algn="l"/>
                      <a:r>
                        <a:rPr lang="en-US" sz="2130" b="1" dirty="0">
                          <a:latin typeface="Calibri" panose="020F0502020204030204" pitchFamily="34" charset="0"/>
                        </a:rPr>
                        <a:t>Yes</a:t>
                      </a:r>
                    </a:p>
                  </a:txBody>
                  <a:tcPr anchor="ctr"/>
                </a:tc>
                <a:extLst>
                  <a:ext uri="{0D108BD9-81ED-4DB2-BD59-A6C34878D82A}">
                    <a16:rowId xmlns:a16="http://schemas.microsoft.com/office/drawing/2014/main" val="3247665478"/>
                  </a:ext>
                </a:extLst>
              </a:tr>
              <a:tr h="865079">
                <a:tc>
                  <a:txBody>
                    <a:bodyPr/>
                    <a:lstStyle/>
                    <a:p>
                      <a:r>
                        <a:rPr lang="en-US" sz="2130" b="1" dirty="0">
                          <a:latin typeface="Calibri" panose="020F0502020204030204" pitchFamily="34" charset="0"/>
                        </a:rPr>
                        <a:t>Systematic Theology</a:t>
                      </a:r>
                    </a:p>
                  </a:txBody>
                  <a:tcPr anchor="ctr"/>
                </a:tc>
                <a:tc>
                  <a:txBody>
                    <a:bodyPr/>
                    <a:lstStyle/>
                    <a:p>
                      <a:pPr algn="l"/>
                      <a:r>
                        <a:rPr lang="en-US" sz="2130" b="1" dirty="0">
                          <a:latin typeface="Calibri" panose="020F0502020204030204" pitchFamily="34" charset="0"/>
                        </a:rPr>
                        <a:t>Eschatology</a:t>
                      </a:r>
                    </a:p>
                  </a:txBody>
                  <a:tcPr anchor="ctr"/>
                </a:tc>
                <a:tc>
                  <a:txBody>
                    <a:bodyPr/>
                    <a:lstStyle/>
                    <a:p>
                      <a:pPr algn="l"/>
                      <a:r>
                        <a:rPr lang="en-US" sz="2130" b="1" dirty="0">
                          <a:latin typeface="Calibri" panose="020F0502020204030204" pitchFamily="34" charset="0"/>
                        </a:rPr>
                        <a:t>Soteriology</a:t>
                      </a:r>
                    </a:p>
                  </a:txBody>
                  <a:tcPr anchor="ctr"/>
                </a:tc>
                <a:extLst>
                  <a:ext uri="{0D108BD9-81ED-4DB2-BD59-A6C34878D82A}">
                    <a16:rowId xmlns:a16="http://schemas.microsoft.com/office/drawing/2014/main" val="3471528846"/>
                  </a:ext>
                </a:extLst>
              </a:tr>
            </a:tbl>
          </a:graphicData>
        </a:graphic>
      </p:graphicFrame>
    </p:spTree>
    <p:extLst>
      <p:ext uri="{BB962C8B-B14F-4D97-AF65-F5344CB8AC3E}">
        <p14:creationId xmlns:p14="http://schemas.microsoft.com/office/powerpoint/2010/main" val="2713880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943100" y="228600"/>
            <a:ext cx="8305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387" name="Rectangle 3"/>
          <p:cNvSpPr>
            <a:spLocks noGrp="1" noChangeArrowheads="1"/>
          </p:cNvSpPr>
          <p:nvPr>
            <p:ph type="body" sz="half" idx="2"/>
          </p:nvPr>
        </p:nvSpPr>
        <p:spPr>
          <a:xfrm>
            <a:off x="609600" y="1143000"/>
            <a:ext cx="10972800" cy="5410200"/>
          </a:xfrm>
        </p:spPr>
        <p:txBody>
          <a:bodyPr/>
          <a:lstStyle/>
          <a:p>
            <a:pPr marL="457200" indent="-457200">
              <a:lnSpc>
                <a:spcPct val="100000"/>
              </a:lnSpc>
              <a:spcBef>
                <a:spcPts val="0"/>
              </a:spcBef>
              <a:spcAft>
                <a:spcPts val="1800"/>
              </a:spcAft>
              <a:buClr>
                <a:srgbClr val="00FFFF"/>
              </a:buClr>
              <a:buSzPct val="100000"/>
              <a:buFont typeface="+mj-lt"/>
              <a:buAutoNum type="arabicPeriod"/>
              <a:defRPr/>
            </a:pPr>
            <a:r>
              <a:rPr lang="en-US" sz="3200" dirty="0"/>
              <a:t>The king was absent (Acts 1:9-11)</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Irreversible language found in the Gospels (Matt. 12:31-32; 21:42; 22:7)</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A new age in the kingdom’s absence has already been disclosed (Luke 19:11-27; Matt. 13; 24‒25)</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“Kingdom” is mentioned 45x in Luke’s Gospel but only 8x in Acts</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Expression “repent for the kingdom of heaven is at hand” is absent from Acts</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744200" y="76200"/>
            <a:ext cx="900350" cy="1219200"/>
          </a:xfrm>
          <a:ln>
            <a:solidFill>
              <a:schemeClr val="tx1"/>
            </a:solidFill>
          </a:ln>
        </p:spPr>
      </p:pic>
    </p:spTree>
    <p:extLst>
      <p:ext uri="{BB962C8B-B14F-4D97-AF65-F5344CB8AC3E}">
        <p14:creationId xmlns:p14="http://schemas.microsoft.com/office/powerpoint/2010/main" val="1065493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2"/>
          </p:nvPr>
        </p:nvSpPr>
        <p:spPr>
          <a:xfrm>
            <a:off x="609600" y="1143000"/>
            <a:ext cx="10972800" cy="5029200"/>
          </a:xfrm>
        </p:spPr>
        <p:txBody>
          <a:bodyPr/>
          <a:lstStyle/>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Co-mingling of kingdom truth with Church Age truth</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The timing of the kingdom has already been fixed by the Father’s authority (Acts 1:6-7)</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Peter was merely preaching the personal Gospel in Acts 2</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Acts 3:19-21 is laying out the condition by which the kingdom will ultimately come to the earth (Acts 3:19-21)</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The miracles in Acts authenticate the new age of the Church (Heb. 2:2-3) and not the ongoing offer of the kingdom</a:t>
            </a:r>
          </a:p>
          <a:p>
            <a:pPr marL="514350" indent="-514350">
              <a:spcBef>
                <a:spcPts val="0"/>
              </a:spcBef>
              <a:spcAft>
                <a:spcPts val="2400"/>
              </a:spcAft>
              <a:buSzPct val="100000"/>
              <a:buAutoNum type="arabicPeriod" startAt="6"/>
              <a:defRPr/>
            </a:pPr>
            <a:endParaRPr lang="en-US" dirty="0"/>
          </a:p>
        </p:txBody>
      </p:sp>
      <p:sp>
        <p:nvSpPr>
          <p:cNvPr id="10" name="Rectangle 2"/>
          <p:cNvSpPr>
            <a:spLocks noGrp="1" noChangeArrowheads="1"/>
          </p:cNvSpPr>
          <p:nvPr>
            <p:ph type="title"/>
          </p:nvPr>
        </p:nvSpPr>
        <p:spPr>
          <a:xfrm>
            <a:off x="1943100" y="228600"/>
            <a:ext cx="8305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King_of_Kings[1]">
            <a:extLst>
              <a:ext uri="{FF2B5EF4-FFF2-40B4-BE49-F238E27FC236}">
                <a16:creationId xmlns:a16="http://schemas.microsoft.com/office/drawing/2014/main" id="{F4D4B546-D635-5632-7C2B-9ACF8BD174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44200" y="76200"/>
            <a:ext cx="900350"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83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1138564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218197-3EFC-486C-A3F3-D7502BE294C9}"/>
              </a:ext>
            </a:extLst>
          </p:cNvPr>
          <p:cNvSpPr/>
          <p:nvPr/>
        </p:nvSpPr>
        <p:spPr>
          <a:xfrm>
            <a:off x="609600" y="1300877"/>
            <a:ext cx="10972800" cy="5509200"/>
          </a:xfrm>
          <a:prstGeom prst="rect">
            <a:avLst/>
          </a:prstGeom>
        </p:spPr>
        <p:txBody>
          <a:bodyPr wrap="square">
            <a:spAutoFit/>
          </a:bodyPr>
          <a:lstStyle/>
          <a:p>
            <a:pPr algn="just">
              <a:defRPr/>
            </a:pPr>
            <a:r>
              <a:rPr lang="en-US" sz="3200" dirty="0">
                <a:latin typeface="Calibri" panose="020F0502020204030204" pitchFamily="34" charset="0"/>
                <a:cs typeface="Calibri" panose="020F0502020204030204" pitchFamily="34" charset="0"/>
              </a:rPr>
              <a:t>“But counselors, as Christians, are obligated to present the claims of Christ. They must present the good news that Christ Jesus died on the cross in the place of His own, that He bore the guilt and suffered the penalty for their sins. He died that all whom the Father had given to Him might come unto Him and have life everlasting. As a reformed Christian, the writer believes that counselors must not tell any unsaved counselee that Christ died for him, </a:t>
            </a:r>
            <a:r>
              <a:rPr lang="en-US" sz="3200" b="1" u="sng" dirty="0">
                <a:solidFill>
                  <a:srgbClr val="FFFFCC"/>
                </a:solidFill>
                <a:latin typeface="Calibri"/>
                <a:cs typeface="Times New Roman" pitchFamily="18" charset="0"/>
              </a:rPr>
              <a:t>FOR THEY CANNOT SAY THAT</a:t>
            </a:r>
            <a:r>
              <a:rPr lang="en-US" sz="3200" dirty="0">
                <a:latin typeface="Calibri" panose="020F0502020204030204" pitchFamily="34" charset="0"/>
                <a:cs typeface="Calibri" panose="020F0502020204030204" pitchFamily="34" charset="0"/>
              </a:rPr>
              <a:t>. No man knows except Christ Himself who are His elect for whom He died." [emphasis mine]</a:t>
            </a:r>
          </a:p>
        </p:txBody>
      </p:sp>
      <p:sp>
        <p:nvSpPr>
          <p:cNvPr id="5" name="TextBox 4">
            <a:extLst>
              <a:ext uri="{FF2B5EF4-FFF2-40B4-BE49-F238E27FC236}">
                <a16:creationId xmlns:a16="http://schemas.microsoft.com/office/drawing/2014/main" id="{8A75B51A-1920-408C-9909-36937B356D88}"/>
              </a:ext>
            </a:extLst>
          </p:cNvPr>
          <p:cNvSpPr txBox="1"/>
          <p:nvPr/>
        </p:nvSpPr>
        <p:spPr>
          <a:xfrm>
            <a:off x="3083719" y="228600"/>
            <a:ext cx="6024562" cy="1016000"/>
          </a:xfrm>
          <a:prstGeom prst="rect">
            <a:avLst/>
          </a:prstGeom>
          <a:noFill/>
        </p:spPr>
        <p:txBody>
          <a:bodyPr>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Jay Adams </a:t>
            </a:r>
          </a:p>
          <a:p>
            <a:pPr algn="ctr">
              <a:defRPr/>
            </a:pPr>
            <a:r>
              <a:rPr lang="en-US" i="1" dirty="0">
                <a:latin typeface="Calibri" panose="020F0502020204030204" pitchFamily="34" charset="0"/>
                <a:cs typeface="Calibri" panose="020F0502020204030204" pitchFamily="34" charset="0"/>
              </a:rPr>
              <a:t>Competent to Counsel</a:t>
            </a:r>
            <a:r>
              <a:rPr lang="en-US" dirty="0">
                <a:latin typeface="Calibri" panose="020F0502020204030204" pitchFamily="34" charset="0"/>
                <a:cs typeface="Calibri" panose="020F0502020204030204" pitchFamily="34" charset="0"/>
              </a:rPr>
              <a:t>,  70. </a:t>
            </a:r>
          </a:p>
        </p:txBody>
      </p:sp>
      <p:pic>
        <p:nvPicPr>
          <p:cNvPr id="3" name="Picture 2">
            <a:extLst>
              <a:ext uri="{FF2B5EF4-FFF2-40B4-BE49-F238E27FC236}">
                <a16:creationId xmlns:a16="http://schemas.microsoft.com/office/drawing/2014/main" id="{2D23B1DF-8638-4D72-92C2-E5C6F861BB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779" y="76200"/>
            <a:ext cx="912311" cy="914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3355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1782257"/>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600" dirty="0">
                <a:latin typeface="Calibri" panose="020F0502020204030204" pitchFamily="34" charset="0"/>
                <a:cs typeface="Calibri" panose="020F0502020204030204" pitchFamily="34" charset="0"/>
              </a:rPr>
              <a:t>“The fact is, that the love of God, is a truth for the Saints only…In like manner, the ‘world’ in John 3:16 must, in the final analysis, refer to the world of God’s people.”</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160, 163.</a:t>
            </a:r>
          </a:p>
        </p:txBody>
      </p:sp>
      <p:pic>
        <p:nvPicPr>
          <p:cNvPr id="5" name="Picture 4">
            <a:extLst>
              <a:ext uri="{FF2B5EF4-FFF2-40B4-BE49-F238E27FC236}">
                <a16:creationId xmlns:a16="http://schemas.microsoft.com/office/drawing/2014/main" id="{F1E99D13-A3D7-4586-B191-93ECBC2856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2491967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38A3D74F-D2B5-5925-96A5-C55210836ED5}"/>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61777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81200" y="228600"/>
            <a:ext cx="8229600" cy="914400"/>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Extent of the Atonement</a:t>
            </a:r>
          </a:p>
        </p:txBody>
      </p:sp>
      <p:sp>
        <p:nvSpPr>
          <p:cNvPr id="22531" name="Content Placeholder 2"/>
          <p:cNvSpPr>
            <a:spLocks noGrp="1"/>
          </p:cNvSpPr>
          <p:nvPr>
            <p:ph idx="1"/>
          </p:nvPr>
        </p:nvSpPr>
        <p:spPr>
          <a:xfrm>
            <a:off x="1524000" y="1143000"/>
            <a:ext cx="8839200" cy="5486400"/>
          </a:xfrm>
        </p:spPr>
        <p:txBody>
          <a:bodyPr/>
          <a:lstStyle/>
          <a:p>
            <a:pPr marL="0" lvl="1" indent="0" eaLnBrk="1" hangingPunct="1">
              <a:spcBef>
                <a:spcPts val="0"/>
              </a:spcBef>
              <a:spcAft>
                <a:spcPts val="600"/>
              </a:spcAft>
              <a:buClr>
                <a:srgbClr val="00FFFF"/>
              </a:buClr>
              <a:buNone/>
              <a:defRPr/>
            </a:pPr>
            <a:r>
              <a:rPr lang="en-US" altLang="en-US" sz="3200" dirty="0">
                <a:effectLst>
                  <a:outerShdw blurRad="38100" dist="38100" dir="2700000" algn="tl">
                    <a:srgbClr val="000000">
                      <a:alpha val="43137"/>
                    </a:srgbClr>
                  </a:outerShdw>
                </a:effectLst>
              </a:rPr>
              <a:t>Unlimited</a:t>
            </a:r>
          </a:p>
          <a:p>
            <a:pPr marL="914400" lvl="1" indent="-452438" eaLnBrk="1" hangingPunct="1">
              <a:spcBef>
                <a:spcPts val="0"/>
              </a:spcBef>
              <a:spcAft>
                <a:spcPts val="1200"/>
              </a:spcAft>
              <a:buClr>
                <a:srgbClr val="FF66FF"/>
              </a:buClr>
              <a:defRPr/>
            </a:pPr>
            <a:r>
              <a:rPr lang="en-US" altLang="en-US" sz="3200" dirty="0">
                <a:effectLst>
                  <a:outerShdw blurRad="38100" dist="38100" dir="2700000" algn="tl">
                    <a:srgbClr val="000000">
                      <a:alpha val="43137"/>
                    </a:srgbClr>
                  </a:outerShdw>
                </a:effectLst>
              </a:rPr>
              <a:t>Biblical support</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dirty="0">
                <a:effectLst>
                  <a:outerShdw blurRad="38100" dist="38100" dir="2700000" algn="tl">
                    <a:srgbClr val="000000">
                      <a:alpha val="43137"/>
                    </a:srgbClr>
                  </a:outerShdw>
                </a:effectLst>
              </a:rPr>
              <a:t>John 1:29; 3:16-17; 4:42; 6:51; 12:32, 47</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dirty="0">
                <a:effectLst>
                  <a:outerShdw blurRad="38100" dist="38100" dir="2700000" algn="tl">
                    <a:srgbClr val="000000">
                      <a:alpha val="43137"/>
                    </a:srgbClr>
                  </a:outerShdw>
                </a:effectLst>
              </a:rPr>
              <a:t>Acts 17:30</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dirty="0">
                <a:effectLst>
                  <a:outerShdw blurRad="38100" dist="38100" dir="2700000" algn="tl">
                    <a:srgbClr val="000000">
                      <a:alpha val="43137"/>
                    </a:srgbClr>
                  </a:outerShdw>
                </a:effectLst>
              </a:rPr>
              <a:t>2 Cor 5:19</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dirty="0">
                <a:effectLst>
                  <a:outerShdw blurRad="38100" dist="38100" dir="2700000" algn="tl">
                    <a:srgbClr val="000000">
                      <a:alpha val="43137"/>
                    </a:srgbClr>
                  </a:outerShdw>
                </a:effectLst>
              </a:rPr>
              <a:t>1 Tim. 2:4, 6; </a:t>
            </a:r>
            <a:r>
              <a:rPr lang="en-US" altLang="en-US" sz="3200" b="1" u="sng" dirty="0">
                <a:solidFill>
                  <a:srgbClr val="FFFFCC"/>
                </a:solidFill>
                <a:effectLst>
                  <a:outerShdw blurRad="38100" dist="38100" dir="2700000" algn="tl">
                    <a:srgbClr val="000000">
                      <a:alpha val="43137"/>
                    </a:srgbClr>
                  </a:outerShdw>
                </a:effectLst>
              </a:rPr>
              <a:t>4:10</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dirty="0">
                <a:effectLst>
                  <a:outerShdw blurRad="38100" dist="38100" dir="2700000" algn="tl">
                    <a:srgbClr val="000000">
                      <a:alpha val="43137"/>
                    </a:srgbClr>
                  </a:outerShdw>
                </a:effectLst>
              </a:rPr>
              <a:t>Titus 2:11</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dirty="0">
                <a:effectLst>
                  <a:outerShdw blurRad="38100" dist="38100" dir="2700000" algn="tl">
                    <a:srgbClr val="000000">
                      <a:alpha val="43137"/>
                    </a:srgbClr>
                  </a:outerShdw>
                </a:effectLst>
              </a:rPr>
              <a:t>Heb. 2:9</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dirty="0">
                <a:effectLst>
                  <a:outerShdw blurRad="38100" dist="38100" dir="2700000" algn="tl">
                    <a:srgbClr val="000000">
                      <a:alpha val="43137"/>
                    </a:srgbClr>
                  </a:outerShdw>
                </a:effectLst>
              </a:rPr>
              <a:t>2 Pet. 2:1</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b="1" u="sng" dirty="0">
                <a:solidFill>
                  <a:srgbClr val="FFFFCC"/>
                </a:solidFill>
                <a:effectLst>
                  <a:outerShdw blurRad="38100" dist="38100" dir="2700000" algn="tl">
                    <a:srgbClr val="000000">
                      <a:alpha val="43137"/>
                    </a:srgbClr>
                  </a:outerShdw>
                </a:effectLst>
              </a:rPr>
              <a:t>1 John 2:2</a:t>
            </a:r>
            <a:r>
              <a:rPr lang="en-US" altLang="en-US" sz="3200" dirty="0">
                <a:effectLst>
                  <a:outerShdw blurRad="38100" dist="38100" dir="2700000" algn="tl">
                    <a:srgbClr val="000000">
                      <a:alpha val="43137"/>
                    </a:srgbClr>
                  </a:outerShdw>
                </a:effectLst>
              </a:rPr>
              <a:t>; 4:14</a:t>
            </a:r>
          </a:p>
        </p:txBody>
      </p:sp>
      <p:pic>
        <p:nvPicPr>
          <p:cNvPr id="5" name="Picture 4">
            <a:extLst>
              <a:ext uri="{FF2B5EF4-FFF2-40B4-BE49-F238E27FC236}">
                <a16:creationId xmlns:a16="http://schemas.microsoft.com/office/drawing/2014/main" id="{1F08EA19-3A8D-417C-9164-E730059A44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43800" y="3505200"/>
            <a:ext cx="3953053" cy="2720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5541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685800"/>
          </a:xfrm>
        </p:spPr>
        <p:txBody>
          <a:bodyPr/>
          <a:lstStyle/>
          <a:p>
            <a:pPr algn="ctr"/>
            <a:r>
              <a:rPr lang="en-US" sz="3600" dirty="0">
                <a:solidFill>
                  <a:srgbClr val="00FFFF"/>
                </a:solidFill>
                <a:effectLst>
                  <a:outerShdw blurRad="38100" dist="38100" dir="2700000" algn="tl">
                    <a:srgbClr val="000000">
                      <a:alpha val="43137"/>
                    </a:srgbClr>
                  </a:outerShdw>
                </a:effectLst>
                <a:latin typeface="+mn-lt"/>
              </a:rPr>
              <a:t>Poor Word Choices</a:t>
            </a:r>
          </a:p>
        </p:txBody>
      </p:sp>
      <p:sp>
        <p:nvSpPr>
          <p:cNvPr id="3" name="Content Placeholder 2"/>
          <p:cNvSpPr>
            <a:spLocks noGrp="1"/>
          </p:cNvSpPr>
          <p:nvPr>
            <p:ph idx="1"/>
          </p:nvPr>
        </p:nvSpPr>
        <p:spPr>
          <a:xfrm>
            <a:off x="609600" y="1943100"/>
            <a:ext cx="7467600" cy="2971800"/>
          </a:xfrm>
        </p:spPr>
        <p:txBody>
          <a:bodyPr/>
          <a:lstStyle/>
          <a:p>
            <a:pPr marL="457200" indent="-457200" algn="just">
              <a:spcBef>
                <a:spcPts val="0"/>
              </a:spcBef>
              <a:spcAft>
                <a:spcPts val="2400"/>
              </a:spcAft>
              <a:buClr>
                <a:srgbClr val="00FFFF"/>
              </a:buClr>
              <a:buSzPct val="120000"/>
              <a:buFont typeface="Wingdings" panose="05000000000000000000" pitchFamily="2" charset="2"/>
              <a:buChar char="§"/>
            </a:pPr>
            <a:r>
              <a:rPr lang="en-US" sz="3200" dirty="0"/>
              <a:t>ABC method</a:t>
            </a:r>
            <a:r>
              <a:rPr lang="en-US" altLang="en-US" sz="3200" dirty="0"/>
              <a:t> – </a:t>
            </a:r>
            <a:r>
              <a:rPr lang="en-US" sz="3200" b="1" u="sng" dirty="0">
                <a:solidFill>
                  <a:srgbClr val="FFFFCC"/>
                </a:solidFill>
              </a:rPr>
              <a:t>A</a:t>
            </a:r>
            <a:r>
              <a:rPr lang="en-US" sz="3200" dirty="0"/>
              <a:t>dmit, </a:t>
            </a:r>
            <a:r>
              <a:rPr lang="en-US" sz="3200" b="1" u="sng" dirty="0">
                <a:solidFill>
                  <a:srgbClr val="FFFFCC"/>
                </a:solidFill>
              </a:rPr>
              <a:t>B</a:t>
            </a:r>
            <a:r>
              <a:rPr lang="en-US" sz="3200" dirty="0"/>
              <a:t>elieve, </a:t>
            </a:r>
            <a:r>
              <a:rPr lang="en-US" sz="3200" b="1" u="sng" dirty="0">
                <a:solidFill>
                  <a:srgbClr val="FFFFCC"/>
                </a:solidFill>
              </a:rPr>
              <a:t>Call</a:t>
            </a:r>
            <a:endParaRPr lang="en-US" sz="3200" dirty="0"/>
          </a:p>
          <a:p>
            <a:pPr marL="457200" indent="-457200" algn="just">
              <a:spcBef>
                <a:spcPts val="0"/>
              </a:spcBef>
              <a:spcAft>
                <a:spcPts val="2400"/>
              </a:spcAft>
              <a:buClr>
                <a:srgbClr val="00FFFF"/>
              </a:buClr>
              <a:buSzPct val="120000"/>
              <a:buFont typeface="Wingdings" panose="05000000000000000000" pitchFamily="2" charset="2"/>
              <a:buChar char="§"/>
            </a:pPr>
            <a:r>
              <a:rPr lang="en-US" sz="3200" dirty="0"/>
              <a:t>Miscellaneous poor word choices</a:t>
            </a:r>
            <a:r>
              <a:rPr lang="en-US" altLang="en-US" sz="3200" dirty="0"/>
              <a:t> – </a:t>
            </a:r>
            <a:r>
              <a:rPr lang="en-US" sz="3200" dirty="0"/>
              <a:t>confess, deny, yield, surrender, sorrow, make, ask, forsake, receive, accept, invite</a:t>
            </a:r>
          </a:p>
          <a:p>
            <a:pPr marL="457200" indent="-457200" algn="just">
              <a:spcBef>
                <a:spcPts val="0"/>
              </a:spcBef>
              <a:spcAft>
                <a:spcPts val="2400"/>
              </a:spcAft>
              <a:buClr>
                <a:srgbClr val="00FFFF"/>
              </a:buClr>
              <a:buSzPct val="120000"/>
              <a:buFont typeface="Wingdings" panose="05000000000000000000" pitchFamily="2" charset="2"/>
              <a:buChar char="§"/>
            </a:pPr>
            <a:r>
              <a:rPr lang="en-US" sz="3200" dirty="0"/>
              <a:t>Negative influence of Charles Finney</a:t>
            </a:r>
          </a:p>
        </p:txBody>
      </p:sp>
      <p:pic>
        <p:nvPicPr>
          <p:cNvPr id="4" name="Picture 3"/>
          <p:cNvPicPr>
            <a:picLocks noChangeAspect="1"/>
          </p:cNvPicPr>
          <p:nvPr/>
        </p:nvPicPr>
        <p:blipFill>
          <a:blip r:embed="rId2"/>
          <a:stretch>
            <a:fillRect/>
          </a:stretch>
        </p:blipFill>
        <p:spPr>
          <a:xfrm>
            <a:off x="8626069" y="1600200"/>
            <a:ext cx="2956331"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5293757"/>
          </a:xfrm>
          <a:prstGeom prst="rect">
            <a:avLst/>
          </a:prstGeom>
          <a:noFill/>
          <a:ln w="28575">
            <a:noFill/>
            <a:miter lim="800000"/>
            <a:headEnd/>
            <a:tailEnd/>
          </a:ln>
        </p:spPr>
        <p:txBody>
          <a:bodyPr wrap="square">
            <a:spAutoFit/>
          </a:bodyPr>
          <a:lstStyle/>
          <a:p>
            <a:pPr algn="ctr">
              <a:spcAft>
                <a:spcPts val="1200"/>
              </a:spcAft>
            </a:pPr>
            <a:r>
              <a:rPr lang="en-US" sz="4000" b="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 Jerusalem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say</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1812026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0"/>
            <a:ext cx="10972800" cy="4185761"/>
          </a:xfrm>
          <a:prstGeom prst="rect">
            <a:avLst/>
          </a:prstGeom>
        </p:spPr>
        <p:txBody>
          <a:bodyPr wrap="square">
            <a:spAutoFit/>
          </a:bodyPr>
          <a:lstStyle/>
          <a:p>
            <a:pPr marL="342900" indent="-342900" algn="ctr" defTabSz="685800">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Romans 8:29-30</a:t>
            </a:r>
          </a:p>
          <a:p>
            <a:pPr marL="0" marR="0" algn="just">
              <a:spcBef>
                <a:spcPts val="0"/>
              </a:spcBef>
              <a:spcAft>
                <a:spcPts val="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29</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For those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foreknew</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predestined</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to become</a:t>
            </a:r>
            <a:r>
              <a:rPr lang="en-US" sz="3600" dirty="0">
                <a:effectLst>
                  <a:outerShdw blurRad="38100" dist="38100" dir="2700000" algn="tl">
                    <a:srgbClr val="000000">
                      <a:alpha val="43137"/>
                    </a:srgbClr>
                  </a:outerShdw>
                </a:effectLst>
                <a:latin typeface="Calibri" panose="020F0502020204030204" pitchFamily="34" charset="0"/>
              </a:rPr>
              <a:t> conformed to the image of His Son, so that He would be the firstborn among many brethren;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30</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these whom He predestined, He also called; and these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called</a:t>
            </a:r>
            <a:r>
              <a:rPr lang="en-US" sz="3600" dirty="0">
                <a:effectLst>
                  <a:outerShdw blurRad="38100" dist="38100" dir="2700000" algn="tl">
                    <a:srgbClr val="000000">
                      <a:alpha val="43137"/>
                    </a:srgbClr>
                  </a:outerShdw>
                </a:effectLst>
                <a:latin typeface="Calibri" panose="020F0502020204030204" pitchFamily="34" charset="0"/>
              </a:rPr>
              <a:t>, He also justified; and these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glorified</a:t>
            </a:r>
            <a:r>
              <a:rPr lang="en-US" sz="3600" dirty="0">
                <a:effectLst>
                  <a:outerShdw blurRad="38100" dist="38100" dir="2700000" algn="tl">
                    <a:srgbClr val="000000">
                      <a:alpha val="43137"/>
                    </a:srgbClr>
                  </a:outerShdw>
                </a:effectLst>
                <a:latin typeface="Calibri" panose="020F0502020204030204" pitchFamily="34" charset="0"/>
              </a:rPr>
              <a:t>. </a:t>
            </a:r>
          </a:p>
        </p:txBody>
      </p:sp>
      <p:pic>
        <p:nvPicPr>
          <p:cNvPr id="5" name="Picture 4">
            <a:extLst>
              <a:ext uri="{FF2B5EF4-FFF2-40B4-BE49-F238E27FC236}">
                <a16:creationId xmlns:a16="http://schemas.microsoft.com/office/drawing/2014/main" id="{909A1D0C-3650-9705-795C-CF2ECB225176}"/>
              </a:ext>
            </a:extLst>
          </p:cNvPr>
          <p:cNvPicPr>
            <a:picLocks noChangeAspect="1"/>
          </p:cNvPicPr>
          <p:nvPr/>
        </p:nvPicPr>
        <p:blipFill>
          <a:blip r:embed="rId3"/>
          <a:stretch>
            <a:fillRect/>
          </a:stretch>
        </p:blipFill>
        <p:spPr>
          <a:xfrm>
            <a:off x="3338492" y="4276721"/>
            <a:ext cx="5515015" cy="523879"/>
          </a:xfrm>
          <a:prstGeom prst="rect">
            <a:avLst/>
          </a:prstGeom>
        </p:spPr>
      </p:pic>
    </p:spTree>
    <p:extLst>
      <p:ext uri="{BB962C8B-B14F-4D97-AF65-F5344CB8AC3E}">
        <p14:creationId xmlns:p14="http://schemas.microsoft.com/office/powerpoint/2010/main" val="1531162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59499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Sanctification (6–8)</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Sovereignty (9–11)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a:ln>
            <a:solidFill>
              <a:schemeClr val="tx1"/>
            </a:solidFill>
          </a:ln>
        </p:spPr>
      </p:pic>
    </p:spTree>
    <p:extLst>
      <p:ext uri="{BB962C8B-B14F-4D97-AF65-F5344CB8AC3E}">
        <p14:creationId xmlns:p14="http://schemas.microsoft.com/office/powerpoint/2010/main" val="1913645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0CA1D-E3BE-442F-985B-2088727C076F}"/>
              </a:ext>
            </a:extLst>
          </p:cNvPr>
          <p:cNvPicPr>
            <a:picLocks noChangeAspect="1"/>
          </p:cNvPicPr>
          <p:nvPr/>
        </p:nvPicPr>
        <p:blipFill>
          <a:blip r:embed="rId2"/>
          <a:stretch>
            <a:fillRect/>
          </a:stretch>
        </p:blipFill>
        <p:spPr>
          <a:xfrm>
            <a:off x="1883299" y="990389"/>
            <a:ext cx="8425402" cy="487722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04F9B76-14A8-418D-8053-236AA400CE3E}"/>
              </a:ext>
            </a:extLst>
          </p:cNvPr>
          <p:cNvSpPr>
            <a:spLocks noGrp="1" noChangeArrowheads="1"/>
          </p:cNvSpPr>
          <p:nvPr>
            <p:ph type="title"/>
          </p:nvPr>
        </p:nvSpPr>
        <p:spPr>
          <a:xfrm>
            <a:off x="2781300" y="228600"/>
            <a:ext cx="6629400" cy="9144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Sovereignty (Rom 9–11)</a:t>
            </a:r>
          </a:p>
        </p:txBody>
      </p:sp>
      <p:sp>
        <p:nvSpPr>
          <p:cNvPr id="27651" name="Rectangle 3">
            <a:extLst>
              <a:ext uri="{FF2B5EF4-FFF2-40B4-BE49-F238E27FC236}">
                <a16:creationId xmlns:a16="http://schemas.microsoft.com/office/drawing/2014/main" id="{E2976D69-71AB-4771-B110-ABD3E1B2D68C}"/>
              </a:ext>
            </a:extLst>
          </p:cNvPr>
          <p:cNvSpPr>
            <a:spLocks noGrp="1" noChangeArrowheads="1"/>
          </p:cNvSpPr>
          <p:nvPr>
            <p:ph type="body" idx="1"/>
          </p:nvPr>
        </p:nvSpPr>
        <p:spPr>
          <a:xfrm>
            <a:off x="1066800" y="1877533"/>
            <a:ext cx="7924800" cy="3102935"/>
          </a:xfrm>
          <a:extLst>
            <a:ext uri="{909E8E84-426E-40DD-AFC4-6F175D3DCCD1}">
              <a14:hiddenFill xmlns:a14="http://schemas.microsoft.com/office/drawing/2010/main">
                <a:solidFill>
                  <a:srgbClr val="FFFFFF"/>
                </a:solidFill>
              </a14:hiddenFill>
            </a:ext>
          </a:extLst>
        </p:spPr>
        <p:txBody>
          <a:bodyPr/>
          <a:lstStyle/>
          <a:p>
            <a:pPr marL="463550" indent="-463550">
              <a:spcBef>
                <a:spcPts val="0"/>
              </a:spcBef>
              <a:spcAft>
                <a:spcPts val="3600"/>
              </a:spcAft>
              <a:buClr>
                <a:srgbClr val="00FFFF"/>
              </a:buClr>
              <a:buSzPct val="100000"/>
              <a:buFont typeface="+mj-lt"/>
              <a:buAutoNum type="alphaUcPeriod"/>
              <a:defRPr/>
            </a:pPr>
            <a:r>
              <a:rPr lang="en-US" altLang="en-US" sz="3600" dirty="0">
                <a:effectLst>
                  <a:outerShdw blurRad="38100" dist="38100" dir="2700000" algn="tl">
                    <a:srgbClr val="000000">
                      <a:alpha val="43137"/>
                    </a:srgbClr>
                  </a:outerShdw>
                </a:effectLst>
                <a:latin typeface="Calibri" pitchFamily="34" charset="0"/>
                <a:cs typeface="Calibri" pitchFamily="34" charset="0"/>
              </a:rPr>
              <a:t>Israel in the past: elected (Rom 9)</a:t>
            </a:r>
          </a:p>
          <a:p>
            <a:pPr marL="463550" indent="-463550">
              <a:spcBef>
                <a:spcPts val="0"/>
              </a:spcBef>
              <a:spcAft>
                <a:spcPts val="3600"/>
              </a:spcAft>
              <a:buClr>
                <a:srgbClr val="00FFFF"/>
              </a:buClr>
              <a:buSzPct val="100000"/>
              <a:buFont typeface="+mj-lt"/>
              <a:buAutoNum type="alphaUcPeriod"/>
              <a:defRPr/>
            </a:pPr>
            <a:r>
              <a:rPr lang="en-US" altLang="en-US" sz="3600" dirty="0">
                <a:effectLst>
                  <a:outerShdw blurRad="38100" dist="38100" dir="2700000" algn="tl">
                    <a:srgbClr val="000000">
                      <a:alpha val="43137"/>
                    </a:srgbClr>
                  </a:outerShdw>
                </a:effectLst>
                <a:latin typeface="Calibri" pitchFamily="34" charset="0"/>
                <a:cs typeface="Calibri" pitchFamily="34" charset="0"/>
              </a:rPr>
              <a:t>Israel in the present: rejected (Rom 10)</a:t>
            </a:r>
          </a:p>
          <a:p>
            <a:pPr marL="463550" indent="-463550">
              <a:spcBef>
                <a:spcPts val="0"/>
              </a:spcBef>
              <a:spcAft>
                <a:spcPts val="3600"/>
              </a:spcAft>
              <a:buClr>
                <a:srgbClr val="00FFFF"/>
              </a:buClr>
              <a:buSzPct val="100000"/>
              <a:buFont typeface="+mj-lt"/>
              <a:buAutoNum type="alphaUcPeriod"/>
              <a:defRPr/>
            </a:pPr>
            <a:r>
              <a:rPr lang="en-US" altLang="en-US" sz="3600" dirty="0">
                <a:effectLst>
                  <a:outerShdw blurRad="38100" dist="38100" dir="2700000" algn="tl">
                    <a:srgbClr val="000000">
                      <a:alpha val="43137"/>
                    </a:srgbClr>
                  </a:outerShdw>
                </a:effectLst>
                <a:latin typeface="Calibri" pitchFamily="34" charset="0"/>
                <a:cs typeface="Calibri" pitchFamily="34" charset="0"/>
              </a:rPr>
              <a:t>Israel in the future: accepted (Rom 11)</a:t>
            </a:r>
          </a:p>
        </p:txBody>
      </p:sp>
      <p:pic>
        <p:nvPicPr>
          <p:cNvPr id="38916" name="Picture 4" descr="C:\Users\awoods\AppData\Local\Microsoft\Windows\Temporary Internet Files\Content.IE5\Q1EAF2DI\MCj01939740000[1].wmf">
            <a:extLst>
              <a:ext uri="{FF2B5EF4-FFF2-40B4-BE49-F238E27FC236}">
                <a16:creationId xmlns:a16="http://schemas.microsoft.com/office/drawing/2014/main" id="{8AED871C-CA8D-498E-BD87-6ABA87BBBF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3600" y="1143000"/>
            <a:ext cx="1600200" cy="432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4038600" y="1981200"/>
            <a:ext cx="7543800" cy="2667000"/>
          </a:xfrm>
        </p:spPr>
        <p:txBody>
          <a:bodyPr/>
          <a:lstStyle/>
          <a:p>
            <a:pPr marL="0" indent="0" algn="just" eaLnBrk="1" hangingPunct="1">
              <a:buNone/>
            </a:pPr>
            <a:r>
              <a:rPr lang="en-US" altLang="en-US" sz="3600" dirty="0"/>
              <a:t>“…because upwards of 150 passages of Scripture condition salvation upon </a:t>
            </a:r>
            <a:r>
              <a:rPr lang="en-US" altLang="en-US" sz="3600" b="1" u="sng" dirty="0">
                <a:solidFill>
                  <a:srgbClr val="FFFFCC"/>
                </a:solidFill>
              </a:rPr>
              <a:t>believing</a:t>
            </a:r>
            <a:r>
              <a:rPr lang="en-US" altLang="en-US" sz="3600" dirty="0"/>
              <a:t> only</a:t>
            </a:r>
            <a:r>
              <a:rPr lang="en-US" altLang="en-US" sz="3600" b="1" dirty="0"/>
              <a:t> </a:t>
            </a:r>
            <a:r>
              <a:rPr lang="en-US" altLang="en-US" sz="36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3246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AD1136B3-7E6F-0950-E123-F29FC74D90A1}"/>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EB95BEF-466A-8BDA-8841-2C522D462C50}"/>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93223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2:13, 15</a:t>
            </a:r>
          </a:p>
          <a:p>
            <a:pPr algn="just"/>
            <a:r>
              <a:rPr lang="en-US" sz="3600" baseline="30000" dirty="0">
                <a:effectLst>
                  <a:outerShdw blurRad="38100" dist="38100" dir="2700000" algn="tl">
                    <a:srgbClr val="000000">
                      <a:alpha val="43137"/>
                    </a:srgbClr>
                  </a:outerShdw>
                </a:effectLst>
                <a:cs typeface="Calibri" panose="020F0502020204030204" pitchFamily="34" charset="0"/>
              </a:rPr>
              <a:t>13 </a:t>
            </a:r>
            <a:r>
              <a:rPr lang="en-US" sz="3600" dirty="0">
                <a:effectLst>
                  <a:outerShdw blurRad="38100" dist="38100" dir="2700000" algn="tl">
                    <a:srgbClr val="000000">
                      <a:alpha val="43137"/>
                    </a:srgbClr>
                  </a:outerShdw>
                </a:effectLst>
                <a:cs typeface="Calibri" panose="020F0502020204030204" pitchFamily="34" charset="0"/>
              </a:rPr>
              <a:t>“But others were mocking and saying, ‘They are full of sweet wine.’… </a:t>
            </a: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‘For these men are not drunk, as you suppose, for it is only the third hour of the day.’”</a:t>
            </a:r>
          </a:p>
        </p:txBody>
      </p:sp>
      <p:pic>
        <p:nvPicPr>
          <p:cNvPr id="3" name="Picture 2" descr="Jesus Dust: How to Live in the Kingdom of God">
            <a:extLst>
              <a:ext uri="{FF2B5EF4-FFF2-40B4-BE49-F238E27FC236}">
                <a16:creationId xmlns:a16="http://schemas.microsoft.com/office/drawing/2014/main" id="{C691AB9A-9104-B852-4FCD-ADE21937E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7543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707153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Deuteronomy 28:49-50</a:t>
            </a:r>
          </a:p>
          <a:p>
            <a:pPr algn="just"/>
            <a:r>
              <a:rPr lang="en-US" sz="3350" baseline="30000" dirty="0">
                <a:effectLst>
                  <a:outerShdw blurRad="38100" dist="38100" dir="2700000" algn="tl">
                    <a:srgbClr val="000000">
                      <a:alpha val="43137"/>
                    </a:srgbClr>
                  </a:outerShdw>
                </a:effectLst>
              </a:rPr>
              <a:t>49</a:t>
            </a:r>
            <a:r>
              <a:rPr lang="en-US" sz="335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350" baseline="30000" dirty="0">
                <a:effectLst>
                  <a:outerShdw blurRad="38100" dist="38100" dir="2700000" algn="tl">
                    <a:srgbClr val="000000">
                      <a:alpha val="43137"/>
                    </a:srgbClr>
                  </a:outerShdw>
                </a:effectLst>
              </a:rPr>
              <a:t>50</a:t>
            </a:r>
            <a:r>
              <a:rPr lang="en-US" sz="335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4" name="Picture 3" descr="Jesus Dust: How to Live in the Kingdom of God">
            <a:extLst>
              <a:ext uri="{FF2B5EF4-FFF2-40B4-BE49-F238E27FC236}">
                <a16:creationId xmlns:a16="http://schemas.microsoft.com/office/drawing/2014/main" id="{28DDBE42-195E-AA71-7F94-2D5279C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Eusebius (A.D. 260-340)</a:t>
            </a:r>
            <a:b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br>
            <a:r>
              <a:rPr lang="en-US" altLang="en-US" sz="2000" i="1" dirty="0">
                <a:latin typeface="+mn-lt"/>
              </a:rPr>
              <a:t>Ecclesiastical History</a:t>
            </a:r>
            <a:r>
              <a:rPr lang="en-US" altLang="en-US" sz="2000" dirty="0">
                <a:latin typeface="+mn-lt"/>
              </a:rPr>
              <a:t>, 3.5.3</a:t>
            </a:r>
          </a:p>
        </p:txBody>
      </p:sp>
      <p:sp>
        <p:nvSpPr>
          <p:cNvPr id="3" name="Content Placeholder 2"/>
          <p:cNvSpPr>
            <a:spLocks noGrp="1"/>
          </p:cNvSpPr>
          <p:nvPr>
            <p:ph idx="1"/>
          </p:nvPr>
        </p:nvSpPr>
        <p:spPr>
          <a:xfrm>
            <a:off x="609600" y="1600200"/>
            <a:ext cx="10972800" cy="4495800"/>
          </a:xfrm>
        </p:spPr>
        <p:txBody>
          <a:bodyPr/>
          <a:lstStyle/>
          <a:p>
            <a:pPr marL="0" indent="0" algn="just">
              <a:lnSpc>
                <a:spcPct val="100000"/>
              </a:lnSpc>
              <a:spcBef>
                <a:spcPts val="0"/>
              </a:spcBef>
              <a:spcAft>
                <a:spcPts val="1200"/>
              </a:spcAft>
              <a:buNone/>
              <a:defRPr/>
            </a:pPr>
            <a:r>
              <a:rPr lang="en-US" sz="3200" dirty="0"/>
              <a:t>"But the people of the church in Jerusalem had been commanded by a revelation, vouchsafed to approved men there </a:t>
            </a:r>
            <a:r>
              <a:rPr lang="en-US" sz="3200" b="1" u="sng" dirty="0">
                <a:solidFill>
                  <a:srgbClr val="FFFFCC"/>
                </a:solidFill>
              </a:rPr>
              <a:t>before the war</a:t>
            </a:r>
            <a:r>
              <a:rPr lang="en-US" sz="3200" dirty="0"/>
              <a:t>, to leave the city and to dwell in a certain town of Perea called Pella. And when those that believed in Christ had come thither from Jerusalem, then, as if the royal city of the Jews and the whole land of Judea were entirely destitute of holy men, the judgment of God at length overtook those who had committed such outrages against Christ and his apostles, and totally destroyed that generation of impious men."</a:t>
            </a:r>
          </a:p>
        </p:txBody>
      </p:sp>
      <p:sp>
        <p:nvSpPr>
          <p:cNvPr id="2" name="TextBox 1">
            <a:extLst>
              <a:ext uri="{FF2B5EF4-FFF2-40B4-BE49-F238E27FC236}">
                <a16:creationId xmlns:a16="http://schemas.microsoft.com/office/drawing/2014/main" id="{D6874587-3801-6BDA-A35D-8E831E4B4EAA}"/>
              </a:ext>
            </a:extLst>
          </p:cNvPr>
          <p:cNvSpPr txBox="1"/>
          <p:nvPr/>
        </p:nvSpPr>
        <p:spPr>
          <a:xfrm>
            <a:off x="2133600" y="6400800"/>
            <a:ext cx="7924800" cy="369332"/>
          </a:xfrm>
          <a:prstGeom prst="rect">
            <a:avLst/>
          </a:prstGeom>
          <a:noFill/>
        </p:spPr>
        <p:txBody>
          <a:bodyPr wrap="square" rtlCol="0">
            <a:spAutoFit/>
          </a:bodyPr>
          <a:lstStyle/>
          <a:p>
            <a:pPr marL="0" indent="0" algn="ctr">
              <a:spcBef>
                <a:spcPts val="0"/>
              </a:spcBef>
              <a:spcAft>
                <a:spcPts val="1200"/>
              </a:spcAft>
              <a:buNone/>
              <a:defRPr/>
            </a:pPr>
            <a:r>
              <a:rPr lang="en-US" sz="1800" dirty="0"/>
              <a:t>Epiphanius (</a:t>
            </a:r>
            <a:r>
              <a:rPr lang="en-US" sz="1800" i="1" dirty="0"/>
              <a:t>De pond. et </a:t>
            </a:r>
            <a:r>
              <a:rPr lang="en-US" sz="1800" i="1" dirty="0" err="1"/>
              <a:t>mens</a:t>
            </a:r>
            <a:r>
              <a:rPr lang="en-US" sz="1800" i="1" dirty="0"/>
              <a:t>.</a:t>
            </a:r>
            <a:r>
              <a:rPr lang="en-US" sz="1800" dirty="0"/>
              <a:t> 15) also records this flight of the Christians to Pella.)</a:t>
            </a:r>
          </a:p>
        </p:txBody>
      </p:sp>
    </p:spTree>
    <p:extLst>
      <p:ext uri="{BB962C8B-B14F-4D97-AF65-F5344CB8AC3E}">
        <p14:creationId xmlns:p14="http://schemas.microsoft.com/office/powerpoint/2010/main" val="3736209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5067300" y="228600"/>
            <a:ext cx="2057400" cy="6858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Pella</a:t>
            </a:r>
          </a:p>
        </p:txBody>
      </p:sp>
      <p:sp>
        <p:nvSpPr>
          <p:cNvPr id="3" name="Content Placeholder 2"/>
          <p:cNvSpPr>
            <a:spLocks noGrp="1"/>
          </p:cNvSpPr>
          <p:nvPr>
            <p:ph idx="1"/>
          </p:nvPr>
        </p:nvSpPr>
        <p:spPr>
          <a:xfrm>
            <a:off x="609600" y="1295400"/>
            <a:ext cx="8001000" cy="3739816"/>
          </a:xfrm>
        </p:spPr>
        <p:txBody>
          <a:bodyPr/>
          <a:lstStyle/>
          <a:p>
            <a:pPr marL="0" indent="0" algn="just">
              <a:lnSpc>
                <a:spcPct val="100000"/>
              </a:lnSpc>
              <a:buNone/>
              <a:defRPr/>
            </a:pPr>
            <a:r>
              <a:rPr lang="en-US" sz="3200" dirty="0"/>
              <a:t>Pella was a town situated beyond the Jordan, in the north of Perea, within the dominions of Herod Agrippa II. The surrounding population was chiefly Gentile. See Pliny V. 18, and Josephus, </a:t>
            </a:r>
            <a:r>
              <a:rPr lang="en-US" sz="3200" i="1" dirty="0"/>
              <a:t>B. J.</a:t>
            </a:r>
            <a:r>
              <a:rPr lang="en-US" sz="3200" dirty="0"/>
              <a:t> III. 3. 3, and I. 4. 8.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9200" y="1415255"/>
            <a:ext cx="2743200" cy="4027491"/>
          </a:xfrm>
          <a:prstGeom prst="rect">
            <a:avLst/>
          </a:prstGeom>
        </p:spPr>
      </p:pic>
    </p:spTree>
    <p:extLst>
      <p:ext uri="{BB962C8B-B14F-4D97-AF65-F5344CB8AC3E}">
        <p14:creationId xmlns:p14="http://schemas.microsoft.com/office/powerpoint/2010/main" val="573386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547842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Ezekiel 36:24-28</a:t>
            </a:r>
          </a:p>
          <a:p>
            <a:pPr algn="just"/>
            <a:r>
              <a:rPr lang="en-US" sz="3000" baseline="30000" dirty="0">
                <a:effectLst>
                  <a:outerShdw blurRad="38100" dist="38100" dir="2700000" algn="tl">
                    <a:srgbClr val="000000">
                      <a:alpha val="43137"/>
                    </a:srgbClr>
                  </a:outerShdw>
                </a:effectLst>
                <a:latin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rPr>
              <a:t>25</a:t>
            </a:r>
            <a:r>
              <a:rPr lang="en-US" sz="3000" b="1"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“Verses 25–29 teach that the </a:t>
            </a:r>
            <a:r>
              <a:rPr lang="en-US" altLang="en-US" sz="3000" i="1" dirty="0">
                <a:effectLst>
                  <a:outerShdw blurRad="38100" dist="38100" dir="2700000" algn="tl">
                    <a:srgbClr val="000000">
                      <a:alpha val="43137"/>
                    </a:srgbClr>
                  </a:outerShdw>
                </a:effectLst>
                <a:cs typeface="Calibri" panose="020F0502020204030204" pitchFamily="34" charset="0"/>
              </a:rPr>
              <a:t>complete</a:t>
            </a:r>
            <a:r>
              <a:rPr lang="en-US" altLang="en-US" sz="3000" dirty="0">
                <a:effectLst>
                  <a:outerShdw blurRad="38100" dist="38100" dir="2700000" algn="tl">
                    <a:srgbClr val="000000">
                      <a:alpha val="43137"/>
                    </a:srgbClr>
                  </a:outerShdw>
                </a:effectLst>
                <a:cs typeface="Calibri" panose="020F0502020204030204" pitchFamily="34" charset="0"/>
              </a:rPr>
              <a:t> return of Israel will occur after the defeat of Gog and his Confederates. Ezekiel summarized his prophecies of hope and restoration. </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When he stated that God will have mercy upon the whole house of Israel, he had in mind that all previous restorations were partial. Now a </a:t>
            </a:r>
            <a:r>
              <a:rPr lang="en-US" altLang="en-US" sz="3000" b="1" i="1" u="sng" dirty="0">
                <a:solidFill>
                  <a:srgbClr val="FFFFCC"/>
                </a:solidFill>
                <a:effectLst>
                  <a:outerShdw blurRad="38100" dist="38100" dir="2700000" algn="tl">
                    <a:srgbClr val="000000">
                      <a:alpha val="43137"/>
                    </a:srgbClr>
                  </a:outerShdw>
                </a:effectLst>
                <a:cs typeface="Calibri" panose="020F0502020204030204" pitchFamily="34" charset="0"/>
              </a:rPr>
              <a:t>universal and final restoration</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 will take place</a:t>
            </a:r>
            <a:r>
              <a:rPr lang="en-US" altLang="en-US" sz="3000" dirty="0">
                <a:effectLst>
                  <a:outerShdw blurRad="38100" dist="38100" dir="2700000" algn="tl">
                    <a:srgbClr val="000000">
                      <a:alpha val="43137"/>
                    </a:srgbClr>
                  </a:outerShdw>
                </a:effectLst>
                <a:cs typeface="Calibri" panose="020F0502020204030204" pitchFamily="34" charset="0"/>
              </a:rPr>
              <a:t>. It was God who allowed them to go into captivity; it is he who will see to it that they are regathered; indeed, it is he who will insure that </a:t>
            </a:r>
            <a:r>
              <a:rPr lang="en-US" altLang="en-US" sz="3000" i="1" dirty="0">
                <a:effectLst>
                  <a:outerShdw blurRad="38100" dist="38100" dir="2700000" algn="tl">
                    <a:srgbClr val="000000">
                      <a:alpha val="43137"/>
                    </a:srgbClr>
                  </a:outerShdw>
                </a:effectLst>
                <a:cs typeface="Calibri" panose="020F0502020204030204" pitchFamily="34" charset="0"/>
              </a:rPr>
              <a:t>not one is left out of the land</a:t>
            </a:r>
            <a:r>
              <a:rPr lang="en-US" altLang="en-US" sz="3000" dirty="0">
                <a:effectLst>
                  <a:outerShdw blurRad="38100" dist="38100" dir="2700000" algn="tl">
                    <a:srgbClr val="000000">
                      <a:alpha val="43137"/>
                    </a:srgbClr>
                  </a:outerShdw>
                </a:effectLst>
                <a:cs typeface="Calibri" panose="020F0502020204030204" pitchFamily="34" charset="0"/>
              </a:rPr>
              <a:t>...In conclusion, to summarize all the benefits promised, Ezekiel spoke of the outpouring of the Spirit upon the house of Israel (italics added).”</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231-32.</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90463" cy="1097280"/>
          </a:xfrm>
          <a:prstGeom prst="rect">
            <a:avLst/>
          </a:prstGeom>
          <a:ln>
            <a:solidFill>
              <a:schemeClr val="tx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7" y="2133600"/>
            <a:ext cx="65013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36254400-058A-3E05-184A-8548DA1F5E9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88699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83E7C4FF-DCCB-0310-EE62-718211972497}"/>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B1E00B23-5303-664D-8E86-A10F0B7C082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9542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7AB78-21E7-B0E7-F38B-94573D9EF6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1:12</a:t>
            </a:r>
          </a:p>
          <a:p>
            <a:pPr algn="just">
              <a:spcBef>
                <a:spcPts val="0"/>
              </a:spcBef>
              <a:spcAft>
                <a:spcPts val="0"/>
              </a:spcAft>
            </a:pPr>
            <a:r>
              <a:rPr lang="en-US" altLang="en-US" sz="3600" kern="0" dirty="0"/>
              <a:t>“</a:t>
            </a:r>
            <a:r>
              <a:rPr lang="en-US" sz="3600" dirty="0"/>
              <a:t>But as many as </a:t>
            </a:r>
            <a:r>
              <a:rPr lang="en-US" sz="3600" b="1" u="sng" dirty="0">
                <a:solidFill>
                  <a:srgbClr val="FFFFCC"/>
                </a:solidFill>
              </a:rPr>
              <a:t>received</a:t>
            </a:r>
            <a:r>
              <a:rPr lang="en-US" sz="3600" dirty="0"/>
              <a:t> Him, to them He gave the right to become children of God, </a:t>
            </a:r>
            <a:r>
              <a:rPr lang="en-US" sz="3600" i="1" dirty="0"/>
              <a:t>even</a:t>
            </a:r>
            <a:r>
              <a:rPr lang="en-US" sz="3600" dirty="0"/>
              <a:t> to those who </a:t>
            </a:r>
            <a:r>
              <a:rPr lang="en-US" sz="3600" b="1" u="sng" dirty="0">
                <a:solidFill>
                  <a:srgbClr val="FFFFCC"/>
                </a:solidFill>
              </a:rPr>
              <a:t>believe</a:t>
            </a:r>
            <a:r>
              <a:rPr lang="en-US" sz="3600" dirty="0"/>
              <a:t> in His name.”</a:t>
            </a:r>
            <a:endParaRPr lang="en-US" altLang="en-US" sz="3600" kern="0" dirty="0"/>
          </a:p>
        </p:txBody>
      </p:sp>
      <p:pic>
        <p:nvPicPr>
          <p:cNvPr id="3" name="Picture 2">
            <a:extLst>
              <a:ext uri="{FF2B5EF4-FFF2-40B4-BE49-F238E27FC236}">
                <a16:creationId xmlns:a16="http://schemas.microsoft.com/office/drawing/2014/main" id="{4BC47252-77C8-87AB-E0B6-01D8BD262858}"/>
              </a:ext>
            </a:extLst>
          </p:cNvPr>
          <p:cNvPicPr>
            <a:picLocks noChangeAspect="1"/>
          </p:cNvPicPr>
          <p:nvPr/>
        </p:nvPicPr>
        <p:blipFill>
          <a:blip r:embed="rId3"/>
          <a:stretch>
            <a:fillRect/>
          </a:stretch>
        </p:blipFill>
        <p:spPr>
          <a:xfrm>
            <a:off x="3657600" y="2971800"/>
            <a:ext cx="4876800" cy="1828800"/>
          </a:xfrm>
          <a:prstGeom prst="rect">
            <a:avLst/>
          </a:prstGeom>
          <a:ln>
            <a:solidFill>
              <a:schemeClr val="tx1"/>
            </a:solidFill>
          </a:ln>
        </p:spPr>
      </p:pic>
    </p:spTree>
    <p:extLst>
      <p:ext uri="{BB962C8B-B14F-4D97-AF65-F5344CB8AC3E}">
        <p14:creationId xmlns:p14="http://schemas.microsoft.com/office/powerpoint/2010/main" val="281263498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3" name="Picture 2" descr="Jesus Dust: How to Live in the Kingdom of God">
            <a:extLst>
              <a:ext uri="{FF2B5EF4-FFF2-40B4-BE49-F238E27FC236}">
                <a16:creationId xmlns:a16="http://schemas.microsoft.com/office/drawing/2014/main" id="{454F5453-3C6D-A4A7-87EA-4296598BC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76" y="2514600"/>
            <a:ext cx="3082248"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2523768"/>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 </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“So then, those who had received his word were baptized; and that day there were added </a:t>
            </a:r>
            <a:r>
              <a:rPr lang="en-US" sz="3600" b="1" u="sng" dirty="0">
                <a:solidFill>
                  <a:srgbClr val="FFFFCC"/>
                </a:solidFill>
                <a:effectLst>
                  <a:outerShdw blurRad="38100" dist="38100" dir="2700000" algn="tl">
                    <a:srgbClr val="000000">
                      <a:alpha val="43137"/>
                    </a:srgbClr>
                  </a:outerShdw>
                </a:effectLst>
              </a:rPr>
              <a:t>about three thousand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rPr>
              <a:t>souls.” </a:t>
            </a:r>
          </a:p>
        </p:txBody>
      </p:sp>
    </p:spTree>
    <p:extLst>
      <p:ext uri="{BB962C8B-B14F-4D97-AF65-F5344CB8AC3E}">
        <p14:creationId xmlns:p14="http://schemas.microsoft.com/office/powerpoint/2010/main" val="213580641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95500" y="228600"/>
            <a:ext cx="8001000" cy="6858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609600" y="1143000"/>
            <a:ext cx="10972800" cy="4953000"/>
          </a:xfrm>
        </p:spPr>
        <p:txBody>
          <a:bodyPr/>
          <a:lstStyle/>
          <a:p>
            <a:pPr marL="458788" indent="-458788" algn="just">
              <a:spcBef>
                <a:spcPts val="0"/>
              </a:spcBef>
              <a:spcAft>
                <a:spcPts val="1200"/>
              </a:spcAft>
              <a:buClr>
                <a:srgbClr val="00FFFF"/>
              </a:buClr>
              <a:defRPr/>
            </a:pPr>
            <a:r>
              <a:rPr lang="en-US" sz="3200" dirty="0">
                <a:effectLst>
                  <a:outerShdw blurRad="38100" dist="38100" dir="2700000" algn="tl">
                    <a:srgbClr val="000000">
                      <a:alpha val="43137"/>
                    </a:srgbClr>
                  </a:outerShdw>
                </a:effectLst>
              </a:rPr>
              <a:t>John’s use of indefinite concepts elsewhere</a:t>
            </a:r>
          </a:p>
          <a:p>
            <a:pPr marL="915987" lvl="1" indent="-457200" algn="just">
              <a:spcBef>
                <a:spcPts val="0"/>
              </a:spcBef>
              <a:spcAft>
                <a:spcPts val="1200"/>
              </a:spcAft>
              <a:buClr>
                <a:schemeClr val="accent4"/>
              </a:buClr>
              <a:buFont typeface="Courier New" panose="02070309020205020404" pitchFamily="49" charset="0"/>
              <a:buChar char="-"/>
              <a:defRPr/>
            </a:pPr>
            <a:r>
              <a:rPr lang="en-US" sz="3200" dirty="0">
                <a:effectLst>
                  <a:outerShdw blurRad="38100" dist="38100" dir="2700000" algn="tl">
                    <a:srgbClr val="000000">
                      <a:alpha val="43137"/>
                    </a:srgbClr>
                  </a:outerShdw>
                </a:effectLst>
              </a:rPr>
              <a:t>Revelation 20:3,8</a:t>
            </a:r>
          </a:p>
          <a:p>
            <a:pPr marL="458788" indent="-458788" algn="just">
              <a:spcBef>
                <a:spcPts val="0"/>
              </a:spcBef>
              <a:spcAft>
                <a:spcPts val="1200"/>
              </a:spcAft>
              <a:buClr>
                <a:srgbClr val="00FFFF"/>
              </a:buClr>
              <a:defRPr/>
            </a:pPr>
            <a:r>
              <a:rPr lang="en-US" sz="3200" dirty="0">
                <a:effectLst>
                  <a:outerShdw blurRad="38100" dist="38100" dir="2700000" algn="tl">
                    <a:srgbClr val="000000">
                      <a:alpha val="43137"/>
                    </a:srgbClr>
                  </a:outerShdw>
                </a:effectLst>
              </a:rPr>
              <a:t>Exception to the “# of years” examples?</a:t>
            </a:r>
          </a:p>
          <a:p>
            <a:pPr marL="458788" indent="-458788" algn="just">
              <a:spcBef>
                <a:spcPts val="0"/>
              </a:spcBef>
              <a:spcAft>
                <a:spcPts val="1200"/>
              </a:spcAft>
              <a:buClr>
                <a:srgbClr val="00FFFF"/>
              </a:buClr>
              <a:defRPr/>
            </a:pPr>
            <a:r>
              <a:rPr lang="en-US" sz="3200" dirty="0">
                <a:effectLst>
                  <a:outerShdw blurRad="38100" dist="38100" dir="2700000" algn="tl">
                    <a:srgbClr val="000000">
                      <a:alpha val="43137"/>
                    </a:srgbClr>
                  </a:outerShdw>
                </a:effectLst>
              </a:rPr>
              <a:t>Other numbers are taken literally</a:t>
            </a:r>
          </a:p>
          <a:p>
            <a:pPr marL="915987" lvl="1" indent="-457200" algn="just">
              <a:spcBef>
                <a:spcPts val="0"/>
              </a:spcBef>
              <a:spcAft>
                <a:spcPts val="1200"/>
              </a:spcAft>
              <a:buClr>
                <a:schemeClr val="accent4"/>
              </a:buClr>
              <a:buFont typeface="Courier New" panose="02070309020205020404" pitchFamily="49" charset="0"/>
              <a:buChar char="-"/>
              <a:defRPr/>
            </a:pPr>
            <a:r>
              <a:rPr lang="en-US" sz="3200" dirty="0">
                <a:effectLst>
                  <a:outerShdw blurRad="38100" dist="38100" dir="2700000" algn="tl">
                    <a:srgbClr val="000000">
                      <a:alpha val="43137"/>
                    </a:srgbClr>
                  </a:outerShdw>
                </a:effectLst>
              </a:rPr>
              <a:t>Two witnesses (11:3), 7000 people (11:13), 4 Angels (7:1) 7 Angels (8:6),144,000 Jews (7:4), 42 months (11:2), 1260 days (11:3)</a:t>
            </a:r>
          </a:p>
          <a:p>
            <a:pPr marL="458788" indent="-458788" algn="just">
              <a:spcBef>
                <a:spcPts val="0"/>
              </a:spcBef>
              <a:spcAft>
                <a:spcPts val="1200"/>
              </a:spcAft>
              <a:buClr>
                <a:srgbClr val="00FFFF"/>
              </a:buClr>
              <a:defRPr/>
            </a:pPr>
            <a:r>
              <a:rPr lang="en-US" sz="3200" dirty="0">
                <a:effectLst>
                  <a:outerShdw blurRad="38100" dist="38100" dir="2700000" algn="tl">
                    <a:srgbClr val="000000">
                      <a:alpha val="43137"/>
                    </a:srgbClr>
                  </a:outerShdw>
                </a:effectLst>
              </a:rPr>
              <a:t>Not always a symbolic interpretation</a:t>
            </a:r>
          </a:p>
          <a:p>
            <a:pPr marL="915987" lvl="1" indent="-457200" algn="just">
              <a:spcBef>
                <a:spcPts val="0"/>
              </a:spcBef>
              <a:spcAft>
                <a:spcPts val="1200"/>
              </a:spcAft>
              <a:buClr>
                <a:schemeClr val="accent4"/>
              </a:buClr>
              <a:buFont typeface="Courier New" panose="02070309020205020404" pitchFamily="49" charset="0"/>
              <a:buChar char="-"/>
              <a:defRPr/>
            </a:pPr>
            <a:r>
              <a:rPr lang="en-US" sz="32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2352176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2892258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641228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t>
            </a:r>
            <a:r>
              <a:rPr lang="en-US" altLang="en-US" sz="3200">
                <a:effectLst>
                  <a:outerShdw blurRad="38100" dist="38100" dir="2700000" algn="tl">
                    <a:srgbClr val="000000">
                      <a:alpha val="43137"/>
                    </a:srgbClr>
                  </a:outerShdw>
                </a:effectLst>
              </a:rPr>
              <a:t>Acts 1:13, 15</a:t>
            </a:r>
            <a:r>
              <a:rPr lang="en-US" altLang="en-US" sz="3200" dirty="0">
                <a:effectLst>
                  <a:outerShdw blurRad="38100" dist="38100" dir="2700000" algn="tl">
                    <a:srgbClr val="000000">
                      <a:alpha val="43137"/>
                    </a:srgbClr>
                  </a:outerShdw>
                </a:effectLst>
              </a:rPr>
              <a:t>; 2:41; 4:4, 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67255FCD-BF58-047C-646E-F4B5DE94CDF3}"/>
              </a:ext>
            </a:extLst>
          </p:cNvPr>
          <p:cNvPicPr>
            <a:picLocks noChangeAspect="1"/>
          </p:cNvPicPr>
          <p:nvPr/>
        </p:nvPicPr>
        <p:blipFill>
          <a:blip r:embed="rId3"/>
          <a:stretch>
            <a:fillRect/>
          </a:stretch>
        </p:blipFill>
        <p:spPr>
          <a:xfrm>
            <a:off x="8349742" y="2667000"/>
            <a:ext cx="3244850" cy="18288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Church (42-47)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2" name="Picture 1">
            <a:extLst>
              <a:ext uri="{FF2B5EF4-FFF2-40B4-BE49-F238E27FC236}">
                <a16:creationId xmlns:a16="http://schemas.microsoft.com/office/drawing/2014/main" id="{CB490ADC-9A0A-2A8B-CA49-61EEE77F7C7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59071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2B20F8BE-29F9-0809-27E4-E1965C71EB9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2349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425786064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0ACDB5AC-D425-4F9E-A292-A8EE68D4A22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835251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0972800"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apostles did many signs and wonders. In fact, the only ones who performed miracles in the book of Acts were the apostles or their delegates, such as Stephen (Acts 6:8). These apostolic legates were appointed by the laying on of hands by the apostles. Signs and wonders were not performed by the believers at large.”</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83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324796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9902347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7F54CA6-DECA-4777-81F4-836BD0F3FACC}"/>
              </a:ext>
            </a:extLst>
          </p:cNvPr>
          <p:cNvGraphicFramePr>
            <a:graphicFrameLocks noGrp="1"/>
          </p:cNvGraphicFramePr>
          <p:nvPr>
            <p:ph type="tbl" idx="1"/>
          </p:nvPr>
        </p:nvGraphicFramePr>
        <p:xfrm>
          <a:off x="876300" y="228600"/>
          <a:ext cx="10439400" cy="6248400"/>
        </p:xfrm>
        <a:graphic>
          <a:graphicData uri="http://schemas.openxmlformats.org/drawingml/2006/table">
            <a:tbl>
              <a:tblPr firstRow="1" bandRow="1">
                <a:tableStyleId>{D7AC3CCA-C797-4891-BE02-D94E43425B78}</a:tableStyleId>
              </a:tblPr>
              <a:tblGrid>
                <a:gridCol w="1563341">
                  <a:extLst>
                    <a:ext uri="{9D8B030D-6E8A-4147-A177-3AD203B41FA5}">
                      <a16:colId xmlns:a16="http://schemas.microsoft.com/office/drawing/2014/main" val="1530119538"/>
                    </a:ext>
                  </a:extLst>
                </a:gridCol>
                <a:gridCol w="4466691">
                  <a:extLst>
                    <a:ext uri="{9D8B030D-6E8A-4147-A177-3AD203B41FA5}">
                      <a16:colId xmlns:a16="http://schemas.microsoft.com/office/drawing/2014/main" val="1849523623"/>
                    </a:ext>
                  </a:extLst>
                </a:gridCol>
                <a:gridCol w="4409368">
                  <a:extLst>
                    <a:ext uri="{9D8B030D-6E8A-4147-A177-3AD203B41FA5}">
                      <a16:colId xmlns:a16="http://schemas.microsoft.com/office/drawing/2014/main" val="3286782602"/>
                    </a:ext>
                  </a:extLst>
                </a:gridCol>
              </a:tblGrid>
              <a:tr h="901954">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Miracle Clusters In Scripture</a:t>
                      </a:r>
                    </a:p>
                  </a:txBody>
                  <a:tcPr anchor="ctr">
                    <a:solidFill>
                      <a:schemeClr val="bg1"/>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3417994672"/>
                  </a:ext>
                </a:extLst>
              </a:tr>
              <a:tr h="763778">
                <a:tc>
                  <a:txBody>
                    <a:bodyPr/>
                    <a:lstStyle/>
                    <a:p>
                      <a:pPr algn="ctr"/>
                      <a:r>
                        <a:rPr lang="en-US" sz="2800" b="1" dirty="0">
                          <a:latin typeface="Calibri" panose="020F0502020204030204" pitchFamily="34" charset="0"/>
                          <a:cs typeface="Calibri" panose="020F0502020204030204" pitchFamily="34" charset="0"/>
                        </a:rPr>
                        <a:t>NUM.</a:t>
                      </a:r>
                    </a:p>
                  </a:txBody>
                  <a:tcPr anchor="ctr"/>
                </a:tc>
                <a:tc>
                  <a:txBody>
                    <a:bodyPr/>
                    <a:lstStyle/>
                    <a:p>
                      <a:pPr algn="ctr"/>
                      <a:r>
                        <a:rPr lang="en-US" sz="2800" b="1" dirty="0">
                          <a:solidFill>
                            <a:schemeClr val="bg1">
                              <a:lumMod val="50000"/>
                            </a:schemeClr>
                          </a:solidFill>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AUTHENTICATION</a:t>
                      </a:r>
                    </a:p>
                  </a:txBody>
                  <a:tcPr anchor="ctr"/>
                </a:tc>
                <a:extLst>
                  <a:ext uri="{0D108BD9-81ED-4DB2-BD59-A6C34878D82A}">
                    <a16:rowId xmlns:a16="http://schemas.microsoft.com/office/drawing/2014/main" val="1386983379"/>
                  </a:ext>
                </a:extLst>
              </a:tr>
              <a:tr h="763778">
                <a:tc>
                  <a:txBody>
                    <a:bodyPr/>
                    <a:lstStyle/>
                    <a:p>
                      <a:pPr algn="ctr"/>
                      <a:r>
                        <a:rPr lang="en-US" sz="2800" dirty="0">
                          <a:latin typeface="Calibri" panose="020F0502020204030204" pitchFamily="34" charset="0"/>
                          <a:cs typeface="Calibri" panose="020F0502020204030204" pitchFamily="34" charset="0"/>
                        </a:rPr>
                        <a:t>1.</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Moses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Law</a:t>
                      </a:r>
                    </a:p>
                  </a:txBody>
                  <a:tcPr anchor="ctr"/>
                </a:tc>
                <a:extLst>
                  <a:ext uri="{0D108BD9-81ED-4DB2-BD59-A6C34878D82A}">
                    <a16:rowId xmlns:a16="http://schemas.microsoft.com/office/drawing/2014/main" val="3442972869"/>
                  </a:ext>
                </a:extLst>
              </a:tr>
              <a:tr h="763778">
                <a:tc>
                  <a:txBody>
                    <a:bodyPr/>
                    <a:lstStyle/>
                    <a:p>
                      <a:pPr algn="ctr"/>
                      <a:r>
                        <a:rPr lang="en-US" sz="2800" dirty="0">
                          <a:latin typeface="Calibri" panose="020F0502020204030204" pitchFamily="34" charset="0"/>
                          <a:cs typeface="Calibri" panose="020F0502020204030204" pitchFamily="34" charset="0"/>
                        </a:rPr>
                        <a:t>2.</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Joshua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Conquest</a:t>
                      </a:r>
                    </a:p>
                  </a:txBody>
                  <a:tcPr anchor="ctr"/>
                </a:tc>
                <a:extLst>
                  <a:ext uri="{0D108BD9-81ED-4DB2-BD59-A6C34878D82A}">
                    <a16:rowId xmlns:a16="http://schemas.microsoft.com/office/drawing/2014/main" val="3455338283"/>
                  </a:ext>
                </a:extLst>
              </a:tr>
              <a:tr h="763778">
                <a:tc>
                  <a:txBody>
                    <a:bodyPr/>
                    <a:lstStyle/>
                    <a:p>
                      <a:pPr algn="ctr"/>
                      <a:r>
                        <a:rPr lang="en-US" sz="2800" dirty="0">
                          <a:latin typeface="Calibri" panose="020F0502020204030204" pitchFamily="34" charset="0"/>
                          <a:cs typeface="Calibri" panose="020F0502020204030204" pitchFamily="34" charset="0"/>
                        </a:rPr>
                        <a:t>3.</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Elijah-Elisha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Prophet</a:t>
                      </a:r>
                    </a:p>
                  </a:txBody>
                  <a:tcPr anchor="ctr"/>
                </a:tc>
                <a:extLst>
                  <a:ext uri="{0D108BD9-81ED-4DB2-BD59-A6C34878D82A}">
                    <a16:rowId xmlns:a16="http://schemas.microsoft.com/office/drawing/2014/main" val="174137350"/>
                  </a:ext>
                </a:extLst>
              </a:tr>
              <a:tr h="763778">
                <a:tc>
                  <a:txBody>
                    <a:bodyPr/>
                    <a:lstStyle/>
                    <a:p>
                      <a:pPr algn="ctr"/>
                      <a:r>
                        <a:rPr lang="en-US" sz="2800" dirty="0">
                          <a:latin typeface="Calibri" panose="020F0502020204030204" pitchFamily="34" charset="0"/>
                          <a:cs typeface="Calibri" panose="020F0502020204030204" pitchFamily="34" charset="0"/>
                        </a:rPr>
                        <a:t>4.</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Christ</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offer</a:t>
                      </a:r>
                    </a:p>
                  </a:txBody>
                  <a:tcPr anchor="ctr"/>
                </a:tc>
                <a:extLst>
                  <a:ext uri="{0D108BD9-81ED-4DB2-BD59-A6C34878D82A}">
                    <a16:rowId xmlns:a16="http://schemas.microsoft.com/office/drawing/2014/main" val="2714243427"/>
                  </a:ext>
                </a:extLst>
              </a:tr>
              <a:tr h="763778">
                <a:tc>
                  <a:txBody>
                    <a:bodyPr/>
                    <a:lstStyle/>
                    <a:p>
                      <a:pPr algn="ctr"/>
                      <a:r>
                        <a:rPr lang="en-US" sz="2800" dirty="0">
                          <a:latin typeface="Calibri" panose="020F0502020204030204" pitchFamily="34" charset="0"/>
                          <a:cs typeface="Calibri" panose="020F0502020204030204" pitchFamily="34" charset="0"/>
                        </a:rPr>
                        <a:t>5.</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Apostles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Church</a:t>
                      </a:r>
                    </a:p>
                  </a:txBody>
                  <a:tcPr anchor="ctr"/>
                </a:tc>
                <a:extLst>
                  <a:ext uri="{0D108BD9-81ED-4DB2-BD59-A6C34878D82A}">
                    <a16:rowId xmlns:a16="http://schemas.microsoft.com/office/drawing/2014/main" val="2594936153"/>
                  </a:ext>
                </a:extLst>
              </a:tr>
              <a:tr h="763778">
                <a:tc>
                  <a:txBody>
                    <a:bodyPr/>
                    <a:lstStyle/>
                    <a:p>
                      <a:pPr algn="ctr"/>
                      <a:r>
                        <a:rPr lang="en-US" sz="2800" dirty="0">
                          <a:latin typeface="Calibri" panose="020F0502020204030204" pitchFamily="34" charset="0"/>
                          <a:cs typeface="Calibri" panose="020F0502020204030204" pitchFamily="34" charset="0"/>
                        </a:rPr>
                        <a:t>6.</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Tribulation &amp; Millennium</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establishment</a:t>
                      </a:r>
                    </a:p>
                  </a:txBody>
                  <a:tcPr anchor="ctr"/>
                </a:tc>
                <a:extLst>
                  <a:ext uri="{0D108BD9-81ED-4DB2-BD59-A6C34878D82A}">
                    <a16:rowId xmlns:a16="http://schemas.microsoft.com/office/drawing/2014/main" val="3005588977"/>
                  </a:ext>
                </a:extLst>
              </a:tr>
            </a:tbl>
          </a:graphicData>
        </a:graphic>
      </p:graphicFrame>
    </p:spTree>
    <p:extLst>
      <p:ext uri="{BB962C8B-B14F-4D97-AF65-F5344CB8AC3E}">
        <p14:creationId xmlns:p14="http://schemas.microsoft.com/office/powerpoint/2010/main" val="16262825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8"/>
          </a:xfrm>
          <a:prstGeom prst="rect">
            <a:avLst/>
          </a:prstGeom>
        </p:spPr>
      </p:pic>
      <p:sp>
        <p:nvSpPr>
          <p:cNvPr id="38914" name="Rectangle 3"/>
          <p:cNvSpPr>
            <a:spLocks noChangeArrowheads="1"/>
          </p:cNvSpPr>
          <p:nvPr/>
        </p:nvSpPr>
        <p:spPr bwMode="auto">
          <a:xfrm>
            <a:off x="1333500" y="0"/>
            <a:ext cx="9525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4:20</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“Erastus remained at Corinth,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Trophimus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left sick at Miletus.”</a:t>
            </a:r>
          </a:p>
        </p:txBody>
      </p:sp>
      <p:pic>
        <p:nvPicPr>
          <p:cNvPr id="6" name="Picture 5">
            <a:extLst>
              <a:ext uri="{FF2B5EF4-FFF2-40B4-BE49-F238E27FC236}">
                <a16:creationId xmlns:a16="http://schemas.microsoft.com/office/drawing/2014/main" id="{6EB2E2C7-B3F4-48C2-B86D-A81679D4B9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9967" y="2057400"/>
            <a:ext cx="3872066" cy="27432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784893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20570"/>
            <a:ext cx="10972800" cy="363723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“This whole place is very obscure: but the obscurity is produced by our ignorance of the facts referred to and by their cessation, being such as then used to occur but now no longer take place. And why do they not happen now? Why look now, the cause too of the obscurity has produced us again another question: namely, why did they then happen, and now do so no more?”</a:t>
            </a:r>
          </a:p>
        </p:txBody>
      </p:sp>
      <p:pic>
        <p:nvPicPr>
          <p:cNvPr id="2" name="Picture 1">
            <a:extLst>
              <a:ext uri="{FF2B5EF4-FFF2-40B4-BE49-F238E27FC236}">
                <a16:creationId xmlns:a16="http://schemas.microsoft.com/office/drawing/2014/main" id="{33B9E5A8-A49C-47E5-A382-FD542AA7A3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1102757" cy="1097280"/>
          </a:xfrm>
          <a:prstGeom prst="rect">
            <a:avLst/>
          </a:prstGeom>
          <a:ln>
            <a:solidFill>
              <a:schemeClr val="tx1"/>
            </a:solidFill>
          </a:ln>
        </p:spPr>
      </p:pic>
      <p:sp>
        <p:nvSpPr>
          <p:cNvPr id="5" name="Rectangle 4">
            <a:extLst>
              <a:ext uri="{FF2B5EF4-FFF2-40B4-BE49-F238E27FC236}">
                <a16:creationId xmlns:a16="http://schemas.microsoft.com/office/drawing/2014/main" id="{46349028-EDE1-43BE-9A44-0B6227E020AF}"/>
              </a:ext>
            </a:extLst>
          </p:cNvPr>
          <p:cNvSpPr/>
          <p:nvPr/>
        </p:nvSpPr>
        <p:spPr>
          <a:xfrm>
            <a:off x="2667000" y="238035"/>
            <a:ext cx="6858000" cy="1000274"/>
          </a:xfrm>
          <a:prstGeom prst="rect">
            <a:avLst/>
          </a:prstGeom>
        </p:spPr>
        <p:txBody>
          <a:bodyPr wrap="square">
            <a:spAutoFit/>
          </a:bodyPr>
          <a:lstStyle/>
          <a:p>
            <a:pPr algn="ctr">
              <a:spcAft>
                <a:spcPts val="600"/>
              </a:spcAft>
            </a:pPr>
            <a:r>
              <a:rPr lang="fr-FR" sz="3600" dirty="0" err="1">
                <a:solidFill>
                  <a:srgbClr val="00FFFF"/>
                </a:solidFill>
                <a:effectLst>
                  <a:outerShdw blurRad="38100" dist="38100" dir="2700000" algn="tl">
                    <a:srgbClr val="000000">
                      <a:alpha val="43137"/>
                    </a:srgbClr>
                  </a:outerShdw>
                </a:effectLst>
                <a:cs typeface="Calibri" panose="020F0502020204030204" pitchFamily="34" charset="0"/>
              </a:rPr>
              <a:t>Chrysostom</a:t>
            </a:r>
            <a:r>
              <a:rPr lang="fr-FR" sz="3600" dirty="0">
                <a:solidFill>
                  <a:srgbClr val="00FFFF"/>
                </a:solidFill>
                <a:effectLst>
                  <a:outerShdw blurRad="38100" dist="38100" dir="2700000" algn="tl">
                    <a:srgbClr val="000000">
                      <a:alpha val="43137"/>
                    </a:srgbClr>
                  </a:outerShdw>
                </a:effectLst>
                <a:cs typeface="Calibri" panose="020F0502020204030204" pitchFamily="34" charset="0"/>
              </a:rPr>
              <a:t> (A.D. 345‒407)</a:t>
            </a:r>
          </a:p>
          <a:p>
            <a:pPr algn="ctr"/>
            <a:r>
              <a:rPr lang="en-US" i="1" dirty="0">
                <a:effectLst>
                  <a:outerShdw blurRad="38100" dist="38100" dir="2700000" algn="tl">
                    <a:srgbClr val="000000">
                      <a:alpha val="43137"/>
                    </a:srgbClr>
                  </a:outerShdw>
                </a:effectLst>
              </a:rPr>
              <a:t>Patriarch of Constantinople, Chrysostom, Homily 29 on First Corinthians. </a:t>
            </a:r>
          </a:p>
        </p:txBody>
      </p:sp>
    </p:spTree>
    <p:extLst>
      <p:ext uri="{BB962C8B-B14F-4D97-AF65-F5344CB8AC3E}">
        <p14:creationId xmlns:p14="http://schemas.microsoft.com/office/powerpoint/2010/main" val="3797157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495300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“In the earliest times, the Holy Ghost fell upon them that believed: and they spoke with tongues, which they had not learned, as the Spirit gave them utterance. Acts 2:4 These were signs adapted to the time. For there behooved to be that betokening of the Holy Spirit in all tongues, to show that the Gospel of God was to run through all tongues over the whole earth. That thing was done for a betokening, and it passed away. . . . If then the witness of the presence of the Holy Ghost be not now given through these miracles, by what is it given, by what does one get to know that he has received the Holy Ghost?”</a:t>
            </a:r>
          </a:p>
        </p:txBody>
      </p:sp>
      <p:sp>
        <p:nvSpPr>
          <p:cNvPr id="99331" name="TextBox 3"/>
          <p:cNvSpPr txBox="1">
            <a:spLocks noChangeArrowheads="1"/>
          </p:cNvSpPr>
          <p:nvPr/>
        </p:nvSpPr>
        <p:spPr bwMode="auto">
          <a:xfrm>
            <a:off x="2490787" y="245986"/>
            <a:ext cx="7210426"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 354‒430)</a:t>
            </a:r>
          </a:p>
          <a:p>
            <a:pPr algn="ctr" eaLnBrk="1" hangingPunct="1">
              <a:spcAft>
                <a:spcPts val="0"/>
              </a:spcAft>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Bishop of Hippo,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Homily 6:10 on the First Epistle of John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Image result for augustine">
            <a:extLst>
              <a:ext uri="{FF2B5EF4-FFF2-40B4-BE49-F238E27FC236}">
                <a16:creationId xmlns:a16="http://schemas.microsoft.com/office/drawing/2014/main" id="{161B0FAD-294F-4129-9305-479AB97AE6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0972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5373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953000"/>
          </a:xfrm>
        </p:spPr>
        <p:txBody>
          <a:bodyPr/>
          <a:lstStyle/>
          <a:p>
            <a:pPr marL="0" indent="0" algn="just">
              <a:lnSpc>
                <a:spcPct val="100000"/>
              </a:lnSpc>
              <a:buNone/>
              <a:defRPr/>
            </a:pPr>
            <a:r>
              <a:rPr lang="en-US" sz="2900" dirty="0">
                <a:effectLst>
                  <a:outerShdw blurRad="38100" dist="38100" dir="2700000" algn="tl">
                    <a:srgbClr val="000000">
                      <a:alpha val="43137"/>
                    </a:srgbClr>
                  </a:outerShdw>
                </a:effectLst>
              </a:rPr>
              <a:t>“We do not know how long the glossolalia, as thus described by Paul, continued. It passed away gradually with the other extraordinary or strictly supernatural gifts of the apostolic age. It is not mentioned in the Pastoral, nor in the Catholic Epistles. We have but a few allusions to it at the close of the second century. </a:t>
            </a:r>
            <a:r>
              <a:rPr lang="en-US" sz="2900" dirty="0" err="1">
                <a:effectLst>
                  <a:outerShdw blurRad="38100" dist="38100" dir="2700000" algn="tl">
                    <a:srgbClr val="000000">
                      <a:alpha val="43137"/>
                    </a:srgbClr>
                  </a:outerShdw>
                </a:effectLst>
              </a:rPr>
              <a:t>Irenæus</a:t>
            </a:r>
            <a:r>
              <a:rPr lang="en-US" sz="2900" dirty="0">
                <a:effectLst>
                  <a:outerShdw blurRad="38100" dist="38100" dir="2700000" algn="tl">
                    <a:srgbClr val="000000">
                      <a:alpha val="43137"/>
                    </a:srgbClr>
                  </a:outerShdw>
                </a:effectLst>
              </a:rPr>
              <a:t> (</a:t>
            </a:r>
            <a:r>
              <a:rPr lang="en-US" sz="2900" i="1" dirty="0">
                <a:effectLst>
                  <a:outerShdw blurRad="38100" dist="38100" dir="2700000" algn="tl">
                    <a:srgbClr val="000000">
                      <a:alpha val="43137"/>
                    </a:srgbClr>
                  </a:outerShdw>
                </a:effectLst>
              </a:rPr>
              <a:t>Adv. </a:t>
            </a:r>
            <a:r>
              <a:rPr lang="en-US" sz="2900" i="1" dirty="0" err="1">
                <a:effectLst>
                  <a:outerShdw blurRad="38100" dist="38100" dir="2700000" algn="tl">
                    <a:srgbClr val="000000">
                      <a:alpha val="43137"/>
                    </a:srgbClr>
                  </a:outerShdw>
                </a:effectLst>
              </a:rPr>
              <a:t>Haer</a:t>
            </a:r>
            <a:r>
              <a:rPr lang="en-US" sz="2900" i="1" dirty="0">
                <a:effectLst>
                  <a:outerShdw blurRad="38100" dist="38100" dir="2700000" algn="tl">
                    <a:srgbClr val="000000">
                      <a:alpha val="43137"/>
                    </a:srgbClr>
                  </a:outerShdw>
                </a:effectLst>
              </a:rPr>
              <a:t>. </a:t>
            </a:r>
            <a:r>
              <a:rPr lang="en-US" sz="2900" dirty="0">
                <a:effectLst>
                  <a:outerShdw blurRad="38100" dist="38100" dir="2700000" algn="tl">
                    <a:srgbClr val="000000">
                      <a:alpha val="43137"/>
                    </a:srgbClr>
                  </a:outerShdw>
                </a:effectLst>
              </a:rPr>
              <a:t>1. v. c. 6 § 1,) speaks of ‘many brethren’ whom he heard in the church having the gift of prophecy and of speaking in ‘diverse tongues’ (πα</a:t>
            </a:r>
            <a:r>
              <a:rPr lang="en-US" sz="2900" dirty="0" err="1">
                <a:effectLst>
                  <a:outerShdw blurRad="38100" dist="38100" dir="2700000" algn="tl">
                    <a:srgbClr val="000000">
                      <a:alpha val="43137"/>
                    </a:srgbClr>
                  </a:outerShdw>
                </a:effectLst>
              </a:rPr>
              <a:t>ντοδ</a:t>
            </a:r>
            <a:r>
              <a:rPr lang="en-US" sz="2900" dirty="0">
                <a:effectLst>
                  <a:outerShdw blurRad="38100" dist="38100" dir="2700000" algn="tl">
                    <a:srgbClr val="000000">
                      <a:alpha val="43137"/>
                    </a:srgbClr>
                  </a:outerShdw>
                </a:effectLst>
              </a:rPr>
              <a:t>απαῖς γλώσσαις), bringing the hidden things of men (τὰ κρύφια τῶν ἀνθρώπων) to light and expounding the mysteries of God (τὰ μυστήρια τοῦ θεοῦ). It is not clear whether by the term ‘diverse,’ which does not elsewhere occur, he means a speaking in foreign languages, or in . . .</a:t>
            </a:r>
          </a:p>
        </p:txBody>
      </p:sp>
      <p:sp>
        <p:nvSpPr>
          <p:cNvPr id="99331" name="TextBox 3"/>
          <p:cNvSpPr txBox="1">
            <a:spLocks noChangeArrowheads="1"/>
          </p:cNvSpPr>
          <p:nvPr/>
        </p:nvSpPr>
        <p:spPr bwMode="auto">
          <a:xfrm>
            <a:off x="3486150" y="228600"/>
            <a:ext cx="52197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algn="ctr" eaLnBrk="1" hangingPunct="1"/>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1 , p. 236-37</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66237E8C-8146-47DB-A49B-BE8D31368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17317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953000"/>
          </a:xfrm>
        </p:spPr>
        <p:txBody>
          <a:bodyPr/>
          <a:lstStyle/>
          <a:p>
            <a:pPr marL="0" indent="0" algn="just">
              <a:lnSpc>
                <a:spcPct val="100000"/>
              </a:lnSpc>
              <a:buNone/>
              <a:defRPr/>
            </a:pPr>
            <a:r>
              <a:rPr lang="en-US" sz="2900" dirty="0">
                <a:effectLst>
                  <a:outerShdw blurRad="38100" dist="38100" dir="2700000" algn="tl">
                    <a:srgbClr val="000000">
                      <a:alpha val="43137"/>
                    </a:srgbClr>
                  </a:outerShdw>
                </a:effectLst>
              </a:rPr>
              <a:t>“…diversities of tongues altogether peculiar, like those meant by Paul.” The latter is more probable. </a:t>
            </a:r>
            <a:r>
              <a:rPr lang="en-US" sz="2900" dirty="0" err="1">
                <a:effectLst>
                  <a:outerShdw blurRad="38100" dist="38100" dir="2700000" algn="tl">
                    <a:srgbClr val="000000">
                      <a:alpha val="43137"/>
                    </a:srgbClr>
                  </a:outerShdw>
                </a:effectLst>
              </a:rPr>
              <a:t>Irenæus</a:t>
            </a:r>
            <a:r>
              <a:rPr lang="en-US" sz="2900" dirty="0">
                <a:effectLst>
                  <a:outerShdw blurRad="38100" dist="38100" dir="2700000" algn="tl">
                    <a:srgbClr val="000000">
                      <a:alpha val="43137"/>
                    </a:srgbClr>
                  </a:outerShdw>
                </a:effectLst>
              </a:rPr>
              <a:t> himself had to learn the language of Gaul. Tertullian (</a:t>
            </a:r>
            <a:r>
              <a:rPr lang="en-US" sz="2900" i="1" dirty="0">
                <a:effectLst>
                  <a:outerShdw blurRad="38100" dist="38100" dir="2700000" algn="tl">
                    <a:srgbClr val="000000">
                      <a:alpha val="43137"/>
                    </a:srgbClr>
                  </a:outerShdw>
                </a:effectLst>
              </a:rPr>
              <a:t>Adv. Marc</a:t>
            </a:r>
            <a:r>
              <a:rPr lang="en-US" sz="2900" dirty="0">
                <a:effectLst>
                  <a:outerShdw blurRad="38100" dist="38100" dir="2700000" algn="tl">
                    <a:srgbClr val="000000">
                      <a:alpha val="43137"/>
                    </a:srgbClr>
                  </a:outerShdw>
                </a:effectLst>
              </a:rPr>
              <a:t>. V. 8; comp. </a:t>
            </a:r>
            <a:r>
              <a:rPr lang="en-US" sz="2900" i="1" dirty="0">
                <a:effectLst>
                  <a:outerShdw blurRad="38100" dist="38100" dir="2700000" algn="tl">
                    <a:srgbClr val="000000">
                      <a:alpha val="43137"/>
                    </a:srgbClr>
                  </a:outerShdw>
                </a:effectLst>
              </a:rPr>
              <a:t>De Anima</a:t>
            </a:r>
            <a:r>
              <a:rPr lang="en-US" sz="2900" dirty="0">
                <a:effectLst>
                  <a:outerShdw blurRad="38100" dist="38100" dir="2700000" algn="tl">
                    <a:srgbClr val="000000">
                      <a:alpha val="43137"/>
                    </a:srgbClr>
                  </a:outerShdw>
                </a:effectLst>
              </a:rPr>
              <a:t>, c. 9) obscurely speaks of the spiritual gifts, including the gift of tongues, as being still manifest among the Montanists to whom he belonged. At the time of Chrysostom it had entirely disappeared; at least he accounts for the obscurity of the gift from our ignorance of the fact. From that time on the glossolalia was usually misunderstood as a miraculous and permanent gift of foreign languages for missionary purposes. But the whole history of missions furnishes no clear example of such a gift for such a purpose.”</a:t>
            </a:r>
          </a:p>
        </p:txBody>
      </p:sp>
      <p:sp>
        <p:nvSpPr>
          <p:cNvPr id="99331" name="TextBox 3"/>
          <p:cNvSpPr txBox="1">
            <a:spLocks noChangeArrowheads="1"/>
          </p:cNvSpPr>
          <p:nvPr/>
        </p:nvSpPr>
        <p:spPr bwMode="auto">
          <a:xfrm>
            <a:off x="2990850" y="228600"/>
            <a:ext cx="62103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lvl="0" algn="ctr" eaLnBrk="1" hangingPunct="1"/>
            <a:r>
              <a:rPr lang="en-US" altLang="en-US" sz="20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a:t>
            </a:r>
            <a:r>
              <a:rPr lang="en-US" altLang="en-US" sz="20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 1 , p. 236-37.</a:t>
            </a:r>
          </a:p>
        </p:txBody>
      </p:sp>
      <p:pic>
        <p:nvPicPr>
          <p:cNvPr id="2" name="Picture 1">
            <a:extLst>
              <a:ext uri="{FF2B5EF4-FFF2-40B4-BE49-F238E27FC236}">
                <a16:creationId xmlns:a16="http://schemas.microsoft.com/office/drawing/2014/main" id="{A6515CC7-1831-7E19-C9B7-0EF4450DA5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2394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1407D072-146B-A05D-FD3E-DFCD4220ACA1}"/>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Tree>
    <p:extLst>
      <p:ext uri="{BB962C8B-B14F-4D97-AF65-F5344CB8AC3E}">
        <p14:creationId xmlns:p14="http://schemas.microsoft.com/office/powerpoint/2010/main" val="42113622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38235C62-6AFD-B401-1EDC-6EE898F4CCE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938918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4801314"/>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17:20-23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r>
              <a:rPr lang="en-US" sz="3200" baseline="30000" dirty="0">
                <a:effectLst>
                  <a:outerShdw blurRad="38100" dist="38100" dir="2700000" algn="tl">
                    <a:srgbClr val="000000">
                      <a:alpha val="43137"/>
                    </a:srgbClr>
                  </a:outerShdw>
                </a:effectLst>
              </a:rPr>
              <a:t>20</a:t>
            </a:r>
            <a:r>
              <a:rPr lang="en-US" sz="3200" dirty="0">
                <a:effectLst>
                  <a:outerShdw blurRad="38100" dist="38100" dir="2700000" algn="tl">
                    <a:srgbClr val="000000">
                      <a:alpha val="43137"/>
                    </a:srgbClr>
                  </a:outerShdw>
                </a:effectLst>
              </a:rPr>
              <a:t> “I do not ask on behalf of these alone, but for those also who believe in Me through their word; </a:t>
            </a:r>
            <a:r>
              <a:rPr lang="en-US" sz="3200" baseline="30000" dirty="0">
                <a:effectLst>
                  <a:outerShdw blurRad="38100" dist="38100" dir="2700000" algn="tl">
                    <a:srgbClr val="000000">
                      <a:alpha val="43137"/>
                    </a:srgbClr>
                  </a:outerShdw>
                </a:effectLst>
              </a:rPr>
              <a:t>21</a:t>
            </a:r>
            <a:r>
              <a:rPr lang="en-US" sz="3200" dirty="0">
                <a:effectLst>
                  <a:outerShdw blurRad="38100" dist="38100" dir="2700000" algn="tl">
                    <a:srgbClr val="000000">
                      <a:alpha val="43137"/>
                    </a:srgbClr>
                  </a:outerShdw>
                </a:effectLst>
              </a:rPr>
              <a:t> that they may all be one; even as You, Father, are in Me and I in You, that they also may be in Us, so that the world may believe that You sent Me. </a:t>
            </a:r>
            <a:r>
              <a:rPr lang="en-US" sz="3200" baseline="30000" dirty="0">
                <a:effectLst>
                  <a:outerShdw blurRad="38100" dist="38100" dir="2700000" algn="tl">
                    <a:srgbClr val="000000">
                      <a:alpha val="43137"/>
                    </a:srgbClr>
                  </a:outerShdw>
                </a:effectLst>
              </a:rPr>
              <a:t>22</a:t>
            </a:r>
            <a:r>
              <a:rPr lang="en-US" sz="3200" dirty="0">
                <a:effectLst>
                  <a:outerShdw blurRad="38100" dist="38100" dir="2700000" algn="tl">
                    <a:srgbClr val="000000">
                      <a:alpha val="43137"/>
                    </a:srgbClr>
                  </a:outerShdw>
                </a:effectLst>
              </a:rPr>
              <a:t> The glory which You have given Me I have given to them, that they may be one, just as We are one; </a:t>
            </a:r>
            <a:r>
              <a:rPr lang="en-US" sz="3200" baseline="30000" dirty="0">
                <a:effectLst>
                  <a:outerShdw blurRad="38100" dist="38100" dir="2700000" algn="tl">
                    <a:srgbClr val="000000">
                      <a:alpha val="43137"/>
                    </a:srgbClr>
                  </a:outerShdw>
                </a:effectLst>
              </a:rPr>
              <a:t>23</a:t>
            </a:r>
            <a:r>
              <a:rPr lang="en-US" sz="3200" dirty="0">
                <a:effectLst>
                  <a:outerShdw blurRad="38100" dist="38100" dir="2700000" algn="tl">
                    <a:srgbClr val="000000">
                      <a:alpha val="43137"/>
                    </a:srgbClr>
                  </a:outerShdw>
                </a:effectLst>
              </a:rPr>
              <a:t> I in them and You in Me, that they may be perfected in unity, so that the world may know that You sent Me, and loved them, even as You have loved Me.”</a:t>
            </a:r>
          </a:p>
        </p:txBody>
      </p:sp>
    </p:spTree>
    <p:extLst>
      <p:ext uri="{BB962C8B-B14F-4D97-AF65-F5344CB8AC3E}">
        <p14:creationId xmlns:p14="http://schemas.microsoft.com/office/powerpoint/2010/main" val="16121803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2939612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371600"/>
            <a:ext cx="10972800" cy="5181600"/>
          </a:xfrm>
        </p:spPr>
        <p:txBody>
          <a:bodyPr/>
          <a:lstStyle/>
          <a:p>
            <a:pPr marL="0" indent="0" algn="just" eaLnBrk="1" hangingPunct="1">
              <a:lnSpc>
                <a:spcPct val="100000"/>
              </a:lnSpc>
              <a:buNone/>
              <a:defRPr/>
            </a:pPr>
            <a:r>
              <a:rPr lang="en-US" sz="3000" dirty="0">
                <a:effectLst>
                  <a:outerShdw blurRad="38100" dist="38100" dir="2700000" algn="tl">
                    <a:srgbClr val="000000">
                      <a:alpha val="43137"/>
                    </a:srgbClr>
                  </a:outerShdw>
                </a:effectLst>
              </a:rPr>
              <a:t>“Thoughtless and absurd is the modern notion that Christ was praying that denominations which exist in this remote time and in a country then unknown might become organically united in one, and therefore it is the duty of all sects to unite and thus help to answer this prayer. As indicated before, this unity is sought at the hand of the Father, indicating that it is a divine undertaking. It is that, and it results in a unity as organic and vital as that between the Father and the Son. This prayer began to be answered on the Day of Pentecost when believers were by the Spirit baptized into one Body, and is constantly answered whenever a soul is saved and thus joined as a member to the Body of Christ by the same baptism of the Spirit.” </a:t>
            </a:r>
          </a:p>
        </p:txBody>
      </p:sp>
      <p:pic>
        <p:nvPicPr>
          <p:cNvPr id="2" name="Picture 6">
            <a:extLst>
              <a:ext uri="{FF2B5EF4-FFF2-40B4-BE49-F238E27FC236}">
                <a16:creationId xmlns:a16="http://schemas.microsoft.com/office/drawing/2014/main" id="{90D56DC2-61DC-32D8-C4C8-4F612BA8CD18}"/>
              </a:ext>
            </a:extLst>
          </p:cNvPr>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B007C83B-80AB-DB9E-C4D4-547639D664B4}"/>
              </a:ext>
            </a:extLst>
          </p:cNvPr>
          <p:cNvSpPr txBox="1"/>
          <p:nvPr/>
        </p:nvSpPr>
        <p:spPr>
          <a:xfrm>
            <a:off x="2286000" y="219670"/>
            <a:ext cx="76200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pPr algn="ctr"/>
            <a:r>
              <a:rPr lang="en-US" dirty="0">
                <a:effectLst>
                  <a:outerShdw blurRad="38100" dist="38100" dir="2700000" algn="tl">
                    <a:srgbClr val="000000">
                      <a:alpha val="43137"/>
                    </a:srgbClr>
                  </a:outerShdw>
                </a:effectLst>
              </a:rPr>
              <a:t>vol. 5, Systematic Theology (Grand Rapids, MI: Kregel Publications, 1993), 158.</a:t>
            </a:r>
          </a:p>
        </p:txBody>
      </p:sp>
    </p:spTree>
    <p:extLst>
      <p:ext uri="{BB962C8B-B14F-4D97-AF65-F5344CB8AC3E}">
        <p14:creationId xmlns:p14="http://schemas.microsoft.com/office/powerpoint/2010/main" val="31501803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101458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1752600"/>
            <a:ext cx="7620000" cy="4419600"/>
          </a:xfrm>
        </p:spPr>
        <p:txBody>
          <a:bodyPr/>
          <a:lstStyle/>
          <a:p>
            <a:pPr marL="0" indent="0" algn="just" eaLnBrk="1" hangingPunct="1">
              <a:lnSpc>
                <a:spcPct val="100000"/>
              </a:lnSpc>
              <a:spcBef>
                <a:spcPts val="0"/>
              </a:spcBef>
              <a:buNone/>
              <a:defRPr/>
            </a:pPr>
            <a:r>
              <a:rPr lang="en-US" sz="3200" dirty="0">
                <a:effectLst>
                  <a:outerShdw blurRad="38100" dist="38100" dir="2700000" algn="tl">
                    <a:srgbClr val="000000">
                      <a:alpha val="43137"/>
                    </a:srgbClr>
                  </a:outerShdw>
                </a:effectLst>
                <a:latin typeface="Calibri" panose="020F0502020204030204" pitchFamily="34" charset="0"/>
                <a:cs typeface="Calibri"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moment the idea is admitted into society, that property is not as sacred as the laws of God, and that there is not a force of law and public justice to protect it, anarchy and tyranny commence. If ‘Thou Shalt Not Covet,’ and ‘Thou Shalt Not Steal’ were not commandments of Heaven, they must be made inviolable precepts in every society before it can be civilized or made free</a:t>
            </a:r>
            <a:r>
              <a:rPr lang="en-US" sz="3200" dirty="0">
                <a:effectLst>
                  <a:outerShdw blurRad="38100" dist="38100" dir="2700000" algn="tl">
                    <a:srgbClr val="000000">
                      <a:alpha val="43137"/>
                    </a:srgbClr>
                  </a:outerShdw>
                </a:effectLst>
                <a:latin typeface="Calibri" pitchFamily="34" charset="0"/>
                <a:cs typeface="Calibri" pitchFamily="34" charset="0"/>
              </a:rPr>
              <a:t>.”</a:t>
            </a:r>
          </a:p>
        </p:txBody>
      </p:sp>
      <p:pic>
        <p:nvPicPr>
          <p:cNvPr id="52226" name="Picture 2" descr="http://johnadamsinfo.com/images/johnadamsinfo.com/john-adams-war.jpg"/>
          <p:cNvPicPr>
            <a:picLocks noChangeAspect="1" noChangeArrowheads="1"/>
          </p:cNvPicPr>
          <p:nvPr/>
        </p:nvPicPr>
        <p:blipFill>
          <a:blip r:embed="rId2" cstate="print"/>
          <a:srcRect/>
          <a:stretch>
            <a:fillRect/>
          </a:stretch>
        </p:blipFill>
        <p:spPr bwMode="auto">
          <a:xfrm>
            <a:off x="685800" y="1905000"/>
            <a:ext cx="2743200" cy="2743200"/>
          </a:xfrm>
          <a:prstGeom prst="rect">
            <a:avLst/>
          </a:prstGeom>
          <a:noFill/>
          <a:ln>
            <a:solidFill>
              <a:schemeClr val="tx1"/>
            </a:solidFill>
          </a:ln>
        </p:spPr>
      </p:pic>
      <p:sp>
        <p:nvSpPr>
          <p:cNvPr id="4" name="TextBox 3">
            <a:extLst>
              <a:ext uri="{FF2B5EF4-FFF2-40B4-BE49-F238E27FC236}">
                <a16:creationId xmlns:a16="http://schemas.microsoft.com/office/drawing/2014/main" id="{7C7DB968-6454-5843-BF6E-8F88E402263C}"/>
              </a:ext>
            </a:extLst>
          </p:cNvPr>
          <p:cNvSpPr txBox="1"/>
          <p:nvPr/>
        </p:nvSpPr>
        <p:spPr>
          <a:xfrm>
            <a:off x="609600" y="246727"/>
            <a:ext cx="10972800" cy="1277273"/>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John Adams</a:t>
            </a:r>
          </a:p>
          <a:p>
            <a:pPr algn="ctr"/>
            <a:r>
              <a:rPr lang="en-US" dirty="0">
                <a:effectLst>
                  <a:outerShdw blurRad="38100" dist="38100" dir="2700000" algn="tl">
                    <a:srgbClr val="000000">
                      <a:alpha val="43137"/>
                    </a:srgbClr>
                  </a:outerShdw>
                </a:effectLst>
              </a:rPr>
              <a:t>John Adams, </a:t>
            </a:r>
            <a:r>
              <a:rPr lang="en-US" i="1" dirty="0">
                <a:effectLst>
                  <a:outerShdw blurRad="38100" dist="38100" dir="2700000" algn="tl">
                    <a:srgbClr val="000000">
                      <a:alpha val="43137"/>
                    </a:srgbClr>
                  </a:outerShdw>
                </a:effectLst>
              </a:rPr>
              <a:t>A </a:t>
            </a:r>
            <a:r>
              <a:rPr lang="en-US" i="1" dirty="0" err="1">
                <a:effectLst>
                  <a:outerShdw blurRad="38100" dist="38100" dir="2700000" algn="tl">
                    <a:srgbClr val="000000">
                      <a:alpha val="43137"/>
                    </a:srgbClr>
                  </a:outerShdw>
                </a:effectLst>
              </a:rPr>
              <a:t>Defence</a:t>
            </a:r>
            <a:r>
              <a:rPr lang="en-US" i="1" dirty="0">
                <a:effectLst>
                  <a:outerShdw blurRad="38100" dist="38100" dir="2700000" algn="tl">
                    <a:srgbClr val="000000">
                      <a:alpha val="43137"/>
                    </a:srgbClr>
                  </a:outerShdw>
                </a:effectLst>
              </a:rPr>
              <a:t> of the Constitutions of Government of the United States of America</a:t>
            </a:r>
            <a:r>
              <a:rPr lang="en-US" dirty="0">
                <a:effectLst>
                  <a:outerShdw blurRad="38100" dist="38100" dir="2700000" algn="tl">
                    <a:srgbClr val="000000">
                      <a:alpha val="43137"/>
                    </a:srgbClr>
                  </a:outerShdw>
                </a:effectLst>
              </a:rPr>
              <a:t>, 3 vols., American Constitutional and Legal History, ed. Leonard W. Levy (London: Dilly, 1787; reprint, NY: Da Capo, 1971), 3:217</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0BED5768-DBB1-9783-47D1-4D200788468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32919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2866F4FD-09DD-3135-6D6C-6FA8FEB7ED3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68065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FF14A474-A06D-4D1A-D2DE-B9DFA66963E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5088718-94AB-E9E6-C076-3AF91B5ECEF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753284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CE7BD969-BE2C-1F77-23A5-56726EC5B15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19227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DA3B335-1C23-4929-5CA1-65BA5DBA7AC8}"/>
              </a:ext>
            </a:extLst>
          </p:cNvPr>
          <p:cNvSpPr txBox="1"/>
          <p:nvPr/>
        </p:nvSpPr>
        <p:spPr>
          <a:xfrm>
            <a:off x="609600" y="0"/>
            <a:ext cx="10972800" cy="4775666"/>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John 16:7–11</a:t>
            </a:r>
          </a:p>
          <a:p>
            <a:pPr marL="0" marR="0" algn="just">
              <a:spcBef>
                <a:spcPts val="0"/>
              </a:spcBef>
              <a:spcAft>
                <a:spcPts val="100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Helper will not come to you; but if I go, I will send Him to you.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He, when He comes, will convict the world concerning sin and righteousness and judgment;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9889087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955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2971</TotalTime>
  <Words>5124</Words>
  <Application>Microsoft Office PowerPoint</Application>
  <PresentationFormat>Widescreen</PresentationFormat>
  <Paragraphs>367</Paragraphs>
  <Slides>82</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Arial</vt:lpstr>
      <vt:lpstr>Calibri</vt:lpstr>
      <vt:lpstr>Calibri Light</vt:lpstr>
      <vt:lpstr>Courier New</vt:lpstr>
      <vt:lpstr>Wingdings</vt:lpstr>
      <vt:lpstr>Office Theme</vt:lpstr>
      <vt:lpstr>PowerPoint Presentation</vt:lpstr>
      <vt:lpstr>Acts 1 Chapter Summary</vt:lpstr>
      <vt:lpstr>Acts 2 Chapter Summary</vt:lpstr>
      <vt:lpstr>PowerPoint Presentation</vt:lpstr>
      <vt:lpstr>Peter’s Sermon Acts 2:14-36</vt:lpstr>
      <vt:lpstr>Acts 2 Chapter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 the kingdom re-offered in Acts? No!</vt:lpstr>
      <vt:lpstr>Was the kingdom re-offered in Acts? No!</vt:lpstr>
      <vt:lpstr>PowerPoint Presentation</vt:lpstr>
      <vt:lpstr>PowerPoint Presentation</vt:lpstr>
      <vt:lpstr>PowerPoint Presentation</vt:lpstr>
      <vt:lpstr>Extent of the Atonement</vt:lpstr>
      <vt:lpstr>Poor Word Choices</vt:lpstr>
      <vt:lpstr>PowerPoint Presentation</vt:lpstr>
      <vt:lpstr>PowerPoint Presentation</vt:lpstr>
      <vt:lpstr>Romans Outline</vt:lpstr>
      <vt:lpstr>PowerPoint Presentation</vt:lpstr>
      <vt:lpstr>V. Sovereignty (Rom 9–11)</vt:lpstr>
      <vt:lpstr>Lewis Sperry Chafer, vol. 7, Systematic Theology (Grand Rapids, MI: Kregel Publications, 1993), 265-66.</vt:lpstr>
      <vt:lpstr>PowerPoint Presentation</vt:lpstr>
      <vt:lpstr>PowerPoint Presentation</vt:lpstr>
      <vt:lpstr>PowerPoint Presentation</vt:lpstr>
      <vt:lpstr>Six Parts of a Suzerain-Vassal Treaty in Deuteronomy</vt:lpstr>
      <vt:lpstr>Six Parts of a Suzerain-Vassal Treaty in Deuteronomy</vt:lpstr>
      <vt:lpstr>PowerPoint Presentation</vt:lpstr>
      <vt:lpstr>ISRAEL'S JUDGMENTS</vt:lpstr>
      <vt:lpstr>ISRAEL'S JUDGMENTS</vt:lpstr>
      <vt:lpstr>Eusebius (A.D. 260-340) Ecclesiastical History, 3.5.3</vt:lpstr>
      <vt:lpstr>Pella</vt:lpstr>
      <vt:lpstr>PowerPoint Presentation</vt:lpstr>
      <vt:lpstr>PowerPoint Presentation</vt:lpstr>
      <vt:lpstr>PowerPoint Presentation</vt:lpstr>
      <vt:lpstr>PowerPoint Presentation</vt:lpstr>
      <vt:lpstr>PowerPoint Presentation</vt:lpstr>
      <vt:lpstr>Reasons for Understanding 1000 Literally</vt:lpstr>
      <vt:lpstr>PowerPoint Presentation</vt:lpstr>
      <vt:lpstr>Message</vt:lpstr>
      <vt:lpstr>Progress Reports</vt:lpstr>
      <vt:lpstr>PowerPoint Presentation</vt:lpstr>
      <vt:lpstr>Acts 2:42-47 Church</vt:lpstr>
      <vt:lpstr>Acts 2:42-47 Church</vt:lpstr>
      <vt:lpstr>Activities of the Local Church  (Acts 2:41-47)</vt:lpstr>
      <vt:lpstr>Acts 2:42-47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2:42-47 Church</vt:lpstr>
      <vt:lpstr>PowerPoint Presentation</vt:lpstr>
      <vt:lpstr>PowerPoint Presentation</vt:lpstr>
      <vt:lpstr>PowerPoint Presentation</vt:lpstr>
      <vt:lpstr>Acts 2:42-47 Church</vt:lpstr>
      <vt:lpstr>PowerPoint Presentation</vt:lpstr>
      <vt:lpstr>PowerPoint Presentation</vt:lpstr>
      <vt:lpstr>PowerPoint Presentation</vt:lpstr>
      <vt:lpstr>Acts 2:42-47 Church</vt:lpstr>
      <vt:lpstr>Acts 2:42-47 Church</vt:lpstr>
      <vt:lpstr>PowerPoint Presentation</vt:lpstr>
      <vt:lpstr>Conclusion</vt:lpstr>
      <vt:lpstr>Acts 2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015 Acts 2v39-41 - WORKING COPY FOR ANDY</dc:title>
  <dc:subject>ACTS</dc:subject>
  <dc:creator>A. Woods</dc:creator>
  <cp:lastModifiedBy>anne woods</cp:lastModifiedBy>
  <cp:revision>378</cp:revision>
  <cp:lastPrinted>2023-03-01T15:05:12Z</cp:lastPrinted>
  <dcterms:created xsi:type="dcterms:W3CDTF">2009-01-10T23:45:31Z</dcterms:created>
  <dcterms:modified xsi:type="dcterms:W3CDTF">2023-03-22T20:36:39Z</dcterms:modified>
</cp:coreProperties>
</file>