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1"/>
  </p:notesMasterIdLst>
  <p:handoutMasterIdLst>
    <p:handoutMasterId r:id="rId92"/>
  </p:handoutMasterIdLst>
  <p:sldIdLst>
    <p:sldId id="2094" r:id="rId2"/>
    <p:sldId id="9505" r:id="rId3"/>
    <p:sldId id="9708" r:id="rId4"/>
    <p:sldId id="9827" r:id="rId5"/>
    <p:sldId id="9831" r:id="rId6"/>
    <p:sldId id="9832" r:id="rId7"/>
    <p:sldId id="9806" r:id="rId8"/>
    <p:sldId id="9833" r:id="rId9"/>
    <p:sldId id="9169" r:id="rId10"/>
    <p:sldId id="9834" r:id="rId11"/>
    <p:sldId id="9837" r:id="rId12"/>
    <p:sldId id="9838" r:id="rId13"/>
    <p:sldId id="9897" r:id="rId14"/>
    <p:sldId id="9839" r:id="rId15"/>
    <p:sldId id="9159" r:id="rId16"/>
    <p:sldId id="8959" r:id="rId17"/>
    <p:sldId id="8981" r:id="rId18"/>
    <p:sldId id="9898" r:id="rId19"/>
    <p:sldId id="9840" r:id="rId20"/>
    <p:sldId id="9835" r:id="rId21"/>
    <p:sldId id="9841" r:id="rId22"/>
    <p:sldId id="9842" r:id="rId23"/>
    <p:sldId id="9843" r:id="rId24"/>
    <p:sldId id="9844" r:id="rId25"/>
    <p:sldId id="9849" r:id="rId26"/>
    <p:sldId id="9850" r:id="rId27"/>
    <p:sldId id="9851" r:id="rId28"/>
    <p:sldId id="8976" r:id="rId29"/>
    <p:sldId id="9852" r:id="rId30"/>
    <p:sldId id="9899" r:id="rId31"/>
    <p:sldId id="9845" r:id="rId32"/>
    <p:sldId id="9836" r:id="rId33"/>
    <p:sldId id="9846" r:id="rId34"/>
    <p:sldId id="9847" r:id="rId35"/>
    <p:sldId id="9900" r:id="rId36"/>
    <p:sldId id="9848" r:id="rId37"/>
    <p:sldId id="9828" r:id="rId38"/>
    <p:sldId id="9853" r:id="rId39"/>
    <p:sldId id="9864" r:id="rId40"/>
    <p:sldId id="9856" r:id="rId41"/>
    <p:sldId id="9857" r:id="rId42"/>
    <p:sldId id="9858" r:id="rId43"/>
    <p:sldId id="9866" r:id="rId44"/>
    <p:sldId id="9867" r:id="rId45"/>
    <p:sldId id="9868" r:id="rId46"/>
    <p:sldId id="9859" r:id="rId47"/>
    <p:sldId id="9901" r:id="rId48"/>
    <p:sldId id="9860" r:id="rId49"/>
    <p:sldId id="9855" r:id="rId50"/>
    <p:sldId id="9865" r:id="rId51"/>
    <p:sldId id="9869" r:id="rId52"/>
    <p:sldId id="9870" r:id="rId53"/>
    <p:sldId id="9872" r:id="rId54"/>
    <p:sldId id="9874" r:id="rId55"/>
    <p:sldId id="9875" r:id="rId56"/>
    <p:sldId id="9876" r:id="rId57"/>
    <p:sldId id="9902" r:id="rId58"/>
    <p:sldId id="9877" r:id="rId59"/>
    <p:sldId id="9903" r:id="rId60"/>
    <p:sldId id="9878" r:id="rId61"/>
    <p:sldId id="9871" r:id="rId62"/>
    <p:sldId id="9873" r:id="rId63"/>
    <p:sldId id="9879" r:id="rId64"/>
    <p:sldId id="9880" r:id="rId65"/>
    <p:sldId id="9885" r:id="rId66"/>
    <p:sldId id="9908" r:id="rId67"/>
    <p:sldId id="9909" r:id="rId68"/>
    <p:sldId id="9881" r:id="rId69"/>
    <p:sldId id="9904" r:id="rId70"/>
    <p:sldId id="9882" r:id="rId71"/>
    <p:sldId id="9905" r:id="rId72"/>
    <p:sldId id="9883" r:id="rId73"/>
    <p:sldId id="9884" r:id="rId74"/>
    <p:sldId id="9829" r:id="rId75"/>
    <p:sldId id="4907" r:id="rId76"/>
    <p:sldId id="9888" r:id="rId77"/>
    <p:sldId id="9889" r:id="rId78"/>
    <p:sldId id="9890" r:id="rId79"/>
    <p:sldId id="9892" r:id="rId80"/>
    <p:sldId id="9893" r:id="rId81"/>
    <p:sldId id="9894" r:id="rId82"/>
    <p:sldId id="9895" r:id="rId83"/>
    <p:sldId id="9906" r:id="rId84"/>
    <p:sldId id="9896" r:id="rId85"/>
    <p:sldId id="9907" r:id="rId86"/>
    <p:sldId id="9891" r:id="rId87"/>
    <p:sldId id="7655" r:id="rId88"/>
    <p:sldId id="9830" r:id="rId89"/>
    <p:sldId id="7975" r:id="rId90"/>
  </p:sldIdLst>
  <p:sldSz cx="12192000" cy="6858000"/>
  <p:notesSz cx="7315200" cy="9601200"/>
  <p:custDataLst>
    <p:tags r:id="rId9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08" autoAdjust="0"/>
    <p:restoredTop sz="95428" autoAdjust="0"/>
  </p:normalViewPr>
  <p:slideViewPr>
    <p:cSldViewPr>
      <p:cViewPr varScale="1">
        <p:scale>
          <a:sx n="110" d="100"/>
          <a:sy n="110" d="100"/>
        </p:scale>
        <p:origin x="139"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773" y="8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tags" Target="tags/tag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113 - 29v1-35 </a:t>
            </a:r>
          </a:p>
          <a:p>
            <a:pPr>
              <a:defRPr/>
            </a:pPr>
            <a:r>
              <a:rPr lang="en-US" sz="1600" dirty="0"/>
              <a:t>03-26-2023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3/25/2023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18</a:t>
            </a:fld>
            <a:endParaRPr lang="en-US" altLang="en-US" dirty="0"/>
          </a:p>
        </p:txBody>
      </p:sp>
    </p:spTree>
    <p:extLst>
      <p:ext uri="{BB962C8B-B14F-4D97-AF65-F5344CB8AC3E}">
        <p14:creationId xmlns:p14="http://schemas.microsoft.com/office/powerpoint/2010/main" val="130930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30</a:t>
            </a:fld>
            <a:endParaRPr lang="en-US" altLang="en-US" dirty="0"/>
          </a:p>
        </p:txBody>
      </p:sp>
    </p:spTree>
    <p:extLst>
      <p:ext uri="{BB962C8B-B14F-4D97-AF65-F5344CB8AC3E}">
        <p14:creationId xmlns:p14="http://schemas.microsoft.com/office/powerpoint/2010/main" val="147234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35</a:t>
            </a:fld>
            <a:endParaRPr lang="en-US" altLang="en-US" dirty="0"/>
          </a:p>
        </p:txBody>
      </p:sp>
    </p:spTree>
    <p:extLst>
      <p:ext uri="{BB962C8B-B14F-4D97-AF65-F5344CB8AC3E}">
        <p14:creationId xmlns:p14="http://schemas.microsoft.com/office/powerpoint/2010/main" val="167439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57</a:t>
            </a:fld>
            <a:endParaRPr lang="en-US" altLang="en-US" dirty="0"/>
          </a:p>
        </p:txBody>
      </p:sp>
    </p:spTree>
    <p:extLst>
      <p:ext uri="{BB962C8B-B14F-4D97-AF65-F5344CB8AC3E}">
        <p14:creationId xmlns:p14="http://schemas.microsoft.com/office/powerpoint/2010/main" val="419921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59</a:t>
            </a:fld>
            <a:endParaRPr lang="en-US" altLang="en-US" dirty="0"/>
          </a:p>
        </p:txBody>
      </p:sp>
    </p:spTree>
    <p:extLst>
      <p:ext uri="{BB962C8B-B14F-4D97-AF65-F5344CB8AC3E}">
        <p14:creationId xmlns:p14="http://schemas.microsoft.com/office/powerpoint/2010/main" val="218145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71</a:t>
            </a:fld>
            <a:endParaRPr lang="en-US" altLang="en-US" dirty="0"/>
          </a:p>
        </p:txBody>
      </p:sp>
    </p:spTree>
    <p:extLst>
      <p:ext uri="{BB962C8B-B14F-4D97-AF65-F5344CB8AC3E}">
        <p14:creationId xmlns:p14="http://schemas.microsoft.com/office/powerpoint/2010/main" val="351525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85</a:t>
            </a:fld>
            <a:endParaRPr lang="en-US" altLang="en-US" dirty="0"/>
          </a:p>
        </p:txBody>
      </p:sp>
    </p:spTree>
    <p:extLst>
      <p:ext uri="{BB962C8B-B14F-4D97-AF65-F5344CB8AC3E}">
        <p14:creationId xmlns:p14="http://schemas.microsoft.com/office/powerpoint/2010/main" val="1411961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89</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4002A-9B19-40B9-8E6C-CD2AF577A1B4}" type="slidenum">
              <a:rPr lang="en-US"/>
              <a:pPr>
                <a:defRPr/>
              </a:pPr>
              <a:t>‹#›</a:t>
            </a:fld>
            <a:endParaRPr lang="en-US"/>
          </a:p>
        </p:txBody>
      </p:sp>
    </p:spTree>
    <p:extLst>
      <p:ext uri="{BB962C8B-B14F-4D97-AF65-F5344CB8AC3E}">
        <p14:creationId xmlns:p14="http://schemas.microsoft.com/office/powerpoint/2010/main" val="8444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4770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At the well (2-3)</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Conversation with the locals (4-8)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meets Rachel (9-12)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in Laban’s home (13-14)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29:1-14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Arrival</a:t>
            </a:r>
          </a:p>
        </p:txBody>
      </p:sp>
    </p:spTree>
    <p:extLst>
      <p:ext uri="{BB962C8B-B14F-4D97-AF65-F5344CB8AC3E}">
        <p14:creationId xmlns:p14="http://schemas.microsoft.com/office/powerpoint/2010/main" val="3651684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29:4-8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Conversation with the Locals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Location (4)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Family (5-6)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Procedure (7-8)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91944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29:4-8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Conversation with the Locals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Location (4)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Family (5-6)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Procedure (7-8)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46715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4779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29:4-8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Conversation with the Locals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Location (4)</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Family (5-6)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Procedure (7-8)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00960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609599" y="868680"/>
            <a:ext cx="10972801"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37757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b="1" dirty="0" err="1">
                <a:solidFill>
                  <a:srgbClr val="FFFFCC"/>
                </a:solidFill>
                <a:effectLst>
                  <a:outerShdw blurRad="38100" dist="38100" dir="2700000" algn="tl">
                    <a:srgbClr val="000000">
                      <a:alpha val="43137"/>
                    </a:srgbClr>
                  </a:outerShdw>
                </a:effectLst>
              </a:rPr>
              <a:t>Nahor’s</a:t>
            </a:r>
            <a:r>
              <a:rPr lang="en-US" b="1" dirty="0">
                <a:solidFill>
                  <a:srgbClr val="FFFFCC"/>
                </a:solidFill>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From </a:t>
            </a:r>
            <a:r>
              <a:rPr lang="en-US" b="1" u="sng" dirty="0" err="1">
                <a:solidFill>
                  <a:srgbClr val="FFFFCC"/>
                </a:solidFill>
                <a:effectLst>
                  <a:outerShdw blurRad="38100" dist="38100" dir="2700000" algn="tl">
                    <a:srgbClr val="000000">
                      <a:alpha val="43137"/>
                    </a:srgbClr>
                  </a:outerShdw>
                </a:effectLst>
              </a:rPr>
              <a:t>Milcah</a:t>
            </a:r>
            <a:r>
              <a:rPr lang="en-US" b="1" u="sng" dirty="0">
                <a:solidFill>
                  <a:srgbClr val="FFFFCC"/>
                </a:solidFill>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11258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549E60-A8CA-E0A3-7D37-DE2A39C7746B}"/>
              </a:ext>
            </a:extLst>
          </p:cNvPr>
          <p:cNvGraphicFramePr>
            <a:graphicFrameLocks noGrp="1"/>
          </p:cNvGraphicFramePr>
          <p:nvPr>
            <p:ph idx="1"/>
          </p:nvPr>
        </p:nvGraphicFramePr>
        <p:xfrm>
          <a:off x="1889760" y="797560"/>
          <a:ext cx="8412480" cy="533400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553827751"/>
                    </a:ext>
                  </a:extLst>
                </a:gridCol>
                <a:gridCol w="4206240">
                  <a:extLst>
                    <a:ext uri="{9D8B030D-6E8A-4147-A177-3AD203B41FA5}">
                      <a16:colId xmlns:a16="http://schemas.microsoft.com/office/drawing/2014/main" val="2249653255"/>
                    </a:ext>
                  </a:extLst>
                </a:gridCol>
              </a:tblGrid>
              <a:tr h="1066800">
                <a:tc gridSpan="2">
                  <a:txBody>
                    <a:bodyPr/>
                    <a:lstStyle/>
                    <a:p>
                      <a:pPr algn="ct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Nahor’s</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children through </a:t>
                      </a: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Milcah</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br>
                        <a:rPr lang="en-US" sz="1800" b="1" dirty="0">
                          <a:solidFill>
                            <a:schemeClr val="tx1"/>
                          </a:solidFill>
                          <a:effectLst>
                            <a:outerShdw blurRad="38100" dist="38100" dir="2700000" algn="tl">
                              <a:srgbClr val="000000">
                                <a:alpha val="43137"/>
                              </a:srgbClr>
                            </a:outerShdw>
                          </a:effectLst>
                        </a:rPr>
                      </a:br>
                      <a:r>
                        <a:rPr lang="en-US" sz="28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(Gen. 22:20b-23)</a:t>
                      </a:r>
                    </a:p>
                  </a:txBody>
                  <a:tcPr>
                    <a:solidFill>
                      <a:schemeClr val="bg2"/>
                    </a:solidFill>
                  </a:tcPr>
                </a:tc>
                <a:tc hMerge="1">
                  <a:txBody>
                    <a:bodyPr/>
                    <a:lstStyle/>
                    <a:p>
                      <a:endParaRPr lang="en-US" dirty="0"/>
                    </a:p>
                  </a:txBody>
                  <a:tcPr/>
                </a:tc>
                <a:extLst>
                  <a:ext uri="{0D108BD9-81ED-4DB2-BD59-A6C34878D82A}">
                    <a16:rowId xmlns:a16="http://schemas.microsoft.com/office/drawing/2014/main" val="3498365085"/>
                  </a:ext>
                </a:extLst>
              </a:tr>
              <a:tr h="1066800">
                <a:tc>
                  <a:txBody>
                    <a:bodyPr/>
                    <a:lstStyle/>
                    <a:p>
                      <a:pPr marL="457200" lvl="1" indent="0" eaLnBrk="1" hangingPunct="1">
                        <a:spcBef>
                          <a:spcPts val="0"/>
                        </a:spcBef>
                        <a:spcAft>
                          <a:spcPts val="1200"/>
                        </a:spcAft>
                        <a:buClr>
                          <a:schemeClr val="tx2"/>
                        </a:buClr>
                        <a:buSzPct val="100000"/>
                        <a:buFont typeface="+mj-lt"/>
                        <a:buNone/>
                        <a:defRPr/>
                      </a:pPr>
                      <a:r>
                        <a:rPr lang="en-US" sz="2800" b="1" dirty="0">
                          <a:latin typeface="Calibri" panose="020F0502020204030204" pitchFamily="34" charset="0"/>
                          <a:ea typeface="Calibri" panose="020F0502020204030204" pitchFamily="34" charset="0"/>
                          <a:cs typeface="Calibri" panose="020F0502020204030204" pitchFamily="34" charset="0"/>
                        </a:rPr>
                        <a:t>1. </a:t>
                      </a:r>
                      <a:r>
                        <a:rPr lang="en-US" sz="2800" b="1" dirty="0" err="1">
                          <a:latin typeface="Calibri" panose="020F0502020204030204" pitchFamily="34" charset="0"/>
                          <a:ea typeface="Calibri" panose="020F0502020204030204" pitchFamily="34" charset="0"/>
                          <a:cs typeface="Calibri" panose="020F0502020204030204" pitchFamily="34" charset="0"/>
                        </a:rPr>
                        <a:t>Uz</a:t>
                      </a:r>
                      <a:r>
                        <a:rPr lang="en-US" sz="2800" b="1" dirty="0">
                          <a:latin typeface="Calibri" panose="020F0502020204030204" pitchFamily="34" charset="0"/>
                          <a:ea typeface="Calibri" panose="020F0502020204030204" pitchFamily="34" charset="0"/>
                          <a:cs typeface="Calibri" panose="020F0502020204030204" pitchFamily="34" charset="0"/>
                        </a:rPr>
                        <a:t> (Job 1:1)</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5.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Hazo</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66866729"/>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2.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Buz</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6.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Pildash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62697024"/>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3. Aram</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7.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Jidlaph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96408826"/>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4.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Chesed</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marR="0" lvl="1" indent="0" algn="l" defTabSz="914400" rtl="0" eaLnBrk="1" fontAlgn="auto" latinLnBrk="0" hangingPunct="1">
                        <a:lnSpc>
                          <a:spcPct val="100000"/>
                        </a:lnSpc>
                        <a:spcBef>
                          <a:spcPts val="0"/>
                        </a:spcBef>
                        <a:spcAft>
                          <a:spcPts val="1200"/>
                        </a:spcAft>
                        <a:buClr>
                          <a:schemeClr val="tx2"/>
                        </a:buClr>
                        <a:buSzPct val="100000"/>
                        <a:buFont typeface="+mj-lt"/>
                        <a:buNone/>
                        <a:tabLst/>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8.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Bethuel</a:t>
                      </a: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 (Gen. 24)</a:t>
                      </a:r>
                    </a:p>
                  </a:txBody>
                  <a:tcPr anchor="ctr"/>
                </a:tc>
                <a:extLst>
                  <a:ext uri="{0D108BD9-81ED-4DB2-BD59-A6C34878D82A}">
                    <a16:rowId xmlns:a16="http://schemas.microsoft.com/office/drawing/2014/main" val="3149127766"/>
                  </a:ext>
                </a:extLst>
              </a:tr>
            </a:tbl>
          </a:graphicData>
        </a:graphic>
      </p:graphicFrame>
      <p:pic>
        <p:nvPicPr>
          <p:cNvPr id="5" name="Picture 4">
            <a:extLst>
              <a:ext uri="{FF2B5EF4-FFF2-40B4-BE49-F238E27FC236}">
                <a16:creationId xmlns:a16="http://schemas.microsoft.com/office/drawing/2014/main" id="{10B1E50A-C2E2-1F1A-4C63-C30A648CC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6" name="Picture 4" descr="5 Bible Lessons to Learn From the Book of Genesis | Jack Wellman">
            <a:extLst>
              <a:ext uri="{FF2B5EF4-FFF2-40B4-BE49-F238E27FC236}">
                <a16:creationId xmlns:a16="http://schemas.microsoft.com/office/drawing/2014/main" id="{654FE944-51A4-5788-DF20-DE20A72D1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76200"/>
            <a:ext cx="107576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796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verses 5–6 came Jacob’s inquiry of his family: </a:t>
            </a:r>
            <a:r>
              <a:rPr lang="en-US" i="1" dirty="0">
                <a:effectLst>
                  <a:outerShdw blurRad="38100" dist="38100" dir="2700000" algn="tl">
                    <a:srgbClr val="000000">
                      <a:alpha val="43137"/>
                    </a:srgbClr>
                  </a:outerShdw>
                </a:effectLst>
              </a:rPr>
              <a:t>And </a:t>
            </a:r>
            <a:r>
              <a:rPr lang="en-US" dirty="0">
                <a:effectLst>
                  <a:outerShdw blurRad="38100" dist="38100" dir="2700000" algn="tl">
                    <a:srgbClr val="000000">
                      <a:alpha val="43137"/>
                    </a:srgbClr>
                  </a:outerShdw>
                </a:effectLst>
              </a:rPr>
              <a:t>[Jacob]</a:t>
            </a:r>
            <a:r>
              <a:rPr lang="en-US" i="1" dirty="0">
                <a:effectLst>
                  <a:outerShdw blurRad="38100" dist="38100" dir="2700000" algn="tl">
                    <a:srgbClr val="000000">
                      <a:alpha val="43137"/>
                    </a:srgbClr>
                  </a:outerShdw>
                </a:effectLst>
              </a:rPr>
              <a:t> said unto them, Know ye Laban the son of </a:t>
            </a:r>
            <a:r>
              <a:rPr lang="en-US" i="1" dirty="0" err="1">
                <a:effectLst>
                  <a:outerShdw blurRad="38100" dist="38100" dir="2700000" algn="tl">
                    <a:srgbClr val="000000">
                      <a:alpha val="43137"/>
                    </a:srgbClr>
                  </a:outerShdw>
                </a:effectLst>
              </a:rPr>
              <a:t>Nahor</a:t>
            </a:r>
            <a:r>
              <a:rPr lang="en-US" i="1" dirty="0">
                <a:effectLst>
                  <a:outerShdw blurRad="38100" dist="38100" dir="2700000" algn="tl">
                    <a:srgbClr val="000000">
                      <a:alpha val="43137"/>
                    </a:srgbClr>
                  </a:outerShdw>
                </a:effectLst>
              </a:rPr>
              <a:t>? Laban</a:t>
            </a:r>
            <a:r>
              <a:rPr lang="en-US" dirty="0">
                <a:effectLst>
                  <a:outerShdw blurRad="38100" dist="38100" dir="2700000" algn="tl">
                    <a:srgbClr val="000000">
                      <a:alpha val="43137"/>
                    </a:srgbClr>
                  </a:outerShdw>
                </a:effectLst>
              </a:rPr>
              <a:t> was actually the son of </a:t>
            </a:r>
            <a:r>
              <a:rPr lang="en-US" dirty="0" err="1">
                <a:effectLst>
                  <a:outerShdw blurRad="38100" dist="38100" dir="2700000" algn="tl">
                    <a:srgbClr val="000000">
                      <a:alpha val="43137"/>
                    </a:srgbClr>
                  </a:outerShdw>
                </a:effectLst>
              </a:rPr>
              <a:t>Bethuel</a:t>
            </a:r>
            <a:r>
              <a:rPr lang="en-US" dirty="0">
                <a:effectLst>
                  <a:outerShdw blurRad="38100" dist="38100" dir="2700000" algn="tl">
                    <a:srgbClr val="000000">
                      <a:alpha val="43137"/>
                    </a:srgbClr>
                  </a:outerShdw>
                </a:effectLst>
              </a:rPr>
              <a:t>, and here the word son is used in the sense of grandson.”</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441</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721444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29:4-8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Conversation with the Locals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Location (4)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Family (5-6)</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Procedure (7-8)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81413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4770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At the well (2-3)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Conversation with the locals (4-8)</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meets Rachel (9-12)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in Laban’s home (13-14)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29:1-14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Arrival</a:t>
            </a:r>
          </a:p>
        </p:txBody>
      </p:sp>
    </p:spTree>
    <p:extLst>
      <p:ext uri="{BB962C8B-B14F-4D97-AF65-F5344CB8AC3E}">
        <p14:creationId xmlns:p14="http://schemas.microsoft.com/office/powerpoint/2010/main" val="167889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29:9-12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Meets Rachel</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Rachel’s arrival (9)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first sight of Rachel (10a)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reaction (10b-12a)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Rachel’s response (12b)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24850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29:9-12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Meets Rachel</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Rachel’s arrival (9)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first sight of Rachel (10a)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reaction (10b-12a)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Rachel’s response (12b)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7720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29:9-12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Meets Rachel</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Rachel’s arrival (9)</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first sight of Rachel (10a)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reaction (10b-12a)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Rachel’s response (12b)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87776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29:9-12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Meets Rachel</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Rachel’s arrival (9)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first sight of Rachel (10a)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reaction (10b-12a)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Rachel’s response (12b)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84379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29:10b-12a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Reaction</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Removal of the stone (10b)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Greeting &amp; kiss (11)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Identifies self (12a)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77633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29:10b-12a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Reaction</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Removal of the stone (10b)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Greeting &amp; kiss (11)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Identifies self (12a)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16145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29:10b-12a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Reaction</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Removal of the stone (10b)</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Greeting &amp; kiss (11)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Identifies self (12a)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22414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971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29:11 </a:t>
            </a:r>
            <a:r>
              <a:rPr lang="en-US" dirty="0">
                <a:effectLst>
                  <a:outerShdw blurRad="38100" dist="38100" dir="2700000" algn="tl">
                    <a:srgbClr val="000000">
                      <a:alpha val="43137"/>
                    </a:srgbClr>
                  </a:outerShdw>
                </a:effectLst>
              </a:rPr>
              <a:t>(RSB:NASB1995U): Genesis 29:11. “Jacob </a:t>
            </a:r>
            <a:r>
              <a:rPr lang="en-US" i="1" dirty="0">
                <a:effectLst>
                  <a:outerShdw blurRad="38100" dist="38100" dir="2700000" algn="tl">
                    <a:srgbClr val="000000">
                      <a:alpha val="43137"/>
                    </a:srgbClr>
                  </a:outerShdw>
                </a:effectLst>
              </a:rPr>
              <a:t>kissed</a:t>
            </a:r>
            <a:r>
              <a:rPr lang="en-US" dirty="0">
                <a:effectLst>
                  <a:outerShdw blurRad="38100" dist="38100" dir="2700000" algn="tl">
                    <a:srgbClr val="000000">
                      <a:alpha val="43137"/>
                    </a:srgbClr>
                  </a:outerShdw>
                </a:effectLst>
              </a:rPr>
              <a:t> Rachel, a proper greeting for cousins, and wept for joy at finding his relatives.”</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B5D4A7D-526D-01F2-27A6-F2C00270E818}"/>
              </a:ext>
            </a:extLst>
          </p:cNvPr>
          <p:cNvSpPr>
            <a:spLocks noGrp="1" noChangeArrowheads="1"/>
          </p:cNvSpPr>
          <p:nvPr>
            <p:ph type="title"/>
          </p:nvPr>
        </p:nvSpPr>
        <p:spPr>
          <a:xfrm>
            <a:off x="3009900" y="228600"/>
            <a:ext cx="6172200" cy="1143000"/>
          </a:xfrm>
        </p:spPr>
        <p:txBody>
          <a:bodyPr/>
          <a:lstStyle/>
          <a:p>
            <a:pPr algn="ctr"/>
            <a:r>
              <a:rPr lang="en-US" sz="3600" dirty="0"/>
              <a:t>Charles Ryrie</a:t>
            </a:r>
            <a:br>
              <a:rPr lang="en-US" sz="3600" dirty="0"/>
            </a:br>
            <a:r>
              <a:rPr lang="en-US" sz="2000" i="1" dirty="0">
                <a:solidFill>
                  <a:schemeClr val="tx1"/>
                </a:solidFill>
              </a:rPr>
              <a:t>The Ryrie Study Bible, page 28</a:t>
            </a:r>
          </a:p>
        </p:txBody>
      </p:sp>
    </p:spTree>
    <p:extLst>
      <p:ext uri="{BB962C8B-B14F-4D97-AF65-F5344CB8AC3E}">
        <p14:creationId xmlns:p14="http://schemas.microsoft.com/office/powerpoint/2010/main" val="269226025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29:10b-12a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Reaction</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Removal of the stone (10b)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Greeting &amp; kiss (11)</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Identifies self (12a)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3846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(1-14)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Marriages (15-30)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Sons (31-35)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1819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“Third, in verse 12a, he identified himself: </a:t>
            </a:r>
            <a:r>
              <a:rPr lang="en-US" i="1" dirty="0">
                <a:effectLst>
                  <a:outerShdw blurRad="38100" dist="38100" dir="2700000" algn="tl">
                    <a:srgbClr val="000000">
                      <a:alpha val="43137"/>
                    </a:srgbClr>
                  </a:outerShdw>
                </a:effectLst>
              </a:rPr>
              <a:t>And Jacob told Rachel that he was her father’s brother</a:t>
            </a:r>
            <a:r>
              <a:rPr lang="en-US" dirty="0">
                <a:effectLst>
                  <a:outerShdw blurRad="38100" dist="38100" dir="2700000" algn="tl">
                    <a:srgbClr val="000000">
                      <a:alpha val="43137"/>
                    </a:srgbClr>
                  </a:outerShdw>
                </a:effectLst>
              </a:rPr>
              <a:t>. Here, the word brother is used in the sense of “nephew,” since he was Laban’s nephew. Also, he was Rebekah’s son; Rebekah was Rachel’s aunt.”</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490430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29:9-12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Meets Rachel</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Rachel’s arrival (9)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first sight of Rachel (10a)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reaction (10b-12a)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Rachel’s response (12b)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2169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4770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At the well (2-3)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Conversation with the locals (4-8)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meets Rachel (9-12)</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in Laban’s home (13-14)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29:1-14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Arrival</a:t>
            </a:r>
          </a:p>
        </p:txBody>
      </p:sp>
    </p:spTree>
    <p:extLst>
      <p:ext uri="{BB962C8B-B14F-4D97-AF65-F5344CB8AC3E}">
        <p14:creationId xmlns:p14="http://schemas.microsoft.com/office/powerpoint/2010/main" val="133462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29:13-14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in Laban’s Home</a:t>
            </a:r>
          </a:p>
        </p:txBody>
      </p:sp>
      <p:sp>
        <p:nvSpPr>
          <p:cNvPr id="161795" name="Rectangle 3"/>
          <p:cNvSpPr>
            <a:spLocks noGrp="1" noChangeArrowheads="1"/>
          </p:cNvSpPr>
          <p:nvPr>
            <p:ph type="body" idx="1"/>
          </p:nvPr>
        </p:nvSpPr>
        <p:spPr>
          <a:xfrm>
            <a:off x="1066800" y="2057400"/>
            <a:ext cx="70104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Meeting between Jacob &amp; Laban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 becomes Laban’s guest (14)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22027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29:13-14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in Laban’s Home</a:t>
            </a:r>
          </a:p>
        </p:txBody>
      </p:sp>
      <p:sp>
        <p:nvSpPr>
          <p:cNvPr id="161795" name="Rectangle 3"/>
          <p:cNvSpPr>
            <a:spLocks noGrp="1" noChangeArrowheads="1"/>
          </p:cNvSpPr>
          <p:nvPr>
            <p:ph type="body" idx="1"/>
          </p:nvPr>
        </p:nvSpPr>
        <p:spPr>
          <a:xfrm>
            <a:off x="1066800" y="2057400"/>
            <a:ext cx="70104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Meeting between Jacob &amp; Laban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 becomes Laban’s guest (14)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3166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“Genesis 29:13–14 describes Jacob in the home of Laban, with verse 13 recording the meeting between Jacob and Laban. The timing was: </a:t>
            </a:r>
            <a:r>
              <a:rPr lang="en-US" i="1" dirty="0">
                <a:effectLst>
                  <a:outerShdw blurRad="38100" dist="38100" dir="2700000" algn="tl">
                    <a:srgbClr val="000000">
                      <a:alpha val="43137"/>
                    </a:srgbClr>
                  </a:outerShdw>
                </a:effectLst>
              </a:rPr>
              <a:t>And it came to pass, when Laban heard the tidings of Jacob his sister’s sons</a:t>
            </a:r>
            <a:r>
              <a:rPr lang="en-US" dirty="0">
                <a:effectLst>
                  <a:outerShdw blurRad="38100" dist="38100" dir="2700000" algn="tl">
                    <a:srgbClr val="000000">
                      <a:alpha val="43137"/>
                    </a:srgbClr>
                  </a:outerShdw>
                </a:effectLst>
              </a:rPr>
              <a:t>. Laban’s sister had left ninety-seven years earlier.”</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77665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29:13-14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in Laban’s Home</a:t>
            </a:r>
          </a:p>
        </p:txBody>
      </p:sp>
      <p:sp>
        <p:nvSpPr>
          <p:cNvPr id="161795" name="Rectangle 3"/>
          <p:cNvSpPr>
            <a:spLocks noGrp="1" noChangeArrowheads="1"/>
          </p:cNvSpPr>
          <p:nvPr>
            <p:ph type="body" idx="1"/>
          </p:nvPr>
        </p:nvSpPr>
        <p:spPr>
          <a:xfrm>
            <a:off x="1066800" y="2057400"/>
            <a:ext cx="70104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Meeting between Jacob &amp; Laban (13)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 becomes Laban’s guest (14)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22109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(1-14)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Marriages (15-30)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Sons (31-35)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39558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4770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contract (15-19)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Marriages (20-30)</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29:15-30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Tree>
    <p:extLst>
      <p:ext uri="{BB962C8B-B14F-4D97-AF65-F5344CB8AC3E}">
        <p14:creationId xmlns:p14="http://schemas.microsoft.com/office/powerpoint/2010/main" val="3527145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4770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Marriage contract (15-19)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Marriages (20-30)</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29:15-30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Tree>
    <p:extLst>
      <p:ext uri="{BB962C8B-B14F-4D97-AF65-F5344CB8AC3E}">
        <p14:creationId xmlns:p14="http://schemas.microsoft.com/office/powerpoint/2010/main" val="2075823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Arrival (1-14)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Marriages (15-30)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Sons (31-35)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67909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29:15-19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Contract</a:t>
            </a:r>
          </a:p>
        </p:txBody>
      </p:sp>
      <p:sp>
        <p:nvSpPr>
          <p:cNvPr id="161795" name="Rectangle 3"/>
          <p:cNvSpPr>
            <a:spLocks noGrp="1" noChangeArrowheads="1"/>
          </p:cNvSpPr>
          <p:nvPr>
            <p:ph type="body" idx="1"/>
          </p:nvPr>
        </p:nvSpPr>
        <p:spPr>
          <a:xfrm>
            <a:off x="1066800" y="2057400"/>
            <a:ext cx="70104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inquiry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daughters (16-17)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wages (18)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agreement (19)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37687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29:15-19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Contract</a:t>
            </a:r>
          </a:p>
        </p:txBody>
      </p:sp>
      <p:sp>
        <p:nvSpPr>
          <p:cNvPr id="161795" name="Rectangle 3"/>
          <p:cNvSpPr>
            <a:spLocks noGrp="1" noChangeArrowheads="1"/>
          </p:cNvSpPr>
          <p:nvPr>
            <p:ph type="body" idx="1"/>
          </p:nvPr>
        </p:nvSpPr>
        <p:spPr>
          <a:xfrm>
            <a:off x="1066800" y="2057400"/>
            <a:ext cx="70104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inquiry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daughters (16-17)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wages (18)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agreement (19)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11708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29:15-19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Contract</a:t>
            </a:r>
          </a:p>
        </p:txBody>
      </p:sp>
      <p:sp>
        <p:nvSpPr>
          <p:cNvPr id="161795" name="Rectangle 3"/>
          <p:cNvSpPr>
            <a:spLocks noGrp="1" noChangeArrowheads="1"/>
          </p:cNvSpPr>
          <p:nvPr>
            <p:ph type="body" idx="1"/>
          </p:nvPr>
        </p:nvSpPr>
        <p:spPr>
          <a:xfrm>
            <a:off x="1066800" y="2057400"/>
            <a:ext cx="70104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inquiry (15)</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daughters (16-17)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wages (18)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agreement (19)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38535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Daughters</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Names (16)</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Distinctives (17)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2183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Daughters</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Names (16)</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Distinctives (17)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98703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Daughters</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Names (16)</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Distinctives (17)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18070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29:15-19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Contract</a:t>
            </a:r>
          </a:p>
        </p:txBody>
      </p:sp>
      <p:sp>
        <p:nvSpPr>
          <p:cNvPr id="161795" name="Rectangle 3"/>
          <p:cNvSpPr>
            <a:spLocks noGrp="1" noChangeArrowheads="1"/>
          </p:cNvSpPr>
          <p:nvPr>
            <p:ph type="body" idx="1"/>
          </p:nvPr>
        </p:nvSpPr>
        <p:spPr>
          <a:xfrm>
            <a:off x="1066800" y="2057400"/>
            <a:ext cx="70104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inquiry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daughters (16-17)</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wages (18)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agreement (19)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49317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134192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29:15-19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Contract</a:t>
            </a:r>
          </a:p>
        </p:txBody>
      </p:sp>
      <p:sp>
        <p:nvSpPr>
          <p:cNvPr id="161795" name="Rectangle 3"/>
          <p:cNvSpPr>
            <a:spLocks noGrp="1" noChangeArrowheads="1"/>
          </p:cNvSpPr>
          <p:nvPr>
            <p:ph type="body" idx="1"/>
          </p:nvPr>
        </p:nvSpPr>
        <p:spPr>
          <a:xfrm>
            <a:off x="1066800" y="2057400"/>
            <a:ext cx="70104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inquiry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daughters (16-17)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wages (18)</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agreement (19)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52873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4770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contract (15-19)</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Marriages (20-30)</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29:15-30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Tree>
    <p:extLst>
      <p:ext uri="{BB962C8B-B14F-4D97-AF65-F5344CB8AC3E}">
        <p14:creationId xmlns:p14="http://schemas.microsoft.com/office/powerpoint/2010/main" val="1166822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4770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At the well (2-3)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Conversation with the locals (4-8)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meets Rachel (9-12)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in Laban’s home (13-14)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29:1-14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Arrival</a:t>
            </a:r>
          </a:p>
        </p:txBody>
      </p:sp>
    </p:spTree>
    <p:extLst>
      <p:ext uri="{BB962C8B-B14F-4D97-AF65-F5344CB8AC3E}">
        <p14:creationId xmlns:p14="http://schemas.microsoft.com/office/powerpoint/2010/main" val="652382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Seven years of labor for Rachel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Leah (21-25a)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Rachel (25b-30)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81067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Seven years of labor for Rachel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Leah (21-25a)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Rachel (25b-30)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2427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Seven years of labor for Rachel (20)</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Marriage to Leah (21-25a)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Rachel (25b-30)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76409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29:21-25a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Leah</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demand (21)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Festivities (22)</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night (23)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discovery (25a)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91679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29:21-25a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Leah</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Jacob’s demand (21)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Festivities (22)</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night (23)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discovery (25a)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43693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29:21-25a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Leah</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demand (21)</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Festivities (22)</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night (23)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discovery (25a)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13789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29:21-25a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Leah</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demand (21)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Festivities (22)</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Wedding night (23)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discovery (25a)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63022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“Now the deceiver is deceived, although the motivations differ from good to bad. This is divine retribution in four ways. First, Isaac’s blindness equals the darkness of Jacob’s wedding night, and neither could see well as a result. Second, this Jacob is deceived by being presented the older for the younger, the reversal of Isaac’s presentation of Jacob for Esau. Third, Isaac thought Jacob was Esau and Jacob thought Leah was Rachel. Fourth, Jacob pretended to be his older brother, while Leah pretended to be her younger sister.”</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7901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29:21-25a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Leah</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demand (21)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Festivities (22)</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night (23)</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Wedding gift (24)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discovery (25a)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01944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verse 24 is the wedding gift: </a:t>
            </a:r>
            <a:r>
              <a:rPr lang="en-US" i="1" dirty="0">
                <a:effectLst>
                  <a:outerShdw blurRad="38100" dist="38100" dir="2700000" algn="tl">
                    <a:srgbClr val="000000">
                      <a:alpha val="43137"/>
                    </a:srgbClr>
                  </a:outerShdw>
                </a:effectLst>
              </a:rPr>
              <a:t>And Laban gave </a:t>
            </a:r>
            <a:r>
              <a:rPr lang="en-US" i="1" dirty="0" err="1">
                <a:effectLst>
                  <a:outerShdw blurRad="38100" dist="38100" dir="2700000" algn="tl">
                    <a:srgbClr val="000000">
                      <a:alpha val="43137"/>
                    </a:srgbClr>
                  </a:outerShdw>
                </a:effectLst>
              </a:rPr>
              <a:t>Zilpah</a:t>
            </a:r>
            <a:r>
              <a:rPr lang="en-US" dirty="0">
                <a:effectLst>
                  <a:outerShdw blurRad="38100" dist="38100" dir="2700000" algn="tl">
                    <a:srgbClr val="000000">
                      <a:alpha val="43137"/>
                    </a:srgbClr>
                  </a:outerShdw>
                </a:effectLst>
              </a:rPr>
              <a:t>, meaning “nearness” or “intimacy,” </a:t>
            </a:r>
            <a:r>
              <a:rPr lang="en-US" i="1" dirty="0">
                <a:effectLst>
                  <a:outerShdw blurRad="38100" dist="38100" dir="2700000" algn="tl">
                    <a:srgbClr val="000000">
                      <a:alpha val="43137"/>
                    </a:srgbClr>
                  </a:outerShdw>
                </a:effectLst>
              </a:rPr>
              <a:t>his handmaid unto his daughter Leah for a handmaid</a:t>
            </a:r>
            <a:r>
              <a:rPr lang="en-US" dirty="0">
                <a:effectLst>
                  <a:outerShdw blurRad="38100" dist="38100" dir="2700000" algn="tl">
                    <a:srgbClr val="000000">
                      <a:alpha val="43137"/>
                    </a:srgbClr>
                  </a:outerShdw>
                </a:effectLst>
              </a:rPr>
              <a:t>. This practice is in keeping with what is known from the </a:t>
            </a:r>
            <a:r>
              <a:rPr lang="en-US" i="1" dirty="0" err="1">
                <a:effectLst>
                  <a:outerShdw blurRad="38100" dist="38100" dir="2700000" algn="tl">
                    <a:srgbClr val="000000">
                      <a:alpha val="43137"/>
                    </a:srgbClr>
                  </a:outerShdw>
                </a:effectLst>
              </a:rPr>
              <a:t>Nuzi</a:t>
            </a:r>
            <a:r>
              <a:rPr lang="en-US" i="1" dirty="0">
                <a:effectLst>
                  <a:outerShdw blurRad="38100" dist="38100" dir="2700000" algn="tl">
                    <a:srgbClr val="000000">
                      <a:alpha val="43137"/>
                    </a:srgbClr>
                  </a:outerShdw>
                </a:effectLst>
              </a:rPr>
              <a:t> Tablets</a:t>
            </a:r>
            <a:r>
              <a:rPr lang="en-US"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276638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4770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Journey (1)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At the well (2-3)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Conversation with the locals (4-8)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meets Rachel (9-12)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in Laban’s home (13-14)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29:1-14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Arrival</a:t>
            </a:r>
          </a:p>
        </p:txBody>
      </p:sp>
    </p:spTree>
    <p:extLst>
      <p:ext uri="{BB962C8B-B14F-4D97-AF65-F5344CB8AC3E}">
        <p14:creationId xmlns:p14="http://schemas.microsoft.com/office/powerpoint/2010/main" val="206072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29:21-25a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Leah</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demand (21)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Festivities (22)</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night (23)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(24)</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Jacob’s discovery (25a)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13841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Seven years of labor for Rachel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Leah (21-25a)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Marriage to Rachel (25b-30)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94223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22957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3835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13246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29:26-27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Response</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Local custom (26)</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Laban’s offer (27)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22378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29:26-27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Response</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Local custom (26)</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Laban’s offer (27)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9014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29:26-27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Response</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Local custom (26)</a:t>
            </a:r>
          </a:p>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Laban’s offer (27)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62155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99097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30126555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8914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55291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“Verse 29 discloses the wedding gift: </a:t>
            </a:r>
            <a:r>
              <a:rPr lang="en-US" i="1" dirty="0">
                <a:effectLst>
                  <a:outerShdw blurRad="38100" dist="38100" dir="2700000" algn="tl">
                    <a:srgbClr val="000000">
                      <a:alpha val="43137"/>
                    </a:srgbClr>
                  </a:outerShdw>
                </a:effectLst>
              </a:rPr>
              <a:t>And Laban gave to Rachel his daughter Bilhah</a:t>
            </a:r>
            <a:r>
              <a:rPr lang="en-US" dirty="0">
                <a:effectLst>
                  <a:outerShdw blurRad="38100" dist="38100" dir="2700000" algn="tl">
                    <a:srgbClr val="000000">
                      <a:alpha val="43137"/>
                    </a:srgbClr>
                  </a:outerShdw>
                </a:effectLst>
              </a:rPr>
              <a:t>, meaning ‘terror,’ </a:t>
            </a:r>
            <a:r>
              <a:rPr lang="en-US" i="1" dirty="0">
                <a:effectLst>
                  <a:outerShdw blurRad="38100" dist="38100" dir="2700000" algn="tl">
                    <a:srgbClr val="000000">
                      <a:alpha val="43137"/>
                    </a:srgbClr>
                  </a:outerShdw>
                </a:effectLst>
              </a:rPr>
              <a:t>his handmaid to be her handmaid</a:t>
            </a:r>
            <a:r>
              <a:rPr lang="en-US" dirty="0">
                <a:effectLst>
                  <a:outerShdw blurRad="38100" dist="38100" dir="2700000" algn="tl">
                    <a:srgbClr val="000000">
                      <a:alpha val="43137"/>
                    </a:srgbClr>
                  </a:outerShdw>
                </a:effectLst>
              </a:rPr>
              <a:t>. Again, this is in keeping with the </a:t>
            </a:r>
            <a:r>
              <a:rPr lang="en-US" i="1" dirty="0" err="1">
                <a:effectLst>
                  <a:outerShdw blurRad="38100" dist="38100" dir="2700000" algn="tl">
                    <a:srgbClr val="000000">
                      <a:alpha val="43137"/>
                    </a:srgbClr>
                  </a:outerShdw>
                </a:effectLst>
              </a:rPr>
              <a:t>Nuzi</a:t>
            </a:r>
            <a:r>
              <a:rPr lang="en-US" i="1" dirty="0">
                <a:effectLst>
                  <a:outerShdw blurRad="38100" dist="38100" dir="2700000" algn="tl">
                    <a:srgbClr val="000000">
                      <a:alpha val="43137"/>
                    </a:srgbClr>
                  </a:outerShdw>
                </a:effectLst>
              </a:rPr>
              <a:t> Tablets</a:t>
            </a:r>
            <a:r>
              <a:rPr lang="en-US"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053562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50238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06364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(1-14)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Marriages (15-30)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Sons (31-35)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001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1600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4770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Sons</a:t>
            </a:r>
          </a:p>
        </p:txBody>
      </p:sp>
    </p:spTree>
    <p:extLst>
      <p:ext uri="{BB962C8B-B14F-4D97-AF65-F5344CB8AC3E}">
        <p14:creationId xmlns:p14="http://schemas.microsoft.com/office/powerpoint/2010/main" val="4103844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4770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Sons</a:t>
            </a:r>
          </a:p>
        </p:txBody>
      </p:sp>
    </p:spTree>
    <p:extLst>
      <p:ext uri="{BB962C8B-B14F-4D97-AF65-F5344CB8AC3E}">
        <p14:creationId xmlns:p14="http://schemas.microsoft.com/office/powerpoint/2010/main" val="169443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4770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Sons</a:t>
            </a:r>
          </a:p>
        </p:txBody>
      </p:sp>
    </p:spTree>
    <p:extLst>
      <p:ext uri="{BB962C8B-B14F-4D97-AF65-F5344CB8AC3E}">
        <p14:creationId xmlns:p14="http://schemas.microsoft.com/office/powerpoint/2010/main" val="699416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99728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4770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(1)</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At the well (2-3)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Conversation with the locals (4-8)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meets Rachel (9-12)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in Laban’s home (13-14)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29:1-14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Arrival</a:t>
            </a:r>
          </a:p>
        </p:txBody>
      </p:sp>
    </p:spTree>
    <p:extLst>
      <p:ext uri="{BB962C8B-B14F-4D97-AF65-F5344CB8AC3E}">
        <p14:creationId xmlns:p14="http://schemas.microsoft.com/office/powerpoint/2010/main" val="3689253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25464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38377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71872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1054393223"/>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461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the naming of the first three sons, Leah named them with a basic hope that Jacob would learn to love her or at least treat her equally. That never happened. By the time she came to her fourth son, she focused on God and not on Jacob, realizing that although not loved by Jacob, she was loved by God. The two key institutions of Israel, priesthood (Levi) and royalty (Judah), came from an unplanned and unwanted marriage.”</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601674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4770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Sons</a:t>
            </a:r>
          </a:p>
        </p:txBody>
      </p:sp>
    </p:spTree>
    <p:extLst>
      <p:ext uri="{BB962C8B-B14F-4D97-AF65-F5344CB8AC3E}">
        <p14:creationId xmlns:p14="http://schemas.microsoft.com/office/powerpoint/2010/main" val="2527081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(1-14)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Marriages (15-30)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Sons (31-35)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98917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3968524746"/>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28571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32401</TotalTime>
  <Words>2746</Words>
  <Application>Microsoft Office PowerPoint</Application>
  <PresentationFormat>Widescreen</PresentationFormat>
  <Paragraphs>431</Paragraphs>
  <Slides>89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89</vt:i4>
      </vt:variant>
    </vt:vector>
  </HeadingPairs>
  <TitlesOfParts>
    <vt:vector size="93" baseType="lpstr">
      <vt:lpstr>Calibri</vt:lpstr>
      <vt:lpstr>Times New Roman</vt:lpstr>
      <vt:lpstr>Wingdings</vt:lpstr>
      <vt:lpstr>Azure</vt:lpstr>
      <vt:lpstr>PowerPoint Presentation</vt:lpstr>
      <vt:lpstr>GENESIS STRUCTURE</vt:lpstr>
      <vt:lpstr>Genesis 29 Chapter Summary</vt:lpstr>
      <vt:lpstr>Genesis 29 Chapter Summary</vt:lpstr>
      <vt:lpstr>I. Genesis 29:1-14 Jacob’s Arrival</vt:lpstr>
      <vt:lpstr>I. Genesis 29:1-14 Jacob’s Arrival</vt:lpstr>
      <vt:lpstr>PowerPoint Presentation</vt:lpstr>
      <vt:lpstr>I. Genesis 29:1-14 Jacob’s Arrival</vt:lpstr>
      <vt:lpstr>Genesis 12‒25 Abraham’s Early Journeys</vt:lpstr>
      <vt:lpstr>I. Genesis 29:1-14 Jacob’s Arrival</vt:lpstr>
      <vt:lpstr>Genesis 29:4-8 Conversation with the Locals</vt:lpstr>
      <vt:lpstr>Genesis 29:4-8 Conversation with the Locals</vt:lpstr>
      <vt:lpstr>PowerPoint Presentation</vt:lpstr>
      <vt:lpstr>Genesis 29:4-8 Conversation with the Locals</vt:lpstr>
      <vt:lpstr>PowerPoint Presentation</vt:lpstr>
      <vt:lpstr>Genesis 22:20-24 Rebekah’s Lineage</vt:lpstr>
      <vt:lpstr>PowerPoint Presentation</vt:lpstr>
      <vt:lpstr>PowerPoint Presentation</vt:lpstr>
      <vt:lpstr>Genesis 29:4-8 Conversation with the Locals</vt:lpstr>
      <vt:lpstr>I. Genesis 29:1-14 Jacob’s Arrival</vt:lpstr>
      <vt:lpstr>Genesis 29:9-12 Jacob Meets Rachel</vt:lpstr>
      <vt:lpstr>Genesis 29:9-12 Jacob Meets Rachel</vt:lpstr>
      <vt:lpstr>Genesis 29:9-12 Jacob Meets Rachel</vt:lpstr>
      <vt:lpstr>Genesis 29:9-12 Jacob Meets Rachel</vt:lpstr>
      <vt:lpstr>Genesis 29:10b-12a Jacob’s Reaction</vt:lpstr>
      <vt:lpstr>Genesis 29:10b-12a Jacob’s Reaction</vt:lpstr>
      <vt:lpstr>Genesis 29:10b-12a Jacob’s Reaction</vt:lpstr>
      <vt:lpstr>Charles Ryrie The Ryrie Study Bible, page 28</vt:lpstr>
      <vt:lpstr>Genesis 29:10b-12a Jacob’s Reaction</vt:lpstr>
      <vt:lpstr>PowerPoint Presentation</vt:lpstr>
      <vt:lpstr>Genesis 29:9-12 Jacob Meets Rachel</vt:lpstr>
      <vt:lpstr>I. Genesis 29:1-14 Jacob’s Arrival</vt:lpstr>
      <vt:lpstr>Genesis 29:13-14 Jacob in Laban’s Home</vt:lpstr>
      <vt:lpstr>Genesis 29:13-14 Jacob in Laban’s Home</vt:lpstr>
      <vt:lpstr>PowerPoint Presentation</vt:lpstr>
      <vt:lpstr>Genesis 29:13-14 Jacob in Laban’s Home</vt:lpstr>
      <vt:lpstr>Genesis 29 Chapter Summary</vt:lpstr>
      <vt:lpstr>II. Genesis 29:15-30 Jacob’s Marriages</vt:lpstr>
      <vt:lpstr>II. Genesis 29:15-30 Jacob’s Marriages</vt:lpstr>
      <vt:lpstr>Genesis 29:15-19 Marriage Contract</vt:lpstr>
      <vt:lpstr>Genesis 29:15-19 Marriage Contract</vt:lpstr>
      <vt:lpstr>Genesis 29:15-19 Marriage Contract</vt:lpstr>
      <vt:lpstr>Genesis 29:16-17 Laban’s Daughters</vt:lpstr>
      <vt:lpstr>Genesis 29:16-17 Laban’s Daughters</vt:lpstr>
      <vt:lpstr>Genesis 29:16-17 Laban’s Daughters</vt:lpstr>
      <vt:lpstr>Genesis 29:15-19 Marriage Contract</vt:lpstr>
      <vt:lpstr>Genesis 12‒25 Abraham’s Early Journeys</vt:lpstr>
      <vt:lpstr>Genesis 29:15-19 Marriage Contract</vt:lpstr>
      <vt:lpstr>II. Genesis 29:15-30 Jacob’s Marriages</vt:lpstr>
      <vt:lpstr>Genesis 29:20-30 Jacob’s Marriages</vt:lpstr>
      <vt:lpstr>Genesis 29:20-30 Jacob’s Marriages</vt:lpstr>
      <vt:lpstr>Genesis 29:20-30 Jacob’s Marriages</vt:lpstr>
      <vt:lpstr>Genesis 29:21-25a Marriage to Leah</vt:lpstr>
      <vt:lpstr>Genesis 29:21-25a Marriage to Leah</vt:lpstr>
      <vt:lpstr>Genesis 29:21-25a Marriage to Leah</vt:lpstr>
      <vt:lpstr>Genesis 29:21-25a Marriage to Leah</vt:lpstr>
      <vt:lpstr>PowerPoint Presentation</vt:lpstr>
      <vt:lpstr>Genesis 29:21-25a Marriage to Leah</vt:lpstr>
      <vt:lpstr>PowerPoint Presentation</vt:lpstr>
      <vt:lpstr>Genesis 29:21-25a Marriage to Leah</vt:lpstr>
      <vt:lpstr>Genesis 29:20-30 Jacob’s Marriages</vt:lpstr>
      <vt:lpstr>Genesis 29:25b-30 Marriage to Rachel</vt:lpstr>
      <vt:lpstr>Genesis 29:25b-30 Marriage to Rachel</vt:lpstr>
      <vt:lpstr>Genesis 29:25b-30 Marriage to Rachel</vt:lpstr>
      <vt:lpstr>Genesis 29:26-27 Laban’s Response</vt:lpstr>
      <vt:lpstr>Genesis 29:26-27 Laban’s Response</vt:lpstr>
      <vt:lpstr>Genesis 29:26-27 Laban’s Response</vt:lpstr>
      <vt:lpstr>Genesis 29:25b-30 Marriage to Rachel</vt:lpstr>
      <vt:lpstr>PowerPoint Presentation</vt:lpstr>
      <vt:lpstr>Genesis 29:25b-30 Marriage to Rachel</vt:lpstr>
      <vt:lpstr>PowerPoint Presentation</vt:lpstr>
      <vt:lpstr>Genesis 29:25b-30 Marriage to Rachel</vt:lpstr>
      <vt:lpstr>Genesis 29:25b-30 Marriage to Rachel</vt:lpstr>
      <vt:lpstr>Genesis 29 Chapter Summary</vt:lpstr>
      <vt:lpstr>PowerPoint Presentation</vt:lpstr>
      <vt:lpstr>III. Genesis 29:31-35 Jacob’s Sons</vt:lpstr>
      <vt:lpstr>III. Genesis 29:31-35 Jacob’s Sons</vt:lpstr>
      <vt:lpstr>III. Genesis 29:31-35 Jacob’s Sons</vt:lpstr>
      <vt:lpstr>Genesis 29:32-35a Leah’s Four Sons</vt:lpstr>
      <vt:lpstr>Genesis 29:32-35a Leah’s Four Sons</vt:lpstr>
      <vt:lpstr>Genesis 29:32-35a Leah’s Four Sons</vt:lpstr>
      <vt:lpstr>Genesis 29:32-35a Leah’s Four Sons</vt:lpstr>
      <vt:lpstr>PowerPoint Presentation</vt:lpstr>
      <vt:lpstr>Genesis 29:32-35a Leah’s Four Sons</vt:lpstr>
      <vt:lpstr>PowerPoint Presentation</vt:lpstr>
      <vt:lpstr>III. Genesis 29:31-35 Jacob’s Sons</vt:lpstr>
      <vt:lpstr>Conclusion</vt:lpstr>
      <vt:lpstr>Genesis 29 Chapter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113 - 29v1-35 - 16x9</dc:title>
  <dc:subject>Genesis 29</dc:subject>
  <dc:creator>A. Woods</dc:creator>
  <dc:description>Modified by Jim McGowan</dc:description>
  <cp:lastModifiedBy>Jim McGowan</cp:lastModifiedBy>
  <cp:revision>3300</cp:revision>
  <cp:lastPrinted>2023-03-25T23:28:42Z</cp:lastPrinted>
  <dcterms:created xsi:type="dcterms:W3CDTF">2009-03-17T12:21:13Z</dcterms:created>
  <dcterms:modified xsi:type="dcterms:W3CDTF">2023-03-25T23:29:13Z</dcterms:modified>
</cp:coreProperties>
</file>