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66"/>
  </p:notesMasterIdLst>
  <p:handoutMasterIdLst>
    <p:handoutMasterId r:id="rId67"/>
  </p:handoutMasterIdLst>
  <p:sldIdLst>
    <p:sldId id="256" r:id="rId2"/>
    <p:sldId id="9365" r:id="rId3"/>
    <p:sldId id="9380" r:id="rId4"/>
    <p:sldId id="9589" r:id="rId5"/>
    <p:sldId id="6363" r:id="rId6"/>
    <p:sldId id="6365" r:id="rId7"/>
    <p:sldId id="6375" r:id="rId8"/>
    <p:sldId id="856" r:id="rId9"/>
    <p:sldId id="342" r:id="rId10"/>
    <p:sldId id="6472" r:id="rId11"/>
    <p:sldId id="4453" r:id="rId12"/>
    <p:sldId id="553" r:id="rId13"/>
    <p:sldId id="536" r:id="rId14"/>
    <p:sldId id="6298" r:id="rId15"/>
    <p:sldId id="6292" r:id="rId16"/>
    <p:sldId id="9545" r:id="rId17"/>
    <p:sldId id="9590" r:id="rId18"/>
    <p:sldId id="7502" r:id="rId19"/>
    <p:sldId id="9602" r:id="rId20"/>
    <p:sldId id="9591" r:id="rId21"/>
    <p:sldId id="7379" r:id="rId22"/>
    <p:sldId id="9603" r:id="rId23"/>
    <p:sldId id="2957" r:id="rId24"/>
    <p:sldId id="2958" r:id="rId25"/>
    <p:sldId id="2952" r:id="rId26"/>
    <p:sldId id="2817" r:id="rId27"/>
    <p:sldId id="9546" r:id="rId28"/>
    <p:sldId id="9617" r:id="rId29"/>
    <p:sldId id="9615" r:id="rId30"/>
    <p:sldId id="452" r:id="rId31"/>
    <p:sldId id="9616" r:id="rId32"/>
    <p:sldId id="9614" r:id="rId33"/>
    <p:sldId id="6057" r:id="rId34"/>
    <p:sldId id="9561" r:id="rId35"/>
    <p:sldId id="9319" r:id="rId36"/>
    <p:sldId id="264" r:id="rId37"/>
    <p:sldId id="9381" r:id="rId38"/>
    <p:sldId id="9547" r:id="rId39"/>
    <p:sldId id="9555" r:id="rId40"/>
    <p:sldId id="4566" r:id="rId41"/>
    <p:sldId id="9556" r:id="rId42"/>
    <p:sldId id="9592" r:id="rId43"/>
    <p:sldId id="497" r:id="rId44"/>
    <p:sldId id="3902" r:id="rId45"/>
    <p:sldId id="4203" r:id="rId46"/>
    <p:sldId id="4295" r:id="rId47"/>
    <p:sldId id="4294" r:id="rId48"/>
    <p:sldId id="4080" r:id="rId49"/>
    <p:sldId id="4296" r:id="rId50"/>
    <p:sldId id="9557" r:id="rId51"/>
    <p:sldId id="9605" r:id="rId52"/>
    <p:sldId id="9606" r:id="rId53"/>
    <p:sldId id="9607" r:id="rId54"/>
    <p:sldId id="9558" r:id="rId55"/>
    <p:sldId id="1651" r:id="rId56"/>
    <p:sldId id="9608" r:id="rId57"/>
    <p:sldId id="9609" r:id="rId58"/>
    <p:sldId id="9559" r:id="rId59"/>
    <p:sldId id="9560" r:id="rId60"/>
    <p:sldId id="891" r:id="rId61"/>
    <p:sldId id="9613" r:id="rId62"/>
    <p:sldId id="988" r:id="rId63"/>
    <p:sldId id="8695" r:id="rId64"/>
    <p:sldId id="9554" r:id="rId65"/>
  </p:sldIdLst>
  <p:sldSz cx="12192000" cy="6858000"/>
  <p:notesSz cx="7315200" cy="9601200"/>
  <p:custDataLst>
    <p:tags r:id="rId68"/>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916E8C7-D9A8-40F4-B7E1-35DAA7D8EDE5}"/>
    <pc:docChg chg="custSel addSld modSld">
      <pc:chgData name="Jim McGowan" userId="e2c7446dd3aca506" providerId="LiveId" clId="{3916E8C7-D9A8-40F4-B7E1-35DAA7D8EDE5}" dt="2023-02-16T02:03:07.231" v="23" actId="255"/>
      <pc:docMkLst>
        <pc:docMk/>
      </pc:docMkLst>
      <pc:sldChg chg="addSp delSp modSp mod">
        <pc:chgData name="Jim McGowan" userId="e2c7446dd3aca506" providerId="LiveId" clId="{3916E8C7-D9A8-40F4-B7E1-35DAA7D8EDE5}" dt="2023-02-16T01:59:04.947" v="3"/>
        <pc:sldMkLst>
          <pc:docMk/>
          <pc:sldMk cId="3465158759" sldId="4523"/>
        </pc:sldMkLst>
        <pc:picChg chg="del mod">
          <ac:chgData name="Jim McGowan" userId="e2c7446dd3aca506" providerId="LiveId" clId="{3916E8C7-D9A8-40F4-B7E1-35DAA7D8EDE5}" dt="2023-02-16T01:59:04.041" v="2" actId="478"/>
          <ac:picMkLst>
            <pc:docMk/>
            <pc:sldMk cId="3465158759" sldId="4523"/>
            <ac:picMk id="2" creationId="{3B8A2E19-F569-60DD-0D54-BC1E56DDD5E1}"/>
          </ac:picMkLst>
        </pc:picChg>
        <pc:picChg chg="add mod">
          <ac:chgData name="Jim McGowan" userId="e2c7446dd3aca506" providerId="LiveId" clId="{3916E8C7-D9A8-40F4-B7E1-35DAA7D8EDE5}" dt="2023-02-16T01:59:04.947" v="3"/>
          <ac:picMkLst>
            <pc:docMk/>
            <pc:sldMk cId="3465158759" sldId="4523"/>
            <ac:picMk id="4" creationId="{18CF1F49-C843-C897-5D00-C21D88EE17FE}"/>
          </ac:picMkLst>
        </pc:picChg>
      </pc:sldChg>
      <pc:sldChg chg="addSp modSp">
        <pc:chgData name="Jim McGowan" userId="e2c7446dd3aca506" providerId="LiveId" clId="{3916E8C7-D9A8-40F4-B7E1-35DAA7D8EDE5}" dt="2023-02-16T02:01:31.317" v="4"/>
        <pc:sldMkLst>
          <pc:docMk/>
          <pc:sldMk cId="2925209928" sldId="4525"/>
        </pc:sldMkLst>
        <pc:picChg chg="add mod">
          <ac:chgData name="Jim McGowan" userId="e2c7446dd3aca506" providerId="LiveId" clId="{3916E8C7-D9A8-40F4-B7E1-35DAA7D8EDE5}" dt="2023-02-16T02:01:31.317" v="4"/>
          <ac:picMkLst>
            <pc:docMk/>
            <pc:sldMk cId="2925209928" sldId="4525"/>
            <ac:picMk id="3" creationId="{9888790C-6017-B9A4-4366-88904807BD66}"/>
          </ac:picMkLst>
        </pc:picChg>
      </pc:sldChg>
      <pc:sldChg chg="delSp modSp new mod">
        <pc:chgData name="Jim McGowan" userId="e2c7446dd3aca506" providerId="LiveId" clId="{3916E8C7-D9A8-40F4-B7E1-35DAA7D8EDE5}" dt="2023-02-16T02:03:07.231" v="23" actId="255"/>
        <pc:sldMkLst>
          <pc:docMk/>
          <pc:sldMk cId="534632089" sldId="9617"/>
        </pc:sldMkLst>
        <pc:spChg chg="mod">
          <ac:chgData name="Jim McGowan" userId="e2c7446dd3aca506" providerId="LiveId" clId="{3916E8C7-D9A8-40F4-B7E1-35DAA7D8EDE5}" dt="2023-02-16T02:03:07.231" v="23" actId="255"/>
          <ac:spMkLst>
            <pc:docMk/>
            <pc:sldMk cId="534632089" sldId="9617"/>
            <ac:spMk id="2" creationId="{CC533079-1D68-F65E-6751-2189CDA9FE1B}"/>
          </ac:spMkLst>
        </pc:spChg>
        <pc:spChg chg="del">
          <ac:chgData name="Jim McGowan" userId="e2c7446dd3aca506" providerId="LiveId" clId="{3916E8C7-D9A8-40F4-B7E1-35DAA7D8EDE5}" dt="2023-02-16T02:02:24.001" v="6" actId="478"/>
          <ac:spMkLst>
            <pc:docMk/>
            <pc:sldMk cId="534632089" sldId="9617"/>
            <ac:spMk id="3" creationId="{4323BF46-2945-DD6C-A4A5-A034BCB94FE2}"/>
          </ac:spMkLst>
        </pc:spChg>
      </pc:sldChg>
    </pc:docChg>
  </pc:docChgLst>
  <pc:docChgLst>
    <pc:chgData name="Jim McGowan" userId="e2c7446dd3aca506" providerId="LiveId" clId="{0B90AA3F-A903-448D-A9BD-1DC7F43BF8E7}"/>
    <pc:docChg chg="custSel modSld">
      <pc:chgData name="Jim McGowan" userId="e2c7446dd3aca506" providerId="LiveId" clId="{0B90AA3F-A903-448D-A9BD-1DC7F43BF8E7}" dt="2023-02-16T01:51:42.493" v="9" actId="14734"/>
      <pc:docMkLst>
        <pc:docMk/>
      </pc:docMkLst>
      <pc:sldChg chg="modSp mod">
        <pc:chgData name="Jim McGowan" userId="e2c7446dd3aca506" providerId="LiveId" clId="{0B90AA3F-A903-448D-A9BD-1DC7F43BF8E7}" dt="2023-02-16T01:45:49.168" v="8" actId="12789"/>
        <pc:sldMkLst>
          <pc:docMk/>
          <pc:sldMk cId="0" sldId="282"/>
        </pc:sldMkLst>
        <pc:graphicFrameChg chg="mod modGraphic">
          <ac:chgData name="Jim McGowan" userId="e2c7446dd3aca506" providerId="LiveId" clId="{0B90AA3F-A903-448D-A9BD-1DC7F43BF8E7}" dt="2023-02-16T01:45:49.168" v="8" actId="12789"/>
          <ac:graphicFrameMkLst>
            <pc:docMk/>
            <pc:sldMk cId="0" sldId="282"/>
            <ac:graphicFrameMk id="4" creationId="{19B34C23-AE2A-427E-B954-D9A01A2C7D48}"/>
          </ac:graphicFrameMkLst>
        </pc:graphicFrameChg>
      </pc:sldChg>
      <pc:sldChg chg="modSp mod">
        <pc:chgData name="Jim McGowan" userId="e2c7446dd3aca506" providerId="LiveId" clId="{0B90AA3F-A903-448D-A9BD-1DC7F43BF8E7}" dt="2023-02-16T01:51:42.493" v="9" actId="14734"/>
        <pc:sldMkLst>
          <pc:docMk/>
          <pc:sldMk cId="196698269" sldId="4518"/>
        </pc:sldMkLst>
        <pc:graphicFrameChg chg="modGraphic">
          <ac:chgData name="Jim McGowan" userId="e2c7446dd3aca506" providerId="LiveId" clId="{0B90AA3F-A903-448D-A9BD-1DC7F43BF8E7}" dt="2023-02-16T01:51:42.493" v="9" actId="14734"/>
          <ac:graphicFrameMkLst>
            <pc:docMk/>
            <pc:sldMk cId="196698269" sldId="4518"/>
            <ac:graphicFrameMk id="3" creationId="{3386EFB9-830F-4A11-9069-29F8D8401807}"/>
          </ac:graphicFrameMkLst>
        </pc:graphicFrameChg>
      </pc:sldChg>
    </pc:docChg>
  </pc:docChgLst>
  <pc:docChgLst>
    <pc:chgData name="Jim McGowan" userId="e2c7446dd3aca506" providerId="LiveId" clId="{12B676F8-1C54-40FF-A97A-4D1A67F65016}"/>
    <pc:docChg chg="modSld">
      <pc:chgData name="Jim McGowan" userId="e2c7446dd3aca506" providerId="LiveId" clId="{12B676F8-1C54-40FF-A97A-4D1A67F65016}" dt="2023-02-22T23:47:06.826" v="45" actId="12788"/>
      <pc:docMkLst>
        <pc:docMk/>
      </pc:docMkLst>
      <pc:sldChg chg="modSp mod">
        <pc:chgData name="Jim McGowan" userId="e2c7446dd3aca506" providerId="LiveId" clId="{12B676F8-1C54-40FF-A97A-4D1A67F65016}" dt="2023-02-22T23:45:23.395" v="20" actId="12788"/>
        <pc:sldMkLst>
          <pc:docMk/>
          <pc:sldMk cId="3032829150" sldId="2806"/>
        </pc:sldMkLst>
        <pc:spChg chg="mod">
          <ac:chgData name="Jim McGowan" userId="e2c7446dd3aca506" providerId="LiveId" clId="{12B676F8-1C54-40FF-A97A-4D1A67F65016}" dt="2023-02-22T23:45:23.395" v="20" actId="12788"/>
          <ac:spMkLst>
            <pc:docMk/>
            <pc:sldMk cId="3032829150" sldId="2806"/>
            <ac:spMk id="16387" creationId="{00000000-0000-0000-0000-000000000000}"/>
          </ac:spMkLst>
        </pc:spChg>
        <pc:picChg chg="mod">
          <ac:chgData name="Jim McGowan" userId="e2c7446dd3aca506" providerId="LiveId" clId="{12B676F8-1C54-40FF-A97A-4D1A67F65016}" dt="2023-02-22T23:45:08.935" v="18" actId="1038"/>
          <ac:picMkLst>
            <pc:docMk/>
            <pc:sldMk cId="3032829150" sldId="2806"/>
            <ac:picMk id="29700" creationId="{00000000-0000-0000-0000-000000000000}"/>
          </ac:picMkLst>
        </pc:picChg>
      </pc:sldChg>
      <pc:sldChg chg="modSp mod">
        <pc:chgData name="Jim McGowan" userId="e2c7446dd3aca506" providerId="LiveId" clId="{12B676F8-1C54-40FF-A97A-4D1A67F65016}" dt="2023-02-22T23:45:47.637" v="39" actId="12788"/>
        <pc:sldMkLst>
          <pc:docMk/>
          <pc:sldMk cId="1434865493" sldId="2820"/>
        </pc:sldMkLst>
        <pc:spChg chg="mod">
          <ac:chgData name="Jim McGowan" userId="e2c7446dd3aca506" providerId="LiveId" clId="{12B676F8-1C54-40FF-A97A-4D1A67F65016}" dt="2023-02-22T23:45:47.637" v="39" actId="12788"/>
          <ac:spMkLst>
            <pc:docMk/>
            <pc:sldMk cId="1434865493" sldId="2820"/>
            <ac:spMk id="16387" creationId="{00000000-0000-0000-0000-000000000000}"/>
          </ac:spMkLst>
        </pc:spChg>
        <pc:picChg chg="mod">
          <ac:chgData name="Jim McGowan" userId="e2c7446dd3aca506" providerId="LiveId" clId="{12B676F8-1C54-40FF-A97A-4D1A67F65016}" dt="2023-02-22T23:45:32.796" v="36" actId="1037"/>
          <ac:picMkLst>
            <pc:docMk/>
            <pc:sldMk cId="1434865493" sldId="2820"/>
            <ac:picMk id="29700" creationId="{00000000-0000-0000-0000-000000000000}"/>
          </ac:picMkLst>
        </pc:picChg>
      </pc:sldChg>
      <pc:sldChg chg="modSp mod">
        <pc:chgData name="Jim McGowan" userId="e2c7446dd3aca506" providerId="LiveId" clId="{12B676F8-1C54-40FF-A97A-4D1A67F65016}" dt="2023-02-22T23:47:06.826" v="45" actId="12788"/>
        <pc:sldMkLst>
          <pc:docMk/>
          <pc:sldMk cId="2713880880" sldId="4814"/>
        </pc:sldMkLst>
        <pc:graphicFrameChg chg="mod modGraphic">
          <ac:chgData name="Jim McGowan" userId="e2c7446dd3aca506" providerId="LiveId" clId="{12B676F8-1C54-40FF-A97A-4D1A67F65016}" dt="2023-02-22T23:47:06.826" v="45" actId="12788"/>
          <ac:graphicFrameMkLst>
            <pc:docMk/>
            <pc:sldMk cId="2713880880" sldId="4814"/>
            <ac:graphicFrameMk id="4" creationId="{00000000-0000-0000-0000-000000000000}"/>
          </ac:graphicFrameMkLst>
        </pc:graphicFrameChg>
      </pc:sldChg>
      <pc:sldChg chg="modSp mod">
        <pc:chgData name="Jim McGowan" userId="e2c7446dd3aca506" providerId="LiveId" clId="{12B676F8-1C54-40FF-A97A-4D1A67F65016}" dt="2023-02-22T23:46:46.905" v="43" actId="255"/>
        <pc:sldMkLst>
          <pc:docMk/>
          <pc:sldMk cId="2712299007" sldId="9616"/>
        </pc:sldMkLst>
        <pc:graphicFrameChg chg="mod modGraphic">
          <ac:chgData name="Jim McGowan" userId="e2c7446dd3aca506" providerId="LiveId" clId="{12B676F8-1C54-40FF-A97A-4D1A67F65016}" dt="2023-02-22T23:46:46.905" v="43" actId="255"/>
          <ac:graphicFrameMkLst>
            <pc:docMk/>
            <pc:sldMk cId="2712299007" sldId="9616"/>
            <ac:graphicFrameMk id="4" creationId="{00000000-0000-0000-0000-000000000000}"/>
          </ac:graphicFrameMkLst>
        </pc:graphicFrameChg>
      </pc:sldChg>
    </pc:docChg>
  </pc:docChgLst>
  <pc:docChgLst>
    <pc:chgData name="Jim McGowan" userId="e2c7446dd3aca506" providerId="LiveId" clId="{4F2AE89B-D4A7-490F-852E-6C9EDA59831E}"/>
    <pc:docChg chg="addSld modSld sldOrd">
      <pc:chgData name="Jim McGowan" userId="e2c7446dd3aca506" providerId="LiveId" clId="{4F2AE89B-D4A7-490F-852E-6C9EDA59831E}" dt="2023-03-16T01:08:10.122" v="27"/>
      <pc:docMkLst>
        <pc:docMk/>
      </pc:docMkLst>
      <pc:sldChg chg="modSp mod">
        <pc:chgData name="Jim McGowan" userId="e2c7446dd3aca506" providerId="LiveId" clId="{4F2AE89B-D4A7-490F-852E-6C9EDA59831E}" dt="2023-03-16T00:40:10.147" v="7" actId="1035"/>
        <pc:sldMkLst>
          <pc:docMk/>
          <pc:sldMk cId="952933425" sldId="9569"/>
        </pc:sldMkLst>
        <pc:picChg chg="mod">
          <ac:chgData name="Jim McGowan" userId="e2c7446dd3aca506" providerId="LiveId" clId="{4F2AE89B-D4A7-490F-852E-6C9EDA59831E}" dt="2023-03-16T00:40:10.147" v="7" actId="1035"/>
          <ac:picMkLst>
            <pc:docMk/>
            <pc:sldMk cId="952933425" sldId="9569"/>
            <ac:picMk id="2" creationId="{00000000-0000-0000-0000-000000000000}"/>
          </ac:picMkLst>
        </pc:picChg>
      </pc:sldChg>
      <pc:sldChg chg="addSp modSp new mod ord">
        <pc:chgData name="Jim McGowan" userId="e2c7446dd3aca506" providerId="LiveId" clId="{4F2AE89B-D4A7-490F-852E-6C9EDA59831E}" dt="2023-03-16T01:08:10.122" v="27"/>
        <pc:sldMkLst>
          <pc:docMk/>
          <pc:sldMk cId="2039153486" sldId="9614"/>
        </pc:sldMkLst>
        <pc:spChg chg="add mod">
          <ac:chgData name="Jim McGowan" userId="e2c7446dd3aca506" providerId="LiveId" clId="{4F2AE89B-D4A7-490F-852E-6C9EDA59831E}" dt="2023-03-16T01:07:51.020" v="25" actId="12789"/>
          <ac:spMkLst>
            <pc:docMk/>
            <pc:sldMk cId="2039153486" sldId="9614"/>
            <ac:spMk id="2" creationId="{7EF8B5E2-ED0B-DD85-FE83-2FD86D523EF8}"/>
          </ac:spMkLst>
        </pc:spChg>
      </pc:sldChg>
    </pc:docChg>
  </pc:docChgLst>
  <pc:docChgLst>
    <pc:chgData name="Jim McGowan" userId="e2c7446dd3aca506" providerId="LiveId" clId="{F458E8C0-7F15-48F6-BCC7-08D32A763EFC}"/>
    <pc:docChg chg="modSld sldOrd">
      <pc:chgData name="Jim McGowan" userId="e2c7446dd3aca506" providerId="LiveId" clId="{F458E8C0-7F15-48F6-BCC7-08D32A763EFC}" dt="2023-03-23T01:04:33.499" v="3"/>
      <pc:docMkLst>
        <pc:docMk/>
      </pc:docMkLst>
      <pc:sldChg chg="ord">
        <pc:chgData name="Jim McGowan" userId="e2c7446dd3aca506" providerId="LiveId" clId="{F458E8C0-7F15-48F6-BCC7-08D32A763EFC}" dt="2023-03-23T01:04:33.499" v="3"/>
        <pc:sldMkLst>
          <pc:docMk/>
          <pc:sldMk cId="2958848373" sldId="96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015 Acts 2v38-41 </a:t>
            </a:r>
          </a:p>
          <a:p>
            <a:pPr>
              <a:defRPr/>
            </a:pPr>
            <a:r>
              <a:rPr lang="en-US" sz="1700" dirty="0"/>
              <a:t>03-22-2023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3/28/2023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60</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3/28/2023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62</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2.xml"/><Relationship Id="rId4" Type="http://schemas.openxmlformats.org/officeDocument/2006/relationships/image" Target="../media/image43.png"/><Relationship Id="rId9"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4185761"/>
          </a:xfrm>
          <a:prstGeom prst="rect">
            <a:avLst/>
          </a:prstGeom>
        </p:spPr>
        <p:txBody>
          <a:bodyPr wrap="square">
            <a:spAutoFit/>
          </a:bodyPr>
          <a:lstStyle/>
          <a:p>
            <a:pPr marL="342900" indent="-342900" algn="ctr" defTabSz="685800">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 8:29-30</a:t>
            </a:r>
          </a:p>
          <a:p>
            <a:pPr marL="0" marR="0" algn="just">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For those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foreknew</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predestined</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to become</a:t>
            </a:r>
            <a:r>
              <a:rPr lang="en-US" sz="3600" dirty="0">
                <a:effectLst>
                  <a:outerShdw blurRad="38100" dist="38100" dir="2700000" algn="tl">
                    <a:srgbClr val="000000">
                      <a:alpha val="43137"/>
                    </a:srgbClr>
                  </a:outerShdw>
                </a:effectLst>
                <a:latin typeface="Calibri" panose="020F0502020204030204" pitchFamily="34" charset="0"/>
              </a:rPr>
              <a:t> conformed to the image of His Son, so that He would be the firstborn among many brethren;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these whom He predestined, He also called;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called</a:t>
            </a:r>
            <a:r>
              <a:rPr lang="en-US" sz="3600" dirty="0">
                <a:effectLst>
                  <a:outerShdw blurRad="38100" dist="38100" dir="2700000" algn="tl">
                    <a:srgbClr val="000000">
                      <a:alpha val="43137"/>
                    </a:srgbClr>
                  </a:outerShdw>
                </a:effectLst>
                <a:latin typeface="Calibri" panose="020F0502020204030204" pitchFamily="34" charset="0"/>
              </a:rPr>
              <a:t>, He also justified; and these whom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justified</a:t>
            </a:r>
            <a:r>
              <a:rPr lang="en-US" sz="3600" dirty="0">
                <a:effectLst>
                  <a:outerShdw blurRad="38100" dist="38100" dir="2700000" algn="tl">
                    <a:srgbClr val="000000">
                      <a:alpha val="43137"/>
                    </a:srgbClr>
                  </a:outerShdw>
                </a:effectLst>
                <a:latin typeface="Calibri" panose="020F0502020204030204" pitchFamily="34" charset="0"/>
              </a:rPr>
              <a:t>, He also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glorified</a:t>
            </a:r>
            <a:r>
              <a:rPr lang="en-US" sz="3600" dirty="0">
                <a:effectLst>
                  <a:outerShdw blurRad="38100" dist="38100" dir="2700000" algn="tl">
                    <a:srgbClr val="000000">
                      <a:alpha val="43137"/>
                    </a:srgbClr>
                  </a:outerShdw>
                </a:effectLst>
                <a:latin typeface="Calibri" panose="020F0502020204030204" pitchFamily="34" charset="0"/>
              </a:rPr>
              <a:t>. </a:t>
            </a:r>
          </a:p>
        </p:txBody>
      </p:sp>
      <p:pic>
        <p:nvPicPr>
          <p:cNvPr id="5" name="Picture 4">
            <a:extLst>
              <a:ext uri="{FF2B5EF4-FFF2-40B4-BE49-F238E27FC236}">
                <a16:creationId xmlns:a16="http://schemas.microsoft.com/office/drawing/2014/main" id="{909A1D0C-3650-9705-795C-CF2ECB225176}"/>
              </a:ext>
            </a:extLst>
          </p:cNvPr>
          <p:cNvPicPr>
            <a:picLocks noChangeAspect="1"/>
          </p:cNvPicPr>
          <p:nvPr/>
        </p:nvPicPr>
        <p:blipFill>
          <a:blip r:embed="rId3"/>
          <a:stretch>
            <a:fillRect/>
          </a:stretch>
        </p:blipFill>
        <p:spPr>
          <a:xfrm>
            <a:off x="3338492" y="4276721"/>
            <a:ext cx="5515015" cy="523879"/>
          </a:xfrm>
          <a:prstGeom prst="rect">
            <a:avLst/>
          </a:prstGeom>
        </p:spPr>
      </p:pic>
    </p:spTree>
    <p:extLst>
      <p:ext uri="{BB962C8B-B14F-4D97-AF65-F5344CB8AC3E}">
        <p14:creationId xmlns:p14="http://schemas.microsoft.com/office/powerpoint/2010/main" val="1531162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a:ln>
            <a:solidFill>
              <a:schemeClr val="tx1"/>
            </a:solidFill>
          </a:ln>
        </p:spPr>
      </p:pic>
    </p:spTree>
    <p:extLst>
      <p:ext uri="{BB962C8B-B14F-4D97-AF65-F5344CB8AC3E}">
        <p14:creationId xmlns:p14="http://schemas.microsoft.com/office/powerpoint/2010/main" val="191364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a:stretch>
            <a:fillRect/>
          </a:stretch>
        </p:blipFill>
        <p:spPr>
          <a:xfrm>
            <a:off x="1883299" y="990389"/>
            <a:ext cx="8425402" cy="48772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877533"/>
            <a:ext cx="7924800" cy="3102935"/>
          </a:xfrm>
          <a:extLst>
            <a:ext uri="{909E8E84-426E-40DD-AFC4-6F175D3DCCD1}">
              <a14:hiddenFill xmlns:a14="http://schemas.microsoft.com/office/drawing/2010/main">
                <a:solidFill>
                  <a:srgbClr val="FFFFFF"/>
                </a:solidFill>
              </a14:hiddenFill>
            </a:ext>
          </a:extLst>
        </p:spPr>
        <p:txBody>
          <a:bodyPr/>
          <a:lstStyle/>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past: elected (Rom 9)</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present: rejected (Rom 10)</a:t>
            </a:r>
          </a:p>
          <a:p>
            <a:pPr marL="463550" indent="-463550">
              <a:spcBef>
                <a:spcPts val="0"/>
              </a:spcBef>
              <a:spcAft>
                <a:spcPts val="3600"/>
              </a:spcAft>
              <a:buClr>
                <a:srgbClr val="00FFFF"/>
              </a:buClr>
              <a:buSzPct val="100000"/>
              <a:buFont typeface="+mj-lt"/>
              <a:buAutoNum type="alphaUcPeriod"/>
              <a:defRPr/>
            </a:pPr>
            <a:r>
              <a:rPr lang="en-US" altLang="en-US" sz="3600" dirty="0">
                <a:effectLst>
                  <a:outerShdw blurRad="38100" dist="38100" dir="2700000" algn="tl">
                    <a:srgbClr val="000000">
                      <a:alpha val="43137"/>
                    </a:srgbClr>
                  </a:outerShdw>
                </a:effectLst>
                <a:latin typeface="Calibri" pitchFamily="34" charset="0"/>
                <a:cs typeface="Calibri" pitchFamily="34" charset="0"/>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1143000"/>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1981200"/>
            <a:ext cx="7543800" cy="2667000"/>
          </a:xfrm>
        </p:spPr>
        <p:txBody>
          <a:bodyPr/>
          <a:lstStyle/>
          <a:p>
            <a:pPr marL="0" indent="0" algn="just" eaLnBrk="1" hangingPunct="1">
              <a:buNone/>
            </a:pPr>
            <a:r>
              <a:rPr lang="en-US" altLang="en-US" sz="3600" dirty="0"/>
              <a:t>“…because upwards of 150 passages of Scripture condition salvation upon </a:t>
            </a:r>
            <a:r>
              <a:rPr lang="en-US" altLang="en-US" sz="3600" b="1" u="sng" dirty="0">
                <a:solidFill>
                  <a:srgbClr val="FFFFCC"/>
                </a:solidFill>
              </a:rPr>
              <a:t>believing</a:t>
            </a:r>
            <a:r>
              <a:rPr lang="en-US" altLang="en-US" sz="3600" dirty="0"/>
              <a:t>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00200"/>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3246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AD1136B3-7E6F-0950-E123-F29FC74D90A1}"/>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EB95BEF-466A-8BDA-8841-2C522D462C50}"/>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193223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4008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Sermon’s Impact (37-47)</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Eusebius (A.D. 260-340)</a:t>
            </a:r>
            <a:b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br>
            <a:r>
              <a:rPr lang="en-US" altLang="en-US" sz="2000" i="1" dirty="0">
                <a:latin typeface="+mn-lt"/>
              </a:rPr>
              <a:t>Ecclesiastical History</a:t>
            </a:r>
            <a:r>
              <a:rPr lang="en-US" altLang="en-US" sz="2000" dirty="0">
                <a:latin typeface="+mn-lt"/>
              </a:rPr>
              <a:t>, 3.5.3</a:t>
            </a:r>
          </a:p>
        </p:txBody>
      </p:sp>
      <p:sp>
        <p:nvSpPr>
          <p:cNvPr id="3" name="Content Placeholder 2"/>
          <p:cNvSpPr>
            <a:spLocks noGrp="1"/>
          </p:cNvSpPr>
          <p:nvPr>
            <p:ph idx="1"/>
          </p:nvPr>
        </p:nvSpPr>
        <p:spPr>
          <a:xfrm>
            <a:off x="609600" y="1600200"/>
            <a:ext cx="10972800" cy="4495800"/>
          </a:xfrm>
        </p:spPr>
        <p:txBody>
          <a:bodyPr/>
          <a:lstStyle/>
          <a:p>
            <a:pPr marL="0" indent="0" algn="just">
              <a:lnSpc>
                <a:spcPct val="100000"/>
              </a:lnSpc>
              <a:spcBef>
                <a:spcPts val="0"/>
              </a:spcBef>
              <a:spcAft>
                <a:spcPts val="1200"/>
              </a:spcAft>
              <a:buNone/>
              <a:defRPr/>
            </a:pPr>
            <a:r>
              <a:rPr lang="en-US" sz="3200" dirty="0"/>
              <a:t>"But the people of the church in Jerusalem had been commanded by a revelation, vouchsafed to approved men there </a:t>
            </a:r>
            <a:r>
              <a:rPr lang="en-US" sz="3200" b="1" u="sng" dirty="0">
                <a:solidFill>
                  <a:srgbClr val="FFFFCC"/>
                </a:solidFill>
              </a:rPr>
              <a:t>before the war</a:t>
            </a:r>
            <a:r>
              <a:rPr lang="en-US" sz="3200" dirty="0"/>
              <a:t>, to leave the city and to dwell in a certain town of Perea called Pella. And when those that believed in Christ had come thither from Jerusalem, then, as if the royal city of the Jews and the whole land of Judea were entirely destitute of holy men, the judgment of God at length overtook those who had committed such outrages against Christ and his apostles, and totally destroyed that generation of impious men."</a:t>
            </a:r>
          </a:p>
        </p:txBody>
      </p:sp>
      <p:sp>
        <p:nvSpPr>
          <p:cNvPr id="2" name="TextBox 1">
            <a:extLst>
              <a:ext uri="{FF2B5EF4-FFF2-40B4-BE49-F238E27FC236}">
                <a16:creationId xmlns:a16="http://schemas.microsoft.com/office/drawing/2014/main" id="{D6874587-3801-6BDA-A35D-8E831E4B4EAA}"/>
              </a:ext>
            </a:extLst>
          </p:cNvPr>
          <p:cNvSpPr txBox="1"/>
          <p:nvPr/>
        </p:nvSpPr>
        <p:spPr>
          <a:xfrm>
            <a:off x="2133600" y="6400800"/>
            <a:ext cx="7924800" cy="369332"/>
          </a:xfrm>
          <a:prstGeom prst="rect">
            <a:avLst/>
          </a:prstGeom>
          <a:noFill/>
        </p:spPr>
        <p:txBody>
          <a:bodyPr wrap="square" rtlCol="0">
            <a:spAutoFit/>
          </a:bodyPr>
          <a:lstStyle/>
          <a:p>
            <a:pPr marL="0" indent="0" algn="ctr">
              <a:spcBef>
                <a:spcPts val="0"/>
              </a:spcBef>
              <a:spcAft>
                <a:spcPts val="1200"/>
              </a:spcAft>
              <a:buNone/>
              <a:defRPr/>
            </a:pPr>
            <a:r>
              <a:rPr lang="en-US" sz="1800" dirty="0"/>
              <a:t>Epiphanius (</a:t>
            </a:r>
            <a:r>
              <a:rPr lang="en-US" sz="1800" i="1" dirty="0"/>
              <a:t>De pond. et </a:t>
            </a:r>
            <a:r>
              <a:rPr lang="en-US" sz="1800" i="1" dirty="0" err="1"/>
              <a:t>mens</a:t>
            </a:r>
            <a:r>
              <a:rPr lang="en-US" sz="1800" i="1" dirty="0"/>
              <a:t>.</a:t>
            </a:r>
            <a:r>
              <a:rPr lang="en-US" sz="1800" dirty="0"/>
              <a:t> 15) also records this flight of the Christians to Pella.)</a:t>
            </a:r>
          </a:p>
        </p:txBody>
      </p:sp>
    </p:spTree>
    <p:extLst>
      <p:ext uri="{BB962C8B-B14F-4D97-AF65-F5344CB8AC3E}">
        <p14:creationId xmlns:p14="http://schemas.microsoft.com/office/powerpoint/2010/main" val="3736209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5067300" y="228600"/>
            <a:ext cx="2057400" cy="6858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Pella</a:t>
            </a:r>
          </a:p>
        </p:txBody>
      </p:sp>
      <p:sp>
        <p:nvSpPr>
          <p:cNvPr id="3" name="Content Placeholder 2"/>
          <p:cNvSpPr>
            <a:spLocks noGrp="1"/>
          </p:cNvSpPr>
          <p:nvPr>
            <p:ph idx="1"/>
          </p:nvPr>
        </p:nvSpPr>
        <p:spPr>
          <a:xfrm>
            <a:off x="609600" y="1295400"/>
            <a:ext cx="8001000" cy="3739816"/>
          </a:xfrm>
        </p:spPr>
        <p:txBody>
          <a:bodyPr/>
          <a:lstStyle/>
          <a:p>
            <a:pPr marL="0" indent="0" algn="just">
              <a:lnSpc>
                <a:spcPct val="100000"/>
              </a:lnSpc>
              <a:buNone/>
              <a:defRPr/>
            </a:pPr>
            <a:r>
              <a:rPr lang="en-US" sz="3200" dirty="0"/>
              <a:t>Pella was a town situated beyond the Jordan, in the north of Perea, within the dominions of Herod Agrippa II. The surrounding population was chiefly Gentile. See Pliny V. 18, and Josephus, </a:t>
            </a:r>
            <a:r>
              <a:rPr lang="en-US" sz="3200" i="1" dirty="0"/>
              <a:t>B. J.</a:t>
            </a:r>
            <a:r>
              <a:rPr lang="en-US" sz="3200" dirty="0"/>
              <a:t> III. 3. 3, and I. 4. 8.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39200" y="1415255"/>
            <a:ext cx="2743200" cy="4027491"/>
          </a:xfrm>
          <a:prstGeom prst="rect">
            <a:avLst/>
          </a:prstGeom>
        </p:spPr>
      </p:pic>
    </p:spTree>
    <p:extLst>
      <p:ext uri="{BB962C8B-B14F-4D97-AF65-F5344CB8AC3E}">
        <p14:creationId xmlns:p14="http://schemas.microsoft.com/office/powerpoint/2010/main" val="57338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A33602-31E9-450B-ABA4-46D0D0A54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6582" y="0"/>
            <a:ext cx="10975818" cy="5478423"/>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Ezekiel 36:24-28</a:t>
            </a:r>
          </a:p>
          <a:p>
            <a:pPr algn="just"/>
            <a:r>
              <a:rPr lang="en-US" sz="3000" baseline="30000" dirty="0">
                <a:effectLst>
                  <a:outerShdw blurRad="38100" dist="38100" dir="2700000" algn="tl">
                    <a:srgbClr val="000000">
                      <a:alpha val="43137"/>
                    </a:srgbClr>
                  </a:outerShdw>
                </a:effectLst>
                <a:latin typeface="Calibri" panose="020F0502020204030204" pitchFamily="34" charset="0"/>
              </a:rPr>
              <a:t>24</a:t>
            </a:r>
            <a:r>
              <a:rPr lang="en-US" sz="3000" dirty="0">
                <a:effectLst>
                  <a:outerShdw blurRad="38100" dist="38100" dir="2700000" algn="tl">
                    <a:srgbClr val="000000">
                      <a:alpha val="43137"/>
                    </a:srgbClr>
                  </a:outerShdw>
                </a:effectLst>
                <a:latin typeface="Calibri" panose="020F0502020204030204" pitchFamily="34" charset="0"/>
              </a:rPr>
              <a:t> “For I will take you from the nations,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aseline="30000" dirty="0">
                <a:effectLst>
                  <a:outerShdw blurRad="38100" dist="38100" dir="2700000" algn="tl">
                    <a:srgbClr val="000000">
                      <a:alpha val="43137"/>
                    </a:srgbClr>
                  </a:outerShdw>
                </a:effectLst>
                <a:latin typeface="Calibri" panose="020F0502020204030204" pitchFamily="34" charset="0"/>
              </a:rPr>
              <a:t>25</a:t>
            </a:r>
            <a:r>
              <a:rPr lang="en-US" sz="3000" b="1"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3000" dirty="0">
                <a:effectLst>
                  <a:outerShdw blurRad="38100" dist="38100" dir="2700000" algn="tl">
                    <a:srgbClr val="000000">
                      <a:alpha val="43137"/>
                    </a:srgbClr>
                  </a:outerShdw>
                </a:effectLst>
                <a:latin typeface="Calibri" panose="020F0502020204030204" pitchFamily="34" charset="0"/>
              </a:rPr>
              <a:t>; I will cleanse you from all your filthiness and from all your idols. </a:t>
            </a:r>
            <a:r>
              <a:rPr lang="en-US" sz="3000" baseline="30000" dirty="0">
                <a:effectLst>
                  <a:outerShdw blurRad="38100" dist="38100" dir="2700000" algn="tl">
                    <a:srgbClr val="000000">
                      <a:alpha val="43137"/>
                    </a:srgbClr>
                  </a:outerShdw>
                </a:effectLst>
                <a:latin typeface="Calibri" panose="020F0502020204030204" pitchFamily="34" charset="0"/>
              </a:rPr>
              <a:t>26 </a:t>
            </a:r>
            <a:r>
              <a:rPr lang="en-US" sz="3000" dirty="0">
                <a:effectLst>
                  <a:outerShdw blurRad="38100" dist="38100" dir="2700000" algn="tl">
                    <a:srgbClr val="000000">
                      <a:alpha val="43137"/>
                    </a:srgbClr>
                  </a:outerShdw>
                </a:effectLst>
                <a:latin typeface="Calibri" panose="020F0502020204030204" pitchFamily="34" charset="0"/>
              </a:rPr>
              <a:t>Moreover, I will give you a new heart and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3000" dirty="0">
                <a:effectLst>
                  <a:outerShdw blurRad="38100" dist="38100" dir="2700000" algn="tl">
                    <a:srgbClr val="000000">
                      <a:alpha val="43137"/>
                    </a:srgbClr>
                  </a:outerShdw>
                </a:effectLst>
                <a:latin typeface="Calibri" panose="020F0502020204030204" pitchFamily="34" charset="0"/>
              </a:rPr>
              <a:t>; and I will remove the heart of stone from your flesh and give you a heart of flesh. </a:t>
            </a:r>
            <a:r>
              <a:rPr lang="en-US" sz="3000" baseline="30000" dirty="0">
                <a:effectLst>
                  <a:outerShdw blurRad="38100" dist="38100" dir="2700000" algn="tl">
                    <a:srgbClr val="000000">
                      <a:alpha val="43137"/>
                    </a:srgbClr>
                  </a:outerShdw>
                </a:effectLst>
                <a:latin typeface="Calibri" panose="020F0502020204030204" pitchFamily="34" charset="0"/>
              </a:rPr>
              <a:t>27 </a:t>
            </a:r>
            <a:r>
              <a:rPr lang="en-US" sz="3000" dirty="0">
                <a:effectLst>
                  <a:outerShdw blurRad="38100" dist="38100" dir="2700000" algn="tl">
                    <a:srgbClr val="000000">
                      <a:alpha val="43137"/>
                    </a:srgbClr>
                  </a:outerShdw>
                </a:effectLst>
                <a:latin typeface="Calibri" panose="020F0502020204030204" pitchFamily="34" charset="0"/>
              </a:rPr>
              <a:t>I will put My Spirit within you and cause you to walk in My statutes, and you will be careful to observe My ordinances. </a:t>
            </a:r>
            <a:r>
              <a:rPr lang="en-US" sz="3000" baseline="30000" dirty="0">
                <a:effectLst>
                  <a:outerShdw blurRad="38100" dist="38100" dir="2700000" algn="tl">
                    <a:srgbClr val="000000">
                      <a:alpha val="43137"/>
                    </a:srgbClr>
                  </a:outerShdw>
                </a:effectLst>
                <a:latin typeface="Calibri" panose="020F0502020204030204" pitchFamily="34" charset="0"/>
              </a:rPr>
              <a:t>28 </a:t>
            </a:r>
            <a:r>
              <a:rPr lang="en-US" sz="3000" dirty="0">
                <a:effectLst>
                  <a:outerShdw blurRad="38100" dist="38100" dir="2700000" algn="tl">
                    <a:srgbClr val="000000">
                      <a:alpha val="43137"/>
                    </a:srgbClr>
                  </a:outerShdw>
                </a:effectLst>
                <a:latin typeface="Calibri" panose="020F0502020204030204" pitchFamily="34" charset="0"/>
              </a:rPr>
              <a:t>You will live in the land that I gave to your forefathers; so you will be My people, and I will be your God.”</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97938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“Verses 25–29 teach that the </a:t>
            </a:r>
            <a:r>
              <a:rPr lang="en-US" altLang="en-US" sz="3000" i="1" dirty="0">
                <a:effectLst>
                  <a:outerShdw blurRad="38100" dist="38100" dir="2700000" algn="tl">
                    <a:srgbClr val="000000">
                      <a:alpha val="43137"/>
                    </a:srgbClr>
                  </a:outerShdw>
                </a:effectLst>
                <a:cs typeface="Calibri" panose="020F0502020204030204" pitchFamily="34" charset="0"/>
              </a:rPr>
              <a:t>complete</a:t>
            </a:r>
            <a:r>
              <a:rPr lang="en-US" altLang="en-US" sz="3000" dirty="0">
                <a:effectLst>
                  <a:outerShdw blurRad="38100" dist="38100" dir="2700000" algn="tl">
                    <a:srgbClr val="000000">
                      <a:alpha val="43137"/>
                    </a:srgbClr>
                  </a:outerShdw>
                </a:effectLst>
                <a:cs typeface="Calibri" panose="020F0502020204030204" pitchFamily="34" charset="0"/>
              </a:rPr>
              <a:t> return of Israel will occur after the defeat of Gog and his Confederates. Ezekiel summarized his prophecies of hope and restoration. </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When he stated that God will have mercy upon the whole house of Israel, he had in mind that all previous restorations were partial. Now a </a:t>
            </a:r>
            <a:r>
              <a:rPr lang="en-US" altLang="en-US" sz="3000" b="1" i="1" u="sng" dirty="0">
                <a:solidFill>
                  <a:srgbClr val="FFFFCC"/>
                </a:solidFill>
                <a:effectLst>
                  <a:outerShdw blurRad="38100" dist="38100" dir="2700000" algn="tl">
                    <a:srgbClr val="000000">
                      <a:alpha val="43137"/>
                    </a:srgbClr>
                  </a:outerShdw>
                </a:effectLst>
                <a:cs typeface="Calibri" panose="020F0502020204030204" pitchFamily="34" charset="0"/>
              </a:rPr>
              <a:t>universal and final restoration</a:t>
            </a:r>
            <a:r>
              <a:rPr lang="en-US" altLang="en-US" sz="3000" b="1" u="sng" dirty="0">
                <a:solidFill>
                  <a:srgbClr val="FFFFCC"/>
                </a:solidFill>
                <a:effectLst>
                  <a:outerShdw blurRad="38100" dist="38100" dir="2700000" algn="tl">
                    <a:srgbClr val="000000">
                      <a:alpha val="43137"/>
                    </a:srgbClr>
                  </a:outerShdw>
                </a:effectLst>
                <a:cs typeface="Calibri" panose="020F0502020204030204" pitchFamily="34" charset="0"/>
              </a:rPr>
              <a:t> will take place</a:t>
            </a:r>
            <a:r>
              <a:rPr lang="en-US" altLang="en-US" sz="3000" dirty="0">
                <a:effectLst>
                  <a:outerShdw blurRad="38100" dist="38100" dir="2700000" algn="tl">
                    <a:srgbClr val="000000">
                      <a:alpha val="43137"/>
                    </a:srgbClr>
                  </a:outerShdw>
                </a:effectLst>
                <a:cs typeface="Calibri" panose="020F0502020204030204" pitchFamily="34" charset="0"/>
              </a:rPr>
              <a:t>. It was God who allowed them to go into captivity; it is he who will see to it that they are regathered; indeed, it is he who will insure that </a:t>
            </a:r>
            <a:r>
              <a:rPr lang="en-US" altLang="en-US" sz="3000" i="1" dirty="0">
                <a:effectLst>
                  <a:outerShdw blurRad="38100" dist="38100" dir="2700000" algn="tl">
                    <a:srgbClr val="000000">
                      <a:alpha val="43137"/>
                    </a:srgbClr>
                  </a:outerShdw>
                </a:effectLst>
                <a:cs typeface="Calibri" panose="020F0502020204030204" pitchFamily="34" charset="0"/>
              </a:rPr>
              <a:t>not one is left out of the land</a:t>
            </a:r>
            <a:r>
              <a:rPr lang="en-US" altLang="en-US" sz="3000" dirty="0">
                <a:effectLst>
                  <a:outerShdw blurRad="38100" dist="38100" dir="2700000" algn="tl">
                    <a:srgbClr val="000000">
                      <a:alpha val="43137"/>
                    </a:srgbClr>
                  </a:outerShdw>
                </a:effectLst>
                <a:cs typeface="Calibri" panose="020F0502020204030204" pitchFamily="34" charset="0"/>
              </a:rPr>
              <a:t>...In conclusion, to summarize all the benefits promised, Ezekiel spoke of the outpouring of the Spirit upon the house of Israel (italics added).”</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231-32.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90463" cy="1097280"/>
          </a:xfrm>
          <a:prstGeom prst="rect">
            <a:avLst/>
          </a:prstGeom>
          <a:ln>
            <a:solidFill>
              <a:schemeClr val="tx1"/>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057400"/>
            <a:ext cx="6096000" cy="2743200"/>
          </a:xfrm>
        </p:spPr>
        <p:txBody>
          <a:bodyPr/>
          <a:lstStyle/>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Conviction (37)</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Repentance &amp; Baptism (38-39)</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Consequence of Repentance (40)</a:t>
            </a:r>
          </a:p>
          <a:p>
            <a:pPr marL="457200" lvl="3" indent="-457200" eaLnBrk="1" hangingPunct="1">
              <a:lnSpc>
                <a:spcPct val="100000"/>
              </a:lnSpc>
              <a:spcBef>
                <a:spcPts val="0"/>
              </a:spcBef>
              <a:spcAft>
                <a:spcPts val="36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 (41)</a:t>
            </a:r>
          </a:p>
        </p:txBody>
      </p:sp>
      <p:sp>
        <p:nvSpPr>
          <p:cNvPr id="4" name="Rectangle 2">
            <a:extLst>
              <a:ext uri="{FF2B5EF4-FFF2-40B4-BE49-F238E27FC236}">
                <a16:creationId xmlns:a16="http://schemas.microsoft.com/office/drawing/2014/main" id="{83E7C4FF-DCCB-0310-EE62-718211972497}"/>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571500" indent="-571500" algn="ctr" defTabSz="914400" eaLnBrk="1" hangingPunct="1">
              <a:lnSpc>
                <a:spcPct val="100000"/>
              </a:lnSpc>
              <a:buClr>
                <a:srgbClr val="CC66FF"/>
              </a:buClr>
              <a:buFont typeface="+mj-lt"/>
              <a:buAutoNum type="alphaU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2:37-41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Calibri" panose="020F0502020204030204" pitchFamily="34" charset="0"/>
                <a:ea typeface="+mn-ea"/>
                <a:cs typeface="+mn-cs"/>
              </a:rPr>
              <a:t>Salvation</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B1E00B23-5303-664D-8E86-A10F0B7C082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59542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a:t>
            </a:r>
            <a:r>
              <a:rPr lang="en-US" sz="3600" dirty="0">
                <a:effectLst>
                  <a:outerShdw blurRad="38100" dist="38100" dir="2700000" algn="tl">
                    <a:srgbClr val="000000">
                      <a:alpha val="43137"/>
                    </a:srgbClr>
                  </a:outerShdw>
                </a:effectLst>
              </a:rPr>
              <a:t>received</a:t>
            </a:r>
            <a:r>
              <a:rPr lang="en-US" sz="3600" dirty="0">
                <a:effectLst>
                  <a:outerShdw blurRad="38100" dist="38100" dir="2700000" algn="tl">
                    <a:srgbClr val="000000">
                      <a:alpha val="43137"/>
                    </a:srgbClr>
                  </a:outerShdw>
                </a:effectLst>
                <a:latin typeface="Calibri" panose="020F0502020204030204" pitchFamily="34" charset="0"/>
              </a:rPr>
              <a:t> his word were baptized; and that day there were added </a:t>
            </a:r>
            <a:r>
              <a:rPr lang="en-US" sz="3600" dirty="0">
                <a:effectLst>
                  <a:outerShdw blurRad="38100" dist="38100" dir="2700000" algn="tl">
                    <a:srgbClr val="000000">
                      <a:alpha val="43137"/>
                    </a:srgbClr>
                  </a:outerShdw>
                </a:effectLst>
              </a:rPr>
              <a:t>about three thousand souls.” </a:t>
            </a:r>
          </a:p>
        </p:txBody>
      </p:sp>
    </p:spTree>
    <p:extLst>
      <p:ext uri="{BB962C8B-B14F-4D97-AF65-F5344CB8AC3E}">
        <p14:creationId xmlns:p14="http://schemas.microsoft.com/office/powerpoint/2010/main" val="407839756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a:t>
            </a:r>
            <a:r>
              <a:rPr lang="en-US" sz="3600" b="1" u="sng" dirty="0">
                <a:solidFill>
                  <a:srgbClr val="FFFFCC"/>
                </a:solidFill>
                <a:effectLst>
                  <a:outerShdw blurRad="38100" dist="38100" dir="2700000" algn="tl">
                    <a:srgbClr val="000000">
                      <a:alpha val="43137"/>
                    </a:srgbClr>
                  </a:outerShdw>
                </a:effectLst>
              </a:rPr>
              <a:t>received</a:t>
            </a:r>
            <a:r>
              <a:rPr lang="en-US" sz="3600" dirty="0">
                <a:effectLst>
                  <a:outerShdw blurRad="38100" dist="38100" dir="2700000" algn="tl">
                    <a:srgbClr val="000000">
                      <a:alpha val="43137"/>
                    </a:srgbClr>
                  </a:outerShdw>
                </a:effectLst>
                <a:latin typeface="Calibri" panose="020F0502020204030204" pitchFamily="34" charset="0"/>
              </a:rPr>
              <a:t> his word were baptized; and that day there were added </a:t>
            </a:r>
            <a:r>
              <a:rPr lang="en-US" sz="3600" dirty="0">
                <a:effectLst>
                  <a:outerShdw blurRad="38100" dist="38100" dir="2700000" algn="tl">
                    <a:srgbClr val="000000">
                      <a:alpha val="43137"/>
                    </a:srgbClr>
                  </a:outerShdw>
                </a:effectLst>
              </a:rPr>
              <a:t>about three thousand souls.” </a:t>
            </a:r>
          </a:p>
        </p:txBody>
      </p:sp>
    </p:spTree>
    <p:extLst>
      <p:ext uri="{BB962C8B-B14F-4D97-AF65-F5344CB8AC3E}">
        <p14:creationId xmlns:p14="http://schemas.microsoft.com/office/powerpoint/2010/main" val="35256524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(37-41)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Church (42-47)</a:t>
            </a:r>
          </a:p>
        </p:txBody>
      </p:sp>
      <p:pic>
        <p:nvPicPr>
          <p:cNvPr id="2" name="Picture 1">
            <a:extLst>
              <a:ext uri="{FF2B5EF4-FFF2-40B4-BE49-F238E27FC236}">
                <a16:creationId xmlns:a16="http://schemas.microsoft.com/office/drawing/2014/main" id="{9A33FCB9-4193-F38C-BADE-108DC4EA3748}"/>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4" name="Rectangle 2">
            <a:extLst>
              <a:ext uri="{FF2B5EF4-FFF2-40B4-BE49-F238E27FC236}">
                <a16:creationId xmlns:a16="http://schemas.microsoft.com/office/drawing/2014/main" id="{1407D072-146B-A05D-FD3E-DFCD4220ACA1}"/>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spTree>
    <p:extLst>
      <p:ext uri="{BB962C8B-B14F-4D97-AF65-F5344CB8AC3E}">
        <p14:creationId xmlns:p14="http://schemas.microsoft.com/office/powerpoint/2010/main" val="421136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97AB78-21E7-B0E7-F38B-94573D9EF6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1:12</a:t>
            </a:r>
          </a:p>
          <a:p>
            <a:pPr algn="just">
              <a:spcBef>
                <a:spcPts val="0"/>
              </a:spcBef>
              <a:spcAft>
                <a:spcPts val="0"/>
              </a:spcAft>
            </a:pPr>
            <a:r>
              <a:rPr lang="en-US" altLang="en-US" sz="3600" kern="0" dirty="0"/>
              <a:t>“</a:t>
            </a:r>
            <a:r>
              <a:rPr lang="en-US" sz="3600" dirty="0"/>
              <a:t>But as many as </a:t>
            </a:r>
            <a:r>
              <a:rPr lang="en-US" sz="3600" b="1" u="sng" dirty="0">
                <a:solidFill>
                  <a:srgbClr val="FFFFCC"/>
                </a:solidFill>
              </a:rPr>
              <a:t>received</a:t>
            </a:r>
            <a:r>
              <a:rPr lang="en-US" sz="3600" dirty="0"/>
              <a:t> Him, to them He gave the right to become children of God, </a:t>
            </a:r>
            <a:r>
              <a:rPr lang="en-US" sz="3600" i="1" dirty="0"/>
              <a:t>even</a:t>
            </a:r>
            <a:r>
              <a:rPr lang="en-US" sz="3600" dirty="0"/>
              <a:t> to those who </a:t>
            </a:r>
            <a:r>
              <a:rPr lang="en-US" sz="3600" b="1" u="sng" dirty="0">
                <a:solidFill>
                  <a:srgbClr val="FFFFCC"/>
                </a:solidFill>
              </a:rPr>
              <a:t>believe</a:t>
            </a:r>
            <a:r>
              <a:rPr lang="en-US" sz="3600" dirty="0"/>
              <a:t> in His name.”</a:t>
            </a:r>
            <a:endParaRPr lang="en-US" altLang="en-US" sz="3600" kern="0" dirty="0"/>
          </a:p>
        </p:txBody>
      </p:sp>
      <p:pic>
        <p:nvPicPr>
          <p:cNvPr id="3" name="Picture 2">
            <a:extLst>
              <a:ext uri="{FF2B5EF4-FFF2-40B4-BE49-F238E27FC236}">
                <a16:creationId xmlns:a16="http://schemas.microsoft.com/office/drawing/2014/main" id="{4BC47252-77C8-87AB-E0B6-01D8BD262858}"/>
              </a:ext>
            </a:extLst>
          </p:cNvPr>
          <p:cNvPicPr>
            <a:picLocks noChangeAspect="1"/>
          </p:cNvPicPr>
          <p:nvPr/>
        </p:nvPicPr>
        <p:blipFill>
          <a:blip r:embed="rId3"/>
          <a:stretch>
            <a:fillRect/>
          </a:stretch>
        </p:blipFill>
        <p:spPr>
          <a:xfrm>
            <a:off x="3657600" y="2971800"/>
            <a:ext cx="4876800" cy="1828800"/>
          </a:xfrm>
          <a:prstGeom prst="rect">
            <a:avLst/>
          </a:prstGeom>
          <a:ln>
            <a:solidFill>
              <a:schemeClr val="tx1"/>
            </a:solidFill>
          </a:ln>
        </p:spPr>
      </p:pic>
    </p:spTree>
    <p:extLst>
      <p:ext uri="{BB962C8B-B14F-4D97-AF65-F5344CB8AC3E}">
        <p14:creationId xmlns:p14="http://schemas.microsoft.com/office/powerpoint/2010/main" val="28126349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a:t>
            </a:r>
            <a:r>
              <a:rPr lang="en-US" sz="3600" b="1" u="sng" dirty="0">
                <a:solidFill>
                  <a:srgbClr val="FFFFCC"/>
                </a:solidFill>
                <a:effectLst>
                  <a:outerShdw blurRad="38100" dist="38100" dir="2700000" algn="tl">
                    <a:srgbClr val="000000">
                      <a:alpha val="43137"/>
                    </a:srgbClr>
                  </a:outerShdw>
                </a:effectLst>
              </a:rPr>
              <a:t>received</a:t>
            </a:r>
            <a:r>
              <a:rPr lang="en-US" sz="3600" dirty="0">
                <a:effectLst>
                  <a:outerShdw blurRad="38100" dist="38100" dir="2700000" algn="tl">
                    <a:srgbClr val="000000">
                      <a:alpha val="43137"/>
                    </a:srgbClr>
                  </a:outerShdw>
                </a:effectLst>
                <a:latin typeface="Calibri" panose="020F0502020204030204" pitchFamily="34" charset="0"/>
              </a:rPr>
              <a:t> his word were </a:t>
            </a:r>
            <a:r>
              <a:rPr lang="en-US" sz="3600" b="1" u="sng" dirty="0">
                <a:solidFill>
                  <a:srgbClr val="FFFFCC"/>
                </a:solidFill>
                <a:effectLst>
                  <a:outerShdw blurRad="38100" dist="38100" dir="2700000" algn="tl">
                    <a:srgbClr val="000000">
                      <a:alpha val="43137"/>
                    </a:srgbClr>
                  </a:outerShdw>
                </a:effectLst>
              </a:rPr>
              <a:t>baptized</a:t>
            </a:r>
            <a:r>
              <a:rPr lang="en-US" sz="3600" dirty="0">
                <a:effectLst>
                  <a:outerShdw blurRad="38100" dist="38100" dir="2700000" algn="tl">
                    <a:srgbClr val="000000">
                      <a:alpha val="43137"/>
                    </a:srgbClr>
                  </a:outerShdw>
                </a:effectLst>
                <a:latin typeface="Calibri" panose="020F0502020204030204" pitchFamily="34" charset="0"/>
              </a:rPr>
              <a:t>; and that day there were added </a:t>
            </a:r>
            <a:r>
              <a:rPr lang="en-US" sz="3600" dirty="0">
                <a:effectLst>
                  <a:outerShdw blurRad="38100" dist="38100" dir="2700000" algn="tl">
                    <a:srgbClr val="000000">
                      <a:alpha val="43137"/>
                    </a:srgbClr>
                  </a:outerShdw>
                </a:effectLst>
              </a:rPr>
              <a:t>about three thousand souls.” </a:t>
            </a:r>
          </a:p>
        </p:txBody>
      </p:sp>
    </p:spTree>
    <p:extLst>
      <p:ext uri="{BB962C8B-B14F-4D97-AF65-F5344CB8AC3E}">
        <p14:creationId xmlns:p14="http://schemas.microsoft.com/office/powerpoint/2010/main" val="253690047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3" name="Picture 2" descr="Jesus Dust: How to Live in the Kingdom of God">
            <a:extLst>
              <a:ext uri="{FF2B5EF4-FFF2-40B4-BE49-F238E27FC236}">
                <a16:creationId xmlns:a16="http://schemas.microsoft.com/office/drawing/2014/main" id="{454F5453-3C6D-A4A7-87EA-4296598BC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76" y="2514600"/>
            <a:ext cx="3082248"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2523768"/>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2:41 </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“So then, those who had received his word were baptized; and that day there were added </a:t>
            </a:r>
            <a:r>
              <a:rPr lang="en-US" sz="3600" b="1" u="sng" dirty="0">
                <a:solidFill>
                  <a:srgbClr val="FFFFCC"/>
                </a:solidFill>
                <a:effectLst>
                  <a:outerShdw blurRad="38100" dist="38100" dir="2700000" algn="tl">
                    <a:srgbClr val="000000">
                      <a:alpha val="43137"/>
                    </a:srgbClr>
                  </a:outerShdw>
                </a:effectLst>
              </a:rPr>
              <a:t>about three thousand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rPr>
              <a:t>souls.” </a:t>
            </a:r>
          </a:p>
        </p:txBody>
      </p:sp>
    </p:spTree>
    <p:extLst>
      <p:ext uri="{BB962C8B-B14F-4D97-AF65-F5344CB8AC3E}">
        <p14:creationId xmlns:p14="http://schemas.microsoft.com/office/powerpoint/2010/main" val="6648943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2095500" y="228600"/>
            <a:ext cx="80010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Reasons for Understanding 1000 Literally</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(Revelation 20:1-10)</a:t>
            </a:r>
          </a:p>
        </p:txBody>
      </p:sp>
      <p:sp>
        <p:nvSpPr>
          <p:cNvPr id="9219" name="Rectangle 3"/>
          <p:cNvSpPr>
            <a:spLocks noGrp="1" noChangeArrowheads="1"/>
          </p:cNvSpPr>
          <p:nvPr>
            <p:ph type="body" idx="1"/>
          </p:nvPr>
        </p:nvSpPr>
        <p:spPr>
          <a:xfrm>
            <a:off x="609600" y="1143000"/>
            <a:ext cx="10972800" cy="4953000"/>
          </a:xfrm>
        </p:spPr>
        <p:txBody>
          <a:bodyPr/>
          <a:lstStyle/>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John’s use of indefinite concepts elsewhere</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Revelation 20:3,8</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Exception to the “# of years” examples?</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Other numbers are taken literally</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Two witnesses (11:3), 7000 people (11:13), 4 Angels (7:1) 7 Angels (8:6),144,000 Jews (7:4), 42 months (11:2), 1260 days (11:3)</a:t>
            </a:r>
          </a:p>
          <a:p>
            <a:pPr marL="458788" indent="-458788" algn="just">
              <a:spcBef>
                <a:spcPts val="0"/>
              </a:spcBef>
              <a:spcAft>
                <a:spcPts val="1200"/>
              </a:spcAft>
              <a:buClr>
                <a:srgbClr val="00FFFF"/>
              </a:buClr>
              <a:defRPr/>
            </a:pPr>
            <a:r>
              <a:rPr lang="en-US" sz="3200" dirty="0">
                <a:effectLst>
                  <a:outerShdw blurRad="38100" dist="38100" dir="2700000" algn="tl">
                    <a:srgbClr val="000000">
                      <a:alpha val="43137"/>
                    </a:srgbClr>
                  </a:outerShdw>
                </a:effectLst>
              </a:rPr>
              <a:t>Not always a symbolic interpretation</a:t>
            </a:r>
          </a:p>
          <a:p>
            <a:pPr marL="915987" lvl="1" indent="-457200" algn="just">
              <a:spcBef>
                <a:spcPts val="0"/>
              </a:spcBef>
              <a:spcAft>
                <a:spcPts val="1200"/>
              </a:spcAft>
              <a:buClr>
                <a:schemeClr val="accent4"/>
              </a:buClr>
              <a:buFont typeface="Courier New" panose="02070309020205020404" pitchFamily="49" charset="0"/>
              <a:buChar char="-"/>
              <a:defRPr/>
            </a:pPr>
            <a:r>
              <a:rPr lang="en-US" sz="32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235217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289225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1641228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t>
            </a:r>
            <a:r>
              <a:rPr lang="en-US" altLang="en-US" sz="3200">
                <a:effectLst>
                  <a:outerShdw blurRad="38100" dist="38100" dir="2700000" algn="tl">
                    <a:srgbClr val="000000">
                      <a:alpha val="43137"/>
                    </a:srgbClr>
                  </a:outerShdw>
                </a:effectLst>
              </a:rPr>
              <a:t>Acts 1:13, 15</a:t>
            </a:r>
            <a:r>
              <a:rPr lang="en-US" altLang="en-US" sz="3200" dirty="0">
                <a:effectLst>
                  <a:outerShdw blurRad="38100" dist="38100" dir="2700000" algn="tl">
                    <a:srgbClr val="000000">
                      <a:alpha val="43137"/>
                    </a:srgbClr>
                  </a:outerShdw>
                </a:effectLst>
              </a:rPr>
              <a:t>; 2:41; 4:4, 31; 5:14, 42; 8:25, 40; 11:21; 13:49; 17:6</a:t>
            </a:r>
          </a:p>
        </p:txBody>
      </p:sp>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67255FCD-BF58-047C-646E-F4B5DE94CDF3}"/>
              </a:ext>
            </a:extLst>
          </p:cNvPr>
          <p:cNvPicPr>
            <a:picLocks noChangeAspect="1"/>
          </p:cNvPicPr>
          <p:nvPr/>
        </p:nvPicPr>
        <p:blipFill>
          <a:blip r:embed="rId3"/>
          <a:stretch>
            <a:fillRect/>
          </a:stretch>
        </p:blipFill>
        <p:spPr>
          <a:xfrm>
            <a:off x="8349742" y="2667000"/>
            <a:ext cx="3244850" cy="1828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7" y="2133600"/>
            <a:ext cx="59679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Salvation (37-41)</a:t>
            </a:r>
          </a:p>
          <a:p>
            <a:pPr marL="457200" lvl="1" indent="-457200">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 (42-47)</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687388" indent="-687388" algn="ctr" defTabSz="914400" eaLnBrk="1" hangingPunct="1">
              <a:lnSpc>
                <a:spcPct val="100000"/>
              </a:lnSpc>
              <a:buFont typeface="+mj-lt"/>
              <a:buAutoNum type="roman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Coming of the Holy Spirit</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Acts 2:37-47</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2" name="Picture 1">
            <a:extLst>
              <a:ext uri="{FF2B5EF4-FFF2-40B4-BE49-F238E27FC236}">
                <a16:creationId xmlns:a16="http://schemas.microsoft.com/office/drawing/2014/main" id="{CB490ADC-9A0A-2A8B-CA49-61EEE77F7C7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59071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2B20F8BE-29F9-0809-27E4-E1965C71EB9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08234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113856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endParaRPr lang="en-US" altLang="en-US" sz="3200" dirty="0">
              <a:effectLst>
                <a:outerShdw blurRad="38100" dist="38100" dir="2700000" algn="tl">
                  <a:srgbClr val="000000">
                    <a:alpha val="43137"/>
                  </a:srgbClr>
                </a:outerShdw>
              </a:effectLst>
              <a:latin typeface="+mn-lt"/>
              <a:ea typeface="+mn-ea"/>
              <a:cs typeface="+mn-cs"/>
            </a:endParaRPr>
          </a:p>
        </p:txBody>
      </p:sp>
      <p:sp>
        <p:nvSpPr>
          <p:cNvPr id="15363" name="Rectangle 3"/>
          <p:cNvSpPr>
            <a:spLocks noGrp="1" noChangeArrowheads="1"/>
          </p:cNvSpPr>
          <p:nvPr>
            <p:ph type="body" idx="1"/>
          </p:nvPr>
        </p:nvSpPr>
        <p:spPr>
          <a:xfrm>
            <a:off x="3302397" y="1447800"/>
            <a:ext cx="5587206" cy="5029200"/>
          </a:xfrm>
        </p:spPr>
        <p:txBody>
          <a:bodyPr/>
          <a:lstStyle/>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Doctrine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Ordinances (Acts 2:41-42, 46) </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Prayer (Acts 2:42)</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Evangelism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Worship (Acts 2:47)</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Benevolence (Acts 2:44-45)</a:t>
            </a:r>
          </a:p>
          <a:p>
            <a:pPr marL="457200" indent="-457200">
              <a:lnSpc>
                <a:spcPct val="100000"/>
              </a:lnSpc>
              <a:spcBef>
                <a:spcPts val="0"/>
              </a:spcBef>
              <a:spcAft>
                <a:spcPts val="1800"/>
              </a:spcAft>
              <a:buClr>
                <a:srgbClr val="00FFFF"/>
              </a:buClr>
              <a:buSzPct val="120000"/>
              <a:buFont typeface="Wingdings" panose="05000000000000000000" pitchFamily="2" charset="2"/>
              <a:buChar char="§"/>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425786064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4" name="Picture 3">
            <a:extLst>
              <a:ext uri="{FF2B5EF4-FFF2-40B4-BE49-F238E27FC236}">
                <a16:creationId xmlns:a16="http://schemas.microsoft.com/office/drawing/2014/main" id="{0ACDB5AC-D425-4F9E-A292-A8EE68D4A22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83525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7CF1F-8FBD-4ED8-358C-0688E5AFBB1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799"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810000" y="2514600"/>
            <a:ext cx="4572000" cy="2286000"/>
          </a:xfrm>
          <a:prstGeom prst="rect">
            <a:avLst/>
          </a:prstGeom>
          <a:ln>
            <a:solidFill>
              <a:schemeClr val="tx1"/>
            </a:solidFill>
          </a:ln>
        </p:spPr>
      </p:pic>
    </p:spTree>
    <p:extLst>
      <p:ext uri="{BB962C8B-B14F-4D97-AF65-F5344CB8AC3E}">
        <p14:creationId xmlns:p14="http://schemas.microsoft.com/office/powerpoint/2010/main" val="9902347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7F54CA6-DECA-4777-81F4-836BD0F3FACC}"/>
              </a:ext>
            </a:extLst>
          </p:cNvPr>
          <p:cNvGraphicFramePr>
            <a:graphicFrameLocks noGrp="1"/>
          </p:cNvGraphicFramePr>
          <p:nvPr>
            <p:ph type="tbl" idx="1"/>
          </p:nvPr>
        </p:nvGraphicFramePr>
        <p:xfrm>
          <a:off x="876300" y="228600"/>
          <a:ext cx="10439400" cy="6248400"/>
        </p:xfrm>
        <a:graphic>
          <a:graphicData uri="http://schemas.openxmlformats.org/drawingml/2006/table">
            <a:tbl>
              <a:tblPr firstRow="1" bandRow="1">
                <a:tableStyleId>{D7AC3CCA-C797-4891-BE02-D94E43425B78}</a:tableStyleId>
              </a:tblPr>
              <a:tblGrid>
                <a:gridCol w="1563341">
                  <a:extLst>
                    <a:ext uri="{9D8B030D-6E8A-4147-A177-3AD203B41FA5}">
                      <a16:colId xmlns:a16="http://schemas.microsoft.com/office/drawing/2014/main" val="1530119538"/>
                    </a:ext>
                  </a:extLst>
                </a:gridCol>
                <a:gridCol w="4466691">
                  <a:extLst>
                    <a:ext uri="{9D8B030D-6E8A-4147-A177-3AD203B41FA5}">
                      <a16:colId xmlns:a16="http://schemas.microsoft.com/office/drawing/2014/main" val="1849523623"/>
                    </a:ext>
                  </a:extLst>
                </a:gridCol>
                <a:gridCol w="4409368">
                  <a:extLst>
                    <a:ext uri="{9D8B030D-6E8A-4147-A177-3AD203B41FA5}">
                      <a16:colId xmlns:a16="http://schemas.microsoft.com/office/drawing/2014/main" val="3286782602"/>
                    </a:ext>
                  </a:extLst>
                </a:gridCol>
              </a:tblGrid>
              <a:tr h="901954">
                <a:tc gridSpan="3">
                  <a:txBody>
                    <a:bodyPr/>
                    <a:lstStyle/>
                    <a:p>
                      <a:pPr algn="ctr"/>
                      <a:r>
                        <a:rPr lang="en-US" sz="36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Miracle Clusters In Scripture</a:t>
                      </a:r>
                    </a:p>
                  </a:txBody>
                  <a:tcPr anchor="ctr">
                    <a:solidFill>
                      <a:schemeClr val="bg1"/>
                    </a:solidFill>
                  </a:tcPr>
                </a:tc>
                <a:tc hMerge="1">
                  <a:txBody>
                    <a:bodyPr/>
                    <a:lstStyle/>
                    <a:p>
                      <a:endParaRPr lang="en-US" sz="2800" dirty="0"/>
                    </a:p>
                  </a:txBody>
                  <a:tcPr/>
                </a:tc>
                <a:tc hMerge="1">
                  <a:txBody>
                    <a:bodyPr/>
                    <a:lstStyle/>
                    <a:p>
                      <a:endParaRPr lang="en-US" sz="2800" dirty="0"/>
                    </a:p>
                  </a:txBody>
                  <a:tcPr/>
                </a:tc>
                <a:extLst>
                  <a:ext uri="{0D108BD9-81ED-4DB2-BD59-A6C34878D82A}">
                    <a16:rowId xmlns:a16="http://schemas.microsoft.com/office/drawing/2014/main" val="3417994672"/>
                  </a:ext>
                </a:extLst>
              </a:tr>
              <a:tr h="763778">
                <a:tc>
                  <a:txBody>
                    <a:bodyPr/>
                    <a:lstStyle/>
                    <a:p>
                      <a:pPr algn="ctr"/>
                      <a:r>
                        <a:rPr lang="en-US" sz="2800" b="1" dirty="0">
                          <a:latin typeface="Calibri" panose="020F0502020204030204" pitchFamily="34" charset="0"/>
                          <a:cs typeface="Calibri" panose="020F0502020204030204" pitchFamily="34" charset="0"/>
                        </a:rPr>
                        <a:t>NUM.</a:t>
                      </a:r>
                    </a:p>
                  </a:txBody>
                  <a:tcPr anchor="ctr"/>
                </a:tc>
                <a:tc>
                  <a:txBody>
                    <a:bodyPr/>
                    <a:lstStyle/>
                    <a:p>
                      <a:pPr algn="ctr"/>
                      <a:r>
                        <a:rPr lang="en-US" sz="2800" b="1" dirty="0">
                          <a:solidFill>
                            <a:schemeClr val="bg1">
                              <a:lumMod val="50000"/>
                            </a:schemeClr>
                          </a:solidFill>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AUTHENTICATION</a:t>
                      </a:r>
                    </a:p>
                  </a:txBody>
                  <a:tcPr anchor="ctr"/>
                </a:tc>
                <a:extLst>
                  <a:ext uri="{0D108BD9-81ED-4DB2-BD59-A6C34878D82A}">
                    <a16:rowId xmlns:a16="http://schemas.microsoft.com/office/drawing/2014/main" val="1386983379"/>
                  </a:ext>
                </a:extLst>
              </a:tr>
              <a:tr h="763778">
                <a:tc>
                  <a:txBody>
                    <a:bodyPr/>
                    <a:lstStyle/>
                    <a:p>
                      <a:pPr algn="ctr"/>
                      <a:r>
                        <a:rPr lang="en-US" sz="2800" dirty="0">
                          <a:latin typeface="Calibri" panose="020F0502020204030204" pitchFamily="34" charset="0"/>
                          <a:cs typeface="Calibri" panose="020F0502020204030204" pitchFamily="34" charset="0"/>
                        </a:rPr>
                        <a:t>1.</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Moses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Law</a:t>
                      </a:r>
                    </a:p>
                  </a:txBody>
                  <a:tcPr anchor="ctr"/>
                </a:tc>
                <a:extLst>
                  <a:ext uri="{0D108BD9-81ED-4DB2-BD59-A6C34878D82A}">
                    <a16:rowId xmlns:a16="http://schemas.microsoft.com/office/drawing/2014/main" val="3442972869"/>
                  </a:ext>
                </a:extLst>
              </a:tr>
              <a:tr h="763778">
                <a:tc>
                  <a:txBody>
                    <a:bodyPr/>
                    <a:lstStyle/>
                    <a:p>
                      <a:pPr algn="ctr"/>
                      <a:r>
                        <a:rPr lang="en-US" sz="2800" dirty="0">
                          <a:latin typeface="Calibri" panose="020F0502020204030204" pitchFamily="34" charset="0"/>
                          <a:cs typeface="Calibri" panose="020F0502020204030204" pitchFamily="34" charset="0"/>
                        </a:rPr>
                        <a:t>2.</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Joshua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Conquest</a:t>
                      </a:r>
                    </a:p>
                  </a:txBody>
                  <a:tcPr anchor="ctr"/>
                </a:tc>
                <a:extLst>
                  <a:ext uri="{0D108BD9-81ED-4DB2-BD59-A6C34878D82A}">
                    <a16:rowId xmlns:a16="http://schemas.microsoft.com/office/drawing/2014/main" val="3455338283"/>
                  </a:ext>
                </a:extLst>
              </a:tr>
              <a:tr h="763778">
                <a:tc>
                  <a:txBody>
                    <a:bodyPr/>
                    <a:lstStyle/>
                    <a:p>
                      <a:pPr algn="ctr"/>
                      <a:r>
                        <a:rPr lang="en-US" sz="2800" dirty="0">
                          <a:latin typeface="Calibri" panose="020F0502020204030204" pitchFamily="34" charset="0"/>
                          <a:cs typeface="Calibri" panose="020F0502020204030204" pitchFamily="34" charset="0"/>
                        </a:rPr>
                        <a:t>3.</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Elijah-Elisha</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Prophet</a:t>
                      </a:r>
                    </a:p>
                  </a:txBody>
                  <a:tcPr anchor="ctr"/>
                </a:tc>
                <a:extLst>
                  <a:ext uri="{0D108BD9-81ED-4DB2-BD59-A6C34878D82A}">
                    <a16:rowId xmlns:a16="http://schemas.microsoft.com/office/drawing/2014/main" val="174137350"/>
                  </a:ext>
                </a:extLst>
              </a:tr>
              <a:tr h="763778">
                <a:tc>
                  <a:txBody>
                    <a:bodyPr/>
                    <a:lstStyle/>
                    <a:p>
                      <a:pPr algn="ctr"/>
                      <a:r>
                        <a:rPr lang="en-US" sz="2800" dirty="0">
                          <a:latin typeface="Calibri" panose="020F0502020204030204" pitchFamily="34" charset="0"/>
                          <a:cs typeface="Calibri" panose="020F0502020204030204" pitchFamily="34" charset="0"/>
                        </a:rPr>
                        <a:t>4.</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Christ</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offer</a:t>
                      </a:r>
                    </a:p>
                  </a:txBody>
                  <a:tcPr anchor="ctr"/>
                </a:tc>
                <a:extLst>
                  <a:ext uri="{0D108BD9-81ED-4DB2-BD59-A6C34878D82A}">
                    <a16:rowId xmlns:a16="http://schemas.microsoft.com/office/drawing/2014/main" val="2714243427"/>
                  </a:ext>
                </a:extLst>
              </a:tr>
              <a:tr h="763778">
                <a:tc>
                  <a:txBody>
                    <a:bodyPr/>
                    <a:lstStyle/>
                    <a:p>
                      <a:pPr algn="ctr"/>
                      <a:r>
                        <a:rPr lang="en-US" sz="2800" dirty="0">
                          <a:latin typeface="Calibri" panose="020F0502020204030204" pitchFamily="34" charset="0"/>
                          <a:cs typeface="Calibri" panose="020F0502020204030204" pitchFamily="34" charset="0"/>
                        </a:rPr>
                        <a:t>5.</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Apostles</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Church</a:t>
                      </a:r>
                    </a:p>
                  </a:txBody>
                  <a:tcPr anchor="ctr"/>
                </a:tc>
                <a:extLst>
                  <a:ext uri="{0D108BD9-81ED-4DB2-BD59-A6C34878D82A}">
                    <a16:rowId xmlns:a16="http://schemas.microsoft.com/office/drawing/2014/main" val="2594936153"/>
                  </a:ext>
                </a:extLst>
              </a:tr>
              <a:tr h="763778">
                <a:tc>
                  <a:txBody>
                    <a:bodyPr/>
                    <a:lstStyle/>
                    <a:p>
                      <a:pPr algn="ctr"/>
                      <a:r>
                        <a:rPr lang="en-US" sz="2800" dirty="0">
                          <a:latin typeface="Calibri" panose="020F0502020204030204" pitchFamily="34" charset="0"/>
                          <a:cs typeface="Calibri" panose="020F0502020204030204" pitchFamily="34" charset="0"/>
                        </a:rPr>
                        <a:t>6.</a:t>
                      </a:r>
                    </a:p>
                  </a:txBody>
                  <a:tcPr anchor="ctr"/>
                </a:tc>
                <a:tc>
                  <a:txBody>
                    <a:bodyPr/>
                    <a:lstStyle/>
                    <a:p>
                      <a:pPr algn="l"/>
                      <a:r>
                        <a:rPr lang="en-US" sz="2800" b="1" kern="1200" dirty="0">
                          <a:solidFill>
                            <a:schemeClr val="bg1">
                              <a:lumMod val="50000"/>
                            </a:schemeClr>
                          </a:solidFill>
                          <a:latin typeface="Calibri" panose="020F0502020204030204" pitchFamily="34" charset="0"/>
                          <a:ea typeface="+mn-ea"/>
                          <a:cs typeface="Calibri" panose="020F0502020204030204" pitchFamily="34" charset="0"/>
                        </a:rPr>
                        <a:t>Tribulation &amp; Millennium</a:t>
                      </a:r>
                    </a:p>
                  </a:txBody>
                  <a:tcPr anchor="ctr"/>
                </a:tc>
                <a:tc>
                  <a:txBody>
                    <a:bodyPr/>
                    <a:lstStyle/>
                    <a:p>
                      <a:r>
                        <a:rPr lang="en-US" sz="2800" b="1" kern="1200" dirty="0">
                          <a:solidFill>
                            <a:srgbClr val="C00000"/>
                          </a:solidFill>
                          <a:latin typeface="Calibri" panose="020F0502020204030204" pitchFamily="34" charset="0"/>
                          <a:ea typeface="+mn-ea"/>
                          <a:cs typeface="Calibri" panose="020F0502020204030204" pitchFamily="34" charset="0"/>
                        </a:rPr>
                        <a:t>Kingdom establishment</a:t>
                      </a:r>
                    </a:p>
                  </a:txBody>
                  <a:tcPr anchor="ctr"/>
                </a:tc>
                <a:extLst>
                  <a:ext uri="{0D108BD9-81ED-4DB2-BD59-A6C34878D82A}">
                    <a16:rowId xmlns:a16="http://schemas.microsoft.com/office/drawing/2014/main" val="3005588977"/>
                  </a:ext>
                </a:extLst>
              </a:tr>
            </a:tbl>
          </a:graphicData>
        </a:graphic>
      </p:graphicFrame>
    </p:spTree>
    <p:extLst>
      <p:ext uri="{BB962C8B-B14F-4D97-AF65-F5344CB8AC3E}">
        <p14:creationId xmlns:p14="http://schemas.microsoft.com/office/powerpoint/2010/main" val="16262825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8"/>
          </a:xfrm>
          <a:prstGeom prst="rect">
            <a:avLst/>
          </a:prstGeom>
        </p:spPr>
      </p:pic>
      <p:sp>
        <p:nvSpPr>
          <p:cNvPr id="38914" name="Rectangle 3"/>
          <p:cNvSpPr>
            <a:spLocks noChangeArrowheads="1"/>
          </p:cNvSpPr>
          <p:nvPr/>
        </p:nvSpPr>
        <p:spPr bwMode="auto">
          <a:xfrm>
            <a:off x="1333500" y="0"/>
            <a:ext cx="9525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Timothy 4:20</a:t>
            </a:r>
            <a:endPar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“Erastus remained at Corinth, but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Trophimus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left sick at Miletus.”</a:t>
            </a:r>
          </a:p>
        </p:txBody>
      </p:sp>
      <p:pic>
        <p:nvPicPr>
          <p:cNvPr id="6" name="Picture 5">
            <a:extLst>
              <a:ext uri="{FF2B5EF4-FFF2-40B4-BE49-F238E27FC236}">
                <a16:creationId xmlns:a16="http://schemas.microsoft.com/office/drawing/2014/main" id="{6EB2E2C7-B3F4-48C2-B86D-A81679D4B9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9967" y="2057400"/>
            <a:ext cx="3872066" cy="27432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784893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0570"/>
            <a:ext cx="10972800" cy="363723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“This whole place is very obscure: but the obscurity is produced by our ignorance of the facts referred to and by their cessation, being such as then used to occur but now no longer take place. And why do they not happen now? Why look now, the cause too of the obscurity has produced us again another question: namely, why did they then happen, and now do so no more?”</a:t>
            </a:r>
          </a:p>
        </p:txBody>
      </p:sp>
      <p:pic>
        <p:nvPicPr>
          <p:cNvPr id="2" name="Picture 1">
            <a:extLst>
              <a:ext uri="{FF2B5EF4-FFF2-40B4-BE49-F238E27FC236}">
                <a16:creationId xmlns:a16="http://schemas.microsoft.com/office/drawing/2014/main" id="{33B9E5A8-A49C-47E5-A382-FD542AA7A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1102757" cy="1097280"/>
          </a:xfrm>
          <a:prstGeom prst="rect">
            <a:avLst/>
          </a:prstGeom>
          <a:ln>
            <a:solidFill>
              <a:schemeClr val="tx1"/>
            </a:solidFill>
          </a:ln>
        </p:spPr>
      </p:pic>
      <p:sp>
        <p:nvSpPr>
          <p:cNvPr id="5" name="Rectangle 4">
            <a:extLst>
              <a:ext uri="{FF2B5EF4-FFF2-40B4-BE49-F238E27FC236}">
                <a16:creationId xmlns:a16="http://schemas.microsoft.com/office/drawing/2014/main" id="{46349028-EDE1-43BE-9A44-0B6227E020AF}"/>
              </a:ext>
            </a:extLst>
          </p:cNvPr>
          <p:cNvSpPr/>
          <p:nvPr/>
        </p:nvSpPr>
        <p:spPr>
          <a:xfrm>
            <a:off x="2667000" y="238035"/>
            <a:ext cx="6858000" cy="1000274"/>
          </a:xfrm>
          <a:prstGeom prst="rect">
            <a:avLst/>
          </a:prstGeom>
        </p:spPr>
        <p:txBody>
          <a:bodyPr wrap="square">
            <a:spAutoFit/>
          </a:bodyPr>
          <a:lstStyle/>
          <a:p>
            <a:pPr algn="ctr">
              <a:spcAft>
                <a:spcPts val="600"/>
              </a:spcAft>
            </a:pPr>
            <a:r>
              <a:rPr lang="fr-FR" sz="3600" dirty="0" err="1">
                <a:solidFill>
                  <a:srgbClr val="00FFFF"/>
                </a:solidFill>
                <a:effectLst>
                  <a:outerShdw blurRad="38100" dist="38100" dir="2700000" algn="tl">
                    <a:srgbClr val="000000">
                      <a:alpha val="43137"/>
                    </a:srgbClr>
                  </a:outerShdw>
                </a:effectLst>
                <a:cs typeface="Calibri" panose="020F0502020204030204" pitchFamily="34" charset="0"/>
              </a:rPr>
              <a:t>Chrysostom</a:t>
            </a:r>
            <a:r>
              <a:rPr lang="fr-FR" sz="3600" dirty="0">
                <a:solidFill>
                  <a:srgbClr val="00FFFF"/>
                </a:solidFill>
                <a:effectLst>
                  <a:outerShdw blurRad="38100" dist="38100" dir="2700000" algn="tl">
                    <a:srgbClr val="000000">
                      <a:alpha val="43137"/>
                    </a:srgbClr>
                  </a:outerShdw>
                </a:effectLst>
                <a:cs typeface="Calibri" panose="020F0502020204030204" pitchFamily="34" charset="0"/>
              </a:rPr>
              <a:t> (A.D. 345‒407)</a:t>
            </a:r>
          </a:p>
          <a:p>
            <a:pPr algn="ctr"/>
            <a:r>
              <a:rPr lang="en-US" i="1" dirty="0">
                <a:effectLst>
                  <a:outerShdw blurRad="38100" dist="38100" dir="2700000" algn="tl">
                    <a:srgbClr val="000000">
                      <a:alpha val="43137"/>
                    </a:srgbClr>
                  </a:outerShdw>
                </a:effectLst>
              </a:rPr>
              <a:t>Patriarch of Constantinople, Chrysostom, Homily 29 on First Corinthians. </a:t>
            </a:r>
          </a:p>
        </p:txBody>
      </p:sp>
    </p:spTree>
    <p:extLst>
      <p:ext uri="{BB962C8B-B14F-4D97-AF65-F5344CB8AC3E}">
        <p14:creationId xmlns:p14="http://schemas.microsoft.com/office/powerpoint/2010/main" val="379715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10972800" cy="4953000"/>
          </a:xfrm>
        </p:spPr>
        <p:txBody>
          <a:bodyPr/>
          <a:lstStyle/>
          <a:p>
            <a:pPr marL="0" indent="0" algn="just">
              <a:lnSpc>
                <a:spcPct val="100000"/>
              </a:lnSpc>
              <a:buNone/>
              <a:defRPr/>
            </a:pPr>
            <a:r>
              <a:rPr lang="en-US" sz="3200" dirty="0">
                <a:effectLst>
                  <a:outerShdw blurRad="38100" dist="38100" dir="2700000" algn="tl">
                    <a:srgbClr val="000000">
                      <a:alpha val="43137"/>
                    </a:srgbClr>
                  </a:outerShdw>
                </a:effectLst>
              </a:rPr>
              <a:t>“In the earliest times, the Holy Ghost fell upon them that believed: and they spoke with tongues, which they had not learned, as the Spirit gave them utterance. Acts 2:4 These were signs adapted to the time. For there behooved to be that betokening of the Holy Spirit in all tongues, to show that the Gospel of God was to run through all tongues over the whole earth. That thing was done for a betokening, and it passed away. . . . If then the witness of the presence of the Holy Ghost be not now given through these miracles, by what is it given, by what does one get to know that he has received the Holy Ghost?”</a:t>
            </a:r>
          </a:p>
        </p:txBody>
      </p:sp>
      <p:sp>
        <p:nvSpPr>
          <p:cNvPr id="99331" name="TextBox 3"/>
          <p:cNvSpPr txBox="1">
            <a:spLocks noChangeArrowheads="1"/>
          </p:cNvSpPr>
          <p:nvPr/>
        </p:nvSpPr>
        <p:spPr bwMode="auto">
          <a:xfrm>
            <a:off x="2490787" y="245986"/>
            <a:ext cx="72104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Augustine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 354‒430)</a:t>
            </a:r>
          </a:p>
          <a:p>
            <a:pPr algn="ctr" eaLnBrk="1" hangingPunct="1">
              <a:spcAft>
                <a:spcPts val="0"/>
              </a:spcAft>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Bishop of Hippo,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Homily 6:10 on the First Epistle of John</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Image result for augustine">
            <a:extLst>
              <a:ext uri="{FF2B5EF4-FFF2-40B4-BE49-F238E27FC236}">
                <a16:creationId xmlns:a16="http://schemas.microsoft.com/office/drawing/2014/main" id="{161B0FAD-294F-4129-9305-479AB97AE6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0972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537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“We do not know how long the glossolalia, as thus described by Paul, continued. It passed away gradually with the other extraordinary or strictly supernatural gifts of the apostolic age. It is not mentioned in the Pastoral, nor in the Catholic Epistles. We have but a few allusions to it at the close of the second century.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a:t>
            </a:r>
            <a:r>
              <a:rPr lang="en-US" sz="2900" i="1" dirty="0">
                <a:effectLst>
                  <a:outerShdw blurRad="38100" dist="38100" dir="2700000" algn="tl">
                    <a:srgbClr val="000000">
                      <a:alpha val="43137"/>
                    </a:srgbClr>
                  </a:outerShdw>
                </a:effectLst>
              </a:rPr>
              <a:t>Adv. </a:t>
            </a:r>
            <a:r>
              <a:rPr lang="en-US" sz="2900" i="1" dirty="0" err="1">
                <a:effectLst>
                  <a:outerShdw blurRad="38100" dist="38100" dir="2700000" algn="tl">
                    <a:srgbClr val="000000">
                      <a:alpha val="43137"/>
                    </a:srgbClr>
                  </a:outerShdw>
                </a:effectLst>
              </a:rPr>
              <a:t>Haer</a:t>
            </a:r>
            <a:r>
              <a:rPr lang="en-US" sz="2900" i="1" dirty="0">
                <a:effectLst>
                  <a:outerShdw blurRad="38100" dist="38100" dir="2700000" algn="tl">
                    <a:srgbClr val="000000">
                      <a:alpha val="43137"/>
                    </a:srgbClr>
                  </a:outerShdw>
                </a:effectLst>
              </a:rPr>
              <a:t>. </a:t>
            </a:r>
            <a:r>
              <a:rPr lang="en-US" sz="2900" dirty="0">
                <a:effectLst>
                  <a:outerShdw blurRad="38100" dist="38100" dir="2700000" algn="tl">
                    <a:srgbClr val="000000">
                      <a:alpha val="43137"/>
                    </a:srgbClr>
                  </a:outerShdw>
                </a:effectLst>
              </a:rPr>
              <a:t>1. v. c. 6 § 1,) speaks of ‘many brethren’ whom he heard in the church having the gift of prophecy and of speaking in ‘diverse tongues’ (πα</a:t>
            </a:r>
            <a:r>
              <a:rPr lang="en-US" sz="2900" dirty="0" err="1">
                <a:effectLst>
                  <a:outerShdw blurRad="38100" dist="38100" dir="2700000" algn="tl">
                    <a:srgbClr val="000000">
                      <a:alpha val="43137"/>
                    </a:srgbClr>
                  </a:outerShdw>
                </a:effectLst>
              </a:rPr>
              <a:t>ντοδ</a:t>
            </a:r>
            <a:r>
              <a:rPr lang="en-US" sz="2900" dirty="0">
                <a:effectLst>
                  <a:outerShdw blurRad="38100" dist="38100" dir="2700000" algn="tl">
                    <a:srgbClr val="000000">
                      <a:alpha val="43137"/>
                    </a:srgbClr>
                  </a:outerShdw>
                </a:effectLst>
              </a:rPr>
              <a:t>απαῖς γλώσσαις), bringing the hidden things of men (τὰ κρύφια τῶν ἀνθρώπων) to light and expounding the mysteries of God (τὰ μυστήρια τοῦ θεοῦ). It is not clear whether by the term ‘diverse,’ which does not elsewhere occur, he means a speaking in foreign languages, or in . . .</a:t>
            </a:r>
          </a:p>
        </p:txBody>
      </p:sp>
      <p:sp>
        <p:nvSpPr>
          <p:cNvPr id="99331" name="TextBox 3"/>
          <p:cNvSpPr txBox="1">
            <a:spLocks noChangeArrowheads="1"/>
          </p:cNvSpPr>
          <p:nvPr/>
        </p:nvSpPr>
        <p:spPr bwMode="auto">
          <a:xfrm>
            <a:off x="3486150" y="228600"/>
            <a:ext cx="52197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algn="ctr" eaLnBrk="1" hangingPunct="1"/>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1 , p. 236-37</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66237E8C-8146-47DB-A49B-BE8D313680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1731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953000"/>
          </a:xfrm>
        </p:spPr>
        <p:txBody>
          <a:bodyPr/>
          <a:lstStyle/>
          <a:p>
            <a:pPr marL="0" indent="0" algn="just">
              <a:lnSpc>
                <a:spcPct val="100000"/>
              </a:lnSpc>
              <a:buNone/>
              <a:defRPr/>
            </a:pPr>
            <a:r>
              <a:rPr lang="en-US" sz="2900" dirty="0">
                <a:effectLst>
                  <a:outerShdw blurRad="38100" dist="38100" dir="2700000" algn="tl">
                    <a:srgbClr val="000000">
                      <a:alpha val="43137"/>
                    </a:srgbClr>
                  </a:outerShdw>
                </a:effectLst>
              </a:rPr>
              <a:t>“…diversities of tongues altogether peculiar, like those meant by Paul.” The latter is more probable. </a:t>
            </a:r>
            <a:r>
              <a:rPr lang="en-US" sz="2900" dirty="0" err="1">
                <a:effectLst>
                  <a:outerShdw blurRad="38100" dist="38100" dir="2700000" algn="tl">
                    <a:srgbClr val="000000">
                      <a:alpha val="43137"/>
                    </a:srgbClr>
                  </a:outerShdw>
                </a:effectLst>
              </a:rPr>
              <a:t>Irenæus</a:t>
            </a:r>
            <a:r>
              <a:rPr lang="en-US" sz="2900" dirty="0">
                <a:effectLst>
                  <a:outerShdw blurRad="38100" dist="38100" dir="2700000" algn="tl">
                    <a:srgbClr val="000000">
                      <a:alpha val="43137"/>
                    </a:srgbClr>
                  </a:outerShdw>
                </a:effectLst>
              </a:rPr>
              <a:t> himself had to learn the language of Gaul. Tertullian (</a:t>
            </a:r>
            <a:r>
              <a:rPr lang="en-US" sz="2900" i="1" dirty="0">
                <a:effectLst>
                  <a:outerShdw blurRad="38100" dist="38100" dir="2700000" algn="tl">
                    <a:srgbClr val="000000">
                      <a:alpha val="43137"/>
                    </a:srgbClr>
                  </a:outerShdw>
                </a:effectLst>
              </a:rPr>
              <a:t>Adv. Marc</a:t>
            </a:r>
            <a:r>
              <a:rPr lang="en-US" sz="2900" dirty="0">
                <a:effectLst>
                  <a:outerShdw blurRad="38100" dist="38100" dir="2700000" algn="tl">
                    <a:srgbClr val="000000">
                      <a:alpha val="43137"/>
                    </a:srgbClr>
                  </a:outerShdw>
                </a:effectLst>
              </a:rPr>
              <a:t>. V. 8; comp. </a:t>
            </a:r>
            <a:r>
              <a:rPr lang="en-US" sz="2900" i="1" dirty="0">
                <a:effectLst>
                  <a:outerShdw blurRad="38100" dist="38100" dir="2700000" algn="tl">
                    <a:srgbClr val="000000">
                      <a:alpha val="43137"/>
                    </a:srgbClr>
                  </a:outerShdw>
                </a:effectLst>
              </a:rPr>
              <a:t>De Anima</a:t>
            </a:r>
            <a:r>
              <a:rPr lang="en-US" sz="2900" dirty="0">
                <a:effectLst>
                  <a:outerShdw blurRad="38100" dist="38100" dir="2700000" algn="tl">
                    <a:srgbClr val="000000">
                      <a:alpha val="43137"/>
                    </a:srgbClr>
                  </a:outerShdw>
                </a:effectLst>
              </a:rPr>
              <a:t>, c. 9) obscurely speaks of the spiritual gifts, including the gift of tongues, as being still manifest among the Montanists to whom he belonged. At the time of Chrysostom it had entirely disappeared; at least he accounts for the obscurity of the gift from our ignorance of the fact. From that time on the glossolalia was usually misunderstood as a miraculous and permanent gift of foreign languages for missionary purposes. But the whole history of missions furnishes no clear example of such a gift for such a purpose.”</a:t>
            </a:r>
          </a:p>
        </p:txBody>
      </p:sp>
      <p:sp>
        <p:nvSpPr>
          <p:cNvPr id="99331" name="TextBox 3"/>
          <p:cNvSpPr txBox="1">
            <a:spLocks noChangeArrowheads="1"/>
          </p:cNvSpPr>
          <p:nvPr/>
        </p:nvSpPr>
        <p:spPr bwMode="auto">
          <a:xfrm>
            <a:off x="2990850" y="228600"/>
            <a:ext cx="62103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6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Schaff</a:t>
            </a:r>
          </a:p>
          <a:p>
            <a:pPr lvl="0" algn="ctr" eaLnBrk="1" hangingPunct="1"/>
            <a:r>
              <a:rPr lang="en-US" altLang="en-US" sz="20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History of the Christian Church, </a:t>
            </a:r>
            <a:r>
              <a:rPr lang="en-US" altLang="en-US" sz="20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vol. 1 , p. 236-37.</a:t>
            </a:r>
          </a:p>
        </p:txBody>
      </p:sp>
      <p:pic>
        <p:nvPicPr>
          <p:cNvPr id="2" name="Picture 1">
            <a:extLst>
              <a:ext uri="{FF2B5EF4-FFF2-40B4-BE49-F238E27FC236}">
                <a16:creationId xmlns:a16="http://schemas.microsoft.com/office/drawing/2014/main" id="{A6515CC7-1831-7E19-C9B7-0EF4450DA5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726" y="121920"/>
            <a:ext cx="77687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239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218197-3EFC-486C-A3F3-D7502BE294C9}"/>
              </a:ext>
            </a:extLst>
          </p:cNvPr>
          <p:cNvSpPr/>
          <p:nvPr/>
        </p:nvSpPr>
        <p:spPr>
          <a:xfrm>
            <a:off x="609600" y="1300877"/>
            <a:ext cx="10972800" cy="5509200"/>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“But counselors, as Christians, are obligated to present the claims of Christ. They must present the good news that Christ Jesus died on the cross in the place of His own, that He bore the guilt and suffered the penalty for their sins. He died that all whom the Father had given to Him might come unto Him and have life everlasting. As a reformed Christian, the writer believes that counselors must not tell any unsaved counselee that Christ died for him, </a:t>
            </a:r>
            <a:r>
              <a:rPr lang="en-US" sz="3200" b="1" u="sng" dirty="0">
                <a:solidFill>
                  <a:srgbClr val="FFFFCC"/>
                </a:solidFill>
                <a:latin typeface="Calibri"/>
                <a:cs typeface="Times New Roman" pitchFamily="18" charset="0"/>
              </a:rPr>
              <a:t>FOR THEY CANNOT SAY THAT</a:t>
            </a:r>
            <a:r>
              <a:rPr lang="en-US" sz="3200" dirty="0">
                <a:latin typeface="Calibri" panose="020F0502020204030204" pitchFamily="34" charset="0"/>
                <a:cs typeface="Calibri" panose="020F0502020204030204" pitchFamily="34" charset="0"/>
              </a:rPr>
              <a:t>. No man knows except Christ Himself who are His elect for whom He died." [emphasis mine]</a:t>
            </a:r>
          </a:p>
        </p:txBody>
      </p:sp>
      <p:sp>
        <p:nvSpPr>
          <p:cNvPr id="5" name="TextBox 4">
            <a:extLst>
              <a:ext uri="{FF2B5EF4-FFF2-40B4-BE49-F238E27FC236}">
                <a16:creationId xmlns:a16="http://schemas.microsoft.com/office/drawing/2014/main" id="{8A75B51A-1920-408C-9909-36937B356D88}"/>
              </a:ext>
            </a:extLst>
          </p:cNvPr>
          <p:cNvSpPr txBox="1"/>
          <p:nvPr/>
        </p:nvSpPr>
        <p:spPr>
          <a:xfrm>
            <a:off x="3083719" y="228600"/>
            <a:ext cx="6024562" cy="1016000"/>
          </a:xfrm>
          <a:prstGeom prst="rect">
            <a:avLst/>
          </a:prstGeom>
          <a:noFill/>
        </p:spPr>
        <p:txBody>
          <a:bodyPr>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Jay Adams </a:t>
            </a:r>
          </a:p>
          <a:p>
            <a:pPr algn="ctr">
              <a:defRPr/>
            </a:pPr>
            <a:r>
              <a:rPr lang="en-US" i="1" dirty="0">
                <a:latin typeface="Calibri" panose="020F0502020204030204" pitchFamily="34" charset="0"/>
                <a:cs typeface="Calibri" panose="020F0502020204030204" pitchFamily="34" charset="0"/>
              </a:rPr>
              <a:t>Competent to Counsel</a:t>
            </a:r>
            <a:r>
              <a:rPr lang="en-US" dirty="0">
                <a:latin typeface="Calibri" panose="020F0502020204030204" pitchFamily="34" charset="0"/>
                <a:cs typeface="Calibri" panose="020F0502020204030204" pitchFamily="34" charset="0"/>
              </a:rPr>
              <a:t>,  70. </a:t>
            </a:r>
          </a:p>
        </p:txBody>
      </p:sp>
      <p:pic>
        <p:nvPicPr>
          <p:cNvPr id="3" name="Picture 2">
            <a:extLst>
              <a:ext uri="{FF2B5EF4-FFF2-40B4-BE49-F238E27FC236}">
                <a16:creationId xmlns:a16="http://schemas.microsoft.com/office/drawing/2014/main" id="{2D23B1DF-8638-4D72-92C2-E5C6F861BB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779" y="76200"/>
            <a:ext cx="912311" cy="914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33555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38235C62-6AFD-B401-1EDC-6EE898F4CCE2}"/>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93891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4801314"/>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17:20-23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r>
              <a:rPr lang="en-US" sz="3200" baseline="30000" dirty="0">
                <a:effectLst>
                  <a:outerShdw blurRad="38100" dist="38100" dir="2700000" algn="tl">
                    <a:srgbClr val="000000">
                      <a:alpha val="43137"/>
                    </a:srgbClr>
                  </a:outerShdw>
                </a:effectLst>
              </a:rPr>
              <a:t>20</a:t>
            </a:r>
            <a:r>
              <a:rPr lang="en-US" sz="3200" dirty="0">
                <a:effectLst>
                  <a:outerShdw blurRad="38100" dist="38100" dir="2700000" algn="tl">
                    <a:srgbClr val="000000">
                      <a:alpha val="43137"/>
                    </a:srgbClr>
                  </a:outerShdw>
                </a:effectLst>
              </a:rPr>
              <a:t> “I do not ask on behalf of these alone, but for those also who believe in Me through their word; </a:t>
            </a:r>
            <a:r>
              <a:rPr lang="en-US" sz="3200" baseline="30000" dirty="0">
                <a:effectLst>
                  <a:outerShdw blurRad="38100" dist="38100" dir="2700000" algn="tl">
                    <a:srgbClr val="000000">
                      <a:alpha val="43137"/>
                    </a:srgbClr>
                  </a:outerShdw>
                </a:effectLst>
              </a:rPr>
              <a:t>21</a:t>
            </a:r>
            <a:r>
              <a:rPr lang="en-US" sz="3200" dirty="0">
                <a:effectLst>
                  <a:outerShdw blurRad="38100" dist="38100" dir="2700000" algn="tl">
                    <a:srgbClr val="000000">
                      <a:alpha val="43137"/>
                    </a:srgbClr>
                  </a:outerShdw>
                </a:effectLst>
              </a:rPr>
              <a:t> that they may all be one; even as You, Father, are in Me and I in You, that they also may be in Us, so that the world may believe that You sent Me. </a:t>
            </a:r>
            <a:r>
              <a:rPr lang="en-US" sz="3200" baseline="30000" dirty="0">
                <a:effectLst>
                  <a:outerShdw blurRad="38100" dist="38100" dir="2700000" algn="tl">
                    <a:srgbClr val="000000">
                      <a:alpha val="43137"/>
                    </a:srgbClr>
                  </a:outerShdw>
                </a:effectLst>
              </a:rPr>
              <a:t>22</a:t>
            </a:r>
            <a:r>
              <a:rPr lang="en-US" sz="3200" dirty="0">
                <a:effectLst>
                  <a:outerShdw blurRad="38100" dist="38100" dir="2700000" algn="tl">
                    <a:srgbClr val="000000">
                      <a:alpha val="43137"/>
                    </a:srgbClr>
                  </a:outerShdw>
                </a:effectLst>
              </a:rPr>
              <a:t> The glory which You have given Me I have given to them, that they may be one, just as We are one; </a:t>
            </a:r>
            <a:r>
              <a:rPr lang="en-US" sz="3200" baseline="30000" dirty="0">
                <a:effectLst>
                  <a:outerShdw blurRad="38100" dist="38100" dir="2700000" algn="tl">
                    <a:srgbClr val="000000">
                      <a:alpha val="43137"/>
                    </a:srgbClr>
                  </a:outerShdw>
                </a:effectLst>
              </a:rPr>
              <a:t>23</a:t>
            </a:r>
            <a:r>
              <a:rPr lang="en-US" sz="3200" dirty="0">
                <a:effectLst>
                  <a:outerShdw blurRad="38100" dist="38100" dir="2700000" algn="tl">
                    <a:srgbClr val="000000">
                      <a:alpha val="43137"/>
                    </a:srgbClr>
                  </a:outerShdw>
                </a:effectLst>
              </a:rPr>
              <a:t> I in them and You in Me, that they may be perfected in unity, so that the world may know that You sent Me, and loved them, even as You have loved Me.”</a:t>
            </a:r>
          </a:p>
        </p:txBody>
      </p:sp>
    </p:spTree>
    <p:extLst>
      <p:ext uri="{BB962C8B-B14F-4D97-AF65-F5344CB8AC3E}">
        <p14:creationId xmlns:p14="http://schemas.microsoft.com/office/powerpoint/2010/main" val="1612180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64B-F17D-5199-7836-69778EC54E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a:off x="609600" y="0"/>
            <a:ext cx="10972800" cy="2523768"/>
          </a:xfrm>
          <a:prstGeom prst="rect">
            <a:avLst/>
          </a:prstGeom>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 Corinthians 12:13</a:t>
            </a:r>
            <a:endPar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rPr>
              <a:t>“For by one Spirit </a:t>
            </a:r>
            <a:r>
              <a:rPr lang="en-US" sz="3600" b="1" u="sng" dirty="0">
                <a:solidFill>
                  <a:srgbClr val="FFFFCC"/>
                </a:solidFill>
                <a:effectLst>
                  <a:outerShdw blurRad="38100" dist="38100" dir="2700000" algn="tl">
                    <a:srgbClr val="000000">
                      <a:alpha val="43137"/>
                    </a:srgbClr>
                  </a:outerShdw>
                </a:effectLst>
              </a:rPr>
              <a:t>we were all baptized into one body</a:t>
            </a:r>
            <a:r>
              <a:rPr lang="en-US" sz="3600" dirty="0">
                <a:effectLst>
                  <a:outerShdw blurRad="38100" dist="38100" dir="2700000" algn="tl">
                    <a:srgbClr val="000000">
                      <a:alpha val="43137"/>
                    </a:srgbClr>
                  </a:outerShdw>
                </a:effectLst>
              </a:rPr>
              <a:t>, whether Jews or Greeks, whether slaves or free, and we were all made to drink of one Spirit.”</a:t>
            </a:r>
          </a:p>
        </p:txBody>
      </p:sp>
      <p:pic>
        <p:nvPicPr>
          <p:cNvPr id="4" name="Picture 3">
            <a:extLst>
              <a:ext uri="{FF2B5EF4-FFF2-40B4-BE49-F238E27FC236}">
                <a16:creationId xmlns:a16="http://schemas.microsoft.com/office/drawing/2014/main" id="{35FCB1D8-6EC8-28EC-F6EB-7A1C27FEB312}"/>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2293961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371600"/>
            <a:ext cx="10972800" cy="51816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“Thoughtless and absurd is the modern notion that Christ was praying that denominations which exist in this remote time and in a country then unknown might become organically united in one, and therefore it is the duty of all sects to unite and thus help to answer this prayer. As indicated before, this unity is sought at the hand of the Father, indicating that it is a divine undertaking. It is that, and it results in a unity as organic and vital as that between the Father and the Son. This prayer began to be answered on the Day of Pentecost when believers were by the Spirit baptized into one Body, and is constantly answered whenever a soul is saved and thus joined as a member to the Body of Christ by the same baptism of the Spirit.” </a:t>
            </a:r>
          </a:p>
        </p:txBody>
      </p:sp>
      <p:pic>
        <p:nvPicPr>
          <p:cNvPr id="2" name="Picture 6">
            <a:extLst>
              <a:ext uri="{FF2B5EF4-FFF2-40B4-BE49-F238E27FC236}">
                <a16:creationId xmlns:a16="http://schemas.microsoft.com/office/drawing/2014/main" id="{90D56DC2-61DC-32D8-C4C8-4F612BA8CD18}"/>
              </a:ext>
            </a:extLst>
          </p:cNvPr>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B007C83B-80AB-DB9E-C4D4-547639D664B4}"/>
              </a:ext>
            </a:extLst>
          </p:cNvPr>
          <p:cNvSpPr txBox="1"/>
          <p:nvPr/>
        </p:nvSpPr>
        <p:spPr>
          <a:xfrm>
            <a:off x="2286000" y="219670"/>
            <a:ext cx="76200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pPr algn="ctr"/>
            <a:r>
              <a:rPr lang="en-US" dirty="0">
                <a:effectLst>
                  <a:outerShdw blurRad="38100" dist="38100" dir="2700000" algn="tl">
                    <a:srgbClr val="000000">
                      <a:alpha val="43137"/>
                    </a:srgbClr>
                  </a:outerShdw>
                </a:effectLst>
              </a:rPr>
              <a:t>vol. 5, Systematic Theology (Grand Rapids, MI: Kregel Publications, 1993), 158.</a:t>
            </a:r>
          </a:p>
        </p:txBody>
      </p:sp>
    </p:spTree>
    <p:extLst>
      <p:ext uri="{BB962C8B-B14F-4D97-AF65-F5344CB8AC3E}">
        <p14:creationId xmlns:p14="http://schemas.microsoft.com/office/powerpoint/2010/main" val="3150180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10145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1752600"/>
            <a:ext cx="7620000" cy="4419600"/>
          </a:xfrm>
        </p:spPr>
        <p:txBody>
          <a:bodyPr/>
          <a:lstStyle/>
          <a:p>
            <a:pPr marL="0" indent="0" algn="just" eaLnBrk="1" hangingPunct="1">
              <a:lnSpc>
                <a:spcPct val="100000"/>
              </a:lnSpc>
              <a:spcBef>
                <a:spcPts val="0"/>
              </a:spcBef>
              <a:buNone/>
              <a:defRPr/>
            </a:pPr>
            <a:r>
              <a:rPr lang="en-US" sz="3200" dirty="0">
                <a:effectLst>
                  <a:outerShdw blurRad="38100" dist="38100" dir="2700000" algn="tl">
                    <a:srgbClr val="000000">
                      <a:alpha val="43137"/>
                    </a:srgbClr>
                  </a:outerShdw>
                </a:effectLst>
                <a:latin typeface="Calibri" panose="020F0502020204030204" pitchFamily="34" charset="0"/>
                <a:cs typeface="Calibri"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sz="3200" dirty="0">
                <a:effectLst>
                  <a:outerShdw blurRad="38100" dist="38100" dir="2700000" algn="tl">
                    <a:srgbClr val="000000">
                      <a:alpha val="43137"/>
                    </a:srgbClr>
                  </a:outerShdw>
                </a:effectLst>
                <a:latin typeface="Calibri" pitchFamily="34" charset="0"/>
                <a:cs typeface="Calibri" pitchFamily="34" charset="0"/>
              </a:rPr>
              <a:t>.”</a:t>
            </a: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85800" y="1905000"/>
            <a:ext cx="2743200" cy="2743200"/>
          </a:xfrm>
          <a:prstGeom prst="rect">
            <a:avLst/>
          </a:prstGeom>
          <a:noFill/>
          <a:ln>
            <a:solidFill>
              <a:schemeClr val="tx1"/>
            </a:solidFill>
          </a:ln>
        </p:spPr>
      </p:pic>
      <p:sp>
        <p:nvSpPr>
          <p:cNvPr id="4" name="TextBox 3">
            <a:extLst>
              <a:ext uri="{FF2B5EF4-FFF2-40B4-BE49-F238E27FC236}">
                <a16:creationId xmlns:a16="http://schemas.microsoft.com/office/drawing/2014/main" id="{7C7DB968-6454-5843-BF6E-8F88E402263C}"/>
              </a:ext>
            </a:extLst>
          </p:cNvPr>
          <p:cNvSpPr txBox="1"/>
          <p:nvPr/>
        </p:nvSpPr>
        <p:spPr>
          <a:xfrm>
            <a:off x="609600" y="246727"/>
            <a:ext cx="10972800" cy="1277273"/>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John Adams</a:t>
            </a:r>
          </a:p>
          <a:p>
            <a:pPr algn="ctr"/>
            <a:r>
              <a:rPr lang="en-US" dirty="0">
                <a:effectLst>
                  <a:outerShdw blurRad="38100" dist="38100" dir="2700000" algn="tl">
                    <a:srgbClr val="000000">
                      <a:alpha val="43137"/>
                    </a:srgbClr>
                  </a:outerShdw>
                </a:effectLst>
              </a:rPr>
              <a:t>John Adams, </a:t>
            </a:r>
            <a:r>
              <a:rPr lang="en-US" i="1" dirty="0">
                <a:effectLst>
                  <a:outerShdw blurRad="38100" dist="38100" dir="2700000" algn="tl">
                    <a:srgbClr val="000000">
                      <a:alpha val="43137"/>
                    </a:srgbClr>
                  </a:outerShdw>
                </a:effectLst>
              </a:rPr>
              <a:t>A </a:t>
            </a:r>
            <a:r>
              <a:rPr lang="en-US" i="1" dirty="0" err="1">
                <a:effectLst>
                  <a:outerShdw blurRad="38100" dist="38100" dir="2700000" algn="tl">
                    <a:srgbClr val="000000">
                      <a:alpha val="43137"/>
                    </a:srgbClr>
                  </a:outerShdw>
                </a:effectLst>
              </a:rPr>
              <a:t>Defence</a:t>
            </a:r>
            <a:r>
              <a:rPr lang="en-US" i="1" dirty="0">
                <a:effectLst>
                  <a:outerShdw blurRad="38100" dist="38100" dir="2700000" algn="tl">
                    <a:srgbClr val="000000">
                      <a:alpha val="43137"/>
                    </a:srgbClr>
                  </a:outerShdw>
                </a:effectLst>
              </a:rPr>
              <a:t> of the Constitutions of Government of the United States of America</a:t>
            </a:r>
            <a:r>
              <a:rPr lang="en-US" dirty="0">
                <a:effectLst>
                  <a:outerShdw blurRad="38100" dist="38100" dir="2700000" algn="tl">
                    <a:srgbClr val="000000">
                      <a:alpha val="43137"/>
                    </a:srgbClr>
                  </a:outerShdw>
                </a:effectLst>
              </a:rPr>
              <a:t>, 3 vols., American Constitutional and Legal History, ed. Leonard W. Levy (London: Dilly, 1787; reprint, NY: Da Capo, 1971), 3:217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784013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0BED5768-DBB1-9783-47D1-4D200788468D}"/>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932919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571500" indent="-5715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2:42-47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Church</a:t>
            </a:r>
          </a:p>
        </p:txBody>
      </p:sp>
      <p:sp>
        <p:nvSpPr>
          <p:cNvPr id="161795" name="Rectangle 3"/>
          <p:cNvSpPr>
            <a:spLocks noGrp="1" noChangeArrowheads="1"/>
          </p:cNvSpPr>
          <p:nvPr>
            <p:ph type="body" idx="1"/>
          </p:nvPr>
        </p:nvSpPr>
        <p:spPr>
          <a:xfrm>
            <a:off x="914400" y="1447800"/>
            <a:ext cx="6096000" cy="5029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Priorities (42)</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Miracles (43)</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Unity (44)</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Communal living (45)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Lord’s Table (46)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Evangelism (47)</a:t>
            </a:r>
          </a:p>
        </p:txBody>
      </p:sp>
      <p:pic>
        <p:nvPicPr>
          <p:cNvPr id="3" name="Picture 2">
            <a:extLst>
              <a:ext uri="{FF2B5EF4-FFF2-40B4-BE49-F238E27FC236}">
                <a16:creationId xmlns:a16="http://schemas.microsoft.com/office/drawing/2014/main" id="{2866F4FD-09DD-3135-6D6C-6FA8FEB7ED39}"/>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6806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17822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600" dirty="0">
                <a:latin typeface="Calibri" panose="020F0502020204030204" pitchFamily="34" charset="0"/>
                <a:cs typeface="Calibri" panose="020F0502020204030204" pitchFamily="34" charset="0"/>
              </a:rPr>
              <a:t>“The fact is, that the love of God, is a truth for the Saints only…In like manner, the ‘world’ in John 3:16 must, in the final analysis, refer to the world of God’s people.”</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2625013" y="218388"/>
            <a:ext cx="6941975" cy="102595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Sovereignty of God</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160, 163.</a:t>
            </a:r>
          </a:p>
        </p:txBody>
      </p:sp>
      <p:pic>
        <p:nvPicPr>
          <p:cNvPr id="5" name="Picture 4">
            <a:extLst>
              <a:ext uri="{FF2B5EF4-FFF2-40B4-BE49-F238E27FC236}">
                <a16:creationId xmlns:a16="http://schemas.microsoft.com/office/drawing/2014/main" id="{F1E99D13-A3D7-4586-B191-93ECBC2856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7706" y="3733800"/>
            <a:ext cx="3796589" cy="2743200"/>
          </a:xfrm>
          <a:prstGeom prst="rect">
            <a:avLst/>
          </a:prstGeom>
        </p:spPr>
      </p:pic>
    </p:spTree>
    <p:extLst>
      <p:ext uri="{BB962C8B-B14F-4D97-AF65-F5344CB8AC3E}">
        <p14:creationId xmlns:p14="http://schemas.microsoft.com/office/powerpoint/2010/main" val="249196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1"/>
              </a:buClr>
              <a:buSzPct val="75000"/>
              <a:defRPr/>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build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739759"/>
          </a:xfrm>
          <a:prstGeom prst="rect">
            <a:avLst/>
          </a:prstGeom>
          <a:noFill/>
        </p:spPr>
        <p:txBody>
          <a:bodyPr wrap="square">
            <a:spAutoFit/>
          </a:bodyPr>
          <a:lstStyle/>
          <a:p>
            <a:pPr marL="0" marR="0" algn="ctr">
              <a:spcBef>
                <a:spcPts val="0"/>
              </a:spcBef>
              <a:spcAft>
                <a:spcPts val="1200"/>
              </a:spcAft>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Acts 2:47 (NASB; NKJV)</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a:t>
            </a:r>
          </a:p>
          <a:p>
            <a:pPr marL="0" marR="0" algn="just">
              <a:spcBef>
                <a:spcPts val="0"/>
              </a:spcBef>
              <a:spcAft>
                <a:spcPts val="0"/>
              </a:spcAft>
            </a:pPr>
            <a:endParaRPr lang="en-US" sz="3600" dirty="0">
              <a:solidFill>
                <a:srgbClr val="000000"/>
              </a:solidFill>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p>
        </p:txBody>
      </p:sp>
    </p:spTree>
    <p:extLst>
      <p:ext uri="{BB962C8B-B14F-4D97-AF65-F5344CB8AC3E}">
        <p14:creationId xmlns:p14="http://schemas.microsoft.com/office/powerpoint/2010/main" val="270086039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237731" y="228600"/>
            <a:ext cx="7716541" cy="1066800"/>
          </a:xfrm>
        </p:spPr>
        <p:txBody>
          <a:bodyPr/>
          <a:lstStyle/>
          <a:p>
            <a:pPr algn="ctr">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Arnold Fruchtenbaum</a:t>
            </a:r>
            <a:br>
              <a:rPr lang="en-US" sz="2400" dirty="0">
                <a:effectLst>
                  <a:outerShdw blurRad="38100" dist="38100" dir="2700000" algn="tl">
                    <a:srgbClr val="000000">
                      <a:alpha val="43137"/>
                    </a:srgbClr>
                  </a:outerShdw>
                </a:effectLst>
              </a:rPr>
            </a:br>
            <a:r>
              <a:rPr lang="en-US" sz="1800" b="1" dirty="0">
                <a:solidFill>
                  <a:srgbClr val="FFFFCC"/>
                </a:solidFill>
                <a:effectLst>
                  <a:outerShdw blurRad="38100" dist="38100" dir="2700000" algn="tl">
                    <a:srgbClr val="000000">
                      <a:alpha val="43137"/>
                    </a:srgbClr>
                  </a:outerShdw>
                </a:effectLst>
              </a:rPr>
              <a:t>Arnold G. Fruchtenbaum, “Israel and the Church,” in </a:t>
            </a:r>
            <a:r>
              <a:rPr lang="en-US" sz="1800" b="1" i="1" dirty="0">
                <a:solidFill>
                  <a:srgbClr val="FFFFCC"/>
                </a:solidFill>
                <a:effectLst>
                  <a:outerShdw blurRad="38100" dist="38100" dir="2700000" algn="tl">
                    <a:srgbClr val="000000">
                      <a:alpha val="43137"/>
                    </a:srgbClr>
                  </a:outerShdw>
                </a:effectLst>
              </a:rPr>
              <a:t>Issues in Dispensationalism</a:t>
            </a:r>
            <a:r>
              <a:rPr lang="en-US" sz="1800" b="1" dirty="0">
                <a:solidFill>
                  <a:srgbClr val="FFFFCC"/>
                </a:solidFill>
                <a:effectLst>
                  <a:outerShdw blurRad="38100" dist="38100" dir="2700000" algn="tl">
                    <a:srgbClr val="000000">
                      <a:alpha val="43137"/>
                    </a:srgbClr>
                  </a:outerShdw>
                </a:effectLst>
              </a:rPr>
              <a:t>, ed. Wesley R. Willis and John R. Master (Chicago: Moody, 1994), 118.</a:t>
            </a:r>
            <a:endParaRPr lang="en-US" altLang="en-US" sz="1800" b="1" dirty="0">
              <a:solidFill>
                <a:srgbClr val="FFFFCC"/>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0001" y="2209800"/>
            <a:ext cx="10991998"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book of Acts, both Israel and the church exist simultaneously. The term </a:t>
            </a: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twenty times and </a:t>
            </a:r>
            <a:r>
              <a:rPr lang="en-US" sz="40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ekklēsia</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(church) nineteen times, yet the two groups are always kept distinct.”</a:t>
            </a:r>
          </a:p>
          <a:p>
            <a:pPr marL="0" indent="0" algn="just">
              <a:spcBef>
                <a:spcPts val="0"/>
              </a:spcBef>
              <a:buNone/>
            </a:pP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228600"/>
            <a:ext cx="683343" cy="914400"/>
          </a:xfrm>
          <a:prstGeom prst="rect">
            <a:avLst/>
          </a:prstGeom>
        </p:spPr>
      </p:pic>
    </p:spTree>
    <p:extLst>
      <p:ext uri="{BB962C8B-B14F-4D97-AF65-F5344CB8AC3E}">
        <p14:creationId xmlns:p14="http://schemas.microsoft.com/office/powerpoint/2010/main" val="8281617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effectLst>
                  <a:outerShdw blurRad="38100" dist="38100" dir="2700000" algn="tl">
                    <a:srgbClr val="000000">
                      <a:alpha val="43137"/>
                    </a:srgbClr>
                  </a:outerShdw>
                </a:effectLs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Coming of the Holy Spirit (1-4)</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Holy Spirit’s Impact (5-13)</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Sermon (14-36)</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Sermon’s Impact (37-47)</a:t>
            </a:r>
          </a:p>
        </p:txBody>
      </p:sp>
      <p:pic>
        <p:nvPicPr>
          <p:cNvPr id="3" name="Picture 2">
            <a:extLst>
              <a:ext uri="{FF2B5EF4-FFF2-40B4-BE49-F238E27FC236}">
                <a16:creationId xmlns:a16="http://schemas.microsoft.com/office/drawing/2014/main" id="{CE7BD969-BE2C-1F77-23A5-56726EC5B15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922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228600"/>
            <a:ext cx="8229600" cy="914400"/>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Extent of the Atonement</a:t>
            </a:r>
          </a:p>
        </p:txBody>
      </p:sp>
      <p:sp>
        <p:nvSpPr>
          <p:cNvPr id="22531" name="Content Placeholder 2"/>
          <p:cNvSpPr>
            <a:spLocks noGrp="1"/>
          </p:cNvSpPr>
          <p:nvPr>
            <p:ph idx="1"/>
          </p:nvPr>
        </p:nvSpPr>
        <p:spPr>
          <a:xfrm>
            <a:off x="1524000" y="1143000"/>
            <a:ext cx="8839200" cy="5486400"/>
          </a:xfrm>
        </p:spPr>
        <p:txBody>
          <a:bodyPr/>
          <a:lstStyle/>
          <a:p>
            <a:pPr marL="0" lvl="1" indent="0" eaLnBrk="1" hangingPunct="1">
              <a:spcBef>
                <a:spcPts val="0"/>
              </a:spcBef>
              <a:spcAft>
                <a:spcPts val="600"/>
              </a:spcAft>
              <a:buClr>
                <a:srgbClr val="00FFFF"/>
              </a:buClr>
              <a:buNone/>
              <a:defRPr/>
            </a:pPr>
            <a:r>
              <a:rPr lang="en-US" altLang="en-US" sz="3200" dirty="0">
                <a:effectLst>
                  <a:outerShdw blurRad="38100" dist="38100" dir="2700000" algn="tl">
                    <a:srgbClr val="000000">
                      <a:alpha val="43137"/>
                    </a:srgbClr>
                  </a:outerShdw>
                </a:effectLst>
              </a:rPr>
              <a:t>Unlimited</a:t>
            </a:r>
          </a:p>
          <a:p>
            <a:pPr marL="914400" lvl="1" indent="-452438" eaLnBrk="1" hangingPunct="1">
              <a:spcBef>
                <a:spcPts val="0"/>
              </a:spcBef>
              <a:spcAft>
                <a:spcPts val="1200"/>
              </a:spcAft>
              <a:buClr>
                <a:srgbClr val="FF66FF"/>
              </a:buClr>
              <a:defRPr/>
            </a:pPr>
            <a:r>
              <a:rPr lang="en-US" altLang="en-US" sz="3200" dirty="0">
                <a:effectLst>
                  <a:outerShdw blurRad="38100" dist="38100" dir="2700000" algn="tl">
                    <a:srgbClr val="000000">
                      <a:alpha val="43137"/>
                    </a:srgbClr>
                  </a:outerShdw>
                </a:effectLst>
              </a:rPr>
              <a:t>Biblical support</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John 1:29; 3:16-17; 4:42; 6:51; 12:32, 47</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Acts 17:30</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2 Cor 5:19</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b="1" u="sng" dirty="0">
                <a:solidFill>
                  <a:srgbClr val="FFFFCC"/>
                </a:solidFill>
                <a:effectLst>
                  <a:outerShdw blurRad="38100" dist="38100" dir="2700000" algn="tl">
                    <a:srgbClr val="000000">
                      <a:alpha val="43137"/>
                    </a:srgbClr>
                  </a:outerShdw>
                </a:effectLst>
              </a:rPr>
              <a:t>1 Tim</a:t>
            </a:r>
            <a:r>
              <a:rPr lang="en-US" altLang="en-US" sz="3200" dirty="0">
                <a:effectLst>
                  <a:outerShdw blurRad="38100" dist="38100" dir="2700000" algn="tl">
                    <a:srgbClr val="000000">
                      <a:alpha val="43137"/>
                    </a:srgbClr>
                  </a:outerShdw>
                </a:effectLst>
              </a:rPr>
              <a:t>. 2:4, 6; </a:t>
            </a:r>
            <a:r>
              <a:rPr lang="en-US" altLang="en-US" sz="3200" b="1" u="sng" dirty="0">
                <a:solidFill>
                  <a:srgbClr val="FFFFCC"/>
                </a:solidFill>
                <a:effectLst>
                  <a:outerShdw blurRad="38100" dist="38100" dir="2700000" algn="tl">
                    <a:srgbClr val="000000">
                      <a:alpha val="43137"/>
                    </a:srgbClr>
                  </a:outerShdw>
                </a:effectLst>
              </a:rPr>
              <a:t>4:10</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Titus 2:11</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b="1" u="sng" dirty="0">
                <a:solidFill>
                  <a:srgbClr val="FFFFCC"/>
                </a:solidFill>
                <a:effectLst>
                  <a:outerShdw blurRad="38100" dist="38100" dir="2700000" algn="tl">
                    <a:srgbClr val="000000">
                      <a:alpha val="43137"/>
                    </a:srgbClr>
                  </a:outerShdw>
                </a:effectLst>
              </a:rPr>
              <a:t>Heb. 2:9</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dirty="0">
                <a:effectLst>
                  <a:outerShdw blurRad="38100" dist="38100" dir="2700000" algn="tl">
                    <a:srgbClr val="000000">
                      <a:alpha val="43137"/>
                    </a:srgbClr>
                  </a:outerShdw>
                </a:effectLst>
              </a:rPr>
              <a:t>2 Pet. 2:1</a:t>
            </a:r>
          </a:p>
          <a:p>
            <a:pPr marL="1371600" lvl="2" indent="-457200" eaLnBrk="1" hangingPunct="1">
              <a:spcBef>
                <a:spcPts val="0"/>
              </a:spcBef>
              <a:spcAft>
                <a:spcPts val="900"/>
              </a:spcAft>
              <a:buClr>
                <a:srgbClr val="00FFFF"/>
              </a:buClr>
              <a:buSzPct val="75000"/>
              <a:buFont typeface="Wingdings" panose="05000000000000000000" pitchFamily="2" charset="2"/>
              <a:buChar char="Ø"/>
              <a:defRPr/>
            </a:pPr>
            <a:r>
              <a:rPr lang="en-US" altLang="en-US" sz="3200" b="1" u="sng" dirty="0">
                <a:solidFill>
                  <a:srgbClr val="FFFFCC"/>
                </a:solidFill>
                <a:effectLst>
                  <a:outerShdw blurRad="38100" dist="38100" dir="2700000" algn="tl">
                    <a:srgbClr val="000000">
                      <a:alpha val="43137"/>
                    </a:srgbClr>
                  </a:outerShdw>
                </a:effectLst>
              </a:rPr>
              <a:t>1 John 2:2</a:t>
            </a:r>
            <a:r>
              <a:rPr lang="en-US" altLang="en-US" sz="3200" dirty="0">
                <a:effectLst>
                  <a:outerShdw blurRad="38100" dist="38100" dir="2700000" algn="tl">
                    <a:srgbClr val="000000">
                      <a:alpha val="43137"/>
                    </a:srgbClr>
                  </a:outerShdw>
                </a:effectLst>
              </a:rPr>
              <a:t>; 4:14</a:t>
            </a:r>
          </a:p>
        </p:txBody>
      </p:sp>
      <p:pic>
        <p:nvPicPr>
          <p:cNvPr id="5" name="Picture 4">
            <a:extLst>
              <a:ext uri="{FF2B5EF4-FFF2-40B4-BE49-F238E27FC236}">
                <a16:creationId xmlns:a16="http://schemas.microsoft.com/office/drawing/2014/main" id="{1F08EA19-3A8D-417C-9164-E730059A44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3800" y="3505200"/>
            <a:ext cx="3953053" cy="272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5541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6858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Poor Word Choices</a:t>
            </a:r>
          </a:p>
        </p:txBody>
      </p:sp>
      <p:sp>
        <p:nvSpPr>
          <p:cNvPr id="3" name="Content Placeholder 2"/>
          <p:cNvSpPr>
            <a:spLocks noGrp="1"/>
          </p:cNvSpPr>
          <p:nvPr>
            <p:ph idx="1"/>
          </p:nvPr>
        </p:nvSpPr>
        <p:spPr>
          <a:xfrm>
            <a:off x="609600" y="1943100"/>
            <a:ext cx="7467600" cy="2971800"/>
          </a:xfrm>
        </p:spPr>
        <p:txBody>
          <a:bodyPr/>
          <a:lstStyle/>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ABC method</a:t>
            </a:r>
            <a:r>
              <a:rPr lang="en-US" altLang="en-US" sz="3200" dirty="0"/>
              <a:t> – </a:t>
            </a:r>
            <a:r>
              <a:rPr lang="en-US" sz="3200" b="1" u="sng" dirty="0">
                <a:solidFill>
                  <a:srgbClr val="FFFFCC"/>
                </a:solidFill>
              </a:rPr>
              <a:t>A</a:t>
            </a:r>
            <a:r>
              <a:rPr lang="en-US" sz="3200" dirty="0"/>
              <a:t>dmit, </a:t>
            </a:r>
            <a:r>
              <a:rPr lang="en-US" sz="3200" b="1" u="sng" dirty="0">
                <a:solidFill>
                  <a:srgbClr val="FFFFCC"/>
                </a:solidFill>
              </a:rPr>
              <a:t>B</a:t>
            </a:r>
            <a:r>
              <a:rPr lang="en-US" sz="3200" dirty="0"/>
              <a:t>elieve, </a:t>
            </a:r>
            <a:r>
              <a:rPr lang="en-US" sz="3200" b="1" u="sng" dirty="0">
                <a:solidFill>
                  <a:srgbClr val="FFFFCC"/>
                </a:solidFill>
              </a:rPr>
              <a:t>Call</a:t>
            </a:r>
            <a:endParaRPr lang="en-US" sz="3200" dirty="0"/>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Miscellaneous poor word choices</a:t>
            </a:r>
            <a:r>
              <a:rPr lang="en-US" altLang="en-US" sz="3200" dirty="0"/>
              <a:t> – </a:t>
            </a:r>
            <a:r>
              <a:rPr lang="en-US" sz="3200" dirty="0"/>
              <a:t>confess, deny, yield, surrender, sorrow, make, ask, forsake, receive, accept, invite</a:t>
            </a:r>
          </a:p>
          <a:p>
            <a:pPr marL="457200" indent="-457200" algn="just">
              <a:spcBef>
                <a:spcPts val="0"/>
              </a:spcBef>
              <a:spcAft>
                <a:spcPts val="2400"/>
              </a:spcAft>
              <a:buClr>
                <a:srgbClr val="00FFFF"/>
              </a:buClr>
              <a:buSzPct val="120000"/>
              <a:buFont typeface="Wingdings" panose="05000000000000000000" pitchFamily="2" charset="2"/>
              <a:buChar char="§"/>
            </a:pPr>
            <a:r>
              <a:rPr lang="en-US" sz="3200" dirty="0"/>
              <a:t>Negative influence of Charles Finney</a:t>
            </a:r>
          </a:p>
        </p:txBody>
      </p:sp>
      <p:pic>
        <p:nvPicPr>
          <p:cNvPr id="4" name="Picture 3"/>
          <p:cNvPicPr>
            <a:picLocks noChangeAspect="1"/>
          </p:cNvPicPr>
          <p:nvPr/>
        </p:nvPicPr>
        <p:blipFill>
          <a:blip r:embed="rId2"/>
          <a:stretch>
            <a:fillRect/>
          </a:stretch>
        </p:blipFill>
        <p:spPr>
          <a:xfrm>
            <a:off x="8626069" y="1600200"/>
            <a:ext cx="295633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95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3075</TotalTime>
  <Words>3513</Words>
  <Application>Microsoft Office PowerPoint</Application>
  <PresentationFormat>Widescreen</PresentationFormat>
  <Paragraphs>262</Paragraphs>
  <Slides>64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Calibri Light</vt:lpstr>
      <vt:lpstr>Courier New</vt:lpstr>
      <vt:lpstr>system-ui</vt:lpstr>
      <vt:lpstr>Wingdings</vt:lpstr>
      <vt:lpstr>Office Theme</vt:lpstr>
      <vt:lpstr>PowerPoint Presentation</vt:lpstr>
      <vt:lpstr>Acts 2 Chapter Summary</vt:lpstr>
      <vt:lpstr>PowerPoint Presentation</vt:lpstr>
      <vt:lpstr>PowerPoint Presentation</vt:lpstr>
      <vt:lpstr>PowerPoint Presentation</vt:lpstr>
      <vt:lpstr>PowerPoint Presentation</vt:lpstr>
      <vt:lpstr>Extent of the Atonement</vt:lpstr>
      <vt:lpstr>Poor Word Choices</vt:lpstr>
      <vt:lpstr>PowerPoint Presentation</vt:lpstr>
      <vt:lpstr>PowerPoint Presentation</vt:lpstr>
      <vt:lpstr>Romans Outline</vt:lpstr>
      <vt:lpstr>PowerPoint Presentation</vt:lpstr>
      <vt:lpstr>V. Sovereignty (Rom 9–11)</vt:lpstr>
      <vt:lpstr>Lewis Sperry Chafer, vol. 7, Systematic Theology (Grand Rapids, MI: Kregel Publications, 1993), 265-66.</vt:lpstr>
      <vt:lpstr>PowerPoint Presentation</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Eusebius (A.D. 260-340) Ecclesiastical History, 3.5.3</vt:lpstr>
      <vt:lpstr>Pella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Understanding 1000 Literally (Revelation 20:1-10)</vt:lpstr>
      <vt:lpstr>PowerPoint Presentation</vt:lpstr>
      <vt:lpstr>Message</vt:lpstr>
      <vt:lpstr>Progress Reports</vt:lpstr>
      <vt:lpstr>PowerPoint Presentation</vt:lpstr>
      <vt:lpstr>Acts 2:42-47 Church</vt:lpstr>
      <vt:lpstr>Acts 2:42-47 Church</vt:lpstr>
      <vt:lpstr>Activities of the Local Church  (Acts 2:41-47)</vt:lpstr>
      <vt:lpstr>Acts 2:42-47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PowerPoint Presentation</vt:lpstr>
      <vt:lpstr>PowerPoint Presentation</vt:lpstr>
      <vt:lpstr>PowerPoint Presentation</vt:lpstr>
      <vt:lpstr>Acts 2:42-47 Church</vt:lpstr>
      <vt:lpstr>Acts 2:42-47 Church</vt:lpstr>
      <vt:lpstr>PowerPoint Presentation</vt:lpstr>
      <vt:lpstr>PowerPoint Presentation</vt:lpstr>
      <vt:lpstr>Arnold Fruchtenbaum Arnold G. Fruchtenbaum, “Israel and the Church,” in Issues in Dispensationalism, ed. Wesley R. Willis and John R. Master (Chicago: Moody, 1994), 118.</vt:lpstr>
      <vt:lpstr>Conclusion</vt:lpstr>
      <vt:lpstr>Acts 2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016 Acts 2v39-41 - ORIGINAL</dc:title>
  <dc:subject>ACTS</dc:subject>
  <dc:creator>A. Woods</dc:creator>
  <cp:lastModifiedBy>anne woods</cp:lastModifiedBy>
  <cp:revision>386</cp:revision>
  <cp:lastPrinted>2023-03-01T15:05:12Z</cp:lastPrinted>
  <dcterms:created xsi:type="dcterms:W3CDTF">2009-01-10T23:45:31Z</dcterms:created>
  <dcterms:modified xsi:type="dcterms:W3CDTF">2023-03-28T21:38:55Z</dcterms:modified>
</cp:coreProperties>
</file>