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6.xml" ContentType="application/inkml+xml"/>
  <Override PartName="/ppt/ink/ink17.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81"/>
  </p:notesMasterIdLst>
  <p:handoutMasterIdLst>
    <p:handoutMasterId r:id="rId182"/>
  </p:handoutMasterIdLst>
  <p:sldIdLst>
    <p:sldId id="256" r:id="rId2"/>
    <p:sldId id="9308" r:id="rId3"/>
    <p:sldId id="9304" r:id="rId4"/>
    <p:sldId id="9361" r:id="rId5"/>
    <p:sldId id="9362" r:id="rId6"/>
    <p:sldId id="9295" r:id="rId7"/>
    <p:sldId id="9363" r:id="rId8"/>
    <p:sldId id="9368" r:id="rId9"/>
    <p:sldId id="9364" r:id="rId10"/>
    <p:sldId id="9375" r:id="rId11"/>
    <p:sldId id="9376" r:id="rId12"/>
    <p:sldId id="285" r:id="rId13"/>
    <p:sldId id="9096" r:id="rId14"/>
    <p:sldId id="9377" r:id="rId15"/>
    <p:sldId id="9532" r:id="rId16"/>
    <p:sldId id="9533" r:id="rId17"/>
    <p:sldId id="4883" r:id="rId18"/>
    <p:sldId id="9534" r:id="rId19"/>
    <p:sldId id="4850" r:id="rId20"/>
    <p:sldId id="4851" r:id="rId21"/>
    <p:sldId id="4860" r:id="rId22"/>
    <p:sldId id="9593" r:id="rId23"/>
    <p:sldId id="4871" r:id="rId24"/>
    <p:sldId id="5011" r:id="rId25"/>
    <p:sldId id="4872" r:id="rId26"/>
    <p:sldId id="9594" r:id="rId27"/>
    <p:sldId id="5001" r:id="rId28"/>
    <p:sldId id="5000" r:id="rId29"/>
    <p:sldId id="5002" r:id="rId30"/>
    <p:sldId id="4878" r:id="rId31"/>
    <p:sldId id="9595" r:id="rId32"/>
    <p:sldId id="9576" r:id="rId33"/>
    <p:sldId id="9596" r:id="rId34"/>
    <p:sldId id="5005" r:id="rId35"/>
    <p:sldId id="5006" r:id="rId36"/>
    <p:sldId id="9597" r:id="rId37"/>
    <p:sldId id="4884" r:id="rId38"/>
    <p:sldId id="9598" r:id="rId39"/>
    <p:sldId id="4986" r:id="rId40"/>
    <p:sldId id="4987" r:id="rId41"/>
    <p:sldId id="9535" r:id="rId42"/>
    <p:sldId id="5259" r:id="rId43"/>
    <p:sldId id="2502" r:id="rId44"/>
    <p:sldId id="939" r:id="rId45"/>
    <p:sldId id="5258" r:id="rId46"/>
    <p:sldId id="5264" r:id="rId47"/>
    <p:sldId id="5257" r:id="rId48"/>
    <p:sldId id="4200" r:id="rId49"/>
    <p:sldId id="9612" r:id="rId50"/>
    <p:sldId id="9536" r:id="rId51"/>
    <p:sldId id="9570" r:id="rId52"/>
    <p:sldId id="9571" r:id="rId53"/>
    <p:sldId id="9572" r:id="rId54"/>
    <p:sldId id="9537" r:id="rId55"/>
    <p:sldId id="9538" r:id="rId56"/>
    <p:sldId id="9577" r:id="rId57"/>
    <p:sldId id="9574" r:id="rId58"/>
    <p:sldId id="9539" r:id="rId59"/>
    <p:sldId id="4735" r:id="rId60"/>
    <p:sldId id="7324" r:id="rId61"/>
    <p:sldId id="4502" r:id="rId62"/>
    <p:sldId id="6679" r:id="rId63"/>
    <p:sldId id="6670" r:id="rId64"/>
    <p:sldId id="6579" r:id="rId65"/>
    <p:sldId id="9540" r:id="rId66"/>
    <p:sldId id="9580" r:id="rId67"/>
    <p:sldId id="9578" r:id="rId68"/>
    <p:sldId id="2926" r:id="rId69"/>
    <p:sldId id="9579" r:id="rId70"/>
    <p:sldId id="8681" r:id="rId71"/>
    <p:sldId id="2931" r:id="rId72"/>
    <p:sldId id="5554" r:id="rId73"/>
    <p:sldId id="9583" r:id="rId74"/>
    <p:sldId id="5552" r:id="rId75"/>
    <p:sldId id="873" r:id="rId76"/>
    <p:sldId id="5571" r:id="rId77"/>
    <p:sldId id="4837" r:id="rId78"/>
    <p:sldId id="4839" r:id="rId79"/>
    <p:sldId id="4840" r:id="rId80"/>
    <p:sldId id="4841" r:id="rId81"/>
    <p:sldId id="4842" r:id="rId82"/>
    <p:sldId id="9599" r:id="rId83"/>
    <p:sldId id="4819" r:id="rId84"/>
    <p:sldId id="4820" r:id="rId85"/>
    <p:sldId id="9581" r:id="rId86"/>
    <p:sldId id="9541" r:id="rId87"/>
    <p:sldId id="9611" r:id="rId88"/>
    <p:sldId id="4729" r:id="rId89"/>
    <p:sldId id="1363" r:id="rId90"/>
    <p:sldId id="2307" r:id="rId91"/>
    <p:sldId id="4753" r:id="rId92"/>
    <p:sldId id="4495" r:id="rId93"/>
    <p:sldId id="4518" r:id="rId94"/>
    <p:sldId id="4519" r:id="rId95"/>
    <p:sldId id="3683" r:id="rId96"/>
    <p:sldId id="4523" r:id="rId97"/>
    <p:sldId id="4525" r:id="rId98"/>
    <p:sldId id="261" r:id="rId99"/>
    <p:sldId id="4730" r:id="rId100"/>
    <p:sldId id="9582" r:id="rId101"/>
    <p:sldId id="4804" r:id="rId102"/>
    <p:sldId id="4803" r:id="rId103"/>
    <p:sldId id="4805" r:id="rId104"/>
    <p:sldId id="4822" r:id="rId105"/>
    <p:sldId id="4813" r:id="rId106"/>
    <p:sldId id="4812" r:id="rId107"/>
    <p:sldId id="4270" r:id="rId108"/>
    <p:sldId id="2729" r:id="rId109"/>
    <p:sldId id="2730" r:id="rId110"/>
    <p:sldId id="9378" r:id="rId111"/>
    <p:sldId id="9365" r:id="rId112"/>
    <p:sldId id="9379" r:id="rId113"/>
    <p:sldId id="9380" r:id="rId114"/>
    <p:sldId id="9542" r:id="rId115"/>
    <p:sldId id="9543" r:id="rId116"/>
    <p:sldId id="9600" r:id="rId117"/>
    <p:sldId id="9544" r:id="rId118"/>
    <p:sldId id="9587" r:id="rId119"/>
    <p:sldId id="9340" r:id="rId120"/>
    <p:sldId id="1116" r:id="rId121"/>
    <p:sldId id="9586" r:id="rId122"/>
    <p:sldId id="9339" r:id="rId123"/>
    <p:sldId id="9569" r:id="rId124"/>
    <p:sldId id="2751" r:id="rId125"/>
    <p:sldId id="2812" r:id="rId126"/>
    <p:sldId id="9588" r:id="rId127"/>
    <p:sldId id="9601" r:id="rId128"/>
    <p:sldId id="379" r:id="rId129"/>
    <p:sldId id="1490" r:id="rId130"/>
    <p:sldId id="1504" r:id="rId131"/>
    <p:sldId id="1503" r:id="rId132"/>
    <p:sldId id="1299" r:id="rId133"/>
    <p:sldId id="361" r:id="rId134"/>
    <p:sldId id="1474" r:id="rId135"/>
    <p:sldId id="1475" r:id="rId136"/>
    <p:sldId id="1476" r:id="rId137"/>
    <p:sldId id="9474" r:id="rId138"/>
    <p:sldId id="9589" r:id="rId139"/>
    <p:sldId id="9545" r:id="rId140"/>
    <p:sldId id="9590" r:id="rId141"/>
    <p:sldId id="7502" r:id="rId142"/>
    <p:sldId id="9602" r:id="rId143"/>
    <p:sldId id="9591" r:id="rId144"/>
    <p:sldId id="7379" r:id="rId145"/>
    <p:sldId id="9603" r:id="rId146"/>
    <p:sldId id="2957" r:id="rId147"/>
    <p:sldId id="2958" r:id="rId148"/>
    <p:sldId id="2952" r:id="rId149"/>
    <p:sldId id="2817" r:id="rId150"/>
    <p:sldId id="9546" r:id="rId151"/>
    <p:sldId id="9575" r:id="rId152"/>
    <p:sldId id="452" r:id="rId153"/>
    <p:sldId id="9561" r:id="rId154"/>
    <p:sldId id="9319" r:id="rId155"/>
    <p:sldId id="9381" r:id="rId156"/>
    <p:sldId id="9547" r:id="rId157"/>
    <p:sldId id="9555" r:id="rId158"/>
    <p:sldId id="4566" r:id="rId159"/>
    <p:sldId id="9556" r:id="rId160"/>
    <p:sldId id="9592" r:id="rId161"/>
    <p:sldId id="497" r:id="rId162"/>
    <p:sldId id="4203" r:id="rId163"/>
    <p:sldId id="4295" r:id="rId164"/>
    <p:sldId id="4294" r:id="rId165"/>
    <p:sldId id="4080" r:id="rId166"/>
    <p:sldId id="4296" r:id="rId167"/>
    <p:sldId id="9557" r:id="rId168"/>
    <p:sldId id="9605" r:id="rId169"/>
    <p:sldId id="9606" r:id="rId170"/>
    <p:sldId id="9607" r:id="rId171"/>
    <p:sldId id="9558" r:id="rId172"/>
    <p:sldId id="1651" r:id="rId173"/>
    <p:sldId id="9608" r:id="rId174"/>
    <p:sldId id="9609" r:id="rId175"/>
    <p:sldId id="9559" r:id="rId176"/>
    <p:sldId id="9560" r:id="rId177"/>
    <p:sldId id="891" r:id="rId178"/>
    <p:sldId id="8695" r:id="rId179"/>
    <p:sldId id="9554" r:id="rId180"/>
  </p:sldIdLst>
  <p:sldSz cx="12192000" cy="6858000"/>
  <p:notesSz cx="7315200" cy="9601200"/>
  <p:custDataLst>
    <p:tags r:id="rId18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43" autoAdjust="0"/>
    <p:restoredTop sz="95128" autoAdjust="0"/>
  </p:normalViewPr>
  <p:slideViewPr>
    <p:cSldViewPr>
      <p:cViewPr>
        <p:scale>
          <a:sx n="100" d="100"/>
          <a:sy n="100" d="100"/>
        </p:scale>
        <p:origin x="715" y="1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643" y="8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handoutMaster" Target="handoutMasters/handout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gs" Target="tags/tag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009 Acts 2v14-36 </a:t>
            </a:r>
          </a:p>
          <a:p>
            <a:pPr>
              <a:defRPr/>
            </a:pPr>
            <a:r>
              <a:rPr lang="en-US" sz="1700" dirty="0"/>
              <a:t>02-01-2023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1/31/2023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3/6/2019</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40</a:t>
            </a:fld>
            <a:endParaRPr lang="en-US" dirty="0"/>
          </a:p>
        </p:txBody>
      </p:sp>
    </p:spTree>
    <p:extLst>
      <p:ext uri="{BB962C8B-B14F-4D97-AF65-F5344CB8AC3E}">
        <p14:creationId xmlns:p14="http://schemas.microsoft.com/office/powerpoint/2010/main" val="2774357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160</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177</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57</a:t>
            </a:fld>
            <a:endParaRPr lang="en-US" altLang="en-US" dirty="0"/>
          </a:p>
        </p:txBody>
      </p:sp>
    </p:spTree>
    <p:extLst>
      <p:ext uri="{BB962C8B-B14F-4D97-AF65-F5344CB8AC3E}">
        <p14:creationId xmlns:p14="http://schemas.microsoft.com/office/powerpoint/2010/main" val="1805310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endParaRPr lang="en-US" dirty="0"/>
          </a:p>
        </p:txBody>
      </p:sp>
      <p:sp>
        <p:nvSpPr>
          <p:cNvPr id="5" name="Date Placeholder 4"/>
          <p:cNvSpPr>
            <a:spLocks noGrp="1"/>
          </p:cNvSpPr>
          <p:nvPr>
            <p:ph type="dt" idx="11"/>
          </p:nvPr>
        </p:nvSpPr>
        <p:spPr/>
        <p:txBody>
          <a:bodyPr/>
          <a:lstStyle/>
          <a:p>
            <a:pPr>
              <a:defRPr/>
            </a:pPr>
            <a:fld id="{2670D747-AD32-4E7D-84B4-F5484BFD0D39}" type="datetime1">
              <a:rPr lang="en-US" smtClean="0"/>
              <a:t>1/31/2023</a:t>
            </a:fld>
            <a:endParaRPr lang="en-US" dirty="0"/>
          </a:p>
        </p:txBody>
      </p:sp>
      <p:sp>
        <p:nvSpPr>
          <p:cNvPr id="6" name="Footer Placeholder 5"/>
          <p:cNvSpPr>
            <a:spLocks noGrp="1"/>
          </p:cNvSpPr>
          <p:nvPr>
            <p:ph type="ftr" sz="quarter" idx="12"/>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13"/>
          </p:nvPr>
        </p:nvSpPr>
        <p:spPr/>
        <p:txBody>
          <a:bodyPr/>
          <a:lstStyle/>
          <a:p>
            <a:pPr>
              <a:defRPr/>
            </a:pPr>
            <a:fld id="{F3584848-F49B-4589-80F1-8AC4D2C6A1D1}" type="slidenum">
              <a:rPr lang="en-US" altLang="en-US" smtClean="0"/>
              <a:pPr>
                <a:defRPr/>
              </a:pPr>
              <a:t>76</a:t>
            </a:fld>
            <a:endParaRPr lang="en-US" altLang="en-US" dirty="0"/>
          </a:p>
        </p:txBody>
      </p:sp>
    </p:spTree>
    <p:extLst>
      <p:ext uri="{BB962C8B-B14F-4D97-AF65-F5344CB8AC3E}">
        <p14:creationId xmlns:p14="http://schemas.microsoft.com/office/powerpoint/2010/main" val="2541231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WRONG!!!</a:t>
            </a:r>
          </a:p>
        </p:txBody>
      </p:sp>
      <p:sp>
        <p:nvSpPr>
          <p:cNvPr id="4" name="Header Placeholder 3"/>
          <p:cNvSpPr>
            <a:spLocks noGrp="1"/>
          </p:cNvSpPr>
          <p:nvPr>
            <p:ph type="hdr" sz="quarter" idx="10"/>
          </p:nvPr>
        </p:nvSpPr>
        <p:spPr/>
        <p:txBody>
          <a:bodyPr/>
          <a:lstStyle/>
          <a:p>
            <a:pPr>
              <a:defRPr/>
            </a:pPr>
            <a:r>
              <a:rPr lang="en-US"/>
              <a:t>Dr. Andy Woods - The Coming Kingdom</a:t>
            </a:r>
            <a:endParaRPr lang="en-US" dirty="0"/>
          </a:p>
        </p:txBody>
      </p:sp>
      <p:sp>
        <p:nvSpPr>
          <p:cNvPr id="5" name="Date Placeholder 4"/>
          <p:cNvSpPr>
            <a:spLocks noGrp="1"/>
          </p:cNvSpPr>
          <p:nvPr>
            <p:ph type="dt" idx="11"/>
          </p:nvPr>
        </p:nvSpPr>
        <p:spPr/>
        <p:txBody>
          <a:bodyPr/>
          <a:lstStyle/>
          <a:p>
            <a:pPr>
              <a:defRPr/>
            </a:pPr>
            <a:r>
              <a:rPr lang="en-US"/>
              <a:t>12/5/2018</a:t>
            </a:r>
            <a:endParaRPr lang="en-US" dirty="0"/>
          </a:p>
        </p:txBody>
      </p:sp>
      <p:sp>
        <p:nvSpPr>
          <p:cNvPr id="6" name="Footer Placeholder 5"/>
          <p:cNvSpPr>
            <a:spLocks noGrp="1"/>
          </p:cNvSpPr>
          <p:nvPr>
            <p:ph type="ftr" sz="quarter" idx="12"/>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13"/>
          </p:nvPr>
        </p:nvSpPr>
        <p:spPr/>
        <p:txBody>
          <a:bodyPr/>
          <a:lstStyle/>
          <a:p>
            <a:pPr>
              <a:defRPr/>
            </a:pPr>
            <a:fld id="{B1F4E4D5-D111-482F-97CA-316C84D86ECF}" type="slidenum">
              <a:rPr lang="en-US" smtClean="0"/>
              <a:pPr>
                <a:defRPr/>
              </a:pPr>
              <a:t>95</a:t>
            </a:fld>
            <a:endParaRPr lang="en-US" dirty="0"/>
          </a:p>
        </p:txBody>
      </p:sp>
    </p:spTree>
    <p:extLst>
      <p:ext uri="{BB962C8B-B14F-4D97-AF65-F5344CB8AC3E}">
        <p14:creationId xmlns:p14="http://schemas.microsoft.com/office/powerpoint/2010/main" val="2899688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12/5/2018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96</a:t>
            </a:fld>
            <a:endParaRPr lang="en-US" altLang="en-US" dirty="0"/>
          </a:p>
        </p:txBody>
      </p:sp>
    </p:spTree>
    <p:extLst>
      <p:ext uri="{BB962C8B-B14F-4D97-AF65-F5344CB8AC3E}">
        <p14:creationId xmlns:p14="http://schemas.microsoft.com/office/powerpoint/2010/main" val="3232599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fld id="{A1699931-725F-482E-916B-5439278D6BA4}" type="datetime1">
              <a:rPr lang="en-US" smtClean="0"/>
              <a:t>1/31/2023</a:t>
            </a:fld>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97</a:t>
            </a:fld>
            <a:endParaRPr lang="en-US" dirty="0"/>
          </a:p>
        </p:txBody>
      </p:sp>
    </p:spTree>
    <p:extLst>
      <p:ext uri="{BB962C8B-B14F-4D97-AF65-F5344CB8AC3E}">
        <p14:creationId xmlns:p14="http://schemas.microsoft.com/office/powerpoint/2010/main" val="4171448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fld id="{23034002-AA64-4B63-AEA7-0FCDCB889CF3}" type="datetime1">
              <a:rPr lang="en-US" smtClean="0"/>
              <a:t>1/31/2023</a:t>
            </a:fld>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98</a:t>
            </a:fld>
            <a:endParaRPr lang="en-US" dirty="0"/>
          </a:p>
        </p:txBody>
      </p:sp>
    </p:spTree>
    <p:extLst>
      <p:ext uri="{BB962C8B-B14F-4D97-AF65-F5344CB8AC3E}">
        <p14:creationId xmlns:p14="http://schemas.microsoft.com/office/powerpoint/2010/main" val="3883326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108</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4107594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109</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3971972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1283215E-CD08-47FF-8993-50096AE229F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A7E909F-90B6-42A4-A052-F2B4079814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7A64EF4-39AB-4985-83D7-09259859183A}"/>
              </a:ext>
            </a:extLst>
          </p:cNvPr>
          <p:cNvSpPr>
            <a:spLocks noGrp="1"/>
          </p:cNvSpPr>
          <p:nvPr>
            <p:ph type="sldNum" sz="quarter" idx="12"/>
          </p:nvPr>
        </p:nvSpPr>
        <p:spPr>
          <a:xfrm>
            <a:off x="9347200" y="6248400"/>
            <a:ext cx="2540000" cy="457200"/>
          </a:xfrm>
          <a:prstGeom prst="rect">
            <a:avLst/>
          </a:prstGeom>
        </p:spPr>
        <p:txBody>
          <a:bodyPr/>
          <a:lstStyle>
            <a:lvl1pPr>
              <a:defRPr/>
            </a:lvl1pPr>
          </a:lstStyle>
          <a:p>
            <a:fld id="{FFFD57C3-7B94-4F44-BCC6-4480791BDEB1}" type="slidenum">
              <a:rPr lang="en-US" altLang="en-US"/>
              <a:pPr/>
              <a:t>‹#›</a:t>
            </a:fld>
            <a:endParaRPr lang="en-US" altLang="en-US"/>
          </a:p>
        </p:txBody>
      </p:sp>
    </p:spTree>
    <p:extLst>
      <p:ext uri="{BB962C8B-B14F-4D97-AF65-F5344CB8AC3E}">
        <p14:creationId xmlns:p14="http://schemas.microsoft.com/office/powerpoint/2010/main" val="3113672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2783383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3853345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10" r:id="rId13"/>
    <p:sldLayoutId id="2147483711" r:id="rId14"/>
    <p:sldLayoutId id="2147483712" r:id="rId1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18.xml"/><Relationship Id="rId1" Type="http://schemas.openxmlformats.org/officeDocument/2006/relationships/slideLayout" Target="../slideLayouts/slideLayout2.xml"/><Relationship Id="rId6" Type="http://schemas.openxmlformats.org/officeDocument/2006/relationships/customXml" Target="../ink/ink20.xml"/><Relationship Id="rId5" Type="http://schemas.openxmlformats.org/officeDocument/2006/relationships/image" Target="../media/image77.png"/><Relationship Id="rId4" Type="http://schemas.openxmlformats.org/officeDocument/2006/relationships/customXml" Target="../ink/ink19.xml"/></Relationships>
</file>

<file path=ppt/slides/_rels/slide10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21.xml"/><Relationship Id="rId1" Type="http://schemas.openxmlformats.org/officeDocument/2006/relationships/slideLayout" Target="../slideLayouts/slideLayout2.xml"/><Relationship Id="rId6" Type="http://schemas.openxmlformats.org/officeDocument/2006/relationships/customXml" Target="../ink/ink23.xml"/><Relationship Id="rId5" Type="http://schemas.openxmlformats.org/officeDocument/2006/relationships/image" Target="../media/image77.png"/><Relationship Id="rId4" Type="http://schemas.openxmlformats.org/officeDocument/2006/relationships/customXml" Target="../ink/ink22.xml"/></Relationships>
</file>

<file path=ppt/slides/_rels/slide10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24.xml"/><Relationship Id="rId1" Type="http://schemas.openxmlformats.org/officeDocument/2006/relationships/slideLayout" Target="../slideLayouts/slideLayout2.xml"/><Relationship Id="rId6" Type="http://schemas.openxmlformats.org/officeDocument/2006/relationships/customXml" Target="../ink/ink26.xml"/><Relationship Id="rId5" Type="http://schemas.openxmlformats.org/officeDocument/2006/relationships/image" Target="../media/image77.png"/><Relationship Id="rId4" Type="http://schemas.openxmlformats.org/officeDocument/2006/relationships/customXml" Target="../ink/ink25.xml"/></Relationships>
</file>

<file path=ppt/slides/_rels/slide10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customXml" Target="../ink/ink27.xml"/><Relationship Id="rId1" Type="http://schemas.openxmlformats.org/officeDocument/2006/relationships/slideLayout" Target="../slideLayouts/slideLayout2.xml"/><Relationship Id="rId6" Type="http://schemas.openxmlformats.org/officeDocument/2006/relationships/customXml" Target="../ink/ink29.xml"/><Relationship Id="rId5" Type="http://schemas.openxmlformats.org/officeDocument/2006/relationships/image" Target="../media/image83.png"/><Relationship Id="rId4" Type="http://schemas.openxmlformats.org/officeDocument/2006/relationships/customXml" Target="../ink/ink28.xml"/></Relationships>
</file>

<file path=ppt/slides/_rels/slide10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690.png"/><Relationship Id="rId7" Type="http://schemas.openxmlformats.org/officeDocument/2006/relationships/image" Target="../media/image710.png"/><Relationship Id="rId2" Type="http://schemas.openxmlformats.org/officeDocument/2006/relationships/customXml" Target="../ink/ink30.xml"/><Relationship Id="rId1" Type="http://schemas.openxmlformats.org/officeDocument/2006/relationships/slideLayout" Target="../slideLayouts/slideLayout2.xml"/><Relationship Id="rId6" Type="http://schemas.openxmlformats.org/officeDocument/2006/relationships/customXml" Target="../ink/ink32.xml"/><Relationship Id="rId5" Type="http://schemas.openxmlformats.org/officeDocument/2006/relationships/image" Target="../media/image77.png"/><Relationship Id="rId4" Type="http://schemas.openxmlformats.org/officeDocument/2006/relationships/customXml" Target="../ink/ink3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91.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customXml" Target="../ink/ink2.xml"/><Relationship Id="rId4" Type="http://schemas.openxmlformats.org/officeDocument/2006/relationships/image" Target="../media/image590.png"/></Relationships>
</file>

<file path=ppt/slides/_rels/slide72.xml.rels><?xml version="1.0" encoding="UTF-8" standalone="yes"?>
<Relationships xmlns="http://schemas.openxmlformats.org/package/2006/relationships"><Relationship Id="rId8" Type="http://schemas.openxmlformats.org/officeDocument/2006/relationships/image" Target="../media/image610.png"/><Relationship Id="rId7" Type="http://schemas.openxmlformats.org/officeDocument/2006/relationships/customXml" Target="../ink/ink6.xml"/><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customXml" Target="../ink/ink5.xml"/><Relationship Id="rId4" Type="http://schemas.openxmlformats.org/officeDocument/2006/relationships/image" Target="../media/image590.png"/><Relationship Id="rId9" Type="http://schemas.openxmlformats.org/officeDocument/2006/relationships/image" Target="../media/image36.jpeg"/></Relationships>
</file>

<file path=ppt/slides/_rels/slide7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670.png"/><Relationship Id="rId7" Type="http://schemas.openxmlformats.org/officeDocument/2006/relationships/image" Target="../media/image69.png"/><Relationship Id="rId2" Type="http://schemas.openxmlformats.org/officeDocument/2006/relationships/customXml" Target="../ink/ink7.xml"/><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68.png"/><Relationship Id="rId4" Type="http://schemas.openxmlformats.org/officeDocument/2006/relationships/customXml" Target="../ink/ink8.xml"/></Relationships>
</file>

<file path=ppt/slides/_rels/slide8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670.png"/><Relationship Id="rId7" Type="http://schemas.openxmlformats.org/officeDocument/2006/relationships/image" Target="../media/image69.png"/><Relationship Id="rId2" Type="http://schemas.openxmlformats.org/officeDocument/2006/relationships/customXml" Target="../ink/ink10.xml"/><Relationship Id="rId1" Type="http://schemas.openxmlformats.org/officeDocument/2006/relationships/slideLayout" Target="../slideLayouts/slideLayout2.xml"/><Relationship Id="rId6" Type="http://schemas.openxmlformats.org/officeDocument/2006/relationships/customXml" Target="../ink/ink12.xml"/><Relationship Id="rId5" Type="http://schemas.openxmlformats.org/officeDocument/2006/relationships/image" Target="../media/image68.png"/><Relationship Id="rId4" Type="http://schemas.openxmlformats.org/officeDocument/2006/relationships/customXml" Target="../ink/ink11.xml"/></Relationships>
</file>

<file path=ppt/slides/_rels/slide8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70.png"/><Relationship Id="rId7" Type="http://schemas.openxmlformats.org/officeDocument/2006/relationships/image" Target="../media/image69.png"/><Relationship Id="rId2"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customXml" Target="../ink/ink15.xml"/><Relationship Id="rId5" Type="http://schemas.openxmlformats.org/officeDocument/2006/relationships/image" Target="../media/image68.png"/><Relationship Id="rId4" Type="http://schemas.openxmlformats.org/officeDocument/2006/relationships/customXml" Target="../ink/ink14.xml"/><Relationship Id="rId9" Type="http://schemas.openxmlformats.org/officeDocument/2006/relationships/image" Target="../media/image47.jpeg"/></Relationships>
</file>

<file path=ppt/slides/_rels/slide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customXml" Target="../ink/ink16.xml"/><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customXml" Target="../ink/ink17.xml"/><Relationship Id="rId4" Type="http://schemas.openxmlformats.org/officeDocument/2006/relationships/image" Target="../media/image76.png"/></Relationships>
</file>

<file path=ppt/slides/_rels/slide9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9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0588DC1C-53E6-4200-FF54-86B7F2619FA2}"/>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47838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600"/>
              </a:spcAft>
            </a:pPr>
            <a:r>
              <a:rPr lang="en-US" altLang="en-US" sz="4000" dirty="0">
                <a:solidFill>
                  <a:srgbClr val="00FFFF"/>
                </a:solidFill>
                <a:effectLst>
                  <a:outerShdw blurRad="38100" dist="38100" dir="2700000" algn="tl">
                    <a:srgbClr val="000000">
                      <a:alpha val="43137"/>
                    </a:srgbClr>
                  </a:outerShdw>
                </a:effectLst>
              </a:rPr>
              <a:t>Acts 2:34-35</a:t>
            </a:r>
          </a:p>
          <a:p>
            <a:pPr algn="just"/>
            <a:r>
              <a:rPr lang="en-US" sz="3600" dirty="0">
                <a:effectLst>
                  <a:outerShdw blurRad="38100" dist="38100" dir="2700000" algn="tl">
                    <a:srgbClr val="000000">
                      <a:alpha val="43137"/>
                    </a:srgbClr>
                  </a:outerShdw>
                </a:effectLst>
                <a:cs typeface="Calibri" panose="020F0502020204030204" pitchFamily="34" charset="0"/>
              </a:rPr>
              <a:t>“For it was not David who ascended into heaven, but he himself says: ‘</a:t>
            </a:r>
            <a:r>
              <a:rPr lang="en-US" sz="3600" cap="small" dirty="0">
                <a:effectLst>
                  <a:outerShdw blurRad="38100" dist="38100" dir="2700000" algn="tl">
                    <a:srgbClr val="000000">
                      <a:alpha val="43137"/>
                    </a:srgbClr>
                  </a:outerShdw>
                </a:effectLst>
                <a:cs typeface="Calibri" panose="020F0502020204030204" pitchFamily="34" charset="0"/>
              </a:rPr>
              <a:t>The Lord said to my Lord</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Sit</a:t>
            </a:r>
            <a:r>
              <a:rPr lang="en-US" sz="3600" cap="small" dirty="0">
                <a:effectLst>
                  <a:outerShdw blurRad="38100" dist="38100" dir="2700000" algn="tl">
                    <a:srgbClr val="000000">
                      <a:alpha val="43137"/>
                    </a:srgbClr>
                  </a:outerShdw>
                </a:effectLst>
                <a:cs typeface="Calibri" panose="020F0502020204030204" pitchFamily="34" charset="0"/>
              </a:rPr>
              <a:t> at My right hand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Until I make Your enemies a footstool for Your feet.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591AEE3-872C-3982-D7B5-3337117E7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50251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4495800"/>
          </a:xfrm>
        </p:spPr>
        <p:txBody>
          <a:bodyPr/>
          <a:lstStyle/>
          <a:p>
            <a:pPr marL="0" indent="0" algn="just">
              <a:lnSpc>
                <a:spcPct val="100000"/>
              </a:lnSpc>
              <a:buNone/>
            </a:pPr>
            <a:r>
              <a:rPr lang="en-US" dirty="0">
                <a:effectLst>
                  <a:outerShdw blurRad="38100" dist="38100" dir="2700000" algn="tl">
                    <a:srgbClr val="000000">
                      <a:alpha val="43137"/>
                    </a:srgbClr>
                  </a:outerShdw>
                </a:effectLst>
              </a:rPr>
              <a:t>“Having mentioned the need to call on the Lord, Peter turns to recent events. He recounts Jesus’ ministry in death but notes the death is not able to hold him (vv. 22–24). Peter goes on to note that such impotency for death was predicted in Psalm 16, the second Old Testament citation in Acts 2 (vv. 25–28). The text is clearly presented as having been fulfilled in Jesus’ resurrection. The psalm 16 citation leads to the mention of David and a defense of the fact that a resurrection understanding of the text cannot refer to David, since he is buried (v. 29)…. “The </a:t>
            </a:r>
            <a:r>
              <a:rPr lang="en-US" b="1" dirty="0">
                <a:solidFill>
                  <a:srgbClr val="FFFFCC"/>
                </a:solidFill>
                <a:effectLst>
                  <a:outerShdw blurRad="38100" dist="38100" dir="2700000" algn="tl">
                    <a:srgbClr val="000000">
                      <a:alpha val="43137"/>
                    </a:srgbClr>
                  </a:outerShdw>
                </a:effectLst>
              </a:rPr>
              <a:t>crucial linking allusion</a:t>
            </a:r>
            <a:r>
              <a:rPr lang="en-US" dirty="0">
                <a:effectLst>
                  <a:outerShdw blurRad="38100" dist="38100" dir="2700000" algn="tl">
                    <a:srgbClr val="000000">
                      <a:alpha val="43137"/>
                    </a:srgbClr>
                  </a:outerShdw>
                </a:effectLst>
              </a:rPr>
              <a:t> appears at this point. Peter notes that David was a prophet. Not only was David a prophet, he was the conscience beneficiary of an oath God had made to him that “one of the fruit of his [David’s] loins” (KJV)…</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3" name="Rectangle 12">
            <a:extLst>
              <a:ext uri="{FF2B5EF4-FFF2-40B4-BE49-F238E27FC236}">
                <a16:creationId xmlns:a16="http://schemas.microsoft.com/office/drawing/2014/main" id="{03B0F2B1-854D-4A01-A544-40470566ED05}"/>
              </a:ext>
            </a:extLst>
          </p:cNvPr>
          <p:cNvSpPr/>
          <p:nvPr/>
        </p:nvSpPr>
        <p:spPr>
          <a:xfrm>
            <a:off x="2806530" y="228600"/>
            <a:ext cx="657894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Darrell Bock</a:t>
            </a:r>
          </a:p>
          <a:p>
            <a:pPr algn="ctr"/>
            <a:r>
              <a:rPr lang="en-US" sz="1400" dirty="0">
                <a:effectLst>
                  <a:outerShdw blurRad="38100" dist="38100" dir="2700000" algn="tl">
                    <a:srgbClr val="000000">
                      <a:alpha val="43137"/>
                    </a:srgbClr>
                  </a:outerShdw>
                </a:effectLst>
                <a:cs typeface="Calibri" panose="020F0502020204030204" pitchFamily="34" charset="0"/>
              </a:rPr>
              <a:t>Darrell Bock, “The Reign of the Lord Christ,”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L. Bock (Grand Rapids: Zondervan, 1992), 49–50.</a:t>
            </a:r>
          </a:p>
        </p:txBody>
      </p:sp>
      <p:pic>
        <p:nvPicPr>
          <p:cNvPr id="2" name="Picture 1">
            <a:extLst>
              <a:ext uri="{FF2B5EF4-FFF2-40B4-BE49-F238E27FC236}">
                <a16:creationId xmlns:a16="http://schemas.microsoft.com/office/drawing/2014/main" id="{49331D92-FBF2-2424-53C6-C6C84E878FBF}"/>
              </a:ext>
            </a:extLst>
          </p:cNvPr>
          <p:cNvPicPr>
            <a:picLocks noChangeAspect="1"/>
          </p:cNvPicPr>
          <p:nvPr/>
        </p:nvPicPr>
        <p:blipFill>
          <a:blip r:embed="rId8"/>
          <a:stretch>
            <a:fillRect/>
          </a:stretch>
        </p:blipFill>
        <p:spPr>
          <a:xfrm>
            <a:off x="604345" y="97439"/>
            <a:ext cx="810838" cy="1121761"/>
          </a:xfrm>
          <a:prstGeom prst="rect">
            <a:avLst/>
          </a:prstGeom>
        </p:spPr>
      </p:pic>
    </p:spTree>
    <p:extLst>
      <p:ext uri="{BB962C8B-B14F-4D97-AF65-F5344CB8AC3E}">
        <p14:creationId xmlns:p14="http://schemas.microsoft.com/office/powerpoint/2010/main" val="40431367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600200"/>
            <a:ext cx="10972800" cy="4876800"/>
          </a:xfrm>
        </p:spPr>
        <p:txBody>
          <a:bodyPr/>
          <a:lstStyle/>
          <a:p>
            <a:pPr marL="0" indent="0" algn="just">
              <a:lnSpc>
                <a:spcPct val="100000"/>
              </a:lnSpc>
              <a:buNone/>
            </a:pPr>
            <a:r>
              <a:rPr lang="en-US" dirty="0">
                <a:effectLst>
                  <a:outerShdw blurRad="38100" dist="38100" dir="2700000" algn="tl">
                    <a:srgbClr val="000000">
                      <a:alpha val="43137"/>
                    </a:srgbClr>
                  </a:outerShdw>
                </a:effectLst>
              </a:rPr>
              <a:t>…would sit on his throne (Acts 2:30). The term </a:t>
            </a:r>
            <a:r>
              <a:rPr lang="en-US" i="1" dirty="0" err="1">
                <a:effectLst>
                  <a:outerShdw blurRad="38100" dist="38100" dir="2700000" algn="tl">
                    <a:srgbClr val="000000">
                      <a:alpha val="43137"/>
                    </a:srgbClr>
                  </a:outerShdw>
                </a:effectLst>
              </a:rPr>
              <a:t>kathisai</a:t>
            </a:r>
            <a:r>
              <a:rPr lang="en-US" dirty="0">
                <a:effectLst>
                  <a:outerShdw blurRad="38100" dist="38100" dir="2700000" algn="tl">
                    <a:srgbClr val="000000">
                      <a:alpha val="43137"/>
                    </a:srgbClr>
                  </a:outerShdw>
                </a:effectLst>
              </a:rPr>
              <a:t> (to sit), which is reintroduced in the citation of Psalm 110 (note </a:t>
            </a:r>
            <a:r>
              <a:rPr lang="en-US" i="1" dirty="0" err="1">
                <a:effectLst>
                  <a:outerShdw blurRad="38100" dist="38100" dir="2700000" algn="tl">
                    <a:srgbClr val="000000">
                      <a:alpha val="43137"/>
                    </a:srgbClr>
                  </a:outerShdw>
                </a:effectLst>
              </a:rPr>
              <a:t>kathou</a:t>
            </a:r>
            <a:r>
              <a:rPr lang="en-US" dirty="0">
                <a:effectLst>
                  <a:outerShdw blurRad="38100" dist="38100" dir="2700000" algn="tl">
                    <a:srgbClr val="000000">
                      <a:alpha val="43137"/>
                    </a:srgbClr>
                  </a:outerShdw>
                </a:effectLst>
              </a:rPr>
              <a:t>, “sit,” in v. 34). The allusion in verse 30 is to Psalm 132:11, a Psalm which is strongly Israelitish and national in tone (see vv. 12–18). The Psalm in turn is a reflection of the promise made to David in 2 Samuel 7, especially verse 12. This 2 Samuel passage is better known as the Davidic covenant. What is </a:t>
            </a:r>
            <a:r>
              <a:rPr lang="en-US" b="1" dirty="0">
                <a:solidFill>
                  <a:srgbClr val="FFFFCC"/>
                </a:solidFill>
                <a:effectLst>
                  <a:outerShdw blurRad="38100" dist="38100" dir="2700000" algn="tl">
                    <a:srgbClr val="000000">
                      <a:alpha val="43137"/>
                    </a:srgbClr>
                  </a:outerShdw>
                </a:effectLst>
              </a:rPr>
              <a:t>crucial</a:t>
            </a:r>
            <a:r>
              <a:rPr lang="en-US" dirty="0">
                <a:effectLst>
                  <a:outerShdw blurRad="38100" dist="38100" dir="2700000" algn="tl">
                    <a:srgbClr val="000000">
                      <a:alpha val="43137"/>
                    </a:srgbClr>
                  </a:outerShdw>
                </a:effectLst>
              </a:rPr>
              <a:t> is that David’s awareness of this covenant promise is immediately </a:t>
            </a:r>
            <a:r>
              <a:rPr lang="en-US" b="1" dirty="0">
                <a:solidFill>
                  <a:srgbClr val="FFFFCC"/>
                </a:solidFill>
                <a:effectLst>
                  <a:outerShdw blurRad="38100" dist="38100" dir="2700000" algn="tl">
                    <a:srgbClr val="000000">
                      <a:alpha val="43137"/>
                    </a:srgbClr>
                  </a:outerShdw>
                </a:effectLst>
              </a:rPr>
              <a:t>linked</a:t>
            </a:r>
            <a:r>
              <a:rPr lang="en-US" dirty="0">
                <a:effectLst>
                  <a:outerShdw blurRad="38100" dist="38100" dir="2700000" algn="tl">
                    <a:srgbClr val="000000">
                      <a:alpha val="43137"/>
                    </a:srgbClr>
                  </a:outerShdw>
                </a:effectLst>
              </a:rPr>
              <a:t> to his understanding of the resurrection in Psalm 16, which in turn is immediately tied to the resurrection proof text of Psalm 110 (vv. 31–35)…</a:t>
            </a:r>
            <a:r>
              <a:rPr lang="en-US" sz="2800" dirty="0">
                <a:effectLst>
                  <a:outerShdw blurRad="38100" dist="38100" dir="2700000" algn="tl">
                    <a:srgbClr val="000000">
                      <a:alpha val="43137"/>
                    </a:srgbClr>
                  </a:outerShdw>
                </a:effectLst>
              </a:rPr>
              <a:t> “</a:t>
            </a:r>
            <a:r>
              <a:rPr lang="en-US" sz="2800" i="1" dirty="0">
                <a:effectLst>
                  <a:outerShdw blurRad="38100" dist="38100" dir="2700000" algn="tl">
                    <a:srgbClr val="000000">
                      <a:alpha val="43137"/>
                    </a:srgbClr>
                  </a:outerShdw>
                </a:effectLst>
              </a:rPr>
              <a:t>Being seated on David’s throne is linked to being seated at God’s right hand</a:t>
            </a:r>
            <a:r>
              <a:rPr lang="en-US" sz="2800" dirty="0">
                <a:effectLst>
                  <a:outerShdw blurRad="38100" dist="38100" dir="2700000" algn="tl">
                    <a:srgbClr val="000000">
                      <a:alpha val="43137"/>
                    </a:srgbClr>
                  </a:outerShdw>
                </a:effectLst>
              </a:rPr>
              <a:t>. In other words, Jesus’ resurrection-ascension to God’s right hand </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2B9FB01D-A84A-6144-5FC9-2C57A2AA7D0A}"/>
              </a:ext>
            </a:extLst>
          </p:cNvPr>
          <p:cNvSpPr/>
          <p:nvPr/>
        </p:nvSpPr>
        <p:spPr>
          <a:xfrm>
            <a:off x="2806530" y="228600"/>
            <a:ext cx="657894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Darrell Bock</a:t>
            </a:r>
          </a:p>
          <a:p>
            <a:pPr algn="ctr"/>
            <a:r>
              <a:rPr lang="en-US" sz="1400" dirty="0">
                <a:effectLst>
                  <a:outerShdw blurRad="38100" dist="38100" dir="2700000" algn="tl">
                    <a:srgbClr val="000000">
                      <a:alpha val="43137"/>
                    </a:srgbClr>
                  </a:outerShdw>
                </a:effectLst>
                <a:cs typeface="Calibri" panose="020F0502020204030204" pitchFamily="34" charset="0"/>
              </a:rPr>
              <a:t>Darrell Bock, “The Reign of the Lord Christ,”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L. Bock (Grand Rapids: Zondervan, 1992), 49–50.</a:t>
            </a:r>
          </a:p>
        </p:txBody>
      </p:sp>
      <p:pic>
        <p:nvPicPr>
          <p:cNvPr id="5" name="Picture 4">
            <a:extLst>
              <a:ext uri="{FF2B5EF4-FFF2-40B4-BE49-F238E27FC236}">
                <a16:creationId xmlns:a16="http://schemas.microsoft.com/office/drawing/2014/main" id="{912A6B34-D15A-115B-FFE4-557B3998A4C7}"/>
              </a:ext>
            </a:extLst>
          </p:cNvPr>
          <p:cNvPicPr>
            <a:picLocks noChangeAspect="1"/>
          </p:cNvPicPr>
          <p:nvPr/>
        </p:nvPicPr>
        <p:blipFill>
          <a:blip r:embed="rId8"/>
          <a:stretch>
            <a:fillRect/>
          </a:stretch>
        </p:blipFill>
        <p:spPr>
          <a:xfrm>
            <a:off x="604345" y="97439"/>
            <a:ext cx="810838" cy="1121761"/>
          </a:xfrm>
          <a:prstGeom prst="rect">
            <a:avLst/>
          </a:prstGeom>
        </p:spPr>
      </p:pic>
    </p:spTree>
    <p:extLst>
      <p:ext uri="{BB962C8B-B14F-4D97-AF65-F5344CB8AC3E}">
        <p14:creationId xmlns:p14="http://schemas.microsoft.com/office/powerpoint/2010/main" val="18862059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371601"/>
            <a:ext cx="10972800" cy="4392792"/>
          </a:xfrm>
        </p:spPr>
        <p:txBody>
          <a:bodyPr/>
          <a:lstStyle/>
          <a:p>
            <a:pPr marL="0" indent="0" algn="just">
              <a:lnSpc>
                <a:spcPct val="100000"/>
              </a:lnSpc>
              <a:buNone/>
            </a:pPr>
            <a:r>
              <a:rPr lang="en-US" sz="2700" dirty="0">
                <a:effectLst>
                  <a:outerShdw blurRad="38100" dist="38100" dir="2700000" algn="tl">
                    <a:srgbClr val="000000">
                      <a:alpha val="43137"/>
                    </a:srgbClr>
                  </a:outerShdw>
                </a:effectLst>
              </a:rPr>
              <a:t>…hand is put forward by Peter as a fulfillment of the Davidic covenant, just as the allusion to Joel fulfills the new covenant. To say that Peter is only interested to argue that the Messiah must be raised misses the point of the connection in these verses and ignores entirely the allusion to Psalm 132 in the Davidic covenant. This passage and Luke 1:68–79 also counter the claim that no New Testament text asserts the present work of Jesus’ as a reigning Davidite sitting on David’s Throne. The throne on which Jesus is said to sit is the one promised to David’s descendent through the Davidic promise of 2 Samuel, which was initially passed on through Solomon. Jesus sits here as David’s promised Son on David’s promised Throne. This fits Old Testament imagery as well. The idea of sitting describes the idea of rule, as the parallelism of Jeremiah 22:30 shows. </a:t>
            </a:r>
            <a:r>
              <a:rPr lang="en-US" sz="2700" b="1" dirty="0">
                <a:solidFill>
                  <a:srgbClr val="FFFFCC"/>
                </a:solidFill>
                <a:effectLst>
                  <a:outerShdw blurRad="38100" dist="38100" dir="2700000" algn="tl">
                    <a:srgbClr val="000000">
                      <a:alpha val="43137"/>
                    </a:srgbClr>
                  </a:outerShdw>
                </a:effectLst>
              </a:rPr>
              <a:t>As the Davidic heir, Jesus sits in and rules from heaven</a:t>
            </a:r>
            <a:r>
              <a:rPr lang="en-US" sz="2700"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44F92DF9-0015-4D0D-793A-CD1545EF2D8A}"/>
              </a:ext>
            </a:extLst>
          </p:cNvPr>
          <p:cNvSpPr/>
          <p:nvPr/>
        </p:nvSpPr>
        <p:spPr>
          <a:xfrm>
            <a:off x="2806530" y="228600"/>
            <a:ext cx="657894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Darrell Bock</a:t>
            </a:r>
          </a:p>
          <a:p>
            <a:pPr algn="ctr"/>
            <a:r>
              <a:rPr lang="en-US" sz="1400" dirty="0">
                <a:effectLst>
                  <a:outerShdw blurRad="38100" dist="38100" dir="2700000" algn="tl">
                    <a:srgbClr val="000000">
                      <a:alpha val="43137"/>
                    </a:srgbClr>
                  </a:outerShdw>
                </a:effectLst>
                <a:cs typeface="Calibri" panose="020F0502020204030204" pitchFamily="34" charset="0"/>
              </a:rPr>
              <a:t>Darrell Bock, “The Reign of the Lord Christ,”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L. Bock (Grand Rapids: Zondervan, 1992), 49–50.</a:t>
            </a:r>
          </a:p>
        </p:txBody>
      </p:sp>
      <p:pic>
        <p:nvPicPr>
          <p:cNvPr id="3" name="Picture 2">
            <a:extLst>
              <a:ext uri="{FF2B5EF4-FFF2-40B4-BE49-F238E27FC236}">
                <a16:creationId xmlns:a16="http://schemas.microsoft.com/office/drawing/2014/main" id="{AD54DDB6-C53F-C5B2-0301-31F1EA483E7F}"/>
              </a:ext>
            </a:extLst>
          </p:cNvPr>
          <p:cNvPicPr>
            <a:picLocks noChangeAspect="1"/>
          </p:cNvPicPr>
          <p:nvPr/>
        </p:nvPicPr>
        <p:blipFill>
          <a:blip r:embed="rId8"/>
          <a:stretch>
            <a:fillRect/>
          </a:stretch>
        </p:blipFill>
        <p:spPr>
          <a:xfrm>
            <a:off x="604345" y="97439"/>
            <a:ext cx="810838" cy="1121761"/>
          </a:xfrm>
          <a:prstGeom prst="rect">
            <a:avLst/>
          </a:prstGeom>
        </p:spPr>
      </p:pic>
    </p:spTree>
    <p:extLst>
      <p:ext uri="{BB962C8B-B14F-4D97-AF65-F5344CB8AC3E}">
        <p14:creationId xmlns:p14="http://schemas.microsoft.com/office/powerpoint/2010/main" val="24516190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371600"/>
            <a:ext cx="10972800" cy="4489979"/>
          </a:xfrm>
        </p:spPr>
        <p:txBody>
          <a:bodyPr/>
          <a:lstStyle/>
          <a:p>
            <a:pPr marL="0" indent="0" algn="just">
              <a:lnSpc>
                <a:spcPct val="100000"/>
              </a:lnSpc>
              <a:buNone/>
            </a:pPr>
            <a:r>
              <a:rPr lang="en-US" sz="3200" dirty="0">
                <a:effectLst>
                  <a:outerShdw blurRad="38100" dist="38100" dir="2700000" algn="tl">
                    <a:srgbClr val="000000">
                      <a:alpha val="43137"/>
                    </a:srgbClr>
                  </a:outerShdw>
                </a:effectLst>
              </a:rPr>
              <a:t>“This precise point—the ascension—is in view in Acts 2:34: ‘For David did not send into heavens, but he says himself . . .’ It is simply incorrect to treat Psalm 16 as linked with Psalm 110 by asserting that both are resurrection proof texts. Psalm 16 is, but Psalm 110 is not. </a:t>
            </a:r>
            <a:r>
              <a:rPr lang="en-US" sz="3200" b="1" u="sng" dirty="0">
                <a:solidFill>
                  <a:srgbClr val="FFFFCC"/>
                </a:solidFill>
                <a:effectLst>
                  <a:outerShdw blurRad="38100" dist="38100" dir="2700000" algn="tl">
                    <a:srgbClr val="000000">
                      <a:alpha val="43137"/>
                    </a:srgbClr>
                  </a:outerShdw>
                </a:effectLst>
              </a:rPr>
              <a:t>Rather, Peter quoted each Psalm with its own quite distinct emphasis in support of two different elements in his presentation</a:t>
            </a:r>
            <a:r>
              <a:rPr lang="en-US" sz="3200"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366F5326-D995-4BE0-8A3C-08E38B432DCD}"/>
              </a:ext>
            </a:extLst>
          </p:cNvPr>
          <p:cNvSpPr/>
          <p:nvPr/>
        </p:nvSpPr>
        <p:spPr>
          <a:xfrm>
            <a:off x="2687940" y="228601"/>
            <a:ext cx="681612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cs typeface="Calibri" panose="020F0502020204030204" pitchFamily="34" charset="0"/>
              </a:rPr>
              <a:t>Issues in Dispensationalism</a:t>
            </a:r>
            <a:r>
              <a:rPr lang="en-US" sz="1400" dirty="0">
                <a:effectLst>
                  <a:outerShdw blurRad="38100" dist="38100" dir="2700000" algn="tl">
                    <a:srgbClr val="000000">
                      <a:alpha val="43137"/>
                    </a:srgbClr>
                  </a:outerShdw>
                </a:effectLst>
                <a:cs typeface="Calibri" panose="020F0502020204030204" pitchFamily="34" charset="0"/>
              </a:rPr>
              <a:t>, ed. John R. Master Wesley R. Willis, Charles C. Ryrie (Chicago: Moody, 1994), 178.</a:t>
            </a:r>
          </a:p>
        </p:txBody>
      </p:sp>
      <p:pic>
        <p:nvPicPr>
          <p:cNvPr id="12" name="Picture 2" descr="Image result for zane hodges">
            <a:extLst>
              <a:ext uri="{FF2B5EF4-FFF2-40B4-BE49-F238E27FC236}">
                <a16:creationId xmlns:a16="http://schemas.microsoft.com/office/drawing/2014/main" id="{93DE161C-9FDF-48CF-9B7F-BD4DBE1F6B2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1473" y="76200"/>
            <a:ext cx="96252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1217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371600"/>
            <a:ext cx="10972800" cy="5181600"/>
          </a:xfrm>
        </p:spPr>
        <p:txBody>
          <a:bodyPr/>
          <a:lstStyle/>
          <a:p>
            <a:pPr marL="0" indent="0" algn="just">
              <a:lnSpc>
                <a:spcPct val="100000"/>
              </a:lnSpc>
              <a:spcBef>
                <a:spcPts val="0"/>
              </a:spcBef>
              <a:buNone/>
            </a:pPr>
            <a:r>
              <a:rPr lang="en-US" dirty="0">
                <a:effectLst>
                  <a:outerShdw blurRad="38100" dist="38100" dir="2700000" algn="tl">
                    <a:srgbClr val="000000">
                      <a:alpha val="43137"/>
                    </a:srgbClr>
                  </a:outerShdw>
                </a:effectLst>
              </a:rPr>
              <a:t>“But unless Bock is reading the Greek text in the form found in the Majority Text (not likely, to be sure), there appears to be a translational gaffe here that slightly overstates the similarity between verses 30 and 34. As you read the modern editions of the Greek New Testament, the verb </a:t>
            </a:r>
            <a:r>
              <a:rPr lang="en-US" i="1" dirty="0" err="1">
                <a:effectLst>
                  <a:outerShdw blurRad="38100" dist="38100" dir="2700000" algn="tl">
                    <a:srgbClr val="000000">
                      <a:alpha val="43137"/>
                    </a:srgbClr>
                  </a:outerShdw>
                </a:effectLst>
              </a:rPr>
              <a:t>kathisai</a:t>
            </a:r>
            <a:r>
              <a:rPr lang="en-US" dirty="0">
                <a:effectLst>
                  <a:outerShdw blurRad="38100" dist="38100" dir="2700000" algn="tl">
                    <a:srgbClr val="000000">
                      <a:alpha val="43137"/>
                    </a:srgbClr>
                  </a:outerShdw>
                </a:effectLst>
              </a:rPr>
              <a:t> in verse 30 is not to be read as intransitive (‘to sit’) but as transitive (‘to seat’; cf. the NIV here). In verse 34, however, the intransitive sense ‘to sit’ is correct, even though a slightly different Greek verb is involved. But, in view of the difference in verbs, Bock is not technically accurate when he states that the former verb is ‘reintroduced’ in the quotation from Psalm 110. Clearly this would be quibbling were it not for the fact that </a:t>
            </a:r>
            <a:r>
              <a:rPr lang="en-US" b="1" i="1" u="sng" dirty="0">
                <a:solidFill>
                  <a:srgbClr val="FFFFCC"/>
                </a:solidFill>
                <a:effectLst>
                  <a:outerShdw blurRad="38100" dist="38100" dir="2700000" algn="tl">
                    <a:srgbClr val="000000">
                      <a:alpha val="43137"/>
                    </a:srgbClr>
                  </a:outerShdw>
                </a:effectLst>
              </a:rPr>
              <a:t>Bock is trying to make these verses parallel by appealing to the use of a single verb in the same sense in both verses</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13" name="Rectangle 12">
            <a:extLst>
              <a:ext uri="{FF2B5EF4-FFF2-40B4-BE49-F238E27FC236}">
                <a16:creationId xmlns:a16="http://schemas.microsoft.com/office/drawing/2014/main" id="{03B0F2B1-854D-4A01-A544-40470566ED05}"/>
              </a:ext>
            </a:extLst>
          </p:cNvPr>
          <p:cNvSpPr/>
          <p:nvPr/>
        </p:nvSpPr>
        <p:spPr>
          <a:xfrm>
            <a:off x="2667000" y="228600"/>
            <a:ext cx="6858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cs typeface="Calibri" panose="020F0502020204030204" pitchFamily="34" charset="0"/>
              </a:rPr>
              <a:t>Issues in Dispensationalism</a:t>
            </a:r>
            <a:r>
              <a:rPr lang="en-US" sz="1400" dirty="0">
                <a:effectLst>
                  <a:outerShdw blurRad="38100" dist="38100" dir="2700000" algn="tl">
                    <a:srgbClr val="000000">
                      <a:alpha val="43137"/>
                    </a:srgbClr>
                  </a:outerShdw>
                </a:effectLst>
                <a:cs typeface="Calibri" panose="020F0502020204030204" pitchFamily="34" charset="0"/>
              </a:rPr>
              <a:t>, ed. John R. Master Wesley R. Willis, Charles C. Ryrie (Chicago: Moody, 1994), 175–76.</a:t>
            </a:r>
          </a:p>
        </p:txBody>
      </p:sp>
      <p:pic>
        <p:nvPicPr>
          <p:cNvPr id="2" name="Picture 2" descr="Image result for zane hodges">
            <a:extLst>
              <a:ext uri="{FF2B5EF4-FFF2-40B4-BE49-F238E27FC236}">
                <a16:creationId xmlns:a16="http://schemas.microsoft.com/office/drawing/2014/main" id="{1759416D-C68A-4006-2F28-395AE6B1B91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61473" y="76200"/>
            <a:ext cx="96252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1702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86EFB9-830F-4A11-9069-29F8D8401807}"/>
              </a:ext>
            </a:extLst>
          </p:cNvPr>
          <p:cNvGraphicFramePr>
            <a:graphicFrameLocks noGrp="1"/>
          </p:cNvGraphicFramePr>
          <p:nvPr>
            <p:ph/>
          </p:nvPr>
        </p:nvGraphicFramePr>
        <p:xfrm>
          <a:off x="1600200" y="1524000"/>
          <a:ext cx="8991600" cy="4495800"/>
        </p:xfrm>
        <a:graphic>
          <a:graphicData uri="http://schemas.openxmlformats.org/drawingml/2006/table">
            <a:tbl>
              <a:tblPr firstRow="1" bandRow="1">
                <a:tableStyleId>{073A0DAA-6AF3-43AB-8588-CEC1D06C72B9}</a:tableStyleId>
              </a:tblPr>
              <a:tblGrid>
                <a:gridCol w="2819400">
                  <a:extLst>
                    <a:ext uri="{9D8B030D-6E8A-4147-A177-3AD203B41FA5}">
                      <a16:colId xmlns:a16="http://schemas.microsoft.com/office/drawing/2014/main" val="3561167396"/>
                    </a:ext>
                  </a:extLst>
                </a:gridCol>
                <a:gridCol w="3175000">
                  <a:extLst>
                    <a:ext uri="{9D8B030D-6E8A-4147-A177-3AD203B41FA5}">
                      <a16:colId xmlns:a16="http://schemas.microsoft.com/office/drawing/2014/main" val="980899094"/>
                    </a:ext>
                  </a:extLst>
                </a:gridCol>
                <a:gridCol w="2997200">
                  <a:extLst>
                    <a:ext uri="{9D8B030D-6E8A-4147-A177-3AD203B41FA5}">
                      <a16:colId xmlns:a16="http://schemas.microsoft.com/office/drawing/2014/main" val="2934671267"/>
                    </a:ext>
                  </a:extLst>
                </a:gridCol>
              </a:tblGrid>
              <a:tr h="838200">
                <a:tc>
                  <a:txBody>
                    <a:bodyPr/>
                    <a:lstStyle/>
                    <a:p>
                      <a:pPr marL="112713" indent="0" algn="l" rtl="0" fontAlgn="base">
                        <a:spcBef>
                          <a:spcPts val="0"/>
                        </a:spcBef>
                        <a:spcAft>
                          <a:spcPts val="1200"/>
                        </a:spcAft>
                      </a:pPr>
                      <a:r>
                        <a:rPr lang="en-US" sz="4000" b="0" kern="1200" dirty="0">
                          <a:solidFill>
                            <a:srgbClr val="00FFFF"/>
                          </a:solidFill>
                          <a:effectLst/>
                          <a:latin typeface="Calibri" panose="020F0502020204030204" pitchFamily="34" charset="0"/>
                          <a:ea typeface="+mj-ea"/>
                          <a:cs typeface="Calibri" panose="020F0502020204030204" pitchFamily="34" charset="0"/>
                        </a:rPr>
                        <a:t>Verse:</a:t>
                      </a:r>
                    </a:p>
                  </a:txBody>
                  <a:tcPr anchor="ctr"/>
                </a:tc>
                <a:tc>
                  <a:txBody>
                    <a:bodyPr/>
                    <a:lstStyle/>
                    <a:p>
                      <a:pPr algn="ctr" rtl="0" fontAlgn="base">
                        <a:spcBef>
                          <a:spcPts val="0"/>
                        </a:spcBef>
                        <a:spcAft>
                          <a:spcPts val="1200"/>
                        </a:spcAft>
                      </a:pPr>
                      <a:r>
                        <a:rPr lang="en-US" sz="4000" b="0" kern="1200" dirty="0">
                          <a:solidFill>
                            <a:srgbClr val="00FFFF"/>
                          </a:solidFill>
                          <a:effectLst/>
                          <a:latin typeface="Calibri" panose="020F0502020204030204" pitchFamily="34" charset="0"/>
                          <a:ea typeface="+mj-ea"/>
                          <a:cs typeface="Calibri" panose="020F0502020204030204" pitchFamily="34" charset="0"/>
                        </a:rPr>
                        <a:t>Acts 2:30</a:t>
                      </a:r>
                    </a:p>
                  </a:txBody>
                  <a:tcPr anchor="ctr"/>
                </a:tc>
                <a:tc>
                  <a:txBody>
                    <a:bodyPr/>
                    <a:lstStyle/>
                    <a:p>
                      <a:pPr algn="ctr" rtl="0" fontAlgn="base">
                        <a:spcBef>
                          <a:spcPts val="0"/>
                        </a:spcBef>
                        <a:spcAft>
                          <a:spcPts val="1200"/>
                        </a:spcAft>
                      </a:pPr>
                      <a:r>
                        <a:rPr lang="en-US" sz="4000" b="0" kern="1200" dirty="0">
                          <a:solidFill>
                            <a:srgbClr val="00FFFF"/>
                          </a:solidFill>
                          <a:effectLst/>
                          <a:latin typeface="Calibri" panose="020F0502020204030204" pitchFamily="34" charset="0"/>
                          <a:ea typeface="+mj-ea"/>
                          <a:cs typeface="Calibri" panose="020F0502020204030204" pitchFamily="34" charset="0"/>
                        </a:rPr>
                        <a:t>Acts 2:34</a:t>
                      </a:r>
                    </a:p>
                  </a:txBody>
                  <a:tcPr anchor="ctr"/>
                </a:tc>
                <a:extLst>
                  <a:ext uri="{0D108BD9-81ED-4DB2-BD59-A6C34878D82A}">
                    <a16:rowId xmlns:a16="http://schemas.microsoft.com/office/drawing/2014/main" val="2178549750"/>
                  </a:ext>
                </a:extLst>
              </a:tr>
              <a:tr h="914400">
                <a:tc>
                  <a:txBody>
                    <a:bodyPr/>
                    <a:lstStyle/>
                    <a:p>
                      <a:pPr marL="112713" indent="0" algn="l"/>
                      <a:r>
                        <a:rPr lang="en-US" sz="3600" b="1" dirty="0">
                          <a:latin typeface="Calibri" panose="020F0502020204030204" pitchFamily="34" charset="0"/>
                          <a:cs typeface="Calibri" panose="020F0502020204030204" pitchFamily="34" charset="0"/>
                        </a:rPr>
                        <a:t>Psalm</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132:11</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110:1</a:t>
                      </a:r>
                    </a:p>
                  </a:txBody>
                  <a:tcPr anchor="ctr"/>
                </a:tc>
                <a:extLst>
                  <a:ext uri="{0D108BD9-81ED-4DB2-BD59-A6C34878D82A}">
                    <a16:rowId xmlns:a16="http://schemas.microsoft.com/office/drawing/2014/main" val="1738947076"/>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Verb:</a:t>
                      </a:r>
                    </a:p>
                  </a:txBody>
                  <a:tcPr anchor="ctr"/>
                </a:tc>
                <a:tc>
                  <a:txBody>
                    <a:bodyPr/>
                    <a:lstStyle/>
                    <a:p>
                      <a:pPr algn="ctr"/>
                      <a:r>
                        <a:rPr lang="en-US" sz="3600" b="1" kern="1200" dirty="0" err="1">
                          <a:solidFill>
                            <a:srgbClr val="C00000"/>
                          </a:solidFill>
                          <a:latin typeface="Calibri" panose="020F0502020204030204" pitchFamily="34" charset="0"/>
                          <a:ea typeface="+mn-ea"/>
                          <a:cs typeface="Calibri" panose="020F0502020204030204" pitchFamily="34" charset="0"/>
                        </a:rPr>
                        <a:t>kathízō</a:t>
                      </a:r>
                      <a:endParaRPr lang="en-US" sz="3600" b="1" kern="1200" dirty="0">
                        <a:solidFill>
                          <a:srgbClr val="C00000"/>
                        </a:solidFill>
                        <a:latin typeface="Calibri" panose="020F0502020204030204" pitchFamily="34" charset="0"/>
                        <a:ea typeface="+mn-ea"/>
                        <a:cs typeface="Calibri" panose="020F0502020204030204" pitchFamily="34" charset="0"/>
                      </a:endParaRPr>
                    </a:p>
                  </a:txBody>
                  <a:tcPr anchor="ctr"/>
                </a:tc>
                <a:tc>
                  <a:txBody>
                    <a:bodyPr/>
                    <a:lstStyle/>
                    <a:p>
                      <a:pPr algn="ctr"/>
                      <a:r>
                        <a:rPr lang="en-US" sz="3600" b="1" kern="1200" dirty="0" err="1">
                          <a:solidFill>
                            <a:srgbClr val="0000FF"/>
                          </a:solidFill>
                          <a:latin typeface="Calibri" panose="020F0502020204030204" pitchFamily="34" charset="0"/>
                          <a:ea typeface="+mn-ea"/>
                          <a:cs typeface="Calibri" panose="020F0502020204030204" pitchFamily="34" charset="0"/>
                        </a:rPr>
                        <a:t>káthēmai</a:t>
                      </a:r>
                      <a:endParaRPr lang="en-US" sz="3600" b="1" kern="1200" dirty="0">
                        <a:solidFill>
                          <a:srgbClr val="0000FF"/>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199476003"/>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Kind of verb:</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Transitive</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Intransitive</a:t>
                      </a:r>
                    </a:p>
                  </a:txBody>
                  <a:tcPr anchor="ctr"/>
                </a:tc>
                <a:extLst>
                  <a:ext uri="{0D108BD9-81ED-4DB2-BD59-A6C34878D82A}">
                    <a16:rowId xmlns:a16="http://schemas.microsoft.com/office/drawing/2014/main" val="2593988310"/>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Translation</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To seat or place</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To sit</a:t>
                      </a:r>
                    </a:p>
                  </a:txBody>
                  <a:tcPr anchor="ctr"/>
                </a:tc>
                <a:extLst>
                  <a:ext uri="{0D108BD9-81ED-4DB2-BD59-A6C34878D82A}">
                    <a16:rowId xmlns:a16="http://schemas.microsoft.com/office/drawing/2014/main" val="3316920980"/>
                  </a:ext>
                </a:extLst>
              </a:tr>
            </a:tbl>
          </a:graphicData>
        </a:graphic>
      </p:graphicFrame>
      <p:sp>
        <p:nvSpPr>
          <p:cNvPr id="4" name="Title 1">
            <a:extLst>
              <a:ext uri="{FF2B5EF4-FFF2-40B4-BE49-F238E27FC236}">
                <a16:creationId xmlns:a16="http://schemas.microsoft.com/office/drawing/2014/main" id="{6D785030-2CCA-4B96-A138-2D23F7BBDD1B}"/>
              </a:ext>
            </a:extLst>
          </p:cNvPr>
          <p:cNvSpPr txBox="1">
            <a:spLocks/>
          </p:cNvSpPr>
          <p:nvPr/>
        </p:nvSpPr>
        <p:spPr bwMode="auto">
          <a:xfrm>
            <a:off x="1637111" y="228600"/>
            <a:ext cx="8917781"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None/>
              <a:defRPr/>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Is Jesus Now Reigning from David’s Throne? </a:t>
            </a:r>
            <a:b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br>
            <a:r>
              <a:rPr lang="en-US" altLang="en-US" sz="2800" dirty="0">
                <a:effectLst>
                  <a:outerShdw blurRad="38100" dist="38100" dir="2700000" algn="tl">
                    <a:srgbClr val="000000">
                      <a:alpha val="43137"/>
                    </a:srgbClr>
                  </a:outerShdw>
                </a:effectLst>
                <a:ea typeface="+mj-ea"/>
                <a:cs typeface="Calibri" panose="020F0502020204030204" pitchFamily="34" charset="0"/>
              </a:rPr>
              <a:t>(Acts 2)</a:t>
            </a:r>
          </a:p>
        </p:txBody>
      </p:sp>
    </p:spTree>
    <p:extLst>
      <p:ext uri="{BB962C8B-B14F-4D97-AF65-F5344CB8AC3E}">
        <p14:creationId xmlns:p14="http://schemas.microsoft.com/office/powerpoint/2010/main" val="2021376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4626C4BB-BE82-42CF-8C07-CB8533ABD8F4}"/>
              </a:ext>
            </a:extLst>
          </p:cNvPr>
          <p:cNvSpPr>
            <a:spLocks noGrp="1" noChangeArrowheads="1"/>
          </p:cNvSpPr>
          <p:nvPr>
            <p:ph type="body" idx="1"/>
          </p:nvPr>
        </p:nvSpPr>
        <p:spPr>
          <a:xfrm>
            <a:off x="609600" y="1905000"/>
            <a:ext cx="10972800" cy="3733800"/>
          </a:xfrm>
        </p:spPr>
        <p:txBody>
          <a:bodyPr/>
          <a:lstStyle/>
          <a:p>
            <a:pPr marL="0" indent="0" algn="just">
              <a:lnSpc>
                <a:spcPct val="100000"/>
              </a:lnSpc>
              <a:spcBef>
                <a:spcPts val="0"/>
              </a:spcBef>
              <a:buNone/>
              <a:defRPr/>
            </a:pPr>
            <a:r>
              <a:rPr lang="en-US" sz="3000" dirty="0">
                <a:effectLst>
                  <a:outerShdw blurRad="38100" dist="38100" dir="2700000" algn="tl">
                    <a:srgbClr val="000000">
                      <a:alpha val="43137"/>
                    </a:srgbClr>
                  </a:outerShdw>
                </a:effectLst>
              </a:rPr>
              <a:t>“[T]he word Kingdom does not occur in Acts 2. . . . It is difficult to explain why Luke does not use the term if the kingdom is being inaugurated. He employs it forty-five times in the gospel and uses it two more times in Acts 1. . . . [O]ne would expect Luke to use the word if such a startling thing as the inauguration of the kingdom had taken place. The fact that Luke uses kingdom only eight times in Acts after such heavy usage in his gospel implies that the kingdom had not begun but was in fact, postponed.”</a:t>
            </a:r>
          </a:p>
        </p:txBody>
      </p:sp>
      <p:pic>
        <p:nvPicPr>
          <p:cNvPr id="4" name="Picture 3">
            <a:extLst>
              <a:ext uri="{FF2B5EF4-FFF2-40B4-BE49-F238E27FC236}">
                <a16:creationId xmlns:a16="http://schemas.microsoft.com/office/drawing/2014/main" id="{E0A2F5D2-6706-4C23-84E8-6E6DA068F6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53112"/>
          <a:stretch/>
        </p:blipFill>
        <p:spPr>
          <a:xfrm>
            <a:off x="627075" y="76200"/>
            <a:ext cx="896925" cy="1097280"/>
          </a:xfrm>
          <a:prstGeom prst="rect">
            <a:avLst/>
          </a:prstGeom>
          <a:ln>
            <a:solidFill>
              <a:schemeClr val="tx1"/>
            </a:solidFill>
          </a:ln>
        </p:spPr>
      </p:pic>
      <p:sp>
        <p:nvSpPr>
          <p:cNvPr id="5" name="Rectangle 4">
            <a:extLst>
              <a:ext uri="{FF2B5EF4-FFF2-40B4-BE49-F238E27FC236}">
                <a16:creationId xmlns:a16="http://schemas.microsoft.com/office/drawing/2014/main" id="{E5BB2372-8305-4372-81FE-8A6DFCA8AA1F}"/>
              </a:ext>
            </a:extLst>
          </p:cNvPr>
          <p:cNvSpPr/>
          <p:nvPr/>
        </p:nvSpPr>
        <p:spPr>
          <a:xfrm>
            <a:off x="1524001" y="228600"/>
            <a:ext cx="9143999"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Stanley D. Toussaint </a:t>
            </a:r>
          </a:p>
          <a:p>
            <a:pPr algn="ctr"/>
            <a:r>
              <a:rPr lang="en-US" dirty="0">
                <a:effectLst>
                  <a:outerShdw blurRad="38100" dist="38100" dir="2700000" algn="tl">
                    <a:srgbClr val="000000">
                      <a:alpha val="43137"/>
                    </a:srgbClr>
                  </a:outerShdw>
                </a:effectLst>
              </a:rPr>
              <a:t>“Israel and the Church of a Traditional Dispensationalist,” in Three Central Issues in Contemporary Dispensationalism, ed. Herbert W. Bateman (Grand Rapids: Kregel, 1999), 242. </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2C218065-7B9C-9E3D-2064-30E54F73BB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2199"/>
          <a:stretch/>
        </p:blipFill>
        <p:spPr>
          <a:xfrm>
            <a:off x="10668000" y="76200"/>
            <a:ext cx="914400" cy="1097280"/>
          </a:xfrm>
          <a:prstGeom prst="rect">
            <a:avLst/>
          </a:prstGeom>
          <a:ln>
            <a:solidFill>
              <a:schemeClr val="tx1"/>
            </a:solidFill>
          </a:ln>
        </p:spPr>
      </p:pic>
    </p:spTree>
    <p:extLst>
      <p:ext uri="{BB962C8B-B14F-4D97-AF65-F5344CB8AC3E}">
        <p14:creationId xmlns:p14="http://schemas.microsoft.com/office/powerpoint/2010/main" val="993125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943100" y="228600"/>
            <a:ext cx="83058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387" name="Rectangle 3"/>
          <p:cNvSpPr>
            <a:spLocks noGrp="1" noChangeArrowheads="1"/>
          </p:cNvSpPr>
          <p:nvPr>
            <p:ph type="body" sz="half" idx="2"/>
          </p:nvPr>
        </p:nvSpPr>
        <p:spPr>
          <a:xfrm>
            <a:off x="609600" y="1143000"/>
            <a:ext cx="10972800" cy="5410200"/>
          </a:xfrm>
        </p:spPr>
        <p:txBody>
          <a:bodyPr/>
          <a:lstStyle/>
          <a:p>
            <a:pPr marL="461963" indent="-461963">
              <a:lnSpc>
                <a:spcPct val="100000"/>
              </a:lnSpc>
              <a:spcBef>
                <a:spcPts val="0"/>
              </a:spcBef>
              <a:spcAft>
                <a:spcPts val="1800"/>
              </a:spcAft>
              <a:buClr>
                <a:srgbClr val="00FFFF"/>
              </a:buClr>
              <a:buSzPct val="100000"/>
              <a:buAutoNum type="alphaLcPeriod"/>
              <a:defRPr/>
            </a:pPr>
            <a:r>
              <a:rPr lang="en-US" sz="3200" dirty="0"/>
              <a:t>The king was absent (Acts 1:9-11)</a:t>
            </a:r>
          </a:p>
          <a:p>
            <a:pPr marL="461963" indent="-461963">
              <a:lnSpc>
                <a:spcPct val="100000"/>
              </a:lnSpc>
              <a:spcBef>
                <a:spcPts val="0"/>
              </a:spcBef>
              <a:spcAft>
                <a:spcPts val="1800"/>
              </a:spcAft>
              <a:buClr>
                <a:srgbClr val="00FFFF"/>
              </a:buClr>
              <a:buSzPct val="100000"/>
              <a:buAutoNum type="alphaLcPeriod"/>
              <a:defRPr/>
            </a:pPr>
            <a:r>
              <a:rPr lang="en-US" sz="3200" dirty="0"/>
              <a:t>Irreversible language found in the Gospels (Matt. 12:31-32; 21:42; 22:7)</a:t>
            </a:r>
          </a:p>
          <a:p>
            <a:pPr marL="461963" indent="-461963">
              <a:lnSpc>
                <a:spcPct val="100000"/>
              </a:lnSpc>
              <a:spcBef>
                <a:spcPts val="0"/>
              </a:spcBef>
              <a:spcAft>
                <a:spcPts val="1800"/>
              </a:spcAft>
              <a:buClr>
                <a:srgbClr val="00FFFF"/>
              </a:buClr>
              <a:buSzPct val="100000"/>
              <a:buAutoNum type="alphaLcPeriod"/>
              <a:defRPr/>
            </a:pPr>
            <a:r>
              <a:rPr lang="en-US" sz="3200" dirty="0"/>
              <a:t>A new age in the kingdom’s absence has already been disclosed (Luke 19:11-27; Matt. 13; 24‒25)</a:t>
            </a:r>
          </a:p>
          <a:p>
            <a:pPr marL="461963" indent="-461963">
              <a:lnSpc>
                <a:spcPct val="100000"/>
              </a:lnSpc>
              <a:spcBef>
                <a:spcPts val="0"/>
              </a:spcBef>
              <a:spcAft>
                <a:spcPts val="1800"/>
              </a:spcAft>
              <a:buClr>
                <a:srgbClr val="00FFFF"/>
              </a:buClr>
              <a:buSzPct val="100000"/>
              <a:buAutoNum type="alphaLcPeriod"/>
              <a:defRPr/>
            </a:pPr>
            <a:r>
              <a:rPr lang="en-US" sz="3200" dirty="0"/>
              <a:t>“Kingdom” is mentioned 45x in Luke’s Gospel but only 8x in Acts</a:t>
            </a:r>
          </a:p>
          <a:p>
            <a:pPr marL="461963" indent="-461963">
              <a:lnSpc>
                <a:spcPct val="100000"/>
              </a:lnSpc>
              <a:spcBef>
                <a:spcPts val="0"/>
              </a:spcBef>
              <a:spcAft>
                <a:spcPts val="1800"/>
              </a:spcAft>
              <a:buClr>
                <a:srgbClr val="00FFFF"/>
              </a:buClr>
              <a:buSzPct val="100000"/>
              <a:buFont typeface="Wingdings" pitchFamily="2" charset="2"/>
              <a:buAutoNum type="alphaLcPeriod"/>
              <a:defRPr/>
            </a:pPr>
            <a:r>
              <a:rPr lang="en-US" sz="3200" dirty="0"/>
              <a:t>Expression “repent for the kingdom of heaven is at hand” is absent from Acts</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744200" y="76200"/>
            <a:ext cx="900350" cy="1219200"/>
          </a:xfrm>
          <a:ln>
            <a:solidFill>
              <a:schemeClr val="tx1"/>
            </a:solidFill>
          </a:ln>
        </p:spPr>
      </p:pic>
    </p:spTree>
    <p:extLst>
      <p:ext uri="{BB962C8B-B14F-4D97-AF65-F5344CB8AC3E}">
        <p14:creationId xmlns:p14="http://schemas.microsoft.com/office/powerpoint/2010/main" val="10654934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2"/>
          </p:nvPr>
        </p:nvSpPr>
        <p:spPr>
          <a:xfrm>
            <a:off x="609600" y="1143000"/>
            <a:ext cx="10972800" cy="5029200"/>
          </a:xfrm>
        </p:spPr>
        <p:txBody>
          <a:bodyPr/>
          <a:lstStyle/>
          <a:p>
            <a:pPr marL="514350" indent="-514350">
              <a:lnSpc>
                <a:spcPct val="100000"/>
              </a:lnSpc>
              <a:spcBef>
                <a:spcPts val="0"/>
              </a:spcBef>
              <a:spcAft>
                <a:spcPts val="1800"/>
              </a:spcAft>
              <a:buClr>
                <a:srgbClr val="00FFFF"/>
              </a:buClr>
              <a:buSzPct val="100000"/>
              <a:buFont typeface="+mj-lt"/>
              <a:buAutoNum type="alphaLcPeriod" startAt="6"/>
              <a:defRPr/>
            </a:pPr>
            <a:r>
              <a:rPr lang="en-US" sz="3200" dirty="0"/>
              <a:t>Co-mingling of kingdom truth with Church Age truth</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The timing of the kingdom has already been fixed by the Father’s authority (Acts 1:6-7)</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Peter was merely preaching the personal Gospel in Acts 2</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Acts 3:19-21 is laying out the condition by which the kingdom will ultimately come to the earth (Acts 3:19-21)</a:t>
            </a:r>
          </a:p>
          <a:p>
            <a:pPr marL="461963" indent="-461963">
              <a:lnSpc>
                <a:spcPct val="100000"/>
              </a:lnSpc>
              <a:spcBef>
                <a:spcPts val="0"/>
              </a:spcBef>
              <a:spcAft>
                <a:spcPts val="1800"/>
              </a:spcAft>
              <a:buClr>
                <a:srgbClr val="00FFFF"/>
              </a:buClr>
              <a:buSzPct val="100000"/>
              <a:buFont typeface="Arial" panose="020B0604020202020204" pitchFamily="34" charset="0"/>
              <a:buAutoNum type="alphaLcPeriod" startAt="6"/>
              <a:defRPr/>
            </a:pPr>
            <a:r>
              <a:rPr lang="en-US" sz="3200" dirty="0"/>
              <a:t>The miracles in Acts authenticate the new age of the Church (Heb. 2:2-3) and not the ongoing offer of the kingdom</a:t>
            </a:r>
          </a:p>
          <a:p>
            <a:pPr marL="514350" indent="-514350">
              <a:spcBef>
                <a:spcPts val="0"/>
              </a:spcBef>
              <a:spcAft>
                <a:spcPts val="2400"/>
              </a:spcAft>
              <a:buSzPct val="100000"/>
              <a:buAutoNum type="alphaLcPeriod" startAt="6"/>
              <a:defRPr/>
            </a:pPr>
            <a:endParaRPr lang="en-US" dirty="0"/>
          </a:p>
        </p:txBody>
      </p:sp>
      <p:sp>
        <p:nvSpPr>
          <p:cNvPr id="10" name="Rectangle 2"/>
          <p:cNvSpPr>
            <a:spLocks noGrp="1" noChangeArrowheads="1"/>
          </p:cNvSpPr>
          <p:nvPr>
            <p:ph type="title"/>
          </p:nvPr>
        </p:nvSpPr>
        <p:spPr>
          <a:xfrm>
            <a:off x="1943100" y="228600"/>
            <a:ext cx="8305800" cy="685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King_of_Kings[1]">
            <a:extLst>
              <a:ext uri="{FF2B5EF4-FFF2-40B4-BE49-F238E27FC236}">
                <a16:creationId xmlns:a16="http://schemas.microsoft.com/office/drawing/2014/main" id="{F4D4B546-D635-5632-7C2B-9ACF8BD174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44200" y="76200"/>
            <a:ext cx="900350"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783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504CDC22-6AC2-3047-31A0-CDE9C602680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375023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36254400-058A-3E05-184A-8548DA1F5E9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7886991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80555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2009" y="228600"/>
            <a:ext cx="5967983" cy="914400"/>
          </a:xfrm>
        </p:spPr>
        <p:txBody>
          <a:bodyPr/>
          <a:lstStyle/>
          <a:p>
            <a:pPr marL="687388" indent="-687388" algn="ctr"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338238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4" name="Rectangle 2">
            <a:extLst>
              <a:ext uri="{FF2B5EF4-FFF2-40B4-BE49-F238E27FC236}">
                <a16:creationId xmlns:a16="http://schemas.microsoft.com/office/drawing/2014/main" id="{1407D072-146B-A05D-FD3E-DFCD4220ACA1}"/>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Tree>
    <p:extLst>
      <p:ext uri="{BB962C8B-B14F-4D97-AF65-F5344CB8AC3E}">
        <p14:creationId xmlns:p14="http://schemas.microsoft.com/office/powerpoint/2010/main" val="42113622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pic>
        <p:nvPicPr>
          <p:cNvPr id="2" name="Picture 1">
            <a:extLst>
              <a:ext uri="{FF2B5EF4-FFF2-40B4-BE49-F238E27FC236}">
                <a16:creationId xmlns:a16="http://schemas.microsoft.com/office/drawing/2014/main" id="{9558E9B3-A5F9-A5CC-E7E2-D8EED28FEBCB}"/>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02188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FF14A474-A06D-4D1A-D2DE-B9DFA66963E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5088718-94AB-E9E6-C076-3AF91B5ECEF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753284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3DA3B335-1C23-4929-5CA1-65BA5DBA7AC8}"/>
              </a:ext>
            </a:extLst>
          </p:cNvPr>
          <p:cNvSpPr txBox="1"/>
          <p:nvPr/>
        </p:nvSpPr>
        <p:spPr>
          <a:xfrm>
            <a:off x="609600" y="0"/>
            <a:ext cx="10972800" cy="4775666"/>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John 16:7–11</a:t>
            </a:r>
          </a:p>
          <a:p>
            <a:pPr marL="0" marR="0" algn="just">
              <a:spcBef>
                <a:spcPts val="0"/>
              </a:spcBef>
              <a:spcAft>
                <a:spcPts val="100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7</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“But I tell you the truth, it is to your advantage that I go away; for if I do not go away, the Helper will not come to you; but if I go, I will send Him to you.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8</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He, when He comes, will convict the world concerning sin and righteousness and judgment;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concerning sin, because they do not believe in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righteousness, because I go to the Father and you no longer see Me;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concerning judgment, because the ruler of this world has been judged. </a:t>
            </a:r>
          </a:p>
        </p:txBody>
      </p:sp>
    </p:spTree>
    <p:extLst>
      <p:ext uri="{BB962C8B-B14F-4D97-AF65-F5344CB8AC3E}">
        <p14:creationId xmlns:p14="http://schemas.microsoft.com/office/powerpoint/2010/main" val="19889087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E7F32FBD-DCE3-60B1-8CA6-DA6FF43DCA4E}"/>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A4D6907A-670A-56B3-CFB2-7BC81428EA1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8483559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A656E-E70C-4F1B-F802-2C187A64A86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dirty="0"/>
              <a:t>“</a:t>
            </a:r>
            <a:r>
              <a:rPr lang="en-US" sz="3600" dirty="0"/>
              <a:t>Peter said to them,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dirty="0"/>
              <a:t>, and each of you be baptized in the name of Jesus Christ for (</a:t>
            </a:r>
            <a:r>
              <a:rPr lang="en-US" sz="3600" dirty="0" err="1"/>
              <a:t>eis</a:t>
            </a:r>
            <a:r>
              <a:rPr lang="en-US" sz="3600" dirty="0"/>
              <a:t>) the forgiveness of your sins; and you will receive the gift of the Holy Spirit.</a:t>
            </a:r>
            <a:r>
              <a:rPr lang="en-US" altLang="en-US" sz="3600" kern="0" dirty="0"/>
              <a:t>”</a:t>
            </a:r>
          </a:p>
        </p:txBody>
      </p:sp>
    </p:spTree>
    <p:extLst>
      <p:ext uri="{BB962C8B-B14F-4D97-AF65-F5344CB8AC3E}">
        <p14:creationId xmlns:p14="http://schemas.microsoft.com/office/powerpoint/2010/main" val="513455590"/>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2 Peter 3:9</a:t>
            </a:r>
          </a:p>
          <a:p>
            <a:pPr algn="ctr" defTabSz="685800">
              <a:spcBef>
                <a:spcPts val="0"/>
              </a:spcBef>
              <a:spcAft>
                <a:spcPts val="600"/>
              </a:spcAft>
              <a:buClr>
                <a:schemeClr val="tx2"/>
              </a:buClr>
              <a:buSzPct val="75000"/>
              <a:defRPr/>
            </a:pPr>
            <a:r>
              <a:rPr lang="en-US" sz="3200" b="1" i="0" dirty="0">
                <a:solidFill>
                  <a:srgbClr val="FFFFCC"/>
                </a:solidFill>
                <a:effectLst/>
                <a:latin typeface="system-ui"/>
              </a:rPr>
              <a:t>Douay-Rheims 1899 American Edition (DRA)</a:t>
            </a:r>
            <a:endParaRPr lang="en-US" altLang="en-US" sz="4000" b="1" dirty="0">
              <a:solidFill>
                <a:srgbClr val="FFFFCC"/>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delayeth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not his promise, as some imagine,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dealeth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patiently for your sake, not willing that any should perish, but that all should return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penance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034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8EA6A91-1969-28DB-FF63-31E256F30925}"/>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mn-lt"/>
              </a:rPr>
              <a:t>Mistaken Replacement?</a:t>
            </a:r>
          </a:p>
        </p:txBody>
      </p:sp>
      <p:sp>
        <p:nvSpPr>
          <p:cNvPr id="10243" name="Rectangle 3">
            <a:extLst>
              <a:ext uri="{FF2B5EF4-FFF2-40B4-BE49-F238E27FC236}">
                <a16:creationId xmlns:a16="http://schemas.microsoft.com/office/drawing/2014/main" id="{65727476-D2A6-0F36-54A7-2CDC821AE040}"/>
              </a:ext>
            </a:extLst>
          </p:cNvPr>
          <p:cNvSpPr>
            <a:spLocks noGrp="1" noChangeArrowheads="1"/>
          </p:cNvSpPr>
          <p:nvPr>
            <p:ph sz="half" idx="1"/>
          </p:nvPr>
        </p:nvSpPr>
        <p:spPr>
          <a:xfrm>
            <a:off x="609600" y="1447800"/>
            <a:ext cx="3886200" cy="4351338"/>
          </a:xfrm>
        </p:spPr>
        <p:txBody>
          <a:bodyPr/>
          <a:lstStyle/>
          <a:p>
            <a:pPr marL="0" indent="0" algn="ctr">
              <a:lnSpc>
                <a:spcPct val="100000"/>
              </a:lnSpc>
              <a:spcBef>
                <a:spcPts val="0"/>
              </a:spcBef>
              <a:spcAft>
                <a:spcPts val="1200"/>
              </a:spcAft>
              <a:buNone/>
            </a:pPr>
            <a:r>
              <a:rPr lang="en-US" altLang="en-US" sz="3200" dirty="0">
                <a:solidFill>
                  <a:srgbClr val="00FFFF"/>
                </a:solidFill>
                <a:effectLst>
                  <a:outerShdw blurRad="38100" dist="38100" dir="2700000" algn="tl">
                    <a:srgbClr val="000000">
                      <a:alpha val="43137"/>
                    </a:srgbClr>
                  </a:outerShdw>
                </a:effectLst>
                <a:ea typeface="+mj-ea"/>
                <a:cs typeface="+mj-cs"/>
              </a:rPr>
              <a:t>Pro</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No Spirit yet</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Lots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Matthias disappears</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Paul</a:t>
            </a:r>
          </a:p>
        </p:txBody>
      </p:sp>
      <p:sp>
        <p:nvSpPr>
          <p:cNvPr id="10244" name="Rectangle 4">
            <a:extLst>
              <a:ext uri="{FF2B5EF4-FFF2-40B4-BE49-F238E27FC236}">
                <a16:creationId xmlns:a16="http://schemas.microsoft.com/office/drawing/2014/main" id="{ED97BBDF-85EA-A432-94D4-6E398BF8599D}"/>
              </a:ext>
            </a:extLst>
          </p:cNvPr>
          <p:cNvSpPr>
            <a:spLocks noGrp="1" noChangeArrowheads="1"/>
          </p:cNvSpPr>
          <p:nvPr>
            <p:ph sz="half" idx="2"/>
          </p:nvPr>
        </p:nvSpPr>
        <p:spPr>
          <a:xfrm>
            <a:off x="6082462" y="1447800"/>
            <a:ext cx="5486400" cy="4351338"/>
          </a:xfrm>
        </p:spPr>
        <p:txBody>
          <a:bodyPr/>
          <a:lstStyle/>
          <a:p>
            <a:pPr marL="0" indent="0" algn="ctr">
              <a:lnSpc>
                <a:spcPct val="100000"/>
              </a:lnSpc>
              <a:spcBef>
                <a:spcPts val="0"/>
              </a:spcBef>
              <a:spcAft>
                <a:spcPts val="1200"/>
              </a:spcAft>
              <a:buNone/>
            </a:pPr>
            <a:r>
              <a:rPr lang="en-US" altLang="en-US" sz="3200" dirty="0">
                <a:solidFill>
                  <a:srgbClr val="00FFFF"/>
                </a:solidFill>
                <a:effectLst>
                  <a:outerShdw blurRad="38100" dist="38100" dir="2700000" algn="tl">
                    <a:srgbClr val="000000">
                      <a:alpha val="43137"/>
                    </a:srgbClr>
                  </a:outerShdw>
                </a:effectLst>
                <a:ea typeface="+mj-ea"/>
                <a:cs typeface="+mj-cs"/>
              </a:rPr>
              <a:t>Con</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No textual indication of an error</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Twelve esteemed (2:14; 6:2)</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God’s choice (1:24)</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Prov 16:33</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Paul unqualified (1:21-22)</a:t>
            </a:r>
          </a:p>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2800" dirty="0">
                <a:effectLst>
                  <a:outerShdw blurRad="38100" dist="38100" dir="2700000" algn="tl">
                    <a:srgbClr val="000000">
                      <a:alpha val="43137"/>
                    </a:srgbClr>
                  </a:outerShdw>
                </a:effectLst>
              </a:rPr>
              <a:t>Focus on Peter &amp; Paul</a:t>
            </a:r>
          </a:p>
        </p:txBody>
      </p:sp>
      <p:pic>
        <p:nvPicPr>
          <p:cNvPr id="3" name="Picture 2">
            <a:extLst>
              <a:ext uri="{FF2B5EF4-FFF2-40B4-BE49-F238E27FC236}">
                <a16:creationId xmlns:a16="http://schemas.microsoft.com/office/drawing/2014/main" id="{1B4693FA-8B2C-504B-3CF3-7AB54678DC3E}"/>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20544127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733550" y="228600"/>
            <a:ext cx="8724900" cy="1143000"/>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mn-lt"/>
                <a:ea typeface="+mn-ea"/>
                <a:cs typeface="Calibri" panose="020F0502020204030204" pitchFamily="34" charset="0"/>
              </a:rPr>
              <a:t>Lewis Sperry Chafer</a:t>
            </a:r>
            <a:br>
              <a:rPr lang="en-US" sz="2800" dirty="0">
                <a:solidFill>
                  <a:schemeClr val="tx1"/>
                </a:solidFill>
                <a:latin typeface="+mn-lt"/>
              </a:rPr>
            </a:br>
            <a:r>
              <a:rPr lang="en-US" sz="2000" dirty="0">
                <a:solidFill>
                  <a:schemeClr val="tx1"/>
                </a:solidFill>
                <a:latin typeface="+mn-lt"/>
              </a:rPr>
              <a:t>vol. 7, </a:t>
            </a:r>
            <a:r>
              <a:rPr lang="en-US" sz="2000" i="1" dirty="0">
                <a:solidFill>
                  <a:schemeClr val="tx1"/>
                </a:solidFill>
                <a:latin typeface="+mn-lt"/>
              </a:rPr>
              <a:t>Systematic Theology</a:t>
            </a:r>
            <a:r>
              <a:rPr lang="en-US" sz="2000" dirty="0">
                <a:solidFill>
                  <a:schemeClr val="tx1"/>
                </a:solidFill>
                <a:latin typeface="+mn-lt"/>
              </a:rPr>
              <a:t> (Grand Rapids, MI: </a:t>
            </a:r>
            <a:r>
              <a:rPr lang="en-US" sz="2000" dirty="0" err="1">
                <a:solidFill>
                  <a:schemeClr val="tx1"/>
                </a:solidFill>
                <a:latin typeface="+mn-lt"/>
              </a:rPr>
              <a:t>Kregel</a:t>
            </a:r>
            <a:r>
              <a:rPr lang="en-US" sz="2000" dirty="0">
                <a:solidFill>
                  <a:schemeClr val="tx1"/>
                </a:solidFill>
                <a:latin typeface="+mn-lt"/>
              </a:rPr>
              <a:t> Publications, 1993), 265-66.</a:t>
            </a:r>
            <a:endParaRPr lang="en-US" sz="2800" dirty="0">
              <a:solidFill>
                <a:schemeClr val="tx1"/>
              </a:solidFill>
              <a:latin typeface="+mn-lt"/>
            </a:endParaRPr>
          </a:p>
        </p:txBody>
      </p:sp>
      <p:sp>
        <p:nvSpPr>
          <p:cNvPr id="39939" name="Content Placeholder 2"/>
          <p:cNvSpPr>
            <a:spLocks noGrp="1"/>
          </p:cNvSpPr>
          <p:nvPr>
            <p:ph idx="1"/>
          </p:nvPr>
        </p:nvSpPr>
        <p:spPr>
          <a:xfrm>
            <a:off x="3352800" y="1600200"/>
            <a:ext cx="8229600" cy="4114800"/>
          </a:xfrm>
        </p:spPr>
        <p:txBody>
          <a:bodyPr/>
          <a:lstStyle/>
          <a:p>
            <a:pPr marL="0" indent="0" algn="just" eaLnBrk="1" hangingPunct="1">
              <a:lnSpc>
                <a:spcPct val="100000"/>
              </a:lnSpc>
              <a:buNone/>
              <a:defRPr/>
            </a:pPr>
            <a:r>
              <a:rPr lang="en-US" sz="3200" dirty="0"/>
              <a:t>“This vital newness of mind is a part of believing, after all, and therefore it may be and is used as a </a:t>
            </a:r>
            <a:r>
              <a:rPr lang="en-US" sz="3200" b="1" i="1" u="sng" dirty="0">
                <a:solidFill>
                  <a:srgbClr val="FFFFCC"/>
                </a:solidFill>
              </a:rPr>
              <a:t>synonym</a:t>
            </a:r>
            <a:r>
              <a:rPr lang="en-US" sz="3200" dirty="0"/>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85800" y="1752599"/>
            <a:ext cx="2316078" cy="3200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600"/>
              </a:spcAft>
              <a:buFont typeface="Wingdings" panose="05000000000000000000" pitchFamily="2" charset="2"/>
              <a:buNone/>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Acts 17:30-31</a:t>
            </a:r>
          </a:p>
          <a:p>
            <a:pPr marL="0" indent="0" algn="just">
              <a:spcBef>
                <a:spcPts val="0"/>
              </a:spcBef>
              <a:buFont typeface="Wingdings" panose="05000000000000000000" pitchFamily="2" charset="2"/>
              <a:buNone/>
            </a:pPr>
            <a:r>
              <a:rPr lang="en-US" sz="3600" kern="0" dirty="0"/>
              <a:t>“</a:t>
            </a:r>
            <a:r>
              <a:rPr lang="en-US" sz="3600" kern="0" baseline="30000" dirty="0"/>
              <a:t>30</a:t>
            </a:r>
            <a:r>
              <a:rPr lang="en-US" sz="3600" kern="0" dirty="0"/>
              <a:t> Therefore having overlooked the times of ignorance, God is now declaring to men that all people everywhere should </a:t>
            </a:r>
            <a:r>
              <a:rPr lang="en-US" sz="3600" b="1" u="sng" kern="0" dirty="0">
                <a:solidFill>
                  <a:srgbClr val="FFFFCC"/>
                </a:solidFill>
              </a:rPr>
              <a:t>repent [</a:t>
            </a:r>
            <a:r>
              <a:rPr lang="en-US" sz="3600" b="1" i="1" u="sng" kern="0" dirty="0" err="1">
                <a:solidFill>
                  <a:srgbClr val="FFFFCC"/>
                </a:solidFill>
              </a:rPr>
              <a:t>metanoeō</a:t>
            </a:r>
            <a:r>
              <a:rPr lang="en-US" sz="3600" b="1" u="sng" kern="0" dirty="0">
                <a:solidFill>
                  <a:srgbClr val="FFFFCC"/>
                </a:solidFill>
              </a:rPr>
              <a:t>]</a:t>
            </a:r>
            <a:r>
              <a:rPr lang="en-US" sz="3600" kern="0" dirty="0"/>
              <a:t>, </a:t>
            </a:r>
            <a:r>
              <a:rPr lang="en-US" sz="3600" kern="0" baseline="30000" dirty="0"/>
              <a:t>31</a:t>
            </a:r>
            <a:r>
              <a:rPr lang="en-US" sz="3600" kern="0" dirty="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118428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928EC84-B4DB-D0DE-8D79-652025C4C3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repentance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170" y="3014663"/>
            <a:ext cx="3099660" cy="1785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41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5ECFB-7480-4E0A-8FA2-35CFC311E2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12:24</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the Pharisees heard </a:t>
            </a:r>
            <a:r>
              <a:rPr lang="en-US" sz="3600" i="1" dirty="0">
                <a:effectLst>
                  <a:outerShdw blurRad="38100" dist="38100" dir="2700000" algn="tl">
                    <a:srgbClr val="000000">
                      <a:alpha val="43137"/>
                    </a:srgbClr>
                  </a:outerShdw>
                </a:effectLst>
                <a:latin typeface="Calibri" panose="020F0502020204030204" pitchFamily="34" charset="0"/>
              </a:rPr>
              <a:t>this</a:t>
            </a:r>
            <a:r>
              <a:rPr lang="en-US" sz="3600" dirty="0">
                <a:effectLst>
                  <a:outerShdw blurRad="38100" dist="38100" dir="2700000" algn="tl">
                    <a:srgbClr val="000000">
                      <a:alpha val="43137"/>
                    </a:srgbClr>
                  </a:outerShdw>
                </a:effectLst>
                <a:latin typeface="Calibri" panose="020F0502020204030204" pitchFamily="34" charset="0"/>
              </a:rPr>
              <a:t>, they said, ‘This man casts out demons only by </a:t>
            </a:r>
            <a:r>
              <a:rPr lang="en-US" sz="3600" dirty="0" err="1">
                <a:effectLst>
                  <a:outerShdw blurRad="38100" dist="38100" dir="2700000" algn="tl">
                    <a:srgbClr val="000000">
                      <a:alpha val="43137"/>
                    </a:srgbClr>
                  </a:outerShdw>
                </a:effectLst>
                <a:latin typeface="Calibri" panose="020F0502020204030204" pitchFamily="34" charset="0"/>
              </a:rPr>
              <a:t>Beelzebul</a:t>
            </a:r>
            <a:r>
              <a:rPr lang="en-US" sz="3600" dirty="0">
                <a:effectLst>
                  <a:outerShdw blurRad="38100" dist="38100" dir="2700000" algn="tl">
                    <a:srgbClr val="000000">
                      <a:alpha val="43137"/>
                    </a:srgbClr>
                  </a:outerShdw>
                </a:effectLst>
                <a:latin typeface="Calibri" panose="020F0502020204030204" pitchFamily="34" charset="0"/>
              </a:rPr>
              <a:t> the ruler of the demons.’”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2667000"/>
            <a:ext cx="3048000" cy="2286000"/>
          </a:xfrm>
          <a:prstGeom prst="ellipse">
            <a:avLst/>
          </a:prstGeom>
          <a:ln>
            <a:noFill/>
          </a:ln>
          <a:effectLst>
            <a:softEdge rad="112500"/>
          </a:effectLst>
        </p:spPr>
      </p:pic>
    </p:spTree>
    <p:extLst>
      <p:ext uri="{BB962C8B-B14F-4D97-AF65-F5344CB8AC3E}">
        <p14:creationId xmlns:p14="http://schemas.microsoft.com/office/powerpoint/2010/main" val="952933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246357"/>
            <a:ext cx="8229600" cy="847152"/>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Matthew Outline</a:t>
            </a:r>
          </a:p>
        </p:txBody>
      </p:sp>
      <p:sp>
        <p:nvSpPr>
          <p:cNvPr id="26627" name="Rectangle 3"/>
          <p:cNvSpPr>
            <a:spLocks noGrp="1" noChangeArrowheads="1"/>
          </p:cNvSpPr>
          <p:nvPr>
            <p:ph type="body" idx="1"/>
          </p:nvPr>
        </p:nvSpPr>
        <p:spPr>
          <a:xfrm>
            <a:off x="1688969" y="1244338"/>
            <a:ext cx="8814062" cy="5184742"/>
          </a:xfrm>
        </p:spPr>
        <p:txBody>
          <a:bodyPr/>
          <a:lstStyle/>
          <a:p>
            <a:pPr marL="0" indent="0">
              <a:buNone/>
              <a:defRPr/>
            </a:pPr>
            <a:r>
              <a:rPr lang="en-US" dirty="0">
                <a:effectLst>
                  <a:outerShdw blurRad="38100" dist="38100" dir="2700000" algn="tl">
                    <a:srgbClr val="000000">
                      <a:alpha val="43137"/>
                    </a:srgbClr>
                  </a:outerShdw>
                </a:effectLst>
              </a:rPr>
              <a:t>Pedigree of the king (1</a:t>
            </a:r>
            <a:r>
              <a:rPr lang="en-US" dirty="0">
                <a:effectLst>
                  <a:outerShdw blurRad="38100" dist="38100" dir="2700000" algn="tl">
                    <a:srgbClr val="000000">
                      <a:alpha val="43137"/>
                    </a:srgbClr>
                  </a:outerShdw>
                </a:effectLst>
                <a:cs typeface="Calibri" panose="020F0502020204030204" pitchFamily="34" charset="0"/>
              </a:rPr>
              <a:t>–2)</a:t>
            </a:r>
            <a:endParaRPr lang="en-US"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Preparation of the king (3</a:t>
            </a:r>
            <a:r>
              <a:rPr lang="en-US" dirty="0">
                <a:effectLst>
                  <a:outerShdw blurRad="38100" dist="38100" dir="2700000" algn="tl">
                    <a:srgbClr val="000000">
                      <a:alpha val="43137"/>
                    </a:srgbClr>
                  </a:outerShdw>
                </a:effectLst>
                <a:cs typeface="Calibri" panose="020F0502020204030204" pitchFamily="34" charset="0"/>
              </a:rPr>
              <a:t>–4)</a:t>
            </a:r>
            <a:endParaRPr lang="en-US" dirty="0">
              <a:effectLst>
                <a:outerShdw blurRad="38100" dist="38100" dir="2700000" algn="tl">
                  <a:srgbClr val="000000">
                    <a:alpha val="43137"/>
                  </a:srgbClr>
                </a:outerShdw>
              </a:effectLst>
            </a:endParaRPr>
          </a:p>
          <a:p>
            <a:pPr lvl="2" eaLnBrk="1" hangingPunct="1">
              <a:lnSpc>
                <a:spcPct val="90000"/>
              </a:lnSpc>
              <a:defRPr/>
            </a:pPr>
            <a:r>
              <a:rPr lang="en-US" sz="2800" dirty="0">
                <a:effectLst>
                  <a:outerShdw blurRad="38100" dist="38100" dir="2700000" algn="tl">
                    <a:srgbClr val="000000">
                      <a:alpha val="43137"/>
                    </a:srgbClr>
                  </a:outerShdw>
                </a:effectLst>
              </a:rPr>
              <a:t>Pedagogy of the king (5</a:t>
            </a:r>
            <a:r>
              <a:rPr lang="en-US" sz="2800" dirty="0">
                <a:effectLst>
                  <a:outerShdw blurRad="38100" dist="38100" dir="2700000" algn="tl">
                    <a:srgbClr val="000000">
                      <a:alpha val="43137"/>
                    </a:srgbClr>
                  </a:outerShdw>
                </a:effectLst>
                <a:cs typeface="Calibri" panose="020F0502020204030204" pitchFamily="34" charset="0"/>
              </a:rPr>
              <a:t>–7)</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Power of the king (8</a:t>
            </a:r>
            <a:r>
              <a:rPr lang="en-US" sz="2800" dirty="0">
                <a:effectLst>
                  <a:outerShdw blurRad="38100" dist="38100" dir="2700000" algn="tl">
                    <a:srgbClr val="000000">
                      <a:alpha val="43137"/>
                    </a:srgbClr>
                  </a:outerShdw>
                </a:effectLst>
                <a:cs typeface="Calibri" panose="020F0502020204030204" pitchFamily="34" charset="0"/>
              </a:rPr>
              <a:t>–9)</a:t>
            </a:r>
          </a:p>
          <a:p>
            <a:pPr lvl="4" eaLnBrk="1" hangingPunct="1">
              <a:lnSpc>
                <a:spcPct val="90000"/>
              </a:lnSpc>
              <a:defRPr/>
            </a:pPr>
            <a:r>
              <a:rPr lang="en-US" sz="2800" dirty="0">
                <a:effectLst>
                  <a:outerShdw blurRad="38100" dist="38100" dir="2700000" algn="tl">
                    <a:srgbClr val="000000">
                      <a:alpha val="43137"/>
                    </a:srgbClr>
                  </a:outerShdw>
                </a:effectLst>
                <a:cs typeface="Calibri" panose="020F0502020204030204" pitchFamily="34" charset="0"/>
              </a:rPr>
              <a:t>Program of the king (10)</a:t>
            </a:r>
            <a:endParaRPr lang="en-US" sz="2800" dirty="0">
              <a:effectLst>
                <a:outerShdw blurRad="38100" dist="38100" dir="2700000" algn="tl">
                  <a:srgbClr val="000000">
                    <a:alpha val="43137"/>
                  </a:srgbClr>
                </a:outerShdw>
              </a:effectLst>
            </a:endParaRPr>
          </a:p>
          <a:p>
            <a:pPr lvl="5">
              <a:lnSpc>
                <a:spcPct val="90000"/>
              </a:lnSpc>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Progressive rejection of the king (11–12)</a:t>
            </a:r>
          </a:p>
          <a:p>
            <a:pPr lvl="4" eaLnBrk="1" hangingPunct="1">
              <a:lnSpc>
                <a:spcPct val="90000"/>
              </a:lnSpc>
              <a:defRPr/>
            </a:pPr>
            <a:r>
              <a:rPr lang="en-US" sz="2800" dirty="0">
                <a:effectLst>
                  <a:outerShdw blurRad="38100" dist="38100" dir="2700000" algn="tl">
                    <a:srgbClr val="000000">
                      <a:alpha val="43137"/>
                    </a:srgbClr>
                  </a:outerShdw>
                </a:effectLst>
              </a:rPr>
              <a:t>Preparation of the king’s disciples (13</a:t>
            </a:r>
            <a:r>
              <a:rPr lang="en-US" sz="2800" dirty="0">
                <a:effectLst>
                  <a:outerShdw blurRad="38100" dist="38100" dir="2700000" algn="tl">
                    <a:srgbClr val="000000">
                      <a:alpha val="43137"/>
                    </a:srgbClr>
                  </a:outerShdw>
                </a:effectLst>
                <a:cs typeface="Calibri" panose="020F0502020204030204" pitchFamily="34" charset="0"/>
              </a:rPr>
              <a:t>–20)</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Presentation &amp; rejection of the king (21</a:t>
            </a:r>
            <a:r>
              <a:rPr lang="en-US" sz="2800" dirty="0">
                <a:effectLst>
                  <a:outerShdw blurRad="38100" dist="38100" dir="2700000" algn="tl">
                    <a:srgbClr val="000000">
                      <a:alpha val="43137"/>
                    </a:srgbClr>
                  </a:outerShdw>
                </a:effectLst>
                <a:cs typeface="Calibri" panose="020F0502020204030204" pitchFamily="34" charset="0"/>
              </a:rPr>
              <a:t>–23)</a:t>
            </a:r>
            <a:r>
              <a:rPr lang="en-US" sz="2800" dirty="0">
                <a:effectLst>
                  <a:outerShdw blurRad="38100" dist="38100" dir="2700000" algn="tl">
                    <a:srgbClr val="000000">
                      <a:alpha val="43137"/>
                    </a:srgbClr>
                  </a:outerShdw>
                </a:effectLst>
              </a:rPr>
              <a:t> </a:t>
            </a:r>
          </a:p>
          <a:p>
            <a:pPr lvl="2" eaLnBrk="1" hangingPunct="1">
              <a:lnSpc>
                <a:spcPct val="90000"/>
              </a:lnSpc>
              <a:defRPr/>
            </a:pPr>
            <a:r>
              <a:rPr lang="en-US" sz="2800" dirty="0">
                <a:effectLst>
                  <a:outerShdw blurRad="38100" dist="38100" dir="2700000" algn="tl">
                    <a:srgbClr val="000000">
                      <a:alpha val="43137"/>
                    </a:srgbClr>
                  </a:outerShdw>
                </a:effectLst>
              </a:rPr>
              <a:t>Prophecies of the king (24</a:t>
            </a:r>
            <a:r>
              <a:rPr lang="en-US" sz="2800" dirty="0">
                <a:effectLst>
                  <a:outerShdw blurRad="38100" dist="38100" dir="2700000" algn="tl">
                    <a:srgbClr val="000000">
                      <a:alpha val="43137"/>
                    </a:srgbClr>
                  </a:outerShdw>
                </a:effectLst>
                <a:cs typeface="Calibri" panose="020F0502020204030204" pitchFamily="34" charset="0"/>
              </a:rPr>
              <a:t>–25)</a:t>
            </a:r>
            <a:endParaRPr lang="en-US" sz="2800"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Passion of the king (26</a:t>
            </a:r>
            <a:r>
              <a:rPr lang="en-US" dirty="0">
                <a:effectLst>
                  <a:outerShdw blurRad="38100" dist="38100" dir="2700000" algn="tl">
                    <a:srgbClr val="000000">
                      <a:alpha val="43137"/>
                    </a:srgbClr>
                  </a:outerShdw>
                </a:effectLst>
                <a:cs typeface="Calibri" panose="020F0502020204030204" pitchFamily="34" charset="0"/>
              </a:rPr>
              <a:t>–27)</a:t>
            </a:r>
            <a:endParaRPr lang="en-US" dirty="0">
              <a:effectLst>
                <a:outerShdw blurRad="38100" dist="38100" dir="2700000" algn="tl">
                  <a:srgbClr val="000000">
                    <a:alpha val="43137"/>
                  </a:srgbClr>
                </a:outerShdw>
              </a:effectLst>
            </a:endParaRPr>
          </a:p>
          <a:p>
            <a:pPr marL="0" indent="0">
              <a:buNone/>
              <a:defRPr/>
            </a:pPr>
            <a:r>
              <a:rPr lang="en-US" dirty="0">
                <a:effectLst>
                  <a:outerShdw blurRad="38100" dist="38100" dir="2700000" algn="tl">
                    <a:srgbClr val="000000">
                      <a:alpha val="43137"/>
                    </a:srgbClr>
                  </a:outerShdw>
                </a:effectLst>
              </a:rPr>
              <a:t>Proof of the king (</a:t>
            </a:r>
            <a:r>
              <a:rPr lang="en-US" dirty="0">
                <a:effectLst>
                  <a:outerShdw blurRad="38100" dist="38100" dir="2700000" algn="tl">
                    <a:srgbClr val="000000">
                      <a:alpha val="43137"/>
                    </a:srgbClr>
                  </a:outerShdw>
                </a:effectLst>
                <a:cs typeface="Calibri" panose="020F0502020204030204" pitchFamily="34" charset="0"/>
              </a:rPr>
              <a:t>28)</a:t>
            </a:r>
          </a:p>
        </p:txBody>
      </p:sp>
    </p:spTree>
    <p:extLst>
      <p:ext uri="{BB962C8B-B14F-4D97-AF65-F5344CB8AC3E}">
        <p14:creationId xmlns:p14="http://schemas.microsoft.com/office/powerpoint/2010/main" val="15549886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50127948"/>
              </p:ext>
            </p:extLst>
          </p:nvPr>
        </p:nvGraphicFramePr>
        <p:xfrm>
          <a:off x="609600" y="548640"/>
          <a:ext cx="10972800" cy="5760720"/>
        </p:xfrm>
        <a:graphic>
          <a:graphicData uri="http://schemas.openxmlformats.org/drawingml/2006/table">
            <a:tbl>
              <a:tblPr firstRow="1" bandRow="1">
                <a:tableStyleId>{D7AC3CCA-C797-4891-BE02-D94E43425B78}</a:tableStyleId>
              </a:tblPr>
              <a:tblGrid>
                <a:gridCol w="4067503">
                  <a:extLst>
                    <a:ext uri="{9D8B030D-6E8A-4147-A177-3AD203B41FA5}">
                      <a16:colId xmlns:a16="http://schemas.microsoft.com/office/drawing/2014/main" val="1548706622"/>
                    </a:ext>
                  </a:extLst>
                </a:gridCol>
                <a:gridCol w="3594538">
                  <a:extLst>
                    <a:ext uri="{9D8B030D-6E8A-4147-A177-3AD203B41FA5}">
                      <a16:colId xmlns:a16="http://schemas.microsoft.com/office/drawing/2014/main" val="2017861585"/>
                    </a:ext>
                  </a:extLst>
                </a:gridCol>
                <a:gridCol w="3310759">
                  <a:extLst>
                    <a:ext uri="{9D8B030D-6E8A-4147-A177-3AD203B41FA5}">
                      <a16:colId xmlns:a16="http://schemas.microsoft.com/office/drawing/2014/main" val="1115267921"/>
                    </a:ext>
                  </a:extLst>
                </a:gridCol>
              </a:tblGrid>
              <a:tr h="640080">
                <a:tc gridSpan="3">
                  <a:txBody>
                    <a:bodyPr/>
                    <a:lstStyle/>
                    <a:p>
                      <a:pPr algn="ctr"/>
                      <a:r>
                        <a:rPr lang="en-US" sz="3600" dirty="0">
                          <a:solidFill>
                            <a:srgbClr val="FFFFCC"/>
                          </a:solidFill>
                          <a:latin typeface="Calibri" panose="020F0502020204030204" pitchFamily="34" charset="0"/>
                        </a:rPr>
                        <a:t>Transition from Public to Private Ministry</a:t>
                      </a:r>
                    </a:p>
                  </a:txBody>
                  <a:tcPr anchor="ctr">
                    <a:solidFill>
                      <a:srgbClr val="00B0F0"/>
                    </a:solidFill>
                  </a:tcPr>
                </a:tc>
                <a:tc hMerge="1">
                  <a:txBody>
                    <a:bodyPr/>
                    <a:lstStyle/>
                    <a:p>
                      <a:endParaRPr lang="en-US" sz="2800" dirty="0">
                        <a:latin typeface="Calibri" panose="020F0502020204030204" pitchFamily="34" charset="0"/>
                      </a:endParaRPr>
                    </a:p>
                  </a:txBody>
                  <a:tcPr/>
                </a:tc>
                <a:tc hMerge="1">
                  <a:txBody>
                    <a:bodyPr/>
                    <a:lstStyle/>
                    <a:p>
                      <a:endParaRPr lang="en-US" sz="2800" dirty="0">
                        <a:latin typeface="Calibri" panose="020F0502020204030204" pitchFamily="34" charset="0"/>
                      </a:endParaRPr>
                    </a:p>
                  </a:txBody>
                  <a:tcPr/>
                </a:tc>
                <a:extLst>
                  <a:ext uri="{0D108BD9-81ED-4DB2-BD59-A6C34878D82A}">
                    <a16:rowId xmlns:a16="http://schemas.microsoft.com/office/drawing/2014/main" val="726409370"/>
                  </a:ext>
                </a:extLst>
              </a:tr>
              <a:tr h="640080">
                <a:tc>
                  <a:txBody>
                    <a:bodyPr/>
                    <a:lstStyle/>
                    <a:p>
                      <a:pPr algn="ctr"/>
                      <a:endParaRPr lang="en-US" sz="2800" b="1" dirty="0">
                        <a:latin typeface="Calibri" panose="020F0502020204030204" pitchFamily="34" charset="0"/>
                      </a:endParaRPr>
                    </a:p>
                  </a:txBody>
                  <a:tcPr anchor="ctr"/>
                </a:tc>
                <a:tc>
                  <a:txBody>
                    <a:bodyPr/>
                    <a:lstStyle/>
                    <a:p>
                      <a:pPr algn="ctr"/>
                      <a:r>
                        <a:rPr kumimoji="0" lang="en-US" sz="2800" b="1" u="none" strike="noStrike" cap="none" normalizeH="0" baseline="0" dirty="0">
                          <a:ln>
                            <a:noFill/>
                          </a:ln>
                          <a:solidFill>
                            <a:srgbClr val="C00000"/>
                          </a:solidFill>
                          <a:effectLst/>
                          <a:latin typeface="Calibri" panose="020F0502020204030204" pitchFamily="34" charset="0"/>
                        </a:rPr>
                        <a:t>PUBLIC</a:t>
                      </a:r>
                      <a:endParaRPr lang="en-US" sz="2800" b="1" dirty="0">
                        <a:solidFill>
                          <a:srgbClr val="C00000"/>
                        </a:solidFill>
                        <a:latin typeface="Calibri" panose="020F0502020204030204" pitchFamily="34" charset="0"/>
                      </a:endParaRPr>
                    </a:p>
                  </a:txBody>
                  <a:tcPr anchor="ctr"/>
                </a:tc>
                <a:tc>
                  <a:txBody>
                    <a:bodyPr/>
                    <a:lstStyle/>
                    <a:p>
                      <a:pPr algn="ctr"/>
                      <a:r>
                        <a:rPr lang="en-US" sz="2800" b="1" dirty="0">
                          <a:solidFill>
                            <a:srgbClr val="0000FF"/>
                          </a:solidFill>
                          <a:latin typeface="Calibri" panose="020F0502020204030204" pitchFamily="34" charset="0"/>
                        </a:rPr>
                        <a:t>PRIVATE</a:t>
                      </a:r>
                    </a:p>
                  </a:txBody>
                  <a:tcPr anchor="ctr"/>
                </a:tc>
                <a:extLst>
                  <a:ext uri="{0D108BD9-81ED-4DB2-BD59-A6C34878D82A}">
                    <a16:rowId xmlns:a16="http://schemas.microsoft.com/office/drawing/2014/main" val="322325277"/>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Scripture</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Matt. 1–12</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Matt. 13–28</a:t>
                      </a:r>
                      <a:endParaRPr kumimoji="0" lang="en-US" sz="2800" b="1" i="0" u="none" strike="noStrike" cap="none" normalizeH="0" baseline="0" dirty="0">
                        <a:ln>
                          <a:noFill/>
                        </a:ln>
                        <a:solidFill>
                          <a:schemeClr val="bg1"/>
                        </a:solidFill>
                        <a:effectLst/>
                        <a:latin typeface="Calibri" panose="020F0502020204030204" pitchFamily="34" charset="0"/>
                        <a:cs typeface="Calibri" panose="020F0502020204030204" pitchFamily="34" charset="0"/>
                      </a:endParaRPr>
                    </a:p>
                  </a:txBody>
                  <a:tcPr marT="45713" marB="45713" anchor="ctr" horzOverflow="overflow"/>
                </a:tc>
                <a:extLst>
                  <a:ext uri="{0D108BD9-81ED-4DB2-BD59-A6C34878D82A}">
                    <a16:rowId xmlns:a16="http://schemas.microsoft.com/office/drawing/2014/main" val="21921017"/>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Focus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Nation</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Remnant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436724035"/>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Miracles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Proof to nation</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Training for remnant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3012532902"/>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Kingdom Offer</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Prominent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Disappears</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1692019242"/>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Teaching</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Discourse</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Parabolic</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1289722862"/>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Interim program</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Not mentioned</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chemeClr val="bg1"/>
                          </a:solidFill>
                          <a:effectLst/>
                          <a:latin typeface="Calibri" panose="020F0502020204030204" pitchFamily="34" charset="0"/>
                        </a:rPr>
                        <a:t>Prominent</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extLst>
                  <a:ext uri="{0D108BD9-81ED-4DB2-BD59-A6C34878D82A}">
                    <a16:rowId xmlns:a16="http://schemas.microsoft.com/office/drawing/2014/main" val="4270603190"/>
                  </a:ext>
                </a:extLst>
              </a:tr>
              <a:tr h="64008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Crucifixion; Resurrection</a:t>
                      </a: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chemeClr val="bg1"/>
                          </a:solidFill>
                          <a:effectLst/>
                          <a:latin typeface="Calibri" panose="020F0502020204030204" pitchFamily="34" charset="0"/>
                        </a:rPr>
                        <a:t>Not mentioned (4:17)</a:t>
                      </a:r>
                      <a:endParaRPr kumimoji="0" lang="en-US" sz="2800" b="1" i="0" u="none" strike="noStrike" cap="none" normalizeH="0" baseline="0" dirty="0">
                        <a:ln>
                          <a:noFill/>
                        </a:ln>
                        <a:solidFill>
                          <a:schemeClr val="bg1"/>
                        </a:solidFill>
                        <a:effectLst/>
                        <a:latin typeface="Calibri" panose="020F0502020204030204" pitchFamily="34" charset="0"/>
                      </a:endParaRPr>
                    </a:p>
                  </a:txBody>
                  <a:tcPr marT="45713" marB="45713"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Prominent (16:21)</a:t>
                      </a:r>
                    </a:p>
                  </a:txBody>
                  <a:tcPr marT="45713" marB="45713" anchor="ctr" horzOverflow="overflow"/>
                </a:tc>
                <a:extLst>
                  <a:ext uri="{0D108BD9-81ED-4DB2-BD59-A6C34878D82A}">
                    <a16:rowId xmlns:a16="http://schemas.microsoft.com/office/drawing/2014/main" val="1280132494"/>
                  </a:ext>
                </a:extLst>
              </a:tr>
            </a:tbl>
          </a:graphicData>
        </a:graphic>
      </p:graphicFrame>
    </p:spTree>
    <p:extLst>
      <p:ext uri="{BB962C8B-B14F-4D97-AF65-F5344CB8AC3E}">
        <p14:creationId xmlns:p14="http://schemas.microsoft.com/office/powerpoint/2010/main" val="37434405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3F832-9AB5-28D8-5336-2BB83AA8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‘Repent, and each of you be baptized in the name of Jesus Christ for (</a:t>
            </a:r>
            <a:r>
              <a:rPr lang="en-US" sz="3600" i="1" dirty="0" err="1">
                <a:effectLst>
                  <a:outerShdw blurRad="38100" dist="38100" dir="2700000" algn="tl">
                    <a:srgbClr val="000000">
                      <a:alpha val="43137"/>
                    </a:srgbClr>
                  </a:outerShdw>
                </a:effectLst>
              </a:rPr>
              <a:t>eis</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7ECFC110-604D-844C-71DF-73FE4E9C2897}"/>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06940676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3F832-9AB5-28D8-5336-2BB83AA8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2:38</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“Repent, and each of you be baptized in the name of Jesus Christ </a:t>
            </a:r>
            <a:r>
              <a:rPr lang="en-US" sz="3600" b="1" u="sng" dirty="0">
                <a:solidFill>
                  <a:srgbClr val="FFFFCC"/>
                </a:solidFill>
                <a:effectLst>
                  <a:outerShdw blurRad="38100" dist="38100" dir="2700000" algn="tl">
                    <a:srgbClr val="000000">
                      <a:alpha val="43137"/>
                    </a:srgbClr>
                  </a:outerShdw>
                </a:effectLst>
              </a:rPr>
              <a:t>for</a:t>
            </a:r>
            <a:r>
              <a:rPr lang="en-US" sz="3600" b="1" dirty="0">
                <a:solidFill>
                  <a:srgbClr val="FFFFCC"/>
                </a:solidFill>
                <a:effectLst>
                  <a:outerShdw blurRad="38100" dist="38100" dir="2700000" algn="tl">
                    <a:srgbClr val="000000">
                      <a:alpha val="43137"/>
                    </a:srgbClr>
                  </a:outerShdw>
                </a:effectLst>
              </a:rPr>
              <a:t> (</a:t>
            </a:r>
            <a:r>
              <a:rPr lang="en-US" sz="3600" b="1" i="1" dirty="0" err="1">
                <a:solidFill>
                  <a:srgbClr val="FFFFCC"/>
                </a:solidFill>
                <a:effectLst>
                  <a:outerShdw blurRad="38100" dist="38100" dir="2700000" algn="tl">
                    <a:srgbClr val="000000">
                      <a:alpha val="43137"/>
                    </a:srgbClr>
                  </a:outerShdw>
                </a:effectLst>
              </a:rPr>
              <a:t>eis</a:t>
            </a:r>
            <a:r>
              <a:rPr lang="en-US" sz="3600" b="1"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7ECFC110-604D-844C-71DF-73FE4E9C2897}"/>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1651623953"/>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0A863B-80C4-2421-7C6F-04E09E5297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Matthew 12:41</a:t>
            </a:r>
          </a:p>
          <a:p>
            <a:pPr algn="just">
              <a:spcBef>
                <a:spcPts val="600"/>
              </a:spcBef>
              <a:spcAft>
                <a:spcPts val="600"/>
              </a:spcAft>
            </a:pPr>
            <a:r>
              <a:rPr lang="en-US" altLang="en-US" sz="3600" dirty="0"/>
              <a:t>“</a:t>
            </a:r>
            <a:r>
              <a:rPr lang="en-US" sz="3600" dirty="0"/>
              <a:t>The men of Nineveh will stand up with this generation at the judgment and will condemn it because they repented  </a:t>
            </a:r>
            <a:r>
              <a:rPr lang="en-US" sz="3600" b="1" u="sng" dirty="0">
                <a:solidFill>
                  <a:srgbClr val="FFFFCC"/>
                </a:solidFill>
              </a:rPr>
              <a:t>at</a:t>
            </a:r>
            <a:r>
              <a:rPr lang="en-US" sz="3600" b="1" dirty="0">
                <a:solidFill>
                  <a:srgbClr val="FFFFCC"/>
                </a:solidFill>
              </a:rPr>
              <a:t> [in the face of/because of] (</a:t>
            </a:r>
            <a:r>
              <a:rPr lang="en-US" sz="3600" b="1" i="1" dirty="0" err="1">
                <a:solidFill>
                  <a:srgbClr val="FFFFCC"/>
                </a:solidFill>
              </a:rPr>
              <a:t>eis</a:t>
            </a:r>
            <a:r>
              <a:rPr lang="en-US" sz="3600" b="1" dirty="0">
                <a:solidFill>
                  <a:srgbClr val="FFFFCC"/>
                </a:solidFill>
              </a:rPr>
              <a:t>)</a:t>
            </a:r>
            <a:r>
              <a:rPr lang="en-US" sz="3600" dirty="0"/>
              <a:t> the preaching of Jonah; and behold, something greater than Jonah is here.</a:t>
            </a:r>
            <a:r>
              <a:rPr lang="en-US" altLang="en-US" sz="3600" dirty="0"/>
              <a:t>”</a:t>
            </a:r>
          </a:p>
        </p:txBody>
      </p:sp>
    </p:spTree>
    <p:extLst>
      <p:ext uri="{BB962C8B-B14F-4D97-AF65-F5344CB8AC3E}">
        <p14:creationId xmlns:p14="http://schemas.microsoft.com/office/powerpoint/2010/main" val="280695703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446824"/>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57035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4F40B62-61CB-0446-B5B3-BA9EB5AA67C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1" y="0"/>
            <a:ext cx="10972800" cy="2523768"/>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4:43</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But He said to them, “I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preach the kingdom of God to the other cities also, for I was sent for this purpose.”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EFF518DE-BF49-0F79-C4EC-631B7786451B}"/>
              </a:ext>
            </a:extLst>
          </p:cNvPr>
          <p:cNvPicPr>
            <a:picLocks noChangeAspect="1"/>
          </p:cNvPicPr>
          <p:nvPr/>
        </p:nvPicPr>
        <p:blipFill>
          <a:blip r:embed="rId3"/>
          <a:stretch>
            <a:fillRect/>
          </a:stretch>
        </p:blipFill>
        <p:spPr>
          <a:xfrm>
            <a:off x="4485721" y="2514600"/>
            <a:ext cx="322055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3216334"/>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484EF7D-654E-B62D-34D9-D5BBEAFFC3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000821"/>
          </a:xfrm>
          <a:prstGeom prst="rect">
            <a:avLst/>
          </a:prstGeom>
          <a:noFill/>
          <a:ln w="28575">
            <a:noFill/>
            <a:miter lim="800000"/>
            <a:headEnd/>
            <a:tailEnd/>
          </a:ln>
        </p:spPr>
        <p:txBody>
          <a:bodyPr wrap="square">
            <a:spAutoFit/>
          </a:bodyPr>
          <a:lstStyle/>
          <a:p>
            <a:pPr algn="ctr">
              <a:spcBef>
                <a:spcPts val="0"/>
              </a:spcBef>
              <a:spcAft>
                <a:spcPts val="6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Luke 24:44</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Now He said to them, “These are My words which I spoke to you while I was still with you, that all things which are written about Me in the Law of Moses and the Prophets and the Psalms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i="1" dirty="0">
                <a:latin typeface="Calibri" panose="020F0502020204030204" pitchFamily="34" charset="0"/>
                <a:ea typeface="Calibri" panose="020F0502020204030204" pitchFamily="34" charset="0"/>
                <a:cs typeface="Calibri" panose="020F0502020204030204" pitchFamily="34" charset="0"/>
              </a:rPr>
              <a:t>[</a:t>
            </a:r>
            <a:r>
              <a:rPr lang="en-US" sz="3600" i="1" dirty="0" err="1">
                <a:latin typeface="Calibri" panose="020F0502020204030204" pitchFamily="34" charset="0"/>
                <a:ea typeface="Calibri" panose="020F0502020204030204" pitchFamily="34" charset="0"/>
                <a:cs typeface="Calibri" panose="020F0502020204030204" pitchFamily="34" charset="0"/>
              </a:rPr>
              <a:t>dei</a:t>
            </a:r>
            <a:r>
              <a:rPr lang="en-US" sz="3600" i="1" dirty="0">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be fulfilled.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E1F0E27-945F-7978-6416-DC2F8C7B7D1F}"/>
              </a:ext>
            </a:extLst>
          </p:cNvPr>
          <p:cNvPicPr>
            <a:picLocks noChangeAspect="1"/>
          </p:cNvPicPr>
          <p:nvPr/>
        </p:nvPicPr>
        <p:blipFill rotWithShape="1">
          <a:blip r:embed="rId3"/>
          <a:srcRect l="18000" r="16400"/>
          <a:stretch/>
        </p:blipFill>
        <p:spPr>
          <a:xfrm>
            <a:off x="5135392" y="3154680"/>
            <a:ext cx="1921217" cy="16459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337072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609600" y="2078038"/>
            <a:ext cx="109728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000" b="1" dirty="0">
                <a:effectLst>
                  <a:outerShdw blurRad="38100" dist="38100" dir="2700000" algn="tl">
                    <a:srgbClr val="000000">
                      <a:alpha val="43137"/>
                    </a:srgbClr>
                  </a:outerShdw>
                </a:effectLst>
                <a:latin typeface="Calibri" panose="020F0502020204030204" pitchFamily="34" charset="0"/>
              </a:rPr>
              <a:t>“</a:t>
            </a:r>
            <a:r>
              <a:rPr lang="en-US" altLang="en-US" sz="3000" dirty="0">
                <a:effectLst>
                  <a:outerShdw blurRad="38100" dist="38100" dir="2700000" algn="tl">
                    <a:srgbClr val="000000">
                      <a:alpha val="43137"/>
                    </a:srgbClr>
                  </a:outerShdw>
                </a:effectLst>
                <a:latin typeface="Calibri" panose="020F0502020204030204" pitchFamily="34" charset="0"/>
              </a:rPr>
              <a:t>…</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one of the mistakes that human beings make is believing that there is only one way</a:t>
            </a:r>
            <a:r>
              <a:rPr lang="en-US" altLang="en-US" sz="3000" dirty="0">
                <a:effectLst>
                  <a:outerShdw blurRad="38100" dist="38100" dir="2700000" algn="tl">
                    <a:srgbClr val="000000">
                      <a:alpha val="43137"/>
                    </a:srgbClr>
                  </a:outerShdw>
                </a:effectLst>
                <a:latin typeface="Calibri" panose="020F0502020204030204" pitchFamily="34" charset="0"/>
              </a:rPr>
              <a:t>…We</a:t>
            </a:r>
            <a:r>
              <a:rPr lang="en-US" altLang="en-US" sz="3000" b="1" u="sng" dirty="0">
                <a:effectLst>
                  <a:outerShdw blurRad="38100" dist="38100" dir="2700000" algn="tl">
                    <a:srgbClr val="000000">
                      <a:alpha val="43137"/>
                    </a:srgbClr>
                  </a:outerShdw>
                </a:effectLst>
                <a:latin typeface="Calibri" panose="020F0502020204030204" pitchFamily="34" charset="0"/>
              </a:rPr>
              <a:t> </a:t>
            </a:r>
            <a:r>
              <a:rPr lang="en-US" altLang="en-US" sz="3000" dirty="0">
                <a:effectLst>
                  <a:outerShdw blurRad="38100" dist="38100" dir="2700000" algn="tl">
                    <a:srgbClr val="000000">
                      <a:alpha val="43137"/>
                    </a:srgbClr>
                  </a:outerShdw>
                </a:effectLst>
                <a:latin typeface="Calibri" panose="020F0502020204030204" pitchFamily="34" charset="0"/>
              </a:rPr>
              <a:t>don’t accept that there are diverse ways of being in the world; that there are millions of ways to be a human being. And </a:t>
            </a:r>
            <a:r>
              <a:rPr lang="en-US" alt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many ways…many paths to what you call God</a:t>
            </a:r>
            <a:r>
              <a:rPr lang="en-US" altLang="en-US" sz="3000" dirty="0">
                <a:effectLst>
                  <a:outerShdw blurRad="38100" dist="38100" dir="2700000" algn="tl">
                    <a:srgbClr val="000000">
                      <a:alpha val="43137"/>
                    </a:srgbClr>
                  </a:outerShdw>
                </a:effectLst>
                <a:latin typeface="Calibri" panose="020F0502020204030204" pitchFamily="34" charset="0"/>
              </a:rPr>
              <a:t>. That her path might be something else and when she gets there she might call it the light. But her loving, and her kindness, and her generosity brings her to the…same point that it brings you…</a:t>
            </a:r>
          </a:p>
        </p:txBody>
      </p:sp>
      <p:sp>
        <p:nvSpPr>
          <p:cNvPr id="84995"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dirty="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499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805082" y="182562"/>
            <a:ext cx="2581836" cy="1828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722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5"/>
          <p:cNvSpPr txBox="1">
            <a:spLocks noChangeArrowheads="1"/>
          </p:cNvSpPr>
          <p:nvPr/>
        </p:nvSpPr>
        <p:spPr bwMode="auto">
          <a:xfrm>
            <a:off x="2743200" y="6400800"/>
            <a:ext cx="701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a:effectLst>
                  <a:outerShdw blurRad="38100" dist="38100" dir="2700000" algn="tl">
                    <a:srgbClr val="000000">
                      <a:alpha val="43137"/>
                    </a:srgbClr>
                  </a:outerShdw>
                </a:effectLst>
                <a:latin typeface="Calibri" panose="020F0502020204030204" pitchFamily="34" charset="0"/>
              </a:rPr>
              <a:t>www.youtube.com/watch?v=Lb2RUpMDk34</a:t>
            </a:r>
          </a:p>
        </p:txBody>
      </p:sp>
      <p:pic>
        <p:nvPicPr>
          <p:cNvPr id="86019" name="Picture 2" descr="https://encrypted-tbn1.gstatic.com/images?q=tbn:ANd9GcRDg5T_RX2f_qZ9D5NXfZbYyeP8-3VdwefZsU4VngItyg_vsMTV3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2750" y="152400"/>
            <a:ext cx="1206500" cy="1295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020" name="Rectangle 5"/>
          <p:cNvSpPr>
            <a:spLocks noChangeArrowheads="1"/>
          </p:cNvSpPr>
          <p:nvPr/>
        </p:nvSpPr>
        <p:spPr bwMode="auto">
          <a:xfrm>
            <a:off x="609600" y="1458914"/>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US" altLang="en-US" sz="3200" dirty="0">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It doesn’t matter whether she called it ‘God’ along the way or not…There couldn’t possibly be just one way!</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There couldn’t possibly be only one way with millions of people in the world!</a:t>
            </a:r>
            <a:r>
              <a:rPr lang="en-US" altLang="en-US" sz="3200" dirty="0">
                <a:effectLst>
                  <a:outerShdw blurRad="38100" dist="38100" dir="2700000" algn="tl">
                    <a:srgbClr val="000000">
                      <a:alpha val="43137"/>
                    </a:srgbClr>
                  </a:outerShdw>
                </a:effectLst>
                <a:latin typeface="Calibri" panose="020F0502020204030204" pitchFamily="34" charset="0"/>
              </a:rPr>
              <a:t>...You think…if you are somewhere on the planet and you never hear the name of Jesus but yet you live with a loving heart. You lived as Jesus would have had you to live. You lived for the same purpose as Jesus came to the planet to teach us all, but </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you are in some remote part of the earth and you never heard the name of Jesus. You cannot get to Heaven…?</a:t>
            </a:r>
            <a:r>
              <a:rPr lang="en-US" altLang="en-US" sz="3200" b="1" dirty="0">
                <a:effectLst>
                  <a:outerShdw blurRad="38100" dist="38100" dir="2700000" algn="tl">
                    <a:srgbClr val="000000">
                      <a:alpha val="43137"/>
                    </a:srgbClr>
                  </a:outerShdw>
                </a:effectLst>
                <a:latin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08102815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TextBox 8"/>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sp>
        <p:nvSpPr>
          <p:cNvPr id="2" name="Rectangle 1"/>
          <p:cNvSpPr/>
          <p:nvPr/>
        </p:nvSpPr>
        <p:spPr>
          <a:xfrm>
            <a:off x="609601" y="1371600"/>
            <a:ext cx="10972800" cy="5262979"/>
          </a:xfrm>
          <a:prstGeom prst="rect">
            <a:avLst/>
          </a:prstGeom>
        </p:spPr>
        <p:txBody>
          <a:bodyPr wrap="square">
            <a:spAutoFit/>
          </a:bodyPr>
          <a:lstStyle/>
          <a:p>
            <a:pPr algn="just">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 a class I once taught at Dallas Seminary, I inadvertently asked an exam question on material I had not covered in class.  One of the students brought this discrepancy to my attention.  To be fair, I had to rescore all of the test papers because I could not hold the students liable for information they had never been given…So the premise is that God will not hold people accountable for a decision they cannot make, based on information they have not received…And people in faraway lands who have never heard the gospel still have their own sins to answer for.  This means we need to talk about the provision God has made for those who cannot believe….</a:t>
            </a:r>
            <a:r>
              <a:rPr lang="en-US" sz="2800" dirty="0">
                <a:latin typeface="Calibri" panose="020F0502020204030204" pitchFamily="34" charset="0"/>
                <a:cs typeface="Calibri" panose="020F0502020204030204" pitchFamily="34" charset="0"/>
              </a:rPr>
              <a:t>Here's the spiritual principle at work: When people respond to what they do know of God, He takes personal responsibility for giving them more information about Himself.... In the case of a person…</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2222479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ChangeArrowheads="1"/>
          </p:cNvSpPr>
          <p:nvPr/>
        </p:nvSpPr>
        <p:spPr bwMode="auto">
          <a:xfrm>
            <a:off x="609600" y="1371600"/>
            <a:ext cx="10972800" cy="4832092"/>
          </a:xfrm>
          <a:prstGeom prst="rect">
            <a:avLst/>
          </a:prstGeom>
          <a:noFill/>
          <a:ln w="9525">
            <a:noFill/>
            <a:miter lim="800000"/>
            <a:headEnd/>
            <a:tailEnd/>
          </a:ln>
        </p:spPr>
        <p:txBody>
          <a:bodyPr wrap="square">
            <a:spAutoFit/>
          </a:bodyPr>
          <a:lstStyle/>
          <a:p>
            <a:pPr algn="just"/>
            <a:r>
              <a:rPr lang="en-US" sz="2800" dirty="0">
                <a:latin typeface="Calibri" panose="020F0502020204030204" pitchFamily="34" charset="0"/>
                <a:cs typeface="Calibri" panose="020F0502020204030204" pitchFamily="34" charset="0"/>
              </a:rPr>
              <a:t>…who never hears the gospel and never knows the name of Jesus, but who responds to the light he has, God, treats </a:t>
            </a:r>
            <a:r>
              <a:rPr lang="en-US" sz="2800" dirty="0">
                <a:solidFill>
                  <a:srgbClr val="FFFFFF"/>
                </a:solidFill>
                <a:latin typeface="Calibri" panose="020F0502020204030204" pitchFamily="34" charset="0"/>
                <a:cs typeface="Calibri" panose="020F0502020204030204" pitchFamily="34" charset="0"/>
              </a:rPr>
              <a:t>that person like an Old Testament saint, if you will. That is, if the person trusts in what God has revealed, God deals with that person based on the knowledge he has, not the information he never received.  I call this </a:t>
            </a:r>
            <a:r>
              <a:rPr lang="en-US" sz="2800" b="1" u="sng" dirty="0">
                <a:solidFill>
                  <a:srgbClr val="FFFFCC"/>
                </a:solidFill>
                <a:latin typeface="Calibri" panose="020F0502020204030204" pitchFamily="34" charset="0"/>
                <a:cs typeface="Calibri" panose="020F0502020204030204" pitchFamily="34" charset="0"/>
              </a:rPr>
              <a:t>trans-dispensationalism</a:t>
            </a:r>
            <a:r>
              <a:rPr lang="en-US" sz="2800" u="sng" dirty="0">
                <a:solidFill>
                  <a:srgbClr val="FFFFFF"/>
                </a:solidFill>
                <a:latin typeface="Calibri" panose="020F0502020204030204" pitchFamily="34" charset="0"/>
                <a:cs typeface="Calibri" panose="020F0502020204030204" pitchFamily="34" charset="0"/>
              </a:rPr>
              <a:t>...</a:t>
            </a:r>
            <a:r>
              <a:rPr lang="en-US" sz="2800" b="1" u="sng" dirty="0">
                <a:solidFill>
                  <a:srgbClr val="FFFFCC"/>
                </a:solidFill>
                <a:latin typeface="Calibri" panose="020F0502020204030204" pitchFamily="34" charset="0"/>
                <a:cs typeface="Calibri" panose="020F0502020204030204" pitchFamily="34" charset="0"/>
              </a:rPr>
              <a:t>By this I mean if a person is sincerely seeking God and desiring to know Him, and is responding to the truth he knows, if there is no missionary or direct manifestation of God, then God judges that person based on his faith in the light he has received</a:t>
            </a:r>
            <a:r>
              <a:rPr lang="en-US" sz="2800" dirty="0">
                <a:solidFill>
                  <a:srgbClr val="FFFFFF"/>
                </a:solidFill>
                <a:latin typeface="Calibri" panose="020F0502020204030204" pitchFamily="34" charset="0"/>
                <a:cs typeface="Calibri" panose="020F0502020204030204" pitchFamily="34" charset="0"/>
              </a:rPr>
              <a:t>.  And as in the case of Abraham, God will retroactively count this person as righteous by applying the death of Christ from the dispensation of grace.”</a:t>
            </a:r>
            <a:endParaRPr lang="en-US" sz="2800" dirty="0">
              <a:latin typeface="Calibri" panose="020F0502020204030204" pitchFamily="34" charset="0"/>
              <a:cs typeface="Calibri" panose="020F0502020204030204" pitchFamily="34" charset="0"/>
            </a:endParaRPr>
          </a:p>
        </p:txBody>
      </p:sp>
      <p:sp>
        <p:nvSpPr>
          <p:cNvPr id="3" name="TextBox 8">
            <a:extLst>
              <a:ext uri="{FF2B5EF4-FFF2-40B4-BE49-F238E27FC236}">
                <a16:creationId xmlns:a16="http://schemas.microsoft.com/office/drawing/2014/main" id="{F090A061-FAD4-9278-F0A9-97661B2CDFC0}"/>
              </a:ext>
            </a:extLst>
          </p:cNvPr>
          <p:cNvSpPr txBox="1">
            <a:spLocks noChangeArrowheads="1"/>
          </p:cNvSpPr>
          <p:nvPr/>
        </p:nvSpPr>
        <p:spPr bwMode="auto">
          <a:xfrm>
            <a:off x="3301149" y="228600"/>
            <a:ext cx="5589702" cy="11387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Tony Evans</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Totally Saved: Understanding, Experiencing and Enjoying the </a:t>
            </a:r>
          </a:p>
          <a:p>
            <a:pPr algn="ctr" eaLnBrk="1" hangingPunct="1">
              <a:defRPr/>
            </a:pPr>
            <a:r>
              <a:rPr lang="en-US" alt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Greatness of Your Salvation</a:t>
            </a:r>
            <a:r>
              <a:rPr lang="en-US" alt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(Chicago: Moody, 2002), 355, 359.</a:t>
            </a:r>
          </a:p>
        </p:txBody>
      </p:sp>
      <p:pic>
        <p:nvPicPr>
          <p:cNvPr id="4" name="Picture 2">
            <a:extLst>
              <a:ext uri="{FF2B5EF4-FFF2-40B4-BE49-F238E27FC236}">
                <a16:creationId xmlns:a16="http://schemas.microsoft.com/office/drawing/2014/main" id="{97B64A7C-45C4-F6CA-A18C-1F61E9A37529}"/>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533400" y="76200"/>
            <a:ext cx="1097280" cy="1097280"/>
          </a:xfrm>
          <a:prstGeom prst="rect">
            <a:avLst/>
          </a:prstGeom>
          <a:ln>
            <a:solidFill>
              <a:schemeClr val="tx1"/>
            </a:solidFill>
          </a:ln>
        </p:spPr>
      </p:pic>
    </p:spTree>
    <p:extLst>
      <p:ext uri="{BB962C8B-B14F-4D97-AF65-F5344CB8AC3E}">
        <p14:creationId xmlns:p14="http://schemas.microsoft.com/office/powerpoint/2010/main" val="34954899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19620"/>
            <a:ext cx="10972800" cy="498598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"Tell me, what is the future of Christianity?"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"Well, Christianity and being a true believer, you know, I think there's the body of Christ which comes from all the Christian groups around the world, or </a:t>
            </a:r>
            <a:r>
              <a:rPr lang="en-US" altLang="en-US" sz="2800" b="1" u="sng" dirty="0">
                <a:solidFill>
                  <a:srgbClr val="FFFFCC"/>
                </a:solidFill>
                <a:latin typeface="Calibri" panose="020F0502020204030204" pitchFamily="34" charset="0"/>
                <a:cs typeface="Calibri" panose="020F0502020204030204" pitchFamily="34" charset="0"/>
              </a:rPr>
              <a:t>outside the Christian groups</a:t>
            </a:r>
            <a:r>
              <a:rPr lang="en-US" altLang="en-US" sz="2800" dirty="0">
                <a:latin typeface="Calibri" panose="020F0502020204030204" pitchFamily="34" charset="0"/>
                <a:cs typeface="Calibri" panose="020F0502020204030204" pitchFamily="34" charset="0"/>
              </a:rPr>
              <a:t>. I think that everybody that loves Christ or knows Christ, </a:t>
            </a:r>
            <a:r>
              <a:rPr lang="en-US" altLang="en-US" sz="2800" b="1" u="sng" dirty="0">
                <a:solidFill>
                  <a:srgbClr val="FFFFCC"/>
                </a:solidFill>
                <a:latin typeface="Calibri" panose="020F0502020204030204" pitchFamily="34" charset="0"/>
                <a:cs typeface="Calibri" panose="020F0502020204030204" pitchFamily="34" charset="0"/>
              </a:rPr>
              <a:t>whether they're conscious of it or not</a:t>
            </a:r>
            <a:r>
              <a:rPr lang="en-US" altLang="en-US" sz="2800" dirty="0">
                <a:latin typeface="Calibri" panose="020F0502020204030204" pitchFamily="34" charset="0"/>
                <a:cs typeface="Calibri" panose="020F0502020204030204" pitchFamily="34" charset="0"/>
              </a:rPr>
              <a:t>, they're members of the body of Christ. And I don't think that we're going to see a great sweeping revival that will turn the whole world to Christ at any time…and that’s what God is doing today. He is calling people out of the world for His name. Whether they come from the </a:t>
            </a:r>
            <a:r>
              <a:rPr lang="en-US" altLang="en-US" sz="2800" b="1" u="sng" dirty="0">
                <a:solidFill>
                  <a:srgbClr val="FFFFCC"/>
                </a:solidFill>
                <a:latin typeface="Calibri" panose="020F0502020204030204" pitchFamily="34" charset="0"/>
                <a:cs typeface="Calibri" panose="020F0502020204030204" pitchFamily="34" charset="0"/>
              </a:rPr>
              <a:t>Muslim</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a:t>
            </a:r>
            <a:r>
              <a:rPr lang="en-US" altLang="en-US" sz="2800" b="1" u="sng" dirty="0">
                <a:solidFill>
                  <a:srgbClr val="FFFFCC"/>
                </a:solidFill>
                <a:latin typeface="Calibri" panose="020F0502020204030204" pitchFamily="34" charset="0"/>
                <a:cs typeface="Calibri" panose="020F0502020204030204" pitchFamily="34" charset="0"/>
              </a:rPr>
              <a:t>Buddhist</a:t>
            </a:r>
            <a:r>
              <a:rPr lang="en-US" altLang="en-US" sz="2800" b="1" dirty="0">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world, or the Christian world, or the </a:t>
            </a:r>
            <a:r>
              <a:rPr lang="en-US" altLang="en-US" sz="2800" b="1" u="sng" dirty="0">
                <a:solidFill>
                  <a:srgbClr val="FFFFCC"/>
                </a:solidFill>
                <a:latin typeface="Calibri" panose="020F0502020204030204" pitchFamily="34" charset="0"/>
                <a:cs typeface="Calibri" panose="020F0502020204030204" pitchFamily="34" charset="0"/>
              </a:rPr>
              <a:t>non-believing</a:t>
            </a:r>
            <a:r>
              <a:rPr lang="en-US" altLang="en-US" sz="2800" dirty="0">
                <a:latin typeface="Calibri" panose="020F0502020204030204" pitchFamily="34" charset="0"/>
                <a:cs typeface="Calibri" panose="020F0502020204030204" pitchFamily="34" charset="0"/>
              </a:rPr>
              <a:t> world, they are members of the body of Christ because they've been called . . .  </a:t>
            </a:r>
          </a:p>
        </p:txBody>
      </p:sp>
      <p:sp>
        <p:nvSpPr>
          <p:cNvPr id="238595" name="TextBox 2"/>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238596"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spTree>
    <p:extLst>
      <p:ext uri="{BB962C8B-B14F-4D97-AF65-F5344CB8AC3E}">
        <p14:creationId xmlns:p14="http://schemas.microsoft.com/office/powerpoint/2010/main" val="309536376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1"/>
          <p:cNvSpPr>
            <a:spLocks noChangeArrowheads="1"/>
          </p:cNvSpPr>
          <p:nvPr/>
        </p:nvSpPr>
        <p:spPr bwMode="auto">
          <a:xfrm>
            <a:off x="609600" y="1765280"/>
            <a:ext cx="10972800" cy="3416320"/>
          </a:xfrm>
          <a:prstGeom prst="rect">
            <a:avLst/>
          </a:prstGeom>
          <a:noFill/>
          <a:ln w="9525">
            <a:noFill/>
            <a:miter lim="800000"/>
            <a:headEnd/>
            <a:tailEnd/>
          </a:ln>
        </p:spPr>
        <p:txBody>
          <a:bodyPr wrap="square">
            <a:spAutoFit/>
          </a:bodyPr>
          <a:lstStyle/>
          <a:p>
            <a:pPr algn="just">
              <a:spcBef>
                <a:spcPts val="600"/>
              </a:spcBef>
              <a:spcAft>
                <a:spcPts val="600"/>
              </a:spcAft>
            </a:pPr>
            <a:r>
              <a:rPr lang="en-US" altLang="en-US" sz="2800" dirty="0">
                <a:latin typeface="Calibri" panose="020F0502020204030204" pitchFamily="34" charset="0"/>
                <a:cs typeface="Calibri" panose="020F0502020204030204" pitchFamily="34" charset="0"/>
              </a:rPr>
              <a:t>…by God. </a:t>
            </a:r>
            <a:r>
              <a:rPr lang="en-US" altLang="en-US" sz="2800" b="1" u="sng" dirty="0">
                <a:solidFill>
                  <a:srgbClr val="FFFFCC"/>
                </a:solidFill>
                <a:latin typeface="Calibri" panose="020F0502020204030204" pitchFamily="34" charset="0"/>
                <a:cs typeface="Calibri" panose="020F0502020204030204" pitchFamily="34" charset="0"/>
              </a:rPr>
              <a:t>They may not even know the name of Jesus</a:t>
            </a:r>
            <a:r>
              <a:rPr lang="en-US" altLang="en-US" sz="2800" dirty="0">
                <a:latin typeface="Calibri" panose="020F0502020204030204" pitchFamily="34" charset="0"/>
                <a:cs typeface="Calibri" panose="020F0502020204030204" pitchFamily="34" charset="0"/>
              </a:rPr>
              <a:t>, but they know in their hearts they need something that they don't have and </a:t>
            </a:r>
            <a:r>
              <a:rPr lang="en-US" altLang="en-US" sz="2800" b="1" u="sng" dirty="0">
                <a:solidFill>
                  <a:srgbClr val="FFFFCC"/>
                </a:solidFill>
                <a:latin typeface="Calibri" panose="020F0502020204030204" pitchFamily="34" charset="0"/>
                <a:cs typeface="Calibri" panose="020F0502020204030204" pitchFamily="34" charset="0"/>
              </a:rPr>
              <a:t>they turn to the only light that they have and I think they're saved and they're going to be with us in heaven</a:t>
            </a:r>
            <a:r>
              <a:rPr lang="en-US" altLang="en-US" sz="2800" dirty="0">
                <a:latin typeface="Calibri" panose="020F0502020204030204" pitchFamily="34" charset="0"/>
                <a:cs typeface="Calibri" panose="020F0502020204030204" pitchFamily="34" charset="0"/>
              </a:rPr>
              <a:t>.”</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Schuller</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"This is fantastic. I'm so thrilled to hear you say that. There's a </a:t>
            </a:r>
            <a:r>
              <a:rPr lang="en-US" altLang="en-US" sz="2800" b="1" u="sng" dirty="0">
                <a:solidFill>
                  <a:srgbClr val="FFFFCC"/>
                </a:solidFill>
                <a:latin typeface="Calibri" panose="020F0502020204030204" pitchFamily="34" charset="0"/>
                <a:cs typeface="Calibri" panose="020F0502020204030204" pitchFamily="34" charset="0"/>
              </a:rPr>
              <a:t>wideness</a:t>
            </a:r>
            <a:r>
              <a:rPr lang="en-US" altLang="en-US" sz="2800" dirty="0">
                <a:solidFill>
                  <a:schemeClr val="bg1"/>
                </a:solidFill>
                <a:latin typeface="Calibri" panose="020F0502020204030204" pitchFamily="34" charset="0"/>
                <a:cs typeface="Calibri" panose="020F0502020204030204" pitchFamily="34" charset="0"/>
              </a:rPr>
              <a:t> </a:t>
            </a:r>
            <a:r>
              <a:rPr lang="en-US" altLang="en-US" sz="2800" dirty="0">
                <a:latin typeface="Calibri" panose="020F0502020204030204" pitchFamily="34" charset="0"/>
                <a:cs typeface="Calibri" panose="020F0502020204030204" pitchFamily="34" charset="0"/>
              </a:rPr>
              <a:t>in God's mercy.”</a:t>
            </a:r>
          </a:p>
          <a:p>
            <a:pPr algn="just">
              <a:spcBef>
                <a:spcPts val="600"/>
              </a:spcBef>
              <a:spcAft>
                <a:spcPts val="600"/>
              </a:spcAft>
            </a:pPr>
            <a:r>
              <a:rPr lang="en-US" altLang="en-US" sz="2800" b="1" u="sng" dirty="0">
                <a:solidFill>
                  <a:srgbClr val="FFFFCC"/>
                </a:solidFill>
                <a:latin typeface="Calibri" panose="020F0502020204030204" pitchFamily="34" charset="0"/>
                <a:cs typeface="Calibri" panose="020F0502020204030204" pitchFamily="34" charset="0"/>
              </a:rPr>
              <a:t>Dr. Graham</a:t>
            </a:r>
            <a:r>
              <a:rPr lang="en-US" altLang="en-US" sz="2800" b="1" dirty="0">
                <a:latin typeface="Calibri" panose="020F0502020204030204" pitchFamily="34" charset="0"/>
                <a:cs typeface="Calibri" panose="020F0502020204030204" pitchFamily="34" charset="0"/>
              </a:rPr>
              <a:t>:</a:t>
            </a:r>
            <a:r>
              <a:rPr lang="en-US" altLang="en-US" sz="2800" dirty="0">
                <a:latin typeface="Calibri" panose="020F0502020204030204" pitchFamily="34" charset="0"/>
                <a:cs typeface="Calibri" panose="020F0502020204030204" pitchFamily="34" charset="0"/>
              </a:rPr>
              <a:t> “There is."</a:t>
            </a:r>
          </a:p>
        </p:txBody>
      </p:sp>
      <p:sp>
        <p:nvSpPr>
          <p:cNvPr id="2" name="TextBox 2">
            <a:extLst>
              <a:ext uri="{FF2B5EF4-FFF2-40B4-BE49-F238E27FC236}">
                <a16:creationId xmlns:a16="http://schemas.microsoft.com/office/drawing/2014/main" id="{B453272E-B8CC-EFD4-8A85-D57FF1658371}"/>
              </a:ext>
            </a:extLst>
          </p:cNvPr>
          <p:cNvSpPr txBox="1">
            <a:spLocks noChangeArrowheads="1"/>
          </p:cNvSpPr>
          <p:nvPr/>
        </p:nvSpPr>
        <p:spPr bwMode="auto">
          <a:xfrm>
            <a:off x="3752850" y="1185862"/>
            <a:ext cx="4686300" cy="338138"/>
          </a:xfrm>
          <a:prstGeom prst="rect">
            <a:avLst/>
          </a:prstGeom>
          <a:noFill/>
          <a:ln w="9525">
            <a:noFill/>
            <a:miter lim="800000"/>
            <a:headEnd/>
            <a:tailEnd/>
          </a:ln>
        </p:spPr>
        <p:txBody>
          <a:bodyPr>
            <a:spAutoFit/>
          </a:bodyPr>
          <a:lstStyle/>
          <a:p>
            <a:r>
              <a:rPr lang="en-US" altLang="en-US" sz="1600" dirty="0">
                <a:latin typeface="Calibri" panose="020F0502020204030204" pitchFamily="34" charset="0"/>
                <a:cs typeface="Calibri" panose="020F0502020204030204" pitchFamily="34" charset="0"/>
              </a:rPr>
              <a:t>Hl9Aps://www.youtube.com/watch?v=hrf60-zHl9A</a:t>
            </a:r>
          </a:p>
        </p:txBody>
      </p:sp>
      <p:pic>
        <p:nvPicPr>
          <p:cNvPr id="3" name="Picture 1">
            <a:extLst>
              <a:ext uri="{FF2B5EF4-FFF2-40B4-BE49-F238E27FC236}">
                <a16:creationId xmlns:a16="http://schemas.microsoft.com/office/drawing/2014/main" id="{CB6B5FAE-3EF7-D495-DE25-D99C816EFE4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2934" y="98425"/>
            <a:ext cx="1346133" cy="1097280"/>
          </a:xfrm>
          <a:prstGeom prst="rect">
            <a:avLst/>
          </a:prstGeom>
          <a:noFill/>
          <a:ln w="9525">
            <a:noFill/>
            <a:miter lim="800000"/>
            <a:headEnd/>
            <a:tailEnd/>
          </a:ln>
        </p:spPr>
      </p:pic>
      <p:pic>
        <p:nvPicPr>
          <p:cNvPr id="4" name="Picture 3">
            <a:extLst>
              <a:ext uri="{FF2B5EF4-FFF2-40B4-BE49-F238E27FC236}">
                <a16:creationId xmlns:a16="http://schemas.microsoft.com/office/drawing/2014/main" id="{D321412A-1178-D211-B662-C6004C0F34D0}"/>
              </a:ext>
            </a:extLst>
          </p:cNvPr>
          <p:cNvPicPr>
            <a:picLocks noChangeAspect="1"/>
          </p:cNvPicPr>
          <p:nvPr/>
        </p:nvPicPr>
        <p:blipFill rotWithShape="1">
          <a:blip r:embed="rId3"/>
          <a:srcRect l="69453"/>
          <a:stretch/>
        </p:blipFill>
        <p:spPr>
          <a:xfrm>
            <a:off x="5489860" y="4876800"/>
            <a:ext cx="1212281"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435838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113856446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3246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AD1136B3-7E6F-0950-E123-F29FC74D90A1}"/>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EB95BEF-466A-8BDA-8841-2C522D462C50}"/>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93223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571500" indent="-571500" algn="ctr" eaLnBrk="1" hangingPunct="1">
              <a:lnSpc>
                <a:spcPct val="100000"/>
              </a:lnSpc>
              <a:buFont typeface="+mj-lt"/>
              <a:buAutoNum type="roman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Sermon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2:14-36</a:t>
            </a:r>
          </a:p>
        </p:txBody>
      </p:sp>
      <p:sp>
        <p:nvSpPr>
          <p:cNvPr id="161795" name="Rectangle 3"/>
          <p:cNvSpPr>
            <a:spLocks noGrp="1" noChangeArrowheads="1"/>
          </p:cNvSpPr>
          <p:nvPr>
            <p:ph type="body" idx="1"/>
          </p:nvPr>
        </p:nvSpPr>
        <p:spPr>
          <a:xfrm>
            <a:off x="585216" y="2133600"/>
            <a:ext cx="7187183"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Introduction (14)</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Refutation of Drunkenness Charge   (15-35)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Conclusion (36)</a:t>
            </a:r>
          </a:p>
        </p:txBody>
      </p:sp>
      <p:pic>
        <p:nvPicPr>
          <p:cNvPr id="3" name="Picture 2">
            <a:extLst>
              <a:ext uri="{FF2B5EF4-FFF2-40B4-BE49-F238E27FC236}">
                <a16:creationId xmlns:a16="http://schemas.microsoft.com/office/drawing/2014/main" id="{CCFFAC1B-49D3-875D-D66A-D97E5586FF2F}"/>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69182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70715380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247043"/>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Deuteronomy 28:49-50</a:t>
            </a:r>
          </a:p>
          <a:p>
            <a:pPr algn="just"/>
            <a:r>
              <a:rPr lang="en-US" sz="3000" baseline="30000" dirty="0">
                <a:effectLst>
                  <a:outerShdw blurRad="38100" dist="38100" dir="2700000" algn="tl">
                    <a:srgbClr val="000000">
                      <a:alpha val="43137"/>
                    </a:srgbClr>
                  </a:outerShdw>
                </a:effectLst>
              </a:rPr>
              <a:t>49</a:t>
            </a:r>
            <a:r>
              <a:rPr lang="en-US" sz="3200" dirty="0">
                <a:effectLst>
                  <a:outerShdw blurRad="38100" dist="38100" dir="2700000" algn="tl">
                    <a:srgbClr val="000000">
                      <a:alpha val="43137"/>
                    </a:srgbClr>
                  </a:outerShdw>
                </a:effectLst>
                <a:cs typeface="Calibri" panose="020F0502020204030204" pitchFamily="34" charset="0"/>
              </a:rPr>
              <a:t> “The Lord will bring a nation against you from afar, from the end of the earth, as the eagle swoops down, a nation whose language you shall not understand, </a:t>
            </a:r>
            <a:r>
              <a:rPr lang="en-US" sz="3000" baseline="30000" dirty="0">
                <a:effectLst>
                  <a:outerShdw blurRad="38100" dist="38100" dir="2700000" algn="tl">
                    <a:srgbClr val="000000">
                      <a:alpha val="43137"/>
                    </a:srgbClr>
                  </a:outerShdw>
                </a:effectLst>
              </a:rPr>
              <a:t>50</a:t>
            </a:r>
            <a:r>
              <a:rPr lang="en-US" sz="3200" dirty="0">
                <a:effectLst>
                  <a:outerShdw blurRad="38100" dist="38100" dir="2700000" algn="tl">
                    <a:srgbClr val="000000">
                      <a:alpha val="43137"/>
                    </a:srgbClr>
                  </a:outerShdw>
                </a:effectLst>
                <a:cs typeface="Calibri" panose="020F0502020204030204" pitchFamily="34" charset="0"/>
              </a:rPr>
              <a:t> a nation of fierce countenance who will have no respect for the old, nor show favor to the young.”</a:t>
            </a:r>
          </a:p>
        </p:txBody>
      </p:sp>
      <p:pic>
        <p:nvPicPr>
          <p:cNvPr id="3" name="Picture 2" descr="Jesus Dust: How to Live in the Kingdom of God">
            <a:extLst>
              <a:ext uri="{FF2B5EF4-FFF2-40B4-BE49-F238E27FC236}">
                <a16:creationId xmlns:a16="http://schemas.microsoft.com/office/drawing/2014/main" id="{47AB68C6-CA37-4003-6109-F42A23C0A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11430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Rome </a:t>
            </a:r>
            <a:r>
              <a:rPr lang="en-US" sz="3200" b="1" i="1" u="sng" dirty="0">
                <a:solidFill>
                  <a:srgbClr val="FFFFCC"/>
                </a:solidFill>
              </a:rPr>
              <a:t>Diaspora</a:t>
            </a:r>
            <a:r>
              <a:rPr lang="en-US" sz="3200" b="1" u="sng" dirty="0">
                <a:solidFill>
                  <a:srgbClr val="FFFFCC"/>
                </a:solidFill>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9456881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Eusebius (A.D. 260-340)</a:t>
            </a:r>
            <a:b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br>
            <a:r>
              <a:rPr lang="en-US" altLang="en-US" sz="2000" i="1" dirty="0">
                <a:latin typeface="+mn-lt"/>
              </a:rPr>
              <a:t>Ecclesiastical History</a:t>
            </a:r>
            <a:r>
              <a:rPr lang="en-US" altLang="en-US" sz="2000" dirty="0">
                <a:latin typeface="+mn-lt"/>
              </a:rPr>
              <a:t>, 3.5.3</a:t>
            </a:r>
          </a:p>
        </p:txBody>
      </p:sp>
      <p:sp>
        <p:nvSpPr>
          <p:cNvPr id="3" name="Content Placeholder 2"/>
          <p:cNvSpPr>
            <a:spLocks noGrp="1"/>
          </p:cNvSpPr>
          <p:nvPr>
            <p:ph idx="1"/>
          </p:nvPr>
        </p:nvSpPr>
        <p:spPr>
          <a:xfrm>
            <a:off x="609600" y="1600200"/>
            <a:ext cx="10972800" cy="4495800"/>
          </a:xfrm>
        </p:spPr>
        <p:txBody>
          <a:bodyPr/>
          <a:lstStyle/>
          <a:p>
            <a:pPr marL="0" indent="0" algn="just">
              <a:lnSpc>
                <a:spcPct val="100000"/>
              </a:lnSpc>
              <a:spcBef>
                <a:spcPts val="0"/>
              </a:spcBef>
              <a:spcAft>
                <a:spcPts val="1200"/>
              </a:spcAft>
              <a:buNone/>
              <a:defRPr/>
            </a:pPr>
            <a:r>
              <a:rPr lang="en-US" sz="3200" dirty="0"/>
              <a:t>"But the people of the church in Jerusalem had been commanded by a revelation, vouchsafed to approved men there </a:t>
            </a:r>
            <a:r>
              <a:rPr lang="en-US" sz="3200" b="1" u="sng" dirty="0">
                <a:solidFill>
                  <a:srgbClr val="FFFFCC"/>
                </a:solidFill>
              </a:rPr>
              <a:t>before the war</a:t>
            </a:r>
            <a:r>
              <a:rPr lang="en-US" sz="3200" dirty="0"/>
              <a:t>, to leave the city and to dwell in a certain town of Perea called Pella. And when those that believed in Christ had come thither from Jerusalem, then, as if the royal city of the Jews and the whole land of Judea were entirely destitute of holy men, the judgment of God at length overtook those who had committed such outrages against Christ and his apostles, and totally destroyed that generation of impious men."</a:t>
            </a:r>
          </a:p>
        </p:txBody>
      </p:sp>
      <p:sp>
        <p:nvSpPr>
          <p:cNvPr id="2" name="TextBox 1">
            <a:extLst>
              <a:ext uri="{FF2B5EF4-FFF2-40B4-BE49-F238E27FC236}">
                <a16:creationId xmlns:a16="http://schemas.microsoft.com/office/drawing/2014/main" id="{D6874587-3801-6BDA-A35D-8E831E4B4EAA}"/>
              </a:ext>
            </a:extLst>
          </p:cNvPr>
          <p:cNvSpPr txBox="1"/>
          <p:nvPr/>
        </p:nvSpPr>
        <p:spPr>
          <a:xfrm>
            <a:off x="2133600" y="6400800"/>
            <a:ext cx="7924800" cy="369332"/>
          </a:xfrm>
          <a:prstGeom prst="rect">
            <a:avLst/>
          </a:prstGeom>
          <a:noFill/>
        </p:spPr>
        <p:txBody>
          <a:bodyPr wrap="square" rtlCol="0">
            <a:spAutoFit/>
          </a:bodyPr>
          <a:lstStyle/>
          <a:p>
            <a:pPr marL="0" indent="0" algn="ctr">
              <a:spcBef>
                <a:spcPts val="0"/>
              </a:spcBef>
              <a:spcAft>
                <a:spcPts val="1200"/>
              </a:spcAft>
              <a:buNone/>
              <a:defRPr/>
            </a:pPr>
            <a:r>
              <a:rPr lang="en-US" sz="1800" dirty="0"/>
              <a:t>Epiphanius (</a:t>
            </a:r>
            <a:r>
              <a:rPr lang="en-US" sz="1800" i="1" dirty="0"/>
              <a:t>De pond. et </a:t>
            </a:r>
            <a:r>
              <a:rPr lang="en-US" sz="1800" i="1" dirty="0" err="1"/>
              <a:t>mens</a:t>
            </a:r>
            <a:r>
              <a:rPr lang="en-US" sz="1800" i="1" dirty="0"/>
              <a:t>.</a:t>
            </a:r>
            <a:r>
              <a:rPr lang="en-US" sz="1800" dirty="0"/>
              <a:t> 15) also records this flight of the Christians to Pella.)</a:t>
            </a:r>
          </a:p>
        </p:txBody>
      </p:sp>
    </p:spTree>
    <p:extLst>
      <p:ext uri="{BB962C8B-B14F-4D97-AF65-F5344CB8AC3E}">
        <p14:creationId xmlns:p14="http://schemas.microsoft.com/office/powerpoint/2010/main" val="373620942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5067300" y="228600"/>
            <a:ext cx="2057400" cy="6858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Pella</a:t>
            </a:r>
          </a:p>
        </p:txBody>
      </p:sp>
      <p:sp>
        <p:nvSpPr>
          <p:cNvPr id="3" name="Content Placeholder 2"/>
          <p:cNvSpPr>
            <a:spLocks noGrp="1"/>
          </p:cNvSpPr>
          <p:nvPr>
            <p:ph idx="1"/>
          </p:nvPr>
        </p:nvSpPr>
        <p:spPr>
          <a:xfrm>
            <a:off x="609600" y="1295400"/>
            <a:ext cx="8001000" cy="3739816"/>
          </a:xfrm>
        </p:spPr>
        <p:txBody>
          <a:bodyPr/>
          <a:lstStyle/>
          <a:p>
            <a:pPr marL="0" indent="0" algn="just">
              <a:lnSpc>
                <a:spcPct val="100000"/>
              </a:lnSpc>
              <a:buNone/>
              <a:defRPr/>
            </a:pPr>
            <a:r>
              <a:rPr lang="en-US" sz="3200" dirty="0"/>
              <a:t>Pella was a town situated beyond the Jordan, in the north of Perea, within the dominions of Herod Agrippa II. The surrounding population was chiefly Gentile. See Pliny V. 18, and Josephus, </a:t>
            </a:r>
            <a:r>
              <a:rPr lang="en-US" sz="3200" i="1" dirty="0"/>
              <a:t>B. J.</a:t>
            </a:r>
            <a:r>
              <a:rPr lang="en-US" sz="3200" dirty="0"/>
              <a:t> III. 3. 3, and I. 4. 8.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9200" y="1415255"/>
            <a:ext cx="2743200" cy="4027491"/>
          </a:xfrm>
          <a:prstGeom prst="rect">
            <a:avLst/>
          </a:prstGeom>
        </p:spPr>
      </p:pic>
    </p:spTree>
    <p:extLst>
      <p:ext uri="{BB962C8B-B14F-4D97-AF65-F5344CB8AC3E}">
        <p14:creationId xmlns:p14="http://schemas.microsoft.com/office/powerpoint/2010/main" val="57338625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6582" y="0"/>
            <a:ext cx="10975818" cy="5401479"/>
          </a:xfrm>
          <a:prstGeom prst="rect">
            <a:avLst/>
          </a:prstGeom>
          <a:noFill/>
          <a:ln w="28575">
            <a:noFill/>
            <a:miter lim="800000"/>
            <a:headEnd/>
            <a:tailEnd/>
          </a:ln>
        </p:spPr>
        <p:txBody>
          <a:bodyPr wrap="square">
            <a:spAutoFit/>
          </a:bodyPr>
          <a:lstStyle/>
          <a:p>
            <a:pPr algn="ctr">
              <a:lnSpc>
                <a:spcPct val="90000"/>
              </a:lnSpc>
              <a:spcBef>
                <a:spcPts val="0"/>
              </a:spcBef>
              <a:spcAft>
                <a:spcPts val="6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Ezekiel 36:24-28</a:t>
            </a:r>
          </a:p>
          <a:p>
            <a:pPr algn="just"/>
            <a:r>
              <a:rPr lang="en-US" sz="3000" baseline="30000" dirty="0">
                <a:effectLst>
                  <a:outerShdw blurRad="38100" dist="38100" dir="2700000" algn="tl">
                    <a:srgbClr val="000000">
                      <a:alpha val="43137"/>
                    </a:srgbClr>
                  </a:outerShdw>
                </a:effectLst>
                <a:latin typeface="Calibri" panose="020F0502020204030204" pitchFamily="34" charset="0"/>
              </a:rPr>
              <a:t>24</a:t>
            </a:r>
            <a:r>
              <a:rPr lang="en-US" sz="3000" dirty="0">
                <a:effectLst>
                  <a:outerShdw blurRad="38100" dist="38100" dir="2700000" algn="tl">
                    <a:srgbClr val="000000">
                      <a:alpha val="43137"/>
                    </a:srgbClr>
                  </a:outerShdw>
                </a:effectLst>
                <a:latin typeface="Calibri" panose="020F0502020204030204" pitchFamily="34" charset="0"/>
              </a:rPr>
              <a:t> “For I will take you from the nations,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rPr>
              <a:t>25</a:t>
            </a:r>
            <a:r>
              <a:rPr lang="en-US" sz="3000" b="1" baseline="30000" dirty="0">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00" baseline="30000" dirty="0">
                <a:effectLst>
                  <a:outerShdw blurRad="38100" dist="38100" dir="2700000" algn="tl">
                    <a:srgbClr val="000000">
                      <a:alpha val="43137"/>
                    </a:srgbClr>
                  </a:outerShdw>
                </a:effectLst>
                <a:latin typeface="Calibri" panose="020F0502020204030204" pitchFamily="34" charset="0"/>
              </a:rPr>
              <a:t>28 </a:t>
            </a:r>
            <a:r>
              <a:rPr lang="en-US" sz="3000"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cs typeface="Calibri" panose="020F0502020204030204" pitchFamily="34" charset="0"/>
              </a:rPr>
              <a:t>“Verses 25–29 teach that the </a:t>
            </a:r>
            <a:r>
              <a:rPr lang="en-US" altLang="en-US" sz="3000" i="1" dirty="0">
                <a:effectLst>
                  <a:outerShdw blurRad="38100" dist="38100" dir="2700000" algn="tl">
                    <a:srgbClr val="000000">
                      <a:alpha val="43137"/>
                    </a:srgbClr>
                  </a:outerShdw>
                </a:effectLst>
                <a:cs typeface="Calibri" panose="020F0502020204030204" pitchFamily="34" charset="0"/>
              </a:rPr>
              <a:t>complete</a:t>
            </a:r>
            <a:r>
              <a:rPr lang="en-US" altLang="en-US" sz="3000" dirty="0">
                <a:effectLst>
                  <a:outerShdw blurRad="38100" dist="38100" dir="2700000" algn="tl">
                    <a:srgbClr val="000000">
                      <a:alpha val="43137"/>
                    </a:srgbClr>
                  </a:outerShdw>
                </a:effectLst>
                <a:cs typeface="Calibri" panose="020F0502020204030204" pitchFamily="34" charset="0"/>
              </a:rPr>
              <a:t> return of Israel will occur after the defeat of Gog and his Confederates. Ezekiel summarized his prophecies of hope and restoration. </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When he stated that God will have mercy upon the whole house of Israel, he had in mind that all previous restorations were partial. Now a </a:t>
            </a:r>
            <a:r>
              <a:rPr lang="en-US" altLang="en-US" sz="3000" b="1" i="1" u="sng" dirty="0">
                <a:solidFill>
                  <a:srgbClr val="FFFFCC"/>
                </a:solidFill>
                <a:effectLst>
                  <a:outerShdw blurRad="38100" dist="38100" dir="2700000" algn="tl">
                    <a:srgbClr val="000000">
                      <a:alpha val="43137"/>
                    </a:srgbClr>
                  </a:outerShdw>
                </a:effectLst>
                <a:cs typeface="Calibri" panose="020F0502020204030204" pitchFamily="34" charset="0"/>
              </a:rPr>
              <a:t>universal and final restoration</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 will take place</a:t>
            </a:r>
            <a:r>
              <a:rPr lang="en-US" altLang="en-US" sz="3000" dirty="0">
                <a:effectLst>
                  <a:outerShdw blurRad="38100" dist="38100" dir="2700000" algn="tl">
                    <a:srgbClr val="000000">
                      <a:alpha val="43137"/>
                    </a:srgbClr>
                  </a:outerShdw>
                </a:effectLst>
                <a:cs typeface="Calibri" panose="020F0502020204030204" pitchFamily="34" charset="0"/>
              </a:rPr>
              <a:t>. It was God who allowed them to go into captivity; it is he who will see to it that they are regathered; indeed, it is he who will insure that </a:t>
            </a:r>
            <a:r>
              <a:rPr lang="en-US" altLang="en-US" sz="3000" i="1" dirty="0">
                <a:effectLst>
                  <a:outerShdw blurRad="38100" dist="38100" dir="2700000" algn="tl">
                    <a:srgbClr val="000000">
                      <a:alpha val="43137"/>
                    </a:srgbClr>
                  </a:outerShdw>
                </a:effectLst>
                <a:cs typeface="Calibri" panose="020F0502020204030204" pitchFamily="34" charset="0"/>
              </a:rPr>
              <a:t>not one is left out of the land</a:t>
            </a:r>
            <a:r>
              <a:rPr lang="en-US" altLang="en-US" sz="3000" dirty="0">
                <a:effectLst>
                  <a:outerShdw blurRad="38100" dist="38100" dir="2700000" algn="tl">
                    <a:srgbClr val="000000">
                      <a:alpha val="43137"/>
                    </a:srgbClr>
                  </a:outerShdw>
                </a:effectLst>
                <a:cs typeface="Calibri" panose="020F0502020204030204" pitchFamily="34" charset="0"/>
              </a:rPr>
              <a:t>...In conclusion, to summarize all the benefits promised, Ezekiel spoke of the outpouring of the Spirit upon the house of Israel (italics added).”</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231-32.</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90463" cy="1097280"/>
          </a:xfrm>
          <a:prstGeom prst="rect">
            <a:avLst/>
          </a:prstGeom>
          <a:ln>
            <a:solidFill>
              <a:schemeClr val="tx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Acts 2:15-35</a:t>
            </a:r>
            <a:br>
              <a:rPr lang="en-US" sz="3600" dirty="0">
                <a:effectLst>
                  <a:outerShdw blurRad="38100" dist="38100" dir="2700000" algn="tl">
                    <a:srgbClr val="000000">
                      <a:alpha val="43137"/>
                    </a:srgbClr>
                  </a:outerShdw>
                </a:effectLst>
                <a:latin typeface="+mn-lt"/>
                <a:cs typeface="Calibri" panose="020F0502020204030204" pitchFamily="34" charset="0"/>
              </a:rPr>
            </a:br>
            <a:r>
              <a:rPr lang="en-US" sz="2400" dirty="0">
                <a:effectLst>
                  <a:outerShdw blurRad="38100" dist="38100" dir="2700000" algn="tl">
                    <a:srgbClr val="000000">
                      <a:alpha val="43137"/>
                    </a:srgbClr>
                  </a:outerShdw>
                </a:effectLst>
                <a:latin typeface="+mn-lt"/>
                <a:ea typeface="+mn-ea"/>
                <a:cs typeface="+mn-cs"/>
              </a:rPr>
              <a:t>Refutation of the Charge of Drunkenness</a:t>
            </a:r>
            <a:endParaRPr lang="en-US" sz="3200" dirty="0">
              <a:effectLst>
                <a:outerShdw blurRad="38100" dist="38100" dir="2700000" algn="tl">
                  <a:srgbClr val="000000">
                    <a:alpha val="43137"/>
                  </a:srgbClr>
                </a:outerShdw>
              </a:effectLst>
              <a:latin typeface="+mn-lt"/>
              <a:ea typeface="+mn-ea"/>
              <a:cs typeface="+mn-cs"/>
            </a:endParaRPr>
          </a:p>
        </p:txBody>
      </p:sp>
      <p:sp>
        <p:nvSpPr>
          <p:cNvPr id="161795" name="Rectangle 3"/>
          <p:cNvSpPr>
            <a:spLocks noGrp="1" noChangeArrowheads="1"/>
          </p:cNvSpPr>
          <p:nvPr>
            <p:ph type="body" idx="1"/>
          </p:nvPr>
        </p:nvSpPr>
        <p:spPr>
          <a:xfrm>
            <a:off x="528636" y="1295400"/>
            <a:ext cx="6096000" cy="51816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rPr>
              <a:t>Use of Psalm 110:1 (34-35)</a:t>
            </a:r>
          </a:p>
        </p:txBody>
      </p:sp>
      <p:pic>
        <p:nvPicPr>
          <p:cNvPr id="2" name="Picture 1">
            <a:extLst>
              <a:ext uri="{FF2B5EF4-FFF2-40B4-BE49-F238E27FC236}">
                <a16:creationId xmlns:a16="http://schemas.microsoft.com/office/drawing/2014/main" id="{23EB47EA-4A02-76B9-C798-B93D8FDC2C7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9833795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83E7C4FF-DCCB-0310-EE62-718211972497}"/>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B1E00B23-5303-664D-8E86-A10F0B7C082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595422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385268"/>
          </a:xfrm>
          <a:prstGeom prst="rect">
            <a:avLst/>
          </a:prstGeom>
          <a:noFill/>
          <a:ln w="28575">
            <a:noFill/>
            <a:miter lim="800000"/>
            <a:headEnd/>
            <a:tailEnd/>
          </a:ln>
        </p:spPr>
        <p:txBody>
          <a:bodyPr wrap="square">
            <a:spAutoFit/>
          </a:bodyPr>
          <a:lstStyle/>
          <a:p>
            <a:pPr algn="ctr">
              <a:lnSpc>
                <a:spcPct val="90000"/>
              </a:lnSpc>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2:41</a:t>
            </a:r>
          </a:p>
          <a:p>
            <a:pPr algn="just"/>
            <a:r>
              <a:rPr lang="en-US" sz="3600" dirty="0">
                <a:effectLst>
                  <a:outerShdw blurRad="38100" dist="38100" dir="2700000" algn="tl">
                    <a:srgbClr val="000000">
                      <a:alpha val="43137"/>
                    </a:srgbClr>
                  </a:outerShdw>
                </a:effectLst>
                <a:cs typeface="Calibri" panose="020F0502020204030204" pitchFamily="34" charset="0"/>
              </a:rPr>
              <a:t>“So then, those who had received his word were baptized; and that day there were added about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three thousand</a:t>
            </a:r>
            <a:r>
              <a:rPr lang="en-US" sz="3600" dirty="0">
                <a:effectLst>
                  <a:outerShdw blurRad="38100" dist="38100" dir="2700000" algn="tl">
                    <a:srgbClr val="000000">
                      <a:alpha val="43137"/>
                    </a:srgbClr>
                  </a:outerShdw>
                </a:effectLst>
                <a:cs typeface="Calibri" panose="020F0502020204030204" pitchFamily="34" charset="0"/>
              </a:rPr>
              <a:t> souls.”</a:t>
            </a:r>
          </a:p>
        </p:txBody>
      </p:sp>
      <p:pic>
        <p:nvPicPr>
          <p:cNvPr id="3" name="Picture 2" descr="Jesus Dust: How to Live in the Kingdom of God">
            <a:extLst>
              <a:ext uri="{FF2B5EF4-FFF2-40B4-BE49-F238E27FC236}">
                <a16:creationId xmlns:a16="http://schemas.microsoft.com/office/drawing/2014/main" id="{454F5453-3C6D-A4A7-87EA-4296598BC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362445"/>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7AB78-21E7-B0E7-F38B-94573D9EF6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385268"/>
          </a:xfrm>
          <a:prstGeom prst="rect">
            <a:avLst/>
          </a:prstGeom>
          <a:noFill/>
          <a:ln w="28575">
            <a:noFill/>
            <a:miter lim="800000"/>
            <a:headEnd/>
            <a:tailEnd/>
          </a:ln>
        </p:spPr>
        <p:txBody>
          <a:bodyPr wrap="square">
            <a:spAutoFit/>
          </a:bodyPr>
          <a:lstStyle/>
          <a:p>
            <a:pPr algn="ctr">
              <a:lnSpc>
                <a:spcPct val="90000"/>
              </a:lnSpc>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1:12</a:t>
            </a:r>
          </a:p>
          <a:p>
            <a:pPr algn="just">
              <a:spcBef>
                <a:spcPts val="0"/>
              </a:spcBef>
              <a:spcAft>
                <a:spcPts val="0"/>
              </a:spcAft>
            </a:pPr>
            <a:r>
              <a:rPr lang="en-US" altLang="en-US" sz="3600" kern="0" dirty="0"/>
              <a:t>“</a:t>
            </a:r>
            <a:r>
              <a:rPr lang="en-US" sz="3600" dirty="0"/>
              <a:t>But as many as </a:t>
            </a:r>
            <a:r>
              <a:rPr lang="en-US" sz="3600" b="1" u="sng" dirty="0">
                <a:solidFill>
                  <a:srgbClr val="FFFFCC"/>
                </a:solidFill>
              </a:rPr>
              <a:t>received</a:t>
            </a:r>
            <a:r>
              <a:rPr lang="en-US" sz="3600" dirty="0"/>
              <a:t> Him, to them He gave the right to become children of God, </a:t>
            </a:r>
            <a:r>
              <a:rPr lang="en-US" sz="3600" i="1" dirty="0"/>
              <a:t>even</a:t>
            </a:r>
            <a:r>
              <a:rPr lang="en-US" sz="3600" dirty="0"/>
              <a:t> to those who </a:t>
            </a:r>
            <a:r>
              <a:rPr lang="en-US" sz="3600" b="1" u="sng" dirty="0">
                <a:solidFill>
                  <a:srgbClr val="FFFFCC"/>
                </a:solidFill>
              </a:rPr>
              <a:t>believe</a:t>
            </a:r>
            <a:r>
              <a:rPr lang="en-US" sz="3600" dirty="0"/>
              <a:t> in His name.”</a:t>
            </a:r>
            <a:endParaRPr lang="en-US" altLang="en-US" sz="3600" kern="0" dirty="0"/>
          </a:p>
        </p:txBody>
      </p:sp>
      <p:pic>
        <p:nvPicPr>
          <p:cNvPr id="3" name="Picture 2">
            <a:extLst>
              <a:ext uri="{FF2B5EF4-FFF2-40B4-BE49-F238E27FC236}">
                <a16:creationId xmlns:a16="http://schemas.microsoft.com/office/drawing/2014/main" id="{4BC47252-77C8-87AB-E0B6-01D8BD262858}"/>
              </a:ext>
            </a:extLst>
          </p:cNvPr>
          <p:cNvPicPr>
            <a:picLocks noChangeAspect="1"/>
          </p:cNvPicPr>
          <p:nvPr/>
        </p:nvPicPr>
        <p:blipFill>
          <a:blip r:embed="rId3"/>
          <a:stretch>
            <a:fillRect/>
          </a:stretch>
        </p:blipFill>
        <p:spPr>
          <a:xfrm>
            <a:off x="3657600" y="2971800"/>
            <a:ext cx="4876800" cy="1828800"/>
          </a:xfrm>
          <a:prstGeom prst="rect">
            <a:avLst/>
          </a:prstGeom>
          <a:ln>
            <a:solidFill>
              <a:schemeClr val="tx1"/>
            </a:solidFill>
          </a:ln>
        </p:spPr>
      </p:pic>
    </p:spTree>
    <p:extLst>
      <p:ext uri="{BB962C8B-B14F-4D97-AF65-F5344CB8AC3E}">
        <p14:creationId xmlns:p14="http://schemas.microsoft.com/office/powerpoint/2010/main" val="2812634984"/>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28922582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64122835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Church (42-47)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86856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2" name="Picture 1">
            <a:extLst>
              <a:ext uri="{FF2B5EF4-FFF2-40B4-BE49-F238E27FC236}">
                <a16:creationId xmlns:a16="http://schemas.microsoft.com/office/drawing/2014/main" id="{CB490ADC-9A0A-2A8B-CA49-61EEE77F7C7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5907158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2B20F8BE-29F9-0809-27E4-E1965C71EB9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8234984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20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425786064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0ACDB5AC-D425-4F9E-A292-A8EE68D4A22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83525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A2B39FD9-4F91-ED12-2F17-14BC97474453}"/>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8A286929-1ACD-BE4B-AEDC-5565A479AD6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5376637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0972800"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“The apostles did many signs and wonders. In fact, the only ones who performed miracles in the book of Acts were the apostles or their delegates, such as Stephen (Acts 6:8). These apostolic legates were appointed by the laying on of hands by the apostles. Signs and wonders were not performed by the believers at large.”</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83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324796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1892826"/>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99023470"/>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8"/>
          </a:xfrm>
          <a:prstGeom prst="rect">
            <a:avLst/>
          </a:prstGeom>
        </p:spPr>
      </p:pic>
      <p:sp>
        <p:nvSpPr>
          <p:cNvPr id="38914" name="Rectangle 3"/>
          <p:cNvSpPr>
            <a:spLocks noChangeArrowheads="1"/>
          </p:cNvSpPr>
          <p:nvPr/>
        </p:nvSpPr>
        <p:spPr bwMode="auto">
          <a:xfrm>
            <a:off x="1333500" y="0"/>
            <a:ext cx="9525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4:20</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“Erastus remained at Corinth,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Trophimus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left sick at Miletus.”</a:t>
            </a:r>
          </a:p>
        </p:txBody>
      </p:sp>
      <p:pic>
        <p:nvPicPr>
          <p:cNvPr id="6" name="Picture 5">
            <a:extLst>
              <a:ext uri="{FF2B5EF4-FFF2-40B4-BE49-F238E27FC236}">
                <a16:creationId xmlns:a16="http://schemas.microsoft.com/office/drawing/2014/main" id="{6EB2E2C7-B3F4-48C2-B86D-A81679D4B9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245" y="2402204"/>
            <a:ext cx="2839515" cy="2011680"/>
          </a:xfrm>
          <a:prstGeom prst="rect">
            <a:avLst/>
          </a:prstGeom>
        </p:spPr>
      </p:pic>
    </p:spTree>
    <p:extLst>
      <p:ext uri="{BB962C8B-B14F-4D97-AF65-F5344CB8AC3E}">
        <p14:creationId xmlns:p14="http://schemas.microsoft.com/office/powerpoint/2010/main" val="193784893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20570"/>
            <a:ext cx="10972800" cy="363723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“This whole place is very obscure: but the obscurity is produced by our ignorance of the facts referred to and by their cessation, being such as then used to occur but now no longer take place. And why do they not happen now? Why look now, the cause too of the obscurity has produced us again another question: namely, why did they then happen, and now do so no more?”</a:t>
            </a:r>
          </a:p>
        </p:txBody>
      </p:sp>
      <p:pic>
        <p:nvPicPr>
          <p:cNvPr id="2" name="Picture 1">
            <a:extLst>
              <a:ext uri="{FF2B5EF4-FFF2-40B4-BE49-F238E27FC236}">
                <a16:creationId xmlns:a16="http://schemas.microsoft.com/office/drawing/2014/main" id="{33B9E5A8-A49C-47E5-A382-FD542AA7A3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1102757" cy="1097280"/>
          </a:xfrm>
          <a:prstGeom prst="rect">
            <a:avLst/>
          </a:prstGeom>
          <a:ln>
            <a:solidFill>
              <a:schemeClr val="tx1"/>
            </a:solidFill>
          </a:ln>
        </p:spPr>
      </p:pic>
      <p:sp>
        <p:nvSpPr>
          <p:cNvPr id="5" name="Rectangle 4">
            <a:extLst>
              <a:ext uri="{FF2B5EF4-FFF2-40B4-BE49-F238E27FC236}">
                <a16:creationId xmlns:a16="http://schemas.microsoft.com/office/drawing/2014/main" id="{46349028-EDE1-43BE-9A44-0B6227E020AF}"/>
              </a:ext>
            </a:extLst>
          </p:cNvPr>
          <p:cNvSpPr/>
          <p:nvPr/>
        </p:nvSpPr>
        <p:spPr>
          <a:xfrm>
            <a:off x="2667000" y="238035"/>
            <a:ext cx="6858000" cy="1000274"/>
          </a:xfrm>
          <a:prstGeom prst="rect">
            <a:avLst/>
          </a:prstGeom>
        </p:spPr>
        <p:txBody>
          <a:bodyPr wrap="square">
            <a:spAutoFit/>
          </a:bodyPr>
          <a:lstStyle/>
          <a:p>
            <a:pPr algn="ctr">
              <a:spcAft>
                <a:spcPts val="600"/>
              </a:spcAft>
            </a:pPr>
            <a:r>
              <a:rPr lang="fr-FR" sz="3600" dirty="0" err="1">
                <a:solidFill>
                  <a:srgbClr val="00FFFF"/>
                </a:solidFill>
                <a:effectLst>
                  <a:outerShdw blurRad="38100" dist="38100" dir="2700000" algn="tl">
                    <a:srgbClr val="000000">
                      <a:alpha val="43137"/>
                    </a:srgbClr>
                  </a:outerShdw>
                </a:effectLst>
                <a:cs typeface="Calibri" panose="020F0502020204030204" pitchFamily="34" charset="0"/>
              </a:rPr>
              <a:t>Chrysostom</a:t>
            </a:r>
            <a:r>
              <a:rPr lang="fr-FR" sz="3600" dirty="0">
                <a:solidFill>
                  <a:srgbClr val="00FFFF"/>
                </a:solidFill>
                <a:effectLst>
                  <a:outerShdw blurRad="38100" dist="38100" dir="2700000" algn="tl">
                    <a:srgbClr val="000000">
                      <a:alpha val="43137"/>
                    </a:srgbClr>
                  </a:outerShdw>
                </a:effectLst>
                <a:cs typeface="Calibri" panose="020F0502020204030204" pitchFamily="34" charset="0"/>
              </a:rPr>
              <a:t> (A.D. 345‒407)</a:t>
            </a:r>
          </a:p>
          <a:p>
            <a:pPr algn="ctr"/>
            <a:r>
              <a:rPr lang="en-US" i="1" dirty="0">
                <a:effectLst>
                  <a:outerShdw blurRad="38100" dist="38100" dir="2700000" algn="tl">
                    <a:srgbClr val="000000">
                      <a:alpha val="43137"/>
                    </a:srgbClr>
                  </a:outerShdw>
                </a:effectLst>
              </a:rPr>
              <a:t>Patriarch of Constantinople, Chrysostom, Homily 29 on First Corinthians. </a:t>
            </a:r>
          </a:p>
        </p:txBody>
      </p:sp>
    </p:spTree>
    <p:extLst>
      <p:ext uri="{BB962C8B-B14F-4D97-AF65-F5344CB8AC3E}">
        <p14:creationId xmlns:p14="http://schemas.microsoft.com/office/powerpoint/2010/main" val="37971574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495300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“In the earliest times, the Holy Ghost fell upon them that believed: and they spoke with tongues, which they had not learned, as the Spirit gave them utterance. Acts 2:4 These were signs adapted to the time. For there behooved to be that betokening of the Holy Spirit in all tongues, to show that the Gospel of God was to run through all tongues over the whole earth. That thing was done for a betokening, and it passed away. . . . If then the witness of the presence of the Holy Ghost be not now given through these miracles, by what is it given, by what does one get to know that he has received the Holy Ghost?”</a:t>
            </a:r>
          </a:p>
        </p:txBody>
      </p:sp>
      <p:sp>
        <p:nvSpPr>
          <p:cNvPr id="99331" name="TextBox 3"/>
          <p:cNvSpPr txBox="1">
            <a:spLocks noChangeArrowheads="1"/>
          </p:cNvSpPr>
          <p:nvPr/>
        </p:nvSpPr>
        <p:spPr bwMode="auto">
          <a:xfrm>
            <a:off x="2490787" y="245986"/>
            <a:ext cx="7210426"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 354‒430)</a:t>
            </a:r>
          </a:p>
          <a:p>
            <a:pPr algn="ctr" eaLnBrk="1" hangingPunct="1">
              <a:spcAft>
                <a:spcPts val="0"/>
              </a:spcAft>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Bishop of Hippo,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Homily 6:10 on the First Epistle of John</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Image result for augustine">
            <a:extLst>
              <a:ext uri="{FF2B5EF4-FFF2-40B4-BE49-F238E27FC236}">
                <a16:creationId xmlns:a16="http://schemas.microsoft.com/office/drawing/2014/main" id="{161B0FAD-294F-4129-9305-479AB97AE6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0972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53731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953000"/>
          </a:xfrm>
        </p:spPr>
        <p:txBody>
          <a:bodyPr/>
          <a:lstStyle/>
          <a:p>
            <a:pPr marL="0" indent="0" algn="just">
              <a:lnSpc>
                <a:spcPct val="100000"/>
              </a:lnSpc>
              <a:buNone/>
              <a:defRPr/>
            </a:pPr>
            <a:r>
              <a:rPr lang="en-US" dirty="0">
                <a:effectLst>
                  <a:outerShdw blurRad="38100" dist="38100" dir="2700000" algn="tl">
                    <a:srgbClr val="000000">
                      <a:alpha val="43137"/>
                    </a:srgbClr>
                  </a:outerShdw>
                </a:effectLst>
              </a:rPr>
              <a:t>“We do not know how long the glossolalia, as thus described by Paul, continued. It passed away gradually with the other extraordinary or strictly supernatural gifts of the apostolic age. It is not mentioned in the Pastoral, nor in the Catholic Epistles. We have but a few allusions to it at the close of the second century. </a:t>
            </a:r>
            <a:r>
              <a:rPr lang="en-US" dirty="0" err="1">
                <a:effectLst>
                  <a:outerShdw blurRad="38100" dist="38100" dir="2700000" algn="tl">
                    <a:srgbClr val="000000">
                      <a:alpha val="43137"/>
                    </a:srgbClr>
                  </a:outerShdw>
                </a:effectLst>
              </a:rPr>
              <a:t>Irenæus</a:t>
            </a:r>
            <a:r>
              <a:rPr lang="en-US" dirty="0">
                <a:effectLst>
                  <a:outerShdw blurRad="38100" dist="38100" dir="2700000" algn="tl">
                    <a:srgbClr val="000000">
                      <a:alpha val="43137"/>
                    </a:srgbClr>
                  </a:outerShdw>
                </a:effectLst>
              </a:rPr>
              <a:t> (Adv. </a:t>
            </a:r>
            <a:r>
              <a:rPr lang="en-US" dirty="0" err="1">
                <a:effectLst>
                  <a:outerShdw blurRad="38100" dist="38100" dir="2700000" algn="tl">
                    <a:srgbClr val="000000">
                      <a:alpha val="43137"/>
                    </a:srgbClr>
                  </a:outerShdw>
                </a:effectLst>
              </a:rPr>
              <a:t>Haer</a:t>
            </a:r>
            <a:r>
              <a:rPr lang="en-US" dirty="0">
                <a:effectLst>
                  <a:outerShdw blurRad="38100" dist="38100" dir="2700000" algn="tl">
                    <a:srgbClr val="000000">
                      <a:alpha val="43137"/>
                    </a:srgbClr>
                  </a:outerShdw>
                </a:effectLst>
              </a:rPr>
              <a:t>. 1. v. c. 6 § 1,) speaks of ‘many brethren’ whom he heard in the church having the gift of prophecy and of speaking in ‘diverse tongues’ (πα</a:t>
            </a:r>
            <a:r>
              <a:rPr lang="en-US" dirty="0" err="1">
                <a:effectLst>
                  <a:outerShdw blurRad="38100" dist="38100" dir="2700000" algn="tl">
                    <a:srgbClr val="000000">
                      <a:alpha val="43137"/>
                    </a:srgbClr>
                  </a:outerShdw>
                </a:effectLst>
              </a:rPr>
              <a:t>ντοδ</a:t>
            </a:r>
            <a:r>
              <a:rPr lang="en-US" dirty="0">
                <a:effectLst>
                  <a:outerShdw blurRad="38100" dist="38100" dir="2700000" algn="tl">
                    <a:srgbClr val="000000">
                      <a:alpha val="43137"/>
                    </a:srgbClr>
                  </a:outerShdw>
                </a:effectLst>
              </a:rPr>
              <a:t>απαῖς γλώσσαις), bringing the hidden things of men (τὰ κρύφια τῶν ἀνθρώπων) to light and expounding the mysteries of God (τὰ μυστήρια τοῦ θεοῦ). It is not clear whether by the term ‘diverse,’ which does not elsewhere occur, he means a speaking in foreign languages, or in diversities of tongues altogether peculiar, like those meant by Paul.”</a:t>
            </a:r>
          </a:p>
        </p:txBody>
      </p:sp>
      <p:sp>
        <p:nvSpPr>
          <p:cNvPr id="99331" name="TextBox 3"/>
          <p:cNvSpPr txBox="1">
            <a:spLocks noChangeArrowheads="1"/>
          </p:cNvSpPr>
          <p:nvPr/>
        </p:nvSpPr>
        <p:spPr bwMode="auto">
          <a:xfrm>
            <a:off x="3486150" y="228600"/>
            <a:ext cx="52197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algn="ctr" eaLnBrk="1" hangingPunct="1"/>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1 , p. 236-37</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66237E8C-8146-47DB-A49B-BE8D313680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173174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746532"/>
          </a:xfrm>
        </p:spPr>
        <p:txBody>
          <a:bodyPr/>
          <a:lstStyle/>
          <a:p>
            <a:pPr marL="0" indent="0" algn="just">
              <a:lnSpc>
                <a:spcPct val="100000"/>
              </a:lnSpc>
              <a:buNone/>
              <a:defRPr/>
            </a:pPr>
            <a:r>
              <a:rPr lang="en-US" dirty="0">
                <a:effectLst>
                  <a:outerShdw blurRad="38100" dist="38100" dir="2700000" algn="tl">
                    <a:srgbClr val="000000">
                      <a:alpha val="43137"/>
                    </a:srgbClr>
                  </a:outerShdw>
                </a:effectLst>
              </a:rPr>
              <a:t>“The latter is more probable. </a:t>
            </a:r>
            <a:r>
              <a:rPr lang="en-US" dirty="0" err="1">
                <a:effectLst>
                  <a:outerShdw blurRad="38100" dist="38100" dir="2700000" algn="tl">
                    <a:srgbClr val="000000">
                      <a:alpha val="43137"/>
                    </a:srgbClr>
                  </a:outerShdw>
                </a:effectLst>
              </a:rPr>
              <a:t>Irenæus</a:t>
            </a:r>
            <a:r>
              <a:rPr lang="en-US" dirty="0">
                <a:effectLst>
                  <a:outerShdw blurRad="38100" dist="38100" dir="2700000" algn="tl">
                    <a:srgbClr val="000000">
                      <a:alpha val="43137"/>
                    </a:srgbClr>
                  </a:outerShdw>
                </a:effectLst>
              </a:rPr>
              <a:t> himself had to learn the language of Gaul. Tertullian (Adv. Marc. V. 8; comp. De Anima, c. 9) obscurely speaks of the spiritual gifts, including the gift of tongues, as being still manifest among the Montanists to whom he belonged. At the time of Chrysostom it had entirely disappeared; at least he accounts for the obscurity of the gift from our ignorance of the fact. From that time on the glossolalia was usually misunderstood as a miraculous and permanent gift of foreign languages for missionary purposes. But the whole history of missions furnishes no clear example of such a gift for such a purpose.”</a:t>
            </a:r>
          </a:p>
        </p:txBody>
      </p:sp>
      <p:sp>
        <p:nvSpPr>
          <p:cNvPr id="99331" name="TextBox 3"/>
          <p:cNvSpPr txBox="1">
            <a:spLocks noChangeArrowheads="1"/>
          </p:cNvSpPr>
          <p:nvPr/>
        </p:nvSpPr>
        <p:spPr bwMode="auto">
          <a:xfrm>
            <a:off x="2990850" y="228600"/>
            <a:ext cx="62103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lvl="0" algn="ctr" eaLnBrk="1" hangingPunct="1"/>
            <a:r>
              <a:rPr lang="en-US" altLang="en-US" sz="20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 vol. 1 , p. 236-37.</a:t>
            </a:r>
          </a:p>
        </p:txBody>
      </p:sp>
      <p:pic>
        <p:nvPicPr>
          <p:cNvPr id="2" name="Picture 1">
            <a:extLst>
              <a:ext uri="{FF2B5EF4-FFF2-40B4-BE49-F238E27FC236}">
                <a16:creationId xmlns:a16="http://schemas.microsoft.com/office/drawing/2014/main" id="{A6515CC7-1831-7E19-C9B7-0EF4450DA5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239468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38235C62-6AFD-B401-1EDC-6EE898F4CCE2}"/>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9389181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4801314"/>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17:20-23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r>
              <a:rPr lang="en-US" sz="3200" baseline="30000" dirty="0">
                <a:effectLst>
                  <a:outerShdw blurRad="38100" dist="38100" dir="2700000" algn="tl">
                    <a:srgbClr val="000000">
                      <a:alpha val="43137"/>
                    </a:srgbClr>
                  </a:outerShdw>
                </a:effectLst>
              </a:rPr>
              <a:t>20</a:t>
            </a:r>
            <a:r>
              <a:rPr lang="en-US" sz="3200" dirty="0">
                <a:effectLst>
                  <a:outerShdw blurRad="38100" dist="38100" dir="2700000" algn="tl">
                    <a:srgbClr val="000000">
                      <a:alpha val="43137"/>
                    </a:srgbClr>
                  </a:outerShdw>
                </a:effectLst>
              </a:rPr>
              <a:t> “I do not ask on behalf of these alone, but for those also who believe in Me through their word; </a:t>
            </a:r>
            <a:r>
              <a:rPr lang="en-US" sz="3200" baseline="30000" dirty="0">
                <a:effectLst>
                  <a:outerShdw blurRad="38100" dist="38100" dir="2700000" algn="tl">
                    <a:srgbClr val="000000">
                      <a:alpha val="43137"/>
                    </a:srgbClr>
                  </a:outerShdw>
                </a:effectLst>
              </a:rPr>
              <a:t>21</a:t>
            </a:r>
            <a:r>
              <a:rPr lang="en-US" sz="3200" dirty="0">
                <a:effectLst>
                  <a:outerShdw blurRad="38100" dist="38100" dir="2700000" algn="tl">
                    <a:srgbClr val="000000">
                      <a:alpha val="43137"/>
                    </a:srgbClr>
                  </a:outerShdw>
                </a:effectLst>
              </a:rPr>
              <a:t> that they may all be one; even as You, Father, are in Me and I in You, that they also may be in Us, so that the world may believe that You sent Me. </a:t>
            </a:r>
            <a:r>
              <a:rPr lang="en-US" sz="3200" baseline="30000" dirty="0">
                <a:effectLst>
                  <a:outerShdw blurRad="38100" dist="38100" dir="2700000" algn="tl">
                    <a:srgbClr val="000000">
                      <a:alpha val="43137"/>
                    </a:srgbClr>
                  </a:outerShdw>
                </a:effectLst>
              </a:rPr>
              <a:t>22</a:t>
            </a:r>
            <a:r>
              <a:rPr lang="en-US" sz="3200" dirty="0">
                <a:effectLst>
                  <a:outerShdw blurRad="38100" dist="38100" dir="2700000" algn="tl">
                    <a:srgbClr val="000000">
                      <a:alpha val="43137"/>
                    </a:srgbClr>
                  </a:outerShdw>
                </a:effectLst>
              </a:rPr>
              <a:t> The glory which You have given Me I have given to them, that they may be one, just as We are one; </a:t>
            </a:r>
            <a:r>
              <a:rPr lang="en-US" sz="3200" baseline="30000" dirty="0">
                <a:effectLst>
                  <a:outerShdw blurRad="38100" dist="38100" dir="2700000" algn="tl">
                    <a:srgbClr val="000000">
                      <a:alpha val="43137"/>
                    </a:srgbClr>
                  </a:outerShdw>
                </a:effectLst>
              </a:rPr>
              <a:t>23</a:t>
            </a:r>
            <a:r>
              <a:rPr lang="en-US" sz="3200" dirty="0">
                <a:effectLst>
                  <a:outerShdw blurRad="38100" dist="38100" dir="2700000" algn="tl">
                    <a:srgbClr val="000000">
                      <a:alpha val="43137"/>
                    </a:srgbClr>
                  </a:outerShdw>
                </a:effectLst>
              </a:rPr>
              <a:t> I in them and You in Me, that they may be perfected in unity, so that the world may know that You sent Me, and loved them, even as You have loved Me.”</a:t>
            </a:r>
          </a:p>
        </p:txBody>
      </p:sp>
    </p:spTree>
    <p:extLst>
      <p:ext uri="{BB962C8B-B14F-4D97-AF65-F5344CB8AC3E}">
        <p14:creationId xmlns:p14="http://schemas.microsoft.com/office/powerpoint/2010/main" val="16121803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Corinthians 12:13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293961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2:13, 15</a:t>
            </a:r>
          </a:p>
          <a:p>
            <a:pPr algn="just"/>
            <a:r>
              <a:rPr lang="en-US" sz="3600" baseline="30000" dirty="0">
                <a:cs typeface="Calibri" panose="020F0502020204030204" pitchFamily="34" charset="0"/>
              </a:rPr>
              <a:t>13 </a:t>
            </a:r>
            <a:r>
              <a:rPr lang="en-US" sz="3600" dirty="0">
                <a:effectLst>
                  <a:outerShdw blurRad="38100" dist="38100" dir="2700000" algn="tl">
                    <a:srgbClr val="000000">
                      <a:alpha val="43137"/>
                    </a:srgbClr>
                  </a:outerShdw>
                </a:effectLst>
                <a:cs typeface="Calibri" panose="020F0502020204030204" pitchFamily="34" charset="0"/>
              </a:rPr>
              <a:t>“But others were mocking and saying, ‘They are full of sweet wine.’… </a:t>
            </a:r>
            <a:r>
              <a:rPr lang="en-US" sz="3600" baseline="30000" dirty="0">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‘For these men are not drunk, as you suppose, for it is only the third hour of the day.’”</a:t>
            </a:r>
          </a:p>
        </p:txBody>
      </p:sp>
      <p:pic>
        <p:nvPicPr>
          <p:cNvPr id="6" name="Picture 5">
            <a:extLst>
              <a:ext uri="{FF2B5EF4-FFF2-40B4-BE49-F238E27FC236}">
                <a16:creationId xmlns:a16="http://schemas.microsoft.com/office/drawing/2014/main" id="{5F6F1B63-3977-41CA-BACF-9812EBA19F8C}"/>
              </a:ext>
            </a:extLst>
          </p:cNvPr>
          <p:cNvPicPr>
            <a:picLocks noChangeAspect="1"/>
          </p:cNvPicPr>
          <p:nvPr/>
        </p:nvPicPr>
        <p:blipFill>
          <a:blip r:embed="rId3"/>
          <a:stretch>
            <a:fillRect/>
          </a:stretch>
        </p:blipFill>
        <p:spPr>
          <a:xfrm>
            <a:off x="4727786" y="3048000"/>
            <a:ext cx="2736428" cy="1828800"/>
          </a:xfrm>
          <a:prstGeom prst="rect">
            <a:avLst/>
          </a:prstGeom>
        </p:spPr>
      </p:pic>
    </p:spTree>
    <p:extLst>
      <p:ext uri="{BB962C8B-B14F-4D97-AF65-F5344CB8AC3E}">
        <p14:creationId xmlns:p14="http://schemas.microsoft.com/office/powerpoint/2010/main" val="242447475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733550" y="0"/>
            <a:ext cx="8724900" cy="1143000"/>
          </a:xfrm>
        </p:spPr>
        <p:txBody>
          <a:bodyPr/>
          <a:lstStyle/>
          <a:p>
            <a:pPr algn="ctr" eaLnBrk="1" hangingPunct="1">
              <a:lnSpc>
                <a:spcPct val="100000"/>
              </a:lnSpc>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Lewis Sperry Chafer</a:t>
            </a:r>
            <a:br>
              <a:rPr lang="en-US" sz="2800" dirty="0">
                <a:solidFill>
                  <a:schemeClr val="tx1"/>
                </a:solidFill>
              </a:rPr>
            </a:br>
            <a:r>
              <a:rPr lang="en-US" sz="2000" dirty="0">
                <a:solidFill>
                  <a:schemeClr val="tx1"/>
                </a:solidFill>
              </a:rPr>
              <a:t>vol. 5, </a:t>
            </a:r>
            <a:r>
              <a:rPr lang="en-US" sz="2000" i="1" dirty="0">
                <a:solidFill>
                  <a:schemeClr val="tx1"/>
                </a:solidFill>
              </a:rPr>
              <a:t>Systematic Theology</a:t>
            </a:r>
            <a:r>
              <a:rPr lang="en-US" sz="2000" dirty="0">
                <a:solidFill>
                  <a:schemeClr val="tx1"/>
                </a:solidFill>
              </a:rPr>
              <a:t> (Grand Rapids, MI: Kregel Publications, 1993), </a:t>
            </a:r>
            <a:r>
              <a:rPr lang="en-US" sz="2000" dirty="0"/>
              <a:t>158</a:t>
            </a:r>
            <a:r>
              <a:rPr lang="en-US" sz="2000" dirty="0">
                <a:solidFill>
                  <a:schemeClr val="tx1"/>
                </a:solidFill>
              </a:rPr>
              <a:t>.</a:t>
            </a:r>
            <a:endParaRPr lang="en-US" sz="2800" dirty="0">
              <a:solidFill>
                <a:schemeClr val="tx1"/>
              </a:solidFill>
            </a:endParaRPr>
          </a:p>
        </p:txBody>
      </p:sp>
      <p:sp>
        <p:nvSpPr>
          <p:cNvPr id="39939" name="Content Placeholder 2"/>
          <p:cNvSpPr>
            <a:spLocks noGrp="1"/>
          </p:cNvSpPr>
          <p:nvPr>
            <p:ph idx="1"/>
          </p:nvPr>
        </p:nvSpPr>
        <p:spPr>
          <a:xfrm>
            <a:off x="609600" y="1524000"/>
            <a:ext cx="10972800" cy="4114800"/>
          </a:xfrm>
        </p:spPr>
        <p:txBody>
          <a:bodyPr/>
          <a:lstStyle/>
          <a:p>
            <a:pPr marL="0" indent="0" algn="just" eaLnBrk="1" hangingPunct="1">
              <a:buNone/>
              <a:defRPr/>
            </a:pPr>
            <a:r>
              <a:rPr lang="en-US" sz="3000" dirty="0"/>
              <a:t>“Thoughtless and absurd is the modern notion that Christ was praying that denominations which exist in this remote time and in a country then unknown might become organically united in one, and therefore it is the duty of all sects to unite and thus help to answer this prayer. As indicated before, this unity is sought at the hand of the Father, indicating that it is a divine undertaking. It is that, and it results in a unity as organic and vital as that between the Father and the Son. This prayer began to be answered on the Day of Pentecost when believers were by the Spirit baptized into one Body, and is constantly answered whenever a soul is saved and thus joined as a member to the Body of Christ by the same baptism of the Spirit.” </a:t>
            </a:r>
          </a:p>
        </p:txBody>
      </p:sp>
      <p:pic>
        <p:nvPicPr>
          <p:cNvPr id="58372" name="Picture 6"/>
          <p:cNvPicPr>
            <a:picLocks noChangeAspect="1" noChangeArrowheads="1"/>
          </p:cNvPicPr>
          <p:nvPr/>
        </p:nvPicPr>
        <p:blipFill>
          <a:blip r:embed="rId2" cstate="print"/>
          <a:srcRect/>
          <a:stretch>
            <a:fillRect/>
          </a:stretch>
        </p:blipFill>
        <p:spPr bwMode="auto">
          <a:xfrm>
            <a:off x="609600" y="137160"/>
            <a:ext cx="838200" cy="11582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018036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1014584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0"/>
            <a:ext cx="3733800" cy="8001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Adams</a:t>
            </a:r>
          </a:p>
        </p:txBody>
      </p:sp>
      <p:sp>
        <p:nvSpPr>
          <p:cNvPr id="3" name="Content Placeholder 2"/>
          <p:cNvSpPr>
            <a:spLocks noGrp="1"/>
          </p:cNvSpPr>
          <p:nvPr>
            <p:ph idx="1"/>
          </p:nvPr>
        </p:nvSpPr>
        <p:spPr>
          <a:xfrm>
            <a:off x="3962400" y="1066800"/>
            <a:ext cx="7620000" cy="4495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latin typeface="Calibri" panose="020F0502020204030204" pitchFamily="34" charset="0"/>
                <a:cs typeface="Calibri"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moment the idea is admitted into society, that property is not as sacred as the laws of God, and that there is not a force of law and public justice to protect it, anarchy and tyranny commence. If ‘Thou Shalt Not Covet,’ and ‘Thou Shalt Not Steal’ were not commandments of Heaven, they must be made inviolable precepts in every society before it can be civilized or made free</a:t>
            </a:r>
            <a:r>
              <a:rPr lang="en-US" sz="3200" dirty="0">
                <a:effectLst>
                  <a:outerShdw blurRad="38100" dist="38100" dir="2700000" algn="tl">
                    <a:srgbClr val="000000">
                      <a:alpha val="43137"/>
                    </a:srgbClr>
                  </a:outerShdw>
                </a:effectLst>
                <a:latin typeface="Calibri" pitchFamily="34" charset="0"/>
                <a:cs typeface="Calibri" pitchFamily="34" charset="0"/>
              </a:rPr>
              <a:t>.”</a:t>
            </a:r>
          </a:p>
        </p:txBody>
      </p:sp>
      <p:sp>
        <p:nvSpPr>
          <p:cNvPr id="30724" name="TextBox 4"/>
          <p:cNvSpPr txBox="1">
            <a:spLocks noChangeArrowheads="1"/>
          </p:cNvSpPr>
          <p:nvPr/>
        </p:nvSpPr>
        <p:spPr bwMode="auto">
          <a:xfrm>
            <a:off x="2476500" y="6248405"/>
            <a:ext cx="7239000" cy="461665"/>
          </a:xfrm>
          <a:prstGeom prst="rect">
            <a:avLst/>
          </a:prstGeom>
          <a:noFill/>
          <a:ln w="9525">
            <a:noFill/>
            <a:miter lim="800000"/>
            <a:headEnd/>
            <a:tailEnd/>
          </a:ln>
        </p:spPr>
        <p:txBody>
          <a:bodyPr>
            <a:spAutoFit/>
          </a:bodyPr>
          <a:lstStyle/>
          <a:p>
            <a:pPr algn="ctr" eaLnBrk="0" hangingPunct="0"/>
            <a:r>
              <a:rPr lang="en-US" sz="1200" dirty="0">
                <a:latin typeface="Calibri" panose="020F0502020204030204" pitchFamily="34" charset="0"/>
              </a:rPr>
              <a:t>John Adams, </a:t>
            </a:r>
            <a:r>
              <a:rPr lang="en-US" sz="1200" i="1" dirty="0">
                <a:latin typeface="Calibri" panose="020F0502020204030204" pitchFamily="34" charset="0"/>
              </a:rPr>
              <a:t>A </a:t>
            </a:r>
            <a:r>
              <a:rPr lang="en-US" sz="1200" i="1" dirty="0" err="1">
                <a:latin typeface="Calibri" panose="020F0502020204030204" pitchFamily="34" charset="0"/>
              </a:rPr>
              <a:t>Defence</a:t>
            </a:r>
            <a:r>
              <a:rPr lang="en-US" sz="1200" i="1" dirty="0">
                <a:latin typeface="Calibri" panose="020F0502020204030204" pitchFamily="34" charset="0"/>
              </a:rPr>
              <a:t> of the Constitutions of Government of the United States of America</a:t>
            </a:r>
            <a:r>
              <a:rPr lang="en-US" sz="1200" dirty="0">
                <a:latin typeface="Calibri" panose="020F0502020204030204" pitchFamily="34" charset="0"/>
              </a:rPr>
              <a:t>, 3 vols., American Constitutional and Legal History, ed. Leonard W. Levy (London: Dilly, 1787; reprint, NY: </a:t>
            </a:r>
            <a:r>
              <a:rPr lang="en-US" sz="1200" dirty="0" err="1">
                <a:latin typeface="Calibri" panose="020F0502020204030204" pitchFamily="34" charset="0"/>
              </a:rPr>
              <a:t>Da</a:t>
            </a:r>
            <a:r>
              <a:rPr lang="en-US" sz="1200" dirty="0">
                <a:latin typeface="Calibri" panose="020F0502020204030204" pitchFamily="34" charset="0"/>
              </a:rPr>
              <a:t> Capo, 1971), 3:217</a:t>
            </a:r>
            <a:endParaRPr lang="en-US" sz="1200" dirty="0">
              <a:latin typeface="Calibri" pitchFamily="34" charset="0"/>
              <a:cs typeface="Calibri" pitchFamily="34" charset="0"/>
            </a:endParaRPr>
          </a:p>
        </p:txBody>
      </p:sp>
      <p:pic>
        <p:nvPicPr>
          <p:cNvPr id="52226" name="Picture 2" descr="http://johnadamsinfo.com/images/johnadamsinfo.com/john-adams-war.jpg"/>
          <p:cNvPicPr>
            <a:picLocks noChangeAspect="1" noChangeArrowheads="1"/>
          </p:cNvPicPr>
          <p:nvPr/>
        </p:nvPicPr>
        <p:blipFill>
          <a:blip r:embed="rId2" cstate="print"/>
          <a:srcRect/>
          <a:stretch>
            <a:fillRect/>
          </a:stretch>
        </p:blipFill>
        <p:spPr bwMode="auto">
          <a:xfrm>
            <a:off x="685800" y="1200154"/>
            <a:ext cx="2743200" cy="2743200"/>
          </a:xfrm>
          <a:prstGeom prst="rect">
            <a:avLst/>
          </a:prstGeom>
          <a:noFill/>
          <a:ln>
            <a:solidFill>
              <a:schemeClr val="tx1"/>
            </a:solid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840136"/>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0BED5768-DBB1-9783-47D1-4D200788468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9329195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2866F4FD-09DD-3135-6D6C-6FA8FEB7ED3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6806567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1295400" y="1"/>
            <a:ext cx="96012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sp>
        <p:nvSpPr>
          <p:cNvPr id="5" name="Slide Number Placeholder 1">
            <a:extLst>
              <a:ext uri="{FF2B5EF4-FFF2-40B4-BE49-F238E27FC236}">
                <a16:creationId xmlns:a16="http://schemas.microsoft.com/office/drawing/2014/main" id="{9B52D765-6944-45C9-9B91-0FD0891DE5D6}"/>
              </a:ext>
            </a:extLst>
          </p:cNvPr>
          <p:cNvSpPr txBox="1">
            <a:spLocks/>
          </p:cNvSpPr>
          <p:nvPr/>
        </p:nvSpPr>
        <p:spPr>
          <a:xfrm>
            <a:off x="9347200" y="6248400"/>
            <a:ext cx="2540000" cy="457200"/>
          </a:xfrm>
          <a:prstGeom prst="rect">
            <a:avLst/>
          </a:prstGeom>
        </p:spPr>
        <p:txBody>
          <a:bodyPr anchor="ct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B3C3A6CF-E9D9-4FB9-8425-0D4364AA3ACE}" type="slidenum">
              <a:rPr lang="en-US" altLang="en-US" sz="1600" b="1">
                <a:latin typeface="Calibri" panose="020F0502020204030204" pitchFamily="34" charset="0"/>
                <a:cs typeface="Calibri" panose="020F0502020204030204" pitchFamily="34" charset="0"/>
              </a:rPr>
              <a:pPr algn="r">
                <a:defRPr/>
              </a:pPr>
              <a:t>177</a:t>
            </a:fld>
            <a:endParaRPr lang="en-US" altLang="en-US" sz="16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CE7BD969-BE2C-1F77-23A5-56726EC5B15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19227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84242A09-6E22-757C-A9CD-EAF737918B72}"/>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227D682-E1AA-7AB3-CE1F-CECA95758B20}"/>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330253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2:16-21</a:t>
            </a:r>
          </a:p>
          <a:p>
            <a:pPr algn="just"/>
            <a:r>
              <a:rPr lang="en-US" sz="3400" baseline="30000" dirty="0">
                <a:effectLst>
                  <a:outerShdw blurRad="38100" dist="38100" dir="2700000" algn="tl">
                    <a:srgbClr val="000000">
                      <a:alpha val="43137"/>
                    </a:srgbClr>
                  </a:outerShdw>
                </a:effectLst>
                <a:cs typeface="Calibri" panose="020F0502020204030204" pitchFamily="34" charset="0"/>
              </a:rPr>
              <a:t>16 </a:t>
            </a:r>
            <a:r>
              <a:rPr lang="en-US" sz="3400" dirty="0">
                <a:effectLst>
                  <a:outerShdw blurRad="38100" dist="38100" dir="2700000" algn="tl">
                    <a:srgbClr val="000000">
                      <a:alpha val="43137"/>
                    </a:srgbClr>
                  </a:outerShdw>
                </a:effectLst>
                <a:cs typeface="Calibri" panose="020F0502020204030204" pitchFamily="34" charset="0"/>
              </a:rPr>
              <a:t>“but this is what was spoken of through the prophet Joel: </a:t>
            </a:r>
            <a:r>
              <a:rPr lang="en-US" sz="3400" baseline="30000" dirty="0">
                <a:effectLst>
                  <a:outerShdw blurRad="38100" dist="38100" dir="2700000" algn="tl">
                    <a:srgbClr val="000000">
                      <a:alpha val="43137"/>
                    </a:srgbClr>
                  </a:outerShdw>
                </a:effectLst>
                <a:cs typeface="Calibri" panose="020F0502020204030204" pitchFamily="34" charset="0"/>
              </a:rPr>
              <a:t>17 </a:t>
            </a:r>
            <a:r>
              <a:rPr lang="en-US" sz="3400" dirty="0">
                <a:effectLst>
                  <a:outerShdw blurRad="38100" dist="38100" dir="2700000" algn="tl">
                    <a:srgbClr val="000000">
                      <a:alpha val="43137"/>
                    </a:srgbClr>
                  </a:outerShdw>
                </a:effectLst>
                <a:cs typeface="Calibri" panose="020F0502020204030204" pitchFamily="34" charset="0"/>
              </a:rPr>
              <a:t>‘</a:t>
            </a:r>
            <a:r>
              <a:rPr lang="en-US" sz="3400" cap="small" dirty="0">
                <a:effectLst>
                  <a:outerShdw blurRad="38100" dist="38100" dir="2700000" algn="tl">
                    <a:srgbClr val="000000">
                      <a:alpha val="43137"/>
                    </a:srgbClr>
                  </a:outerShdw>
                </a:effectLst>
                <a:cs typeface="Calibri" panose="020F0502020204030204" pitchFamily="34" charset="0"/>
              </a:rPr>
              <a:t>And it shall be in the last days</a:t>
            </a:r>
            <a:r>
              <a:rPr lang="en-US" sz="3400" dirty="0">
                <a:effectLst>
                  <a:outerShdw blurRad="38100" dist="38100" dir="2700000" algn="tl">
                    <a:srgbClr val="000000">
                      <a:alpha val="43137"/>
                    </a:srgbClr>
                  </a:outerShdw>
                </a:effectLst>
                <a:cs typeface="Calibri" panose="020F0502020204030204" pitchFamily="34" charset="0"/>
              </a:rPr>
              <a:t>,’ God says, ‘</a:t>
            </a:r>
            <a:r>
              <a:rPr lang="en-US" sz="3400" cap="small" dirty="0">
                <a:effectLst>
                  <a:outerShdw blurRad="38100" dist="38100" dir="2700000" algn="tl">
                    <a:srgbClr val="000000">
                      <a:alpha val="43137"/>
                    </a:srgbClr>
                  </a:outerShdw>
                </a:effectLst>
                <a:cs typeface="Calibri" panose="020F0502020204030204" pitchFamily="34" charset="0"/>
              </a:rPr>
              <a:t>That I will pour forth of My Spirit on all</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mankind</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And your sons and your daughters shall prophesy</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And your young men shall see visions</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And your old men shall dream dreams</a:t>
            </a:r>
            <a:r>
              <a:rPr lang="en-US" sz="3400" dirty="0">
                <a:effectLst>
                  <a:outerShdw blurRad="38100" dist="38100" dir="2700000" algn="tl">
                    <a:srgbClr val="000000">
                      <a:alpha val="43137"/>
                    </a:srgbClr>
                  </a:outerShdw>
                </a:effectLst>
                <a:cs typeface="Calibri" panose="020F0502020204030204" pitchFamily="34" charset="0"/>
              </a:rPr>
              <a:t>; </a:t>
            </a:r>
            <a:r>
              <a:rPr lang="en-US" sz="3400" baseline="30000" dirty="0">
                <a:effectLst>
                  <a:outerShdw blurRad="38100" dist="38100" dir="2700000" algn="tl">
                    <a:srgbClr val="000000">
                      <a:alpha val="43137"/>
                    </a:srgbClr>
                  </a:outerShdw>
                </a:effectLst>
                <a:cs typeface="Calibri" panose="020F0502020204030204" pitchFamily="34" charset="0"/>
              </a:rPr>
              <a:t>18 </a:t>
            </a:r>
            <a:r>
              <a:rPr lang="en-US" sz="3400" cap="small" dirty="0">
                <a:effectLst>
                  <a:outerShdw blurRad="38100" dist="38100" dir="2700000" algn="tl">
                    <a:srgbClr val="000000">
                      <a:alpha val="43137"/>
                    </a:srgbClr>
                  </a:outerShdw>
                </a:effectLst>
                <a:cs typeface="Calibri" panose="020F0502020204030204" pitchFamily="34" charset="0"/>
              </a:rPr>
              <a:t>Even on My bond slaves, both men and women</a:t>
            </a:r>
            <a:r>
              <a:rPr lang="en-US" sz="3400" dirty="0">
                <a:effectLst>
                  <a:outerShdw blurRad="38100" dist="38100" dir="2700000" algn="tl">
                    <a:srgbClr val="000000">
                      <a:alpha val="43137"/>
                    </a:srgbClr>
                  </a:outerShdw>
                </a:effectLst>
                <a:cs typeface="Calibri" panose="020F0502020204030204" pitchFamily="34" charset="0"/>
              </a:rPr>
              <a:t>, I </a:t>
            </a:r>
            <a:r>
              <a:rPr lang="en-US" sz="3400" cap="small" dirty="0">
                <a:effectLst>
                  <a:outerShdw blurRad="38100" dist="38100" dir="2700000" algn="tl">
                    <a:srgbClr val="000000">
                      <a:alpha val="43137"/>
                    </a:srgbClr>
                  </a:outerShdw>
                </a:effectLst>
                <a:cs typeface="Calibri" panose="020F0502020204030204" pitchFamily="34" charset="0"/>
              </a:rPr>
              <a:t>will in those days pour forth of My Spirit</a:t>
            </a:r>
            <a:r>
              <a:rPr lang="en-US" sz="3400" dirty="0">
                <a:effectLst>
                  <a:outerShdw blurRad="38100" dist="38100" dir="2700000" algn="tl">
                    <a:srgbClr val="000000">
                      <a:alpha val="43137"/>
                    </a:srgbClr>
                  </a:outerShdw>
                </a:effectLst>
                <a:cs typeface="Calibri" panose="020F0502020204030204" pitchFamily="34" charset="0"/>
              </a:rPr>
              <a:t> And they shall prophesy, </a:t>
            </a:r>
            <a:r>
              <a:rPr lang="en-US" sz="3400" baseline="30000" dirty="0">
                <a:effectLst>
                  <a:outerShdw blurRad="38100" dist="38100" dir="2700000" algn="tl">
                    <a:srgbClr val="000000">
                      <a:alpha val="43137"/>
                    </a:srgbClr>
                  </a:outerShdw>
                </a:effectLst>
                <a:cs typeface="Calibri" panose="020F0502020204030204" pitchFamily="34" charset="0"/>
              </a:rPr>
              <a:t>19</a:t>
            </a:r>
            <a:r>
              <a:rPr lang="en-US" sz="3400" dirty="0">
                <a:effectLst>
                  <a:outerShdw blurRad="38100" dist="38100" dir="2700000" algn="tl">
                    <a:srgbClr val="000000">
                      <a:alpha val="43137"/>
                    </a:srgbClr>
                  </a:outerShdw>
                </a:effectLst>
                <a:cs typeface="Calibri" panose="020F0502020204030204" pitchFamily="34" charset="0"/>
              </a:rPr>
              <a:t> ‘And I will grant wonders in </a:t>
            </a:r>
            <a:r>
              <a:rPr lang="en-US" sz="3400" cap="small" dirty="0">
                <a:effectLst>
                  <a:outerShdw blurRad="38100" dist="38100" dir="2700000" algn="tl">
                    <a:srgbClr val="000000">
                      <a:alpha val="43137"/>
                    </a:srgbClr>
                  </a:outerShdw>
                </a:effectLst>
                <a:cs typeface="Calibri" panose="020F0502020204030204" pitchFamily="34" charset="0"/>
              </a:rPr>
              <a:t>the sky above</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And signs on the earth below</a:t>
            </a:r>
            <a:r>
              <a:rPr lang="en-US" sz="3400" dirty="0">
                <a:effectLst>
                  <a:outerShdw blurRad="38100" dist="38100" dir="2700000" algn="tl">
                    <a:srgbClr val="000000">
                      <a:alpha val="43137"/>
                    </a:srgbClr>
                  </a:outerShdw>
                </a:effectLst>
                <a:cs typeface="Calibri" panose="020F0502020204030204" pitchFamily="34" charset="0"/>
              </a:rPr>
              <a:t>, …</a:t>
            </a:r>
          </a:p>
        </p:txBody>
      </p:sp>
    </p:spTree>
    <p:extLst>
      <p:ext uri="{BB962C8B-B14F-4D97-AF65-F5344CB8AC3E}">
        <p14:creationId xmlns:p14="http://schemas.microsoft.com/office/powerpoint/2010/main" val="42062484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D19462B-AB64-FEAA-CB6A-8BA8A2221C27}"/>
              </a:ext>
            </a:extLst>
          </p:cNvPr>
          <p:cNvSpPr>
            <a:spLocks noGrp="1" noChangeArrowheads="1"/>
          </p:cNvSpPr>
          <p:nvPr>
            <p:ph type="title"/>
          </p:nvPr>
        </p:nvSpPr>
        <p:spPr>
          <a:xfrm>
            <a:off x="838200" y="228600"/>
            <a:ext cx="10515600" cy="868363"/>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Introductory Matters</a:t>
            </a:r>
          </a:p>
        </p:txBody>
      </p:sp>
      <p:sp>
        <p:nvSpPr>
          <p:cNvPr id="3075" name="Rectangle 3">
            <a:extLst>
              <a:ext uri="{FF2B5EF4-FFF2-40B4-BE49-F238E27FC236}">
                <a16:creationId xmlns:a16="http://schemas.microsoft.com/office/drawing/2014/main" id="{4AA1306F-D081-BE45-155C-DA71BD2CADEA}"/>
              </a:ext>
            </a:extLst>
          </p:cNvPr>
          <p:cNvSpPr>
            <a:spLocks noGrp="1" noChangeArrowheads="1"/>
          </p:cNvSpPr>
          <p:nvPr>
            <p:ph idx="1"/>
          </p:nvPr>
        </p:nvSpPr>
        <p:spPr>
          <a:xfrm>
            <a:off x="838200" y="1600200"/>
            <a:ext cx="4800600" cy="4351338"/>
          </a:xfrm>
        </p:spPr>
        <p:txBody>
          <a:bodyPr rtlCol="0">
            <a:noAutofit/>
          </a:bodyPr>
          <a:lstStyle/>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Title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Authorship</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Biography</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Place of writing</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Recipient</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Purpose</a:t>
            </a:r>
          </a:p>
          <a:p>
            <a:pPr marL="457200" indent="-4572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Message</a:t>
            </a:r>
          </a:p>
        </p:txBody>
      </p:sp>
      <p:sp>
        <p:nvSpPr>
          <p:cNvPr id="2" name="Rectangle 3">
            <a:extLst>
              <a:ext uri="{FF2B5EF4-FFF2-40B4-BE49-F238E27FC236}">
                <a16:creationId xmlns:a16="http://schemas.microsoft.com/office/drawing/2014/main" id="{D43591D8-A60F-28BE-07C2-93BC7C99E32E}"/>
              </a:ext>
            </a:extLst>
          </p:cNvPr>
          <p:cNvSpPr txBox="1">
            <a:spLocks noChangeArrowheads="1"/>
          </p:cNvSpPr>
          <p:nvPr/>
        </p:nvSpPr>
        <p:spPr bwMode="auto">
          <a:xfrm>
            <a:off x="7010400" y="1603375"/>
            <a:ext cx="45720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Method</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Sources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Date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Structure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Scope</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Themes</a:t>
            </a:r>
          </a:p>
          <a:p>
            <a:pPr marL="457200" indent="-457200" defTabSz="914400" eaLnBrk="0" hangingPunct="0">
              <a:lnSpc>
                <a:spcPct val="100000"/>
              </a:lnSpc>
              <a:spcBef>
                <a:spcPts val="0"/>
              </a:spcBef>
              <a:spcAft>
                <a:spcPts val="1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latin typeface="Calibri" panose="020F0502020204030204" pitchFamily="34" charset="0"/>
              </a:rPr>
              <a:t>Unique characteristics</a:t>
            </a:r>
          </a:p>
        </p:txBody>
      </p:sp>
      <p:pic>
        <p:nvPicPr>
          <p:cNvPr id="4" name="Picture 3">
            <a:extLst>
              <a:ext uri="{FF2B5EF4-FFF2-40B4-BE49-F238E27FC236}">
                <a16:creationId xmlns:a16="http://schemas.microsoft.com/office/drawing/2014/main" id="{4EFAA1AB-9F58-F449-7252-ECA0267FE069}"/>
              </a:ext>
            </a:extLst>
          </p:cNvPr>
          <p:cNvPicPr>
            <a:picLocks noChangeAspect="1"/>
          </p:cNvPicPr>
          <p:nvPr/>
        </p:nvPicPr>
        <p:blipFill>
          <a:blip r:embed="rId2"/>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480216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2:16-21</a:t>
            </a:r>
          </a:p>
          <a:p>
            <a:pPr algn="just"/>
            <a:r>
              <a:rPr lang="en-US" sz="3400" dirty="0">
                <a:effectLst>
                  <a:outerShdw blurRad="38100" dist="38100" dir="2700000" algn="tl">
                    <a:srgbClr val="000000">
                      <a:alpha val="43137"/>
                    </a:srgbClr>
                  </a:outerShdw>
                </a:effectLst>
                <a:cs typeface="Calibri" panose="020F0502020204030204" pitchFamily="34" charset="0"/>
              </a:rPr>
              <a:t>…</a:t>
            </a:r>
            <a:r>
              <a:rPr lang="en-US" sz="3400" cap="small" dirty="0">
                <a:effectLst>
                  <a:outerShdw blurRad="38100" dist="38100" dir="2700000" algn="tl">
                    <a:srgbClr val="000000">
                      <a:alpha val="43137"/>
                    </a:srgbClr>
                  </a:outerShdw>
                </a:effectLst>
                <a:cs typeface="Calibri" panose="020F0502020204030204" pitchFamily="34" charset="0"/>
              </a:rPr>
              <a:t>Blood, and fire, and vapor of smoke</a:t>
            </a:r>
            <a:r>
              <a:rPr lang="en-US" sz="3400" dirty="0">
                <a:effectLst>
                  <a:outerShdw blurRad="38100" dist="38100" dir="2700000" algn="tl">
                    <a:srgbClr val="000000">
                      <a:alpha val="43137"/>
                    </a:srgbClr>
                  </a:outerShdw>
                </a:effectLst>
                <a:cs typeface="Calibri" panose="020F0502020204030204" pitchFamily="34" charset="0"/>
              </a:rPr>
              <a:t>. </a:t>
            </a:r>
            <a:r>
              <a:rPr lang="en-US" sz="3400" baseline="30000" dirty="0">
                <a:effectLst>
                  <a:outerShdw blurRad="38100" dist="38100" dir="2700000" algn="tl">
                    <a:srgbClr val="000000">
                      <a:alpha val="43137"/>
                    </a:srgbClr>
                  </a:outerShdw>
                </a:effectLst>
                <a:cs typeface="Calibri" panose="020F0502020204030204" pitchFamily="34" charset="0"/>
              </a:rPr>
              <a:t>20 </a:t>
            </a:r>
            <a:r>
              <a:rPr lang="en-US" sz="3400" dirty="0">
                <a:effectLst>
                  <a:outerShdw blurRad="38100" dist="38100" dir="2700000" algn="tl">
                    <a:srgbClr val="000000">
                      <a:alpha val="43137"/>
                    </a:srgbClr>
                  </a:outerShdw>
                </a:effectLst>
                <a:cs typeface="Calibri" panose="020F0502020204030204" pitchFamily="34" charset="0"/>
              </a:rPr>
              <a:t>‘</a:t>
            </a:r>
            <a:r>
              <a:rPr lang="en-US" sz="3400" cap="small" dirty="0">
                <a:effectLst>
                  <a:outerShdw blurRad="38100" dist="38100" dir="2700000" algn="tl">
                    <a:srgbClr val="000000">
                      <a:alpha val="43137"/>
                    </a:srgbClr>
                  </a:outerShdw>
                </a:effectLst>
                <a:cs typeface="Calibri" panose="020F0502020204030204" pitchFamily="34" charset="0"/>
              </a:rPr>
              <a:t>The sun will be turned into darkness</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And the moon into blood</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Before the great and glorious day of the Lord shall come</a:t>
            </a:r>
            <a:r>
              <a:rPr lang="en-US" sz="3400" dirty="0">
                <a:effectLst>
                  <a:outerShdw blurRad="38100" dist="38100" dir="2700000" algn="tl">
                    <a:srgbClr val="000000">
                      <a:alpha val="43137"/>
                    </a:srgbClr>
                  </a:outerShdw>
                </a:effectLst>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21 </a:t>
            </a:r>
            <a:r>
              <a:rPr lang="en-US" sz="3400" dirty="0">
                <a:effectLst>
                  <a:outerShdw blurRad="38100" dist="38100" dir="2700000" algn="tl">
                    <a:srgbClr val="000000">
                      <a:alpha val="43137"/>
                    </a:srgbClr>
                  </a:outerShdw>
                </a:effectLst>
                <a:cs typeface="Calibri" panose="020F0502020204030204" pitchFamily="34" charset="0"/>
              </a:rPr>
              <a:t>‘</a:t>
            </a:r>
            <a:r>
              <a:rPr lang="en-US" sz="3400" cap="small" dirty="0">
                <a:effectLst>
                  <a:outerShdw blurRad="38100" dist="38100" dir="2700000" algn="tl">
                    <a:srgbClr val="000000">
                      <a:alpha val="43137"/>
                    </a:srgbClr>
                  </a:outerShdw>
                </a:effectLst>
                <a:cs typeface="Calibri" panose="020F0502020204030204" pitchFamily="34" charset="0"/>
              </a:rPr>
              <a:t>And it shall be that</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everyone who calls on the name of the Lord will be saved</a:t>
            </a:r>
            <a:r>
              <a:rPr lang="en-US" sz="34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193258762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37111" y="228600"/>
            <a:ext cx="8917781" cy="1143000"/>
          </a:xfrm>
        </p:spPr>
        <p:txBody>
          <a:bodyPr/>
          <a:lstStyle/>
          <a:p>
            <a:pPr algn="ctr" eaLnBrk="1" hangingPunct="1">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Analogical Fulfillment View</a:t>
            </a:r>
            <a:br>
              <a:rPr lang="en-US" altLang="en-US" sz="3600" dirty="0">
                <a:effectLst>
                  <a:outerShdw blurRad="38100" dist="38100" dir="2700000" algn="tl">
                    <a:srgbClr val="000000">
                      <a:alpha val="43137"/>
                    </a:srgbClr>
                  </a:outerShdw>
                </a:effectLst>
                <a:latin typeface="+mn-lt"/>
              </a:rPr>
            </a:br>
            <a:r>
              <a:rPr lang="en-US" altLang="en-US" sz="2800" dirty="0">
                <a:effectLst>
                  <a:outerShdw blurRad="38100" dist="38100" dir="2700000" algn="tl">
                    <a:srgbClr val="000000">
                      <a:alpha val="43137"/>
                    </a:srgbClr>
                  </a:outerShdw>
                </a:effectLst>
                <a:latin typeface="+mn-lt"/>
              </a:rPr>
              <a:t>(Joel 2:28-32; Acts 2:16-21)</a:t>
            </a:r>
            <a:endParaRPr lang="en-US" altLang="en-US" sz="3600" dirty="0">
              <a:effectLst>
                <a:outerShdw blurRad="38100" dist="38100" dir="2700000" algn="tl">
                  <a:srgbClr val="000000">
                    <a:alpha val="43137"/>
                  </a:srgbClr>
                </a:outerShdw>
              </a:effectLst>
              <a:latin typeface="+mn-lt"/>
              <a:cs typeface="Calibri" panose="020F0502020204030204" pitchFamily="34" charset="0"/>
            </a:endParaRPr>
          </a:p>
        </p:txBody>
      </p:sp>
      <p:sp>
        <p:nvSpPr>
          <p:cNvPr id="14339" name="Content Placeholder 2"/>
          <p:cNvSpPr>
            <a:spLocks noGrp="1"/>
          </p:cNvSpPr>
          <p:nvPr>
            <p:ph idx="1"/>
          </p:nvPr>
        </p:nvSpPr>
        <p:spPr>
          <a:xfrm>
            <a:off x="609600" y="1540934"/>
            <a:ext cx="7924800" cy="4478867"/>
          </a:xfrm>
        </p:spPr>
        <p:txBody>
          <a:bodyPr/>
          <a:lstStyle/>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Spirit Poured Out On All Flesh?</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Joel 2 Predictions Not Found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Acts 2 Realities Not Found In Joel 2 </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Different Wording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Absence of “Fulfilled”</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“This is That”?</a:t>
            </a:r>
          </a:p>
        </p:txBody>
      </p:sp>
      <p:sp>
        <p:nvSpPr>
          <p:cNvPr id="3" name="Rectangle 2">
            <a:extLst>
              <a:ext uri="{FF2B5EF4-FFF2-40B4-BE49-F238E27FC236}">
                <a16:creationId xmlns:a16="http://schemas.microsoft.com/office/drawing/2014/main" id="{AB5BED66-0B48-4969-9F10-5B16397DA4DC}"/>
              </a:ext>
            </a:extLst>
          </p:cNvPr>
          <p:cNvSpPr/>
          <p:nvPr/>
        </p:nvSpPr>
        <p:spPr>
          <a:xfrm>
            <a:off x="1580555" y="6320136"/>
            <a:ext cx="9030890" cy="461665"/>
          </a:xfrm>
          <a:prstGeom prst="rect">
            <a:avLst/>
          </a:prstGeom>
        </p:spPr>
        <p:txBody>
          <a:bodyPr wrap="square">
            <a:spAutoFit/>
          </a:bodyPr>
          <a:lstStyle/>
          <a:p>
            <a:pPr algn="ctr"/>
            <a:r>
              <a:rPr lang="en-US" sz="1200" dirty="0">
                <a:effectLst>
                  <a:outerShdw blurRad="38100" dist="38100" dir="2700000" algn="tl">
                    <a:srgbClr val="000000">
                      <a:alpha val="43137"/>
                    </a:srgbClr>
                  </a:outerShdw>
                </a:effectLst>
                <a:latin typeface="+mn-lt"/>
                <a:cs typeface="Calibri" panose="020F0502020204030204" pitchFamily="34" charset="0"/>
              </a:rPr>
              <a:t>Arnold G. </a:t>
            </a:r>
            <a:r>
              <a:rPr lang="en-US" sz="1200" dirty="0" err="1">
                <a:effectLst>
                  <a:outerShdw blurRad="38100" dist="38100" dir="2700000" algn="tl">
                    <a:srgbClr val="000000">
                      <a:alpha val="43137"/>
                    </a:srgbClr>
                  </a:outerShdw>
                </a:effectLst>
                <a:latin typeface="+mn-lt"/>
                <a:cs typeface="Calibri" panose="020F0502020204030204" pitchFamily="34" charset="0"/>
              </a:rPr>
              <a:t>Fruchtenbaum</a:t>
            </a:r>
            <a:r>
              <a:rPr lang="en-US" sz="1200" dirty="0">
                <a:effectLst>
                  <a:outerShdw blurRad="38100" dist="38100" dir="2700000" algn="tl">
                    <a:srgbClr val="000000">
                      <a:alpha val="43137"/>
                    </a:srgbClr>
                  </a:outerShdw>
                </a:effectLst>
                <a:latin typeface="+mn-lt"/>
                <a:cs typeface="Calibri" panose="020F0502020204030204" pitchFamily="34" charset="0"/>
              </a:rPr>
              <a:t>, “Rabbinic Quotations of the Old Testament and How It relates to Joel 2 and Acts 2,” 5–7, accessed April 1, 2016, http://www.pre-trib.org; Thomas L. Constable, “Notes on Acts,” 42–49, accessed April 1, 2016, http://www.soniclight.com.</a:t>
            </a:r>
          </a:p>
        </p:txBody>
      </p:sp>
      <p:pic>
        <p:nvPicPr>
          <p:cNvPr id="1026" name="Picture 2" descr="Jesus Dust: How to Live in the Kingdom of God">
            <a:extLst>
              <a:ext uri="{FF2B5EF4-FFF2-40B4-BE49-F238E27FC236}">
                <a16:creationId xmlns:a16="http://schemas.microsoft.com/office/drawing/2014/main" id="{47DC13AE-09F9-2277-BACC-A2C7B17BD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703" y="2057400"/>
            <a:ext cx="369869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825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37111" y="228600"/>
            <a:ext cx="8917781" cy="1143000"/>
          </a:xfrm>
        </p:spPr>
        <p:txBody>
          <a:bodyPr/>
          <a:lstStyle/>
          <a:p>
            <a:pPr algn="ctr" eaLnBrk="1" hangingPunct="1">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Analogical Fulfillment View</a:t>
            </a:r>
            <a:br>
              <a:rPr lang="en-US" altLang="en-US" sz="3600" dirty="0">
                <a:effectLst>
                  <a:outerShdw blurRad="38100" dist="38100" dir="2700000" algn="tl">
                    <a:srgbClr val="000000">
                      <a:alpha val="43137"/>
                    </a:srgbClr>
                  </a:outerShdw>
                </a:effectLst>
                <a:latin typeface="+mn-lt"/>
              </a:rPr>
            </a:br>
            <a:r>
              <a:rPr lang="en-US" altLang="en-US" sz="2800" dirty="0">
                <a:effectLst>
                  <a:outerShdw blurRad="38100" dist="38100" dir="2700000" algn="tl">
                    <a:srgbClr val="000000">
                      <a:alpha val="43137"/>
                    </a:srgbClr>
                  </a:outerShdw>
                </a:effectLst>
                <a:latin typeface="+mn-lt"/>
              </a:rPr>
              <a:t>(Joel 2:28-32; Acts 2:16-21)</a:t>
            </a:r>
            <a:endParaRPr lang="en-US" altLang="en-US" sz="3600" dirty="0">
              <a:effectLst>
                <a:outerShdw blurRad="38100" dist="38100" dir="2700000" algn="tl">
                  <a:srgbClr val="000000">
                    <a:alpha val="43137"/>
                  </a:srgbClr>
                </a:outerShdw>
              </a:effectLst>
              <a:latin typeface="+mn-lt"/>
              <a:cs typeface="Calibri" panose="020F0502020204030204" pitchFamily="34" charset="0"/>
            </a:endParaRPr>
          </a:p>
        </p:txBody>
      </p:sp>
      <p:sp>
        <p:nvSpPr>
          <p:cNvPr id="14339" name="Content Placeholder 2"/>
          <p:cNvSpPr>
            <a:spLocks noGrp="1"/>
          </p:cNvSpPr>
          <p:nvPr>
            <p:ph idx="1"/>
          </p:nvPr>
        </p:nvSpPr>
        <p:spPr>
          <a:xfrm>
            <a:off x="609600" y="1540934"/>
            <a:ext cx="7924800" cy="4478867"/>
          </a:xfrm>
        </p:spPr>
        <p:txBody>
          <a:bodyPr/>
          <a:lstStyle/>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Spirit Poured Out On All Flesh?</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Joel 2 Predictions Not Found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Acts 2 Realities Not Found In Joel 2 </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Different Wording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Absence of “Fulfilled”</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“This is That”?</a:t>
            </a:r>
          </a:p>
        </p:txBody>
      </p:sp>
      <p:sp>
        <p:nvSpPr>
          <p:cNvPr id="3" name="Rectangle 2">
            <a:extLst>
              <a:ext uri="{FF2B5EF4-FFF2-40B4-BE49-F238E27FC236}">
                <a16:creationId xmlns:a16="http://schemas.microsoft.com/office/drawing/2014/main" id="{AB5BED66-0B48-4969-9F10-5B16397DA4DC}"/>
              </a:ext>
            </a:extLst>
          </p:cNvPr>
          <p:cNvSpPr/>
          <p:nvPr/>
        </p:nvSpPr>
        <p:spPr>
          <a:xfrm>
            <a:off x="1580555" y="6320136"/>
            <a:ext cx="9030890" cy="461665"/>
          </a:xfrm>
          <a:prstGeom prst="rect">
            <a:avLst/>
          </a:prstGeom>
        </p:spPr>
        <p:txBody>
          <a:bodyPr wrap="square">
            <a:spAutoFit/>
          </a:bodyPr>
          <a:lstStyle/>
          <a:p>
            <a:pPr algn="ctr"/>
            <a:r>
              <a:rPr lang="en-US" sz="1200" dirty="0">
                <a:effectLst>
                  <a:outerShdw blurRad="38100" dist="38100" dir="2700000" algn="tl">
                    <a:srgbClr val="000000">
                      <a:alpha val="43137"/>
                    </a:srgbClr>
                  </a:outerShdw>
                </a:effectLst>
                <a:latin typeface="+mn-lt"/>
                <a:cs typeface="Calibri" panose="020F0502020204030204" pitchFamily="34" charset="0"/>
              </a:rPr>
              <a:t>Arnold G. </a:t>
            </a:r>
            <a:r>
              <a:rPr lang="en-US" sz="1200" dirty="0" err="1">
                <a:effectLst>
                  <a:outerShdw blurRad="38100" dist="38100" dir="2700000" algn="tl">
                    <a:srgbClr val="000000">
                      <a:alpha val="43137"/>
                    </a:srgbClr>
                  </a:outerShdw>
                </a:effectLst>
                <a:latin typeface="+mn-lt"/>
                <a:cs typeface="Calibri" panose="020F0502020204030204" pitchFamily="34" charset="0"/>
              </a:rPr>
              <a:t>Fruchtenbaum</a:t>
            </a:r>
            <a:r>
              <a:rPr lang="en-US" sz="1200" dirty="0">
                <a:effectLst>
                  <a:outerShdw blurRad="38100" dist="38100" dir="2700000" algn="tl">
                    <a:srgbClr val="000000">
                      <a:alpha val="43137"/>
                    </a:srgbClr>
                  </a:outerShdw>
                </a:effectLst>
                <a:latin typeface="+mn-lt"/>
                <a:cs typeface="Calibri" panose="020F0502020204030204" pitchFamily="34" charset="0"/>
              </a:rPr>
              <a:t>, “Rabbinic Quotations of the Old Testament and How It relates to Joel 2 and Acts 2,” 5–7, accessed April 1, 2016, http://www.pre-trib.org; Thomas L. Constable, “Notes on Acts,” 42–49, accessed April 1, 2016, http://www.soniclight.com.</a:t>
            </a:r>
          </a:p>
        </p:txBody>
      </p:sp>
      <p:pic>
        <p:nvPicPr>
          <p:cNvPr id="1026" name="Picture 2" descr="Jesus Dust: How to Live in the Kingdom of God">
            <a:extLst>
              <a:ext uri="{FF2B5EF4-FFF2-40B4-BE49-F238E27FC236}">
                <a16:creationId xmlns:a16="http://schemas.microsoft.com/office/drawing/2014/main" id="{47DC13AE-09F9-2277-BACC-A2C7B17BD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703" y="2057400"/>
            <a:ext cx="369869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258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52431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2:16-18</a:t>
            </a:r>
          </a:p>
          <a:p>
            <a:pPr algn="just"/>
            <a:r>
              <a:rPr lang="en-US" sz="3400" baseline="30000" dirty="0">
                <a:effectLst>
                  <a:outerShdw blurRad="38100" dist="38100" dir="2700000" algn="tl">
                    <a:srgbClr val="000000">
                      <a:alpha val="43137"/>
                    </a:srgbClr>
                  </a:outerShdw>
                </a:effectLst>
                <a:cs typeface="Calibri" panose="020F0502020204030204" pitchFamily="34" charset="0"/>
              </a:rPr>
              <a:t>16 </a:t>
            </a:r>
            <a:r>
              <a:rPr lang="en-US" sz="3400" dirty="0">
                <a:effectLst>
                  <a:outerShdw blurRad="38100" dist="38100" dir="2700000" algn="tl">
                    <a:srgbClr val="000000">
                      <a:alpha val="43137"/>
                    </a:srgbClr>
                  </a:outerShdw>
                </a:effectLst>
                <a:cs typeface="Calibri" panose="020F0502020204030204" pitchFamily="34" charset="0"/>
              </a:rPr>
              <a:t>“but this is what was spoken of through the prophet Joel: </a:t>
            </a:r>
            <a:r>
              <a:rPr lang="en-US" sz="3400" baseline="30000" dirty="0">
                <a:effectLst>
                  <a:outerShdw blurRad="38100" dist="38100" dir="2700000" algn="tl">
                    <a:srgbClr val="000000">
                      <a:alpha val="43137"/>
                    </a:srgbClr>
                  </a:outerShdw>
                </a:effectLst>
                <a:cs typeface="Calibri" panose="020F0502020204030204" pitchFamily="34" charset="0"/>
              </a:rPr>
              <a:t>17 </a:t>
            </a:r>
            <a:r>
              <a:rPr lang="en-US" sz="3400" dirty="0">
                <a:effectLst>
                  <a:outerShdw blurRad="38100" dist="38100" dir="2700000" algn="tl">
                    <a:srgbClr val="000000">
                      <a:alpha val="43137"/>
                    </a:srgbClr>
                  </a:outerShdw>
                </a:effectLst>
                <a:cs typeface="Calibri" panose="020F0502020204030204" pitchFamily="34" charset="0"/>
              </a:rPr>
              <a:t>‘</a:t>
            </a:r>
            <a:r>
              <a:rPr lang="en-US" sz="3400" cap="small" dirty="0">
                <a:effectLst>
                  <a:outerShdw blurRad="38100" dist="38100" dir="2700000" algn="tl">
                    <a:srgbClr val="000000">
                      <a:alpha val="43137"/>
                    </a:srgbClr>
                  </a:outerShdw>
                </a:effectLst>
                <a:cs typeface="Calibri" panose="020F0502020204030204" pitchFamily="34" charset="0"/>
              </a:rPr>
              <a:t>And it shall be in the last days</a:t>
            </a:r>
            <a:r>
              <a:rPr lang="en-US" sz="3400" dirty="0">
                <a:effectLst>
                  <a:outerShdw blurRad="38100" dist="38100" dir="2700000" algn="tl">
                    <a:srgbClr val="000000">
                      <a:alpha val="43137"/>
                    </a:srgbClr>
                  </a:outerShdw>
                </a:effectLst>
                <a:cs typeface="Calibri" panose="020F0502020204030204" pitchFamily="34" charset="0"/>
              </a:rPr>
              <a:t>,’ God says, ‘</a:t>
            </a:r>
            <a:r>
              <a:rPr lang="en-US" sz="3400" cap="small" dirty="0">
                <a:effectLst>
                  <a:outerShdw blurRad="38100" dist="38100" dir="2700000" algn="tl">
                    <a:srgbClr val="000000">
                      <a:alpha val="43137"/>
                    </a:srgbClr>
                  </a:outerShdw>
                </a:effectLst>
                <a:cs typeface="Calibri" panose="020F0502020204030204" pitchFamily="34" charset="0"/>
              </a:rPr>
              <a:t>That </a:t>
            </a:r>
            <a:r>
              <a:rPr lang="en-US" sz="3400" b="1" u="sng" cap="small" dirty="0">
                <a:solidFill>
                  <a:srgbClr val="FFFFCC"/>
                </a:solidFill>
                <a:effectLst>
                  <a:outerShdw blurRad="38100" dist="38100" dir="2700000" algn="tl">
                    <a:srgbClr val="000000">
                      <a:alpha val="43137"/>
                    </a:srgbClr>
                  </a:outerShdw>
                </a:effectLst>
                <a:cs typeface="Calibri" panose="020F0502020204030204" pitchFamily="34" charset="0"/>
              </a:rPr>
              <a:t>I will pour forth of My Spirit on all</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400" b="1" u="sng" cap="small" dirty="0">
                <a:solidFill>
                  <a:srgbClr val="FFFFCC"/>
                </a:solidFill>
                <a:effectLst>
                  <a:outerShdw blurRad="38100" dist="38100" dir="2700000" algn="tl">
                    <a:srgbClr val="000000">
                      <a:alpha val="43137"/>
                    </a:srgbClr>
                  </a:outerShdw>
                </a:effectLst>
                <a:cs typeface="Calibri" panose="020F0502020204030204" pitchFamily="34" charset="0"/>
              </a:rPr>
              <a:t>mankind</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And your sons and your daughters shall prophesy</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And your young men shall see visions</a:t>
            </a:r>
            <a:r>
              <a:rPr lang="en-US" sz="3400" dirty="0">
                <a:effectLst>
                  <a:outerShdw blurRad="38100" dist="38100" dir="2700000" algn="tl">
                    <a:srgbClr val="000000">
                      <a:alpha val="43137"/>
                    </a:srgbClr>
                  </a:outerShdw>
                </a:effectLst>
                <a:cs typeface="Calibri" panose="020F0502020204030204" pitchFamily="34" charset="0"/>
              </a:rPr>
              <a:t>, </a:t>
            </a:r>
            <a:r>
              <a:rPr lang="en-US" sz="3400" cap="small" dirty="0">
                <a:effectLst>
                  <a:outerShdw blurRad="38100" dist="38100" dir="2700000" algn="tl">
                    <a:srgbClr val="000000">
                      <a:alpha val="43137"/>
                    </a:srgbClr>
                  </a:outerShdw>
                </a:effectLst>
                <a:cs typeface="Calibri" panose="020F0502020204030204" pitchFamily="34" charset="0"/>
              </a:rPr>
              <a:t>And your old men shall dream dreams</a:t>
            </a:r>
            <a:r>
              <a:rPr lang="en-US" sz="3400" dirty="0">
                <a:effectLst>
                  <a:outerShdw blurRad="38100" dist="38100" dir="2700000" algn="tl">
                    <a:srgbClr val="000000">
                      <a:alpha val="43137"/>
                    </a:srgbClr>
                  </a:outerShdw>
                </a:effectLst>
                <a:cs typeface="Calibri" panose="020F0502020204030204" pitchFamily="34" charset="0"/>
              </a:rPr>
              <a:t>; </a:t>
            </a:r>
            <a:r>
              <a:rPr lang="en-US" sz="3400" baseline="30000" dirty="0">
                <a:effectLst>
                  <a:outerShdw blurRad="38100" dist="38100" dir="2700000" algn="tl">
                    <a:srgbClr val="000000">
                      <a:alpha val="43137"/>
                    </a:srgbClr>
                  </a:outerShdw>
                </a:effectLst>
                <a:cs typeface="Calibri" panose="020F0502020204030204" pitchFamily="34" charset="0"/>
              </a:rPr>
              <a:t>18 </a:t>
            </a:r>
            <a:r>
              <a:rPr lang="en-US" sz="3400" cap="small" dirty="0">
                <a:effectLst>
                  <a:outerShdw blurRad="38100" dist="38100" dir="2700000" algn="tl">
                    <a:srgbClr val="000000">
                      <a:alpha val="43137"/>
                    </a:srgbClr>
                  </a:outerShdw>
                </a:effectLst>
                <a:cs typeface="Calibri" panose="020F0502020204030204" pitchFamily="34" charset="0"/>
              </a:rPr>
              <a:t>Even on My bond slaves, both men and women</a:t>
            </a:r>
            <a:r>
              <a:rPr lang="en-US" sz="3400" dirty="0">
                <a:effectLst>
                  <a:outerShdw blurRad="38100" dist="38100" dir="2700000" algn="tl">
                    <a:srgbClr val="000000">
                      <a:alpha val="43137"/>
                    </a:srgbClr>
                  </a:outerShdw>
                </a:effectLst>
                <a:cs typeface="Calibri" panose="020F0502020204030204" pitchFamily="34" charset="0"/>
              </a:rPr>
              <a:t>, I </a:t>
            </a:r>
            <a:r>
              <a:rPr lang="en-US" sz="3400" cap="small" dirty="0">
                <a:effectLst>
                  <a:outerShdw blurRad="38100" dist="38100" dir="2700000" algn="tl">
                    <a:srgbClr val="000000">
                      <a:alpha val="43137"/>
                    </a:srgbClr>
                  </a:outerShdw>
                </a:effectLst>
                <a:cs typeface="Calibri" panose="020F0502020204030204" pitchFamily="34" charset="0"/>
              </a:rPr>
              <a:t>will in those days pour forth of My Spirit</a:t>
            </a:r>
            <a:r>
              <a:rPr lang="en-US" sz="3400" dirty="0">
                <a:effectLst>
                  <a:outerShdw blurRad="38100" dist="38100" dir="2700000" algn="tl">
                    <a:srgbClr val="000000">
                      <a:alpha val="43137"/>
                    </a:srgbClr>
                  </a:outerShdw>
                </a:effectLst>
                <a:cs typeface="Calibri" panose="020F0502020204030204" pitchFamily="34" charset="0"/>
              </a:rPr>
              <a:t> And they shall prophesy….”</a:t>
            </a:r>
          </a:p>
        </p:txBody>
      </p:sp>
    </p:spTree>
    <p:extLst>
      <p:ext uri="{BB962C8B-B14F-4D97-AF65-F5344CB8AC3E}">
        <p14:creationId xmlns:p14="http://schemas.microsoft.com/office/powerpoint/2010/main" val="245717516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0821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2:41</a:t>
            </a:r>
          </a:p>
          <a:p>
            <a:pPr algn="just"/>
            <a:r>
              <a:rPr lang="en-US" sz="3400" dirty="0">
                <a:effectLst>
                  <a:outerShdw blurRad="38100" dist="38100" dir="2700000" algn="tl">
                    <a:srgbClr val="000000">
                      <a:alpha val="43137"/>
                    </a:srgbClr>
                  </a:outerShdw>
                </a:effectLst>
                <a:cs typeface="Calibri" panose="020F0502020204030204" pitchFamily="34" charset="0"/>
              </a:rPr>
              <a:t>“So then, those who had received his word were baptized; and that day there were added about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three thousand</a:t>
            </a:r>
            <a:r>
              <a:rPr lang="en-US" sz="3400" dirty="0">
                <a:effectLst>
                  <a:outerShdw blurRad="38100" dist="38100" dir="2700000" algn="tl">
                    <a:srgbClr val="000000">
                      <a:alpha val="43137"/>
                    </a:srgbClr>
                  </a:outerShdw>
                </a:effectLst>
                <a:cs typeface="Calibri" panose="020F0502020204030204" pitchFamily="34" charset="0"/>
              </a:rPr>
              <a:t> souls.”</a:t>
            </a:r>
          </a:p>
        </p:txBody>
      </p:sp>
      <p:pic>
        <p:nvPicPr>
          <p:cNvPr id="3" name="Picture 2" descr="Jesus Dust: How to Live in the Kingdom of God">
            <a:extLst>
              <a:ext uri="{FF2B5EF4-FFF2-40B4-BE49-F238E27FC236}">
                <a16:creationId xmlns:a16="http://schemas.microsoft.com/office/drawing/2014/main" id="{00EB3D77-C8DD-19A9-013B-50C5F9C20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877" y="2514600"/>
            <a:ext cx="308224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93046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0" y="357173"/>
            <a:ext cx="8686800" cy="6143657"/>
          </a:xfrm>
          <a:prstGeom prst="rect">
            <a:avLst/>
          </a:prstGeom>
        </p:spPr>
      </p:pic>
    </p:spTree>
    <p:extLst>
      <p:ext uri="{BB962C8B-B14F-4D97-AF65-F5344CB8AC3E}">
        <p14:creationId xmlns:p14="http://schemas.microsoft.com/office/powerpoint/2010/main" val="847775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37111" y="228600"/>
            <a:ext cx="8917781" cy="1143000"/>
          </a:xfrm>
        </p:spPr>
        <p:txBody>
          <a:bodyPr/>
          <a:lstStyle/>
          <a:p>
            <a:pPr algn="ctr" eaLnBrk="1" hangingPunct="1">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Analogical Fulfillment View</a:t>
            </a:r>
            <a:br>
              <a:rPr lang="en-US" altLang="en-US" sz="3600" dirty="0">
                <a:effectLst>
                  <a:outerShdw blurRad="38100" dist="38100" dir="2700000" algn="tl">
                    <a:srgbClr val="000000">
                      <a:alpha val="43137"/>
                    </a:srgbClr>
                  </a:outerShdw>
                </a:effectLst>
                <a:latin typeface="+mn-lt"/>
              </a:rPr>
            </a:br>
            <a:r>
              <a:rPr lang="en-US" altLang="en-US" sz="2800" dirty="0">
                <a:effectLst>
                  <a:outerShdw blurRad="38100" dist="38100" dir="2700000" algn="tl">
                    <a:srgbClr val="000000">
                      <a:alpha val="43137"/>
                    </a:srgbClr>
                  </a:outerShdw>
                </a:effectLst>
                <a:latin typeface="+mn-lt"/>
              </a:rPr>
              <a:t>(Joel 2:28-32; Acts 2:16-21)</a:t>
            </a:r>
            <a:endParaRPr lang="en-US" altLang="en-US" sz="3600" dirty="0">
              <a:effectLst>
                <a:outerShdw blurRad="38100" dist="38100" dir="2700000" algn="tl">
                  <a:srgbClr val="000000">
                    <a:alpha val="43137"/>
                  </a:srgbClr>
                </a:outerShdw>
              </a:effectLst>
              <a:latin typeface="+mn-lt"/>
              <a:cs typeface="Calibri" panose="020F0502020204030204" pitchFamily="34" charset="0"/>
            </a:endParaRPr>
          </a:p>
        </p:txBody>
      </p:sp>
      <p:sp>
        <p:nvSpPr>
          <p:cNvPr id="14339" name="Content Placeholder 2"/>
          <p:cNvSpPr>
            <a:spLocks noGrp="1"/>
          </p:cNvSpPr>
          <p:nvPr>
            <p:ph idx="1"/>
          </p:nvPr>
        </p:nvSpPr>
        <p:spPr>
          <a:xfrm>
            <a:off x="609600" y="1540934"/>
            <a:ext cx="7924800" cy="4478867"/>
          </a:xfrm>
        </p:spPr>
        <p:txBody>
          <a:bodyPr/>
          <a:lstStyle/>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Spirit Poured Out On All Flesh?</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Joel 2 Predictions Not Found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Acts 2 Realities Not Found In Joel 2 </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Different Wording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Absence of “Fulfilled”</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“This is That”?</a:t>
            </a:r>
          </a:p>
        </p:txBody>
      </p:sp>
      <p:sp>
        <p:nvSpPr>
          <p:cNvPr id="3" name="Rectangle 2">
            <a:extLst>
              <a:ext uri="{FF2B5EF4-FFF2-40B4-BE49-F238E27FC236}">
                <a16:creationId xmlns:a16="http://schemas.microsoft.com/office/drawing/2014/main" id="{AB5BED66-0B48-4969-9F10-5B16397DA4DC}"/>
              </a:ext>
            </a:extLst>
          </p:cNvPr>
          <p:cNvSpPr/>
          <p:nvPr/>
        </p:nvSpPr>
        <p:spPr>
          <a:xfrm>
            <a:off x="1580555" y="6320136"/>
            <a:ext cx="9030890" cy="461665"/>
          </a:xfrm>
          <a:prstGeom prst="rect">
            <a:avLst/>
          </a:prstGeom>
        </p:spPr>
        <p:txBody>
          <a:bodyPr wrap="square">
            <a:spAutoFit/>
          </a:bodyPr>
          <a:lstStyle/>
          <a:p>
            <a:pPr algn="ctr"/>
            <a:r>
              <a:rPr lang="en-US" sz="1200" dirty="0">
                <a:effectLst>
                  <a:outerShdw blurRad="38100" dist="38100" dir="2700000" algn="tl">
                    <a:srgbClr val="000000">
                      <a:alpha val="43137"/>
                    </a:srgbClr>
                  </a:outerShdw>
                </a:effectLst>
                <a:latin typeface="+mn-lt"/>
                <a:cs typeface="Calibri" panose="020F0502020204030204" pitchFamily="34" charset="0"/>
              </a:rPr>
              <a:t>Arnold G. </a:t>
            </a:r>
            <a:r>
              <a:rPr lang="en-US" sz="1200" dirty="0" err="1">
                <a:effectLst>
                  <a:outerShdw blurRad="38100" dist="38100" dir="2700000" algn="tl">
                    <a:srgbClr val="000000">
                      <a:alpha val="43137"/>
                    </a:srgbClr>
                  </a:outerShdw>
                </a:effectLst>
                <a:latin typeface="+mn-lt"/>
                <a:cs typeface="Calibri" panose="020F0502020204030204" pitchFamily="34" charset="0"/>
              </a:rPr>
              <a:t>Fruchtenbaum</a:t>
            </a:r>
            <a:r>
              <a:rPr lang="en-US" sz="1200" dirty="0">
                <a:effectLst>
                  <a:outerShdw blurRad="38100" dist="38100" dir="2700000" algn="tl">
                    <a:srgbClr val="000000">
                      <a:alpha val="43137"/>
                    </a:srgbClr>
                  </a:outerShdw>
                </a:effectLst>
                <a:latin typeface="+mn-lt"/>
                <a:cs typeface="Calibri" panose="020F0502020204030204" pitchFamily="34" charset="0"/>
              </a:rPr>
              <a:t>, “Rabbinic Quotations of the Old Testament and How It relates to Joel 2 and Acts 2,” 5–7, accessed April 1, 2016, http://www.pre-trib.org; Thomas L. Constable, “Notes on Acts,” 42–49, accessed April 1, 2016, http://www.soniclight.com.</a:t>
            </a:r>
          </a:p>
        </p:txBody>
      </p:sp>
      <p:pic>
        <p:nvPicPr>
          <p:cNvPr id="1026" name="Picture 2" descr="Jesus Dust: How to Live in the Kingdom of God">
            <a:extLst>
              <a:ext uri="{FF2B5EF4-FFF2-40B4-BE49-F238E27FC236}">
                <a16:creationId xmlns:a16="http://schemas.microsoft.com/office/drawing/2014/main" id="{47DC13AE-09F9-2277-BACC-A2C7B17BD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703" y="2057400"/>
            <a:ext cx="369869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902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2:19-21</a:t>
            </a:r>
          </a:p>
          <a:p>
            <a:pPr algn="just"/>
            <a:r>
              <a:rPr lang="en-US" sz="3600" baseline="30000" dirty="0">
                <a:effectLst>
                  <a:outerShdw blurRad="38100" dist="38100" dir="2700000" algn="tl">
                    <a:srgbClr val="000000">
                      <a:alpha val="43137"/>
                    </a:srgbClr>
                  </a:outerShdw>
                </a:effectLst>
                <a:cs typeface="Calibri" panose="020F0502020204030204" pitchFamily="34" charset="0"/>
              </a:rPr>
              <a:t>19 </a:t>
            </a: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a:t>
            </a:r>
            <a:r>
              <a:rPr lang="en-US" sz="3600" cap="small" dirty="0">
                <a:effectLst>
                  <a:outerShdw blurRad="38100" dist="38100" dir="2700000" algn="tl">
                    <a:srgbClr val="000000">
                      <a:alpha val="43137"/>
                    </a:srgbClr>
                  </a:outerShdw>
                </a:effectLst>
                <a:cs typeface="Calibri" panose="020F0502020204030204" pitchFamily="34" charset="0"/>
              </a:rPr>
              <a:t>And I will grant wonders in the sky above</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And signs on the earth below</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Blood, and fire, and vapor of smoke</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20 </a:t>
            </a:r>
            <a:r>
              <a:rPr lang="en-US" sz="3600" dirty="0">
                <a:effectLst>
                  <a:outerShdw blurRad="38100" dist="38100" dir="2700000" algn="tl">
                    <a:srgbClr val="000000">
                      <a:alpha val="43137"/>
                    </a:srgbClr>
                  </a:outerShdw>
                </a:effectLst>
                <a:cs typeface="Calibri" panose="020F0502020204030204" pitchFamily="34" charset="0"/>
              </a:rPr>
              <a:t>‘</a:t>
            </a:r>
            <a:r>
              <a:rPr lang="en-US" sz="3600" cap="small" dirty="0">
                <a:effectLst>
                  <a:outerShdw blurRad="38100" dist="38100" dir="2700000" algn="tl">
                    <a:srgbClr val="000000">
                      <a:alpha val="43137"/>
                    </a:srgbClr>
                  </a:outerShdw>
                </a:effectLst>
                <a:cs typeface="Calibri" panose="020F0502020204030204" pitchFamily="34" charset="0"/>
              </a:rPr>
              <a:t>The sun will be turned into darkness And the moon into blood, Before the great and glorious day of the Lord shall come</a:t>
            </a: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21 </a:t>
            </a:r>
            <a:r>
              <a:rPr lang="en-US" sz="3600" dirty="0">
                <a:effectLst>
                  <a:outerShdw blurRad="38100" dist="38100" dir="2700000" algn="tl">
                    <a:srgbClr val="000000">
                      <a:alpha val="43137"/>
                    </a:srgbClr>
                  </a:outerShdw>
                </a:effectLst>
                <a:cs typeface="Calibri" panose="020F0502020204030204" pitchFamily="34" charset="0"/>
              </a:rPr>
              <a:t>‘</a:t>
            </a:r>
            <a:r>
              <a:rPr lang="en-US" sz="3600" cap="small" dirty="0">
                <a:effectLst>
                  <a:outerShdw blurRad="38100" dist="38100" dir="2700000" algn="tl">
                    <a:srgbClr val="000000">
                      <a:alpha val="43137"/>
                    </a:srgbClr>
                  </a:outerShdw>
                </a:effectLst>
                <a:cs typeface="Calibri" panose="020F0502020204030204" pitchFamily="34" charset="0"/>
              </a:rPr>
              <a:t>And it shall be that everyone who calls on the name of the Lord will be saved.’”</a:t>
            </a:r>
          </a:p>
        </p:txBody>
      </p:sp>
    </p:spTree>
    <p:extLst>
      <p:ext uri="{BB962C8B-B14F-4D97-AF65-F5344CB8AC3E}">
        <p14:creationId xmlns:p14="http://schemas.microsoft.com/office/powerpoint/2010/main" val="210991264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2:19-21</a:t>
            </a:r>
          </a:p>
          <a:p>
            <a:pPr algn="just"/>
            <a:r>
              <a:rPr lang="en-US" sz="3600" baseline="30000" dirty="0">
                <a:effectLst>
                  <a:outerShdw blurRad="38100" dist="38100" dir="2700000" algn="tl">
                    <a:srgbClr val="000000">
                      <a:alpha val="43137"/>
                    </a:srgbClr>
                  </a:outerShdw>
                </a:effectLst>
                <a:cs typeface="Calibri" panose="020F0502020204030204" pitchFamily="34" charset="0"/>
              </a:rPr>
              <a:t>19 </a:t>
            </a: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a:t>
            </a:r>
            <a:r>
              <a:rPr lang="en-US" sz="3600" cap="small" dirty="0">
                <a:effectLst>
                  <a:outerShdw blurRad="38100" dist="38100" dir="2700000" algn="tl">
                    <a:srgbClr val="000000">
                      <a:alpha val="43137"/>
                    </a:srgbClr>
                  </a:outerShdw>
                </a:effectLst>
                <a:cs typeface="Calibri" panose="020F0502020204030204" pitchFamily="34" charset="0"/>
              </a:rPr>
              <a:t>And I will grant wonders in the sky above</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And signs on the earth below</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Blood, and fire, and vapor of smoke</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20 </a:t>
            </a:r>
            <a:r>
              <a:rPr lang="en-US" sz="3600" dirty="0">
                <a:effectLst>
                  <a:outerShdw blurRad="38100" dist="38100" dir="2700000" algn="tl">
                    <a:srgbClr val="000000">
                      <a:alpha val="43137"/>
                    </a:srgbClr>
                  </a:outerShdw>
                </a:effectLst>
                <a:cs typeface="Calibri" panose="020F0502020204030204" pitchFamily="34" charset="0"/>
              </a:rPr>
              <a:t>‘</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The sun will be turned into darkness And the moon into blood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Before the great and glorious day of the Lord shall come</a:t>
            </a: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21 </a:t>
            </a:r>
            <a:r>
              <a:rPr lang="en-US" sz="3600" dirty="0">
                <a:effectLst>
                  <a:outerShdw blurRad="38100" dist="38100" dir="2700000" algn="tl">
                    <a:srgbClr val="000000">
                      <a:alpha val="43137"/>
                    </a:srgbClr>
                  </a:outerShdw>
                </a:effectLst>
                <a:cs typeface="Calibri" panose="020F0502020204030204" pitchFamily="34" charset="0"/>
              </a:rPr>
              <a:t>‘</a:t>
            </a:r>
            <a:r>
              <a:rPr lang="en-US" sz="3600" cap="small" dirty="0">
                <a:effectLst>
                  <a:outerShdw blurRad="38100" dist="38100" dir="2700000" algn="tl">
                    <a:srgbClr val="000000">
                      <a:alpha val="43137"/>
                    </a:srgbClr>
                  </a:outerShdw>
                </a:effectLst>
                <a:cs typeface="Calibri" panose="020F0502020204030204" pitchFamily="34" charset="0"/>
              </a:rPr>
              <a:t>And it shall be that everyone who calls on the name of the Lord will be saved.’”</a:t>
            </a:r>
          </a:p>
        </p:txBody>
      </p:sp>
    </p:spTree>
    <p:extLst>
      <p:ext uri="{BB962C8B-B14F-4D97-AF65-F5344CB8AC3E}">
        <p14:creationId xmlns:p14="http://schemas.microsoft.com/office/powerpoint/2010/main" val="171812310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2:16-18</a:t>
            </a:r>
          </a:p>
          <a:p>
            <a:pPr algn="just"/>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“but this is what was spoken of through the prophet Joel: </a:t>
            </a:r>
            <a:r>
              <a:rPr lang="en-US" sz="3600" baseline="30000" dirty="0">
                <a:effectLst>
                  <a:outerShdw blurRad="38100" dist="38100" dir="2700000" algn="tl">
                    <a:srgbClr val="000000">
                      <a:alpha val="43137"/>
                    </a:srgbClr>
                  </a:outerShdw>
                </a:effectLst>
                <a:cs typeface="Calibri" panose="020F0502020204030204" pitchFamily="34" charset="0"/>
              </a:rPr>
              <a:t>17 </a:t>
            </a:r>
            <a:r>
              <a:rPr lang="en-US" sz="3600" dirty="0">
                <a:effectLst>
                  <a:outerShdw blurRad="38100" dist="38100" dir="2700000" algn="tl">
                    <a:srgbClr val="000000">
                      <a:alpha val="43137"/>
                    </a:srgbClr>
                  </a:outerShdw>
                </a:effectLst>
                <a:cs typeface="Calibri" panose="020F0502020204030204" pitchFamily="34" charset="0"/>
              </a:rPr>
              <a:t>‘</a:t>
            </a:r>
            <a:r>
              <a:rPr lang="en-US" sz="3600" cap="small" dirty="0">
                <a:effectLst>
                  <a:outerShdw blurRad="38100" dist="38100" dir="2700000" algn="tl">
                    <a:srgbClr val="000000">
                      <a:alpha val="43137"/>
                    </a:srgbClr>
                  </a:outerShdw>
                </a:effectLst>
                <a:cs typeface="Calibri" panose="020F0502020204030204" pitchFamily="34" charset="0"/>
              </a:rPr>
              <a:t>And it shall be in the last days</a:t>
            </a:r>
            <a:r>
              <a:rPr lang="en-US" sz="3600" dirty="0">
                <a:effectLst>
                  <a:outerShdw blurRad="38100" dist="38100" dir="2700000" algn="tl">
                    <a:srgbClr val="000000">
                      <a:alpha val="43137"/>
                    </a:srgbClr>
                  </a:outerShdw>
                </a:effectLst>
                <a:cs typeface="Calibri" panose="020F0502020204030204" pitchFamily="34" charset="0"/>
              </a:rPr>
              <a:t>,’ God says, ‘</a:t>
            </a:r>
            <a:r>
              <a:rPr lang="en-US" sz="3600" cap="small" dirty="0">
                <a:effectLst>
                  <a:outerShdw blurRad="38100" dist="38100" dir="2700000" algn="tl">
                    <a:srgbClr val="000000">
                      <a:alpha val="43137"/>
                    </a:srgbClr>
                  </a:outerShdw>
                </a:effectLst>
                <a:cs typeface="Calibri" panose="020F0502020204030204" pitchFamily="34" charset="0"/>
              </a:rPr>
              <a:t>That I will pour forth of My Spirit on all mankind;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And your sons and your daughters shall prophesy, And your young men shall see visions, And your old men shall dream dreams; </a:t>
            </a:r>
            <a:r>
              <a:rPr lang="en-US" sz="3600" b="1" u="sng" cap="small" baseline="30000" dirty="0">
                <a:solidFill>
                  <a:srgbClr val="FFFFCC"/>
                </a:solidFill>
                <a:effectLst>
                  <a:outerShdw blurRad="38100" dist="38100" dir="2700000" algn="tl">
                    <a:srgbClr val="000000">
                      <a:alpha val="43137"/>
                    </a:srgbClr>
                  </a:outerShdw>
                </a:effectLst>
                <a:cs typeface="Calibri" panose="020F0502020204030204" pitchFamily="34" charset="0"/>
              </a:rPr>
              <a:t>18</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 Even on My bond slaves, both men and women, I will in those days pour forth of My Spirit And they shall prophesy</a:t>
            </a:r>
            <a:r>
              <a:rPr lang="en-US" sz="3600" b="1" cap="small"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37234362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0D4471-004E-A1BE-C790-175E5A5BB120}"/>
              </a:ext>
            </a:extLst>
          </p:cNvPr>
          <p:cNvPicPr>
            <a:picLocks noChangeAspect="1"/>
          </p:cNvPicPr>
          <p:nvPr/>
        </p:nvPicPr>
        <p:blipFill>
          <a:blip r:embed="rId2"/>
          <a:stretch>
            <a:fillRect/>
          </a:stretch>
        </p:blipFill>
        <p:spPr>
          <a:xfrm>
            <a:off x="7949184" y="2060854"/>
            <a:ext cx="3657600" cy="2556829"/>
          </a:xfrm>
          <a:prstGeom prst="rect">
            <a:avLst/>
          </a:prstGeom>
        </p:spPr>
      </p:pic>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Prologue (1-5)</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Jesus’ Ascension (6-11)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Jerusalem (12-14)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Matthias Chosen (15-26)</a:t>
            </a:r>
          </a:p>
        </p:txBody>
      </p:sp>
    </p:spTree>
    <p:extLst>
      <p:ext uri="{BB962C8B-B14F-4D97-AF65-F5344CB8AC3E}">
        <p14:creationId xmlns:p14="http://schemas.microsoft.com/office/powerpoint/2010/main" val="162975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F741F0-A675-4101-B15E-155120BBD1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Joel 2:32</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“And it will come about that whoever calls on the name of the Lord Will be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delivered</a:t>
            </a:r>
            <a:r>
              <a:rPr lang="en-US" sz="3600" dirty="0">
                <a:effectLst>
                  <a:outerShdw blurRad="38100" dist="38100" dir="2700000" algn="tl">
                    <a:srgbClr val="000000">
                      <a:alpha val="43137"/>
                    </a:srgbClr>
                  </a:outerShdw>
                </a:effectLst>
                <a:cs typeface="Calibri" panose="020F0502020204030204" pitchFamily="34" charset="0"/>
              </a:rPr>
              <a:t>;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on Mount Zion and in Jerusalem</a:t>
            </a:r>
            <a:r>
              <a:rPr lang="en-US" sz="3600" dirty="0">
                <a:effectLst>
                  <a:outerShdw blurRad="38100" dist="38100" dir="2700000" algn="tl">
                    <a:srgbClr val="000000">
                      <a:alpha val="43137"/>
                    </a:srgbClr>
                  </a:outerShdw>
                </a:effectLst>
                <a:cs typeface="Calibri" panose="020F0502020204030204" pitchFamily="34" charset="0"/>
              </a:rPr>
              <a:t> There will be those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escape</a:t>
            </a:r>
            <a:r>
              <a:rPr lang="en-US" sz="3600" dirty="0">
                <a:effectLst>
                  <a:outerShdw blurRad="38100" dist="38100" dir="2700000" algn="tl">
                    <a:srgbClr val="000000">
                      <a:alpha val="43137"/>
                    </a:srgbClr>
                  </a:outerShdw>
                </a:effectLst>
                <a:cs typeface="Calibri" panose="020F0502020204030204" pitchFamily="34" charset="0"/>
              </a:rPr>
              <a:t>, As the </a:t>
            </a:r>
            <a:r>
              <a:rPr lang="en-US" sz="3600" cap="small" dirty="0">
                <a:effectLst>
                  <a:outerShdw blurRad="38100" dist="38100" dir="2700000" algn="tl">
                    <a:srgbClr val="000000">
                      <a:alpha val="43137"/>
                    </a:srgbClr>
                  </a:outerShdw>
                </a:effectLst>
                <a:cs typeface="Calibri" panose="020F0502020204030204" pitchFamily="34" charset="0"/>
              </a:rPr>
              <a:t>Lord</a:t>
            </a:r>
            <a:r>
              <a:rPr lang="en-US" sz="3600" dirty="0">
                <a:effectLst>
                  <a:outerShdw blurRad="38100" dist="38100" dir="2700000" algn="tl">
                    <a:srgbClr val="000000">
                      <a:alpha val="43137"/>
                    </a:srgbClr>
                  </a:outerShdw>
                </a:effectLst>
                <a:cs typeface="Calibri" panose="020F0502020204030204" pitchFamily="34" charset="0"/>
              </a:rPr>
              <a:t> has said, Even among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survivors</a:t>
            </a:r>
            <a:r>
              <a:rPr lang="en-US" sz="3600" dirty="0">
                <a:effectLst>
                  <a:outerShdw blurRad="38100" dist="38100" dir="2700000" algn="tl">
                    <a:srgbClr val="000000">
                      <a:alpha val="43137"/>
                    </a:srgbClr>
                  </a:outerShdw>
                </a:effectLst>
                <a:cs typeface="Calibri" panose="020F0502020204030204" pitchFamily="34" charset="0"/>
              </a:rPr>
              <a:t> whom the </a:t>
            </a:r>
            <a:r>
              <a:rPr lang="en-US" sz="3600" cap="small" dirty="0">
                <a:effectLst>
                  <a:outerShdw blurRad="38100" dist="38100" dir="2700000" algn="tl">
                    <a:srgbClr val="000000">
                      <a:alpha val="43137"/>
                    </a:srgbClr>
                  </a:outerShdw>
                </a:effectLst>
                <a:cs typeface="Calibri" panose="020F0502020204030204" pitchFamily="34" charset="0"/>
              </a:rPr>
              <a:t>Lord</a:t>
            </a:r>
            <a:r>
              <a:rPr lang="en-US" sz="3600" dirty="0">
                <a:effectLst>
                  <a:outerShdw blurRad="38100" dist="38100" dir="2700000" algn="tl">
                    <a:srgbClr val="000000">
                      <a:alpha val="43137"/>
                    </a:srgbClr>
                  </a:outerShdw>
                </a:effectLst>
                <a:cs typeface="Calibri" panose="020F0502020204030204" pitchFamily="34" charset="0"/>
              </a:rPr>
              <a:t> calls.”</a:t>
            </a:r>
            <a:endParaRPr lang="en-US" altLang="en-US" sz="36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7E8395CB-C037-49A8-8234-C5BD86D6DEA8}"/>
              </a:ext>
            </a:extLst>
          </p:cNvPr>
          <p:cNvPicPr>
            <a:picLocks noChangeAspect="1"/>
          </p:cNvPicPr>
          <p:nvPr/>
        </p:nvPicPr>
        <p:blipFill>
          <a:blip r:embed="rId3"/>
          <a:stretch>
            <a:fillRect/>
          </a:stretch>
        </p:blipFill>
        <p:spPr>
          <a:xfrm>
            <a:off x="4560404" y="3429000"/>
            <a:ext cx="3071192" cy="1371600"/>
          </a:xfrm>
          <a:prstGeom prst="rect">
            <a:avLst/>
          </a:prstGeom>
          <a:ln>
            <a:solidFill>
              <a:schemeClr val="tx1"/>
            </a:solidFill>
          </a:ln>
        </p:spPr>
      </p:pic>
    </p:spTree>
    <p:extLst>
      <p:ext uri="{BB962C8B-B14F-4D97-AF65-F5344CB8AC3E}">
        <p14:creationId xmlns:p14="http://schemas.microsoft.com/office/powerpoint/2010/main" val="402830475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37111" y="228600"/>
            <a:ext cx="8917781" cy="1143000"/>
          </a:xfrm>
        </p:spPr>
        <p:txBody>
          <a:bodyPr/>
          <a:lstStyle/>
          <a:p>
            <a:pPr algn="ctr" eaLnBrk="1" hangingPunct="1">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Analogical Fulfillment View</a:t>
            </a:r>
            <a:br>
              <a:rPr lang="en-US" altLang="en-US" sz="3600" dirty="0">
                <a:effectLst>
                  <a:outerShdw blurRad="38100" dist="38100" dir="2700000" algn="tl">
                    <a:srgbClr val="000000">
                      <a:alpha val="43137"/>
                    </a:srgbClr>
                  </a:outerShdw>
                </a:effectLst>
                <a:latin typeface="+mn-lt"/>
              </a:rPr>
            </a:br>
            <a:r>
              <a:rPr lang="en-US" altLang="en-US" sz="2800" dirty="0">
                <a:effectLst>
                  <a:outerShdw blurRad="38100" dist="38100" dir="2700000" algn="tl">
                    <a:srgbClr val="000000">
                      <a:alpha val="43137"/>
                    </a:srgbClr>
                  </a:outerShdw>
                </a:effectLst>
                <a:latin typeface="+mn-lt"/>
              </a:rPr>
              <a:t>(Joel 2:28-32; Acts 2:16-21)</a:t>
            </a:r>
            <a:endParaRPr lang="en-US" altLang="en-US" sz="3600" dirty="0">
              <a:effectLst>
                <a:outerShdw blurRad="38100" dist="38100" dir="2700000" algn="tl">
                  <a:srgbClr val="000000">
                    <a:alpha val="43137"/>
                  </a:srgbClr>
                </a:outerShdw>
              </a:effectLst>
              <a:latin typeface="+mn-lt"/>
              <a:cs typeface="Calibri" panose="020F0502020204030204" pitchFamily="34" charset="0"/>
            </a:endParaRPr>
          </a:p>
        </p:txBody>
      </p:sp>
      <p:sp>
        <p:nvSpPr>
          <p:cNvPr id="14339" name="Content Placeholder 2"/>
          <p:cNvSpPr>
            <a:spLocks noGrp="1"/>
          </p:cNvSpPr>
          <p:nvPr>
            <p:ph idx="1"/>
          </p:nvPr>
        </p:nvSpPr>
        <p:spPr>
          <a:xfrm>
            <a:off x="609600" y="1540934"/>
            <a:ext cx="7924800" cy="4478867"/>
          </a:xfrm>
        </p:spPr>
        <p:txBody>
          <a:bodyPr/>
          <a:lstStyle/>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Spirit Poured Out On All Flesh?</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Joel 2 Predictions Not Found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Acts 2 Realities Not Found In Joel 2 </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Different Wording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Absence of “Fulfilled”</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“This is That”?</a:t>
            </a:r>
          </a:p>
        </p:txBody>
      </p:sp>
      <p:sp>
        <p:nvSpPr>
          <p:cNvPr id="3" name="Rectangle 2">
            <a:extLst>
              <a:ext uri="{FF2B5EF4-FFF2-40B4-BE49-F238E27FC236}">
                <a16:creationId xmlns:a16="http://schemas.microsoft.com/office/drawing/2014/main" id="{AB5BED66-0B48-4969-9F10-5B16397DA4DC}"/>
              </a:ext>
            </a:extLst>
          </p:cNvPr>
          <p:cNvSpPr/>
          <p:nvPr/>
        </p:nvSpPr>
        <p:spPr>
          <a:xfrm>
            <a:off x="1580555" y="6320136"/>
            <a:ext cx="9030890" cy="461665"/>
          </a:xfrm>
          <a:prstGeom prst="rect">
            <a:avLst/>
          </a:prstGeom>
        </p:spPr>
        <p:txBody>
          <a:bodyPr wrap="square">
            <a:spAutoFit/>
          </a:bodyPr>
          <a:lstStyle/>
          <a:p>
            <a:pPr algn="ctr"/>
            <a:r>
              <a:rPr lang="en-US" sz="1200" dirty="0">
                <a:effectLst>
                  <a:outerShdw blurRad="38100" dist="38100" dir="2700000" algn="tl">
                    <a:srgbClr val="000000">
                      <a:alpha val="43137"/>
                    </a:srgbClr>
                  </a:outerShdw>
                </a:effectLst>
                <a:latin typeface="+mn-lt"/>
                <a:cs typeface="Calibri" panose="020F0502020204030204" pitchFamily="34" charset="0"/>
              </a:rPr>
              <a:t>Arnold G. </a:t>
            </a:r>
            <a:r>
              <a:rPr lang="en-US" sz="1200" dirty="0" err="1">
                <a:effectLst>
                  <a:outerShdw blurRad="38100" dist="38100" dir="2700000" algn="tl">
                    <a:srgbClr val="000000">
                      <a:alpha val="43137"/>
                    </a:srgbClr>
                  </a:outerShdw>
                </a:effectLst>
                <a:latin typeface="+mn-lt"/>
                <a:cs typeface="Calibri" panose="020F0502020204030204" pitchFamily="34" charset="0"/>
              </a:rPr>
              <a:t>Fruchtenbaum</a:t>
            </a:r>
            <a:r>
              <a:rPr lang="en-US" sz="1200" dirty="0">
                <a:effectLst>
                  <a:outerShdw blurRad="38100" dist="38100" dir="2700000" algn="tl">
                    <a:srgbClr val="000000">
                      <a:alpha val="43137"/>
                    </a:srgbClr>
                  </a:outerShdw>
                </a:effectLst>
                <a:latin typeface="+mn-lt"/>
                <a:cs typeface="Calibri" panose="020F0502020204030204" pitchFamily="34" charset="0"/>
              </a:rPr>
              <a:t>, “Rabbinic Quotations of the Old Testament and How It relates to Joel 2 and Acts 2,” 5–7, accessed April 1, 2016, http://www.pre-trib.org; Thomas L. Constable, “Notes on Acts,” 42–49, accessed April 1, 2016, http://www.soniclight.com.</a:t>
            </a:r>
          </a:p>
        </p:txBody>
      </p:sp>
      <p:pic>
        <p:nvPicPr>
          <p:cNvPr id="1026" name="Picture 2" descr="Jesus Dust: How to Live in the Kingdom of God">
            <a:extLst>
              <a:ext uri="{FF2B5EF4-FFF2-40B4-BE49-F238E27FC236}">
                <a16:creationId xmlns:a16="http://schemas.microsoft.com/office/drawing/2014/main" id="{47DC13AE-09F9-2277-BACC-A2C7B17BD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703" y="2057400"/>
            <a:ext cx="369869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792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8788" indent="-458788" algn="ctr"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Holy Spirit’s Impact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2:5-13</a:t>
            </a:r>
          </a:p>
        </p:txBody>
      </p:sp>
      <p:sp>
        <p:nvSpPr>
          <p:cNvPr id="161795" name="Rectangle 3"/>
          <p:cNvSpPr>
            <a:spLocks noGrp="1" noChangeArrowheads="1"/>
          </p:cNvSpPr>
          <p:nvPr>
            <p:ph type="body" idx="1"/>
          </p:nvPr>
        </p:nvSpPr>
        <p:spPr>
          <a:xfrm>
            <a:off x="585217" y="2133600"/>
            <a:ext cx="5967984" cy="32766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Circumstances (5)</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Manifestation of tongues (6-8)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Nations in the Diaspora (9-12)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 of drunkenness (13)</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147131"/>
            <a:ext cx="3657600" cy="2563739"/>
          </a:xfrm>
          <a:prstGeom prst="rect">
            <a:avLst/>
          </a:prstGeom>
        </p:spPr>
      </p:pic>
    </p:spTree>
    <p:extLst>
      <p:ext uri="{BB962C8B-B14F-4D97-AF65-F5344CB8AC3E}">
        <p14:creationId xmlns:p14="http://schemas.microsoft.com/office/powerpoint/2010/main" val="3714411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37111" y="228600"/>
            <a:ext cx="8917781" cy="1143000"/>
          </a:xfrm>
        </p:spPr>
        <p:txBody>
          <a:bodyPr/>
          <a:lstStyle/>
          <a:p>
            <a:pPr algn="ctr" eaLnBrk="1" hangingPunct="1">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Analogical Fulfillment View</a:t>
            </a:r>
            <a:br>
              <a:rPr lang="en-US" altLang="en-US" sz="3600" dirty="0">
                <a:effectLst>
                  <a:outerShdw blurRad="38100" dist="38100" dir="2700000" algn="tl">
                    <a:srgbClr val="000000">
                      <a:alpha val="43137"/>
                    </a:srgbClr>
                  </a:outerShdw>
                </a:effectLst>
                <a:latin typeface="+mn-lt"/>
              </a:rPr>
            </a:br>
            <a:r>
              <a:rPr lang="en-US" altLang="en-US" sz="2800" dirty="0">
                <a:effectLst>
                  <a:outerShdw blurRad="38100" dist="38100" dir="2700000" algn="tl">
                    <a:srgbClr val="000000">
                      <a:alpha val="43137"/>
                    </a:srgbClr>
                  </a:outerShdw>
                </a:effectLst>
                <a:latin typeface="+mn-lt"/>
              </a:rPr>
              <a:t>(Joel 2:28-32; Acts 2:16-21)</a:t>
            </a:r>
            <a:endParaRPr lang="en-US" altLang="en-US" sz="3600" dirty="0">
              <a:effectLst>
                <a:outerShdw blurRad="38100" dist="38100" dir="2700000" algn="tl">
                  <a:srgbClr val="000000">
                    <a:alpha val="43137"/>
                  </a:srgbClr>
                </a:outerShdw>
              </a:effectLst>
              <a:latin typeface="+mn-lt"/>
              <a:cs typeface="Calibri" panose="020F0502020204030204" pitchFamily="34" charset="0"/>
            </a:endParaRPr>
          </a:p>
        </p:txBody>
      </p:sp>
      <p:sp>
        <p:nvSpPr>
          <p:cNvPr id="14339" name="Content Placeholder 2"/>
          <p:cNvSpPr>
            <a:spLocks noGrp="1"/>
          </p:cNvSpPr>
          <p:nvPr>
            <p:ph idx="1"/>
          </p:nvPr>
        </p:nvSpPr>
        <p:spPr>
          <a:xfrm>
            <a:off x="609600" y="1540934"/>
            <a:ext cx="7924800" cy="4478867"/>
          </a:xfrm>
        </p:spPr>
        <p:txBody>
          <a:bodyPr/>
          <a:lstStyle/>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Spirit Poured Out On All Flesh?</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Joel 2 Predictions Not Found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Acts 2 Realities Not Found In Joel 2 </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Different Wording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Absence of “Fulfilled”</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“This is That”?</a:t>
            </a:r>
          </a:p>
        </p:txBody>
      </p:sp>
      <p:sp>
        <p:nvSpPr>
          <p:cNvPr id="3" name="Rectangle 2">
            <a:extLst>
              <a:ext uri="{FF2B5EF4-FFF2-40B4-BE49-F238E27FC236}">
                <a16:creationId xmlns:a16="http://schemas.microsoft.com/office/drawing/2014/main" id="{AB5BED66-0B48-4969-9F10-5B16397DA4DC}"/>
              </a:ext>
            </a:extLst>
          </p:cNvPr>
          <p:cNvSpPr/>
          <p:nvPr/>
        </p:nvSpPr>
        <p:spPr>
          <a:xfrm>
            <a:off x="1580555" y="6320136"/>
            <a:ext cx="9030890" cy="461665"/>
          </a:xfrm>
          <a:prstGeom prst="rect">
            <a:avLst/>
          </a:prstGeom>
        </p:spPr>
        <p:txBody>
          <a:bodyPr wrap="square">
            <a:spAutoFit/>
          </a:bodyPr>
          <a:lstStyle/>
          <a:p>
            <a:pPr algn="ctr"/>
            <a:r>
              <a:rPr lang="en-US" sz="1200" dirty="0">
                <a:effectLst>
                  <a:outerShdw blurRad="38100" dist="38100" dir="2700000" algn="tl">
                    <a:srgbClr val="000000">
                      <a:alpha val="43137"/>
                    </a:srgbClr>
                  </a:outerShdw>
                </a:effectLst>
                <a:latin typeface="+mn-lt"/>
                <a:cs typeface="Calibri" panose="020F0502020204030204" pitchFamily="34" charset="0"/>
              </a:rPr>
              <a:t>Arnold G. </a:t>
            </a:r>
            <a:r>
              <a:rPr lang="en-US" sz="1200" dirty="0" err="1">
                <a:effectLst>
                  <a:outerShdw blurRad="38100" dist="38100" dir="2700000" algn="tl">
                    <a:srgbClr val="000000">
                      <a:alpha val="43137"/>
                    </a:srgbClr>
                  </a:outerShdw>
                </a:effectLst>
                <a:latin typeface="+mn-lt"/>
                <a:cs typeface="Calibri" panose="020F0502020204030204" pitchFamily="34" charset="0"/>
              </a:rPr>
              <a:t>Fruchtenbaum</a:t>
            </a:r>
            <a:r>
              <a:rPr lang="en-US" sz="1200" dirty="0">
                <a:effectLst>
                  <a:outerShdw blurRad="38100" dist="38100" dir="2700000" algn="tl">
                    <a:srgbClr val="000000">
                      <a:alpha val="43137"/>
                    </a:srgbClr>
                  </a:outerShdw>
                </a:effectLst>
                <a:latin typeface="+mn-lt"/>
                <a:cs typeface="Calibri" panose="020F0502020204030204" pitchFamily="34" charset="0"/>
              </a:rPr>
              <a:t>, “Rabbinic Quotations of the Old Testament and How It relates to Joel 2 and Acts 2,” 5–7, accessed April 1, 2016, http://www.pre-trib.org; Thomas L. Constable, “Notes on Acts,” 42–49, accessed April 1, 2016, http://www.soniclight.com.</a:t>
            </a:r>
          </a:p>
        </p:txBody>
      </p:sp>
      <p:pic>
        <p:nvPicPr>
          <p:cNvPr id="1026" name="Picture 2" descr="Jesus Dust: How to Live in the Kingdom of God">
            <a:extLst>
              <a:ext uri="{FF2B5EF4-FFF2-40B4-BE49-F238E27FC236}">
                <a16:creationId xmlns:a16="http://schemas.microsoft.com/office/drawing/2014/main" id="{47DC13AE-09F9-2277-BACC-A2C7B17BD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703" y="2057400"/>
            <a:ext cx="369869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12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2:16-18</a:t>
            </a:r>
          </a:p>
          <a:p>
            <a:pPr algn="just"/>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“but this is what was spoken of through the prophet Joel: </a:t>
            </a:r>
            <a:r>
              <a:rPr lang="en-US" sz="3600" baseline="30000" dirty="0">
                <a:effectLst>
                  <a:outerShdw blurRad="38100" dist="38100" dir="2700000" algn="tl">
                    <a:srgbClr val="000000">
                      <a:alpha val="43137"/>
                    </a:srgbClr>
                  </a:outerShdw>
                </a:effectLst>
                <a:cs typeface="Calibri" panose="020F0502020204030204" pitchFamily="34" charset="0"/>
              </a:rPr>
              <a:t>17 </a:t>
            </a:r>
            <a:r>
              <a:rPr lang="en-US" sz="3600" dirty="0">
                <a:effectLst>
                  <a:outerShdw blurRad="38100" dist="38100" dir="2700000" algn="tl">
                    <a:srgbClr val="000000">
                      <a:alpha val="43137"/>
                    </a:srgbClr>
                  </a:outerShdw>
                </a:effectLst>
                <a:cs typeface="Calibri" panose="020F0502020204030204" pitchFamily="34" charset="0"/>
              </a:rPr>
              <a:t>‘</a:t>
            </a:r>
            <a:r>
              <a:rPr lang="en-US" sz="3600" cap="small" dirty="0">
                <a:effectLst>
                  <a:outerShdw blurRad="38100" dist="38100" dir="2700000" algn="tl">
                    <a:srgbClr val="000000">
                      <a:alpha val="43137"/>
                    </a:srgbClr>
                  </a:outerShdw>
                </a:effectLst>
                <a:cs typeface="Calibri" panose="020F0502020204030204" pitchFamily="34" charset="0"/>
              </a:rPr>
              <a:t>And it shall be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in the last days</a:t>
            </a:r>
            <a:r>
              <a:rPr lang="en-US" sz="3600" dirty="0">
                <a:effectLst>
                  <a:outerShdw blurRad="38100" dist="38100" dir="2700000" algn="tl">
                    <a:srgbClr val="000000">
                      <a:alpha val="43137"/>
                    </a:srgbClr>
                  </a:outerShdw>
                </a:effectLst>
                <a:cs typeface="Calibri" panose="020F0502020204030204" pitchFamily="34" charset="0"/>
              </a:rPr>
              <a:t>,’ God says, ‘</a:t>
            </a:r>
            <a:r>
              <a:rPr lang="en-US" sz="3600" cap="small" dirty="0">
                <a:effectLst>
                  <a:outerShdw blurRad="38100" dist="38100" dir="2700000" algn="tl">
                    <a:srgbClr val="000000">
                      <a:alpha val="43137"/>
                    </a:srgbClr>
                  </a:outerShdw>
                </a:effectLst>
                <a:cs typeface="Calibri" panose="020F0502020204030204" pitchFamily="34" charset="0"/>
              </a:rPr>
              <a:t>That I will pour forth of My </a:t>
            </a:r>
            <a:r>
              <a:rPr lang="en-US" sz="3600" dirty="0">
                <a:effectLst>
                  <a:outerShdw blurRad="38100" dist="38100" dir="2700000" algn="tl">
                    <a:srgbClr val="000000">
                      <a:alpha val="43137"/>
                    </a:srgbClr>
                  </a:outerShdw>
                </a:effectLst>
                <a:cs typeface="Calibri" panose="020F0502020204030204" pitchFamily="34" charset="0"/>
              </a:rPr>
              <a:t>Spirit on all mankind; And your sons and your daughters shall prophesy, And your young men shall see visions, And your old men shall dream dreams; </a:t>
            </a:r>
            <a:r>
              <a:rPr lang="en-US" sz="3600" baseline="30000" dirty="0">
                <a:effectLst>
                  <a:outerShdw blurRad="38100" dist="38100" dir="2700000" algn="tl">
                    <a:srgbClr val="000000">
                      <a:alpha val="43137"/>
                    </a:srgbClr>
                  </a:outerShdw>
                </a:effectLst>
                <a:cs typeface="Calibri" panose="020F0502020204030204" pitchFamily="34" charset="0"/>
              </a:rPr>
              <a:t>18 </a:t>
            </a:r>
            <a:r>
              <a:rPr lang="en-US" sz="3600" dirty="0">
                <a:effectLst>
                  <a:outerShdw blurRad="38100" dist="38100" dir="2700000" algn="tl">
                    <a:srgbClr val="000000">
                      <a:alpha val="43137"/>
                    </a:srgbClr>
                  </a:outerShdw>
                </a:effectLst>
                <a:cs typeface="Calibri" panose="020F0502020204030204" pitchFamily="34" charset="0"/>
              </a:rPr>
              <a:t>Even on My bond slaves, both men and women, I will in those days pour forth of My Spirit And they shall prophesy….”</a:t>
            </a:r>
          </a:p>
        </p:txBody>
      </p:sp>
    </p:spTree>
    <p:extLst>
      <p:ext uri="{BB962C8B-B14F-4D97-AF65-F5344CB8AC3E}">
        <p14:creationId xmlns:p14="http://schemas.microsoft.com/office/powerpoint/2010/main" val="264751426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2:16-18</a:t>
            </a:r>
          </a:p>
          <a:p>
            <a:pPr algn="just"/>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“but this is what was spoken of through the prophet Joel: </a:t>
            </a:r>
            <a:r>
              <a:rPr lang="en-US" sz="3600" baseline="30000" dirty="0">
                <a:effectLst>
                  <a:outerShdw blurRad="38100" dist="38100" dir="2700000" algn="tl">
                    <a:srgbClr val="000000">
                      <a:alpha val="43137"/>
                    </a:srgbClr>
                  </a:outerShdw>
                </a:effectLst>
                <a:cs typeface="Calibri" panose="020F0502020204030204" pitchFamily="34" charset="0"/>
              </a:rPr>
              <a:t>17 </a:t>
            </a:r>
            <a:r>
              <a:rPr lang="en-US" sz="3600" dirty="0">
                <a:effectLst>
                  <a:outerShdw blurRad="38100" dist="38100" dir="2700000" algn="tl">
                    <a:srgbClr val="000000">
                      <a:alpha val="43137"/>
                    </a:srgbClr>
                  </a:outerShdw>
                </a:effectLst>
                <a:cs typeface="Calibri" panose="020F0502020204030204" pitchFamily="34" charset="0"/>
              </a:rPr>
              <a:t>‘</a:t>
            </a:r>
            <a:r>
              <a:rPr lang="en-US" sz="3600" cap="small" dirty="0">
                <a:effectLst>
                  <a:outerShdw blurRad="38100" dist="38100" dir="2700000" algn="tl">
                    <a:srgbClr val="000000">
                      <a:alpha val="43137"/>
                    </a:srgbClr>
                  </a:outerShdw>
                </a:effectLst>
                <a:cs typeface="Calibri" panose="020F0502020204030204" pitchFamily="34" charset="0"/>
              </a:rPr>
              <a:t>And it shall be in the last days,’ God says</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That I will pour forth of My </a:t>
            </a:r>
            <a:r>
              <a:rPr lang="en-US" sz="3600" dirty="0">
                <a:effectLst>
                  <a:outerShdw blurRad="38100" dist="38100" dir="2700000" algn="tl">
                    <a:srgbClr val="000000">
                      <a:alpha val="43137"/>
                    </a:srgbClr>
                  </a:outerShdw>
                </a:effectLst>
                <a:cs typeface="Calibri" panose="020F0502020204030204" pitchFamily="34" charset="0"/>
              </a:rPr>
              <a:t>Spirit on all mankind; And your sons and your daughters shall prophesy, And your young men shall see visions, And your old men shall dream dreams; </a:t>
            </a:r>
            <a:r>
              <a:rPr lang="en-US" sz="3600" baseline="30000" dirty="0">
                <a:effectLst>
                  <a:outerShdw blurRad="38100" dist="38100" dir="2700000" algn="tl">
                    <a:srgbClr val="000000">
                      <a:alpha val="43137"/>
                    </a:srgbClr>
                  </a:outerShdw>
                </a:effectLst>
                <a:cs typeface="Calibri" panose="020F0502020204030204" pitchFamily="34" charset="0"/>
              </a:rPr>
              <a:t>18 </a:t>
            </a:r>
            <a:r>
              <a:rPr lang="en-US" sz="3600" dirty="0">
                <a:effectLst>
                  <a:outerShdw blurRad="38100" dist="38100" dir="2700000" algn="tl">
                    <a:srgbClr val="000000">
                      <a:alpha val="43137"/>
                    </a:srgbClr>
                  </a:outerShdw>
                </a:effectLst>
                <a:cs typeface="Calibri" panose="020F0502020204030204" pitchFamily="34" charset="0"/>
              </a:rPr>
              <a:t>Even on My bond slaves, both men and women, I will in those days pour forth of My Spirit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And they shall prophesy</a:t>
            </a:r>
            <a:r>
              <a:rPr lang="en-US" sz="36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16761599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37111" y="228600"/>
            <a:ext cx="8917781" cy="1143000"/>
          </a:xfrm>
        </p:spPr>
        <p:txBody>
          <a:bodyPr/>
          <a:lstStyle/>
          <a:p>
            <a:pPr algn="ctr" eaLnBrk="1" hangingPunct="1">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Analogical Fulfillment View</a:t>
            </a:r>
            <a:br>
              <a:rPr lang="en-US" altLang="en-US" sz="3600" dirty="0">
                <a:effectLst>
                  <a:outerShdw blurRad="38100" dist="38100" dir="2700000" algn="tl">
                    <a:srgbClr val="000000">
                      <a:alpha val="43137"/>
                    </a:srgbClr>
                  </a:outerShdw>
                </a:effectLst>
                <a:latin typeface="+mn-lt"/>
              </a:rPr>
            </a:br>
            <a:r>
              <a:rPr lang="en-US" altLang="en-US" sz="2800" dirty="0">
                <a:effectLst>
                  <a:outerShdw blurRad="38100" dist="38100" dir="2700000" algn="tl">
                    <a:srgbClr val="000000">
                      <a:alpha val="43137"/>
                    </a:srgbClr>
                  </a:outerShdw>
                </a:effectLst>
                <a:latin typeface="+mn-lt"/>
              </a:rPr>
              <a:t>(Joel 2:28-32; Acts 2:16-21)</a:t>
            </a:r>
            <a:endParaRPr lang="en-US" altLang="en-US" sz="3600" dirty="0">
              <a:effectLst>
                <a:outerShdw blurRad="38100" dist="38100" dir="2700000" algn="tl">
                  <a:srgbClr val="000000">
                    <a:alpha val="43137"/>
                  </a:srgbClr>
                </a:outerShdw>
              </a:effectLst>
              <a:latin typeface="+mn-lt"/>
              <a:cs typeface="Calibri" panose="020F0502020204030204" pitchFamily="34" charset="0"/>
            </a:endParaRPr>
          </a:p>
        </p:txBody>
      </p:sp>
      <p:sp>
        <p:nvSpPr>
          <p:cNvPr id="14339" name="Content Placeholder 2"/>
          <p:cNvSpPr>
            <a:spLocks noGrp="1"/>
          </p:cNvSpPr>
          <p:nvPr>
            <p:ph idx="1"/>
          </p:nvPr>
        </p:nvSpPr>
        <p:spPr>
          <a:xfrm>
            <a:off x="609600" y="1540934"/>
            <a:ext cx="7924800" cy="4478867"/>
          </a:xfrm>
        </p:spPr>
        <p:txBody>
          <a:bodyPr/>
          <a:lstStyle/>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Spirit Poured Out On All Flesh?</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Joel 2 Predictions Not Found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Acts 2 Realities Not Found In Joel 2 </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Different Wording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Absence of “Fulfilled</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“This is That”?</a:t>
            </a:r>
          </a:p>
        </p:txBody>
      </p:sp>
      <p:sp>
        <p:nvSpPr>
          <p:cNvPr id="3" name="Rectangle 2">
            <a:extLst>
              <a:ext uri="{FF2B5EF4-FFF2-40B4-BE49-F238E27FC236}">
                <a16:creationId xmlns:a16="http://schemas.microsoft.com/office/drawing/2014/main" id="{AB5BED66-0B48-4969-9F10-5B16397DA4DC}"/>
              </a:ext>
            </a:extLst>
          </p:cNvPr>
          <p:cNvSpPr/>
          <p:nvPr/>
        </p:nvSpPr>
        <p:spPr>
          <a:xfrm>
            <a:off x="1580555" y="6320136"/>
            <a:ext cx="9030890" cy="461665"/>
          </a:xfrm>
          <a:prstGeom prst="rect">
            <a:avLst/>
          </a:prstGeom>
        </p:spPr>
        <p:txBody>
          <a:bodyPr wrap="square">
            <a:spAutoFit/>
          </a:bodyPr>
          <a:lstStyle/>
          <a:p>
            <a:pPr algn="ctr"/>
            <a:r>
              <a:rPr lang="en-US" sz="1200" dirty="0">
                <a:effectLst>
                  <a:outerShdw blurRad="38100" dist="38100" dir="2700000" algn="tl">
                    <a:srgbClr val="000000">
                      <a:alpha val="43137"/>
                    </a:srgbClr>
                  </a:outerShdw>
                </a:effectLst>
                <a:latin typeface="+mn-lt"/>
                <a:cs typeface="Calibri" panose="020F0502020204030204" pitchFamily="34" charset="0"/>
              </a:rPr>
              <a:t>Arnold G. </a:t>
            </a:r>
            <a:r>
              <a:rPr lang="en-US" sz="1200" dirty="0" err="1">
                <a:effectLst>
                  <a:outerShdw blurRad="38100" dist="38100" dir="2700000" algn="tl">
                    <a:srgbClr val="000000">
                      <a:alpha val="43137"/>
                    </a:srgbClr>
                  </a:outerShdw>
                </a:effectLst>
                <a:latin typeface="+mn-lt"/>
                <a:cs typeface="Calibri" panose="020F0502020204030204" pitchFamily="34" charset="0"/>
              </a:rPr>
              <a:t>Fruchtenbaum</a:t>
            </a:r>
            <a:r>
              <a:rPr lang="en-US" sz="1200" dirty="0">
                <a:effectLst>
                  <a:outerShdw blurRad="38100" dist="38100" dir="2700000" algn="tl">
                    <a:srgbClr val="000000">
                      <a:alpha val="43137"/>
                    </a:srgbClr>
                  </a:outerShdw>
                </a:effectLst>
                <a:latin typeface="+mn-lt"/>
                <a:cs typeface="Calibri" panose="020F0502020204030204" pitchFamily="34" charset="0"/>
              </a:rPr>
              <a:t>, “Rabbinic Quotations of the Old Testament and How It relates to Joel 2 and Acts 2,” 5–7, accessed April 1, 2016, http://www.pre-trib.org; Thomas L. Constable, “Notes on Acts,” 42–49, accessed April 1, 2016, http://www.soniclight.com.</a:t>
            </a:r>
          </a:p>
        </p:txBody>
      </p:sp>
      <p:pic>
        <p:nvPicPr>
          <p:cNvPr id="1026" name="Picture 2" descr="Jesus Dust: How to Live in the Kingdom of God">
            <a:extLst>
              <a:ext uri="{FF2B5EF4-FFF2-40B4-BE49-F238E27FC236}">
                <a16:creationId xmlns:a16="http://schemas.microsoft.com/office/drawing/2014/main" id="{47DC13AE-09F9-2277-BACC-A2C7B17BD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703" y="2057400"/>
            <a:ext cx="369869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368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1:16</a:t>
            </a:r>
          </a:p>
          <a:p>
            <a:pPr algn="just"/>
            <a:r>
              <a:rPr lang="en-US" sz="3600" dirty="0">
                <a:effectLst>
                  <a:outerShdw blurRad="38100" dist="38100" dir="2700000" algn="tl">
                    <a:srgbClr val="000000">
                      <a:alpha val="43137"/>
                    </a:srgbClr>
                  </a:outerShdw>
                </a:effectLst>
                <a:cs typeface="Calibri" panose="020F0502020204030204" pitchFamily="34" charset="0"/>
              </a:rPr>
              <a:t>“Brethren,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Scripture had to be fulfilled</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plēroō</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which the Holy Spirit foretold by the mouth of David concerning Judas, who became a guide to those who arrested Jesus.”</a:t>
            </a:r>
          </a:p>
        </p:txBody>
      </p:sp>
      <p:pic>
        <p:nvPicPr>
          <p:cNvPr id="3" name="Picture 2" descr="Jesus Dust: How to Live in the Kingdom of God">
            <a:extLst>
              <a:ext uri="{FF2B5EF4-FFF2-40B4-BE49-F238E27FC236}">
                <a16:creationId xmlns:a16="http://schemas.microsoft.com/office/drawing/2014/main" id="{3F977E4B-1E5C-8A6F-1F33-D7217D30A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29718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95537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37111" y="228600"/>
            <a:ext cx="8917781" cy="1143000"/>
          </a:xfrm>
        </p:spPr>
        <p:txBody>
          <a:bodyPr/>
          <a:lstStyle/>
          <a:p>
            <a:pPr algn="ctr" eaLnBrk="1" hangingPunct="1">
              <a:lnSpc>
                <a:spcPct val="100000"/>
              </a:lnSpc>
              <a:defRPr/>
            </a:pPr>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Analogical Fulfillment View</a:t>
            </a:r>
            <a:br>
              <a:rPr lang="en-US" altLang="en-US" sz="3600" dirty="0">
                <a:effectLst>
                  <a:outerShdw blurRad="38100" dist="38100" dir="2700000" algn="tl">
                    <a:srgbClr val="000000">
                      <a:alpha val="43137"/>
                    </a:srgbClr>
                  </a:outerShdw>
                </a:effectLst>
                <a:latin typeface="+mn-lt"/>
              </a:rPr>
            </a:br>
            <a:r>
              <a:rPr lang="en-US" altLang="en-US" sz="2800" dirty="0">
                <a:effectLst>
                  <a:outerShdw blurRad="38100" dist="38100" dir="2700000" algn="tl">
                    <a:srgbClr val="000000">
                      <a:alpha val="43137"/>
                    </a:srgbClr>
                  </a:outerShdw>
                </a:effectLst>
                <a:latin typeface="+mn-lt"/>
              </a:rPr>
              <a:t>(Joel 2:28-32; Acts 2:16-21)</a:t>
            </a:r>
            <a:endParaRPr lang="en-US" altLang="en-US" sz="3600" dirty="0">
              <a:effectLst>
                <a:outerShdw blurRad="38100" dist="38100" dir="2700000" algn="tl">
                  <a:srgbClr val="000000">
                    <a:alpha val="43137"/>
                  </a:srgbClr>
                </a:outerShdw>
              </a:effectLst>
              <a:latin typeface="+mn-lt"/>
              <a:cs typeface="Calibri" panose="020F0502020204030204" pitchFamily="34" charset="0"/>
            </a:endParaRPr>
          </a:p>
        </p:txBody>
      </p:sp>
      <p:sp>
        <p:nvSpPr>
          <p:cNvPr id="14339" name="Content Placeholder 2"/>
          <p:cNvSpPr>
            <a:spLocks noGrp="1"/>
          </p:cNvSpPr>
          <p:nvPr>
            <p:ph idx="1"/>
          </p:nvPr>
        </p:nvSpPr>
        <p:spPr>
          <a:xfrm>
            <a:off x="609600" y="1540934"/>
            <a:ext cx="7924800" cy="4478867"/>
          </a:xfrm>
        </p:spPr>
        <p:txBody>
          <a:bodyPr/>
          <a:lstStyle/>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Spirit Poured Out On All Flesh?</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Joel 2 Predictions Not Found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Acts 2 Realities Not Found In Joel 2 </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Different Wording in Acts 2</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dirty="0">
                <a:effectLst>
                  <a:outerShdw blurRad="38100" dist="38100" dir="2700000" algn="tl">
                    <a:srgbClr val="000000">
                      <a:alpha val="43137"/>
                    </a:srgbClr>
                  </a:outerShdw>
                </a:effectLst>
                <a:latin typeface="Calibri" panose="020F0502020204030204" pitchFamily="34" charset="0"/>
              </a:rPr>
              <a:t>Absence of “Fulfilled”</a:t>
            </a:r>
          </a:p>
          <a:p>
            <a:pPr marL="457200" lvl="1" indent="-457200">
              <a:lnSpc>
                <a:spcPct val="100000"/>
              </a:lnSpc>
              <a:spcBef>
                <a:spcPts val="0"/>
              </a:spcBef>
              <a:spcAft>
                <a:spcPts val="1800"/>
              </a:spcAft>
              <a:buClr>
                <a:srgbClr val="CC66FF"/>
              </a:buClr>
              <a:buSzPct val="120000"/>
              <a:buFont typeface="Wingdings" panose="05000000000000000000" pitchFamily="2" charset="2"/>
              <a:buChar char="§"/>
              <a:defRPr/>
            </a:pP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alt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This is That</a:t>
            </a:r>
            <a:r>
              <a:rPr lang="en-US" alt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p>
        </p:txBody>
      </p:sp>
      <p:sp>
        <p:nvSpPr>
          <p:cNvPr id="3" name="Rectangle 2">
            <a:extLst>
              <a:ext uri="{FF2B5EF4-FFF2-40B4-BE49-F238E27FC236}">
                <a16:creationId xmlns:a16="http://schemas.microsoft.com/office/drawing/2014/main" id="{AB5BED66-0B48-4969-9F10-5B16397DA4DC}"/>
              </a:ext>
            </a:extLst>
          </p:cNvPr>
          <p:cNvSpPr/>
          <p:nvPr/>
        </p:nvSpPr>
        <p:spPr>
          <a:xfrm>
            <a:off x="1580555" y="6320136"/>
            <a:ext cx="9030890" cy="461665"/>
          </a:xfrm>
          <a:prstGeom prst="rect">
            <a:avLst/>
          </a:prstGeom>
        </p:spPr>
        <p:txBody>
          <a:bodyPr wrap="square">
            <a:spAutoFit/>
          </a:bodyPr>
          <a:lstStyle/>
          <a:p>
            <a:pPr algn="ctr"/>
            <a:r>
              <a:rPr lang="en-US" sz="1200" dirty="0">
                <a:effectLst>
                  <a:outerShdw blurRad="38100" dist="38100" dir="2700000" algn="tl">
                    <a:srgbClr val="000000">
                      <a:alpha val="43137"/>
                    </a:srgbClr>
                  </a:outerShdw>
                </a:effectLst>
                <a:latin typeface="+mn-lt"/>
                <a:cs typeface="Calibri" panose="020F0502020204030204" pitchFamily="34" charset="0"/>
              </a:rPr>
              <a:t>Arnold G. </a:t>
            </a:r>
            <a:r>
              <a:rPr lang="en-US" sz="1200" dirty="0" err="1">
                <a:effectLst>
                  <a:outerShdw blurRad="38100" dist="38100" dir="2700000" algn="tl">
                    <a:srgbClr val="000000">
                      <a:alpha val="43137"/>
                    </a:srgbClr>
                  </a:outerShdw>
                </a:effectLst>
                <a:latin typeface="+mn-lt"/>
                <a:cs typeface="Calibri" panose="020F0502020204030204" pitchFamily="34" charset="0"/>
              </a:rPr>
              <a:t>Fruchtenbaum</a:t>
            </a:r>
            <a:r>
              <a:rPr lang="en-US" sz="1200" dirty="0">
                <a:effectLst>
                  <a:outerShdw blurRad="38100" dist="38100" dir="2700000" algn="tl">
                    <a:srgbClr val="000000">
                      <a:alpha val="43137"/>
                    </a:srgbClr>
                  </a:outerShdw>
                </a:effectLst>
                <a:latin typeface="+mn-lt"/>
                <a:cs typeface="Calibri" panose="020F0502020204030204" pitchFamily="34" charset="0"/>
              </a:rPr>
              <a:t>, “Rabbinic Quotations of the Old Testament and How It relates to Joel 2 and Acts 2,” 5–7, accessed April 1, 2016, http://www.pre-trib.org; Thomas L. Constable, “Notes on Acts,” 42–49, accessed April 1, 2016, http://www.soniclight.com.</a:t>
            </a:r>
          </a:p>
        </p:txBody>
      </p:sp>
      <p:pic>
        <p:nvPicPr>
          <p:cNvPr id="1026" name="Picture 2" descr="Jesus Dust: How to Live in the Kingdom of God">
            <a:extLst>
              <a:ext uri="{FF2B5EF4-FFF2-40B4-BE49-F238E27FC236}">
                <a16:creationId xmlns:a16="http://schemas.microsoft.com/office/drawing/2014/main" id="{47DC13AE-09F9-2277-BACC-A2C7B17BD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703" y="2057400"/>
            <a:ext cx="369869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768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2:16-18</a:t>
            </a:r>
          </a:p>
          <a:p>
            <a:pPr algn="just"/>
            <a:r>
              <a:rPr lang="en-US" sz="3500" baseline="30000" dirty="0">
                <a:effectLst>
                  <a:outerShdw blurRad="38100" dist="38100" dir="2700000" algn="tl">
                    <a:srgbClr val="000000">
                      <a:alpha val="43137"/>
                    </a:srgbClr>
                  </a:outerShdw>
                </a:effectLst>
                <a:cs typeface="Calibri" panose="020F0502020204030204" pitchFamily="34" charset="0"/>
              </a:rPr>
              <a:t>16 </a:t>
            </a:r>
            <a:r>
              <a:rPr lang="en-US" sz="3500" dirty="0">
                <a:effectLst>
                  <a:outerShdw blurRad="38100" dist="38100" dir="2700000" algn="tl">
                    <a:srgbClr val="000000">
                      <a:alpha val="43137"/>
                    </a:srgbClr>
                  </a:outerShdw>
                </a:effectLst>
                <a:cs typeface="Calibri" panose="020F0502020204030204" pitchFamily="34" charset="0"/>
              </a:rPr>
              <a:t>“but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this is what / that</a:t>
            </a:r>
            <a:r>
              <a:rPr lang="en-US" sz="35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500" b="1" i="1" u="sng" dirty="0" err="1">
                <a:solidFill>
                  <a:srgbClr val="FFFFCC"/>
                </a:solidFill>
                <a:effectLst>
                  <a:outerShdw blurRad="38100" dist="38100" dir="2700000" algn="tl">
                    <a:srgbClr val="000000">
                      <a:alpha val="43137"/>
                    </a:srgbClr>
                  </a:outerShdw>
                </a:effectLst>
                <a:cs typeface="Calibri" panose="020F0502020204030204" pitchFamily="34" charset="0"/>
              </a:rPr>
              <a:t>touto</a:t>
            </a:r>
            <a:r>
              <a:rPr lang="en-US" sz="3500" b="1" i="1" u="sng"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500" b="1" i="1" u="sng" dirty="0" err="1">
                <a:solidFill>
                  <a:srgbClr val="FFFFCC"/>
                </a:solidFill>
                <a:effectLst>
                  <a:outerShdw blurRad="38100" dist="38100" dir="2700000" algn="tl">
                    <a:srgbClr val="000000">
                      <a:alpha val="43137"/>
                    </a:srgbClr>
                  </a:outerShdw>
                </a:effectLst>
                <a:cs typeface="Calibri" panose="020F0502020204030204" pitchFamily="34" charset="0"/>
              </a:rPr>
              <a:t>estin</a:t>
            </a:r>
            <a:r>
              <a:rPr lang="en-US" sz="3500" b="1" i="1" u="sng" dirty="0">
                <a:solidFill>
                  <a:srgbClr val="FFFFCC"/>
                </a:solidFill>
                <a:effectLst>
                  <a:outerShdw blurRad="38100" dist="38100" dir="2700000" algn="tl">
                    <a:srgbClr val="000000">
                      <a:alpha val="43137"/>
                    </a:srgbClr>
                  </a:outerShdw>
                </a:effectLst>
                <a:cs typeface="Calibri" panose="020F0502020204030204" pitchFamily="34" charset="0"/>
              </a:rPr>
              <a:t> to</a:t>
            </a:r>
            <a:r>
              <a:rPr lang="en-US" sz="35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500" dirty="0">
                <a:effectLst>
                  <a:outerShdw blurRad="38100" dist="38100" dir="2700000" algn="tl">
                    <a:srgbClr val="000000">
                      <a:alpha val="43137"/>
                    </a:srgbClr>
                  </a:outerShdw>
                </a:effectLst>
                <a:cs typeface="Calibri" panose="020F0502020204030204" pitchFamily="34" charset="0"/>
              </a:rPr>
              <a:t> was spoken of through the prophet Joel: </a:t>
            </a:r>
            <a:r>
              <a:rPr lang="en-US" sz="3500" baseline="30000" dirty="0">
                <a:effectLst>
                  <a:outerShdw blurRad="38100" dist="38100" dir="2700000" algn="tl">
                    <a:srgbClr val="000000">
                      <a:alpha val="43137"/>
                    </a:srgbClr>
                  </a:outerShdw>
                </a:effectLst>
                <a:cs typeface="Calibri" panose="020F0502020204030204" pitchFamily="34" charset="0"/>
              </a:rPr>
              <a:t>17 </a:t>
            </a:r>
            <a:r>
              <a:rPr lang="en-US" sz="3500" dirty="0">
                <a:effectLst>
                  <a:outerShdw blurRad="38100" dist="38100" dir="2700000" algn="tl">
                    <a:srgbClr val="000000">
                      <a:alpha val="43137"/>
                    </a:srgbClr>
                  </a:outerShdw>
                </a:effectLst>
                <a:cs typeface="Calibri" panose="020F0502020204030204" pitchFamily="34" charset="0"/>
              </a:rPr>
              <a:t>‘</a:t>
            </a:r>
            <a:r>
              <a:rPr lang="en-US" sz="3500" cap="small" dirty="0">
                <a:effectLst>
                  <a:outerShdw blurRad="38100" dist="38100" dir="2700000" algn="tl">
                    <a:srgbClr val="000000">
                      <a:alpha val="43137"/>
                    </a:srgbClr>
                  </a:outerShdw>
                </a:effectLst>
                <a:cs typeface="Calibri" panose="020F0502020204030204" pitchFamily="34" charset="0"/>
              </a:rPr>
              <a:t>And it shall be in the last days</a:t>
            </a:r>
            <a:r>
              <a:rPr lang="en-US" sz="3500" dirty="0">
                <a:effectLst>
                  <a:outerShdw blurRad="38100" dist="38100" dir="2700000" algn="tl">
                    <a:srgbClr val="000000">
                      <a:alpha val="43137"/>
                    </a:srgbClr>
                  </a:outerShdw>
                </a:effectLst>
                <a:cs typeface="Calibri" panose="020F0502020204030204" pitchFamily="34" charset="0"/>
              </a:rPr>
              <a:t>,’ God says, ‘</a:t>
            </a:r>
            <a:r>
              <a:rPr lang="en-US" sz="3500" cap="small" dirty="0">
                <a:effectLst>
                  <a:outerShdw blurRad="38100" dist="38100" dir="2700000" algn="tl">
                    <a:srgbClr val="000000">
                      <a:alpha val="43137"/>
                    </a:srgbClr>
                  </a:outerShdw>
                </a:effectLst>
                <a:cs typeface="Calibri" panose="020F0502020204030204" pitchFamily="34" charset="0"/>
              </a:rPr>
              <a:t>That I will pour forth of My Spirit on all</a:t>
            </a:r>
            <a:r>
              <a:rPr lang="en-US" sz="3500" dirty="0">
                <a:effectLst>
                  <a:outerShdw blurRad="38100" dist="38100" dir="2700000" algn="tl">
                    <a:srgbClr val="000000">
                      <a:alpha val="43137"/>
                    </a:srgbClr>
                  </a:outerShdw>
                </a:effectLst>
                <a:cs typeface="Calibri" panose="020F0502020204030204" pitchFamily="34" charset="0"/>
              </a:rPr>
              <a:t> </a:t>
            </a:r>
            <a:r>
              <a:rPr lang="en-US" sz="3500" cap="small" dirty="0">
                <a:effectLst>
                  <a:outerShdw blurRad="38100" dist="38100" dir="2700000" algn="tl">
                    <a:srgbClr val="000000">
                      <a:alpha val="43137"/>
                    </a:srgbClr>
                  </a:outerShdw>
                </a:effectLst>
                <a:cs typeface="Calibri" panose="020F0502020204030204" pitchFamily="34" charset="0"/>
              </a:rPr>
              <a:t>mankind</a:t>
            </a:r>
            <a:r>
              <a:rPr lang="en-US" sz="3500" dirty="0">
                <a:effectLst>
                  <a:outerShdw blurRad="38100" dist="38100" dir="2700000" algn="tl">
                    <a:srgbClr val="000000">
                      <a:alpha val="43137"/>
                    </a:srgbClr>
                  </a:outerShdw>
                </a:effectLst>
                <a:cs typeface="Calibri" panose="020F0502020204030204" pitchFamily="34" charset="0"/>
              </a:rPr>
              <a:t>; </a:t>
            </a:r>
            <a:r>
              <a:rPr lang="en-US" sz="3500" cap="small" dirty="0">
                <a:effectLst>
                  <a:outerShdw blurRad="38100" dist="38100" dir="2700000" algn="tl">
                    <a:srgbClr val="000000">
                      <a:alpha val="43137"/>
                    </a:srgbClr>
                  </a:outerShdw>
                </a:effectLst>
                <a:cs typeface="Calibri" panose="020F0502020204030204" pitchFamily="34" charset="0"/>
              </a:rPr>
              <a:t>And your sons and your daughters shall prophesy</a:t>
            </a:r>
            <a:r>
              <a:rPr lang="en-US" sz="3500" dirty="0">
                <a:effectLst>
                  <a:outerShdw blurRad="38100" dist="38100" dir="2700000" algn="tl">
                    <a:srgbClr val="000000">
                      <a:alpha val="43137"/>
                    </a:srgbClr>
                  </a:outerShdw>
                </a:effectLst>
                <a:cs typeface="Calibri" panose="020F0502020204030204" pitchFamily="34" charset="0"/>
              </a:rPr>
              <a:t>, </a:t>
            </a:r>
            <a:r>
              <a:rPr lang="en-US" sz="3500" cap="small" dirty="0">
                <a:effectLst>
                  <a:outerShdw blurRad="38100" dist="38100" dir="2700000" algn="tl">
                    <a:srgbClr val="000000">
                      <a:alpha val="43137"/>
                    </a:srgbClr>
                  </a:outerShdw>
                </a:effectLst>
                <a:cs typeface="Calibri" panose="020F0502020204030204" pitchFamily="34" charset="0"/>
              </a:rPr>
              <a:t>And your young men shall see visions</a:t>
            </a:r>
            <a:r>
              <a:rPr lang="en-US" sz="3500" dirty="0">
                <a:effectLst>
                  <a:outerShdw blurRad="38100" dist="38100" dir="2700000" algn="tl">
                    <a:srgbClr val="000000">
                      <a:alpha val="43137"/>
                    </a:srgbClr>
                  </a:outerShdw>
                </a:effectLst>
                <a:cs typeface="Calibri" panose="020F0502020204030204" pitchFamily="34" charset="0"/>
              </a:rPr>
              <a:t>, </a:t>
            </a:r>
            <a:r>
              <a:rPr lang="en-US" sz="3500" cap="small" dirty="0">
                <a:effectLst>
                  <a:outerShdw blurRad="38100" dist="38100" dir="2700000" algn="tl">
                    <a:srgbClr val="000000">
                      <a:alpha val="43137"/>
                    </a:srgbClr>
                  </a:outerShdw>
                </a:effectLst>
                <a:cs typeface="Calibri" panose="020F0502020204030204" pitchFamily="34" charset="0"/>
              </a:rPr>
              <a:t>And your old men shall dream dreams</a:t>
            </a:r>
            <a:r>
              <a:rPr lang="en-US" sz="3500" dirty="0">
                <a:effectLst>
                  <a:outerShdw blurRad="38100" dist="38100" dir="2700000" algn="tl">
                    <a:srgbClr val="000000">
                      <a:alpha val="43137"/>
                    </a:srgbClr>
                  </a:outerShdw>
                </a:effectLst>
                <a:cs typeface="Calibri" panose="020F0502020204030204" pitchFamily="34" charset="0"/>
              </a:rPr>
              <a:t>; </a:t>
            </a:r>
            <a:r>
              <a:rPr lang="en-US" sz="3500" baseline="30000" dirty="0">
                <a:effectLst>
                  <a:outerShdw blurRad="38100" dist="38100" dir="2700000" algn="tl">
                    <a:srgbClr val="000000">
                      <a:alpha val="43137"/>
                    </a:srgbClr>
                  </a:outerShdw>
                </a:effectLst>
                <a:cs typeface="Calibri" panose="020F0502020204030204" pitchFamily="34" charset="0"/>
              </a:rPr>
              <a:t>18 </a:t>
            </a:r>
            <a:r>
              <a:rPr lang="en-US" sz="3500" cap="small" dirty="0">
                <a:effectLst>
                  <a:outerShdw blurRad="38100" dist="38100" dir="2700000" algn="tl">
                    <a:srgbClr val="000000">
                      <a:alpha val="43137"/>
                    </a:srgbClr>
                  </a:outerShdw>
                </a:effectLst>
                <a:cs typeface="Calibri" panose="020F0502020204030204" pitchFamily="34" charset="0"/>
              </a:rPr>
              <a:t>Even on My bond slaves, both men and women</a:t>
            </a:r>
            <a:r>
              <a:rPr lang="en-US" sz="3500" dirty="0">
                <a:effectLst>
                  <a:outerShdw blurRad="38100" dist="38100" dir="2700000" algn="tl">
                    <a:srgbClr val="000000">
                      <a:alpha val="43137"/>
                    </a:srgbClr>
                  </a:outerShdw>
                </a:effectLst>
                <a:cs typeface="Calibri" panose="020F0502020204030204" pitchFamily="34" charset="0"/>
              </a:rPr>
              <a:t>, I </a:t>
            </a:r>
            <a:r>
              <a:rPr lang="en-US" sz="3500" cap="small" dirty="0">
                <a:effectLst>
                  <a:outerShdw blurRad="38100" dist="38100" dir="2700000" algn="tl">
                    <a:srgbClr val="000000">
                      <a:alpha val="43137"/>
                    </a:srgbClr>
                  </a:outerShdw>
                </a:effectLst>
                <a:cs typeface="Calibri" panose="020F0502020204030204" pitchFamily="34" charset="0"/>
              </a:rPr>
              <a:t>will in those days pour forth of My Spirit</a:t>
            </a:r>
            <a:r>
              <a:rPr lang="en-US" sz="3500" dirty="0">
                <a:effectLst>
                  <a:outerShdw blurRad="38100" dist="38100" dir="2700000" algn="tl">
                    <a:srgbClr val="000000">
                      <a:alpha val="43137"/>
                    </a:srgbClr>
                  </a:outerShdw>
                </a:effectLst>
                <a:cs typeface="Calibri" panose="020F0502020204030204" pitchFamily="34" charset="0"/>
              </a:rPr>
              <a:t> And they shall prophesy….”</a:t>
            </a:r>
          </a:p>
        </p:txBody>
      </p:sp>
    </p:spTree>
    <p:extLst>
      <p:ext uri="{BB962C8B-B14F-4D97-AF65-F5344CB8AC3E}">
        <p14:creationId xmlns:p14="http://schemas.microsoft.com/office/powerpoint/2010/main" val="416122870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018697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Corinthians 11:24-26</a:t>
            </a:r>
          </a:p>
          <a:p>
            <a:pPr algn="just"/>
            <a:r>
              <a:rPr lang="en-US" sz="3600" baseline="30000" dirty="0">
                <a:effectLst>
                  <a:outerShdw blurRad="38100" dist="38100" dir="2700000" algn="tl">
                    <a:srgbClr val="000000">
                      <a:alpha val="43137"/>
                    </a:srgbClr>
                  </a:outerShdw>
                </a:effectLst>
                <a:cs typeface="Calibri" panose="020F0502020204030204" pitchFamily="34" charset="0"/>
              </a:rPr>
              <a:t>24 </a:t>
            </a:r>
            <a:r>
              <a:rPr lang="en-US" sz="3600" dirty="0">
                <a:effectLst>
                  <a:outerShdw blurRad="38100" dist="38100" dir="2700000" algn="tl">
                    <a:srgbClr val="000000">
                      <a:alpha val="43137"/>
                    </a:srgbClr>
                  </a:outerShdw>
                </a:effectLst>
                <a:cs typeface="Calibri" panose="020F0502020204030204" pitchFamily="34" charset="0"/>
              </a:rPr>
              <a:t>“and when He had given thanks, He broke it and said,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This is</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touto</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estin</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 to</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My body, which is for you; do this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remembrance</a:t>
            </a:r>
            <a:r>
              <a:rPr lang="en-US" sz="3600" dirty="0">
                <a:effectLst>
                  <a:outerShdw blurRad="38100" dist="38100" dir="2700000" algn="tl">
                    <a:srgbClr val="000000">
                      <a:alpha val="43137"/>
                    </a:srgbClr>
                  </a:outerShdw>
                </a:effectLst>
                <a:cs typeface="Calibri" panose="020F0502020204030204" pitchFamily="34" charset="0"/>
              </a:rPr>
              <a:t> of Me.” </a:t>
            </a:r>
            <a:r>
              <a:rPr lang="en-US" sz="3600" baseline="30000" dirty="0">
                <a:effectLst>
                  <a:outerShdw blurRad="38100" dist="38100" dir="2700000" algn="tl">
                    <a:srgbClr val="000000">
                      <a:alpha val="43137"/>
                    </a:srgbClr>
                  </a:outerShdw>
                </a:effectLst>
                <a:cs typeface="Calibri" panose="020F0502020204030204" pitchFamily="34" charset="0"/>
              </a:rPr>
              <a:t>25 </a:t>
            </a:r>
            <a:r>
              <a:rPr lang="en-US" sz="3600" dirty="0">
                <a:effectLst>
                  <a:outerShdw blurRad="38100" dist="38100" dir="2700000" algn="tl">
                    <a:srgbClr val="000000">
                      <a:alpha val="43137"/>
                    </a:srgbClr>
                  </a:outerShdw>
                </a:effectLst>
                <a:cs typeface="Calibri" panose="020F0502020204030204" pitchFamily="34" charset="0"/>
              </a:rPr>
              <a:t>In the same way </a:t>
            </a:r>
            <a:r>
              <a:rPr lang="en-US" sz="3600" i="1" dirty="0">
                <a:effectLst>
                  <a:outerShdw blurRad="38100" dist="38100" dir="2700000" algn="tl">
                    <a:srgbClr val="000000">
                      <a:alpha val="43137"/>
                    </a:srgbClr>
                  </a:outerShdw>
                </a:effectLst>
                <a:cs typeface="Calibri" panose="020F0502020204030204" pitchFamily="34" charset="0"/>
              </a:rPr>
              <a:t>He took </a:t>
            </a:r>
            <a:r>
              <a:rPr lang="en-US" sz="3600" dirty="0">
                <a:effectLst>
                  <a:outerShdw blurRad="38100" dist="38100" dir="2700000" algn="tl">
                    <a:srgbClr val="000000">
                      <a:alpha val="43137"/>
                    </a:srgbClr>
                  </a:outerShdw>
                </a:effectLst>
                <a:cs typeface="Calibri" panose="020F0502020204030204" pitchFamily="34" charset="0"/>
              </a:rPr>
              <a:t>the cup also after supper, saying, “This cup is the new covenant in My blood; do this, as often as you drink </a:t>
            </a:r>
            <a:r>
              <a:rPr lang="en-US" sz="3600" i="1" dirty="0">
                <a:effectLst>
                  <a:outerShdw blurRad="38100" dist="38100" dir="2700000" algn="tl">
                    <a:srgbClr val="000000">
                      <a:alpha val="43137"/>
                    </a:srgbClr>
                  </a:outerShdw>
                </a:effectLst>
                <a:cs typeface="Calibri" panose="020F0502020204030204" pitchFamily="34" charset="0"/>
              </a:rPr>
              <a:t>it</a:t>
            </a:r>
            <a:r>
              <a:rPr lang="en-US" sz="3600" dirty="0">
                <a:effectLst>
                  <a:outerShdw blurRad="38100" dist="38100" dir="2700000" algn="tl">
                    <a:srgbClr val="000000">
                      <a:alpha val="43137"/>
                    </a:srgbClr>
                  </a:outerShdw>
                </a:effectLst>
                <a:cs typeface="Calibri" panose="020F0502020204030204" pitchFamily="34" charset="0"/>
              </a:rPr>
              <a:t>, in remembrance of Me.” </a:t>
            </a:r>
            <a:r>
              <a:rPr lang="en-US" sz="3600" baseline="30000" dirty="0">
                <a:effectLst>
                  <a:outerShdw blurRad="38100" dist="38100" dir="2700000" algn="tl">
                    <a:srgbClr val="000000">
                      <a:alpha val="43137"/>
                    </a:srgbClr>
                  </a:outerShdw>
                </a:effectLst>
                <a:cs typeface="Calibri" panose="020F0502020204030204" pitchFamily="34" charset="0"/>
              </a:rPr>
              <a:t>26 </a:t>
            </a:r>
            <a:r>
              <a:rPr lang="en-US" sz="3600" dirty="0">
                <a:effectLst>
                  <a:outerShdw blurRad="38100" dist="38100" dir="2700000" algn="tl">
                    <a:srgbClr val="000000">
                      <a:alpha val="43137"/>
                    </a:srgbClr>
                  </a:outerShdw>
                </a:effectLst>
                <a:cs typeface="Calibri" panose="020F0502020204030204" pitchFamily="34" charset="0"/>
              </a:rPr>
              <a:t>For as often as you eat this bread and drink the cup, you proclaim the Lord’s death until He comes.”</a:t>
            </a:r>
          </a:p>
        </p:txBody>
      </p:sp>
    </p:spTree>
    <p:extLst>
      <p:ext uri="{BB962C8B-B14F-4D97-AF65-F5344CB8AC3E}">
        <p14:creationId xmlns:p14="http://schemas.microsoft.com/office/powerpoint/2010/main" val="358117475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8CFF2961-2050-8203-EC3E-91B8B8607C6E}"/>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73313BE7-CAE1-22EF-F70C-914D5AA45A3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160445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 of Israel, listen to these words: Jesus the Nazarene, a man attested to you by God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miracles and wonders and signs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God performed through Him in your midst, just as you yourselves know.”</a:t>
            </a:r>
          </a:p>
        </p:txBody>
      </p:sp>
    </p:spTree>
    <p:extLst>
      <p:ext uri="{BB962C8B-B14F-4D97-AF65-F5344CB8AC3E}">
        <p14:creationId xmlns:p14="http://schemas.microsoft.com/office/powerpoint/2010/main" val="2881510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47E23F-6F84-46F2-A333-36E024AE3D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a:extLst>
              <a:ext uri="{FF2B5EF4-FFF2-40B4-BE49-F238E27FC236}">
                <a16:creationId xmlns:a16="http://schemas.microsoft.com/office/drawing/2014/main" id="{1BBD5D79-810F-4C31-9E76-98617E3595F1}"/>
              </a:ext>
            </a:extLst>
          </p:cNvPr>
          <p:cNvSpPr>
            <a:spLocks noGrp="1"/>
          </p:cNvSpPr>
          <p:nvPr>
            <p:ph type="body" idx="4294967295"/>
          </p:nvPr>
        </p:nvSpPr>
        <p:spPr>
          <a:xfrm>
            <a:off x="609600" y="0"/>
            <a:ext cx="10972800" cy="3657600"/>
          </a:xfrm>
        </p:spPr>
        <p:txBody>
          <a:bodyPr/>
          <a:lstStyle/>
          <a:p>
            <a:pPr marL="0" indent="0" algn="ctr" defTabSz="457200" eaLnBrk="0" hangingPunct="0">
              <a:lnSpc>
                <a:spcPct val="100000"/>
              </a:lnSpc>
              <a:spcBef>
                <a:spcPts val="0"/>
              </a:spcBef>
              <a:spcAft>
                <a:spcPts val="600"/>
              </a:spcAft>
              <a:buNone/>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20:30-31</a:t>
            </a:r>
          </a:p>
          <a:p>
            <a:pPr marL="0" indent="0" algn="just">
              <a:lnSpc>
                <a:spcPct val="100000"/>
              </a:lnSpc>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“Therefore many other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signs</a:t>
            </a:r>
            <a:r>
              <a:rPr lang="en-US" sz="3600" dirty="0">
                <a:effectLst>
                  <a:outerShdw blurRad="38100" dist="38100" dir="2700000" algn="tl">
                    <a:srgbClr val="000000">
                      <a:alpha val="43137"/>
                    </a:srgbClr>
                  </a:outerShdw>
                </a:effectLst>
                <a:cs typeface="Calibri" panose="020F0502020204030204" pitchFamily="34" charset="0"/>
              </a:rPr>
              <a:t> Jesus also performed in the presence of the disciples, which are not written in this book; but these have been written so that you may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believe</a:t>
            </a:r>
            <a:r>
              <a:rPr lang="en-US" sz="3600" dirty="0">
                <a:effectLst>
                  <a:outerShdw blurRad="38100" dist="38100" dir="2700000" algn="tl">
                    <a:srgbClr val="000000">
                      <a:alpha val="43137"/>
                    </a:srgbClr>
                  </a:outerShdw>
                </a:effectLst>
                <a:cs typeface="Calibri" panose="020F0502020204030204" pitchFamily="34" charset="0"/>
              </a:rPr>
              <a:t> that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Jesus is the Christ, the Son of God</a:t>
            </a:r>
            <a:r>
              <a:rPr lang="en-US" sz="3600" dirty="0">
                <a:effectLst>
                  <a:outerShdw blurRad="38100" dist="38100" dir="2700000" algn="tl">
                    <a:srgbClr val="000000">
                      <a:alpha val="43137"/>
                    </a:srgbClr>
                  </a:outerShdw>
                </a:effectLst>
                <a:cs typeface="Calibri" panose="020F0502020204030204" pitchFamily="34" charset="0"/>
              </a:rPr>
              <a:t>; and that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believing</a:t>
            </a:r>
            <a:r>
              <a:rPr lang="en-US" sz="3600" dirty="0">
                <a:effectLst>
                  <a:outerShdw blurRad="38100" dist="38100" dir="2700000" algn="tl">
                    <a:srgbClr val="000000">
                      <a:alpha val="43137"/>
                    </a:srgbClr>
                  </a:outerShdw>
                </a:effectLst>
                <a:cs typeface="Calibri" panose="020F0502020204030204" pitchFamily="34" charset="0"/>
              </a:rPr>
              <a:t> you may have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life</a:t>
            </a:r>
            <a:r>
              <a:rPr lang="en-US" sz="3600" dirty="0">
                <a:effectLst>
                  <a:outerShdw blurRad="38100" dist="38100" dir="2700000" algn="tl">
                    <a:srgbClr val="000000">
                      <a:alpha val="43137"/>
                    </a:srgbClr>
                  </a:outerShdw>
                </a:effectLst>
                <a:cs typeface="Calibri" panose="020F0502020204030204" pitchFamily="34" charset="0"/>
              </a:rPr>
              <a:t> in His name.”</a:t>
            </a:r>
          </a:p>
        </p:txBody>
      </p:sp>
      <p:pic>
        <p:nvPicPr>
          <p:cNvPr id="5126" name="Picture 6" descr="http://www.maggiesnotebook.com/wp-content/uploads/2011/08/Apostle_John_35.jpg">
            <a:extLst>
              <a:ext uri="{FF2B5EF4-FFF2-40B4-BE49-F238E27FC236}">
                <a16:creationId xmlns:a16="http://schemas.microsoft.com/office/drawing/2014/main" id="{F023F11B-66E4-41B9-9CFA-B4C17464B25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67882" y="3672840"/>
            <a:ext cx="1056237" cy="12801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7351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457200"/>
          </a:xfrm>
        </p:spPr>
        <p:txBody>
          <a:bodyPr/>
          <a:lstStyle/>
          <a:p>
            <a:pPr algn="ctr"/>
            <a:r>
              <a:rPr lang="en-US" altLang="en-US" sz="3600" dirty="0">
                <a:solidFill>
                  <a:srgbClr val="00FFFF"/>
                </a:solidFill>
                <a:latin typeface="+mn-lt"/>
              </a:rPr>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3048000" y="838201"/>
          <a:ext cx="5981700" cy="5634041"/>
        </p:xfrm>
        <a:graphic>
          <a:graphicData uri="http://schemas.openxmlformats.org/drawingml/2006/table">
            <a:tbl>
              <a:tblPr/>
              <a:tblGrid>
                <a:gridCol w="49530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9220200" y="2667000"/>
            <a:ext cx="1130300" cy="15240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3526" y="838200"/>
            <a:ext cx="1152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5588" y="4684714"/>
            <a:ext cx="137001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853440"/>
            <a:ext cx="727363"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3619500"/>
            <a:ext cx="12128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2600" y="5334001"/>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2113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65572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BA659B-3C4B-4B42-A86D-1DC3593224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3:2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man came to Jesus by night and said to Him, “Rabbi, we know that You have come from God as a teacher; for no one can do these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signs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do unless God is with him.”</a:t>
            </a:r>
          </a:p>
        </p:txBody>
      </p:sp>
      <p:pic>
        <p:nvPicPr>
          <p:cNvPr id="2" name="Picture 1">
            <a:extLst>
              <a:ext uri="{FF2B5EF4-FFF2-40B4-BE49-F238E27FC236}">
                <a16:creationId xmlns:a16="http://schemas.microsoft.com/office/drawing/2014/main" id="{CF5C8840-7D3F-7370-AE5E-B23C2F0BC0B1}"/>
              </a:ext>
            </a:extLst>
          </p:cNvPr>
          <p:cNvPicPr>
            <a:picLocks noChangeAspect="1"/>
          </p:cNvPicPr>
          <p:nvPr/>
        </p:nvPicPr>
        <p:blipFill>
          <a:blip r:embed="rId3"/>
          <a:stretch>
            <a:fillRect/>
          </a:stretch>
        </p:blipFill>
        <p:spPr>
          <a:xfrm>
            <a:off x="4428811" y="2407920"/>
            <a:ext cx="3334379" cy="2468880"/>
          </a:xfrm>
          <a:prstGeom prst="rect">
            <a:avLst/>
          </a:prstGeom>
        </p:spPr>
      </p:pic>
    </p:spTree>
    <p:extLst>
      <p:ext uri="{BB962C8B-B14F-4D97-AF65-F5344CB8AC3E}">
        <p14:creationId xmlns:p14="http://schemas.microsoft.com/office/powerpoint/2010/main" val="4084371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CAFE9-0D06-4530-B56E-B9D916F72F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11:2-6</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John, while imprisoned,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heard of the works of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sent word by his disciples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said to Him, ‘Are You the Expected One, or shall we look for someone else?’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Jesus answered and said to them, ’Go and report to John what you hear and see: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blind receive sight and the lame walk, the lepers are cleansed and the deaf hear the dead are raised up, and the poor have the . . .</a:t>
            </a:r>
          </a:p>
        </p:txBody>
      </p:sp>
    </p:spTree>
    <p:extLst>
      <p:ext uri="{BB962C8B-B14F-4D97-AF65-F5344CB8AC3E}">
        <p14:creationId xmlns:p14="http://schemas.microsoft.com/office/powerpoint/2010/main" val="1041360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D3FD19-22E4-43FC-8E0D-D7472748C4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1892826"/>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11:2-6</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gospel preached to them.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blessed is he who does not take offense at Me.’”</a:t>
            </a:r>
          </a:p>
        </p:txBody>
      </p:sp>
      <p:pic>
        <p:nvPicPr>
          <p:cNvPr id="3" name="Picture 2">
            <a:extLst>
              <a:ext uri="{FF2B5EF4-FFF2-40B4-BE49-F238E27FC236}">
                <a16:creationId xmlns:a16="http://schemas.microsoft.com/office/drawing/2014/main" id="{BFDF6021-E75F-46E5-8495-DBA3D95B2266}"/>
              </a:ext>
            </a:extLst>
          </p:cNvPr>
          <p:cNvPicPr>
            <a:picLocks noChangeAspect="1"/>
          </p:cNvPicPr>
          <p:nvPr/>
        </p:nvPicPr>
        <p:blipFill>
          <a:blip r:embed="rId3"/>
          <a:stretch>
            <a:fillRect/>
          </a:stretch>
        </p:blipFill>
        <p:spPr>
          <a:xfrm>
            <a:off x="5090859" y="2133600"/>
            <a:ext cx="2010283" cy="2743200"/>
          </a:xfrm>
          <a:prstGeom prst="rect">
            <a:avLst/>
          </a:prstGeom>
          <a:ln>
            <a:solidFill>
              <a:schemeClr val="tx1"/>
            </a:solidFill>
          </a:ln>
        </p:spPr>
      </p:pic>
    </p:spTree>
    <p:extLst>
      <p:ext uri="{BB962C8B-B14F-4D97-AF65-F5344CB8AC3E}">
        <p14:creationId xmlns:p14="http://schemas.microsoft.com/office/powerpoint/2010/main" val="653049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10972800" cy="5181599"/>
          </a:xfrm>
        </p:spPr>
        <p:txBody>
          <a:bodyPr/>
          <a:lstStyle/>
          <a:p>
            <a:pPr marL="0" indent="0" algn="just">
              <a:lnSpc>
                <a:spcPct val="100000"/>
              </a:lnSpc>
              <a:buNone/>
            </a:pPr>
            <a:r>
              <a:rPr lang="en-US" sz="3200" dirty="0">
                <a:effectLst>
                  <a:outerShdw blurRad="38100" dist="38100" dir="2700000" algn="tl">
                    <a:srgbClr val="000000">
                      <a:alpha val="43137"/>
                    </a:srgbClr>
                  </a:outerShdw>
                </a:effectLst>
              </a:rPr>
              <a:t>“About this time there lived </a:t>
            </a:r>
            <a:r>
              <a:rPr lang="en-US" sz="3200" b="1" u="sng" dirty="0">
                <a:solidFill>
                  <a:srgbClr val="FFFFCC"/>
                </a:solidFill>
                <a:effectLst>
                  <a:outerShdw blurRad="38100" dist="38100" dir="2700000" algn="tl">
                    <a:srgbClr val="000000">
                      <a:alpha val="43137"/>
                    </a:srgbClr>
                  </a:outerShdw>
                </a:effectLst>
              </a:rPr>
              <a:t>Jesus</a:t>
            </a:r>
            <a:r>
              <a:rPr lang="en-US" sz="3200" dirty="0">
                <a:effectLst>
                  <a:outerShdw blurRad="38100" dist="38100" dir="2700000" algn="tl">
                    <a:srgbClr val="000000">
                      <a:alpha val="43137"/>
                    </a:srgbClr>
                  </a:outerShdw>
                </a:effectLst>
              </a:rPr>
              <a:t>, a wise man, if indeed one ought to call him a man. For he was one who </a:t>
            </a:r>
            <a:r>
              <a:rPr lang="en-US" sz="3200" b="1" u="sng" dirty="0">
                <a:solidFill>
                  <a:srgbClr val="FFFFCC"/>
                </a:solidFill>
                <a:effectLst>
                  <a:outerShdw blurRad="38100" dist="38100" dir="2700000" algn="tl">
                    <a:srgbClr val="000000">
                      <a:alpha val="43137"/>
                    </a:srgbClr>
                  </a:outerShdw>
                </a:effectLst>
              </a:rPr>
              <a:t>performed surprising deeds</a:t>
            </a:r>
            <a:r>
              <a:rPr lang="en-US" sz="3200" dirty="0">
                <a:effectLst>
                  <a:outerShdw blurRad="38100" dist="38100" dir="2700000" algn="tl">
                    <a:srgbClr val="000000">
                      <a:alpha val="43137"/>
                    </a:srgbClr>
                  </a:outerShdw>
                </a:effectLst>
              </a:rPr>
              <a:t> and was a teacher of such people as accept the truth gladly. He won over many Jews and many of the Greeks. He was </a:t>
            </a:r>
            <a:r>
              <a:rPr lang="en-US" sz="3200" b="1" u="sng" dirty="0">
                <a:solidFill>
                  <a:srgbClr val="FFFFCC"/>
                </a:solidFill>
                <a:effectLst>
                  <a:outerShdw blurRad="38100" dist="38100" dir="2700000" algn="tl">
                    <a:srgbClr val="000000">
                      <a:alpha val="43137"/>
                    </a:srgbClr>
                  </a:outerShdw>
                </a:effectLst>
              </a:rPr>
              <a:t>the Christ</a:t>
            </a:r>
            <a:r>
              <a:rPr lang="en-US" sz="3200" dirty="0">
                <a:effectLst>
                  <a:outerShdw blurRad="38100" dist="38100" dir="2700000" algn="tl">
                    <a:srgbClr val="000000">
                      <a:alpha val="43137"/>
                    </a:srgbClr>
                  </a:outerShdw>
                </a:effectLst>
              </a:rPr>
              <a:t>. And when, upon the accusation of the principal men among us, Pilate had condemned him to a cross, those who had first come to love him did not cease. He appeared to them spending a third day restored to life, for the prophets of God had foretold these things and a thousand other marvels about him. And the tribe of the Christians, so called after him, has still to this day not disappeared.”</a:t>
            </a:r>
          </a:p>
        </p:txBody>
      </p:sp>
      <p:sp>
        <p:nvSpPr>
          <p:cNvPr id="99331" name="TextBox 3"/>
          <p:cNvSpPr txBox="1">
            <a:spLocks noChangeArrowheads="1"/>
          </p:cNvSpPr>
          <p:nvPr/>
        </p:nvSpPr>
        <p:spPr bwMode="auto">
          <a:xfrm>
            <a:off x="3162300" y="228601"/>
            <a:ext cx="586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Josephus</a:t>
            </a:r>
            <a:endParaRPr lang="en-US" altLang="en-US" sz="1400" dirty="0">
              <a:effectLst>
                <a:outerShdw blurRad="38100" dist="38100" dir="2700000" algn="tl">
                  <a:srgbClr val="000000">
                    <a:alpha val="43137"/>
                  </a:srgbClr>
                </a:outerShdw>
              </a:effectLst>
              <a:latin typeface="+mn-lt"/>
              <a:cs typeface="Calibri" panose="020F0502020204030204" pitchFamily="34" charset="0"/>
            </a:endParaRPr>
          </a:p>
          <a:p>
            <a:pPr algn="ctr" eaLnBrk="1" hangingPunct="1"/>
            <a:r>
              <a:rPr lang="en-US" i="1" dirty="0">
                <a:effectLst>
                  <a:outerShdw blurRad="38100" dist="38100" dir="2700000" algn="tl">
                    <a:srgbClr val="000000">
                      <a:alpha val="43137"/>
                    </a:srgbClr>
                  </a:outerShdw>
                </a:effectLst>
                <a:latin typeface="+mn-lt"/>
                <a:cs typeface="Calibri" panose="020F0502020204030204" pitchFamily="34" charset="0"/>
              </a:rPr>
              <a:t>Antiquities</a:t>
            </a:r>
            <a:r>
              <a:rPr lang="en-US" dirty="0">
                <a:effectLst>
                  <a:outerShdw blurRad="38100" dist="38100" dir="2700000" algn="tl">
                    <a:srgbClr val="000000">
                      <a:alpha val="43137"/>
                    </a:srgbClr>
                  </a:outerShdw>
                </a:effectLst>
                <a:latin typeface="+mn-lt"/>
                <a:cs typeface="Calibri" panose="020F0502020204030204" pitchFamily="34" charset="0"/>
              </a:rPr>
              <a:t> 18.3.3</a:t>
            </a:r>
            <a:endParaRPr lang="en-US" altLang="en-US" i="1" dirty="0">
              <a:effectLst>
                <a:outerShdw blurRad="38100" dist="38100" dir="2700000" algn="tl">
                  <a:srgbClr val="000000">
                    <a:alpha val="43137"/>
                  </a:srgbClr>
                </a:outerShdw>
              </a:effectLst>
              <a:latin typeface="+mn-lt"/>
              <a:cs typeface="Calibri" panose="020F0502020204030204" pitchFamily="34" charset="0"/>
            </a:endParaRPr>
          </a:p>
        </p:txBody>
      </p:sp>
      <p:pic>
        <p:nvPicPr>
          <p:cNvPr id="5" name="Picture 4">
            <a:extLst>
              <a:ext uri="{FF2B5EF4-FFF2-40B4-BE49-F238E27FC236}">
                <a16:creationId xmlns:a16="http://schemas.microsoft.com/office/drawing/2014/main" id="{3237002C-8211-48B6-A2BF-3AFF13181B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21920"/>
            <a:ext cx="81070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50861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“Men of Israel, listen to these words: Jesus the Nazarene, a man attested to you by God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miracles and wonders and signs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God performed through Him in your midst, just as you yourselves know.”</a:t>
            </a:r>
          </a:p>
        </p:txBody>
      </p:sp>
    </p:spTree>
    <p:extLst>
      <p:ext uri="{BB962C8B-B14F-4D97-AF65-F5344CB8AC3E}">
        <p14:creationId xmlns:p14="http://schemas.microsoft.com/office/powerpoint/2010/main" val="1331449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86795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459181DB-5335-F800-082E-85CB41147C40}"/>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4E41728A-BCF9-7A86-781C-2220782EE3A1}"/>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860866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predetermined plan and foreknowledge of God, you nailed to a cross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AB31714-BB3F-5C50-8D71-AF336006BAF8}"/>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1608569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predetermined plan and foreknowledge of God</a:t>
            </a:r>
            <a:r>
              <a:rPr lang="en-US" sz="3600" dirty="0">
                <a:effectLst>
                  <a:outerShdw blurRad="38100" dist="38100" dir="2700000" algn="tl">
                    <a:srgbClr val="000000">
                      <a:alpha val="43137"/>
                    </a:srgbClr>
                  </a:outerShdw>
                </a:effectLst>
                <a:cs typeface="Calibri" panose="020F0502020204030204" pitchFamily="34" charset="0"/>
              </a:rPr>
              <a:t>, you nailed to a cross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9BC0E00-B795-8664-85BB-8AAA0FCBCC49}"/>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2263004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1A700-6AA1-42E5-A905-C11DA19154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a:spcBef>
                <a:spcPts val="0"/>
              </a:spcBef>
              <a:spcAft>
                <a:spcPts val="600"/>
              </a:spcAft>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this Man, delivered over by the predetermined plan and foreknowledge of God,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you nailed to a cross</a:t>
            </a:r>
            <a:r>
              <a:rPr lang="en-US" sz="3600" dirty="0">
                <a:effectLst>
                  <a:outerShdw blurRad="38100" dist="38100" dir="2700000" algn="tl">
                    <a:srgbClr val="000000">
                      <a:alpha val="43137"/>
                    </a:srgbClr>
                  </a:outerShdw>
                </a:effectLst>
                <a:cs typeface="Calibri" panose="020F0502020204030204" pitchFamily="34" charset="0"/>
              </a:rPr>
              <a:t> by the hands of godless men and put Him to death.”</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7CDE6515-34C7-CB6B-38D3-91C67476785E}"/>
              </a:ext>
            </a:extLst>
          </p:cNvPr>
          <p:cNvPicPr>
            <a:picLocks noChangeAspect="1"/>
          </p:cNvPicPr>
          <p:nvPr/>
        </p:nvPicPr>
        <p:blipFill rotWithShape="1">
          <a:blip r:embed="rId3"/>
          <a:srcRect b="4074"/>
          <a:stretch/>
        </p:blipFill>
        <p:spPr>
          <a:xfrm>
            <a:off x="5182482" y="2514600"/>
            <a:ext cx="1827037" cy="2286000"/>
          </a:xfrm>
          <a:prstGeom prst="rect">
            <a:avLst/>
          </a:prstGeom>
          <a:ln>
            <a:solidFill>
              <a:schemeClr val="tx1"/>
            </a:solidFill>
          </a:ln>
        </p:spPr>
      </p:pic>
    </p:spTree>
    <p:extLst>
      <p:ext uri="{BB962C8B-B14F-4D97-AF65-F5344CB8AC3E}">
        <p14:creationId xmlns:p14="http://schemas.microsoft.com/office/powerpoint/2010/main" val="4226472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CAD60FE-28A5-A643-E588-0C739FF82E3A}"/>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a:effectLst>
                  <a:outerShdw blurRad="38100" dist="38100" dir="2700000" algn="tl">
                    <a:srgbClr val="000000">
                      <a:alpha val="43137"/>
                    </a:srgbClr>
                  </a:outerShdw>
                </a:effectLst>
                <a:cs typeface="Calibri" panose="020F0502020204030204" pitchFamily="34" charset="0"/>
              </a:rPr>
            </a:br>
            <a:r>
              <a:rPr lang="en-US" sz="240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CEF1894F-E2F8-AD2B-2085-611D96A32B7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333356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ED0DB57-7FB8-764C-C592-797DD87FA87F}"/>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a:effectLst>
                  <a:outerShdw blurRad="38100" dist="38100" dir="2700000" algn="tl">
                    <a:srgbClr val="000000">
                      <a:alpha val="43137"/>
                    </a:srgbClr>
                  </a:outerShdw>
                </a:effectLst>
                <a:cs typeface="Calibri" panose="020F0502020204030204" pitchFamily="34" charset="0"/>
              </a:rPr>
            </a:br>
            <a:r>
              <a:rPr lang="en-US" sz="240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831E1AA0-2DA1-2D39-CCA2-BAA14F1C75A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373237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n arrested for vandalizing King David's Tomb | The Times of Israel">
            <a:extLst>
              <a:ext uri="{FF2B5EF4-FFF2-40B4-BE49-F238E27FC236}">
                <a16:creationId xmlns:a16="http://schemas.microsoft.com/office/drawing/2014/main" id="{02C96253-819C-66C1-5D7C-A80DFCC05B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3029"/>
            <a:ext cx="10972800" cy="6180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323502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37338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latin typeface="Calibri" panose="020F0502020204030204" pitchFamily="34" charset="0"/>
              </a:rPr>
              <a:t>“Either way, this type of quotation would be considered as ‘literal prophecy plus literal fulfillment,’ because in the context of Psalm 16, the psalmist was clearly speaking of the resurrection of the Messiah. Even some rabbis understood this passage to be Messianic. For example, the </a:t>
            </a:r>
            <a:r>
              <a:rPr lang="en-US" sz="3200" i="1" dirty="0">
                <a:effectLst>
                  <a:outerShdw blurRad="38100" dist="38100" dir="2700000" algn="tl">
                    <a:srgbClr val="000000">
                      <a:alpha val="43137"/>
                    </a:srgbClr>
                  </a:outerShdw>
                </a:effectLst>
                <a:latin typeface="Calibri" panose="020F0502020204030204" pitchFamily="34" charset="0"/>
              </a:rPr>
              <a:t>Midrash Tehillim</a:t>
            </a:r>
            <a:r>
              <a:rPr lang="en-US" sz="3200" dirty="0">
                <a:effectLst>
                  <a:outerShdw blurRad="38100" dist="38100" dir="2700000" algn="tl">
                    <a:srgbClr val="000000">
                      <a:alpha val="43137"/>
                    </a:srgbClr>
                  </a:outerShdw>
                </a:effectLst>
                <a:latin typeface="Calibri" panose="020F0502020204030204" pitchFamily="34" charset="0"/>
              </a:rPr>
              <a:t> on this verse states, ‘My glory rejoices over King Messiah, who shall rise up out of me (i.e., from David).’”</a:t>
            </a: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alpha val="43137"/>
                    </a:srgbClr>
                  </a:outerShdw>
                </a:effectLst>
                <a:latin typeface="Calibri" panose="020F0502020204030204" pitchFamily="34" charset="0"/>
                <a:cs typeface="+mn-cs"/>
              </a:rPr>
              <a:t>The Book of </a:t>
            </a:r>
            <a:r>
              <a:rPr lang="en-US" altLang="en-US" i="1" dirty="0">
                <a:effectLst>
                  <a:outerShdw blurRad="38100" dist="38100" dir="2700000" algn="tl">
                    <a:srgbClr val="000000">
                      <a:alpha val="43137"/>
                    </a:srgbClr>
                  </a:outerShdw>
                </a:effectLst>
              </a:rPr>
              <a:t>Acts</a:t>
            </a:r>
            <a:r>
              <a:rPr lang="en-US" altLang="en-US" sz="1800" i="1" dirty="0">
                <a:effectLst>
                  <a:outerShdw blurRad="38100" dist="38100" dir="2700000" algn="tl">
                    <a:srgbClr val="000000">
                      <a:alpha val="43137"/>
                    </a:srgbClr>
                  </a:outerShdw>
                </a:effectLst>
                <a:latin typeface="Calibri" panose="020F0502020204030204" pitchFamily="34" charset="0"/>
                <a:cs typeface="+mn-cs"/>
              </a:rPr>
              <a:t>, </a:t>
            </a:r>
            <a:r>
              <a:rPr lang="en-US" altLang="en-US" sz="1800" dirty="0">
                <a:effectLst>
                  <a:outerShdw blurRad="38100" dist="38100" dir="2700000" algn="tl">
                    <a:srgbClr val="000000">
                      <a:alpha val="43137"/>
                    </a:srgbClr>
                  </a:outerShdw>
                </a:effectLst>
                <a:latin typeface="Calibri" panose="020F0502020204030204" pitchFamily="34" charset="0"/>
                <a:cs typeface="+mn-cs"/>
              </a:rPr>
              <a:t>74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
        <p:nvSpPr>
          <p:cNvPr id="3" name="TextBox 2">
            <a:extLst>
              <a:ext uri="{FF2B5EF4-FFF2-40B4-BE49-F238E27FC236}">
                <a16:creationId xmlns:a16="http://schemas.microsoft.com/office/drawing/2014/main" id="{C97F782A-E784-DFD6-9FAB-863AB79F0000}"/>
              </a:ext>
            </a:extLst>
          </p:cNvPr>
          <p:cNvSpPr txBox="1"/>
          <p:nvPr/>
        </p:nvSpPr>
        <p:spPr>
          <a:xfrm>
            <a:off x="2209800" y="6135469"/>
            <a:ext cx="8610600" cy="646331"/>
          </a:xfrm>
          <a:prstGeom prst="rect">
            <a:avLst/>
          </a:prstGeom>
          <a:noFill/>
        </p:spPr>
        <p:txBody>
          <a:bodyPr wrap="square" rtlCol="0">
            <a:spAutoFit/>
          </a:bodyPr>
          <a:lstStyle/>
          <a:p>
            <a:pPr algn="ct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 Tehillim</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on Psalm 16:9 as quoted by F. F. Bruce in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Acts of the Apostles: Greek Text with Introduction and Commentary</a:t>
            </a:r>
            <a:r>
              <a:rPr lang="en-US" sz="1800" dirty="0">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(Grand Rapids, MI: Eerdmans, 1990), p. 124.</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15630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025C63F7-9C92-D0DB-E59C-FDC33FB7D35B}"/>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5413DDE3-9EB1-9639-47D0-5753C274BF6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5081148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2:30</a:t>
            </a:r>
          </a:p>
          <a:p>
            <a:pPr algn="just">
              <a:spcBef>
                <a:spcPts val="0"/>
              </a:spcBef>
              <a:spcAft>
                <a:spcPts val="120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And so, because he was a prophet and knew that </a:t>
            </a:r>
            <a:r>
              <a:rPr lang="en-US" sz="3600" cap="small" dirty="0">
                <a:effectLst>
                  <a:outerShdw blurRad="38100" dist="38100" dir="2700000" algn="tl">
                    <a:srgbClr val="000000">
                      <a:alpha val="43137"/>
                    </a:srgbClr>
                  </a:outerShdw>
                </a:effectLst>
              </a:rPr>
              <a:t>God had sworn to him with an oath to seat</a:t>
            </a:r>
            <a:r>
              <a:rPr lang="en-US" sz="3600" dirty="0">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one</a:t>
            </a:r>
            <a:r>
              <a:rPr lang="en-US" sz="3600" dirty="0">
                <a:effectLst>
                  <a:outerShdw blurRad="38100" dist="38100" dir="2700000" algn="tl">
                    <a:srgbClr val="000000">
                      <a:alpha val="43137"/>
                    </a:srgbClr>
                  </a:outerShdw>
                </a:effectLst>
              </a:rPr>
              <a:t> </a:t>
            </a:r>
            <a:r>
              <a:rPr lang="en-US" sz="3600" cap="small" dirty="0">
                <a:effectLst>
                  <a:outerShdw blurRad="38100" dist="38100" dir="2700000" algn="tl">
                    <a:srgbClr val="000000">
                      <a:alpha val="43137"/>
                    </a:srgbClr>
                  </a:outerShdw>
                </a:effectLst>
              </a:rPr>
              <a:t>of his descendants on his throne.</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3" name="Picture 2" descr="Jesus Dust: How to Live in the Kingdom of God">
            <a:extLst>
              <a:ext uri="{FF2B5EF4-FFF2-40B4-BE49-F238E27FC236}">
                <a16:creationId xmlns:a16="http://schemas.microsoft.com/office/drawing/2014/main" id="{95D97C28-AA1D-9AFF-4BF8-CC5AE2077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29718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67843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2009" y="228600"/>
            <a:ext cx="5967983" cy="914400"/>
          </a:xfrm>
        </p:spPr>
        <p:txBody>
          <a:bodyPr/>
          <a:lstStyle/>
          <a:p>
            <a:pPr marL="458788" indent="-458788" algn="ctr"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2:1-4</a:t>
            </a:r>
          </a:p>
        </p:txBody>
      </p:sp>
      <p:sp>
        <p:nvSpPr>
          <p:cNvPr id="161795" name="Rectangle 3"/>
          <p:cNvSpPr>
            <a:spLocks noGrp="1" noChangeArrowheads="1"/>
          </p:cNvSpPr>
          <p:nvPr>
            <p:ph type="body" idx="1"/>
          </p:nvPr>
        </p:nvSpPr>
        <p:spPr>
          <a:xfrm>
            <a:off x="598769" y="2133600"/>
            <a:ext cx="5954431"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Events (2-4)</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178658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36416349"/>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EF9FD71-7895-DAC3-FB96-1FA7DC0A0D8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4579" name="Rectangle 3">
            <a:extLst>
              <a:ext uri="{FF2B5EF4-FFF2-40B4-BE49-F238E27FC236}">
                <a16:creationId xmlns:a16="http://schemas.microsoft.com/office/drawing/2014/main" id="{485423BB-E925-4935-9EAE-3B4E7A45E453}"/>
              </a:ext>
            </a:extLst>
          </p:cNvPr>
          <p:cNvSpPr>
            <a:spLocks noGrp="1"/>
          </p:cNvSpPr>
          <p:nvPr>
            <p:ph type="body" idx="4294967295"/>
          </p:nvPr>
        </p:nvSpPr>
        <p:spPr>
          <a:xfrm>
            <a:off x="609600" y="0"/>
            <a:ext cx="10972800" cy="5105400"/>
          </a:xfrm>
        </p:spPr>
        <p:txBody>
          <a:bodyPr/>
          <a:lstStyle/>
          <a:p>
            <a:pPr marL="0" indent="0" algn="ctr">
              <a:lnSpc>
                <a:spcPct val="100000"/>
              </a:lnSpc>
              <a:spcBef>
                <a:spcPts val="0"/>
              </a:spcBef>
              <a:spcAft>
                <a:spcPts val="600"/>
              </a:spcAft>
              <a:buNone/>
              <a:defRPr/>
            </a:pPr>
            <a:r>
              <a:rPr lang="en-US" altLang="en-US" sz="4000" kern="1200" dirty="0">
                <a:solidFill>
                  <a:srgbClr val="00FFFF"/>
                </a:solidFill>
                <a:effectLst>
                  <a:outerShdw blurRad="38100" dist="38100" dir="2700000" algn="tl">
                    <a:srgbClr val="000000">
                      <a:alpha val="43137"/>
                    </a:srgbClr>
                  </a:outerShdw>
                </a:effectLst>
                <a:ea typeface="+mj-ea"/>
                <a:cs typeface="Arial" charset="0"/>
              </a:rPr>
              <a:t>2 Samuel 7:12-16</a:t>
            </a:r>
          </a:p>
          <a:p>
            <a:pPr marL="0" indent="0" algn="just">
              <a:lnSpc>
                <a:spcPct val="100000"/>
              </a:lnSpc>
              <a:spcBef>
                <a:spcPts val="0"/>
              </a:spcBef>
              <a:buClr>
                <a:srgbClr val="00FFFF"/>
              </a:buClr>
              <a:buNone/>
              <a:defRPr/>
            </a:pP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12 </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When your days are complete and you lie down with your fathers, I will raise up your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descendant</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after you, who will come forth from you, and I will establish his kingdom. </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13 </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He shall build a house for My name, and I will establish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a:t>
            </a:r>
            <a:r>
              <a:rPr lang="en-US" sz="3600" b="1" u="sng" dirty="0">
                <a:solidFill>
                  <a:srgbClr val="FFFFFF"/>
                </a:solidFill>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throne of his kingdom forever</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14 </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I will be a father to him and he will be a son to Me; when he commits iniquity, I will correct him with the rod of men. . .</a:t>
            </a:r>
          </a:p>
        </p:txBody>
      </p:sp>
    </p:spTree>
    <p:extLst>
      <p:ext uri="{BB962C8B-B14F-4D97-AF65-F5344CB8AC3E}">
        <p14:creationId xmlns:p14="http://schemas.microsoft.com/office/powerpoint/2010/main" val="170500804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9F627BC-12AA-F46E-648A-51352912FF7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4579" name="Rectangle 3">
            <a:extLst>
              <a:ext uri="{FF2B5EF4-FFF2-40B4-BE49-F238E27FC236}">
                <a16:creationId xmlns:a16="http://schemas.microsoft.com/office/drawing/2014/main" id="{485423BB-E925-4935-9EAE-3B4E7A45E453}"/>
              </a:ext>
            </a:extLst>
          </p:cNvPr>
          <p:cNvSpPr>
            <a:spLocks noGrp="1"/>
          </p:cNvSpPr>
          <p:nvPr>
            <p:ph type="body" idx="4294967295"/>
          </p:nvPr>
        </p:nvSpPr>
        <p:spPr>
          <a:xfrm>
            <a:off x="609600" y="0"/>
            <a:ext cx="10972800" cy="5638800"/>
          </a:xfrm>
        </p:spPr>
        <p:txBody>
          <a:bodyPr/>
          <a:lstStyle/>
          <a:p>
            <a:pPr marL="0" indent="0" algn="ctr">
              <a:lnSpc>
                <a:spcPct val="100000"/>
              </a:lnSpc>
              <a:spcBef>
                <a:spcPts val="0"/>
              </a:spcBef>
              <a:spcAft>
                <a:spcPts val="600"/>
              </a:spcAft>
              <a:buNone/>
              <a:defRPr/>
            </a:pPr>
            <a:r>
              <a:rPr lang="en-US" altLang="en-US" sz="4000" kern="1200" dirty="0">
                <a:solidFill>
                  <a:srgbClr val="00FFFF"/>
                </a:solidFill>
                <a:effectLst>
                  <a:outerShdw blurRad="38100" dist="38100" dir="2700000" algn="tl">
                    <a:srgbClr val="000000">
                      <a:alpha val="43137"/>
                    </a:srgbClr>
                  </a:outerShdw>
                </a:effectLst>
                <a:ea typeface="+mj-ea"/>
                <a:cs typeface="Arial" charset="0"/>
              </a:rPr>
              <a:t>2 Samuel 7:12-16</a:t>
            </a:r>
          </a:p>
          <a:p>
            <a:pPr marL="0" indent="0" algn="just">
              <a:lnSpc>
                <a:spcPct val="100000"/>
              </a:lnSpc>
              <a:spcBef>
                <a:spcPts val="0"/>
              </a:spcBef>
              <a:buClr>
                <a:srgbClr val="00FFFF"/>
              </a:buClr>
              <a:buNone/>
              <a:defRPr/>
            </a:pP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and the strokes of the sons of men, </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15 </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but My lovingkindness shall not depart from him, as I took </a:t>
            </a:r>
            <a:r>
              <a:rPr lang="en-US" sz="3600" i="1" dirty="0">
                <a:solidFill>
                  <a:srgbClr val="FFFFFF"/>
                </a:solidFill>
                <a:effectLst>
                  <a:outerShdw blurRad="38100" dist="38100" dir="2700000" algn="tl">
                    <a:srgbClr val="000000">
                      <a:alpha val="43137"/>
                    </a:srgbClr>
                  </a:outerShdw>
                </a:effectLst>
                <a:cs typeface="Calibri" panose="020F0502020204030204" pitchFamily="34" charset="0"/>
              </a:rPr>
              <a:t>it</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away from Saul, whom I removed from before you. </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16 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Your house and your kingdom shall endure before Me forever; your throne shall be established forever</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 </a:t>
            </a:r>
            <a:r>
              <a:rPr lang="en-US" sz="3600" baseline="30000" dirty="0">
                <a:solidFill>
                  <a:srgbClr val="FFFFFF"/>
                </a:solidFill>
                <a:effectLst>
                  <a:outerShdw blurRad="38100" dist="38100" dir="2700000" algn="tl">
                    <a:srgbClr val="000000">
                      <a:alpha val="43137"/>
                    </a:srgbClr>
                  </a:outerShdw>
                </a:effectLst>
                <a:cs typeface="Calibri" panose="020F0502020204030204" pitchFamily="34" charset="0"/>
              </a:rPr>
              <a:t>17 </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In accordance with all these words and all this vision, so Nathan spoke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to David</a:t>
            </a:r>
            <a:r>
              <a:rPr lang="en-US" sz="3600" dirty="0">
                <a:solidFill>
                  <a:srgbClr val="FFFFFF"/>
                </a:solidFill>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147897747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49478D-916E-5C7B-6696-2B815465BA22}"/>
              </a:ext>
            </a:extLst>
          </p:cNvPr>
          <p:cNvPicPr>
            <a:picLocks noChangeAspect="1"/>
          </p:cNvPicPr>
          <p:nvPr/>
        </p:nvPicPr>
        <p:blipFill>
          <a:blip r:embed="rId2"/>
          <a:stretch>
            <a:fillRect/>
          </a:stretch>
        </p:blipFill>
        <p:spPr>
          <a:xfrm>
            <a:off x="1399976" y="228600"/>
            <a:ext cx="9392049" cy="6400800"/>
          </a:xfrm>
          <a:prstGeom prst="rect">
            <a:avLst/>
          </a:prstGeom>
          <a:solidFill>
            <a:srgbClr val="FFFFFF">
              <a:shade val="85000"/>
            </a:srgbClr>
          </a:solidFill>
          <a:ln w="5715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137941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764CCE3-6DC6-897E-230E-B52DB808971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34147" name="Rectangle 1">
            <a:extLst>
              <a:ext uri="{FF2B5EF4-FFF2-40B4-BE49-F238E27FC236}">
                <a16:creationId xmlns:a16="http://schemas.microsoft.com/office/drawing/2014/main" id="{A4B84B81-180C-4D43-855E-B136D5FE019D}"/>
              </a:ext>
            </a:extLst>
          </p:cNvPr>
          <p:cNvSpPr>
            <a:spLocks noChangeArrowheads="1"/>
          </p:cNvSpPr>
          <p:nvPr/>
        </p:nvSpPr>
        <p:spPr bwMode="auto">
          <a:xfrm>
            <a:off x="609600" y="1"/>
            <a:ext cx="10972800" cy="2446824"/>
          </a:xfrm>
          <a:prstGeom prst="rect">
            <a:avLst/>
          </a:prstGeom>
          <a:noFill/>
          <a:ln w="28575">
            <a:noFill/>
            <a:miter lim="800000"/>
            <a:headEnd/>
            <a:tailEnd/>
          </a:ln>
        </p:spPr>
        <p:txBody>
          <a:bodyPr wrap="square">
            <a:spAutoFit/>
          </a:bodyPr>
          <a:lstStyle/>
          <a:p>
            <a:pPr algn="ctr">
              <a:spcAft>
                <a:spcPts val="600"/>
              </a:spcAft>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1:29</a:t>
            </a:r>
          </a:p>
          <a:p>
            <a:pPr algn="just">
              <a:defRPr/>
            </a:pPr>
            <a:r>
              <a:rPr lang="en-US" sz="3600" dirty="0">
                <a:effectLst>
                  <a:outerShdw blurRad="38100" dist="38100" dir="2700000" algn="tl">
                    <a:srgbClr val="000000">
                      <a:alpha val="43137"/>
                    </a:srgbClr>
                  </a:outerShdw>
                </a:effectLst>
                <a:cs typeface="Calibri" panose="020F0502020204030204" pitchFamily="34" charset="0"/>
              </a:rPr>
              <a:t>“The next day he saw Jesus coming to him and said, ‘Behold, the Lamb of God who takes away the sin of the world!’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6" descr="Image result for passover lamb">
            <a:extLst>
              <a:ext uri="{FF2B5EF4-FFF2-40B4-BE49-F238E27FC236}">
                <a16:creationId xmlns:a16="http://schemas.microsoft.com/office/drawing/2014/main" id="{23018CCF-B113-9F5A-B0A3-6EF407E4C3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000" y="2514600"/>
            <a:ext cx="4064000" cy="2286000"/>
          </a:xfrm>
          <a:prstGeom prst="rect">
            <a:avLst/>
          </a:prstGeom>
          <a:noFill/>
          <a:ln w="28575">
            <a:solidFill>
              <a:schemeClr val="tx1"/>
            </a:solidFill>
          </a:ln>
        </p:spPr>
      </p:pic>
    </p:spTree>
    <p:extLst>
      <p:ext uri="{BB962C8B-B14F-4D97-AF65-F5344CB8AC3E}">
        <p14:creationId xmlns:p14="http://schemas.microsoft.com/office/powerpoint/2010/main" val="127685772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4B2B0230-D0CC-263D-38F4-A54F1464AE54}"/>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8788" indent="-458788"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2B41D21-7EB7-359B-448E-AB5279CEFD7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5733641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2:33</a:t>
            </a:r>
          </a:p>
          <a:p>
            <a:pPr algn="just"/>
            <a:r>
              <a:rPr lang="en-US" sz="3600" dirty="0">
                <a:effectLst>
                  <a:outerShdw blurRad="38100" dist="38100" dir="2700000" algn="tl">
                    <a:srgbClr val="000000">
                      <a:alpha val="43137"/>
                    </a:srgbClr>
                  </a:outerShdw>
                </a:effectLst>
                <a:cs typeface="Calibri" panose="020F0502020204030204" pitchFamily="34" charset="0"/>
              </a:rPr>
              <a:t>“Therefore having been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exalted to the right hand of God</a:t>
            </a:r>
            <a:r>
              <a:rPr lang="en-US" sz="3600" dirty="0">
                <a:effectLst>
                  <a:outerShdw blurRad="38100" dist="38100" dir="2700000" algn="tl">
                    <a:srgbClr val="000000">
                      <a:alpha val="43137"/>
                    </a:srgbClr>
                  </a:outerShdw>
                </a:effectLst>
                <a:cs typeface="Calibri" panose="020F0502020204030204" pitchFamily="34" charset="0"/>
              </a:rPr>
              <a:t>, and having received from the Father the promise of the Holy Spirit, He has poured forth this which you both see and hear</a:t>
            </a:r>
            <a:r>
              <a:rPr lang="en-US" sz="3600" cap="small" dirty="0">
                <a:effectLst>
                  <a:outerShdw blurRad="38100" dist="38100" dir="2700000" algn="tl">
                    <a:srgbClr val="000000">
                      <a:alpha val="43137"/>
                    </a:srgbClr>
                  </a:outerShdw>
                </a:effectLst>
                <a:cs typeface="Calibri" panose="020F0502020204030204" pitchFamily="34" charset="0"/>
              </a:rPr>
              <a: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8C257E8-21AF-5806-D380-5EF438090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61639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61821-075B-7BC6-5611-B1FF7C550B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04671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17:5</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“Now, Father,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glorify</a:t>
            </a:r>
            <a:r>
              <a:rPr lang="en-US" sz="3600" dirty="0">
                <a:effectLst>
                  <a:outerShdw blurRad="38100" dist="38100" dir="2700000" algn="tl">
                    <a:srgbClr val="000000">
                      <a:alpha val="43137"/>
                    </a:srgbClr>
                  </a:outerShdw>
                </a:effectLst>
                <a:cs typeface="Calibri" panose="020F0502020204030204" pitchFamily="34" charset="0"/>
              </a:rPr>
              <a:t> Me together with Yourself, with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glory</a:t>
            </a:r>
            <a:r>
              <a:rPr lang="en-US" sz="3600" dirty="0">
                <a:effectLst>
                  <a:outerShdw blurRad="38100" dist="38100" dir="2700000" algn="tl">
                    <a:srgbClr val="000000">
                      <a:alpha val="43137"/>
                    </a:srgbClr>
                  </a:outerShdw>
                </a:effectLst>
                <a:cs typeface="Calibri" panose="020F0502020204030204" pitchFamily="34" charset="0"/>
              </a:rPr>
              <a:t> which I had with You before the world was.”</a:t>
            </a:r>
          </a:p>
        </p:txBody>
      </p:sp>
      <p:pic>
        <p:nvPicPr>
          <p:cNvPr id="3" name="Picture 2">
            <a:extLst>
              <a:ext uri="{FF2B5EF4-FFF2-40B4-BE49-F238E27FC236}">
                <a16:creationId xmlns:a16="http://schemas.microsoft.com/office/drawing/2014/main" id="{D98DD57E-3FA3-D325-5340-91F84ED649AF}"/>
              </a:ext>
            </a:extLst>
          </p:cNvPr>
          <p:cNvPicPr>
            <a:picLocks noChangeAspect="1"/>
          </p:cNvPicPr>
          <p:nvPr/>
        </p:nvPicPr>
        <p:blipFill>
          <a:blip r:embed="rId3"/>
          <a:stretch>
            <a:fillRect/>
          </a:stretch>
        </p:blipFill>
        <p:spPr>
          <a:xfrm>
            <a:off x="4724400" y="2057400"/>
            <a:ext cx="2743200"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638953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2EAAC7-2558-4EE8-B0AD-C6EB85D9B0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12:5</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“And she gave birth to a son, a male </a:t>
            </a:r>
            <a:r>
              <a:rPr lang="en-US" sz="3600" i="1" dirty="0">
                <a:effectLst>
                  <a:outerShdw blurRad="38100" dist="38100" dir="2700000" algn="tl">
                    <a:srgbClr val="000000">
                      <a:alpha val="43137"/>
                    </a:srgbClr>
                  </a:outerShdw>
                </a:effectLst>
                <a:cs typeface="Calibri" panose="020F0502020204030204" pitchFamily="34" charset="0"/>
              </a:rPr>
              <a:t>child</a:t>
            </a:r>
            <a:r>
              <a:rPr lang="en-US" sz="3600" dirty="0">
                <a:effectLst>
                  <a:outerShdw blurRad="38100" dist="38100" dir="2700000" algn="tl">
                    <a:srgbClr val="000000">
                      <a:alpha val="43137"/>
                    </a:srgbClr>
                  </a:outerShdw>
                </a:effectLst>
                <a:cs typeface="Calibri" panose="020F0502020204030204" pitchFamily="34" charset="0"/>
              </a:rPr>
              <a:t>, who is to rule all the nations with a rod of iron;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her child was caught up to God and to His throne</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3" name="Picture 2">
            <a:extLst>
              <a:ext uri="{FF2B5EF4-FFF2-40B4-BE49-F238E27FC236}">
                <a16:creationId xmlns:a16="http://schemas.microsoft.com/office/drawing/2014/main" id="{C3418920-5431-BE35-A7C0-1E9EB446A17C}"/>
              </a:ext>
            </a:extLst>
          </p:cNvPr>
          <p:cNvPicPr>
            <a:picLocks noChangeAspect="1"/>
          </p:cNvPicPr>
          <p:nvPr/>
        </p:nvPicPr>
        <p:blipFill>
          <a:blip r:embed="rId3"/>
          <a:stretch>
            <a:fillRect/>
          </a:stretch>
        </p:blipFill>
        <p:spPr>
          <a:xfrm>
            <a:off x="5304033" y="2590800"/>
            <a:ext cx="1583934" cy="2286000"/>
          </a:xfrm>
          <a:prstGeom prst="rect">
            <a:avLst/>
          </a:prstGeom>
        </p:spPr>
      </p:pic>
    </p:spTree>
    <p:extLst>
      <p:ext uri="{BB962C8B-B14F-4D97-AF65-F5344CB8AC3E}">
        <p14:creationId xmlns:p14="http://schemas.microsoft.com/office/powerpoint/2010/main" val="3798585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2EAAC7-2558-4EE8-B0AD-C6EB85D9B0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3:21</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He who overcomes, </a:t>
            </a:r>
            <a:r>
              <a:rPr lang="en-US" sz="3600" b="1" u="sng" dirty="0">
                <a:solidFill>
                  <a:srgbClr val="FFFFCC"/>
                </a:solidFill>
                <a:effectLst>
                  <a:outerShdw blurRad="38100" dist="38100" dir="2700000" algn="tl">
                    <a:srgbClr val="000000">
                      <a:alpha val="43137"/>
                    </a:srgbClr>
                  </a:outerShdw>
                </a:effectLst>
              </a:rPr>
              <a:t>I will grant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future tense of </a:t>
            </a:r>
            <a:r>
              <a:rPr lang="en-US" sz="3600" b="1" i="1" u="sng" dirty="0" err="1">
                <a:solidFill>
                  <a:srgbClr val="FFFFCC"/>
                </a:solidFill>
                <a:effectLst>
                  <a:outerShdw blurRad="38100" dist="38100" dir="2700000" algn="tl">
                    <a:srgbClr val="000000">
                      <a:alpha val="43137"/>
                    </a:srgbClr>
                  </a:outerShdw>
                </a:effectLst>
              </a:rPr>
              <a:t>didōmi</a:t>
            </a:r>
            <a:r>
              <a:rPr lang="en-US" sz="3600" dirty="0">
                <a:effectLst>
                  <a:outerShdw blurRad="38100" dist="38100" dir="2700000" algn="tl">
                    <a:srgbClr val="000000">
                      <a:alpha val="43137"/>
                    </a:srgbClr>
                  </a:outerShdw>
                </a:effectLst>
              </a:rPr>
              <a:t>] to him to sit down with Me on </a:t>
            </a:r>
            <a:r>
              <a:rPr lang="en-US" sz="3600" b="1" u="sng" dirty="0">
                <a:solidFill>
                  <a:srgbClr val="FFFFCC"/>
                </a:solidFill>
                <a:effectLst>
                  <a:outerShdw blurRad="38100" dist="38100" dir="2700000" algn="tl">
                    <a:srgbClr val="000000">
                      <a:alpha val="43137"/>
                    </a:srgbClr>
                  </a:outerShdw>
                </a:effectLst>
              </a:rPr>
              <a:t>My throne</a:t>
            </a:r>
            <a:r>
              <a:rPr lang="en-US" sz="3600" dirty="0">
                <a:effectLst>
                  <a:outerShdw blurRad="38100" dist="38100" dir="2700000" algn="tl">
                    <a:srgbClr val="000000">
                      <a:alpha val="43137"/>
                    </a:srgbClr>
                  </a:outerShdw>
                </a:effectLst>
              </a:rPr>
              <a:t>, as I also overcame and </a:t>
            </a:r>
            <a:r>
              <a:rPr lang="en-US" sz="3600" b="1" u="sng" dirty="0">
                <a:solidFill>
                  <a:srgbClr val="FFFFCC"/>
                </a:solidFill>
                <a:effectLst>
                  <a:outerShdw blurRad="38100" dist="38100" dir="2700000" algn="tl">
                    <a:srgbClr val="000000">
                      <a:alpha val="43137"/>
                    </a:srgbClr>
                  </a:outerShdw>
                </a:effectLst>
              </a:rPr>
              <a:t>sat down</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aorist tense of </a:t>
            </a:r>
            <a:r>
              <a:rPr lang="en-US" sz="3600" b="1" i="1" u="sng" dirty="0" err="1">
                <a:solidFill>
                  <a:srgbClr val="FFFFCC"/>
                </a:solidFill>
                <a:effectLst>
                  <a:outerShdw blurRad="38100" dist="38100" dir="2700000" algn="tl">
                    <a:srgbClr val="000000">
                      <a:alpha val="43137"/>
                    </a:srgbClr>
                  </a:outerShdw>
                </a:effectLst>
              </a:rPr>
              <a:t>kathizō</a:t>
            </a:r>
            <a:r>
              <a:rPr lang="en-US" sz="3600" dirty="0">
                <a:effectLst>
                  <a:outerShdw blurRad="38100" dist="38100" dir="2700000" algn="tl">
                    <a:srgbClr val="000000">
                      <a:alpha val="43137"/>
                    </a:srgbClr>
                  </a:outerShdw>
                </a:effectLst>
              </a:rPr>
              <a:t>] with My Father on </a:t>
            </a:r>
            <a:r>
              <a:rPr lang="en-US" sz="3600" b="1" u="sng" dirty="0">
                <a:solidFill>
                  <a:srgbClr val="FFFFCC"/>
                </a:solidFill>
                <a:effectLst>
                  <a:outerShdw blurRad="38100" dist="38100" dir="2700000" algn="tl">
                    <a:srgbClr val="000000">
                      <a:alpha val="43137"/>
                    </a:srgbClr>
                  </a:outerShdw>
                </a:effectLst>
              </a:rPr>
              <a:t>His throne</a:t>
            </a:r>
            <a:r>
              <a:rPr lang="en-US" alt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4" name="Picture 3">
            <a:extLst>
              <a:ext uri="{FF2B5EF4-FFF2-40B4-BE49-F238E27FC236}">
                <a16:creationId xmlns:a16="http://schemas.microsoft.com/office/drawing/2014/main" id="{B90178ED-2FA0-85B7-1CD7-D56C4A0B383F}"/>
              </a:ext>
            </a:extLst>
          </p:cNvPr>
          <p:cNvPicPr>
            <a:picLocks noChangeAspect="1"/>
          </p:cNvPicPr>
          <p:nvPr/>
        </p:nvPicPr>
        <p:blipFill>
          <a:blip r:embed="rId3"/>
          <a:stretch>
            <a:fillRect/>
          </a:stretch>
        </p:blipFill>
        <p:spPr>
          <a:xfrm>
            <a:off x="5095875" y="3048000"/>
            <a:ext cx="200025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9686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2477170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917575"/>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2590800" y="1887538"/>
            <a:ext cx="50292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Prophet (First Coming)</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Priest (Present Session</a:t>
            </a:r>
            <a:r>
              <a:rPr lang="en-US" altLang="en-US" sz="3200" dirty="0">
                <a:effectLst/>
                <a:cs typeface="Times New Roman" panose="02020603050405020304" pitchFamily="18" charset="0"/>
              </a:rPr>
              <a:t>)</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King (Second Coming</a:t>
            </a:r>
            <a:r>
              <a:rPr lang="en-US" altLang="en-US" sz="3200"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1371600"/>
            <a:ext cx="152369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CF37171-545A-F573-4136-4B309F1D65D3}"/>
              </a:ext>
            </a:extLst>
          </p:cNvPr>
          <p:cNvPicPr>
            <a:picLocks noChangeAspect="1"/>
          </p:cNvPicPr>
          <p:nvPr/>
        </p:nvPicPr>
        <p:blipFill>
          <a:blip r:embed="rId3"/>
          <a:stretch>
            <a:fillRect/>
          </a:stretch>
        </p:blipFill>
        <p:spPr>
          <a:xfrm>
            <a:off x="7543800" y="1552561"/>
            <a:ext cx="4067205" cy="3752877"/>
          </a:xfrm>
          <a:prstGeom prst="rect">
            <a:avLst/>
          </a:prstGeom>
        </p:spPr>
      </p:pic>
    </p:spTree>
    <p:extLst>
      <p:ext uri="{BB962C8B-B14F-4D97-AF65-F5344CB8AC3E}">
        <p14:creationId xmlns:p14="http://schemas.microsoft.com/office/powerpoint/2010/main" val="1523970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447800"/>
            <a:ext cx="10972800" cy="5145851"/>
          </a:xfrm>
        </p:spPr>
        <p:txBody>
          <a:bodyPr/>
          <a:lstStyle/>
          <a:p>
            <a:pPr marL="0" indent="0" algn="just">
              <a:lnSpc>
                <a:spcPct val="100000"/>
              </a:lnSpc>
              <a:buNone/>
              <a:defRPr/>
            </a:pPr>
            <a:r>
              <a:rPr lang="en-US" sz="3000" dirty="0">
                <a:effectLst>
                  <a:outerShdw blurRad="38100" dist="38100" dir="2700000" algn="tl">
                    <a:srgbClr val="000000">
                      <a:alpha val="43137"/>
                    </a:srgbClr>
                  </a:outerShdw>
                </a:effectLst>
              </a:rPr>
              <a:t>“The present ministry of Christ in heaven, known as His session, is far-reaching both in consequence and import. </a:t>
            </a:r>
            <a:r>
              <a:rPr lang="en-US" sz="3000" b="1" u="sng" dirty="0">
                <a:solidFill>
                  <a:srgbClr val="FFFFCC"/>
                </a:solidFill>
                <a:effectLst>
                  <a:outerShdw blurRad="38100" dist="38100" dir="2700000" algn="tl">
                    <a:srgbClr val="000000">
                      <a:alpha val="43137"/>
                    </a:srgbClr>
                  </a:outerShdw>
                </a:effectLst>
              </a:rPr>
              <a:t>It too, has not been treated even with a passing consideration</a:t>
            </a:r>
            <a:r>
              <a:rPr lang="en-US" sz="3000" dirty="0">
                <a:effectLst>
                  <a:outerShdw blurRad="38100" dist="38100" dir="2700000" algn="tl">
                    <a:srgbClr val="000000">
                      <a:alpha val="43137"/>
                    </a:srgbClr>
                  </a:outerShdw>
                </a:effectLst>
              </a:rPr>
              <a:t> </a:t>
            </a:r>
            <a:r>
              <a:rPr lang="en-US" sz="3000" b="1" u="sng" dirty="0">
                <a:solidFill>
                  <a:srgbClr val="FFFFCC"/>
                </a:solidFill>
                <a:effectLst>
                  <a:outerShdw blurRad="38100" dist="38100" dir="2700000" algn="tl">
                    <a:srgbClr val="000000">
                      <a:alpha val="43137"/>
                    </a:srgbClr>
                  </a:outerShdw>
                </a:effectLst>
              </a:rPr>
              <a:t>by Covenant theologians</a:t>
            </a:r>
            <a:r>
              <a:rPr lang="en-US" sz="3000" dirty="0">
                <a:effectLst>
                  <a:outerShdw blurRad="38100" dist="38100" dir="2700000" algn="tl">
                    <a:srgbClr val="000000">
                      <a:alpha val="43137"/>
                    </a:srgbClr>
                  </a:outerShdw>
                </a:effectLst>
              </a:rPr>
              <a:t>, doubtless due to their inability—because of being confronted with their one covenant theory—to introduce features and ministries which indicate a new divine purpose in the Church and by so much tend to disrupt the unity of a supposed immutable purpose and covenant of God’s. Since, as will be seen, certain vital ministries of Christ in heaven provide completely for the believer’s security, </a:t>
            </a:r>
            <a:r>
              <a:rPr lang="en-US" sz="3000" b="1" u="sng" dirty="0">
                <a:solidFill>
                  <a:srgbClr val="FFFFCC"/>
                </a:solidFill>
                <a:effectLst>
                  <a:outerShdw blurRad="38100" dist="38100" dir="2700000" algn="tl">
                    <a:srgbClr val="000000">
                      <a:alpha val="43137"/>
                    </a:srgbClr>
                  </a:outerShdw>
                </a:effectLst>
              </a:rPr>
              <a:t>the present session of Christ has been eschewed by </a:t>
            </a:r>
            <a:r>
              <a:rPr lang="en-US" sz="3000" b="1" u="sng" dirty="0" err="1">
                <a:solidFill>
                  <a:srgbClr val="FFFFCC"/>
                </a:solidFill>
                <a:effectLst>
                  <a:outerShdw blurRad="38100" dist="38100" dir="2700000" algn="tl">
                    <a:srgbClr val="000000">
                      <a:alpha val="43137"/>
                    </a:srgbClr>
                  </a:outerShdw>
                </a:effectLst>
              </a:rPr>
              <a:t>Arminians</a:t>
            </a:r>
            <a:r>
              <a:rPr lang="en-US" sz="3000" b="1" u="sng" dirty="0">
                <a:solidFill>
                  <a:srgbClr val="FFFFCC"/>
                </a:solidFill>
                <a:effectLst>
                  <a:outerShdw blurRad="38100" dist="38100" dir="2700000" algn="tl">
                    <a:srgbClr val="000000">
                      <a:alpha val="43137"/>
                    </a:srgbClr>
                  </a:outerShdw>
                </a:effectLst>
              </a:rPr>
              <a:t> in a manner equally unpardonable</a:t>
            </a:r>
            <a:r>
              <a:rPr lang="en-US" sz="3000" dirty="0">
                <a:effectLst>
                  <a:outerShdw blurRad="38100" dist="38100" dir="2700000" algn="tl">
                    <a:srgbClr val="000000">
                      <a:alpha val="43137"/>
                    </a:srgbClr>
                  </a:outerShdw>
                </a:effectLst>
              </a:rPr>
              <a:t>. This neglect accounts very well . . .</a:t>
            </a:r>
          </a:p>
        </p:txBody>
      </p:sp>
      <p:pic>
        <p:nvPicPr>
          <p:cNvPr id="4" name="Picture 2" descr="http://t1.gstatic.com/images?q=tbn:ANd9GcQxv3vyi4YqgamHAJTIgWkNJkLqWWIuAG2pkecTpX67vjz6XE96K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78499"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5099609" y="3821322"/>
              <a:ext cx="6840" cy="20520"/>
            </p14:xfrm>
          </p:contentPart>
        </mc:Choice>
        <mc:Fallback xmlns="">
          <p:pic>
            <p:nvPicPr>
              <p:cNvPr id="9" name="Ink 8"/>
              <p:cNvPicPr/>
              <p:nvPr/>
            </p:nvPicPr>
            <p:blipFill>
              <a:blip r:embed="rId4"/>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5304449" y="3862362"/>
              <a:ext cx="20880" cy="7200"/>
            </p14:xfrm>
          </p:contentPart>
        </mc:Choice>
        <mc:Fallback xmlns="">
          <p:pic>
            <p:nvPicPr>
              <p:cNvPr id="10" name="Ink 9"/>
              <p:cNvPicPr/>
              <p:nvPr/>
            </p:nvPicPr>
            <p:blipFill>
              <a:blip r:embed="rId6"/>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5311289" y="3876042"/>
              <a:ext cx="14040" cy="360"/>
            </p14:xfrm>
          </p:contentPart>
        </mc:Choice>
        <mc:Fallback xmlns="">
          <p:pic>
            <p:nvPicPr>
              <p:cNvPr id="11" name="Ink 10"/>
              <p:cNvPicPr/>
              <p:nvPr/>
            </p:nvPicPr>
            <p:blipFill>
              <a:blip r:embed="rId8"/>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CA05C907-3C10-4584-ABB7-A2004B3A19AF}"/>
              </a:ext>
            </a:extLst>
          </p:cNvPr>
          <p:cNvSpPr/>
          <p:nvPr/>
        </p:nvSpPr>
        <p:spPr>
          <a:xfrm>
            <a:off x="2286000" y="228600"/>
            <a:ext cx="76200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pPr algn="ctr"/>
            <a:r>
              <a:rPr lang="en-US" dirty="0">
                <a:effectLst>
                  <a:outerShdw blurRad="38100" dist="38100" dir="2700000" algn="tl">
                    <a:srgbClr val="000000">
                      <a:alpha val="43137"/>
                    </a:srgbClr>
                  </a:outerShdw>
                </a:effectLst>
              </a:rPr>
              <a:t> </a:t>
            </a:r>
            <a:r>
              <a:rPr lang="en-US" sz="1600" dirty="0">
                <a:effectLst>
                  <a:outerShdw blurRad="38100" dist="38100" dir="2700000" algn="tl">
                    <a:srgbClr val="000000">
                      <a:alpha val="43137"/>
                    </a:srgbClr>
                  </a:outerShdw>
                </a:effectLst>
                <a:cs typeface="Calibri" panose="020F0502020204030204" pitchFamily="34" charset="0"/>
              </a:rPr>
              <a:t>vol. 5, Systematic Theology (Grand Rapids, MI: Kregel Publications, 1993), 273-74.</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5650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447800"/>
            <a:ext cx="10972800" cy="5145851"/>
          </a:xfrm>
        </p:spPr>
        <p:txBody>
          <a:bodyPr/>
          <a:lstStyle/>
          <a:p>
            <a:pPr marL="0" indent="0" algn="just">
              <a:lnSpc>
                <a:spcPct val="100000"/>
              </a:lnSpc>
              <a:buNone/>
              <a:defRPr/>
            </a:pPr>
            <a:r>
              <a:rPr lang="en-US" sz="3000" dirty="0">
                <a:effectLst>
                  <a:outerShdw blurRad="38100" dist="38100" dir="2700000" algn="tl">
                    <a:srgbClr val="000000">
                      <a:alpha val="43137"/>
                    </a:srgbClr>
                  </a:outerShdw>
                </a:effectLst>
              </a:rPr>
              <a:t>…for the emphasis of their pulpit ministrations. The Christian public, because deprived of the knowledge of Christ’s present ministry, are unaware of its vast realities, though they are able from childhood itself to relate the mere historical facts and activities of Christ during His three and one-half years of service on earth. </a:t>
            </a:r>
            <a:r>
              <a:rPr lang="en-US" sz="3000" b="1" u="sng" dirty="0">
                <a:solidFill>
                  <a:srgbClr val="FFFFCC"/>
                </a:solidFill>
                <a:effectLst>
                  <a:outerShdw blurRad="38100" dist="38100" dir="2700000" algn="tl">
                    <a:srgbClr val="000000">
                      <a:alpha val="43137"/>
                    </a:srgbClr>
                  </a:outerShdw>
                </a:effectLst>
              </a:rPr>
              <a:t>That Christ is doing anything now is not recognized by Christians generally and for this part-truth kind of preaching is wholly responsible. It yet remains true, whether neglected by one or the other kind of theologian</a:t>
            </a:r>
            <a:r>
              <a:rPr lang="en-US" sz="3000" dirty="0">
                <a:effectLst>
                  <a:outerShdw blurRad="38100" dist="38100" dir="2700000" algn="tl">
                    <a:srgbClr val="000000">
                      <a:alpha val="43137"/>
                    </a:srgbClr>
                  </a:outerShdw>
                </a:effectLst>
              </a:rPr>
              <a:t>, that Christ is now engaged in ministry which determines the service and destiny of all those who have put their trust in Him.”</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4"/>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5304449" y="3862362"/>
              <a:ext cx="20880" cy="7200"/>
            </p14:xfrm>
          </p:contentPart>
        </mc:Choice>
        <mc:Fallback xmlns="">
          <p:pic>
            <p:nvPicPr>
              <p:cNvPr id="10" name="Ink 9"/>
              <p:cNvPicPr/>
              <p:nvPr/>
            </p:nvPicPr>
            <p:blipFill>
              <a:blip r:embed="rId6"/>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5311289" y="3876042"/>
              <a:ext cx="14040" cy="360"/>
            </p14:xfrm>
          </p:contentPart>
        </mc:Choice>
        <mc:Fallback xmlns="">
          <p:pic>
            <p:nvPicPr>
              <p:cNvPr id="11" name="Ink 10"/>
              <p:cNvPicPr/>
              <p:nvPr/>
            </p:nvPicPr>
            <p:blipFill>
              <a:blip r:embed="rId8"/>
              <a:stretch>
                <a:fillRect/>
              </a:stretch>
            </p:blipFill>
            <p:spPr>
              <a:xfrm>
                <a:off x="5306969" y="3871722"/>
                <a:ext cx="22680" cy="9000"/>
              </a:xfrm>
              <a:prstGeom prst="rect">
                <a:avLst/>
              </a:prstGeom>
            </p:spPr>
          </p:pic>
        </mc:Fallback>
      </mc:AlternateContent>
      <p:sp>
        <p:nvSpPr>
          <p:cNvPr id="2" name="Rectangle 1">
            <a:extLst>
              <a:ext uri="{FF2B5EF4-FFF2-40B4-BE49-F238E27FC236}">
                <a16:creationId xmlns:a16="http://schemas.microsoft.com/office/drawing/2014/main" id="{CA05C907-3C10-4584-ABB7-A2004B3A19AF}"/>
              </a:ext>
            </a:extLst>
          </p:cNvPr>
          <p:cNvSpPr/>
          <p:nvPr/>
        </p:nvSpPr>
        <p:spPr>
          <a:xfrm>
            <a:off x="2286000" y="228600"/>
            <a:ext cx="76200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pPr algn="ctr"/>
            <a:r>
              <a:rPr lang="en-US" dirty="0">
                <a:effectLst>
                  <a:outerShdw blurRad="38100" dist="38100" dir="2700000" algn="tl">
                    <a:srgbClr val="000000">
                      <a:alpha val="43137"/>
                    </a:srgbClr>
                  </a:outerShdw>
                </a:effectLst>
              </a:rPr>
              <a:t> </a:t>
            </a:r>
            <a:r>
              <a:rPr lang="en-US" sz="1600" dirty="0">
                <a:effectLst>
                  <a:outerShdw blurRad="38100" dist="38100" dir="2700000" algn="tl">
                    <a:srgbClr val="000000">
                      <a:alpha val="43137"/>
                    </a:srgbClr>
                  </a:outerShdw>
                </a:effectLst>
                <a:cs typeface="Calibri" panose="020F0502020204030204" pitchFamily="34" charset="0"/>
              </a:rPr>
              <a:t>vol. 5, Systematic Theology (Grand Rapids, MI: Kregel Publications, 1993), 273-74.</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t1.gstatic.com/images?q=tbn:ANd9GcQxv3vyi4YqgamHAJTIgWkNJkLqWWIuAG2pkecTpX67vjz6XE96Kw">
            <a:extLst>
              <a:ext uri="{FF2B5EF4-FFF2-40B4-BE49-F238E27FC236}">
                <a16:creationId xmlns:a16="http://schemas.microsoft.com/office/drawing/2014/main" id="{C13BA79A-DB6E-3FCD-003C-F723A6FF8E2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9600" y="76200"/>
            <a:ext cx="778499"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19307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369390"/>
          </a:xfrm>
        </p:spPr>
        <p:txBody>
          <a:bodyPr/>
          <a:lstStyle/>
          <a:p>
            <a:pPr marL="0" indent="0" algn="just">
              <a:lnSpc>
                <a:spcPct val="100000"/>
              </a:lnSpc>
              <a:buNone/>
              <a:defRPr/>
            </a:pPr>
            <a:r>
              <a:rPr lang="en-US" sz="3200" i="1" dirty="0">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But clearly Jesus did not set up a natural theocratic kingdom with Himself as the king ruling from Jerusalem on earth before His resurrection. So, what happened to the kingdom He promised? It was postponed, many NT interpreters suggest. . . . But if the premillennial view just espoused is true, that leaves the question concerning the present ministry of Christ. </a:t>
            </a:r>
            <a:r>
              <a:rPr lang="en-US" sz="3200" b="1" u="sng" dirty="0">
                <a:solidFill>
                  <a:srgbClr val="FFFFCC"/>
                </a:solidFill>
                <a:effectLst>
                  <a:outerShdw blurRad="38100" dist="38100" dir="2700000" algn="tl">
                    <a:srgbClr val="000000">
                      <a:alpha val="43137"/>
                    </a:srgbClr>
                  </a:outerShdw>
                </a:effectLst>
              </a:rPr>
              <a:t>What is He doing right now</a:t>
            </a:r>
            <a:r>
              <a:rPr lang="en-US" sz="3200" dirty="0">
                <a:effectLst>
                  <a:outerShdw blurRad="38100" dist="38100" dir="2700000" algn="tl">
                    <a:srgbClr val="000000">
                      <a:alpha val="43137"/>
                    </a:srgbClr>
                  </a:outerShdw>
                </a:effectLst>
              </a:rPr>
              <a:t>?</a:t>
            </a:r>
            <a:r>
              <a:rPr lang="en-US" sz="3200" i="1" dirty="0">
                <a:effectLst>
                  <a:outerShdw blurRad="38100" dist="38100" dir="2700000" algn="tl">
                    <a:srgbClr val="000000">
                      <a:alpha val="43137"/>
                    </a:srgbClr>
                  </a:outerShdw>
                </a:effectLst>
              </a:rPr>
              <a:t>”</a:t>
            </a:r>
          </a:p>
        </p:txBody>
      </p:sp>
      <p:pic>
        <p:nvPicPr>
          <p:cNvPr id="3074" name="Picture 2" descr="Image result for dave anderson grace school of">
            <a:extLst>
              <a:ext uri="{FF2B5EF4-FFF2-40B4-BE49-F238E27FC236}">
                <a16:creationId xmlns:a16="http://schemas.microsoft.com/office/drawing/2014/main" id="{FF4F724A-EFD0-4C03-9E7E-68FD82EB0F7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9119" y="121920"/>
            <a:ext cx="1097281" cy="10972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685669-92DA-4862-AF9F-0A1B9CEAA28D}"/>
              </a:ext>
            </a:extLst>
          </p:cNvPr>
          <p:cNvSpPr/>
          <p:nvPr/>
        </p:nvSpPr>
        <p:spPr>
          <a:xfrm>
            <a:off x="2886075" y="232828"/>
            <a:ext cx="64198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mn-lt"/>
                <a:ea typeface="+mj-ea"/>
                <a:cs typeface="Calibri" panose="020F0502020204030204" pitchFamily="34" charset="0"/>
              </a:rPr>
              <a:t>Dave Anderson</a:t>
            </a:r>
          </a:p>
          <a:p>
            <a:pPr algn="ctr"/>
            <a:r>
              <a:rPr lang="en-US" i="1" dirty="0">
                <a:effectLst>
                  <a:outerShdw blurRad="38100" dist="38100" dir="2700000" algn="tl">
                    <a:srgbClr val="000000">
                      <a:alpha val="43137"/>
                    </a:srgbClr>
                  </a:outerShdw>
                </a:effectLst>
                <a:latin typeface="+mn-lt"/>
              </a:rPr>
              <a:t>The King-Priest of Psalm 110 in Hebrews </a:t>
            </a:r>
            <a:r>
              <a:rPr lang="en-US" dirty="0">
                <a:effectLst>
                  <a:outerShdw blurRad="38100" dist="38100" dir="2700000" algn="tl">
                    <a:srgbClr val="000000">
                      <a:alpha val="43137"/>
                    </a:srgbClr>
                  </a:outerShdw>
                </a:effectLst>
                <a:latin typeface="+mn-lt"/>
              </a:rPr>
              <a:t>(New York: Lang, 2001), 2.</a:t>
            </a:r>
          </a:p>
        </p:txBody>
      </p:sp>
    </p:spTree>
    <p:extLst>
      <p:ext uri="{BB962C8B-B14F-4D97-AF65-F5344CB8AC3E}">
        <p14:creationId xmlns:p14="http://schemas.microsoft.com/office/powerpoint/2010/main" val="37155230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4800600"/>
          </a:xfrm>
        </p:spPr>
        <p:txBody>
          <a:bodyPr/>
          <a:lstStyle/>
          <a:p>
            <a:pPr marL="0" indent="0" algn="just">
              <a:lnSpc>
                <a:spcPct val="100000"/>
              </a:lnSpc>
              <a:buNone/>
              <a:defRPr/>
            </a:pPr>
            <a:r>
              <a:rPr lang="en-US" sz="3200" i="1" dirty="0">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But classical or revised dispensationalists should also recognize the </a:t>
            </a:r>
            <a:r>
              <a:rPr lang="en-US" sz="3200" i="1" dirty="0">
                <a:effectLst>
                  <a:outerShdw blurRad="38100" dist="38100" dir="2700000" algn="tl">
                    <a:srgbClr val="000000">
                      <a:alpha val="43137"/>
                    </a:srgbClr>
                  </a:outerShdw>
                </a:effectLst>
              </a:rPr>
              <a:t>already</a:t>
            </a:r>
            <a:r>
              <a:rPr lang="en-US" sz="3200" dirty="0">
                <a:effectLst>
                  <a:outerShdw blurRad="38100" dist="38100" dir="2700000" algn="tl">
                    <a:srgbClr val="000000">
                      <a:alpha val="43137"/>
                    </a:srgbClr>
                  </a:outerShdw>
                </a:effectLst>
              </a:rPr>
              <a:t> eschatology of Hebrews. </a:t>
            </a:r>
            <a:r>
              <a:rPr lang="en-US" sz="3200" b="1" u="sng" dirty="0">
                <a:solidFill>
                  <a:srgbClr val="FFFFCC"/>
                </a:solidFill>
                <a:effectLst>
                  <a:outerShdw blurRad="38100" dist="38100" dir="2700000" algn="tl">
                    <a:srgbClr val="000000">
                      <a:alpha val="43137"/>
                    </a:srgbClr>
                  </a:outerShdw>
                </a:effectLst>
              </a:rPr>
              <a:t>Christ is not passive on the throne</a:t>
            </a:r>
            <a:r>
              <a:rPr lang="en-US" sz="3200" dirty="0">
                <a:effectLst>
                  <a:outerShdw blurRad="38100" dist="38100" dir="2700000" algn="tl">
                    <a:srgbClr val="000000">
                      <a:alpha val="43137"/>
                    </a:srgbClr>
                  </a:outerShdw>
                </a:effectLst>
              </a:rPr>
              <a:t>. He is reigning. He has subjects. And because He is the forerunner, there are many present blessings which belong to the eschatological age which can be enjoyed now because the Davidic Covenant with some of its blessings has been inaugurated.</a:t>
            </a:r>
            <a:r>
              <a:rPr lang="en-US" sz="3200" i="1" dirty="0">
                <a:effectLst>
                  <a:outerShdw blurRad="38100" dist="38100" dir="2700000" algn="tl">
                    <a:srgbClr val="000000">
                      <a:alpha val="43137"/>
                    </a:srgbClr>
                  </a:outerShdw>
                </a:effectLst>
              </a:rPr>
              <a:t>”</a:t>
            </a:r>
          </a:p>
        </p:txBody>
      </p:sp>
      <p:sp>
        <p:nvSpPr>
          <p:cNvPr id="8" name="Rectangle 7">
            <a:extLst>
              <a:ext uri="{FF2B5EF4-FFF2-40B4-BE49-F238E27FC236}">
                <a16:creationId xmlns:a16="http://schemas.microsoft.com/office/drawing/2014/main" id="{585E8E5F-D8FD-4E4C-AE84-5C0CC1D3326A}"/>
              </a:ext>
            </a:extLst>
          </p:cNvPr>
          <p:cNvSpPr/>
          <p:nvPr/>
        </p:nvSpPr>
        <p:spPr>
          <a:xfrm>
            <a:off x="2776539" y="232828"/>
            <a:ext cx="6638925"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mn-lt"/>
                <a:ea typeface="+mj-ea"/>
                <a:cs typeface="Calibri" panose="020F0502020204030204" pitchFamily="34" charset="0"/>
              </a:rPr>
              <a:t>Dave Anderson</a:t>
            </a:r>
          </a:p>
          <a:p>
            <a:pPr algn="ctr"/>
            <a:r>
              <a:rPr lang="en-US" i="1" dirty="0">
                <a:effectLst>
                  <a:outerShdw blurRad="38100" dist="38100" dir="2700000" algn="tl">
                    <a:srgbClr val="000000">
                      <a:alpha val="43137"/>
                    </a:srgbClr>
                  </a:outerShdw>
                </a:effectLst>
                <a:latin typeface="+mn-lt"/>
              </a:rPr>
              <a:t>The King-Priest of Psalm 110 in Hebrews </a:t>
            </a:r>
            <a:r>
              <a:rPr lang="en-US" dirty="0">
                <a:effectLst>
                  <a:outerShdw blurRad="38100" dist="38100" dir="2700000" algn="tl">
                    <a:srgbClr val="000000">
                      <a:alpha val="43137"/>
                    </a:srgbClr>
                  </a:outerShdw>
                </a:effectLst>
                <a:latin typeface="+mn-lt"/>
              </a:rPr>
              <a:t>(New York: Lang, 2001), 296.</a:t>
            </a:r>
          </a:p>
        </p:txBody>
      </p:sp>
      <p:pic>
        <p:nvPicPr>
          <p:cNvPr id="2" name="Picture 2" descr="Image result for dave anderson grace school of">
            <a:extLst>
              <a:ext uri="{FF2B5EF4-FFF2-40B4-BE49-F238E27FC236}">
                <a16:creationId xmlns:a16="http://schemas.microsoft.com/office/drawing/2014/main" id="{CB1F1F10-FC42-6713-AF9C-6D3CABC38C9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9119" y="121920"/>
            <a:ext cx="1097281" cy="109728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8310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1" y="914400"/>
            <a:ext cx="8365067" cy="4705350"/>
          </a:xfrm>
          <a:prstGeom prst="rect">
            <a:avLst/>
          </a:prstGeom>
          <a:ln w="76200">
            <a:solidFill>
              <a:srgbClr val="FF0000"/>
            </a:solidFill>
          </a:ln>
        </p:spPr>
      </p:pic>
    </p:spTree>
    <p:extLst>
      <p:ext uri="{BB962C8B-B14F-4D97-AF65-F5344CB8AC3E}">
        <p14:creationId xmlns:p14="http://schemas.microsoft.com/office/powerpoint/2010/main" val="17586278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CD1ABF7F-D3E6-D627-08A0-AB5A7B22183F}"/>
              </a:ext>
            </a:extLst>
          </p:cNvPr>
          <p:cNvGraphicFramePr>
            <a:graphicFrameLocks noGrp="1"/>
          </p:cNvGraphicFramePr>
          <p:nvPr>
            <p:ph idx="1"/>
            <p:extLst>
              <p:ext uri="{D42A27DB-BD31-4B8C-83A1-F6EECF244321}">
                <p14:modId xmlns:p14="http://schemas.microsoft.com/office/powerpoint/2010/main" val="2502051097"/>
              </p:ext>
            </p:extLst>
          </p:nvPr>
        </p:nvGraphicFramePr>
        <p:xfrm>
          <a:off x="607219" y="228600"/>
          <a:ext cx="10977562" cy="6400800"/>
        </p:xfrm>
        <a:graphic>
          <a:graphicData uri="http://schemas.openxmlformats.org/drawingml/2006/table">
            <a:tbl>
              <a:tblPr firstRow="1" bandRow="1">
                <a:tableStyleId>{5C22544A-7EE6-4342-B048-85BDC9FD1C3A}</a:tableStyleId>
              </a:tblPr>
              <a:tblGrid>
                <a:gridCol w="5488781">
                  <a:extLst>
                    <a:ext uri="{9D8B030D-6E8A-4147-A177-3AD203B41FA5}">
                      <a16:colId xmlns:a16="http://schemas.microsoft.com/office/drawing/2014/main" val="3494255027"/>
                    </a:ext>
                  </a:extLst>
                </a:gridCol>
                <a:gridCol w="5488781">
                  <a:extLst>
                    <a:ext uri="{9D8B030D-6E8A-4147-A177-3AD203B41FA5}">
                      <a16:colId xmlns:a16="http://schemas.microsoft.com/office/drawing/2014/main" val="3208223904"/>
                    </a:ext>
                  </a:extLst>
                </a:gridCol>
              </a:tblGrid>
              <a:tr h="914400">
                <a:tc gridSpan="2">
                  <a:txBody>
                    <a:bodyPr/>
                    <a:lstStyle/>
                    <a:p>
                      <a:pPr algn="ctr"/>
                      <a:r>
                        <a:rPr lang="en-US" altLang="en-US" sz="3200" dirty="0">
                          <a:effectLst/>
                          <a:cs typeface="Calibri" panose="020F0502020204030204" pitchFamily="34" charset="0"/>
                        </a:rPr>
                        <a:t>Christ’s High Priestly Activities in His Present Session </a:t>
                      </a:r>
                      <a:endParaRPr lang="en-US" sz="3200" dirty="0">
                        <a:effectLst/>
                      </a:endParaRPr>
                    </a:p>
                  </a:txBody>
                  <a:tcPr anchor="ctr"/>
                </a:tc>
                <a:tc hMerge="1">
                  <a:txBody>
                    <a:bodyPr/>
                    <a:lstStyle/>
                    <a:p>
                      <a:endParaRPr lang="en-US" dirty="0"/>
                    </a:p>
                  </a:txBody>
                  <a:tcPr/>
                </a:tc>
                <a:extLst>
                  <a:ext uri="{0D108BD9-81ED-4DB2-BD59-A6C34878D82A}">
                    <a16:rowId xmlns:a16="http://schemas.microsoft.com/office/drawing/2014/main" val="2532454301"/>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a:tabLst/>
                        <a:defRPr/>
                      </a:pPr>
                      <a:r>
                        <a:rPr lang="en-US" sz="2200" b="1" kern="1200" dirty="0">
                          <a:solidFill>
                            <a:schemeClr val="dk1"/>
                          </a:solidFill>
                          <a:effectLst/>
                          <a:latin typeface="+mn-lt"/>
                          <a:ea typeface="+mn-ea"/>
                          <a:cs typeface="+mn-cs"/>
                        </a:rPr>
                        <a:t>Sustains creation (Col. 1:16-17)</a:t>
                      </a:r>
                    </a:p>
                  </a:txBody>
                  <a:tcPr anchor="ctr"/>
                </a:tc>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7"/>
                        <a:tabLst/>
                        <a:defRPr/>
                      </a:pPr>
                      <a:r>
                        <a:rPr lang="en-US" sz="2200" b="1" kern="1200" dirty="0">
                          <a:solidFill>
                            <a:schemeClr val="dk1"/>
                          </a:solidFill>
                          <a:effectLst/>
                          <a:latin typeface="+mn-lt"/>
                          <a:ea typeface="+mn-ea"/>
                          <a:cs typeface="+mn-cs"/>
                        </a:rPr>
                        <a:t>Keeps the Saints (John 10:27-29; 1 Pet. 1:5)</a:t>
                      </a:r>
                    </a:p>
                  </a:txBody>
                  <a:tcPr anchor="ctr"/>
                </a:tc>
                <a:extLst>
                  <a:ext uri="{0D108BD9-81ED-4DB2-BD59-A6C34878D82A}">
                    <a16:rowId xmlns:a16="http://schemas.microsoft.com/office/drawing/2014/main" val="3457139727"/>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2"/>
                        <a:tabLst/>
                        <a:defRPr/>
                      </a:pPr>
                      <a:r>
                        <a:rPr lang="en-US" sz="2200" b="1" kern="1200" dirty="0">
                          <a:solidFill>
                            <a:schemeClr val="dk1"/>
                          </a:solidFill>
                          <a:effectLst/>
                          <a:latin typeface="+mn-lt"/>
                          <a:ea typeface="+mn-ea"/>
                          <a:cs typeface="+mn-cs"/>
                        </a:rPr>
                        <a:t>Head over the Church (Eph. 1:22-23)</a:t>
                      </a:r>
                    </a:p>
                  </a:txBody>
                  <a:tcPr anchor="ctr"/>
                </a:tc>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8"/>
                        <a:tabLst/>
                        <a:defRPr/>
                      </a:pPr>
                      <a:r>
                        <a:rPr lang="en-US" sz="2200" b="1" kern="1200" dirty="0">
                          <a:solidFill>
                            <a:schemeClr val="dk1"/>
                          </a:solidFill>
                          <a:effectLst/>
                          <a:latin typeface="+mn-lt"/>
                          <a:ea typeface="+mn-ea"/>
                          <a:cs typeface="+mn-cs"/>
                        </a:rPr>
                        <a:t>Intercedes for the Saints (Rom. 8:34; Heb. 7:25)</a:t>
                      </a:r>
                    </a:p>
                  </a:txBody>
                  <a:tcPr anchor="ctr"/>
                </a:tc>
                <a:extLst>
                  <a:ext uri="{0D108BD9-81ED-4DB2-BD59-A6C34878D82A}">
                    <a16:rowId xmlns:a16="http://schemas.microsoft.com/office/drawing/2014/main" val="1315072672"/>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3"/>
                        <a:tabLst/>
                        <a:defRPr/>
                      </a:pPr>
                      <a:r>
                        <a:rPr lang="en-US" sz="2200" b="1" kern="1200" dirty="0">
                          <a:solidFill>
                            <a:schemeClr val="dk1"/>
                          </a:solidFill>
                          <a:effectLst/>
                          <a:latin typeface="+mn-lt"/>
                          <a:ea typeface="+mn-ea"/>
                          <a:cs typeface="+mn-cs"/>
                        </a:rPr>
                        <a:t>Groom of the Church (Eph. 5:22-33)</a:t>
                      </a:r>
                    </a:p>
                  </a:txBody>
                  <a:tcPr anchor="ctr"/>
                </a:tc>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9"/>
                        <a:tabLst/>
                        <a:defRPr/>
                      </a:pPr>
                      <a:r>
                        <a:rPr lang="en-US" sz="2200" b="1" kern="1200" dirty="0">
                          <a:solidFill>
                            <a:schemeClr val="dk1"/>
                          </a:solidFill>
                          <a:effectLst/>
                          <a:latin typeface="+mn-lt"/>
                          <a:ea typeface="+mn-ea"/>
                          <a:cs typeface="+mn-cs"/>
                        </a:rPr>
                        <a:t>Advocate for the Saints (Heb. 9:24; 1 John 2:1)</a:t>
                      </a:r>
                    </a:p>
                  </a:txBody>
                  <a:tcPr anchor="ctr"/>
                </a:tc>
                <a:extLst>
                  <a:ext uri="{0D108BD9-81ED-4DB2-BD59-A6C34878D82A}">
                    <a16:rowId xmlns:a16="http://schemas.microsoft.com/office/drawing/2014/main" val="3244275941"/>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4"/>
                        <a:tabLst/>
                        <a:defRPr/>
                      </a:pPr>
                      <a:r>
                        <a:rPr lang="en-US" sz="2200" b="1" kern="1200" dirty="0">
                          <a:solidFill>
                            <a:schemeClr val="dk1"/>
                          </a:solidFill>
                          <a:effectLst/>
                          <a:latin typeface="+mn-lt"/>
                          <a:ea typeface="+mn-ea"/>
                          <a:cs typeface="+mn-cs"/>
                        </a:rPr>
                        <a:t>Building the Church (Matt. 16:18; Acts 2:41; 4:4) </a:t>
                      </a:r>
                    </a:p>
                  </a:txBody>
                  <a:tcPr anchor="ctr"/>
                </a:tc>
                <a:tc>
                  <a:txBody>
                    <a:bodyPr/>
                    <a:lstStyle/>
                    <a:p>
                      <a:pPr marL="457200" marR="0" lvl="0" indent="-457200" algn="l" defTabSz="914400" rtl="0" eaLnBrk="1" fontAlgn="auto" latinLnBrk="0" hangingPunct="1">
                        <a:lnSpc>
                          <a:spcPct val="100000"/>
                        </a:lnSpc>
                        <a:spcBef>
                          <a:spcPts val="0"/>
                        </a:spcBef>
                        <a:spcAft>
                          <a:spcPts val="600"/>
                        </a:spcAft>
                        <a:buClrTx/>
                        <a:buSzPct val="100000"/>
                        <a:buFont typeface="+mj-lt"/>
                        <a:buAutoNum type="arabicPeriod" startAt="10"/>
                        <a:tabLst/>
                        <a:defRPr/>
                      </a:pPr>
                      <a:r>
                        <a:rPr lang="en-US" sz="2200" b="1" kern="1200" dirty="0">
                          <a:solidFill>
                            <a:schemeClr val="dk1"/>
                          </a:solidFill>
                          <a:effectLst/>
                          <a:latin typeface="+mn-lt"/>
                          <a:ea typeface="+mn-ea"/>
                          <a:cs typeface="+mn-cs"/>
                        </a:rPr>
                        <a:t>Restores broken fellowship (1 John 1:9)</a:t>
                      </a:r>
                    </a:p>
                  </a:txBody>
                  <a:tcPr anchor="ctr"/>
                </a:tc>
                <a:extLst>
                  <a:ext uri="{0D108BD9-81ED-4DB2-BD59-A6C34878D82A}">
                    <a16:rowId xmlns:a16="http://schemas.microsoft.com/office/drawing/2014/main" val="3028931420"/>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5"/>
                        <a:tabLst/>
                        <a:defRPr/>
                      </a:pPr>
                      <a:r>
                        <a:rPr lang="en-US" sz="2200" b="1" kern="1200" dirty="0">
                          <a:solidFill>
                            <a:schemeClr val="dk1"/>
                          </a:solidFill>
                          <a:effectLst/>
                          <a:latin typeface="+mn-lt"/>
                          <a:ea typeface="+mn-ea"/>
                          <a:cs typeface="+mn-cs"/>
                        </a:rPr>
                        <a:t>Bestowal of Spiritual Gifts (Eph. 4:7-12)</a:t>
                      </a:r>
                    </a:p>
                  </a:txBody>
                  <a:tcPr anchor="ctr"/>
                </a:tc>
                <a:tc>
                  <a:txBody>
                    <a:bodyPr/>
                    <a:lstStyle/>
                    <a:p>
                      <a:pPr marL="457200" marR="0" lvl="0" indent="-457200" algn="l" defTabSz="914400" rtl="0" eaLnBrk="1" fontAlgn="auto" latinLnBrk="0" hangingPunct="1">
                        <a:lnSpc>
                          <a:spcPct val="100000"/>
                        </a:lnSpc>
                        <a:spcBef>
                          <a:spcPts val="0"/>
                        </a:spcBef>
                        <a:spcAft>
                          <a:spcPts val="600"/>
                        </a:spcAft>
                        <a:buClrTx/>
                        <a:buSzPct val="100000"/>
                        <a:buFont typeface="+mj-lt"/>
                        <a:buAutoNum type="arabicPeriod" startAt="11"/>
                        <a:tabLst/>
                        <a:defRPr/>
                      </a:pPr>
                      <a:r>
                        <a:rPr lang="en-US" sz="2200" b="1" kern="1200" dirty="0">
                          <a:solidFill>
                            <a:schemeClr val="dk1"/>
                          </a:solidFill>
                          <a:effectLst/>
                          <a:latin typeface="+mn-lt"/>
                          <a:ea typeface="+mn-ea"/>
                          <a:cs typeface="+mn-cs"/>
                        </a:rPr>
                        <a:t>Disciplines His children (Heb. 12:5-13)</a:t>
                      </a:r>
                    </a:p>
                  </a:txBody>
                  <a:tcPr anchor="ctr"/>
                </a:tc>
                <a:extLst>
                  <a:ext uri="{0D108BD9-81ED-4DB2-BD59-A6C34878D82A}">
                    <a16:rowId xmlns:a16="http://schemas.microsoft.com/office/drawing/2014/main" val="1362327812"/>
                  </a:ext>
                </a:extLst>
              </a:tr>
              <a:tr h="914400">
                <a:tc>
                  <a:txBody>
                    <a:bodyPr/>
                    <a:lstStyle/>
                    <a:p>
                      <a:pPr marL="342900" marR="0" lvl="0" indent="-342900" algn="l" defTabSz="914400" rtl="0" eaLnBrk="1" fontAlgn="auto" latinLnBrk="0" hangingPunct="1">
                        <a:lnSpc>
                          <a:spcPct val="100000"/>
                        </a:lnSpc>
                        <a:spcBef>
                          <a:spcPts val="0"/>
                        </a:spcBef>
                        <a:spcAft>
                          <a:spcPts val="600"/>
                        </a:spcAft>
                        <a:buClrTx/>
                        <a:buSzPct val="100000"/>
                        <a:buFont typeface="+mj-lt"/>
                        <a:buAutoNum type="arabicPeriod" startAt="6"/>
                        <a:tabLst/>
                        <a:defRPr/>
                      </a:pPr>
                      <a:r>
                        <a:rPr lang="en-US" sz="2200" b="1" kern="1200" dirty="0">
                          <a:solidFill>
                            <a:schemeClr val="dk1"/>
                          </a:solidFill>
                          <a:effectLst/>
                          <a:latin typeface="+mn-lt"/>
                          <a:ea typeface="+mn-ea"/>
                          <a:cs typeface="+mn-cs"/>
                        </a:rPr>
                        <a:t>Melchizedekian High Priestly role (Heb. 6:20)</a:t>
                      </a:r>
                    </a:p>
                  </a:txBody>
                  <a:tcPr anchor="ctr"/>
                </a:tc>
                <a:tc>
                  <a:txBody>
                    <a:bodyPr/>
                    <a:lstStyle/>
                    <a:p>
                      <a:pPr marL="0" marR="0" lvl="0" indent="0" algn="l" defTabSz="914400" rtl="0" eaLnBrk="1" fontAlgn="auto" latinLnBrk="0" hangingPunct="1">
                        <a:lnSpc>
                          <a:spcPct val="100000"/>
                        </a:lnSpc>
                        <a:spcBef>
                          <a:spcPts val="0"/>
                        </a:spcBef>
                        <a:spcAft>
                          <a:spcPts val="600"/>
                        </a:spcAft>
                        <a:buClrTx/>
                        <a:buSzPct val="100000"/>
                        <a:buFont typeface="+mj-lt"/>
                        <a:buNone/>
                        <a:tabLst/>
                        <a:defRPr/>
                      </a:pPr>
                      <a:r>
                        <a:rPr lang="en-US" sz="2200" b="1" kern="1200" dirty="0">
                          <a:solidFill>
                            <a:schemeClr val="dk1"/>
                          </a:solidFill>
                          <a:effectLst/>
                          <a:latin typeface="+mn-lt"/>
                          <a:ea typeface="+mn-ea"/>
                          <a:cs typeface="+mn-cs"/>
                        </a:rPr>
                        <a:t>12. Indwells His people (John 14:23)</a:t>
                      </a:r>
                    </a:p>
                  </a:txBody>
                  <a:tcPr anchor="ctr"/>
                </a:tc>
                <a:extLst>
                  <a:ext uri="{0D108BD9-81ED-4DB2-BD59-A6C34878D82A}">
                    <a16:rowId xmlns:a16="http://schemas.microsoft.com/office/drawing/2014/main" val="579941034"/>
                  </a:ext>
                </a:extLst>
              </a:tr>
            </a:tbl>
          </a:graphicData>
        </a:graphic>
      </p:graphicFrame>
    </p:spTree>
    <p:extLst>
      <p:ext uri="{BB962C8B-B14F-4D97-AF65-F5344CB8AC3E}">
        <p14:creationId xmlns:p14="http://schemas.microsoft.com/office/powerpoint/2010/main" val="34921601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2:33</a:t>
            </a:r>
          </a:p>
          <a:p>
            <a:pPr algn="just"/>
            <a:r>
              <a:rPr lang="en-US" sz="3600" dirty="0">
                <a:effectLst>
                  <a:outerShdw blurRad="38100" dist="38100" dir="2700000" algn="tl">
                    <a:srgbClr val="000000">
                      <a:alpha val="43137"/>
                    </a:srgbClr>
                  </a:outerShdw>
                </a:effectLst>
                <a:cs typeface="Calibri" panose="020F0502020204030204" pitchFamily="34" charset="0"/>
              </a:rPr>
              <a:t>“Therefore having been exalted to the right hand of God, and having received from the Father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promise of the Holy Spirit</a:t>
            </a:r>
            <a:r>
              <a:rPr lang="en-US" sz="3600" dirty="0">
                <a:effectLst>
                  <a:outerShdw blurRad="38100" dist="38100" dir="2700000" algn="tl">
                    <a:srgbClr val="000000">
                      <a:alpha val="43137"/>
                    </a:srgbClr>
                  </a:outerShdw>
                </a:effectLst>
                <a:cs typeface="Calibri" panose="020F0502020204030204" pitchFamily="34" charset="0"/>
              </a:rPr>
              <a:t>, He has poured forth this which you both see and hear</a:t>
            </a:r>
            <a:r>
              <a:rPr lang="en-US" sz="3600" cap="small" dirty="0">
                <a:effectLst>
                  <a:outerShdw blurRad="38100" dist="38100" dir="2700000" algn="tl">
                    <a:srgbClr val="000000">
                      <a:alpha val="43137"/>
                    </a:srgbClr>
                  </a:outerShdw>
                </a:effectLst>
                <a:cs typeface="Calibri" panose="020F0502020204030204" pitchFamily="34" charset="0"/>
              </a:rPr>
              <a: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121491E6-A593-6228-E37F-D300C248F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97098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108817"/>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14:16-18</a:t>
            </a:r>
          </a:p>
          <a:p>
            <a:pPr algn="just"/>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16</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 will ask the Father, and He will give you another Helper, that He may be with you forever; </a:t>
            </a:r>
            <a:r>
              <a:rPr lang="en-US" sz="3600" baseline="30000" dirty="0">
                <a:effectLst>
                  <a:outerShdw blurRad="38100" dist="38100" dir="2700000" algn="tl">
                    <a:srgbClr val="000000">
                      <a:alpha val="43137"/>
                    </a:srgbClr>
                  </a:outerShdw>
                </a:effectLst>
                <a:cs typeface="Calibri" panose="020F0502020204030204" pitchFamily="34" charset="0"/>
              </a:rPr>
              <a:t>17</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i="1" dirty="0">
                <a:effectLst>
                  <a:outerShdw blurRad="38100" dist="38100" dir="2700000" algn="tl">
                    <a:srgbClr val="000000">
                      <a:alpha val="43137"/>
                    </a:srgbClr>
                  </a:outerShdw>
                </a:effectLst>
                <a:cs typeface="Calibri" panose="020F0502020204030204" pitchFamily="34" charset="0"/>
              </a:rPr>
              <a:t>that is</a:t>
            </a:r>
            <a:r>
              <a:rPr lang="en-US" sz="3600" dirty="0">
                <a:effectLst>
                  <a:outerShdw blurRad="38100" dist="38100" dir="2700000" algn="tl">
                    <a:srgbClr val="000000">
                      <a:alpha val="43137"/>
                    </a:srgbClr>
                  </a:outerShdw>
                </a:effectLst>
                <a:cs typeface="Calibri" panose="020F0502020204030204" pitchFamily="34" charset="0"/>
              </a:rPr>
              <a:t> the Spirit of truth, whom the world cannot receive, because it does not see Him or know Him, </a:t>
            </a:r>
            <a:r>
              <a:rPr lang="en-US" sz="3600" i="1" dirty="0">
                <a:effectLst>
                  <a:outerShdw blurRad="38100" dist="38100" dir="2700000" algn="tl">
                    <a:srgbClr val="000000">
                      <a:alpha val="43137"/>
                    </a:srgbClr>
                  </a:outerShdw>
                </a:effectLst>
                <a:cs typeface="Calibri" panose="020F0502020204030204" pitchFamily="34" charset="0"/>
              </a:rPr>
              <a:t>but</a:t>
            </a:r>
            <a:r>
              <a:rPr lang="en-US" sz="3600" dirty="0">
                <a:effectLst>
                  <a:outerShdw blurRad="38100" dist="38100" dir="2700000" algn="tl">
                    <a:srgbClr val="000000">
                      <a:alpha val="43137"/>
                    </a:srgbClr>
                  </a:outerShdw>
                </a:effectLst>
                <a:cs typeface="Calibri" panose="020F0502020204030204" pitchFamily="34" charset="0"/>
              </a:rPr>
              <a:t> you know Him because He abides with you and will be in you. </a:t>
            </a:r>
            <a:r>
              <a:rPr lang="en-US" sz="3600" baseline="30000" dirty="0">
                <a:effectLst>
                  <a:outerShdw blurRad="38100" dist="38100" dir="2700000" algn="tl">
                    <a:srgbClr val="000000">
                      <a:alpha val="43137"/>
                    </a:srgbClr>
                  </a:outerShdw>
                </a:effectLst>
                <a:cs typeface="Calibri" panose="020F0502020204030204" pitchFamily="34" charset="0"/>
              </a:rPr>
              <a:t>18</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“I will not leave you as orphans; I will come to you.”</a:t>
            </a:r>
            <a:endParaRPr lang="en-US" sz="400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77616347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16:5-7</a:t>
            </a:r>
          </a:p>
          <a:p>
            <a:pPr algn="just"/>
            <a:r>
              <a:rPr lang="en-US" sz="3600" baseline="30000" dirty="0">
                <a:effectLst>
                  <a:outerShdw blurRad="38100" dist="38100" dir="2700000" algn="tl">
                    <a:srgbClr val="000000">
                      <a:alpha val="43137"/>
                    </a:srgbClr>
                  </a:outerShdw>
                </a:effectLst>
                <a:cs typeface="Calibri" panose="020F0502020204030204" pitchFamily="34" charset="0"/>
              </a:rPr>
              <a:t>5</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“But now I am going to Him who sent Me; and none of you asks Me, ‘Where are You going?’ </a:t>
            </a:r>
            <a:r>
              <a:rPr lang="en-US" sz="3600" baseline="30000" dirty="0">
                <a:effectLst>
                  <a:outerShdw blurRad="38100" dist="38100" dir="2700000" algn="tl">
                    <a:srgbClr val="000000">
                      <a:alpha val="43137"/>
                    </a:srgbClr>
                  </a:outerShdw>
                </a:effectLst>
                <a:cs typeface="Calibri" panose="020F0502020204030204" pitchFamily="34" charset="0"/>
              </a:rPr>
              <a:t>6</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But because I have said these things to you, sorrow has filled your heart. </a:t>
            </a:r>
            <a:r>
              <a:rPr lang="en-US" sz="3600" baseline="30000" dirty="0">
                <a:effectLst>
                  <a:outerShdw blurRad="38100" dist="38100" dir="2700000" algn="tl">
                    <a:srgbClr val="000000">
                      <a:alpha val="43137"/>
                    </a:srgbClr>
                  </a:outerShdw>
                </a:effectLst>
                <a:cs typeface="Calibri" panose="020F0502020204030204" pitchFamily="34" charset="0"/>
              </a:rPr>
              <a:t>7</a:t>
            </a:r>
            <a:r>
              <a:rPr lang="en-US" sz="3600" b="1" baseline="30000" dirty="0">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But I tell you the truth, it is to your advantage that I go away; for if I do not go away, the Helper will not come to you; but if I go, I will send Him to you.’”</a:t>
            </a:r>
          </a:p>
        </p:txBody>
      </p:sp>
    </p:spTree>
    <p:extLst>
      <p:ext uri="{BB962C8B-B14F-4D97-AF65-F5344CB8AC3E}">
        <p14:creationId xmlns:p14="http://schemas.microsoft.com/office/powerpoint/2010/main" val="81774489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458788" indent="-458788" algn="ctr"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Holy Spirit’s Impact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2:5-13</a:t>
            </a:r>
          </a:p>
        </p:txBody>
      </p:sp>
      <p:sp>
        <p:nvSpPr>
          <p:cNvPr id="161795" name="Rectangle 3"/>
          <p:cNvSpPr>
            <a:spLocks noGrp="1" noChangeArrowheads="1"/>
          </p:cNvSpPr>
          <p:nvPr>
            <p:ph type="body" idx="1"/>
          </p:nvPr>
        </p:nvSpPr>
        <p:spPr>
          <a:xfrm>
            <a:off x="585217" y="2057400"/>
            <a:ext cx="5967984" cy="32766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Circumstances (5)</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Manifestation of tongues (6-8)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Nations in the Diaspora (9-12)</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Charge of drunkenness (13)</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988941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155257"/>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Luke 11:9-13</a:t>
            </a:r>
          </a:p>
          <a:p>
            <a:pPr algn="just"/>
            <a:r>
              <a:rPr lang="en-US" sz="3100" baseline="30000" dirty="0">
                <a:effectLst>
                  <a:outerShdw blurRad="38100" dist="38100" dir="2700000" algn="tl">
                    <a:srgbClr val="000000">
                      <a:alpha val="43137"/>
                    </a:srgbClr>
                  </a:outerShdw>
                </a:effectLst>
                <a:cs typeface="Calibri" panose="020F0502020204030204" pitchFamily="34" charset="0"/>
              </a:rPr>
              <a:t>9 </a:t>
            </a:r>
            <a:r>
              <a:rPr lang="en-US" sz="3100" dirty="0">
                <a:effectLst>
                  <a:outerShdw blurRad="38100" dist="38100" dir="2700000" algn="tl">
                    <a:srgbClr val="000000">
                      <a:alpha val="43137"/>
                    </a:srgbClr>
                  </a:outerShdw>
                </a:effectLst>
                <a:cs typeface="Calibri" panose="020F0502020204030204" pitchFamily="34" charset="0"/>
              </a:rPr>
              <a:t>“So I say to you, ask, and it will be given to you; seek, and you will find; knock, and it will be opened to you. </a:t>
            </a:r>
            <a:r>
              <a:rPr lang="en-US" sz="3100" baseline="30000" dirty="0">
                <a:effectLst>
                  <a:outerShdw blurRad="38100" dist="38100" dir="2700000" algn="tl">
                    <a:srgbClr val="000000">
                      <a:alpha val="43137"/>
                    </a:srgbClr>
                  </a:outerShdw>
                </a:effectLst>
                <a:cs typeface="Calibri" panose="020F0502020204030204" pitchFamily="34" charset="0"/>
              </a:rPr>
              <a:t>10 </a:t>
            </a:r>
            <a:r>
              <a:rPr lang="en-US" sz="3100" dirty="0">
                <a:effectLst>
                  <a:outerShdw blurRad="38100" dist="38100" dir="2700000" algn="tl">
                    <a:srgbClr val="000000">
                      <a:alpha val="43137"/>
                    </a:srgbClr>
                  </a:outerShdw>
                </a:effectLst>
                <a:cs typeface="Calibri" panose="020F0502020204030204" pitchFamily="34" charset="0"/>
              </a:rPr>
              <a:t>For everyone who asks, receives; and he who seeks, finds; and to him who knocks, it will be opened. </a:t>
            </a:r>
            <a:r>
              <a:rPr lang="en-US" sz="3100" baseline="30000" dirty="0">
                <a:effectLst>
                  <a:outerShdw blurRad="38100" dist="38100" dir="2700000" algn="tl">
                    <a:srgbClr val="000000">
                      <a:alpha val="43137"/>
                    </a:srgbClr>
                  </a:outerShdw>
                </a:effectLst>
                <a:cs typeface="Calibri" panose="020F0502020204030204" pitchFamily="34" charset="0"/>
              </a:rPr>
              <a:t>11 </a:t>
            </a:r>
            <a:r>
              <a:rPr lang="en-US" sz="3100" dirty="0">
                <a:effectLst>
                  <a:outerShdw blurRad="38100" dist="38100" dir="2700000" algn="tl">
                    <a:srgbClr val="000000">
                      <a:alpha val="43137"/>
                    </a:srgbClr>
                  </a:outerShdw>
                </a:effectLst>
                <a:cs typeface="Calibri" panose="020F0502020204030204" pitchFamily="34" charset="0"/>
              </a:rPr>
              <a:t>Now suppose one of you fathers is asked by his son for a fish; he will not give him a snake instead of a fish, will he? </a:t>
            </a:r>
            <a:r>
              <a:rPr lang="en-US" sz="3100" baseline="30000" dirty="0">
                <a:effectLst>
                  <a:outerShdw blurRad="38100" dist="38100" dir="2700000" algn="tl">
                    <a:srgbClr val="000000">
                      <a:alpha val="43137"/>
                    </a:srgbClr>
                  </a:outerShdw>
                </a:effectLst>
                <a:cs typeface="Calibri" panose="020F0502020204030204" pitchFamily="34" charset="0"/>
              </a:rPr>
              <a:t>12 </a:t>
            </a:r>
            <a:r>
              <a:rPr lang="en-US" sz="3100" dirty="0">
                <a:effectLst>
                  <a:outerShdw blurRad="38100" dist="38100" dir="2700000" algn="tl">
                    <a:srgbClr val="000000">
                      <a:alpha val="43137"/>
                    </a:srgbClr>
                  </a:outerShdw>
                </a:effectLst>
                <a:cs typeface="Calibri" panose="020F0502020204030204" pitchFamily="34" charset="0"/>
              </a:rPr>
              <a:t>Or </a:t>
            </a:r>
            <a:r>
              <a:rPr lang="en-US" sz="3100" i="1" dirty="0">
                <a:effectLst>
                  <a:outerShdw blurRad="38100" dist="38100" dir="2700000" algn="tl">
                    <a:srgbClr val="000000">
                      <a:alpha val="43137"/>
                    </a:srgbClr>
                  </a:outerShdw>
                </a:effectLst>
                <a:cs typeface="Calibri" panose="020F0502020204030204" pitchFamily="34" charset="0"/>
              </a:rPr>
              <a:t>if</a:t>
            </a:r>
            <a:r>
              <a:rPr lang="en-US" sz="3100" dirty="0">
                <a:effectLst>
                  <a:outerShdw blurRad="38100" dist="38100" dir="2700000" algn="tl">
                    <a:srgbClr val="000000">
                      <a:alpha val="43137"/>
                    </a:srgbClr>
                  </a:outerShdw>
                </a:effectLst>
                <a:cs typeface="Calibri" panose="020F0502020204030204" pitchFamily="34" charset="0"/>
              </a:rPr>
              <a:t> he is asked for an egg, he will not give him a scorpion, will he?</a:t>
            </a:r>
            <a:r>
              <a:rPr lang="en-US" sz="3100" baseline="30000" dirty="0">
                <a:effectLst>
                  <a:outerShdw blurRad="38100" dist="38100" dir="2700000" algn="tl">
                    <a:srgbClr val="000000">
                      <a:alpha val="43137"/>
                    </a:srgbClr>
                  </a:outerShdw>
                </a:effectLst>
                <a:cs typeface="Calibri" panose="020F0502020204030204" pitchFamily="34" charset="0"/>
              </a:rPr>
              <a:t> 13 </a:t>
            </a:r>
            <a:r>
              <a:rPr lang="en-US" sz="3100" dirty="0">
                <a:effectLst>
                  <a:outerShdw blurRad="38100" dist="38100" dir="2700000" algn="tl">
                    <a:srgbClr val="000000">
                      <a:alpha val="43137"/>
                    </a:srgbClr>
                  </a:outerShdw>
                </a:effectLst>
                <a:cs typeface="Calibri" panose="020F0502020204030204" pitchFamily="34" charset="0"/>
              </a:rPr>
              <a:t>If you then, being evil, know how to give good gifts to your children, </a:t>
            </a:r>
            <a:r>
              <a:rPr lang="en-US" sz="3100" b="1" u="sng" dirty="0">
                <a:solidFill>
                  <a:srgbClr val="FFFFCC"/>
                </a:solidFill>
                <a:effectLst>
                  <a:outerShdw blurRad="38100" dist="38100" dir="2700000" algn="tl">
                    <a:srgbClr val="000000">
                      <a:alpha val="43137"/>
                    </a:srgbClr>
                  </a:outerShdw>
                </a:effectLst>
                <a:cs typeface="Calibri" panose="020F0502020204030204" pitchFamily="34" charset="0"/>
              </a:rPr>
              <a:t>how much more will </a:t>
            </a:r>
            <a:r>
              <a:rPr lang="en-US" sz="3100" b="1" i="1" u="sng" dirty="0">
                <a:solidFill>
                  <a:srgbClr val="FFFFCC"/>
                </a:solidFill>
                <a:effectLst>
                  <a:outerShdw blurRad="38100" dist="38100" dir="2700000" algn="tl">
                    <a:srgbClr val="000000">
                      <a:alpha val="43137"/>
                    </a:srgbClr>
                  </a:outerShdw>
                </a:effectLst>
                <a:cs typeface="Calibri" panose="020F0502020204030204" pitchFamily="34" charset="0"/>
              </a:rPr>
              <a:t>your</a:t>
            </a:r>
            <a:r>
              <a:rPr lang="en-US" sz="3100" b="1" u="sng" dirty="0">
                <a:solidFill>
                  <a:srgbClr val="FFFFCC"/>
                </a:solidFill>
                <a:effectLst>
                  <a:outerShdw blurRad="38100" dist="38100" dir="2700000" algn="tl">
                    <a:srgbClr val="000000">
                      <a:alpha val="43137"/>
                    </a:srgbClr>
                  </a:outerShdw>
                </a:effectLst>
                <a:cs typeface="Calibri" panose="020F0502020204030204" pitchFamily="34" charset="0"/>
              </a:rPr>
              <a:t> heavenly Father give the Holy Spirit to those who ask Him?</a:t>
            </a:r>
            <a:r>
              <a:rPr lang="en-US" sz="31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66280124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Luke 24:49</a:t>
            </a:r>
          </a:p>
          <a:p>
            <a:pPr algn="just"/>
            <a:r>
              <a:rPr lang="en-US" sz="3600" dirty="0">
                <a:effectLst>
                  <a:outerShdw blurRad="38100" dist="38100" dir="2700000" algn="tl">
                    <a:srgbClr val="000000">
                      <a:alpha val="43137"/>
                    </a:srgbClr>
                  </a:outerShdw>
                </a:effectLst>
                <a:cs typeface="Calibri" panose="020F0502020204030204" pitchFamily="34" charset="0"/>
              </a:rPr>
              <a:t>“And behold, I am sending forth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promise of My Father</a:t>
            </a:r>
            <a:r>
              <a:rPr lang="en-US" sz="3600" dirty="0">
                <a:effectLst>
                  <a:outerShdw blurRad="38100" dist="38100" dir="2700000" algn="tl">
                    <a:srgbClr val="000000">
                      <a:alpha val="43137"/>
                    </a:srgbClr>
                  </a:outerShdw>
                </a:effectLst>
                <a:cs typeface="Calibri" panose="020F0502020204030204" pitchFamily="34" charset="0"/>
              </a:rPr>
              <a:t> upon you; but you are to stay in the city until you are clothed with power from on high.”</a:t>
            </a:r>
            <a:endParaRPr lang="en-US" sz="3200"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3C235EE7-8026-4471-BD8D-22D5CC1CC428}"/>
              </a:ext>
            </a:extLst>
          </p:cNvPr>
          <p:cNvPicPr>
            <a:picLocks noChangeAspect="1"/>
          </p:cNvPicPr>
          <p:nvPr/>
        </p:nvPicPr>
        <p:blipFill>
          <a:blip r:embed="rId3"/>
          <a:stretch>
            <a:fillRect/>
          </a:stretch>
        </p:blipFill>
        <p:spPr>
          <a:xfrm>
            <a:off x="4831842" y="2895600"/>
            <a:ext cx="2528316" cy="1828800"/>
          </a:xfrm>
          <a:prstGeom prst="rect">
            <a:avLst/>
          </a:prstGeom>
        </p:spPr>
      </p:pic>
    </p:spTree>
    <p:extLst>
      <p:ext uri="{BB962C8B-B14F-4D97-AF65-F5344CB8AC3E}">
        <p14:creationId xmlns:p14="http://schemas.microsoft.com/office/powerpoint/2010/main" val="117633748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3" name="Picture 2">
            <a:extLst>
              <a:ext uri="{FF2B5EF4-FFF2-40B4-BE49-F238E27FC236}">
                <a16:creationId xmlns:a16="http://schemas.microsoft.com/office/drawing/2014/main" id="{E23E2AAB-6571-4720-983A-9D62690EC65E}"/>
              </a:ext>
            </a:extLst>
          </p:cNvPr>
          <p:cNvPicPr>
            <a:picLocks noChangeAspect="1"/>
          </p:cNvPicPr>
          <p:nvPr/>
        </p:nvPicPr>
        <p:blipFill>
          <a:blip r:embed="rId3"/>
          <a:stretch>
            <a:fillRect/>
          </a:stretch>
        </p:blipFill>
        <p:spPr>
          <a:xfrm>
            <a:off x="5273040" y="3352800"/>
            <a:ext cx="1645920" cy="1645920"/>
          </a:xfrm>
          <a:prstGeom prst="roundRect">
            <a:avLst/>
          </a:prstGeom>
        </p:spPr>
      </p:pic>
      <p:sp>
        <p:nvSpPr>
          <p:cNvPr id="5" name="TextBox 4">
            <a:extLst>
              <a:ext uri="{FF2B5EF4-FFF2-40B4-BE49-F238E27FC236}">
                <a16:creationId xmlns:a16="http://schemas.microsoft.com/office/drawing/2014/main" id="{2E250258-942F-B8DB-B5E0-8219FDF9A823}"/>
              </a:ext>
            </a:extLst>
          </p:cNvPr>
          <p:cNvSpPr txBox="1"/>
          <p:nvPr/>
        </p:nvSpPr>
        <p:spPr>
          <a:xfrm>
            <a:off x="609600" y="0"/>
            <a:ext cx="10972800" cy="3477875"/>
          </a:xfrm>
          <a:prstGeom prst="rect">
            <a:avLst/>
          </a:prstGeom>
          <a:noFill/>
        </p:spPr>
        <p:txBody>
          <a:bodyPr wrap="square">
            <a:spAutoFit/>
          </a:bodyPr>
          <a:lstStyle/>
          <a:p>
            <a:pPr marL="0" marR="0" algn="ctr">
              <a:spcBef>
                <a:spcPts val="0"/>
              </a:spcBef>
              <a:spcAft>
                <a:spcPts val="6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1:4–5 </a:t>
            </a:r>
          </a:p>
          <a:p>
            <a:pPr marL="0" marR="0" algn="just">
              <a:spcBef>
                <a:spcPts val="0"/>
              </a:spcBef>
              <a:spcAft>
                <a:spcPts val="1000"/>
              </a:spcAft>
            </a:pPr>
            <a:r>
              <a:rPr lang="en-US" sz="3500" u="none" strike="noStrike" baseline="30000" dirty="0">
                <a:effectLst/>
                <a:latin typeface="Calibri" panose="020F0502020204030204" pitchFamily="34" charset="0"/>
              </a:rPr>
              <a:t>4</a:t>
            </a:r>
            <a:r>
              <a:rPr lang="en-US" sz="3500" u="none" strike="noStrike" dirty="0">
                <a:effectLst/>
                <a:latin typeface="Calibri" panose="020F0502020204030204" pitchFamily="34" charset="0"/>
              </a:rPr>
              <a:t> </a:t>
            </a:r>
            <a:r>
              <a:rPr lang="en-US" sz="3500" dirty="0">
                <a:effectLst/>
                <a:latin typeface="Calibri" panose="020F0502020204030204" pitchFamily="34" charset="0"/>
              </a:rPr>
              <a:t>Gathering them together, He commanded them not to leave Jerusalem, but to wait for what the Father had promised, “Which,” </a:t>
            </a:r>
            <a:r>
              <a:rPr lang="en-US" sz="3500" i="1" dirty="0">
                <a:effectLst/>
                <a:latin typeface="Calibri" panose="020F0502020204030204" pitchFamily="34" charset="0"/>
              </a:rPr>
              <a:t>He said,</a:t>
            </a:r>
            <a:r>
              <a:rPr lang="en-US" sz="3500" dirty="0">
                <a:effectLst/>
                <a:latin typeface="Calibri" panose="020F0502020204030204" pitchFamily="34" charset="0"/>
              </a:rPr>
              <a:t> “you heard of from Me; </a:t>
            </a:r>
            <a:r>
              <a:rPr lang="en-US" sz="3500" u="none" strike="noStrike" baseline="30000" dirty="0">
                <a:effectLst/>
                <a:latin typeface="Calibri" panose="020F0502020204030204" pitchFamily="34" charset="0"/>
              </a:rPr>
              <a:t>5</a:t>
            </a:r>
            <a:r>
              <a:rPr lang="en-US" sz="3500" u="none" strike="noStrike" dirty="0">
                <a:effectLst/>
                <a:latin typeface="Calibri" panose="020F0502020204030204" pitchFamily="34" charset="0"/>
              </a:rPr>
              <a:t> </a:t>
            </a:r>
            <a:r>
              <a:rPr lang="en-US" sz="3500" dirty="0">
                <a:effectLst/>
                <a:latin typeface="Calibri" panose="020F0502020204030204" pitchFamily="34" charset="0"/>
              </a:rPr>
              <a:t>for John baptized with water, but you will be baptized with the Holy Spirit not many days from now.” </a:t>
            </a:r>
          </a:p>
        </p:txBody>
      </p:sp>
    </p:spTree>
    <p:extLst>
      <p:ext uri="{BB962C8B-B14F-4D97-AF65-F5344CB8AC3E}">
        <p14:creationId xmlns:p14="http://schemas.microsoft.com/office/powerpoint/2010/main" val="298374922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51136"/>
            <a:ext cx="10972800" cy="4849664"/>
          </a:xfrm>
        </p:spPr>
        <p:txBody>
          <a:bodyPr/>
          <a:lstStyle/>
          <a:p>
            <a:pPr marL="0" indent="0" algn="just">
              <a:lnSpc>
                <a:spcPct val="100000"/>
              </a:lnSpc>
              <a:buNone/>
            </a:pPr>
            <a:r>
              <a:rPr lang="en-US" sz="2900" dirty="0">
                <a:effectLst>
                  <a:outerShdw blurRad="38100" dist="38100" dir="2700000" algn="tl">
                    <a:srgbClr val="000000">
                      <a:alpha val="43137"/>
                    </a:srgbClr>
                  </a:outerShdw>
                </a:effectLst>
              </a:rPr>
              <a:t>“Yet even apart from this consideration, Bock misses the point of the quotation from Psalm 110 in Acts 2. As verse 33 makes clear, the real link is with the outpouring of the Holy Spirit. It is a well-confirmed New Testament teaching that the gift of the Holy Spirit is the </a:t>
            </a:r>
            <a:r>
              <a:rPr lang="en-US" sz="2900" i="1" dirty="0">
                <a:effectLst>
                  <a:outerShdw blurRad="38100" dist="38100" dir="2700000" algn="tl">
                    <a:srgbClr val="000000">
                      <a:alpha val="43137"/>
                    </a:srgbClr>
                  </a:outerShdw>
                </a:effectLst>
              </a:rPr>
              <a:t>direct consequence</a:t>
            </a:r>
            <a:r>
              <a:rPr lang="en-US" sz="2900" dirty="0">
                <a:effectLst>
                  <a:outerShdw blurRad="38100" dist="38100" dir="2700000" algn="tl">
                    <a:srgbClr val="000000">
                      <a:alpha val="43137"/>
                    </a:srgbClr>
                  </a:outerShdw>
                </a:effectLst>
              </a:rPr>
              <a:t> of our Lord’s ascension to the Father. According to John’s Gospel, the Lord informed the disciples, ‘it is to your advantage that I go away; for if I do not go away, the helper will not come to you; but if I depart, I will send him to you’ (16:7). Earlier He had also said, “and I will pray to the Father, and He will give you another helper, that He may abide with you forever” (14:16). </a:t>
            </a:r>
            <a:r>
              <a:rPr lang="en-US" sz="2900" dirty="0"/>
              <a:t>Our Lord’s return to the Father and His intercession there are necessary to the outpouring of the Holy Spirit....</a:t>
            </a:r>
            <a:endParaRPr lang="en-US" sz="2900"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096EBB0B-BF2A-4D28-A59B-C3F357DD5F47}"/>
              </a:ext>
            </a:extLst>
          </p:cNvPr>
          <p:cNvSpPr/>
          <p:nvPr/>
        </p:nvSpPr>
        <p:spPr>
          <a:xfrm>
            <a:off x="2687940" y="228601"/>
            <a:ext cx="681612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cs typeface="Calibri" panose="020F0502020204030204" pitchFamily="34" charset="0"/>
              </a:rPr>
              <a:t>Issues in Dispensationalism</a:t>
            </a:r>
            <a:r>
              <a:rPr lang="en-US" sz="1400" dirty="0">
                <a:effectLst>
                  <a:outerShdw blurRad="38100" dist="38100" dir="2700000" algn="tl">
                    <a:srgbClr val="000000">
                      <a:alpha val="43137"/>
                    </a:srgbClr>
                  </a:outerShdw>
                </a:effectLst>
                <a:cs typeface="Calibri" panose="020F0502020204030204" pitchFamily="34" charset="0"/>
              </a:rPr>
              <a:t>, ed. John R. Master Wesley R. Willis, Charles C. Ryrie (Chicago: Moody, 1994), 177.</a:t>
            </a:r>
          </a:p>
        </p:txBody>
      </p:sp>
      <p:pic>
        <p:nvPicPr>
          <p:cNvPr id="12" name="Picture 2" descr="Image result for zane hodges">
            <a:extLst>
              <a:ext uri="{FF2B5EF4-FFF2-40B4-BE49-F238E27FC236}">
                <a16:creationId xmlns:a16="http://schemas.microsoft.com/office/drawing/2014/main" id="{7B640EC4-ED0B-4A7B-A6CA-F5058A1586F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 y="76200"/>
            <a:ext cx="96252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7832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50419"/>
            <a:ext cx="10972800" cy="4541806"/>
          </a:xfrm>
        </p:spPr>
        <p:txBody>
          <a:bodyPr/>
          <a:lstStyle/>
          <a:p>
            <a:pPr marL="0" indent="0" algn="just">
              <a:lnSpc>
                <a:spcPct val="100000"/>
              </a:lnSpc>
              <a:buNone/>
            </a:pPr>
            <a:r>
              <a:rPr lang="en-US" sz="2850" dirty="0">
                <a:effectLst>
                  <a:outerShdw blurRad="38100" dist="38100" dir="2700000" algn="tl">
                    <a:srgbClr val="000000">
                      <a:alpha val="43137"/>
                    </a:srgbClr>
                  </a:outerShdw>
                </a:effectLst>
              </a:rPr>
              <a:t>...</a:t>
            </a:r>
            <a:r>
              <a:rPr lang="en-US" sz="2850" dirty="0"/>
              <a:t>Thus, in Luke-Acts the gift of the Spirit is termed ‘the promise of the Father’ for which the disciples must wait until after Jesus’ ascension to Heaven (Luke 24:49; Acts 1:4). Bock labels Psalm 110 a ‘resurrection proof text.’ However, it is not an explicit statement of the resurrection since the resurrection is not mentioned in the Psalm. It does prophesy enthronement at God’s right hand. </a:t>
            </a:r>
            <a:r>
              <a:rPr lang="en-US" sz="2850" b="1" u="sng" dirty="0">
                <a:solidFill>
                  <a:srgbClr val="FFFFCC"/>
                </a:solidFill>
              </a:rPr>
              <a:t>The point of Peter quoting Psalm 110 is simply this: the seated Christ is the source of the Spirit’s outpouring. By His intercession He has secured what God the Father promised.</a:t>
            </a:r>
            <a:r>
              <a:rPr lang="en-US" sz="2850" dirty="0"/>
              <a:t> This is precisely what Acts 2:33 states: ‘therefore being exalted to the right hand of God, and having received from the Father the promise of the Holy Spirit, He poured out this which you see and hear.’”</a:t>
            </a:r>
            <a:endParaRPr lang="en-US" sz="2850" dirty="0">
              <a:effectLst>
                <a:outerShdw blurRad="38100" dist="38100" dir="2700000" algn="tl">
                  <a:srgbClr val="000000">
                    <a:alpha val="43137"/>
                  </a:srgbClr>
                </a:outerShdw>
              </a:effectLst>
            </a:endParaRP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sp>
        <p:nvSpPr>
          <p:cNvPr id="8" name="Rectangle 7">
            <a:extLst>
              <a:ext uri="{FF2B5EF4-FFF2-40B4-BE49-F238E27FC236}">
                <a16:creationId xmlns:a16="http://schemas.microsoft.com/office/drawing/2014/main" id="{65A118FF-E421-4DDD-91DD-BFF542C2B71C}"/>
              </a:ext>
            </a:extLst>
          </p:cNvPr>
          <p:cNvSpPr/>
          <p:nvPr/>
        </p:nvSpPr>
        <p:spPr>
          <a:xfrm>
            <a:off x="2687940" y="228601"/>
            <a:ext cx="681612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mn-lt"/>
                <a:ea typeface="+mj-ea"/>
                <a:cs typeface="Calibri" panose="020F0502020204030204" pitchFamily="34" charset="0"/>
              </a:rPr>
              <a:t>Zane Hodges</a:t>
            </a:r>
          </a:p>
          <a:p>
            <a:pPr algn="ctr"/>
            <a:r>
              <a:rPr lang="en-US" sz="1400" dirty="0">
                <a:effectLst>
                  <a:outerShdw blurRad="38100" dist="38100" dir="2700000" algn="tl">
                    <a:srgbClr val="000000">
                      <a:alpha val="43137"/>
                    </a:srgbClr>
                  </a:outerShdw>
                </a:effectLst>
                <a:latin typeface="+mn-lt"/>
                <a:cs typeface="Calibri" panose="020F0502020204030204" pitchFamily="34" charset="0"/>
              </a:rPr>
              <a:t>Zane C. Hodges, “A Dispensational Understanding of Acts 2,” in </a:t>
            </a:r>
            <a:r>
              <a:rPr lang="en-US" sz="1400" i="1" dirty="0">
                <a:effectLst>
                  <a:outerShdw blurRad="38100" dist="38100" dir="2700000" algn="tl">
                    <a:srgbClr val="000000">
                      <a:alpha val="43137"/>
                    </a:srgbClr>
                  </a:outerShdw>
                </a:effectLst>
                <a:latin typeface="+mn-lt"/>
                <a:cs typeface="Calibri" panose="020F0502020204030204" pitchFamily="34" charset="0"/>
              </a:rPr>
              <a:t>Issues in Dispensationalism</a:t>
            </a:r>
            <a:r>
              <a:rPr lang="en-US" sz="1400" dirty="0">
                <a:effectLst>
                  <a:outerShdw blurRad="38100" dist="38100" dir="2700000" algn="tl">
                    <a:srgbClr val="000000">
                      <a:alpha val="43137"/>
                    </a:srgbClr>
                  </a:outerShdw>
                </a:effectLst>
                <a:latin typeface="+mn-lt"/>
                <a:cs typeface="Calibri" panose="020F0502020204030204" pitchFamily="34" charset="0"/>
              </a:rPr>
              <a:t>, ed. John R. Master Wesley R. Willis, Charles C. Ryrie (Chicago: Moody, 1994), 177.</a:t>
            </a:r>
          </a:p>
        </p:txBody>
      </p:sp>
      <p:pic>
        <p:nvPicPr>
          <p:cNvPr id="2" name="Picture 2" descr="Image result for zane hodges">
            <a:extLst>
              <a:ext uri="{FF2B5EF4-FFF2-40B4-BE49-F238E27FC236}">
                <a16:creationId xmlns:a16="http://schemas.microsoft.com/office/drawing/2014/main" id="{F819A32A-13CA-D14E-87C3-83A187A8498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 y="76200"/>
            <a:ext cx="962527"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0808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2:13, 15</a:t>
            </a:r>
          </a:p>
          <a:p>
            <a:pPr algn="just"/>
            <a:r>
              <a:rPr lang="en-US" sz="3600" baseline="30000" dirty="0">
                <a:effectLst>
                  <a:outerShdw blurRad="38100" dist="38100" dir="2700000" algn="tl">
                    <a:srgbClr val="000000">
                      <a:alpha val="43137"/>
                    </a:srgbClr>
                  </a:outerShdw>
                </a:effectLst>
                <a:cs typeface="Calibri" panose="020F0502020204030204" pitchFamily="34" charset="0"/>
              </a:rPr>
              <a:t>13 </a:t>
            </a:r>
            <a:r>
              <a:rPr lang="en-US" sz="3600" dirty="0">
                <a:effectLst>
                  <a:outerShdw blurRad="38100" dist="38100" dir="2700000" algn="tl">
                    <a:srgbClr val="000000">
                      <a:alpha val="43137"/>
                    </a:srgbClr>
                  </a:outerShdw>
                </a:effectLst>
                <a:cs typeface="Calibri" panose="020F0502020204030204" pitchFamily="34" charset="0"/>
              </a:rPr>
              <a:t>“But others were mocking and saying, ‘They are full of sweet wine.’… </a:t>
            </a: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‘For these men are not drunk, as you suppose, for it is only the third hour of the day.’”</a:t>
            </a:r>
          </a:p>
        </p:txBody>
      </p:sp>
      <p:pic>
        <p:nvPicPr>
          <p:cNvPr id="3" name="Picture 2" descr="Jesus Dust: How to Live in the Kingdom of God">
            <a:extLst>
              <a:ext uri="{FF2B5EF4-FFF2-40B4-BE49-F238E27FC236}">
                <a16:creationId xmlns:a16="http://schemas.microsoft.com/office/drawing/2014/main" id="{C691AB9A-9104-B852-4FCD-ADE21937E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97543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E5B94F48-9E67-3F9D-3086-59D466DE39E7}"/>
              </a:ext>
            </a:extLst>
          </p:cNvPr>
          <p:cNvSpPr>
            <a:spLocks noGrp="1" noChangeArrowheads="1"/>
          </p:cNvSpPr>
          <p:nvPr>
            <p:ph type="title"/>
          </p:nvPr>
        </p:nvSpPr>
        <p:spPr>
          <a:xfrm>
            <a:off x="2738438" y="228600"/>
            <a:ext cx="6715125" cy="914400"/>
          </a:xfrm>
        </p:spPr>
        <p:txBody>
          <a:bodyPr/>
          <a:lstStyle/>
          <a:p>
            <a:pPr marL="458788" indent="-458788"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1E93A751-493A-89CA-A36D-FBB594D19FD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2062464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2:34-35</a:t>
            </a:r>
          </a:p>
          <a:p>
            <a:pPr algn="just"/>
            <a:r>
              <a:rPr lang="en-US" sz="3600" dirty="0">
                <a:effectLst>
                  <a:outerShdw blurRad="38100" dist="38100" dir="2700000" algn="tl">
                    <a:srgbClr val="000000">
                      <a:alpha val="43137"/>
                    </a:srgbClr>
                  </a:outerShdw>
                </a:effectLst>
                <a:cs typeface="Calibri" panose="020F0502020204030204" pitchFamily="34" charset="0"/>
              </a:rPr>
              <a:t>“For it was not David who ascended into heaven, but he himself says: ‘</a:t>
            </a:r>
            <a:r>
              <a:rPr lang="en-US" sz="3600" cap="small" dirty="0">
                <a:effectLst>
                  <a:outerShdw blurRad="38100" dist="38100" dir="2700000" algn="tl">
                    <a:srgbClr val="000000">
                      <a:alpha val="43137"/>
                    </a:srgbClr>
                  </a:outerShdw>
                </a:effectLst>
                <a:cs typeface="Calibri" panose="020F0502020204030204" pitchFamily="34" charset="0"/>
              </a:rPr>
              <a:t>The Lord said to my Lord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Sit at My right hand, Until I make Your enemies a footstool for Your feet.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9CCD365-9F33-1E03-1D32-1A9835917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96431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46824"/>
          </a:xfrm>
          <a:prstGeom prst="rect">
            <a:avLst/>
          </a:prstGeom>
          <a:noFill/>
          <a:ln w="28575">
            <a:noFill/>
            <a:miter lim="800000"/>
            <a:headEnd/>
            <a:tailEnd/>
          </a:ln>
        </p:spPr>
        <p:txBody>
          <a:bodyPr wrap="square">
            <a:spAutoFit/>
          </a:bodyPr>
          <a:lstStyle/>
          <a:p>
            <a:pPr algn="ctr">
              <a:spcBef>
                <a:spcPts val="0"/>
              </a:spcBef>
              <a:spcAft>
                <a:spcPts val="6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2:34-35</a:t>
            </a:r>
          </a:p>
          <a:p>
            <a:pPr algn="just"/>
            <a:r>
              <a:rPr lang="en-US" sz="3600" dirty="0">
                <a:effectLst>
                  <a:outerShdw blurRad="38100" dist="38100" dir="2700000" algn="tl">
                    <a:srgbClr val="000000">
                      <a:alpha val="43137"/>
                    </a:srgbClr>
                  </a:outerShdw>
                </a:effectLst>
                <a:cs typeface="Calibri" panose="020F0502020204030204" pitchFamily="34" charset="0"/>
              </a:rPr>
              <a:t>“For it was not David who ascended into heaven, but he himself says: ‘</a:t>
            </a:r>
            <a:r>
              <a:rPr lang="en-US" sz="3600" cap="small" dirty="0">
                <a:effectLst>
                  <a:outerShdw blurRad="38100" dist="38100" dir="2700000" algn="tl">
                    <a:srgbClr val="000000">
                      <a:alpha val="43137"/>
                    </a:srgbClr>
                  </a:outerShdw>
                </a:effectLst>
                <a:cs typeface="Calibri" panose="020F0502020204030204" pitchFamily="34" charset="0"/>
              </a:rPr>
              <a:t>The Lord said to my Lord</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Sit at My right hand</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Until</a:t>
            </a:r>
            <a:r>
              <a:rPr lang="en-US" sz="3600" cap="small" dirty="0">
                <a:effectLst>
                  <a:outerShdw blurRad="38100" dist="38100" dir="2700000" algn="tl">
                    <a:srgbClr val="000000">
                      <a:alpha val="43137"/>
                    </a:srgbClr>
                  </a:outerShdw>
                </a:effectLst>
                <a:cs typeface="Calibri" panose="020F0502020204030204" pitchFamily="34" charset="0"/>
              </a:rPr>
              <a:t> I make Your enemies a footstool for Your feet.</a:t>
            </a:r>
            <a:r>
              <a:rPr lang="en-US" sz="3600" b="1" baseline="30000" dirty="0">
                <a:effectLst>
                  <a:outerShdw blurRad="38100" dist="38100" dir="2700000" algn="tl">
                    <a:srgbClr val="000000">
                      <a:alpha val="43137"/>
                    </a:srgbClr>
                  </a:outerShdw>
                </a:effectLst>
                <a:cs typeface="Calibri" panose="020F0502020204030204" pitchFamily="34" charset="0"/>
              </a:rPr>
              <a:t>’”</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C9CCD365-9F33-1E03-1D32-1A9835917C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63331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03C1F84-50F2-4AD7-A6C9-819D23EAC03A}"/>
              </a:ext>
            </a:extLst>
          </p:cNvPr>
          <p:cNvSpPr>
            <a:spLocks noGrp="1" noChangeArrowheads="1"/>
          </p:cNvSpPr>
          <p:nvPr>
            <p:ph type="title" idx="4294967295"/>
          </p:nvPr>
        </p:nvSpPr>
        <p:spPr>
          <a:xfrm>
            <a:off x="3221038" y="228600"/>
            <a:ext cx="5749925" cy="762000"/>
          </a:xfrm>
        </p:spPr>
        <p:txBody>
          <a:bodyPr anchor="t"/>
          <a:lstStyle/>
          <a:p>
            <a:pPr algn="ctr" defTabSz="457200" eaLnBrk="0" hangingPunct="0">
              <a:lnSpc>
                <a:spcPct val="100000"/>
              </a:lnSpc>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Satan’s Progressive Defeat</a:t>
            </a:r>
          </a:p>
        </p:txBody>
      </p:sp>
      <p:sp>
        <p:nvSpPr>
          <p:cNvPr id="36867" name="Rectangle 3">
            <a:extLst>
              <a:ext uri="{FF2B5EF4-FFF2-40B4-BE49-F238E27FC236}">
                <a16:creationId xmlns:a16="http://schemas.microsoft.com/office/drawing/2014/main" id="{03A2E33C-754B-4D69-A3F8-36AB0282C58D}"/>
              </a:ext>
            </a:extLst>
          </p:cNvPr>
          <p:cNvSpPr>
            <a:spLocks noGrp="1" noChangeArrowheads="1"/>
          </p:cNvSpPr>
          <p:nvPr>
            <p:ph type="body" idx="4294967295"/>
          </p:nvPr>
        </p:nvSpPr>
        <p:spPr>
          <a:xfrm>
            <a:off x="1049721" y="1600200"/>
            <a:ext cx="10092559" cy="4876800"/>
          </a:xfrm>
        </p:spPr>
        <p:txBody>
          <a:bodyPr/>
          <a:lstStyle/>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Initial eviction from heaven (Isa 14:12-15; Ezek 28:12-17)</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Eden (Gen 3:15)</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a:t>
            </a:r>
            <a:r>
              <a:rPr lang="en-US" sz="3200" dirty="0" err="1">
                <a:effectLst>
                  <a:outerShdw blurRad="38100" dist="38100" dir="2700000" algn="tl">
                    <a:srgbClr val="000000">
                      <a:alpha val="43137"/>
                    </a:srgbClr>
                  </a:outerShdw>
                </a:effectLst>
                <a:latin typeface="Calibri" panose="020F0502020204030204" pitchFamily="34" charset="0"/>
              </a:rPr>
              <a:t>diluvian</a:t>
            </a:r>
            <a:r>
              <a:rPr lang="en-US" sz="3200" dirty="0">
                <a:effectLst>
                  <a:outerShdw blurRad="38100" dist="38100" dir="2700000" algn="tl">
                    <a:srgbClr val="000000">
                      <a:alpha val="43137"/>
                    </a:srgbClr>
                  </a:outerShdw>
                </a:effectLst>
                <a:latin typeface="Calibri" panose="020F0502020204030204" pitchFamily="34" charset="0"/>
              </a:rPr>
              <a:t> world (1 Pet 3:19-20)</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Cross (John 12:31; 16:11; Col 2:15; Heb 2:14; 1 John 3:8)</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Mid point of the Tribulation (Rev 12:9)</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Beginning of millennium (Rev 20:2-3)</a:t>
            </a:r>
          </a:p>
          <a:p>
            <a:pPr marL="461963" indent="-461963">
              <a:lnSpc>
                <a:spcPct val="100000"/>
              </a:lnSpc>
              <a:spcBef>
                <a:spcPts val="0"/>
              </a:spcBef>
              <a:spcAft>
                <a:spcPts val="18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End of millennium (Rev 20:10)</a:t>
            </a:r>
          </a:p>
        </p:txBody>
      </p:sp>
      <p:pic>
        <p:nvPicPr>
          <p:cNvPr id="2" name="Picture 1">
            <a:extLst>
              <a:ext uri="{FF2B5EF4-FFF2-40B4-BE49-F238E27FC236}">
                <a16:creationId xmlns:a16="http://schemas.microsoft.com/office/drawing/2014/main" id="{327A3CC1-AF2A-4108-BA29-6CA2769B72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922" y="76200"/>
            <a:ext cx="1083478" cy="1097280"/>
          </a:xfrm>
          <a:prstGeom prst="rect">
            <a:avLst/>
          </a:prstGeom>
          <a:ln w="12700">
            <a:solidFill>
              <a:schemeClr val="tx1"/>
            </a:solidFill>
          </a:ln>
        </p:spPr>
      </p:pic>
    </p:spTree>
    <p:extLst>
      <p:ext uri="{BB962C8B-B14F-4D97-AF65-F5344CB8AC3E}">
        <p14:creationId xmlns:p14="http://schemas.microsoft.com/office/powerpoint/2010/main" val="201302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38A3D74F-D2B5-5925-96A5-C55210836ED5}"/>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2617777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847851" y="228600"/>
            <a:ext cx="8496299" cy="14478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&amp; Titles Demonstrating </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Satan’s Post-Fall, Earthly Authority </a:t>
            </a:r>
            <a:br>
              <a:rPr lang="en-US" sz="28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latin typeface="+mn-lt"/>
              </a:rPr>
              <a:t>(Job 1:7; 2:2; Luke 4:5-8; Rom. 8:19-22)</a:t>
            </a:r>
            <a:endParaRPr lang="en-US" sz="2800" dirty="0">
              <a:effectLst>
                <a:outerShdw blurRad="38100" dist="38100" dir="2700000" algn="tl">
                  <a:srgbClr val="000000">
                    <a:alpha val="43137"/>
                  </a:srgbClr>
                </a:outerShdw>
              </a:effectLst>
              <a:latin typeface="+mn-lt"/>
            </a:endParaRPr>
          </a:p>
        </p:txBody>
      </p:sp>
      <p:sp>
        <p:nvSpPr>
          <p:cNvPr id="6147" name="Rectangle 3"/>
          <p:cNvSpPr>
            <a:spLocks noGrp="1" noChangeArrowheads="1"/>
          </p:cNvSpPr>
          <p:nvPr>
            <p:ph type="body" idx="1"/>
          </p:nvPr>
        </p:nvSpPr>
        <p:spPr>
          <a:xfrm>
            <a:off x="1943100" y="2057400"/>
            <a:ext cx="8305800" cy="4572001"/>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Prince of this world (John 12:31; 14:30; 16:11)</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God of this age (2 Cor. 4:4)</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Prince and power of the air (Eph. 2:2)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Who the believer wrestles with (Eph. 6:12)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Roaring lion (1 Pet. 5:8)</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Whole world lies in his power (1 John 5:19)</a:t>
            </a:r>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1" y="76200"/>
            <a:ext cx="852007" cy="109728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981200"/>
            <a:ext cx="10972800" cy="3886200"/>
          </a:xfrm>
        </p:spPr>
        <p:txBody>
          <a:bodyPr/>
          <a:lstStyle/>
          <a:p>
            <a:pPr marL="0" indent="0" algn="just">
              <a:lnSpc>
                <a:spcPct val="100000"/>
              </a:lnSpc>
              <a:spcBef>
                <a:spcPts val="0"/>
              </a:spcBef>
              <a:buNone/>
              <a:defRPr/>
            </a:pPr>
            <a:r>
              <a:rPr lang="en-US" sz="3200" dirty="0">
                <a:effectLst>
                  <a:outerShdw blurRad="38100" dist="38100" dir="2700000" algn="tl">
                    <a:srgbClr val="000000">
                      <a:alpha val="43137"/>
                    </a:srgbClr>
                  </a:outerShdw>
                </a:effectLst>
              </a:rPr>
              <a:t>Peter’s use of Psalm 110:1 in Acts 2:34–35 is often used to justify Christ’s present Davidic enthronement. Yet of Psalm 110, Elliott Johnson observes that the Messiah’s present position as depicted in this Psalm fails to include imagery of coronation. </a:t>
            </a:r>
            <a:r>
              <a:rPr lang="en-US" sz="3200" b="1" u="sng" dirty="0">
                <a:solidFill>
                  <a:srgbClr val="FFFFCC"/>
                </a:solidFill>
                <a:effectLst>
                  <a:outerShdw blurRad="38100" dist="38100" dir="2700000" algn="tl">
                    <a:srgbClr val="000000">
                      <a:alpha val="43137"/>
                    </a:srgbClr>
                  </a:outerShdw>
                </a:effectLst>
              </a:rPr>
              <a:t>Only Christ’s priestly activity is mentioned</a:t>
            </a:r>
            <a:r>
              <a:rPr lang="en-US" sz="3200" b="1" dirty="0">
                <a:solidFill>
                  <a:srgbClr val="FFFFCC"/>
                </a:solidFill>
                <a:effectLst>
                  <a:outerShdw blurRad="38100" dist="38100" dir="2700000" algn="tl">
                    <a:srgbClr val="000000">
                      <a:alpha val="43137"/>
                    </a:srgbClr>
                  </a:outerShdw>
                </a:effectLst>
              </a:rPr>
              <a:t>.</a:t>
            </a:r>
            <a:r>
              <a:rPr lang="en-US" sz="3200" dirty="0">
                <a:effectLst>
                  <a:outerShdw blurRad="38100" dist="38100" dir="2700000" algn="tl">
                    <a:srgbClr val="000000">
                      <a:alpha val="43137"/>
                    </a:srgbClr>
                  </a:outerShdw>
                </a:effectLst>
              </a:rPr>
              <a:t> Such coronation imagery would certainly have been mentioned if in fact the Psalm were intended to describe Christ’s enthronement as Davidic King.</a:t>
            </a:r>
          </a:p>
        </p:txBody>
      </p:sp>
      <p:sp>
        <p:nvSpPr>
          <p:cNvPr id="4" name="Rectangle 3">
            <a:extLst>
              <a:ext uri="{FF2B5EF4-FFF2-40B4-BE49-F238E27FC236}">
                <a16:creationId xmlns:a16="http://schemas.microsoft.com/office/drawing/2014/main" id="{DDED8C29-5312-47D5-972D-3ABE15909AE2}"/>
              </a:ext>
            </a:extLst>
          </p:cNvPr>
          <p:cNvSpPr/>
          <p:nvPr/>
        </p:nvSpPr>
        <p:spPr>
          <a:xfrm>
            <a:off x="2656999" y="228601"/>
            <a:ext cx="6878002"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Elliot Johnson</a:t>
            </a:r>
          </a:p>
          <a:p>
            <a:pPr algn="ctr"/>
            <a:r>
              <a:rPr lang="en-US" sz="1600" dirty="0">
                <a:effectLst>
                  <a:outerShdw blurRad="38100" dist="38100" dir="2700000" algn="tl">
                    <a:srgbClr val="000000">
                      <a:alpha val="43137"/>
                    </a:srgbClr>
                  </a:outerShdw>
                </a:effectLst>
                <a:cs typeface="Calibri" panose="020F0502020204030204" pitchFamily="34" charset="0"/>
              </a:rPr>
              <a:t>Elliott Johnson, “Hermeneutical Principles and the Interpretation of Psalm 110,” Bibliotheca Sacra 149 (October–December 1992): 433–34.</a:t>
            </a:r>
          </a:p>
        </p:txBody>
      </p:sp>
      <p:pic>
        <p:nvPicPr>
          <p:cNvPr id="1026" name="Picture 2" descr="Image result for dr. elliott johnson DTS">
            <a:extLst>
              <a:ext uri="{FF2B5EF4-FFF2-40B4-BE49-F238E27FC236}">
                <a16:creationId xmlns:a16="http://schemas.microsoft.com/office/drawing/2014/main" id="{8E9FB8A5-3A0D-4CB6-B04D-AAFAA34BD69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120" y="76200"/>
            <a:ext cx="10972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0209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rPr>
              <a:t>1 Kings 2:11-12</a:t>
            </a:r>
          </a:p>
          <a:p>
            <a:pPr algn="just"/>
            <a:r>
              <a:rPr lang="en-US" sz="3600" dirty="0">
                <a:effectLst>
                  <a:outerShdw blurRad="38100" dist="38100" dir="2700000" algn="tl">
                    <a:srgbClr val="000000">
                      <a:alpha val="43137"/>
                    </a:srgbClr>
                  </a:outerShdw>
                </a:effectLst>
              </a:rPr>
              <a:t>“The days that David reigned over </a:t>
            </a:r>
            <a:r>
              <a:rPr lang="en-US" sz="3600" b="1" u="sng" dirty="0">
                <a:solidFill>
                  <a:srgbClr val="FFFFCC"/>
                </a:solidFill>
                <a:effectLst>
                  <a:outerShdw blurRad="38100" dist="38100" dir="2700000" algn="tl">
                    <a:srgbClr val="000000">
                      <a:alpha val="43137"/>
                    </a:srgbClr>
                  </a:outerShdw>
                </a:effectLst>
              </a:rPr>
              <a:t>Israel</a:t>
            </a:r>
            <a:r>
              <a:rPr lang="en-US" sz="3600" dirty="0">
                <a:effectLst>
                  <a:outerShdw blurRad="38100" dist="38100" dir="2700000" algn="tl">
                    <a:srgbClr val="000000">
                      <a:alpha val="43137"/>
                    </a:srgbClr>
                  </a:outerShdw>
                </a:effectLst>
              </a:rPr>
              <a:t> were forty years: seven years he reigned in </a:t>
            </a:r>
            <a:r>
              <a:rPr lang="en-US" sz="3600" b="1" u="sng" dirty="0">
                <a:solidFill>
                  <a:srgbClr val="FFFFCC"/>
                </a:solidFill>
                <a:effectLst>
                  <a:outerShdw blurRad="38100" dist="38100" dir="2700000" algn="tl">
                    <a:srgbClr val="000000">
                      <a:alpha val="43137"/>
                    </a:srgbClr>
                  </a:outerShdw>
                </a:effectLst>
              </a:rPr>
              <a:t>Hebron</a:t>
            </a:r>
            <a:r>
              <a:rPr lang="en-US" sz="3600" dirty="0">
                <a:effectLst>
                  <a:outerShdw blurRad="38100" dist="38100" dir="2700000" algn="tl">
                    <a:srgbClr val="000000">
                      <a:alpha val="43137"/>
                    </a:srgbClr>
                  </a:outerShdw>
                </a:effectLst>
              </a:rPr>
              <a:t> and thirty-three years he reigned in </a:t>
            </a:r>
            <a:r>
              <a:rPr lang="en-US" sz="3600" b="1" u="sng" dirty="0">
                <a:solidFill>
                  <a:srgbClr val="FFFFCC"/>
                </a:solidFill>
                <a:effectLst>
                  <a:outerShdw blurRad="38100" dist="38100" dir="2700000" algn="tl">
                    <a:srgbClr val="000000">
                      <a:alpha val="43137"/>
                    </a:srgbClr>
                  </a:outerShdw>
                </a:effectLst>
              </a:rPr>
              <a:t>Jerusalem</a:t>
            </a:r>
            <a:r>
              <a:rPr lang="en-US" sz="3600" dirty="0">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a:t>
            </a:r>
            <a:r>
              <a:rPr lang="en-US" sz="3600" b="1" u="sng" dirty="0">
                <a:solidFill>
                  <a:srgbClr val="FFFFCC"/>
                </a:solidFill>
                <a:effectLst>
                  <a:outerShdw blurRad="38100" dist="38100" dir="2700000" algn="tl">
                    <a:srgbClr val="000000">
                      <a:alpha val="43137"/>
                    </a:srgbClr>
                  </a:outerShdw>
                </a:effectLst>
              </a:rPr>
              <a:t>Solomon sat on the throne of David</a:t>
            </a:r>
            <a:r>
              <a:rPr lang="en-US" sz="3600" dirty="0">
                <a:effectLst>
                  <a:outerShdw blurRad="38100" dist="38100" dir="2700000" algn="tl">
                    <a:srgbClr val="000000">
                      <a:alpha val="43137"/>
                    </a:srgbClr>
                  </a:outerShdw>
                </a:effectLst>
              </a:rPr>
              <a:t> his father, and his kingdom was firmly established.”</a:t>
            </a:r>
            <a:endParaRPr lang="en-US" sz="3600" dirty="0">
              <a:effectLst>
                <a:outerShdw blurRad="38100" dist="38100" dir="2700000" algn="tl">
                  <a:srgbClr val="000000">
                    <a:alpha val="43137"/>
                  </a:srgbClr>
                </a:outerShdw>
              </a:effectLst>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39F0C54A-C116-10F7-A4D4-6EC4681F4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57286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3386EFB9-830F-4A11-9069-29F8D8401807}"/>
              </a:ext>
            </a:extLst>
          </p:cNvPr>
          <p:cNvGraphicFramePr>
            <a:graphicFrameLocks noGrp="1"/>
          </p:cNvGraphicFramePr>
          <p:nvPr>
            <p:ph/>
            <p:extLst>
              <p:ext uri="{D42A27DB-BD31-4B8C-83A1-F6EECF244321}">
                <p14:modId xmlns:p14="http://schemas.microsoft.com/office/powerpoint/2010/main" val="3065949541"/>
              </p:ext>
            </p:extLst>
          </p:nvPr>
        </p:nvGraphicFramePr>
        <p:xfrm>
          <a:off x="609600" y="1188720"/>
          <a:ext cx="10972800" cy="4572000"/>
        </p:xfrm>
        <a:graphic>
          <a:graphicData uri="http://schemas.openxmlformats.org/drawingml/2006/table">
            <a:tbl>
              <a:tblPr firstRow="1" bandRow="1">
                <a:tableStyleId>{073A0DAA-6AF3-43AB-8588-CEC1D06C72B9}</a:tableStyleId>
              </a:tblPr>
              <a:tblGrid>
                <a:gridCol w="1752600">
                  <a:extLst>
                    <a:ext uri="{9D8B030D-6E8A-4147-A177-3AD203B41FA5}">
                      <a16:colId xmlns:a16="http://schemas.microsoft.com/office/drawing/2014/main" val="3561167396"/>
                    </a:ext>
                  </a:extLst>
                </a:gridCol>
                <a:gridCol w="5029200">
                  <a:extLst>
                    <a:ext uri="{9D8B030D-6E8A-4147-A177-3AD203B41FA5}">
                      <a16:colId xmlns:a16="http://schemas.microsoft.com/office/drawing/2014/main" val="980899094"/>
                    </a:ext>
                  </a:extLst>
                </a:gridCol>
                <a:gridCol w="4191000">
                  <a:extLst>
                    <a:ext uri="{9D8B030D-6E8A-4147-A177-3AD203B41FA5}">
                      <a16:colId xmlns:a16="http://schemas.microsoft.com/office/drawing/2014/main" val="2934671267"/>
                    </a:ext>
                  </a:extLst>
                </a:gridCol>
              </a:tblGrid>
              <a:tr h="914400">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Changes</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Biblical Davidic Throne</a:t>
                      </a:r>
                    </a:p>
                  </a:txBody>
                  <a:tcPr anchor="ctr"/>
                </a:tc>
                <a:tc>
                  <a:txBody>
                    <a:bodyPr/>
                    <a:lstStyle/>
                    <a:p>
                      <a:pPr algn="ctr"/>
                      <a:r>
                        <a:rPr lang="en-US" sz="3600" b="0" dirty="0">
                          <a:solidFill>
                            <a:srgbClr val="00FFFF"/>
                          </a:solidFill>
                          <a:effectLst/>
                          <a:latin typeface="Calibri" panose="020F0502020204030204" pitchFamily="34" charset="0"/>
                          <a:ea typeface="+mj-ea"/>
                          <a:cs typeface="Calibri" panose="020F0502020204030204" pitchFamily="34" charset="0"/>
                        </a:rPr>
                        <a:t>Davidic Throne Now?</a:t>
                      </a:r>
                    </a:p>
                  </a:txBody>
                  <a:tcPr anchor="ctr"/>
                </a:tc>
                <a:extLst>
                  <a:ext uri="{0D108BD9-81ED-4DB2-BD59-A6C34878D82A}">
                    <a16:rowId xmlns:a16="http://schemas.microsoft.com/office/drawing/2014/main" val="2178549750"/>
                  </a:ext>
                </a:extLst>
              </a:tr>
              <a:tr h="914400">
                <a:tc>
                  <a:txBody>
                    <a:bodyPr/>
                    <a:lstStyle/>
                    <a:p>
                      <a:pPr marL="112713" indent="0" algn="l"/>
                      <a:r>
                        <a:rPr lang="en-US" sz="3600" b="1" dirty="0">
                          <a:latin typeface="Calibri" panose="020F0502020204030204" pitchFamily="34" charset="0"/>
                          <a:cs typeface="Calibri" panose="020F0502020204030204" pitchFamily="34" charset="0"/>
                        </a:rPr>
                        <a:t>Place: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Earth</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Heaven</a:t>
                      </a:r>
                    </a:p>
                  </a:txBody>
                  <a:tcPr anchor="ctr"/>
                </a:tc>
                <a:extLst>
                  <a:ext uri="{0D108BD9-81ED-4DB2-BD59-A6C34878D82A}">
                    <a16:rowId xmlns:a16="http://schemas.microsoft.com/office/drawing/2014/main" val="745773342"/>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People:</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Israel</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Gentile Church</a:t>
                      </a:r>
                    </a:p>
                  </a:txBody>
                  <a:tcPr anchor="ctr"/>
                </a:tc>
                <a:extLst>
                  <a:ext uri="{0D108BD9-81ED-4DB2-BD59-A6C34878D82A}">
                    <a16:rowId xmlns:a16="http://schemas.microsoft.com/office/drawing/2014/main" val="1199476003"/>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Israel:</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Converted</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Unconverted</a:t>
                      </a:r>
                    </a:p>
                  </a:txBody>
                  <a:tcPr anchor="ctr"/>
                </a:tc>
                <a:extLst>
                  <a:ext uri="{0D108BD9-81ED-4DB2-BD59-A6C34878D82A}">
                    <a16:rowId xmlns:a16="http://schemas.microsoft.com/office/drawing/2014/main" val="2593988310"/>
                  </a:ext>
                </a:extLst>
              </a:tr>
              <a:tr h="914400">
                <a:tc>
                  <a:txBody>
                    <a:bodyPr/>
                    <a:lstStyle/>
                    <a:p>
                      <a:pPr marL="112713" indent="0" algn="l" defTabSz="914400" rtl="0" eaLnBrk="1" latinLnBrk="0" hangingPunct="1"/>
                      <a:r>
                        <a:rPr lang="en-US" sz="3600" b="1" kern="1200" dirty="0">
                          <a:solidFill>
                            <a:schemeClr val="dk1"/>
                          </a:solidFill>
                          <a:latin typeface="Calibri" panose="020F0502020204030204" pitchFamily="34" charset="0"/>
                          <a:ea typeface="+mn-ea"/>
                          <a:cs typeface="Calibri" panose="020F0502020204030204" pitchFamily="34" charset="0"/>
                        </a:rPr>
                        <a:t>Realm</a:t>
                      </a:r>
                    </a:p>
                  </a:txBody>
                  <a:tcPr anchor="ctr"/>
                </a:tc>
                <a:tc>
                  <a:txBody>
                    <a:bodyPr/>
                    <a:lstStyle/>
                    <a:p>
                      <a:pPr algn="ctr"/>
                      <a:r>
                        <a:rPr lang="en-US" sz="3600" b="1" dirty="0">
                          <a:solidFill>
                            <a:srgbClr val="C00000"/>
                          </a:solidFill>
                          <a:latin typeface="Calibri" panose="020F0502020204030204" pitchFamily="34" charset="0"/>
                          <a:cs typeface="Calibri" panose="020F0502020204030204" pitchFamily="34" charset="0"/>
                        </a:rPr>
                        <a:t>Physical</a:t>
                      </a:r>
                    </a:p>
                  </a:txBody>
                  <a:tcPr anchor="ctr"/>
                </a:tc>
                <a:tc>
                  <a:txBody>
                    <a:bodyPr/>
                    <a:lstStyle/>
                    <a:p>
                      <a:pPr algn="ctr"/>
                      <a:r>
                        <a:rPr lang="en-US" sz="3600" b="1" dirty="0">
                          <a:solidFill>
                            <a:srgbClr val="0000FF"/>
                          </a:solidFill>
                          <a:latin typeface="Calibri" panose="020F0502020204030204" pitchFamily="34" charset="0"/>
                          <a:cs typeface="Calibri" panose="020F0502020204030204" pitchFamily="34" charset="0"/>
                        </a:rPr>
                        <a:t>Spiritual</a:t>
                      </a:r>
                    </a:p>
                  </a:txBody>
                  <a:tcPr anchor="ctr"/>
                </a:tc>
                <a:extLst>
                  <a:ext uri="{0D108BD9-81ED-4DB2-BD59-A6C34878D82A}">
                    <a16:rowId xmlns:a16="http://schemas.microsoft.com/office/drawing/2014/main" val="795456391"/>
                  </a:ext>
                </a:extLst>
              </a:tr>
            </a:tbl>
          </a:graphicData>
        </a:graphic>
      </p:graphicFrame>
    </p:spTree>
    <p:extLst>
      <p:ext uri="{BB962C8B-B14F-4D97-AF65-F5344CB8AC3E}">
        <p14:creationId xmlns:p14="http://schemas.microsoft.com/office/powerpoint/2010/main" val="196698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09600" y="1595736"/>
            <a:ext cx="10972800" cy="4805064"/>
          </a:xfrm>
        </p:spPr>
        <p:txBody>
          <a:bodyPr/>
          <a:lstStyle/>
          <a:p>
            <a:pPr marL="0" indent="0" algn="just">
              <a:lnSpc>
                <a:spcPct val="100000"/>
              </a:lnSpc>
              <a:buNone/>
              <a:defRPr/>
            </a:pPr>
            <a:r>
              <a:rPr lang="en-US" dirty="0">
                <a:effectLst>
                  <a:outerShdw blurRad="38100" dist="38100" dir="2700000" algn="tl">
                    <a:srgbClr val="000000">
                      <a:alpha val="43137"/>
                    </a:srgbClr>
                  </a:outerShdw>
                </a:effectLst>
              </a:rPr>
              <a:t>“[T]he new redemptive events in the course of </a:t>
            </a:r>
            <a:r>
              <a:rPr lang="en-US" i="1" dirty="0" err="1">
                <a:effectLst>
                  <a:outerShdw blurRad="38100" dist="38100" dir="2700000" algn="tl">
                    <a:srgbClr val="000000">
                      <a:alpha val="43137"/>
                    </a:srgbClr>
                  </a:outerShdw>
                </a:effectLst>
              </a:rPr>
              <a:t>Heilsgeschichte</a:t>
            </a:r>
            <a:r>
              <a:rPr lang="en-US" baseline="3000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have compelled Peter to </a:t>
            </a:r>
            <a:r>
              <a:rPr lang="en-US" b="1" u="sng" dirty="0">
                <a:solidFill>
                  <a:srgbClr val="FFFFCC"/>
                </a:solidFill>
                <a:effectLst>
                  <a:outerShdw blurRad="38100" dist="38100" dir="2700000" algn="tl">
                    <a:srgbClr val="000000">
                      <a:alpha val="43137"/>
                    </a:srgbClr>
                  </a:outerShdw>
                </a:effectLst>
              </a:rPr>
              <a:t>reinterpret the Old Testament</a:t>
            </a:r>
            <a:r>
              <a:rPr lang="en-US" dirty="0">
                <a:effectLst>
                  <a:outerShdw blurRad="38100" dist="38100" dir="2700000" algn="tl">
                    <a:srgbClr val="000000">
                      <a:alpha val="43137"/>
                    </a:srgbClr>
                  </a:outerShdw>
                </a:effectLst>
              </a:rPr>
              <a:t>. Because of the resurrection and ascension of Jesus, Peter </a:t>
            </a:r>
            <a:r>
              <a:rPr lang="en-US" b="1" u="sng" dirty="0">
                <a:solidFill>
                  <a:srgbClr val="FFFFCC"/>
                </a:solidFill>
                <a:effectLst>
                  <a:outerShdw blurRad="38100" dist="38100" dir="2700000" algn="tl">
                    <a:srgbClr val="000000">
                      <a:alpha val="43137"/>
                    </a:srgbClr>
                  </a:outerShdw>
                </a:effectLst>
              </a:rPr>
              <a:t>transfers the messianic Davidic throne from Jerusalem to God’s right hand in heaven</a:t>
            </a:r>
            <a:r>
              <a:rPr lang="en-US" dirty="0">
                <a:effectLst>
                  <a:outerShdw blurRad="38100" dist="38100" dir="2700000" algn="tl">
                    <a:srgbClr val="000000">
                      <a:alpha val="43137"/>
                    </a:srgbClr>
                  </a:outerShdw>
                </a:effectLst>
              </a:rPr>
              <a:t>. Jesus has now been enthroned as the Davidic Messiah on the throne of David, and is awaiting the final consummation of his messianic reign.. .. This involves a rather </a:t>
            </a:r>
            <a:r>
              <a:rPr lang="en-US" b="1" u="sng" dirty="0">
                <a:solidFill>
                  <a:srgbClr val="FFFFCC"/>
                </a:solidFill>
                <a:effectLst>
                  <a:outerShdw blurRad="38100" dist="38100" dir="2700000" algn="tl">
                    <a:srgbClr val="000000">
                      <a:alpha val="43137"/>
                    </a:srgbClr>
                  </a:outerShdw>
                </a:effectLst>
              </a:rPr>
              <a:t>radical reinterpretation of Old Testament prophecies</a:t>
            </a:r>
            <a:r>
              <a:rPr lang="en-US" dirty="0">
                <a:effectLst>
                  <a:outerShdw blurRad="38100" dist="38100" dir="2700000" algn="tl">
                    <a:srgbClr val="000000">
                      <a:alpha val="43137"/>
                    </a:srgbClr>
                  </a:outerShdw>
                </a:effectLst>
              </a:rPr>
              <a:t>, but no more so than the entire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of God’s redemptive plan by the early church. In fact, it is an essential part of this </a:t>
            </a:r>
            <a:r>
              <a:rPr lang="en-US" b="1" u="sng" dirty="0">
                <a:solidFill>
                  <a:srgbClr val="FFFFCC"/>
                </a:solidFill>
                <a:effectLst>
                  <a:outerShdw blurRad="38100" dist="38100" dir="2700000" algn="tl">
                    <a:srgbClr val="000000">
                      <a:alpha val="43137"/>
                    </a:srgbClr>
                  </a:outerShdw>
                </a:effectLst>
              </a:rPr>
              <a:t>reinterpretation</a:t>
            </a:r>
            <a:r>
              <a:rPr lang="en-US" dirty="0">
                <a:effectLst>
                  <a:outerShdw blurRad="38100" dist="38100" dir="2700000" algn="tl">
                    <a:srgbClr val="000000">
                      <a:alpha val="43137"/>
                    </a:srgbClr>
                  </a:outerShdw>
                </a:effectLst>
              </a:rPr>
              <a:t> demanded by the events of redemptive history.. ..Jesus is enthroned as the Messiah.... He must reign until all his enemies are made a stool for his feet.”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8" name="Picture 7">
            <a:extLst>
              <a:ext uri="{FF2B5EF4-FFF2-40B4-BE49-F238E27FC236}">
                <a16:creationId xmlns:a16="http://schemas.microsoft.com/office/drawing/2014/main" id="{EF719D8F-C67A-4E5B-9EAA-263ED043A0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34600" y="76200"/>
            <a:ext cx="1484579" cy="990600"/>
          </a:xfrm>
          <a:prstGeom prst="rect">
            <a:avLst/>
          </a:prstGeom>
        </p:spPr>
      </p:pic>
      <p:sp>
        <p:nvSpPr>
          <p:cNvPr id="2" name="Rectangle 1">
            <a:extLst>
              <a:ext uri="{FF2B5EF4-FFF2-40B4-BE49-F238E27FC236}">
                <a16:creationId xmlns:a16="http://schemas.microsoft.com/office/drawing/2014/main" id="{E1AA4512-8E49-4EAA-9107-A79070D221AD}"/>
              </a:ext>
            </a:extLst>
          </p:cNvPr>
          <p:cNvSpPr/>
          <p:nvPr/>
        </p:nvSpPr>
        <p:spPr>
          <a:xfrm>
            <a:off x="2476171" y="228600"/>
            <a:ext cx="7239661" cy="1000274"/>
          </a:xfrm>
          <a:prstGeom prst="rect">
            <a:avLst/>
          </a:prstGeom>
        </p:spPr>
        <p:txBody>
          <a:bodyPr wrap="square">
            <a:spAutoFit/>
          </a:bodyPr>
          <a:lstStyle/>
          <a:p>
            <a:pPr algn="ctr">
              <a:spcAft>
                <a:spcPts val="600"/>
              </a:spcAft>
              <a:buClr>
                <a:schemeClr val="tx2"/>
              </a:buClr>
              <a:buSzPct val="75000"/>
              <a:defRPr/>
            </a:pPr>
            <a:r>
              <a:rPr lang="en-US" sz="3600" dirty="0">
                <a:solidFill>
                  <a:srgbClr val="00FFFF"/>
                </a:solidFill>
                <a:effectLst>
                  <a:outerShdw blurRad="38100" dist="38100" dir="2700000" algn="tl">
                    <a:srgbClr val="000000">
                      <a:alpha val="43137"/>
                    </a:srgbClr>
                  </a:outerShdw>
                </a:effectLst>
                <a:ea typeface="+mj-ea"/>
                <a:cs typeface="+mj-cs"/>
              </a:rPr>
              <a:t>George Eldon Ladd</a:t>
            </a:r>
          </a:p>
          <a:p>
            <a:pPr algn="ctr"/>
            <a:r>
              <a:rPr lang="en-US" dirty="0">
                <a:effectLst>
                  <a:outerShdw blurRad="38100" dist="38100" dir="2700000" algn="tl">
                    <a:srgbClr val="000000">
                      <a:alpha val="43137"/>
                    </a:srgbClr>
                  </a:outerShdw>
                </a:effectLst>
              </a:rPr>
              <a:t>A Theology of the New Testament (Grand Rapids: Eerdmans, 1974), 336–37.</a:t>
            </a:r>
          </a:p>
        </p:txBody>
      </p:sp>
      <p:pic>
        <p:nvPicPr>
          <p:cNvPr id="5" name="Picture 4">
            <a:extLst>
              <a:ext uri="{FF2B5EF4-FFF2-40B4-BE49-F238E27FC236}">
                <a16:creationId xmlns:a16="http://schemas.microsoft.com/office/drawing/2014/main" id="{13C4049B-1BEF-4DCB-A5D8-50D86B8B91E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9600" y="91440"/>
            <a:ext cx="800100" cy="914400"/>
          </a:xfrm>
          <a:prstGeom prst="rect">
            <a:avLst/>
          </a:prstGeom>
          <a:ln>
            <a:solidFill>
              <a:schemeClr val="tx1"/>
            </a:solidFill>
          </a:ln>
        </p:spPr>
      </p:pic>
    </p:spTree>
    <p:extLst>
      <p:ext uri="{BB962C8B-B14F-4D97-AF65-F5344CB8AC3E}">
        <p14:creationId xmlns:p14="http://schemas.microsoft.com/office/powerpoint/2010/main" val="8176606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730092"/>
            <a:ext cx="10972800" cy="3046988"/>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rPr>
              <a:t>“…the New Testament does introduce </a:t>
            </a:r>
            <a:r>
              <a:rPr lang="en-US" sz="3200" b="1" u="sng" dirty="0">
                <a:solidFill>
                  <a:srgbClr val="FFFFCC"/>
                </a:solidFill>
                <a:effectLst>
                  <a:outerShdw blurRad="38100" dist="38100" dir="2700000" algn="tl">
                    <a:srgbClr val="000000">
                      <a:alpha val="43137"/>
                    </a:srgbClr>
                  </a:outerShdw>
                </a:effectLst>
              </a:rPr>
              <a:t>change</a:t>
            </a:r>
            <a:r>
              <a:rPr lang="en-US" sz="3200" dirty="0">
                <a:effectLst>
                  <a:outerShdw blurRad="38100" dist="38100" dir="2700000" algn="tl">
                    <a:srgbClr val="000000">
                      <a:alpha val="43137"/>
                    </a:srgbClr>
                  </a:outerShdw>
                </a:effectLst>
              </a:rPr>
              <a:t> and advance; it does not merely repeat Old Testament revelation. In making complementary </a:t>
            </a:r>
            <a:r>
              <a:rPr lang="en-US" sz="3200" b="1" u="sng" dirty="0">
                <a:solidFill>
                  <a:srgbClr val="FFFFCC"/>
                </a:solidFill>
                <a:effectLst>
                  <a:outerShdw blurRad="38100" dist="38100" dir="2700000" algn="tl">
                    <a:srgbClr val="000000">
                      <a:alpha val="43137"/>
                    </a:srgbClr>
                  </a:outerShdw>
                </a:effectLst>
              </a:rPr>
              <a:t>additions</a:t>
            </a:r>
            <a:r>
              <a:rPr lang="en-US" sz="3200" dirty="0">
                <a:effectLst>
                  <a:outerShdw blurRad="38100" dist="38100" dir="2700000" algn="tl">
                    <a:srgbClr val="000000">
                      <a:alpha val="43137"/>
                    </a:srgbClr>
                  </a:outerShdw>
                </a:effectLst>
              </a:rPr>
              <a:t>, however, it does not jettison Old Testament promises. The </a:t>
            </a:r>
            <a:r>
              <a:rPr lang="en-US" sz="3200" b="1" u="sng" dirty="0">
                <a:solidFill>
                  <a:srgbClr val="FFFFCC"/>
                </a:solidFill>
                <a:effectLst>
                  <a:outerShdw blurRad="38100" dist="38100" dir="2700000" algn="tl">
                    <a:srgbClr val="000000">
                      <a:alpha val="43137"/>
                    </a:srgbClr>
                  </a:outerShdw>
                </a:effectLst>
              </a:rPr>
              <a:t>enhancement</a:t>
            </a:r>
            <a:r>
              <a:rPr lang="en-US" sz="3200" dirty="0">
                <a:effectLst>
                  <a:outerShdw blurRad="38100" dist="38100" dir="2700000" algn="tl">
                    <a:srgbClr val="000000">
                      <a:alpha val="43137"/>
                    </a:srgbClr>
                  </a:outerShdw>
                </a:effectLst>
              </a:rPr>
              <a:t> is not at the expense of the original promise.”</a:t>
            </a:r>
          </a:p>
        </p:txBody>
      </p:sp>
      <p:sp>
        <p:nvSpPr>
          <p:cNvPr id="8" name="TextBox 7"/>
          <p:cNvSpPr txBox="1"/>
          <p:nvPr/>
        </p:nvSpPr>
        <p:spPr>
          <a:xfrm>
            <a:off x="1714500" y="6248400"/>
            <a:ext cx="87630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cs typeface="Calibri" panose="020F0502020204030204" pitchFamily="34" charset="0"/>
              </a:rPr>
              <a:t>Craig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Bock, “Dispensationalism, Israel and the Church: Assessment and Dialogue,” in </a:t>
            </a:r>
            <a:r>
              <a:rPr lang="en-US" sz="1400" i="1" dirty="0">
                <a:effectLst>
                  <a:outerShdw blurRad="38100" dist="38100" dir="2700000" algn="tl">
                    <a:srgbClr val="000000">
                      <a:alpha val="43137"/>
                    </a:srgbClr>
                  </a:outerShdw>
                </a:effectLst>
                <a:cs typeface="Calibri" panose="020F0502020204030204" pitchFamily="34" charset="0"/>
              </a:rPr>
              <a:t>Dispensationalism, Israel and the Church</a:t>
            </a:r>
            <a:r>
              <a:rPr lang="en-US" sz="1400" dirty="0">
                <a:effectLst>
                  <a:outerShdw blurRad="38100" dist="38100" dir="2700000" algn="tl">
                    <a:srgbClr val="000000">
                      <a:alpha val="43137"/>
                    </a:srgbClr>
                  </a:outerShdw>
                </a:effectLst>
                <a:cs typeface="Calibri" panose="020F0502020204030204" pitchFamily="34" charset="0"/>
              </a:rPr>
              <a:t>, ed. Craig </a:t>
            </a:r>
            <a:r>
              <a:rPr lang="en-US" sz="1400" dirty="0" err="1">
                <a:effectLst>
                  <a:outerShdw blurRad="38100" dist="38100" dir="2700000" algn="tl">
                    <a:srgbClr val="000000">
                      <a:alpha val="43137"/>
                    </a:srgbClr>
                  </a:outerShdw>
                </a:effectLst>
                <a:cs typeface="Calibri" panose="020F0502020204030204" pitchFamily="34" charset="0"/>
              </a:rPr>
              <a:t>Blaising</a:t>
            </a:r>
            <a:r>
              <a:rPr lang="en-US" sz="1400" dirty="0">
                <a:effectLst>
                  <a:outerShdw blurRad="38100" dist="38100" dir="2700000" algn="tl">
                    <a:srgbClr val="000000">
                      <a:alpha val="43137"/>
                    </a:srgbClr>
                  </a:outerShdw>
                </a:effectLst>
                <a:cs typeface="Calibri" panose="020F0502020204030204" pitchFamily="34" charset="0"/>
              </a:rPr>
              <a:t> and Darrell Bock (Grand Rapids: Zondervan, 1992), 392–93.</a:t>
            </a:r>
          </a:p>
        </p:txBody>
      </p:sp>
      <p:sp>
        <p:nvSpPr>
          <p:cNvPr id="3" name="Rectangle 2"/>
          <p:cNvSpPr/>
          <p:nvPr/>
        </p:nvSpPr>
        <p:spPr>
          <a:xfrm>
            <a:off x="2590802" y="228601"/>
            <a:ext cx="7010399" cy="1200329"/>
          </a:xfrm>
          <a:prstGeom prst="rect">
            <a:avLst/>
          </a:prstGeom>
        </p:spPr>
        <p:txBody>
          <a:bodyPr wrap="square">
            <a:spAutoFit/>
          </a:bodyPr>
          <a:lstStyle/>
          <a:p>
            <a:pPr algn="ctr"/>
            <a:r>
              <a:rPr lang="en-US" sz="3600" dirty="0">
                <a:solidFill>
                  <a:srgbClr val="00FFFF"/>
                </a:solidFill>
                <a:effectLst>
                  <a:outerShdw blurRad="38100" dist="38100" dir="2700000" algn="tl">
                    <a:srgbClr val="000000">
                      <a:alpha val="43137"/>
                    </a:srgbClr>
                  </a:outerShdw>
                </a:effectLst>
                <a:ea typeface="+mj-ea"/>
                <a:cs typeface="+mj-cs"/>
              </a:rPr>
              <a:t>“Complementary Hermeneutics” in Progressive Dispensationalism</a:t>
            </a:r>
          </a:p>
        </p:txBody>
      </p:sp>
      <p:pic>
        <p:nvPicPr>
          <p:cNvPr id="5" name="Picture 4">
            <a:extLst>
              <a:ext uri="{FF2B5EF4-FFF2-40B4-BE49-F238E27FC236}">
                <a16:creationId xmlns:a16="http://schemas.microsoft.com/office/drawing/2014/main" id="{85DE594B-DFC2-2CC3-330E-E78C8E853E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784189" cy="1097280"/>
          </a:xfrm>
          <a:prstGeom prst="rect">
            <a:avLst/>
          </a:prstGeom>
          <a:ln>
            <a:solidFill>
              <a:schemeClr val="tx1"/>
            </a:solidFill>
          </a:ln>
        </p:spPr>
      </p:pic>
    </p:spTree>
    <p:extLst>
      <p:ext uri="{BB962C8B-B14F-4D97-AF65-F5344CB8AC3E}">
        <p14:creationId xmlns:p14="http://schemas.microsoft.com/office/powerpoint/2010/main" val="290001075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752600"/>
            <a:ext cx="10972800" cy="12314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dirty="0">
                <a:effectLst>
                  <a:outerShdw blurRad="38100" dist="38100" dir="2700000" algn="tl">
                    <a:srgbClr val="000000">
                      <a:alpha val="43137"/>
                    </a:srgbClr>
                  </a:outerShdw>
                </a:effectLst>
                <a:latin typeface="Calibri" panose="020F0502020204030204" pitchFamily="34" charset="0"/>
              </a:rPr>
              <a:t>“The Davidic throne and the heavenly throne of Jesus at the right hand of the Father are one and the same.”</a:t>
            </a:r>
            <a:endParaRPr lang="en-US" sz="3000" dirty="0">
              <a:effectLst>
                <a:outerShdw blurRad="38100" dist="38100" dir="2700000" algn="tl">
                  <a:srgbClr val="000000">
                    <a:alpha val="43137"/>
                  </a:srgbClr>
                </a:outerShdw>
              </a:effectLst>
              <a:latin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p:sp>
        <p:nvSpPr>
          <p:cNvPr id="12" name="Rectangle 11">
            <a:extLst>
              <a:ext uri="{FF2B5EF4-FFF2-40B4-BE49-F238E27FC236}">
                <a16:creationId xmlns:a16="http://schemas.microsoft.com/office/drawing/2014/main" id="{7238D600-D951-46D2-8EB5-D1AC1375A50E}"/>
              </a:ext>
            </a:extLst>
          </p:cNvPr>
          <p:cNvSpPr/>
          <p:nvPr/>
        </p:nvSpPr>
        <p:spPr>
          <a:xfrm>
            <a:off x="3086100" y="228600"/>
            <a:ext cx="6019800" cy="1246495"/>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mj-cs"/>
              </a:rPr>
              <a:t>Darrell Bock</a:t>
            </a:r>
          </a:p>
          <a:p>
            <a:pPr algn="ctr"/>
            <a:r>
              <a:rPr lang="en-US" dirty="0">
                <a:effectLst>
                  <a:outerShdw blurRad="38100" dist="38100" dir="2700000" algn="tl">
                    <a:srgbClr val="000000">
                      <a:alpha val="43137"/>
                    </a:srgbClr>
                  </a:outerShdw>
                </a:effectLst>
                <a:latin typeface="Calibri" panose="020F0502020204030204" pitchFamily="34" charset="0"/>
              </a:rPr>
              <a:t> </a:t>
            </a:r>
            <a:r>
              <a:rPr lang="en-US" sz="1600" dirty="0">
                <a:effectLst>
                  <a:outerShdw blurRad="38100" dist="38100" dir="2700000" algn="tl">
                    <a:srgbClr val="000000">
                      <a:alpha val="43137"/>
                    </a:srgbClr>
                  </a:outerShdw>
                </a:effectLst>
                <a:cs typeface="Calibri" panose="020F0502020204030204" pitchFamily="34" charset="0"/>
              </a:rPr>
              <a:t>“Evidence from Acts,” in The Coming Millennial Kingdom, ed. Donald Campbell and Jeffrey Townsend (Chicago: Moody, 1992), 194.</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Jesus Dust: How to Live in the Kingdom of God">
            <a:extLst>
              <a:ext uri="{FF2B5EF4-FFF2-40B4-BE49-F238E27FC236}">
                <a16:creationId xmlns:a16="http://schemas.microsoft.com/office/drawing/2014/main" id="{5C369AD4-696F-1EEA-D120-D9BC57117B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048000"/>
            <a:ext cx="4572000" cy="33909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B8A2E19-F569-60DD-0D54-BC1E56DDD5E1}"/>
              </a:ext>
            </a:extLst>
          </p:cNvPr>
          <p:cNvPicPr>
            <a:picLocks noChangeAspect="1"/>
          </p:cNvPicPr>
          <p:nvPr/>
        </p:nvPicPr>
        <p:blipFill>
          <a:blip r:embed="rId8"/>
          <a:stretch>
            <a:fillRect/>
          </a:stretch>
        </p:blipFill>
        <p:spPr>
          <a:xfrm>
            <a:off x="609600" y="204952"/>
            <a:ext cx="810838" cy="1121761"/>
          </a:xfrm>
          <a:prstGeom prst="rect">
            <a:avLst/>
          </a:prstGeom>
        </p:spPr>
      </p:pic>
    </p:spTree>
    <p:extLst>
      <p:ext uri="{BB962C8B-B14F-4D97-AF65-F5344CB8AC3E}">
        <p14:creationId xmlns:p14="http://schemas.microsoft.com/office/powerpoint/2010/main" val="34651587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981200" y="228600"/>
            <a:ext cx="8229600" cy="9144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Is Jesus Now Reigning on David’s Throne?</a:t>
            </a:r>
          </a:p>
        </p:txBody>
      </p:sp>
      <p:sp>
        <p:nvSpPr>
          <p:cNvPr id="61443" name="Content Placeholder 2"/>
          <p:cNvSpPr>
            <a:spLocks noGrp="1"/>
          </p:cNvSpPr>
          <p:nvPr>
            <p:ph idx="1"/>
          </p:nvPr>
        </p:nvSpPr>
        <p:spPr>
          <a:xfrm>
            <a:off x="2895600" y="1447800"/>
            <a:ext cx="8686800" cy="3962400"/>
          </a:xfrm>
        </p:spPr>
        <p:txBody>
          <a:bodyPr/>
          <a:lstStyle/>
          <a:p>
            <a:pPr marL="0" indent="0" algn="just">
              <a:lnSpc>
                <a:spcPct val="100000"/>
              </a:lnSpc>
              <a:buNone/>
              <a:defRPr/>
            </a:pPr>
            <a:r>
              <a:rPr lang="en-US" sz="3200" dirty="0">
                <a:cs typeface="Calibri" panose="020F0502020204030204" pitchFamily="34" charset="0"/>
              </a:rPr>
              <a:t>“‘Complementary hermeneutics’ must not be confused with the historic orthodox doctrine of progressive revelation. The latter truth means that God revealed His truth gradually, sometimes over a long period of time. </a:t>
            </a:r>
            <a:r>
              <a:rPr lang="en-US" sz="3200" b="1" u="sng" dirty="0">
                <a:solidFill>
                  <a:srgbClr val="FFFFCC"/>
                </a:solidFill>
                <a:cs typeface="Calibri" panose="020F0502020204030204" pitchFamily="34" charset="0"/>
              </a:rPr>
              <a:t>What was revealed later never changed the original revelation, however</a:t>
            </a:r>
            <a:r>
              <a:rPr lang="en-US" sz="3200" dirty="0">
                <a:cs typeface="Calibri" panose="020F0502020204030204" pitchFamily="34" charset="0"/>
              </a:rPr>
              <a:t>. The meaning and the recipients of the original promise always remain the same.</a:t>
            </a:r>
            <a:r>
              <a:rPr lang="en-US" sz="3200" dirty="0">
                <a:effectLst>
                  <a:outerShdw blurRad="38100" dist="38100" dir="2700000" algn="tl">
                    <a:srgbClr val="000000">
                      <a:alpha val="43137"/>
                    </a:srgbClr>
                  </a:outerShdw>
                </a:effectLst>
                <a:cs typeface="Calibri" panose="020F0502020204030204" pitchFamily="34" charset="0"/>
              </a:rPr>
              <a:t>”</a:t>
            </a:r>
            <a:endParaRPr lang="en-US" sz="3200" dirty="0">
              <a:cs typeface="Calibri" panose="020F0502020204030204" pitchFamily="34" charset="0"/>
            </a:endParaRPr>
          </a:p>
        </p:txBody>
      </p:sp>
      <p:sp>
        <p:nvSpPr>
          <p:cNvPr id="61444" name="TextBox 3"/>
          <p:cNvSpPr txBox="1">
            <a:spLocks noChangeArrowheads="1"/>
          </p:cNvSpPr>
          <p:nvPr/>
        </p:nvSpPr>
        <p:spPr bwMode="auto">
          <a:xfrm>
            <a:off x="2686050" y="6356129"/>
            <a:ext cx="7905750" cy="369332"/>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dirty="0">
                <a:latin typeface="Calibri" panose="020F0502020204030204" pitchFamily="34" charset="0"/>
                <a:cs typeface="Calibri" panose="020F0502020204030204" pitchFamily="34" charset="0"/>
              </a:rPr>
              <a:t>Robert Lightner, </a:t>
            </a:r>
            <a:r>
              <a:rPr lang="en-US" i="1" dirty="0">
                <a:latin typeface="Calibri" panose="020F0502020204030204" pitchFamily="34" charset="0"/>
                <a:cs typeface="Calibri" panose="020F0502020204030204" pitchFamily="34" charset="0"/>
              </a:rPr>
              <a:t>Last Days Handbook</a:t>
            </a:r>
            <a:r>
              <a:rPr lang="en-US" dirty="0">
                <a:latin typeface="Calibri" panose="020F0502020204030204" pitchFamily="34" charset="0"/>
                <a:cs typeface="Calibri" panose="020F0502020204030204" pitchFamily="34" charset="0"/>
              </a:rPr>
              <a:t> (Nashville: Thomas Nelson, 1997), 210.</a:t>
            </a:r>
            <a:endParaRPr lang="en-US" alt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C138092-6401-4FE3-8026-DE08F9A7ED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064" y="1676400"/>
            <a:ext cx="2076936" cy="2743200"/>
          </a:xfrm>
          <a:prstGeom prst="rect">
            <a:avLst/>
          </a:prstGeom>
        </p:spPr>
      </p:pic>
    </p:spTree>
    <p:extLst>
      <p:ext uri="{BB962C8B-B14F-4D97-AF65-F5344CB8AC3E}">
        <p14:creationId xmlns:p14="http://schemas.microsoft.com/office/powerpoint/2010/main" val="29252099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p:cNvSpPr>
            <a:spLocks noGrp="1"/>
          </p:cNvSpPr>
          <p:nvPr>
            <p:ph idx="1"/>
          </p:nvPr>
        </p:nvSpPr>
        <p:spPr>
          <a:xfrm>
            <a:off x="2895600" y="1600201"/>
            <a:ext cx="8686800" cy="3124199"/>
          </a:xfrm>
        </p:spPr>
        <p:txBody>
          <a:bodyPr/>
          <a:lstStyle/>
          <a:p>
            <a:pPr marL="0" indent="0" algn="just">
              <a:lnSpc>
                <a:spcPct val="100000"/>
              </a:lnSpc>
              <a:buNone/>
              <a:defRPr/>
            </a:pPr>
            <a:r>
              <a:rPr lang="en-US" altLang="en-US" sz="3200" dirty="0">
                <a:effectLst>
                  <a:outerShdw blurRad="38100" dist="38100" dir="2700000" algn="tl">
                    <a:srgbClr val="000000">
                      <a:alpha val="43137"/>
                    </a:srgbClr>
                  </a:outerShdw>
                </a:effectLst>
                <a:cs typeface="Calibri" panose="020F0502020204030204" pitchFamily="34" charset="0"/>
              </a:rPr>
              <a:t>“</a:t>
            </a:r>
            <a:r>
              <a:rPr lang="en-US" sz="3200" dirty="0">
                <a:cs typeface="Calibri" panose="020F0502020204030204" pitchFamily="34" charset="0"/>
              </a:rPr>
              <a:t>So, they have not only changed the people to include the Church, but they have also changed the place where the covenant is to be fulfilled. Now it’s not only on earth, but it’s also in heaven. . . . The people have changed and the place has changed</a:t>
            </a:r>
            <a:r>
              <a:rPr lang="en-US" altLang="en-US" sz="3200" dirty="0">
                <a:effectLst>
                  <a:outerShdw blurRad="38100" dist="38100" dir="2700000" algn="tl">
                    <a:srgbClr val="000000">
                      <a:alpha val="43137"/>
                    </a:srgbClr>
                  </a:outerShdw>
                </a:effectLst>
                <a:cs typeface="Calibri" panose="020F0502020204030204" pitchFamily="34" charset="0"/>
              </a:rPr>
              <a:t>.”</a:t>
            </a:r>
          </a:p>
        </p:txBody>
      </p:sp>
      <p:sp>
        <p:nvSpPr>
          <p:cNvPr id="61444" name="TextBox 3"/>
          <p:cNvSpPr txBox="1">
            <a:spLocks noChangeArrowheads="1"/>
          </p:cNvSpPr>
          <p:nvPr/>
        </p:nvSpPr>
        <p:spPr bwMode="auto">
          <a:xfrm>
            <a:off x="2762250" y="6073914"/>
            <a:ext cx="6667500" cy="707886"/>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sz="2000" dirty="0">
                <a:latin typeface="Calibri" panose="020F0502020204030204" pitchFamily="34" charset="0"/>
                <a:cs typeface="Calibri" panose="020F0502020204030204" pitchFamily="34" charset="0"/>
              </a:rPr>
              <a:t>Robert Lightner, “Progressive Dispensationalism,” </a:t>
            </a:r>
            <a:r>
              <a:rPr lang="en-US" sz="2000" i="1" dirty="0">
                <a:latin typeface="Calibri" panose="020F0502020204030204" pitchFamily="34" charset="0"/>
                <a:cs typeface="Calibri" panose="020F0502020204030204" pitchFamily="34" charset="0"/>
              </a:rPr>
              <a:t>Conservative Theological Journal</a:t>
            </a:r>
            <a:r>
              <a:rPr lang="en-US" sz="2000" dirty="0">
                <a:latin typeface="Calibri" panose="020F0502020204030204" pitchFamily="34" charset="0"/>
                <a:cs typeface="Calibri" panose="020F0502020204030204" pitchFamily="34" charset="0"/>
              </a:rPr>
              <a:t> 4, no. 11 (March 2000): 53–54.</a:t>
            </a:r>
            <a:endParaRPr lang="en-US" alt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1445" name="Picture 4" descr="http://t1.gstatic.com/images?q=tbn:ANd9GcRVEkk3EF6aIGxY0Yz0z_uevMi3B1FPvrIm0btZT0dvwfQOys6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8934" y="76200"/>
            <a:ext cx="868866" cy="1097280"/>
          </a:xfrm>
          <a:prstGeom prst="rect">
            <a:avLst/>
          </a:prstGeom>
          <a:solidFill>
            <a:srgbClr val="FFFFFF">
              <a:shade val="85000"/>
            </a:srgbClr>
          </a:solidFill>
          <a:ln w="3810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9814"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 y="1752600"/>
            <a:ext cx="2162176" cy="2743200"/>
          </a:xfrm>
          <a:prstGeom prst="rect">
            <a:avLst/>
          </a:prstGeom>
          <a:noFill/>
          <a:ln w="38100">
            <a:solidFill>
              <a:schemeClr val="bg1"/>
            </a:solidFill>
            <a:miter lim="800000"/>
            <a:headEnd/>
            <a:tailEnd/>
          </a:ln>
        </p:spPr>
      </p:pic>
      <p:sp>
        <p:nvSpPr>
          <p:cNvPr id="3" name="Title 1">
            <a:extLst>
              <a:ext uri="{FF2B5EF4-FFF2-40B4-BE49-F238E27FC236}">
                <a16:creationId xmlns:a16="http://schemas.microsoft.com/office/drawing/2014/main" id="{395778C5-7C73-B2B9-0862-34D2977D5908}"/>
              </a:ext>
            </a:extLst>
          </p:cNvPr>
          <p:cNvSpPr>
            <a:spLocks noGrp="1"/>
          </p:cNvSpPr>
          <p:nvPr>
            <p:ph type="title"/>
          </p:nvPr>
        </p:nvSpPr>
        <p:spPr>
          <a:xfrm>
            <a:off x="1981200" y="228600"/>
            <a:ext cx="8229600" cy="9144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Is Jesus Now Reigning on David’s Throne?</a:t>
            </a:r>
          </a:p>
        </p:txBody>
      </p:sp>
    </p:spTree>
    <p:extLst>
      <p:ext uri="{BB962C8B-B14F-4D97-AF65-F5344CB8AC3E}">
        <p14:creationId xmlns:p14="http://schemas.microsoft.com/office/powerpoint/2010/main" val="24942838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600"/>
              </a:spcAft>
            </a:pPr>
            <a:r>
              <a:rPr lang="en-US" altLang="en-US" sz="4000" dirty="0">
                <a:solidFill>
                  <a:srgbClr val="00FFFF"/>
                </a:solidFill>
                <a:effectLst>
                  <a:outerShdw blurRad="38100" dist="38100" dir="2700000" algn="tl">
                    <a:srgbClr val="000000">
                      <a:alpha val="43137"/>
                    </a:srgbClr>
                  </a:outerShdw>
                </a:effectLst>
              </a:rPr>
              <a:t>Acts 2:30</a:t>
            </a:r>
          </a:p>
          <a:p>
            <a:pPr algn="just">
              <a:spcBef>
                <a:spcPts val="0"/>
              </a:spcBef>
              <a:spcAft>
                <a:spcPts val="1200"/>
              </a:spcAft>
            </a:pPr>
            <a:r>
              <a:rPr lang="en-US" sz="3600" dirty="0">
                <a:effectLst>
                  <a:outerShdw blurRad="38100" dist="38100" dir="2700000" algn="tl">
                    <a:srgbClr val="000000">
                      <a:alpha val="43137"/>
                    </a:srgbClr>
                  </a:outerShdw>
                </a:effectLst>
                <a:cs typeface="Calibri" panose="020F0502020204030204" pitchFamily="34" charset="0"/>
              </a:rPr>
              <a:t>“And so, because he was a prophet and knew that </a:t>
            </a:r>
            <a:r>
              <a:rPr lang="en-US" sz="3600" cap="small" dirty="0">
                <a:effectLst>
                  <a:outerShdw blurRad="38100" dist="38100" dir="2700000" algn="tl">
                    <a:srgbClr val="000000">
                      <a:alpha val="43137"/>
                    </a:srgbClr>
                  </a:outerShdw>
                </a:effectLst>
                <a:cs typeface="Calibri" panose="020F0502020204030204" pitchFamily="34" charset="0"/>
              </a:rPr>
              <a:t>God had sworn to him with an oath </a:t>
            </a:r>
            <a:r>
              <a:rPr lang="en-US" sz="3600" b="1" u="sng" cap="small" dirty="0">
                <a:solidFill>
                  <a:srgbClr val="FFFFCC"/>
                </a:solidFill>
                <a:effectLst>
                  <a:outerShdw blurRad="38100" dist="38100" dir="2700000" algn="tl">
                    <a:srgbClr val="000000">
                      <a:alpha val="43137"/>
                    </a:srgbClr>
                  </a:outerShdw>
                </a:effectLst>
                <a:cs typeface="Calibri" panose="020F0502020204030204" pitchFamily="34" charset="0"/>
              </a:rPr>
              <a:t>to seat</a:t>
            </a:r>
            <a:r>
              <a:rPr lang="en-US" sz="3600" dirty="0">
                <a:effectLst>
                  <a:outerShdw blurRad="38100" dist="38100" dir="2700000" algn="tl">
                    <a:srgbClr val="000000">
                      <a:alpha val="43137"/>
                    </a:srgbClr>
                  </a:outerShdw>
                </a:effectLst>
                <a:cs typeface="Calibri" panose="020F0502020204030204" pitchFamily="34" charset="0"/>
              </a:rPr>
              <a:t> </a:t>
            </a:r>
            <a:r>
              <a:rPr lang="en-US" sz="3600" i="1" dirty="0">
                <a:effectLst>
                  <a:outerShdw blurRad="38100" dist="38100" dir="2700000" algn="tl">
                    <a:srgbClr val="000000">
                      <a:alpha val="43137"/>
                    </a:srgbClr>
                  </a:outerShdw>
                </a:effectLst>
                <a:cs typeface="Calibri" panose="020F0502020204030204" pitchFamily="34" charset="0"/>
              </a:rPr>
              <a:t>one</a:t>
            </a:r>
            <a:r>
              <a:rPr lang="en-US" sz="3600" dirty="0">
                <a:effectLst>
                  <a:outerShdw blurRad="38100" dist="38100" dir="2700000" algn="tl">
                    <a:srgbClr val="000000">
                      <a:alpha val="43137"/>
                    </a:srgbClr>
                  </a:outerShdw>
                </a:effectLst>
                <a:cs typeface="Calibri" panose="020F0502020204030204" pitchFamily="34" charset="0"/>
              </a:rPr>
              <a:t> </a:t>
            </a:r>
            <a:r>
              <a:rPr lang="en-US" sz="3600" cap="small" dirty="0">
                <a:effectLst>
                  <a:outerShdw blurRad="38100" dist="38100" dir="2700000" algn="tl">
                    <a:srgbClr val="000000">
                      <a:alpha val="43137"/>
                    </a:srgbClr>
                  </a:outerShdw>
                </a:effectLst>
                <a:cs typeface="Calibri" panose="020F0502020204030204" pitchFamily="34" charset="0"/>
              </a:rPr>
              <a:t>of his descendants on his throne.</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3" name="Picture 2" descr="Jesus Dust: How to Live in the Kingdom of God">
            <a:extLst>
              <a:ext uri="{FF2B5EF4-FFF2-40B4-BE49-F238E27FC236}">
                <a16:creationId xmlns:a16="http://schemas.microsoft.com/office/drawing/2014/main" id="{201653C7-DAB0-6666-A059-82E922B34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34149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955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2191</TotalTime>
  <Words>12238</Words>
  <Application>Microsoft Office PowerPoint</Application>
  <PresentationFormat>Widescreen</PresentationFormat>
  <Paragraphs>769</Paragraphs>
  <Slides>179</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179</vt:i4>
      </vt:variant>
    </vt:vector>
  </HeadingPairs>
  <TitlesOfParts>
    <vt:vector size="186" baseType="lpstr">
      <vt:lpstr>Abadi MT Condensed Light</vt:lpstr>
      <vt:lpstr>Arial</vt:lpstr>
      <vt:lpstr>Calibri</vt:lpstr>
      <vt:lpstr>Calibri Light</vt:lpstr>
      <vt:lpstr>system-ui</vt:lpstr>
      <vt:lpstr>Wingdings</vt:lpstr>
      <vt:lpstr>Office Theme</vt:lpstr>
      <vt:lpstr>PowerPoint Presentation</vt:lpstr>
      <vt:lpstr>Introductory Matters</vt:lpstr>
      <vt:lpstr>Acts 1 Chapter Summary</vt:lpstr>
      <vt:lpstr>Acts 2 Chapter Summary</vt:lpstr>
      <vt:lpstr>Acts 2 Chapter Summary</vt:lpstr>
      <vt:lpstr>Coming of the Holy Spirit Acts 2:1-4</vt:lpstr>
      <vt:lpstr>Acts 2 Chapter Summary</vt:lpstr>
      <vt:lpstr>Holy Spirit’s Impact Acts 2:5-13</vt:lpstr>
      <vt:lpstr>Acts 2 Chapter Summary</vt:lpstr>
      <vt:lpstr>Peter’s Sermon Acts 2:14-36</vt:lpstr>
      <vt:lpstr>Peter’s Sermon Acts 2:14-36</vt:lpstr>
      <vt:lpstr>Mistaken Replacement?</vt:lpstr>
      <vt:lpstr>PowerPoint Presentation</vt:lpstr>
      <vt:lpstr>Peter’s Sermon Acts 2:14-36</vt:lpstr>
      <vt:lpstr>Acts 2:15-35 Refutation of the Charge of Drunkenness</vt:lpstr>
      <vt:lpstr>PowerPoint Presentation</vt:lpstr>
      <vt:lpstr>PowerPoint Presentation</vt:lpstr>
      <vt:lpstr>PowerPoint Presentation</vt:lpstr>
      <vt:lpstr>PowerPoint Presentation</vt:lpstr>
      <vt:lpstr>PowerPoint Presentation</vt:lpstr>
      <vt:lpstr>Analogical Fulfillment View (Joel 2:28-32; Acts 2:16-21)</vt:lpstr>
      <vt:lpstr>Analogical Fulfillment View (Joel 2:28-32; Acts 2:16-21)</vt:lpstr>
      <vt:lpstr>PowerPoint Presentation</vt:lpstr>
      <vt:lpstr>PowerPoint Presentation</vt:lpstr>
      <vt:lpstr>PowerPoint Presentation</vt:lpstr>
      <vt:lpstr>Analogical Fulfillment View (Joel 2:28-32; Acts 2:16-21)</vt:lpstr>
      <vt:lpstr>PowerPoint Presentation</vt:lpstr>
      <vt:lpstr>PowerPoint Presentation</vt:lpstr>
      <vt:lpstr>PowerPoint Presentation</vt:lpstr>
      <vt:lpstr>PowerPoint Presentation</vt:lpstr>
      <vt:lpstr>Analogical Fulfillment View (Joel 2:28-32; Acts 2:16-21)</vt:lpstr>
      <vt:lpstr>Holy Spirit’s Impact Acts 2:5-13</vt:lpstr>
      <vt:lpstr>Analogical Fulfillment View (Joel 2:28-32; Acts 2:16-21)</vt:lpstr>
      <vt:lpstr>PowerPoint Presentation</vt:lpstr>
      <vt:lpstr>PowerPoint Presentation</vt:lpstr>
      <vt:lpstr>Analogical Fulfillment View (Joel 2:28-32; Acts 2:16-21)</vt:lpstr>
      <vt:lpstr>PowerPoint Presentation</vt:lpstr>
      <vt:lpstr>Analogical Fulfillment View (Joel 2:28-32; Acts 2:16-21)</vt:lpstr>
      <vt:lpstr>PowerPoint Presentation</vt:lpstr>
      <vt:lpstr>PowerPoint Presentation</vt:lpstr>
      <vt:lpstr>Acts 2:15-35 Refutation of the Charge of Drunkenness</vt:lpstr>
      <vt:lpstr>PowerPoint Presentation</vt:lpstr>
      <vt:lpstr>PowerPoint Presentation</vt:lpstr>
      <vt:lpstr>“SEVEN SIGNS” in Gospel of John</vt:lpstr>
      <vt:lpstr>PowerPoint Presentation</vt:lpstr>
      <vt:lpstr>PowerPoint Presentation</vt:lpstr>
      <vt:lpstr>PowerPoint Presentation</vt:lpstr>
      <vt:lpstr>PowerPoint Presentation</vt:lpstr>
      <vt:lpstr>PowerPoint Presentation</vt:lpstr>
      <vt:lpstr>Acts 2:15-35 Refutation of the Charge of Drunkenness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2:15-35 Refutation of the Charge of Drunkenness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CHRIST’S THREE OFFICES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2:15-35 Refutation of the Charge of Drunkenness</vt:lpstr>
      <vt:lpstr>PowerPoint Presentation</vt:lpstr>
      <vt:lpstr>PowerPoint Presentation</vt:lpstr>
      <vt:lpstr>Satan’s Progressive Defeat</vt:lpstr>
      <vt:lpstr>Names &amp; Titles Demonstrating  Satan’s Post-Fall, Earthly Authority  (Job 1:7; 2:2; Luke 4:5-8; Rom. 8:19-22)</vt:lpstr>
      <vt:lpstr>PowerPoint Presentation</vt:lpstr>
      <vt:lpstr>PowerPoint Presentation</vt:lpstr>
      <vt:lpstr>PowerPoint Presentation</vt:lpstr>
      <vt:lpstr>PowerPoint Presentation</vt:lpstr>
      <vt:lpstr>PowerPoint Presentation</vt:lpstr>
      <vt:lpstr>PowerPoint Presentation</vt:lpstr>
      <vt:lpstr>Is Jesus Now Reigning on David’s Throne?</vt:lpstr>
      <vt:lpstr>Is Jesus Now Reigning on David’s Throne?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 the kingdom re-offered in Acts? No!</vt:lpstr>
      <vt:lpstr>Was the kingdom re-offered in Acts? No!</vt:lpstr>
      <vt:lpstr>Peter’s Sermon Acts 2:14-36</vt:lpstr>
      <vt:lpstr>Acts 2 Chapter Summary</vt:lpstr>
      <vt:lpstr>Coming of the Holy Spirit Acts 2:37-47</vt:lpstr>
      <vt:lpstr>PowerPoint Presentation</vt:lpstr>
      <vt:lpstr>Acts 2:37-41 Salvation</vt:lpstr>
      <vt:lpstr>PowerPoint Presentation</vt:lpstr>
      <vt:lpstr>PowerPoint Presentation</vt:lpstr>
      <vt:lpstr>PowerPoint Presentation</vt:lpstr>
      <vt:lpstr>PowerPoint Presentation</vt:lpstr>
      <vt:lpstr>PowerPoint Presentation</vt:lpstr>
      <vt:lpstr>Lewis Sperry Chafer vol. 7, Systematic Theology (Grand Rapids, MI: Kregel Publications, 1993), 265-66.</vt:lpstr>
      <vt:lpstr>PowerPoint Presentation</vt:lpstr>
      <vt:lpstr>PowerPoint Presentation</vt:lpstr>
      <vt:lpstr>PowerPoint Presentation</vt:lpstr>
      <vt:lpstr>Matthew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Six Parts of a Suzerain-Vassal Treaty in Deuteronomy</vt:lpstr>
      <vt:lpstr>Six Parts of a Suzerain-Vassal Treaty in Deuteronomy</vt:lpstr>
      <vt:lpstr>PowerPoint Presentation</vt:lpstr>
      <vt:lpstr>ISRAEL'S JUDGMENTS</vt:lpstr>
      <vt:lpstr>ISRAEL'S JUDGMENTS</vt:lpstr>
      <vt:lpstr>Eusebius (A.D. 260-340) Ecclesiastical History, 3.5.3</vt:lpstr>
      <vt:lpstr>Pella</vt:lpstr>
      <vt:lpstr>PowerPoint Presentation</vt:lpstr>
      <vt:lpstr>PowerPoint Presentation</vt:lpstr>
      <vt:lpstr>PowerPoint Presentation</vt:lpstr>
      <vt:lpstr>PowerPoint Presentation</vt:lpstr>
      <vt:lpstr>PowerPoint Presentation</vt:lpstr>
      <vt:lpstr>PowerPoint Presentation</vt:lpstr>
      <vt:lpstr>Message</vt:lpstr>
      <vt:lpstr>PowerPoint Presentation</vt:lpstr>
      <vt:lpstr>Acts 2:42-47 Church</vt:lpstr>
      <vt:lpstr>Acts 2:42-47 Church</vt:lpstr>
      <vt:lpstr>Activities of the Local Church  (Acts 2:41-47)</vt:lpstr>
      <vt:lpstr>Acts 2:42-47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2:42-47 Church</vt:lpstr>
      <vt:lpstr>PowerPoint Presentation</vt:lpstr>
      <vt:lpstr>PowerPoint Presentation</vt:lpstr>
      <vt:lpstr>Lewis Sperry Chafer vol. 5, Systematic Theology (Grand Rapids, MI: Kregel Publications, 1993), 158.</vt:lpstr>
      <vt:lpstr>Acts 2:42-47 Church</vt:lpstr>
      <vt:lpstr>John Adams</vt:lpstr>
      <vt:lpstr>PowerPoint Presentation</vt:lpstr>
      <vt:lpstr>PowerPoint Presentation</vt:lpstr>
      <vt:lpstr>Acts 2:42-47 Church</vt:lpstr>
      <vt:lpstr>Acts 2:42-47 Church</vt:lpstr>
      <vt:lpstr>PowerPoint Presentation</vt:lpstr>
      <vt:lpstr>Conclusion</vt:lpstr>
      <vt:lpstr>Acts 2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009 Acts 2v14-36</dc:title>
  <dc:subject>ACTS</dc:subject>
  <dc:creator>A. Woods</dc:creator>
  <cp:lastModifiedBy>Jim McGowan</cp:lastModifiedBy>
  <cp:revision>299</cp:revision>
  <cp:lastPrinted>2023-01-11T13:46:48Z</cp:lastPrinted>
  <dcterms:created xsi:type="dcterms:W3CDTF">2009-01-10T23:45:31Z</dcterms:created>
  <dcterms:modified xsi:type="dcterms:W3CDTF">2023-02-01T04:24:16Z</dcterms:modified>
</cp:coreProperties>
</file>