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47" r:id="rId2"/>
  </p:sldMasterIdLst>
  <p:notesMasterIdLst>
    <p:notesMasterId r:id="rId32"/>
  </p:notesMasterIdLst>
  <p:handoutMasterIdLst>
    <p:handoutMasterId r:id="rId33"/>
  </p:handoutMasterIdLst>
  <p:sldIdLst>
    <p:sldId id="9037" r:id="rId3"/>
    <p:sldId id="9342" r:id="rId4"/>
    <p:sldId id="9288" r:id="rId5"/>
    <p:sldId id="9289" r:id="rId6"/>
    <p:sldId id="277" r:id="rId7"/>
    <p:sldId id="9348" r:id="rId8"/>
    <p:sldId id="9349" r:id="rId9"/>
    <p:sldId id="9359" r:id="rId10"/>
    <p:sldId id="2296" r:id="rId11"/>
    <p:sldId id="278" r:id="rId12"/>
    <p:sldId id="9365" r:id="rId13"/>
    <p:sldId id="9366" r:id="rId14"/>
    <p:sldId id="279" r:id="rId15"/>
    <p:sldId id="9367" r:id="rId16"/>
    <p:sldId id="9360" r:id="rId17"/>
    <p:sldId id="9361" r:id="rId18"/>
    <p:sldId id="9368" r:id="rId19"/>
    <p:sldId id="9369" r:id="rId20"/>
    <p:sldId id="2573" r:id="rId21"/>
    <p:sldId id="9370" r:id="rId22"/>
    <p:sldId id="9362" r:id="rId23"/>
    <p:sldId id="9371" r:id="rId24"/>
    <p:sldId id="5359" r:id="rId25"/>
    <p:sldId id="2661" r:id="rId26"/>
    <p:sldId id="8695" r:id="rId27"/>
    <p:sldId id="9363" r:id="rId28"/>
    <p:sldId id="9364" r:id="rId29"/>
    <p:sldId id="9350" r:id="rId30"/>
    <p:sldId id="280" r:id="rId31"/>
  </p:sldIdLst>
  <p:sldSz cx="12192000" cy="6858000"/>
  <p:notesSz cx="7315200" cy="9601200"/>
  <p:custDataLst>
    <p:tags r:id="rId3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3366CC"/>
    <a:srgbClr val="3366FF"/>
    <a:srgbClr val="3399FF"/>
    <a:srgbClr val="0066FF"/>
    <a:srgbClr val="333399"/>
    <a:srgbClr val="003399"/>
    <a:srgbClr val="000099"/>
    <a:srgbClr val="0000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FEBB30-C382-4AEC-9AD1-A08CEB2474E0}" v="3" dt="2023-01-29T16:48:22.8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23" autoAdjust="0"/>
    <p:restoredTop sz="96208" autoAdjust="0"/>
  </p:normalViewPr>
  <p:slideViewPr>
    <p:cSldViewPr>
      <p:cViewPr>
        <p:scale>
          <a:sx n="100" d="100"/>
          <a:sy n="100" d="100"/>
        </p:scale>
        <p:origin x="485" y="18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643" y="8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6/11/relationships/changesInfo" Target="changesInfos/changesInfo1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McGowan" userId="e2c7446dd3aca506" providerId="LiveId" clId="{56FEBB30-C382-4AEC-9AD1-A08CEB2474E0}"/>
    <pc:docChg chg="custSel addSld modSld">
      <pc:chgData name="Jim McGowan" userId="e2c7446dd3aca506" providerId="LiveId" clId="{56FEBB30-C382-4AEC-9AD1-A08CEB2474E0}" dt="2023-01-29T16:48:22.894" v="37" actId="12789"/>
      <pc:docMkLst>
        <pc:docMk/>
      </pc:docMkLst>
      <pc:sldChg chg="modSp mod">
        <pc:chgData name="Jim McGowan" userId="e2c7446dd3aca506" providerId="LiveId" clId="{56FEBB30-C382-4AEC-9AD1-A08CEB2474E0}" dt="2023-01-29T16:29:48.610" v="17" actId="115"/>
        <pc:sldMkLst>
          <pc:docMk/>
          <pc:sldMk cId="0" sldId="2595"/>
        </pc:sldMkLst>
        <pc:spChg chg="mod">
          <ac:chgData name="Jim McGowan" userId="e2c7446dd3aca506" providerId="LiveId" clId="{56FEBB30-C382-4AEC-9AD1-A08CEB2474E0}" dt="2023-01-29T16:29:48.610" v="17" actId="115"/>
          <ac:spMkLst>
            <pc:docMk/>
            <pc:sldMk cId="0" sldId="2595"/>
            <ac:spMk id="6" creationId="{B26729D2-66B6-4C03-8002-98465833BF64}"/>
          </ac:spMkLst>
        </pc:spChg>
      </pc:sldChg>
      <pc:sldChg chg="modSp mod">
        <pc:chgData name="Jim McGowan" userId="e2c7446dd3aca506" providerId="LiveId" clId="{56FEBB30-C382-4AEC-9AD1-A08CEB2474E0}" dt="2023-01-29T16:20:27.854" v="14" actId="12788"/>
        <pc:sldMkLst>
          <pc:docMk/>
          <pc:sldMk cId="1565857845" sldId="9043"/>
        </pc:sldMkLst>
        <pc:picChg chg="mod">
          <ac:chgData name="Jim McGowan" userId="e2c7446dd3aca506" providerId="LiveId" clId="{56FEBB30-C382-4AEC-9AD1-A08CEB2474E0}" dt="2023-01-29T16:20:27.854" v="14" actId="12788"/>
          <ac:picMkLst>
            <pc:docMk/>
            <pc:sldMk cId="1565857845" sldId="9043"/>
            <ac:picMk id="6" creationId="{1C212462-3D02-4139-B7F0-B0625A095071}"/>
          </ac:picMkLst>
        </pc:picChg>
      </pc:sldChg>
      <pc:sldChg chg="delSp modSp new mod">
        <pc:chgData name="Jim McGowan" userId="e2c7446dd3aca506" providerId="LiveId" clId="{56FEBB30-C382-4AEC-9AD1-A08CEB2474E0}" dt="2023-01-29T16:48:22.894" v="37" actId="12789"/>
        <pc:sldMkLst>
          <pc:docMk/>
          <pc:sldMk cId="133239566" sldId="9372"/>
        </pc:sldMkLst>
        <pc:spChg chg="mod">
          <ac:chgData name="Jim McGowan" userId="e2c7446dd3aca506" providerId="LiveId" clId="{56FEBB30-C382-4AEC-9AD1-A08CEB2474E0}" dt="2023-01-29T16:48:22.894" v="37" actId="12789"/>
          <ac:spMkLst>
            <pc:docMk/>
            <pc:sldMk cId="133239566" sldId="9372"/>
            <ac:spMk id="2" creationId="{B2730594-E792-6F3D-A6A0-8CDD86722DB0}"/>
          </ac:spMkLst>
        </pc:spChg>
        <pc:spChg chg="del">
          <ac:chgData name="Jim McGowan" userId="e2c7446dd3aca506" providerId="LiveId" clId="{56FEBB30-C382-4AEC-9AD1-A08CEB2474E0}" dt="2023-01-29T16:47:54.617" v="19" actId="478"/>
          <ac:spMkLst>
            <pc:docMk/>
            <pc:sldMk cId="133239566" sldId="9372"/>
            <ac:spMk id="3" creationId="{34621B27-9B15-706C-3250-15976C3127B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AE025-F79B-D980-D6D8-08AA4A259FD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1441" y="9018505"/>
            <a:ext cx="3413760" cy="50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953" tIns="51478" rIns="102953" bIns="51478" numCol="1" anchor="b" anchorCtr="0" compatLnSpc="1">
            <a:prstTxWarp prst="textNoShape">
              <a:avLst/>
            </a:prstTxWarp>
          </a:bodyPr>
          <a:lstStyle>
            <a:lvl1pPr algn="r" defTabSz="972087">
              <a:defRPr sz="1500"/>
            </a:lvl1pPr>
          </a:lstStyle>
          <a:p>
            <a:fld id="{416C2B2E-E9D7-4230-8EE4-F98D0B6BB14D}" type="slidenum">
              <a:rPr lang="en-US" altLang="en-US">
                <a:latin typeface="Calibri" panose="020F0502020204030204" pitchFamily="34" charset="0"/>
              </a:rPr>
              <a:pPr/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6BE0F7B-497B-F23F-240C-FD382E68CDF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76066"/>
            <a:ext cx="3413760" cy="54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3957" tIns="56981" rIns="113957" bIns="56981" numCol="1" anchor="b" anchorCtr="0" compatLnSpc="1">
            <a:prstTxWarp prst="textNoShape">
              <a:avLst/>
            </a:prstTxWarp>
          </a:bodyPr>
          <a:lstStyle>
            <a:lvl1pPr defTabSz="1077620" eaLnBrk="1" hangingPunct="1">
              <a:defRPr sz="17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Sugar Land Bible Church</a:t>
            </a:r>
          </a:p>
        </p:txBody>
      </p:sp>
      <p:sp>
        <p:nvSpPr>
          <p:cNvPr id="8" name="Header Placeholder 1">
            <a:extLst>
              <a:ext uri="{FF2B5EF4-FFF2-40B4-BE49-F238E27FC236}">
                <a16:creationId xmlns:a16="http://schemas.microsoft.com/office/drawing/2014/main" id="{AAB6E4B6-5EA3-5C2B-84EE-FA51B1A3E3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720355" y="126426"/>
            <a:ext cx="4362172" cy="833695"/>
          </a:xfrm>
          <a:prstGeom prst="rect">
            <a:avLst/>
          </a:prstGeom>
        </p:spPr>
        <p:txBody>
          <a:bodyPr vert="horz" lIns="124995" tIns="62497" rIns="124995" bIns="62497" rtlCol="0"/>
          <a:lstStyle>
            <a:lvl1pPr algn="ctr">
              <a:defRPr sz="18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sz="1700" dirty="0"/>
              <a:t>Dr. Andy Woods</a:t>
            </a:r>
          </a:p>
          <a:p>
            <a:pPr>
              <a:defRPr/>
            </a:pPr>
            <a:r>
              <a:rPr lang="en-US" sz="1700" dirty="0"/>
              <a:t>1 Thessalonians 012 – 4v3-8  </a:t>
            </a:r>
          </a:p>
          <a:p>
            <a:pPr>
              <a:defRPr/>
            </a:pPr>
            <a:r>
              <a:rPr lang="en-US" sz="1700" dirty="0"/>
              <a:t>02-05-2023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49868-2573-475A-8413-D96967CA2DCE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7F31C-C88B-4A9A-92AC-2711558A1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09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E5424-D4B9-4AFD-9B49-AB165923F980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80FC55-0BAD-43BF-987D-0DE1CFD4C3F9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6, 2016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144BD1-1A97-425C-AC14-6516E3D12DC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22E3AE8F-71A5-4BA8-A4DE-8174B071DAB5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 - Soteriolgy Session 01</a:t>
            </a:r>
          </a:p>
        </p:txBody>
      </p:sp>
    </p:spTree>
    <p:extLst>
      <p:ext uri="{BB962C8B-B14F-4D97-AF65-F5344CB8AC3E}">
        <p14:creationId xmlns:p14="http://schemas.microsoft.com/office/powerpoint/2010/main" val="57672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1/27/2019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12244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AABD3E3B-3F01-71A8-A32C-3CA6DA60DCA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447800" cy="6854825"/>
            <a:chOff x="0" y="0"/>
            <a:chExt cx="684" cy="4318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749A45BB-C457-F6D8-3594-71547BEBF7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26E55BBB-2F69-27CF-9FF4-30BDC62E90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>
                <a:extLst>
                  <a:ext uri="{FF2B5EF4-FFF2-40B4-BE49-F238E27FC236}">
                    <a16:creationId xmlns:a16="http://schemas.microsoft.com/office/drawing/2014/main" id="{9C1DFFA4-FAAE-5944-9B2C-5D29AAA9CE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7E55F635-D077-4E6A-8913-8888E88BFF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83D3EEF0-45E4-8969-D77C-E16C2D9555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CE328EC4-8F89-DD2C-2FE9-E508C38C49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8BE09188-5390-EAF6-57B9-C2415A5136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A0445F5C-0750-EFA3-4200-2D94A5E4A3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ADCEDFE4-2E1C-3D89-CC79-918FB9FF05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790EA320-70BC-F23E-849E-AE481F1D28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6CA6D4BF-D8C1-ED65-08AE-3121782C3D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F0BE34C5-0E8B-9DE7-1468-D549572238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2BB11FB3-6139-1A10-C8B1-FAD725CBF2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Rectangle 16">
                <a:extLst>
                  <a:ext uri="{FF2B5EF4-FFF2-40B4-BE49-F238E27FC236}">
                    <a16:creationId xmlns:a16="http://schemas.microsoft.com/office/drawing/2014/main" id="{0A652A6F-8369-0431-F82F-0AC3A3D4B5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" name="Rectangle 17">
                <a:extLst>
                  <a:ext uri="{FF2B5EF4-FFF2-40B4-BE49-F238E27FC236}">
                    <a16:creationId xmlns:a16="http://schemas.microsoft.com/office/drawing/2014/main" id="{E569F5F3-ECCB-BDA9-DE57-7AF5C2548C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Rectangle 18">
                <a:extLst>
                  <a:ext uri="{FF2B5EF4-FFF2-40B4-BE49-F238E27FC236}">
                    <a16:creationId xmlns:a16="http://schemas.microsoft.com/office/drawing/2014/main" id="{2B0FA4D3-913B-CDA0-C007-729D0A937A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Rectangle 19">
                <a:extLst>
                  <a:ext uri="{FF2B5EF4-FFF2-40B4-BE49-F238E27FC236}">
                    <a16:creationId xmlns:a16="http://schemas.microsoft.com/office/drawing/2014/main" id="{3A7C69FB-17FA-E555-0C8B-7365991794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Rectangle 20">
                <a:extLst>
                  <a:ext uri="{FF2B5EF4-FFF2-40B4-BE49-F238E27FC236}">
                    <a16:creationId xmlns:a16="http://schemas.microsoft.com/office/drawing/2014/main" id="{376A8028-39E1-277B-C809-42111C36A8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3" name="Rectangle 21">
                <a:extLst>
                  <a:ext uri="{FF2B5EF4-FFF2-40B4-BE49-F238E27FC236}">
                    <a16:creationId xmlns:a16="http://schemas.microsoft.com/office/drawing/2014/main" id="{1271234A-93C0-071C-4EDA-CFE20E258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4" name="Rectangle 22">
                <a:extLst>
                  <a:ext uri="{FF2B5EF4-FFF2-40B4-BE49-F238E27FC236}">
                    <a16:creationId xmlns:a16="http://schemas.microsoft.com/office/drawing/2014/main" id="{7F6F3685-DC1F-7EF6-9F9B-915E90745E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" name="Rectangle 23">
                <a:extLst>
                  <a:ext uri="{FF2B5EF4-FFF2-40B4-BE49-F238E27FC236}">
                    <a16:creationId xmlns:a16="http://schemas.microsoft.com/office/drawing/2014/main" id="{56B1DB56-1812-C55A-F6BE-7C7992EA16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6" name="Rectangle 24">
                <a:extLst>
                  <a:ext uri="{FF2B5EF4-FFF2-40B4-BE49-F238E27FC236}">
                    <a16:creationId xmlns:a16="http://schemas.microsoft.com/office/drawing/2014/main" id="{8B389011-A0A9-F550-CC60-41EAC850FA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Rectangle 25">
                <a:extLst>
                  <a:ext uri="{FF2B5EF4-FFF2-40B4-BE49-F238E27FC236}">
                    <a16:creationId xmlns:a16="http://schemas.microsoft.com/office/drawing/2014/main" id="{3AE53A26-1F16-A696-4D10-3F8C820DE8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Rectangle 26">
                <a:extLst>
                  <a:ext uri="{FF2B5EF4-FFF2-40B4-BE49-F238E27FC236}">
                    <a16:creationId xmlns:a16="http://schemas.microsoft.com/office/drawing/2014/main" id="{0CCCF225-AEE1-3129-CDA0-10888B611B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Rectangle 27">
                <a:extLst>
                  <a:ext uri="{FF2B5EF4-FFF2-40B4-BE49-F238E27FC236}">
                    <a16:creationId xmlns:a16="http://schemas.microsoft.com/office/drawing/2014/main" id="{A115FB83-9698-357F-9DAC-D4350112AA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Rectangle 28">
                <a:extLst>
                  <a:ext uri="{FF2B5EF4-FFF2-40B4-BE49-F238E27FC236}">
                    <a16:creationId xmlns:a16="http://schemas.microsoft.com/office/drawing/2014/main" id="{A8D9E61C-DE7B-4FAF-ABA4-5C4AD471DD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Rectangle 29">
                <a:extLst>
                  <a:ext uri="{FF2B5EF4-FFF2-40B4-BE49-F238E27FC236}">
                    <a16:creationId xmlns:a16="http://schemas.microsoft.com/office/drawing/2014/main" id="{20A09BCA-F748-2D99-F54F-FE66FB7E61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Rectangle 30">
                <a:extLst>
                  <a:ext uri="{FF2B5EF4-FFF2-40B4-BE49-F238E27FC236}">
                    <a16:creationId xmlns:a16="http://schemas.microsoft.com/office/drawing/2014/main" id="{89CA1EF7-280A-F850-8404-94C903FA42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Rectangle 31">
                <a:extLst>
                  <a:ext uri="{FF2B5EF4-FFF2-40B4-BE49-F238E27FC236}">
                    <a16:creationId xmlns:a16="http://schemas.microsoft.com/office/drawing/2014/main" id="{E904D2B4-5FE2-880B-878C-7A7B9DEF9F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Rectangle 32">
                <a:extLst>
                  <a:ext uri="{FF2B5EF4-FFF2-40B4-BE49-F238E27FC236}">
                    <a16:creationId xmlns:a16="http://schemas.microsoft.com/office/drawing/2014/main" id="{80282C76-9D0D-6431-185D-CBB9F479A4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Rectangle 33">
                <a:extLst>
                  <a:ext uri="{FF2B5EF4-FFF2-40B4-BE49-F238E27FC236}">
                    <a16:creationId xmlns:a16="http://schemas.microsoft.com/office/drawing/2014/main" id="{53EDA3DA-F524-3675-8B8D-DEE4CD9BD5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3894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524000" y="2286000"/>
            <a:ext cx="103632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894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886200"/>
            <a:ext cx="85344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>
            <a:extLst>
              <a:ext uri="{FF2B5EF4-FFF2-40B4-BE49-F238E27FC236}">
                <a16:creationId xmlns:a16="http://schemas.microsoft.com/office/drawing/2014/main" id="{F991F424-C427-B59A-BE7F-5A6F2FBFAAC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>
            <a:extLst>
              <a:ext uri="{FF2B5EF4-FFF2-40B4-BE49-F238E27FC236}">
                <a16:creationId xmlns:a16="http://schemas.microsoft.com/office/drawing/2014/main" id="{FF9A501D-C645-ED4C-1F7A-AE47E4CC78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>
            <a:extLst>
              <a:ext uri="{FF2B5EF4-FFF2-40B4-BE49-F238E27FC236}">
                <a16:creationId xmlns:a16="http://schemas.microsoft.com/office/drawing/2014/main" id="{65FC91F7-0537-DC0D-0A84-3ECE3A5F46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8DD11C9-9D93-433D-92D4-D7F971B2E0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8765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4FFE69FE-4E88-4964-81C6-3AAF7914F2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21ECABFE-E5EF-B2AA-0E9D-3C32A91AD6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65482993-8BFD-96CF-EEB2-36A72577A5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8E3B8E-5B4B-47EC-ABA3-AFB2C55B03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5435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23917" y="609601"/>
            <a:ext cx="2599267" cy="5451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609601"/>
            <a:ext cx="7596717" cy="5451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177E2276-340F-FC1C-4E82-5D64F191D5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5E6817BE-7DE2-CE82-D8A7-9C6491C4DB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5223E12C-DEA5-5E67-97A2-CC0A0D93DD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7DF588-C10E-41FF-B296-E6932DE329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7245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59984" y="1946275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E0B6ECDF-5AD1-A6B7-4493-C8832E98C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865A068F-0DFE-48DC-A887-27049B9998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F33045A4-1D10-CDD3-FD0A-02B8A36A74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71C071-BEF5-4080-BBA9-3688134E6B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5981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n-US" altLang="en-US" sz="4400" dirty="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</a:pP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91850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defRPr/>
            </a:pPr>
            <a:endParaRPr 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184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defRPr/>
            </a:pPr>
            <a:endParaRPr 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732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defRPr/>
            </a:pPr>
            <a:endParaRPr 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658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defRPr/>
            </a:pPr>
            <a:endParaRPr 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1624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defRPr/>
            </a:pPr>
            <a:endParaRPr 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3498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defRPr/>
            </a:pPr>
            <a:endParaRPr 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382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5937EF32-3A73-9E49-F8D3-769DEEA4CD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66D13BAB-CCC8-9908-0E69-4E65EF742A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AB896BD1-1021-301F-9518-E7A85D1A5F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7200EB-991A-4FE1-91DB-C9F6DE8B1E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667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defRPr/>
            </a:pPr>
            <a:endParaRPr 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6718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defRPr/>
            </a:pPr>
            <a:endParaRPr 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0721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defRPr/>
            </a:pPr>
            <a:endParaRPr 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43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9984" y="1946275"/>
            <a:ext cx="10363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19BC1-B281-4A15-B06D-83A57A1F2A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809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1FBE2-C716-4B6E-8688-39C69791537F}" type="datetimeFigureOut">
              <a:rPr lang="en-US"/>
              <a:pPr>
                <a:defRPr/>
              </a:pPr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A64DC-FAB6-449B-97D0-DE092BD3C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964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559984" y="1946275"/>
            <a:ext cx="508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184" y="1946275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5A5CC-2907-4BF9-824D-5877B2E01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268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D671D-A2A5-4CD9-8A9B-1F7FC052D772}" type="datetime1">
              <a:rPr lang="en-US"/>
              <a:pPr>
                <a:defRPr/>
              </a:pPr>
              <a:t>2/4/2023</a:t>
            </a:fld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A45A4-3805-48A4-AA47-434E5CC7F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917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524000" y="1981200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9550C-4842-44BB-ABB1-FF2905F890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43730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12800" y="1981200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96BFA-0DE7-4BE2-97C4-13B184514A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23503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638D0F-AF1C-4AFB-8987-872321CF80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836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4F7235A3-BD51-1D0D-6A40-B4EE136F3D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F7EB1D6E-ACB1-9323-44A7-5F03367CA3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E5D8DE6C-B1E9-5CDC-5121-025F8CAAEF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7244FE-3536-43D2-B673-EDB4061C69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6348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9984" y="1946275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3184" y="1946275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2F70D892-2506-5E33-0376-D02C52F522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D0F157F0-DFFA-FE53-A99B-F9D245B857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FFFA34E0-AAB2-8AD3-8695-0580B6F9D2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0E2EA2-9CE6-4C73-B271-57490F731D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134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5">
            <a:extLst>
              <a:ext uri="{FF2B5EF4-FFF2-40B4-BE49-F238E27FC236}">
                <a16:creationId xmlns:a16="http://schemas.microsoft.com/office/drawing/2014/main" id="{4A56C7CA-64A8-D8AB-8C56-7B59A47FA3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6">
            <a:extLst>
              <a:ext uri="{FF2B5EF4-FFF2-40B4-BE49-F238E27FC236}">
                <a16:creationId xmlns:a16="http://schemas.microsoft.com/office/drawing/2014/main" id="{DAC97FC5-7DE4-4504-4379-D095F0A324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7">
            <a:extLst>
              <a:ext uri="{FF2B5EF4-FFF2-40B4-BE49-F238E27FC236}">
                <a16:creationId xmlns:a16="http://schemas.microsoft.com/office/drawing/2014/main" id="{E0EA6888-75FB-407B-E137-7C0DA57838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68F61C-35DC-4B79-9FA1-3558FF7CE0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087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5">
            <a:extLst>
              <a:ext uri="{FF2B5EF4-FFF2-40B4-BE49-F238E27FC236}">
                <a16:creationId xmlns:a16="http://schemas.microsoft.com/office/drawing/2014/main" id="{1DD59262-0348-DB43-7E7B-92C258FB25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id="{DC22EFCA-0ADF-73AB-718F-D6C4756242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id="{F69623EC-8E66-C2A1-C82E-50446D4197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6B5554-FA75-4E86-A13A-CDAF27C31F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9907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>
            <a:extLst>
              <a:ext uri="{FF2B5EF4-FFF2-40B4-BE49-F238E27FC236}">
                <a16:creationId xmlns:a16="http://schemas.microsoft.com/office/drawing/2014/main" id="{715473E0-5559-F804-9090-F45FB0048C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>
            <a:extLst>
              <a:ext uri="{FF2B5EF4-FFF2-40B4-BE49-F238E27FC236}">
                <a16:creationId xmlns:a16="http://schemas.microsoft.com/office/drawing/2014/main" id="{BBCA76AE-2E28-9F8A-5EE6-0B80A070F2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>
            <a:extLst>
              <a:ext uri="{FF2B5EF4-FFF2-40B4-BE49-F238E27FC236}">
                <a16:creationId xmlns:a16="http://schemas.microsoft.com/office/drawing/2014/main" id="{CEE71234-54C8-57CA-D690-3C02F8B4A3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AF59A2-8ADD-4864-9BFD-7BF621015B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611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67BBBC5D-39C0-E83A-5F26-88A169227C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B53F80C0-AA45-72F0-A4B7-DCADBFCA12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D097DFC1-5EF0-A826-3C29-6B3F7C405E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2669C9-D97E-449C-B1B0-CABC96403C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3719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5796B415-E482-0ABA-87A0-CF66D88174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208D26D7-8F88-895C-B231-C63EC1D067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34FDBDD0-D3A8-D202-0F4C-75688DA285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F2AD91-684D-4D77-AE4F-2CFFE84A6A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991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598F0CD2-8E28-0196-2B26-040A583C648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447800" cy="6854825"/>
            <a:chOff x="0" y="0"/>
            <a:chExt cx="684" cy="4318"/>
          </a:xfrm>
        </p:grpSpPr>
        <p:sp>
          <p:nvSpPr>
            <p:cNvPr id="37891" name="Rectangle 3">
              <a:extLst>
                <a:ext uri="{FF2B5EF4-FFF2-40B4-BE49-F238E27FC236}">
                  <a16:creationId xmlns:a16="http://schemas.microsoft.com/office/drawing/2014/main" id="{BB28B39A-E552-3243-F67E-DA1887026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1033" name="Group 4">
              <a:extLst>
                <a:ext uri="{FF2B5EF4-FFF2-40B4-BE49-F238E27FC236}">
                  <a16:creationId xmlns:a16="http://schemas.microsoft.com/office/drawing/2014/main" id="{FCB39ADA-4387-5DD4-28D3-9480AB72F3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>
                <a:extLst>
                  <a:ext uri="{FF2B5EF4-FFF2-40B4-BE49-F238E27FC236}">
                    <a16:creationId xmlns:a16="http://schemas.microsoft.com/office/drawing/2014/main" id="{8B0C6602-F639-5FF2-13F4-62EAD51D16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6">
                <a:extLst>
                  <a:ext uri="{FF2B5EF4-FFF2-40B4-BE49-F238E27FC236}">
                    <a16:creationId xmlns:a16="http://schemas.microsoft.com/office/drawing/2014/main" id="{803D73D7-C1C9-1F9F-9156-897E51A52E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7">
                <a:extLst>
                  <a:ext uri="{FF2B5EF4-FFF2-40B4-BE49-F238E27FC236}">
                    <a16:creationId xmlns:a16="http://schemas.microsoft.com/office/drawing/2014/main" id="{0984B52C-C345-1619-72BA-35241F7FF4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8">
                <a:extLst>
                  <a:ext uri="{FF2B5EF4-FFF2-40B4-BE49-F238E27FC236}">
                    <a16:creationId xmlns:a16="http://schemas.microsoft.com/office/drawing/2014/main" id="{FC40FBFC-9328-2626-2A2A-843732ADD5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9">
                <a:extLst>
                  <a:ext uri="{FF2B5EF4-FFF2-40B4-BE49-F238E27FC236}">
                    <a16:creationId xmlns:a16="http://schemas.microsoft.com/office/drawing/2014/main" id="{17E796C2-EC83-41DF-32FE-84200B6E8E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">
                <a:extLst>
                  <a:ext uri="{FF2B5EF4-FFF2-40B4-BE49-F238E27FC236}">
                    <a16:creationId xmlns:a16="http://schemas.microsoft.com/office/drawing/2014/main" id="{FC65B5C8-ADB8-A9DF-EB80-09996DBE72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1">
                <a:extLst>
                  <a:ext uri="{FF2B5EF4-FFF2-40B4-BE49-F238E27FC236}">
                    <a16:creationId xmlns:a16="http://schemas.microsoft.com/office/drawing/2014/main" id="{DDBAF225-8136-E87B-5E24-DCDE94C129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2">
                <a:extLst>
                  <a:ext uri="{FF2B5EF4-FFF2-40B4-BE49-F238E27FC236}">
                    <a16:creationId xmlns:a16="http://schemas.microsoft.com/office/drawing/2014/main" id="{5BC7E8EF-8C04-A673-7ED5-22EA9BA090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3">
                <a:extLst>
                  <a:ext uri="{FF2B5EF4-FFF2-40B4-BE49-F238E27FC236}">
                    <a16:creationId xmlns:a16="http://schemas.microsoft.com/office/drawing/2014/main" id="{575602DD-0195-2369-8B20-1FD7CB5DD9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4">
                <a:extLst>
                  <a:ext uri="{FF2B5EF4-FFF2-40B4-BE49-F238E27FC236}">
                    <a16:creationId xmlns:a16="http://schemas.microsoft.com/office/drawing/2014/main" id="{355A6B12-CEA4-7A4B-B26B-C37BD9D490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5">
                <a:extLst>
                  <a:ext uri="{FF2B5EF4-FFF2-40B4-BE49-F238E27FC236}">
                    <a16:creationId xmlns:a16="http://schemas.microsoft.com/office/drawing/2014/main" id="{C5B6AD59-D9AD-A619-2310-146068F4F6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6">
                <a:extLst>
                  <a:ext uri="{FF2B5EF4-FFF2-40B4-BE49-F238E27FC236}">
                    <a16:creationId xmlns:a16="http://schemas.microsoft.com/office/drawing/2014/main" id="{8DF078F1-3624-65E0-F813-01653BA1FB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7">
                <a:extLst>
                  <a:ext uri="{FF2B5EF4-FFF2-40B4-BE49-F238E27FC236}">
                    <a16:creationId xmlns:a16="http://schemas.microsoft.com/office/drawing/2014/main" id="{E7FFD1C5-5065-2213-A7B8-F31B102BF8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8">
                <a:extLst>
                  <a:ext uri="{FF2B5EF4-FFF2-40B4-BE49-F238E27FC236}">
                    <a16:creationId xmlns:a16="http://schemas.microsoft.com/office/drawing/2014/main" id="{474C445E-6488-B759-B05E-A0A0748DF7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9">
                <a:extLst>
                  <a:ext uri="{FF2B5EF4-FFF2-40B4-BE49-F238E27FC236}">
                    <a16:creationId xmlns:a16="http://schemas.microsoft.com/office/drawing/2014/main" id="{8FC28E01-3CA8-64CF-53B6-1D77F3C8DD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20">
                <a:extLst>
                  <a:ext uri="{FF2B5EF4-FFF2-40B4-BE49-F238E27FC236}">
                    <a16:creationId xmlns:a16="http://schemas.microsoft.com/office/drawing/2014/main" id="{B2EF0E4F-38F2-2617-D353-7A8B3F4B0E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21">
                <a:extLst>
                  <a:ext uri="{FF2B5EF4-FFF2-40B4-BE49-F238E27FC236}">
                    <a16:creationId xmlns:a16="http://schemas.microsoft.com/office/drawing/2014/main" id="{69CD4C2E-0864-CB18-2D98-6CE2A0B3E9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22">
                <a:extLst>
                  <a:ext uri="{FF2B5EF4-FFF2-40B4-BE49-F238E27FC236}">
                    <a16:creationId xmlns:a16="http://schemas.microsoft.com/office/drawing/2014/main" id="{E4414374-1987-AEB8-AC5F-39138DB4EE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23">
                <a:extLst>
                  <a:ext uri="{FF2B5EF4-FFF2-40B4-BE49-F238E27FC236}">
                    <a16:creationId xmlns:a16="http://schemas.microsoft.com/office/drawing/2014/main" id="{87D23D71-082D-405F-8DFB-580E202116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24">
                <a:extLst>
                  <a:ext uri="{FF2B5EF4-FFF2-40B4-BE49-F238E27FC236}">
                    <a16:creationId xmlns:a16="http://schemas.microsoft.com/office/drawing/2014/main" id="{30E38449-3B1A-762A-2A09-87BD604641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25">
                <a:extLst>
                  <a:ext uri="{FF2B5EF4-FFF2-40B4-BE49-F238E27FC236}">
                    <a16:creationId xmlns:a16="http://schemas.microsoft.com/office/drawing/2014/main" id="{12C6C5D3-B6BA-69C8-1A1D-D1448CF158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26">
                <a:extLst>
                  <a:ext uri="{FF2B5EF4-FFF2-40B4-BE49-F238E27FC236}">
                    <a16:creationId xmlns:a16="http://schemas.microsoft.com/office/drawing/2014/main" id="{FFF76EB3-BCEA-B27F-CFF0-C9C8FC7236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27">
                <a:extLst>
                  <a:ext uri="{FF2B5EF4-FFF2-40B4-BE49-F238E27FC236}">
                    <a16:creationId xmlns:a16="http://schemas.microsoft.com/office/drawing/2014/main" id="{2F758DF3-4D4C-0233-EF2C-D41F3FC477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28">
                <a:extLst>
                  <a:ext uri="{FF2B5EF4-FFF2-40B4-BE49-F238E27FC236}">
                    <a16:creationId xmlns:a16="http://schemas.microsoft.com/office/drawing/2014/main" id="{B1A45B67-BE29-966A-BA20-798AEE868A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29">
                <a:extLst>
                  <a:ext uri="{FF2B5EF4-FFF2-40B4-BE49-F238E27FC236}">
                    <a16:creationId xmlns:a16="http://schemas.microsoft.com/office/drawing/2014/main" id="{B26C85B8-E762-C0D3-8900-C8552716E4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30">
                <a:extLst>
                  <a:ext uri="{FF2B5EF4-FFF2-40B4-BE49-F238E27FC236}">
                    <a16:creationId xmlns:a16="http://schemas.microsoft.com/office/drawing/2014/main" id="{16A85AA8-9E00-93D6-4CA4-056F304D84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31">
                <a:extLst>
                  <a:ext uri="{FF2B5EF4-FFF2-40B4-BE49-F238E27FC236}">
                    <a16:creationId xmlns:a16="http://schemas.microsoft.com/office/drawing/2014/main" id="{FC4DA4F8-F364-FC0A-66C6-A429313134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32">
                <a:extLst>
                  <a:ext uri="{FF2B5EF4-FFF2-40B4-BE49-F238E27FC236}">
                    <a16:creationId xmlns:a16="http://schemas.microsoft.com/office/drawing/2014/main" id="{7534B785-AB1C-68C7-47CA-274FC621DE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33">
                <a:extLst>
                  <a:ext uri="{FF2B5EF4-FFF2-40B4-BE49-F238E27FC236}">
                    <a16:creationId xmlns:a16="http://schemas.microsoft.com/office/drawing/2014/main" id="{C6A67BE9-9829-C337-9ED4-C84175EF39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>
            <a:extLst>
              <a:ext uri="{FF2B5EF4-FFF2-40B4-BE49-F238E27FC236}">
                <a16:creationId xmlns:a16="http://schemas.microsoft.com/office/drawing/2014/main" id="{8422AEB7-F477-5522-3120-A38F7B0705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7923" name="Rectangle 35">
            <a:extLst>
              <a:ext uri="{FF2B5EF4-FFF2-40B4-BE49-F238E27FC236}">
                <a16:creationId xmlns:a16="http://schemas.microsoft.com/office/drawing/2014/main" id="{7576B130-125F-A0FC-67DD-9C3B36684BD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924" name="Rectangle 36">
            <a:extLst>
              <a:ext uri="{FF2B5EF4-FFF2-40B4-BE49-F238E27FC236}">
                <a16:creationId xmlns:a16="http://schemas.microsoft.com/office/drawing/2014/main" id="{AF845C94-12CA-E9B2-4CAF-C37AF5A423D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925" name="Rectangle 37">
            <a:extLst>
              <a:ext uri="{FF2B5EF4-FFF2-40B4-BE49-F238E27FC236}">
                <a16:creationId xmlns:a16="http://schemas.microsoft.com/office/drawing/2014/main" id="{65C1B6AF-2BB9-6F77-3A5B-ED41E3F9E6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5A036BE-C698-4817-B8F4-7690D465CCD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37926" name="Rectangle 38">
            <a:extLst>
              <a:ext uri="{FF2B5EF4-FFF2-40B4-BE49-F238E27FC236}">
                <a16:creationId xmlns:a16="http://schemas.microsoft.com/office/drawing/2014/main" id="{26638F89-1808-5990-DF77-B55C8ED616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60513" y="1946275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6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3"/>
            <a:ext cx="144780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081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3075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29C1E47E-A244-4BEC-A489-9879E1058E1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544324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B9CDD187-4665-4441-9CE9-61C16AFDD123}"/>
              </a:ext>
            </a:extLst>
          </p:cNvPr>
          <p:cNvSpPr txBox="1">
            <a:spLocks/>
          </p:cNvSpPr>
          <p:nvPr/>
        </p:nvSpPr>
        <p:spPr bwMode="auto">
          <a:xfrm>
            <a:off x="2362200" y="5257800"/>
            <a:ext cx="7467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Dr. Andy Woods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Senior Pastor – Sugar Land Bible Church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President – Chafer Theological Seminary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1C9DD5-DAD3-475F-944B-639177036F1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5245395"/>
            <a:ext cx="913733" cy="1371600"/>
          </a:xfrm>
          <a:prstGeom prst="rect">
            <a:avLst/>
          </a:prstGeom>
        </p:spPr>
      </p:pic>
      <p:pic>
        <p:nvPicPr>
          <p:cNvPr id="4" name="Picture 3" descr="A picture containing text, nature, cloud&#10;&#10;Description automatically generated">
            <a:extLst>
              <a:ext uri="{FF2B5EF4-FFF2-40B4-BE49-F238E27FC236}">
                <a16:creationId xmlns:a16="http://schemas.microsoft.com/office/drawing/2014/main" id="{8CF67377-A97C-A301-B0CE-6C20FB982F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457200"/>
            <a:ext cx="8128000" cy="457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D9A26E72-B9D9-1B83-70E0-526CDA6313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Vessel?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598A72DC-FAAD-19E3-34EC-CCB436CF58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1" y="1946275"/>
            <a:ext cx="4648199" cy="1863725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/>
              <a:t>Acquire a wife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/>
              <a:t>Possess your own body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A9CD4C-ACC4-0C64-CDBD-3FBDC7BBF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6852" y="104274"/>
            <a:ext cx="955548" cy="914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08369D9-A169-4674-687D-8CB95290B0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295" y="2057400"/>
            <a:ext cx="2487705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D9A26E72-B9D9-1B83-70E0-526CDA6313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Vessel?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598A72DC-FAAD-19E3-34EC-CCB436CF58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1" y="1946275"/>
            <a:ext cx="4648199" cy="1863725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</a:rPr>
              <a:t>Acquire a wife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/>
              <a:t>Possess your own body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A9CD4C-ACC4-0C64-CDBD-3FBDC7BBF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6852" y="104274"/>
            <a:ext cx="955548" cy="914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08369D9-A169-4674-687D-8CB95290B0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295" y="2057400"/>
            <a:ext cx="248770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633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D9A26E72-B9D9-1B83-70E0-526CDA6313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Vessel?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598A72DC-FAAD-19E3-34EC-CCB436CF58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1" y="1946275"/>
            <a:ext cx="4648199" cy="1863725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/>
              <a:t>Acquire a wife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</a:rPr>
              <a:t>Possess your own body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A9CD4C-ACC4-0C64-CDBD-3FBDC7BBF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6852" y="104274"/>
            <a:ext cx="955548" cy="914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08369D9-A169-4674-687D-8CB95290B0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295" y="2057400"/>
            <a:ext cx="248770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17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2074D8A2-3195-A028-2450-A12F919A95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/>
          <a:lstStyle/>
          <a:p>
            <a:pPr marL="838200" indent="-838200" algn="ctr" eaLnBrk="1" hangingPunct="1"/>
            <a:r>
              <a:rPr lang="en-US" altLang="en-US" sz="3600" dirty="0"/>
              <a:t>5 Reasons for Sexual Purity (4:5-8)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2F72D8A2-E07C-408F-2783-D2AAFCF703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10668000" cy="4267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/>
              <a:t>Sexual immorality characterizes pagans (4:5)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/>
              <a:t>Sexual immorality invokes God’s judgment on both parties (4:6a)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/>
              <a:t>Previous warnings against sexual immorality (4:6b)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/>
              <a:t>Sexual immorality frustrates God’s holy call on the believer’s life (4:7)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/>
              <a:t>The Holy Spirit empowers the believer toward purity (4:8)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510C7F-2DD0-6C03-0121-275C80341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6852" y="104274"/>
            <a:ext cx="955548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2074D8A2-3195-A028-2450-A12F919A95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/>
          <a:lstStyle/>
          <a:p>
            <a:pPr marL="838200" indent="-838200" algn="ctr" eaLnBrk="1" hangingPunct="1"/>
            <a:r>
              <a:rPr lang="en-US" altLang="en-US" sz="3600" dirty="0"/>
              <a:t>5 Reasons for Sexual Purity (4:5-8)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2F72D8A2-E07C-408F-2783-D2AAFCF703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10668000" cy="4267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sz="2800" b="1" u="sng" dirty="0">
                <a:solidFill>
                  <a:srgbClr val="FFFFCC"/>
                </a:solidFill>
              </a:rPr>
              <a:t>Sexual immorality characterizes pagans (4:5)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/>
              <a:t>Sexual immorality invokes God’s judgment on both parties (4:6a)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/>
              <a:t>Previous warnings against sexual immorality (4:6b)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/>
              <a:t>Sexual immorality frustrates God’s holy call on the believer’s life (4:7)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/>
              <a:t>The Holy Spirit empowers the believer toward purity (4:8)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510C7F-2DD0-6C03-0121-275C80341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6852" y="104274"/>
            <a:ext cx="95554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51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9E9A81-823B-45AC-A273-A4ADCF033F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3772" y="137160"/>
            <a:ext cx="8784456" cy="6583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79006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0237B2-A937-43D6-D092-E84CACE598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9EB9E42-4EF7-F679-6064-B86F2094F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"/>
            <a:ext cx="10972800" cy="295465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Revelation 21:8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But for the cowardly and unbelieving and abominable and murderers and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immoral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persons and sorcerers and idolaters and all liars, their part </a:t>
            </a:r>
            <a:r>
              <a:rPr lang="en-US" sz="3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will be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in the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lake that burns with fire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and brimstone, which is the second death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n-US" altLang="en-US" sz="34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2AF105-074F-77A8-CACA-4A3C77B5B8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3048000"/>
            <a:ext cx="381000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49833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2074D8A2-3195-A028-2450-A12F919A95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/>
          <a:lstStyle/>
          <a:p>
            <a:pPr marL="838200" indent="-838200" algn="ctr" eaLnBrk="1" hangingPunct="1"/>
            <a:r>
              <a:rPr lang="en-US" altLang="en-US" sz="3600" dirty="0"/>
              <a:t>5 Reasons for Sexual Purity (4:5-8)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2F72D8A2-E07C-408F-2783-D2AAFCF703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10668000" cy="4267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/>
              <a:t>Sexual immorality characterizes pagans (4:5)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sz="2800" b="1" u="sng" dirty="0">
                <a:solidFill>
                  <a:srgbClr val="FFFFCC"/>
                </a:solidFill>
              </a:rPr>
              <a:t>Sexual immorality invokes God’s judgment on both parties (4:6a)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/>
              <a:t>Previous warnings against sexual immorality (4:6b)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/>
              <a:t>Sexual immorality frustrates God’s holy call on the believer’s life (4:7)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/>
              <a:t>The Holy Spirit empowers the believer toward purity (4:8)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510C7F-2DD0-6C03-0121-275C80341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6852" y="104274"/>
            <a:ext cx="95554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792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2074D8A2-3195-A028-2450-A12F919A95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/>
          <a:lstStyle/>
          <a:p>
            <a:pPr marL="838200" indent="-838200" algn="ctr" eaLnBrk="1" hangingPunct="1"/>
            <a:r>
              <a:rPr lang="en-US" altLang="en-US" sz="3600" dirty="0"/>
              <a:t>5 Reasons for Sexual Purity (4:5-8)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2F72D8A2-E07C-408F-2783-D2AAFCF703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10668000" cy="4267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/>
              <a:t>Sexual immorality characterizes pagans (4:5)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/>
              <a:t>Sexual immorality invokes God’s judgment on both parties (4:6a)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sz="2800" b="1" u="sng" dirty="0">
                <a:solidFill>
                  <a:srgbClr val="FFFFCC"/>
                </a:solidFill>
              </a:rPr>
              <a:t>Previous warnings against sexual immorality (4:6b)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/>
              <a:t>Sexual immorality frustrates God’s holy call on the believer’s life (4:7)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/>
              <a:t>The Holy Spirit empowers the believer toward purity (4:8)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510C7F-2DD0-6C03-0121-275C80341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6852" y="104274"/>
            <a:ext cx="95554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47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9E9A81-823B-45AC-A273-A4ADCF033F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3772" y="137160"/>
            <a:ext cx="8784456" cy="6583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1F545ADD-CC71-39E8-8846-1E89FB3221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Structure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54C290D-E23B-D080-54A1-8A99D97678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1" y="1638300"/>
            <a:ext cx="5105399" cy="35814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kern="1200" dirty="0"/>
              <a:t>Personal (1–3)</a:t>
            </a:r>
          </a:p>
          <a:p>
            <a:pPr lvl="1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kern="1200" dirty="0">
                <a:ea typeface="+mn-ea"/>
                <a:cs typeface="+mn-cs"/>
              </a:rPr>
              <a:t>Genuine conversion (1)</a:t>
            </a:r>
          </a:p>
          <a:p>
            <a:pPr lvl="1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kern="1200" dirty="0">
                <a:ea typeface="+mn-ea"/>
                <a:cs typeface="+mn-cs"/>
              </a:rPr>
              <a:t>Impure motives (2:1-16)</a:t>
            </a:r>
          </a:p>
          <a:p>
            <a:pPr lvl="1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kern="1200" dirty="0">
                <a:ea typeface="+mn-ea"/>
                <a:cs typeface="+mn-cs"/>
              </a:rPr>
              <a:t>Lack of concern (2:17–3:13)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2C4FAC-8873-86F9-B17A-56D8DF49D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638300"/>
            <a:ext cx="6019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/>
              <a:t>Practical (4–5)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/>
              <a:t>Immorality (4:1-8)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/>
              <a:t>Laziness (4:9-12)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/>
              <a:t>Eschatology (4:13–5:11)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/>
              <a:t>Ministry imbalances (5:12-15)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/>
              <a:t>Progressive sanctification (5:16-28)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46322F-829F-2473-605D-07007BE0A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6852" y="104274"/>
            <a:ext cx="95554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093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2074D8A2-3195-A028-2450-A12F919A95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/>
          <a:lstStyle/>
          <a:p>
            <a:pPr marL="838200" indent="-838200" algn="ctr" eaLnBrk="1" hangingPunct="1"/>
            <a:r>
              <a:rPr lang="en-US" altLang="en-US" sz="3600" dirty="0"/>
              <a:t>5 Reasons for Sexual Purity (4:5-8)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2F72D8A2-E07C-408F-2783-D2AAFCF703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10972800" cy="4267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/>
              <a:t>Sexual immorality characterizes pagans (4:5)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/>
              <a:t>Sexual immorality invokes God’s judgment on both parties (4:6a)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/>
              <a:t>Previous warnings against sexual immorality (4:6b)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sz="2800" b="1" u="sng" dirty="0">
                <a:solidFill>
                  <a:srgbClr val="FFFFCC"/>
                </a:solidFill>
              </a:rPr>
              <a:t>Sexual immorality frustrates God’s holy call on the believer’s life (4:7)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/>
              <a:t>The Holy Spirit empowers the believer toward purity (4:8)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510C7F-2DD0-6C03-0121-275C80341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6852" y="104274"/>
            <a:ext cx="95554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844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E2746BBD-7FE4-6A3B-2E17-3E91B43FB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609600" y="1"/>
            <a:ext cx="10972800" cy="24622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75000"/>
              <a:defRPr/>
            </a:pP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 Peter 1:15-16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en-US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but like the Holy One who called you, be holy yourselves also in all your behavior; 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because it is written, “You shall be holy, for I am holy.’”</a:t>
            </a:r>
          </a:p>
        </p:txBody>
      </p:sp>
      <p:pic>
        <p:nvPicPr>
          <p:cNvPr id="1026" name="Picture 2" descr="The Doctrine of Holiness">
            <a:extLst>
              <a:ext uri="{FF2B5EF4-FFF2-40B4-BE49-F238E27FC236}">
                <a16:creationId xmlns:a16="http://schemas.microsoft.com/office/drawing/2014/main" id="{A26427BE-D39F-4351-8C0B-2783FC27D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726531"/>
            <a:ext cx="3962400" cy="207406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69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2074D8A2-3195-A028-2450-A12F919A95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/>
          <a:lstStyle/>
          <a:p>
            <a:pPr marL="838200" indent="-838200" algn="ctr" eaLnBrk="1" hangingPunct="1"/>
            <a:r>
              <a:rPr lang="en-US" altLang="en-US" sz="3600" dirty="0"/>
              <a:t>5 Reasons for Sexual Purity (4:5-8)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2F72D8A2-E07C-408F-2783-D2AAFCF703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10972800" cy="4267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/>
              <a:t>Sexual immorality characterizes pagans (4:5)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/>
              <a:t>Sexual immorality invokes God’s judgment on both parties (4:6a)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/>
              <a:t>Previous warnings against sexual immorality (4:6b)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/>
              <a:t>Sexual immorality frustrates God’s holy call on the believer’s life (4:7)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sz="2800" b="1" u="sng" dirty="0">
                <a:solidFill>
                  <a:srgbClr val="FFFFCC"/>
                </a:solidFill>
              </a:rPr>
              <a:t>The Holy Spirit empowers the believer toward purity (4:8)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510C7F-2DD0-6C03-0121-275C80341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6852" y="104274"/>
            <a:ext cx="95554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15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329064-0A11-4186-A2B5-6AD0823CA4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609600" y="0"/>
            <a:ext cx="10972798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 eaLnBrk="0" hangingPunct="0">
              <a:spcAft>
                <a:spcPts val="1200"/>
              </a:spcAft>
              <a:buClr>
                <a:schemeClr val="tx2"/>
              </a:buClr>
              <a:buSzPct val="75000"/>
              <a:defRPr/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 Samuel 16:13-14</a:t>
            </a:r>
          </a:p>
          <a:p>
            <a:pPr algn="just"/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Then Samuel took the horn of oil and anointed him in the midst of his brothers; and 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Spirit of the Lord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came mightily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upon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David from that day forward. And Samuel arose and went to Ramah. 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Now the Spirit of the Lord 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departed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from Saul, and an evil spirit from the Lord terrorized him.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F26DF9-C4BA-41C3-8A68-A8645E4E27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572" y="3779520"/>
            <a:ext cx="1164856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710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329064-0A11-4186-A2B5-6AD0823CA4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609600" y="0"/>
            <a:ext cx="10972798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Aft>
                <a:spcPts val="1200"/>
              </a:spcAft>
              <a:buClr>
                <a:schemeClr val="tx2"/>
              </a:buClr>
              <a:buSzPct val="75000"/>
              <a:defRPr/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John 14:16-17</a:t>
            </a:r>
          </a:p>
          <a:p>
            <a:pPr algn="just">
              <a:spcAft>
                <a:spcPts val="1000"/>
              </a:spcAft>
            </a:pP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16 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 will ask the Father, and He will give you another Helper, that He may be with you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forever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17 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that is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Spirit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of truth, whom the world cannot receive, because it does not see Him or know Him,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you know Him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because He abides with you and will be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you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03111D-7478-AAB1-0579-3618930D7E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572" y="3779520"/>
            <a:ext cx="1164856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365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 idx="4294967295"/>
          </p:nvPr>
        </p:nvSpPr>
        <p:spPr>
          <a:xfrm>
            <a:off x="2209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246602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1F545ADD-CC71-39E8-8846-1E89FB3221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Structure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54C290D-E23B-D080-54A1-8A99D97678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1" y="1638300"/>
            <a:ext cx="5105399" cy="35814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/>
              <a:t>Personal (1</a:t>
            </a:r>
            <a:r>
              <a:rPr lang="en-US" sz="2800" dirty="0">
                <a:cs typeface="Calibri" panose="020F0502020204030204" pitchFamily="34" charset="0"/>
              </a:rPr>
              <a:t>–3)</a:t>
            </a:r>
          </a:p>
          <a:p>
            <a:pPr lvl="1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>
                <a:ea typeface="+mn-ea"/>
                <a:cs typeface="+mn-cs"/>
              </a:rPr>
              <a:t>Genuine conversion (1)</a:t>
            </a:r>
          </a:p>
          <a:p>
            <a:pPr lvl="1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>
                <a:ea typeface="+mn-ea"/>
                <a:cs typeface="+mn-cs"/>
              </a:rPr>
              <a:t>Impure motives (2:1-16)</a:t>
            </a:r>
          </a:p>
          <a:p>
            <a:pPr lvl="1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/>
              <a:t>Lack of concern (2:17–3:13)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2C4FAC-8873-86F9-B17A-56D8DF49D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638300"/>
            <a:ext cx="6019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b="1" dirty="0">
                <a:solidFill>
                  <a:srgbClr val="FFFFCC"/>
                </a:solidFill>
              </a:rPr>
              <a:t>Practical (4–5)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b="1" u="sng" dirty="0">
                <a:solidFill>
                  <a:srgbClr val="FFFFCC"/>
                </a:solidFill>
              </a:rPr>
              <a:t>Immorality (4:1-8)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/>
              <a:t>Laziness (4:9-12)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/>
              <a:t>Eschatology (4:13–5:11)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/>
              <a:t>Ministry imbalances (5:12-15)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/>
              <a:t>Progressive sanctification (5:16-28)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46322F-829F-2473-605D-07007BE0A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6852" y="104274"/>
            <a:ext cx="95554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164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8A801FCC-9901-1A8C-6603-EE6F7FEC27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Christian Living (4:1-12)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E79DA9E4-6334-51A3-D831-E7A803EA79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66157" y="1946275"/>
            <a:ext cx="7659687" cy="2473325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/>
              <a:t>General conduct (4:1-2)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</a:rPr>
              <a:t>Negative command: sexual sin (4:3-8)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/>
              <a:t>Positive command: brotherly love (4:9-12)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07BE44-0FB5-0D8E-A1D0-2EFAB3B23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6852" y="104274"/>
            <a:ext cx="95554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0138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8A801FCC-9901-1A8C-6603-EE6F7FEC27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Christian Living (4:1-12)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E79DA9E4-6334-51A3-D831-E7A803EA79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66157" y="1946275"/>
            <a:ext cx="7792243" cy="2473325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/>
              <a:t>General conduct (4:1-2)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/>
              <a:t>Negative command: sexual sin (4:3-8)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</a:rPr>
              <a:t>Positive command: brotherly love (4:9-12)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07BE44-0FB5-0D8E-A1D0-2EFAB3B23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6852" y="104274"/>
            <a:ext cx="95554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544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5E77333D-0D45-011B-8F00-31C0E27236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229600" cy="914400"/>
          </a:xfrm>
        </p:spPr>
        <p:txBody>
          <a:bodyPr/>
          <a:lstStyle/>
          <a:p>
            <a:pPr marL="838200" indent="-838200" algn="ctr" eaLnBrk="1" hangingPunct="1"/>
            <a:r>
              <a:rPr lang="en-US" altLang="en-US" sz="4000" dirty="0"/>
              <a:t>How to Exhibit Brotherly Love (4:9-12)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6E7D88FA-6038-A9CA-2A2C-4C5AD23DC6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268538"/>
            <a:ext cx="4876800" cy="2320925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/>
              <a:t>Quiet Life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/>
              <a:t>Mind your own business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/>
              <a:t>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A0FE3C-C93A-A7B1-5CD2-97C13070B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6852" y="104274"/>
            <a:ext cx="955548" cy="914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F97C747-9BC6-F5AE-8424-D569F85C8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2057400"/>
            <a:ext cx="4156364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65E2C15E-7BA6-5307-FDAD-A3935DACD47A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1600200"/>
          <a:ext cx="7239000" cy="356616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47175349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4163398497"/>
                    </a:ext>
                  </a:extLst>
                </a:gridCol>
              </a:tblGrid>
              <a:tr h="1188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THESSALONIANS 1-3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THESSALONIANS 4-5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457174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287338" marR="0" lvl="0" indent="-2873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chemeClr val="bg2"/>
                        </a:buClr>
                        <a:buSzPct val="10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Personal Experience</a:t>
                      </a:r>
                      <a:endParaRPr kumimoji="0" lang="en-US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287338" marR="0" lvl="0" indent="-2873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chemeClr val="bg2"/>
                        </a:buClr>
                        <a:buSzPct val="10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Practical Exhortation</a:t>
                      </a:r>
                      <a:endParaRPr kumimoji="0" lang="en-US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135064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287338" marR="0" lvl="0" indent="-2873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chemeClr val="bg2"/>
                        </a:buClr>
                        <a:buSzPct val="10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Looking Back</a:t>
                      </a:r>
                      <a:endParaRPr kumimoji="0" lang="en-US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287338" marR="0" lvl="0" indent="-2873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chemeClr val="bg2"/>
                        </a:buClr>
                        <a:buSzPct val="10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Looking Forward</a:t>
                      </a:r>
                      <a:endParaRPr kumimoji="0" lang="en-US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439648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3607D159-1E0C-F52A-9C5C-FF8A688F1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0061" y="1600200"/>
            <a:ext cx="2836139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9C4EA9C-41DB-479A-E80E-9719B2B8D8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Structure</a:t>
            </a:r>
          </a:p>
        </p:txBody>
      </p:sp>
    </p:spTree>
    <p:extLst>
      <p:ext uri="{BB962C8B-B14F-4D97-AF65-F5344CB8AC3E}">
        <p14:creationId xmlns:p14="http://schemas.microsoft.com/office/powerpoint/2010/main" val="2042616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1F545ADD-CC71-39E8-8846-1E89FB3221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Structure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54C290D-E23B-D080-54A1-8A99D97678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1" y="1638300"/>
            <a:ext cx="5105399" cy="35814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/>
              <a:t>Personal (1</a:t>
            </a:r>
            <a:r>
              <a:rPr lang="en-US" sz="2800" dirty="0">
                <a:cs typeface="Calibri" panose="020F0502020204030204" pitchFamily="34" charset="0"/>
              </a:rPr>
              <a:t>–3)</a:t>
            </a:r>
          </a:p>
          <a:p>
            <a:pPr lvl="1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>
                <a:ea typeface="+mn-ea"/>
                <a:cs typeface="+mn-cs"/>
              </a:rPr>
              <a:t>Genuine conversion (1)</a:t>
            </a:r>
          </a:p>
          <a:p>
            <a:pPr lvl="1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>
                <a:ea typeface="+mn-ea"/>
                <a:cs typeface="+mn-cs"/>
              </a:rPr>
              <a:t>Impure motives (2:1-16)</a:t>
            </a:r>
          </a:p>
          <a:p>
            <a:pPr lvl="1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/>
              <a:t>Lack of concern (2:17–3:13)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2C4FAC-8873-86F9-B17A-56D8DF49D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638300"/>
            <a:ext cx="6019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b="1" dirty="0">
                <a:solidFill>
                  <a:srgbClr val="FFFFCC"/>
                </a:solidFill>
              </a:rPr>
              <a:t>Practical (4–5)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b="1" u="sng" dirty="0">
                <a:solidFill>
                  <a:srgbClr val="FFFFCC"/>
                </a:solidFill>
              </a:rPr>
              <a:t>Immorality (4:1-8)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b="1" u="sng" dirty="0">
                <a:solidFill>
                  <a:srgbClr val="FFFFCC"/>
                </a:solidFill>
              </a:rPr>
              <a:t>Laziness (4:9-12)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/>
              <a:t>Eschatology (4:13–5:11)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/>
              <a:t>Ministry imbalances (5:12-15)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/>
              <a:t>Progressive sanctification (5:16-28)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46322F-829F-2473-605D-07007BE0A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6852" y="104274"/>
            <a:ext cx="95554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38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8A801FCC-9901-1A8C-6603-EE6F7FEC27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Christian Living (4:1-12)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E79DA9E4-6334-51A3-D831-E7A803EA79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66157" y="1946275"/>
            <a:ext cx="7659687" cy="2473325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/>
              <a:t>General conduct (4:1-2)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/>
              <a:t>Negative command: sexual sin (4:3-8)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/>
              <a:t>Positive command: brotherly love (4:9-12)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07BE44-0FB5-0D8E-A1D0-2EFAB3B23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6852" y="104274"/>
            <a:ext cx="955548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8A801FCC-9901-1A8C-6603-EE6F7FEC27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Christian Living (4:1-12)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E79DA9E4-6334-51A3-D831-E7A803EA79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66157" y="1946275"/>
            <a:ext cx="7659687" cy="2473325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</a:rPr>
              <a:t>General conduct (4:1-2)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/>
              <a:t>Negative command: sexual sin (4:3-8)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/>
              <a:t>Positive command: brotherly love (4:9-12)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07BE44-0FB5-0D8E-A1D0-2EFAB3B23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6852" y="104274"/>
            <a:ext cx="95554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22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8A801FCC-9901-1A8C-6603-EE6F7FEC27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Christian Living (4:1-12)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E79DA9E4-6334-51A3-D831-E7A803EA79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66157" y="1946275"/>
            <a:ext cx="7659687" cy="2473325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/>
              <a:t>General conduct (4:1-2)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</a:rPr>
              <a:t>Negative command: sexual sin (4:3-8)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/>
              <a:t>Positive command: brotherly love (4:9-12)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07BE44-0FB5-0D8E-A1D0-2EFAB3B23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6852" y="104274"/>
            <a:ext cx="95554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25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6572484"/>
              </p:ext>
            </p:extLst>
          </p:nvPr>
        </p:nvGraphicFramePr>
        <p:xfrm>
          <a:off x="609600" y="762040"/>
          <a:ext cx="10972800" cy="533392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325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66784"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en-US" sz="4000" dirty="0"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Three Tenses of Salvation</a:t>
                      </a:r>
                      <a:endParaRPr lang="en-US" sz="4000" dirty="0"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marT="45712" marB="45712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b="1" u="none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753307"/>
                  </a:ext>
                </a:extLst>
              </a:tr>
              <a:tr h="106678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alibri" pitchFamily="34" charset="0"/>
                          <a:cs typeface="Calibri" pitchFamily="34" charset="0"/>
                        </a:rPr>
                        <a:t>Phase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alibri" pitchFamily="34" charset="0"/>
                          <a:cs typeface="Calibri" pitchFamily="34" charset="0"/>
                        </a:rPr>
                        <a:t>Justification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u="none" dirty="0">
                          <a:latin typeface="Calibri" pitchFamily="34" charset="0"/>
                          <a:cs typeface="Calibri" pitchFamily="34" charset="0"/>
                        </a:rPr>
                        <a:t>Sanctification</a:t>
                      </a:r>
                      <a:endParaRPr lang="en-US" sz="3200" b="1" u="none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alibri" pitchFamily="34" charset="0"/>
                          <a:cs typeface="Calibri" pitchFamily="34" charset="0"/>
                        </a:rPr>
                        <a:t>Glorification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78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alibri" pitchFamily="34" charset="0"/>
                          <a:cs typeface="Calibri" pitchFamily="34" charset="0"/>
                        </a:rPr>
                        <a:t>Tense</a:t>
                      </a:r>
                    </a:p>
                  </a:txBody>
                  <a:tcPr marT="45712" marB="45712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Past</a:t>
                      </a:r>
                    </a:p>
                  </a:txBody>
                  <a:tcPr marT="45712" marB="45712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u="none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Present</a:t>
                      </a:r>
                    </a:p>
                  </a:txBody>
                  <a:tcPr marT="45712" marB="45712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Future</a:t>
                      </a:r>
                    </a:p>
                  </a:txBody>
                  <a:tcPr marT="45712" marB="45712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678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alibri" pitchFamily="34" charset="0"/>
                          <a:cs typeface="Calibri" pitchFamily="34" charset="0"/>
                        </a:rPr>
                        <a:t>Saved from sin’s:</a:t>
                      </a:r>
                    </a:p>
                  </a:txBody>
                  <a:tcPr marT="45712" marB="45712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Penalty</a:t>
                      </a:r>
                    </a:p>
                  </a:txBody>
                  <a:tcPr marT="45712" marB="45712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u="none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Power</a:t>
                      </a:r>
                    </a:p>
                  </a:txBody>
                  <a:tcPr marT="45712" marB="45712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Presence</a:t>
                      </a:r>
                    </a:p>
                  </a:txBody>
                  <a:tcPr marT="45712" marB="45712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78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alibri" pitchFamily="34" charset="0"/>
                          <a:cs typeface="Calibri" pitchFamily="34" charset="0"/>
                        </a:rPr>
                        <a:t>Scripture</a:t>
                      </a:r>
                    </a:p>
                  </a:txBody>
                  <a:tcPr marT="45712" marB="45712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Eph 2:8-9; Titus 3:5</a:t>
                      </a:r>
                    </a:p>
                  </a:txBody>
                  <a:tcPr marT="45712" marB="45712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u="none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Philip 2:12</a:t>
                      </a:r>
                    </a:p>
                  </a:txBody>
                  <a:tcPr marT="45712" marB="45712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Rom 5:10</a:t>
                      </a:r>
                    </a:p>
                  </a:txBody>
                  <a:tcPr marT="45712" marB="45712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7548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FAF6D6-4322-42C1-BEDE-8A2B8D38F28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0"/>
            <a:ext cx="10972800" cy="5029200"/>
          </a:xfrm>
        </p:spPr>
        <p:txBody>
          <a:bodyPr/>
          <a:lstStyle/>
          <a:p>
            <a:pPr marL="0" indent="0" algn="ctr" defTabSz="685800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en-US" sz="4000" kern="1200" dirty="0">
                <a:solidFill>
                  <a:schemeClr val="tx2"/>
                </a:solidFill>
                <a:ea typeface="+mj-ea"/>
                <a:cs typeface="Calibri" panose="020F0502020204030204" pitchFamily="34" charset="0"/>
              </a:rPr>
              <a:t>Genesis 1:27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“God created man in His own image, in the image of God He created him; male and female He created them.”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kern="1200" dirty="0">
                <a:solidFill>
                  <a:schemeClr val="tx2"/>
                </a:solidFill>
                <a:ea typeface="+mj-ea"/>
                <a:cs typeface="Calibri" panose="020F0502020204030204" pitchFamily="34" charset="0"/>
              </a:rPr>
              <a:t>Genesis 2:24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“For this reason a man shall leave his father and his mother, and be joined to his wife; and they shall become one flesh.”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018357-21B8-4430-9867-2DCDFDDC5A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0652" y="3596640"/>
            <a:ext cx="870697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617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280"/>
</p:tagLst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2796</TotalTime>
  <Words>1020</Words>
  <Application>Microsoft Office PowerPoint</Application>
  <PresentationFormat>Widescreen</PresentationFormat>
  <Paragraphs>150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Calibri</vt:lpstr>
      <vt:lpstr>Times New Roman</vt:lpstr>
      <vt:lpstr>Wingdings</vt:lpstr>
      <vt:lpstr>Azure</vt:lpstr>
      <vt:lpstr>1_Azure</vt:lpstr>
      <vt:lpstr>PowerPoint Presentation</vt:lpstr>
      <vt:lpstr>Structure</vt:lpstr>
      <vt:lpstr>Structure</vt:lpstr>
      <vt:lpstr>Structure</vt:lpstr>
      <vt:lpstr>Christian Living (4:1-12)</vt:lpstr>
      <vt:lpstr>Christian Living (4:1-12)</vt:lpstr>
      <vt:lpstr>Christian Living (4:1-12)</vt:lpstr>
      <vt:lpstr>PowerPoint Presentation</vt:lpstr>
      <vt:lpstr>PowerPoint Presentation</vt:lpstr>
      <vt:lpstr>Vessel?</vt:lpstr>
      <vt:lpstr>Vessel?</vt:lpstr>
      <vt:lpstr>Vessel?</vt:lpstr>
      <vt:lpstr>5 Reasons for Sexual Purity (4:5-8)</vt:lpstr>
      <vt:lpstr>5 Reasons for Sexual Purity (4:5-8)</vt:lpstr>
      <vt:lpstr>PowerPoint Presentation</vt:lpstr>
      <vt:lpstr>PowerPoint Presentation</vt:lpstr>
      <vt:lpstr>5 Reasons for Sexual Purity (4:5-8)</vt:lpstr>
      <vt:lpstr>5 Reasons for Sexual Purity (4:5-8)</vt:lpstr>
      <vt:lpstr>PowerPoint Presentation</vt:lpstr>
      <vt:lpstr>5 Reasons for Sexual Purity (4:5-8)</vt:lpstr>
      <vt:lpstr>PowerPoint Presentation</vt:lpstr>
      <vt:lpstr>5 Reasons for Sexual Purity (4:5-8)</vt:lpstr>
      <vt:lpstr>PowerPoint Presentation</vt:lpstr>
      <vt:lpstr>PowerPoint Presentation</vt:lpstr>
      <vt:lpstr>Conclusion</vt:lpstr>
      <vt:lpstr>Structure</vt:lpstr>
      <vt:lpstr>Christian Living (4:1-12)</vt:lpstr>
      <vt:lpstr>Christian Living (4:1-12)</vt:lpstr>
      <vt:lpstr>How to Exhibit Brotherly Love (4:9-12)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Thessalonians 014 - 4v3-12 - 16 X 9 - WORKING COPY FOR ANDY</dc:title>
  <dc:subject>1 Thessalonians</dc:subject>
  <dc:creator>A. Woods</dc:creator>
  <cp:lastModifiedBy>Jim McGowan</cp:lastModifiedBy>
  <cp:revision>257</cp:revision>
  <cp:lastPrinted>2023-02-04T15:33:49Z</cp:lastPrinted>
  <dcterms:created xsi:type="dcterms:W3CDTF">2009-02-09T13:26:58Z</dcterms:created>
  <dcterms:modified xsi:type="dcterms:W3CDTF">2023-02-04T15:34:44Z</dcterms:modified>
</cp:coreProperties>
</file>