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81"/>
  </p:notesMasterIdLst>
  <p:handoutMasterIdLst>
    <p:handoutMasterId r:id="rId82"/>
  </p:handoutMasterIdLst>
  <p:sldIdLst>
    <p:sldId id="2094" r:id="rId2"/>
    <p:sldId id="9505" r:id="rId3"/>
    <p:sldId id="9525" r:id="rId4"/>
    <p:sldId id="9594" r:id="rId5"/>
    <p:sldId id="9675" r:id="rId6"/>
    <p:sldId id="9676" r:id="rId7"/>
    <p:sldId id="9677" r:id="rId8"/>
    <p:sldId id="9604" r:id="rId9"/>
    <p:sldId id="9605" r:id="rId10"/>
    <p:sldId id="9606" r:id="rId11"/>
    <p:sldId id="9678" r:id="rId12"/>
    <p:sldId id="9607" r:id="rId13"/>
    <p:sldId id="9614" r:id="rId14"/>
    <p:sldId id="9615" r:id="rId15"/>
    <p:sldId id="9679" r:id="rId16"/>
    <p:sldId id="9610" r:id="rId17"/>
    <p:sldId id="9616" r:id="rId18"/>
    <p:sldId id="9617" r:id="rId19"/>
    <p:sldId id="9701" r:id="rId20"/>
    <p:sldId id="9680" r:id="rId21"/>
    <p:sldId id="9613" r:id="rId22"/>
    <p:sldId id="9695" r:id="rId23"/>
    <p:sldId id="9703" r:id="rId24"/>
    <p:sldId id="9704" r:id="rId25"/>
    <p:sldId id="9696" r:id="rId26"/>
    <p:sldId id="9681" r:id="rId27"/>
    <p:sldId id="9586" r:id="rId28"/>
    <p:sldId id="9663" r:id="rId29"/>
    <p:sldId id="9664" r:id="rId30"/>
    <p:sldId id="9682" r:id="rId31"/>
    <p:sldId id="9620" r:id="rId32"/>
    <p:sldId id="9634" r:id="rId33"/>
    <p:sldId id="9635" r:id="rId34"/>
    <p:sldId id="9683" r:id="rId35"/>
    <p:sldId id="9623" r:id="rId36"/>
    <p:sldId id="9624" r:id="rId37"/>
    <p:sldId id="9370" r:id="rId38"/>
    <p:sldId id="9665" r:id="rId39"/>
    <p:sldId id="9625" r:id="rId40"/>
    <p:sldId id="9626" r:id="rId41"/>
    <p:sldId id="9684" r:id="rId42"/>
    <p:sldId id="8974" r:id="rId43"/>
    <p:sldId id="9685" r:id="rId44"/>
    <p:sldId id="9702" r:id="rId45"/>
    <p:sldId id="9686" r:id="rId46"/>
    <p:sldId id="9666" r:id="rId47"/>
    <p:sldId id="9282" r:id="rId48"/>
    <p:sldId id="9283" r:id="rId49"/>
    <p:sldId id="9526" r:id="rId50"/>
    <p:sldId id="9636" r:id="rId51"/>
    <p:sldId id="9687" r:id="rId52"/>
    <p:sldId id="5255" r:id="rId53"/>
    <p:sldId id="5256" r:id="rId54"/>
    <p:sldId id="1942" r:id="rId55"/>
    <p:sldId id="5268" r:id="rId56"/>
    <p:sldId id="9638" r:id="rId57"/>
    <p:sldId id="9639" r:id="rId58"/>
    <p:sldId id="9688" r:id="rId59"/>
    <p:sldId id="9689" r:id="rId60"/>
    <p:sldId id="9669" r:id="rId61"/>
    <p:sldId id="281" r:id="rId62"/>
    <p:sldId id="4272" r:id="rId63"/>
    <p:sldId id="2632" r:id="rId64"/>
    <p:sldId id="2629" r:id="rId65"/>
    <p:sldId id="8262" r:id="rId66"/>
    <p:sldId id="9690" r:id="rId67"/>
    <p:sldId id="8980" r:id="rId68"/>
    <p:sldId id="8981" r:id="rId69"/>
    <p:sldId id="9670" r:id="rId70"/>
    <p:sldId id="9643" r:id="rId71"/>
    <p:sldId id="7260" r:id="rId72"/>
    <p:sldId id="2174" r:id="rId73"/>
    <p:sldId id="7184" r:id="rId74"/>
    <p:sldId id="9644" r:id="rId75"/>
    <p:sldId id="9671" r:id="rId76"/>
    <p:sldId id="9645" r:id="rId77"/>
    <p:sldId id="7655" r:id="rId78"/>
    <p:sldId id="9527" r:id="rId79"/>
    <p:sldId id="7975" r:id="rId80"/>
  </p:sldIdLst>
  <p:sldSz cx="12192000" cy="6858000"/>
  <p:notesSz cx="7315200" cy="9601200"/>
  <p:custDataLst>
    <p:tags r:id="rId83"/>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8000"/>
    <a:srgbClr val="CC66FF"/>
    <a:srgbClr val="00FF00"/>
    <a:srgbClr val="99FFCC"/>
    <a:srgbClr val="FF99FF"/>
    <a:srgbClr val="FF00FF"/>
    <a:srgbClr val="00CCFF"/>
    <a:srgbClr val="000066"/>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008" autoAdjust="0"/>
    <p:restoredTop sz="95428" autoAdjust="0"/>
  </p:normalViewPr>
  <p:slideViewPr>
    <p:cSldViewPr>
      <p:cViewPr varScale="1">
        <p:scale>
          <a:sx n="58" d="100"/>
          <a:sy n="58" d="100"/>
        </p:scale>
        <p:origin x="72" y="23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0" d="100"/>
          <a:sy n="80" d="100"/>
        </p:scale>
        <p:origin x="416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handoutMaster" Target="handoutMasters/handout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gs" Target="tags/tag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108 - 27v30-40 </a:t>
            </a:r>
          </a:p>
          <a:p>
            <a:pPr>
              <a:defRPr/>
            </a:pPr>
            <a:r>
              <a:rPr lang="en-US" sz="1600" dirty="0"/>
              <a:t>02-05-2023</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2/4/2023</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19</a:t>
            </a:fld>
            <a:endParaRPr lang="en-US" altLang="en-US" dirty="0"/>
          </a:p>
        </p:txBody>
      </p:sp>
    </p:spTree>
    <p:extLst>
      <p:ext uri="{BB962C8B-B14F-4D97-AF65-F5344CB8AC3E}">
        <p14:creationId xmlns:p14="http://schemas.microsoft.com/office/powerpoint/2010/main" val="2729809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23</a:t>
            </a:fld>
            <a:endParaRPr lang="en-US" altLang="en-US" dirty="0"/>
          </a:p>
        </p:txBody>
      </p:sp>
    </p:spTree>
    <p:extLst>
      <p:ext uri="{BB962C8B-B14F-4D97-AF65-F5344CB8AC3E}">
        <p14:creationId xmlns:p14="http://schemas.microsoft.com/office/powerpoint/2010/main" val="373780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24</a:t>
            </a:fld>
            <a:endParaRPr lang="en-US" altLang="en-US" dirty="0"/>
          </a:p>
        </p:txBody>
      </p:sp>
    </p:spTree>
    <p:extLst>
      <p:ext uri="{BB962C8B-B14F-4D97-AF65-F5344CB8AC3E}">
        <p14:creationId xmlns:p14="http://schemas.microsoft.com/office/powerpoint/2010/main" val="287604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28</a:t>
            </a:fld>
            <a:endParaRPr lang="en-US" altLang="en-US" dirty="0"/>
          </a:p>
        </p:txBody>
      </p:sp>
    </p:spTree>
    <p:extLst>
      <p:ext uri="{BB962C8B-B14F-4D97-AF65-F5344CB8AC3E}">
        <p14:creationId xmlns:p14="http://schemas.microsoft.com/office/powerpoint/2010/main" val="1329710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29</a:t>
            </a:fld>
            <a:endParaRPr lang="en-US" altLang="en-US" dirty="0"/>
          </a:p>
        </p:txBody>
      </p:sp>
    </p:spTree>
    <p:extLst>
      <p:ext uri="{BB962C8B-B14F-4D97-AF65-F5344CB8AC3E}">
        <p14:creationId xmlns:p14="http://schemas.microsoft.com/office/powerpoint/2010/main" val="2485703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38</a:t>
            </a:fld>
            <a:endParaRPr lang="en-US" altLang="en-US" dirty="0"/>
          </a:p>
        </p:txBody>
      </p:sp>
    </p:spTree>
    <p:extLst>
      <p:ext uri="{BB962C8B-B14F-4D97-AF65-F5344CB8AC3E}">
        <p14:creationId xmlns:p14="http://schemas.microsoft.com/office/powerpoint/2010/main" val="776152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44</a:t>
            </a:fld>
            <a:endParaRPr lang="en-US" altLang="en-US" dirty="0"/>
          </a:p>
        </p:txBody>
      </p:sp>
    </p:spTree>
    <p:extLst>
      <p:ext uri="{BB962C8B-B14F-4D97-AF65-F5344CB8AC3E}">
        <p14:creationId xmlns:p14="http://schemas.microsoft.com/office/powerpoint/2010/main" val="1445898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46</a:t>
            </a:fld>
            <a:endParaRPr lang="en-US" altLang="en-US" dirty="0"/>
          </a:p>
        </p:txBody>
      </p:sp>
    </p:spTree>
    <p:extLst>
      <p:ext uri="{BB962C8B-B14F-4D97-AF65-F5344CB8AC3E}">
        <p14:creationId xmlns:p14="http://schemas.microsoft.com/office/powerpoint/2010/main" val="2689830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79</a:t>
            </a:fld>
            <a:endParaRPr lang="en-US" altLang="en-US" dirty="0"/>
          </a:p>
        </p:txBody>
      </p:sp>
    </p:spTree>
    <p:extLst>
      <p:ext uri="{BB962C8B-B14F-4D97-AF65-F5344CB8AC3E}">
        <p14:creationId xmlns:p14="http://schemas.microsoft.com/office/powerpoint/2010/main" val="509708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983197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F24002A-9B19-40B9-8E6C-CD2AF577A1B4}" type="slidenum">
              <a:rPr lang="en-US"/>
              <a:pPr>
                <a:defRPr/>
              </a:pPr>
              <a:t>‹#›</a:t>
            </a:fld>
            <a:endParaRPr lang="en-US"/>
          </a:p>
        </p:txBody>
      </p:sp>
    </p:spTree>
    <p:extLst>
      <p:ext uri="{BB962C8B-B14F-4D97-AF65-F5344CB8AC3E}">
        <p14:creationId xmlns:p14="http://schemas.microsoft.com/office/powerpoint/2010/main" val="844451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20" r:id="rId13"/>
    <p:sldLayoutId id="2147488921"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27:32-33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Realization</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Identification (32)</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Reaction (33)</a:t>
            </a: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678119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C1362BB1-1AFE-E115-44E4-52018D11B34A}"/>
              </a:ext>
            </a:extLst>
          </p:cNvPr>
          <p:cNvSpPr txBox="1">
            <a:spLocks noChangeArrowheads="1"/>
          </p:cNvSpPr>
          <p:nvPr/>
        </p:nvSpPr>
        <p:spPr bwMode="auto">
          <a:xfrm>
            <a:off x="6629400" y="1815562"/>
            <a:ext cx="4935087" cy="35581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request (36)</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Isaac’s answer (37)</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lament (38)</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blessing (39-40)</a:t>
            </a:r>
          </a:p>
        </p:txBody>
      </p:sp>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4"/>
            </a:pPr>
            <a:r>
              <a:rPr lang="en-US" sz="3600" dirty="0">
                <a:effectLst>
                  <a:outerShdw blurRad="38100" dist="38100" dir="2700000" algn="tl">
                    <a:srgbClr val="000000">
                      <a:alpha val="43137"/>
                    </a:srgbClr>
                  </a:outerShdw>
                </a:effectLst>
              </a:rPr>
              <a:t>Genesis 27:30-40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 Blesses Esau</a:t>
            </a:r>
          </a:p>
        </p:txBody>
      </p:sp>
      <p:sp>
        <p:nvSpPr>
          <p:cNvPr id="161795" name="Rectangle 3"/>
          <p:cNvSpPr>
            <a:spLocks noGrp="1" noChangeArrowheads="1"/>
          </p:cNvSpPr>
          <p:nvPr>
            <p:ph type="body" idx="1"/>
          </p:nvPr>
        </p:nvSpPr>
        <p:spPr>
          <a:xfrm>
            <a:off x="627513" y="1815562"/>
            <a:ext cx="4935087" cy="3226877"/>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of Esau (30)</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 prepares meal (31)</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realization (32-33)</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Esau’s reaction (34)</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reaction (35)</a:t>
            </a:r>
          </a:p>
        </p:txBody>
      </p:sp>
      <p:pic>
        <p:nvPicPr>
          <p:cNvPr id="4" name="Picture 3">
            <a:extLst>
              <a:ext uri="{FF2B5EF4-FFF2-40B4-BE49-F238E27FC236}">
                <a16:creationId xmlns:a16="http://schemas.microsoft.com/office/drawing/2014/main" id="{05349F8E-21DE-B5F0-7058-3B16C7AA5F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7000" y="76200"/>
            <a:ext cx="1290918" cy="1097280"/>
          </a:xfrm>
          <a:prstGeom prst="rect">
            <a:avLst/>
          </a:prstGeom>
        </p:spPr>
      </p:pic>
    </p:spTree>
    <p:extLst>
      <p:ext uri="{BB962C8B-B14F-4D97-AF65-F5344CB8AC3E}">
        <p14:creationId xmlns:p14="http://schemas.microsoft.com/office/powerpoint/2010/main" val="891842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27:34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Reaction</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Cry (34a)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Request (34b)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73260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27:34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Reaction</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Cry (34a)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Request (34b)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43847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27:34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Reaction</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Cry (34a)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Request (34b)</a:t>
            </a: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681097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C1362BB1-1AFE-E115-44E4-52018D11B34A}"/>
              </a:ext>
            </a:extLst>
          </p:cNvPr>
          <p:cNvSpPr txBox="1">
            <a:spLocks noChangeArrowheads="1"/>
          </p:cNvSpPr>
          <p:nvPr/>
        </p:nvSpPr>
        <p:spPr bwMode="auto">
          <a:xfrm>
            <a:off x="6629400" y="1815562"/>
            <a:ext cx="4935087" cy="35581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request (36)</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Isaac’s answer (37)</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lament (38)</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blessing (39-40)</a:t>
            </a:r>
          </a:p>
        </p:txBody>
      </p:sp>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4"/>
            </a:pPr>
            <a:r>
              <a:rPr lang="en-US" sz="3600" dirty="0">
                <a:effectLst>
                  <a:outerShdw blurRad="38100" dist="38100" dir="2700000" algn="tl">
                    <a:srgbClr val="000000">
                      <a:alpha val="43137"/>
                    </a:srgbClr>
                  </a:outerShdw>
                </a:effectLst>
              </a:rPr>
              <a:t>Genesis 27:30-40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 Blesses Esau</a:t>
            </a:r>
          </a:p>
        </p:txBody>
      </p:sp>
      <p:sp>
        <p:nvSpPr>
          <p:cNvPr id="161795" name="Rectangle 3"/>
          <p:cNvSpPr>
            <a:spLocks noGrp="1" noChangeArrowheads="1"/>
          </p:cNvSpPr>
          <p:nvPr>
            <p:ph type="body" idx="1"/>
          </p:nvPr>
        </p:nvSpPr>
        <p:spPr>
          <a:xfrm>
            <a:off x="627513" y="1815562"/>
            <a:ext cx="4935087" cy="3226877"/>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of Esau (30)</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 prepares meal (31)</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realization (32-33)</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reaction (34)</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Isaac’s reaction (35)</a:t>
            </a:r>
          </a:p>
        </p:txBody>
      </p:sp>
      <p:pic>
        <p:nvPicPr>
          <p:cNvPr id="4" name="Picture 3">
            <a:extLst>
              <a:ext uri="{FF2B5EF4-FFF2-40B4-BE49-F238E27FC236}">
                <a16:creationId xmlns:a16="http://schemas.microsoft.com/office/drawing/2014/main" id="{05349F8E-21DE-B5F0-7058-3B16C7AA5F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7000" y="76200"/>
            <a:ext cx="1290918" cy="1097280"/>
          </a:xfrm>
          <a:prstGeom prst="rect">
            <a:avLst/>
          </a:prstGeom>
        </p:spPr>
      </p:pic>
    </p:spTree>
    <p:extLst>
      <p:ext uri="{BB962C8B-B14F-4D97-AF65-F5344CB8AC3E}">
        <p14:creationId xmlns:p14="http://schemas.microsoft.com/office/powerpoint/2010/main" val="954441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27:35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Reaction</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Truth (35a)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Lie (35b)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05445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27:35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Reaction</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Truth (35a)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Lie (35b)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88535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27:35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Reaction</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Truth (35a)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Lie (35b)</a:t>
            </a: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76915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44E9C789-ACA5-45C1-BEFD-DEEDC5205977}"/>
              </a:ext>
            </a:extLst>
          </p:cNvPr>
          <p:cNvSpPr txBox="1"/>
          <p:nvPr/>
        </p:nvSpPr>
        <p:spPr>
          <a:xfrm>
            <a:off x="609600" y="0"/>
            <a:ext cx="10972800" cy="3077766"/>
          </a:xfrm>
          <a:prstGeom prst="rect">
            <a:avLst/>
          </a:prstGeom>
          <a:noFill/>
        </p:spPr>
        <p:txBody>
          <a:bodyPr wrap="square">
            <a:spAutoFit/>
          </a:bodyPr>
          <a:lstStyle/>
          <a:p>
            <a:pPr marL="0" marR="0"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25:23 </a:t>
            </a:r>
          </a:p>
          <a:p>
            <a:pPr algn="just">
              <a:spcBef>
                <a:spcPts val="0"/>
              </a:spcBef>
              <a:spcAft>
                <a:spcPts val="0"/>
              </a:spcAft>
            </a:pPr>
            <a:r>
              <a:rPr lang="en-US" sz="3600" u="none" strike="noStrike"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 Lord said to her, ‘Two nations are in your womb; And two peoples will be separated from your body; And one people shall be stronger than the other;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older shall serve the younger</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2052" name="Picture 4" descr="Genesis 25:23 The Lord said to her,&quot;Two nations are in your womb;And ...">
            <a:extLst>
              <a:ext uri="{FF2B5EF4-FFF2-40B4-BE49-F238E27FC236}">
                <a16:creationId xmlns:a16="http://schemas.microsoft.com/office/drawing/2014/main" id="{3B9B6A11-96A3-F255-D3BE-6B196353D8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8618" y="3048000"/>
            <a:ext cx="245476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85972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461752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C1362BB1-1AFE-E115-44E4-52018D11B34A}"/>
              </a:ext>
            </a:extLst>
          </p:cNvPr>
          <p:cNvSpPr txBox="1">
            <a:spLocks noChangeArrowheads="1"/>
          </p:cNvSpPr>
          <p:nvPr/>
        </p:nvSpPr>
        <p:spPr bwMode="auto">
          <a:xfrm>
            <a:off x="6629400" y="1815562"/>
            <a:ext cx="4935087" cy="35581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1200"/>
              </a:spcAft>
              <a:buClr>
                <a:srgbClr val="CC66FF"/>
              </a:buClr>
              <a:buSzPct val="100000"/>
              <a:buFont typeface="+mj-lt"/>
              <a:buAutoNum type="alphaUcPeriod" startAt="6"/>
              <a:defRPr/>
            </a:pPr>
            <a:r>
              <a:rPr lang="en-US" b="1" u="sng" dirty="0">
                <a:solidFill>
                  <a:srgbClr val="FFFFCC"/>
                </a:solidFill>
                <a:effectLst>
                  <a:outerShdw blurRad="38100" dist="38100" dir="2700000" algn="tl">
                    <a:srgbClr val="000000">
                      <a:alpha val="43137"/>
                    </a:srgbClr>
                  </a:outerShdw>
                </a:effectLst>
              </a:rPr>
              <a:t>Esau’s request (36)</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Isaac’s answer (37)</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lament (38)</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blessing (39-40)</a:t>
            </a:r>
          </a:p>
        </p:txBody>
      </p:sp>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4"/>
            </a:pPr>
            <a:r>
              <a:rPr lang="en-US" sz="3600" dirty="0">
                <a:effectLst>
                  <a:outerShdw blurRad="38100" dist="38100" dir="2700000" algn="tl">
                    <a:srgbClr val="000000">
                      <a:alpha val="43137"/>
                    </a:srgbClr>
                  </a:outerShdw>
                </a:effectLst>
              </a:rPr>
              <a:t>Genesis 27:30-40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 Blesses Esau</a:t>
            </a:r>
          </a:p>
        </p:txBody>
      </p:sp>
      <p:sp>
        <p:nvSpPr>
          <p:cNvPr id="161795" name="Rectangle 3"/>
          <p:cNvSpPr>
            <a:spLocks noGrp="1" noChangeArrowheads="1"/>
          </p:cNvSpPr>
          <p:nvPr>
            <p:ph type="body" idx="1"/>
          </p:nvPr>
        </p:nvSpPr>
        <p:spPr>
          <a:xfrm>
            <a:off x="627513" y="1815562"/>
            <a:ext cx="4935087" cy="3226877"/>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of Esau (30)</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 prepares meal (31)</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realization (32-33)</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reaction (34)</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reaction (35)</a:t>
            </a:r>
          </a:p>
        </p:txBody>
      </p:sp>
      <p:pic>
        <p:nvPicPr>
          <p:cNvPr id="4" name="Picture 3">
            <a:extLst>
              <a:ext uri="{FF2B5EF4-FFF2-40B4-BE49-F238E27FC236}">
                <a16:creationId xmlns:a16="http://schemas.microsoft.com/office/drawing/2014/main" id="{05349F8E-21DE-B5F0-7058-3B16C7AA5F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7000" y="76200"/>
            <a:ext cx="1290918" cy="1097280"/>
          </a:xfrm>
          <a:prstGeom prst="rect">
            <a:avLst/>
          </a:prstGeom>
        </p:spPr>
      </p:pic>
    </p:spTree>
    <p:extLst>
      <p:ext uri="{BB962C8B-B14F-4D97-AF65-F5344CB8AC3E}">
        <p14:creationId xmlns:p14="http://schemas.microsoft.com/office/powerpoint/2010/main" val="37116009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6"/>
            </a:pPr>
            <a:r>
              <a:rPr lang="en-US" sz="3600" dirty="0">
                <a:effectLst>
                  <a:outerShdw blurRad="38100" dist="38100" dir="2700000" algn="tl">
                    <a:srgbClr val="000000">
                      <a:alpha val="43137"/>
                    </a:srgbClr>
                  </a:outerShdw>
                </a:effectLst>
              </a:rPr>
              <a:t>Genesis 27:36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Request</a:t>
            </a:r>
          </a:p>
        </p:txBody>
      </p:sp>
      <p:sp>
        <p:nvSpPr>
          <p:cNvPr id="161795" name="Rectangle 3"/>
          <p:cNvSpPr>
            <a:spLocks noGrp="1" noChangeArrowheads="1"/>
          </p:cNvSpPr>
          <p:nvPr>
            <p:ph type="body" idx="1"/>
          </p:nvPr>
        </p:nvSpPr>
        <p:spPr>
          <a:xfrm>
            <a:off x="1047750" y="2057400"/>
            <a:ext cx="5657850" cy="2743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Complaint (36a)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Request (36b)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92228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6"/>
            </a:pPr>
            <a:r>
              <a:rPr lang="en-US" sz="3600" dirty="0">
                <a:effectLst>
                  <a:outerShdw blurRad="38100" dist="38100" dir="2700000" algn="tl">
                    <a:srgbClr val="000000">
                      <a:alpha val="43137"/>
                    </a:srgbClr>
                  </a:outerShdw>
                </a:effectLst>
              </a:rPr>
              <a:t>Genesis 27:36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Request</a:t>
            </a:r>
          </a:p>
        </p:txBody>
      </p:sp>
      <p:sp>
        <p:nvSpPr>
          <p:cNvPr id="161795" name="Rectangle 3"/>
          <p:cNvSpPr>
            <a:spLocks noGrp="1" noChangeArrowheads="1"/>
          </p:cNvSpPr>
          <p:nvPr>
            <p:ph type="body" idx="1"/>
          </p:nvPr>
        </p:nvSpPr>
        <p:spPr>
          <a:xfrm>
            <a:off x="1047750" y="2057400"/>
            <a:ext cx="5657850" cy="2743200"/>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Complaint (36a)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Request (36b)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57562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5257800"/>
          </a:xfrm>
        </p:spPr>
        <p:txBody>
          <a:bodyPr/>
          <a:lstStyle/>
          <a:p>
            <a:pPr marL="0" indent="0" algn="just">
              <a:spcBef>
                <a:spcPts val="0"/>
              </a:spcBef>
              <a:spcAft>
                <a:spcPts val="0"/>
              </a:spcAft>
              <a:buNone/>
            </a:pPr>
            <a:r>
              <a:rPr lang="en-US" sz="2800" dirty="0">
                <a:effectLst>
                  <a:outerShdw blurRad="38100" dist="38100" dir="2700000" algn="tl">
                    <a:srgbClr val="000000">
                      <a:alpha val="43137"/>
                    </a:srgbClr>
                  </a:outerShdw>
                </a:effectLst>
              </a:rPr>
              <a:t>“In 27:36 came Esau’s complaint and request. Esau’s complaint was: </a:t>
            </a:r>
            <a:r>
              <a:rPr lang="en-US" sz="2800" i="1" dirty="0">
                <a:effectLst>
                  <a:outerShdw blurRad="38100" dist="38100" dir="2700000" algn="tl">
                    <a:srgbClr val="000000">
                      <a:alpha val="43137"/>
                    </a:srgbClr>
                  </a:outerShdw>
                </a:effectLst>
              </a:rPr>
              <a:t>And he said, Is not he rightly named Jacob [</a:t>
            </a:r>
            <a:r>
              <a:rPr lang="en-US" sz="2800" i="1" dirty="0" err="1">
                <a:effectLst>
                  <a:outerShdw blurRad="38100" dist="38100" dir="2700000" algn="tl">
                    <a:srgbClr val="000000">
                      <a:alpha val="43137"/>
                    </a:srgbClr>
                  </a:outerShdw>
                </a:effectLst>
              </a:rPr>
              <a:t>yaaqov</a:t>
            </a:r>
            <a:r>
              <a:rPr lang="en-US" sz="2800" i="1" dirty="0">
                <a:effectLst>
                  <a:outerShdw blurRad="38100" dist="38100" dir="2700000" algn="tl">
                    <a:srgbClr val="000000">
                      <a:alpha val="43137"/>
                    </a:srgbClr>
                  </a:outerShdw>
                </a:effectLst>
              </a:rPr>
              <a:t>]</a:t>
            </a:r>
            <a:r>
              <a:rPr lang="en-US" sz="2800" dirty="0">
                <a:effectLst>
                  <a:outerShdw blurRad="38100" dist="38100" dir="2700000" algn="tl">
                    <a:srgbClr val="000000">
                      <a:alpha val="43137"/>
                    </a:srgbClr>
                  </a:outerShdw>
                </a:effectLst>
              </a:rPr>
              <a:t>? </a:t>
            </a:r>
            <a:r>
              <a:rPr lang="en-US" sz="2800" i="1" dirty="0">
                <a:effectLst>
                  <a:outerShdw blurRad="38100" dist="38100" dir="2700000" algn="tl">
                    <a:srgbClr val="000000">
                      <a:alpha val="43137"/>
                    </a:srgbClr>
                  </a:outerShdw>
                </a:effectLst>
              </a:rPr>
              <a:t>for he has supplanted me these two times.</a:t>
            </a:r>
            <a:r>
              <a:rPr lang="en-US" sz="2800" dirty="0">
                <a:effectLst>
                  <a:outerShdw blurRad="38100" dist="38100" dir="2700000" algn="tl">
                    <a:srgbClr val="000000">
                      <a:alpha val="43137"/>
                    </a:srgbClr>
                  </a:outerShdw>
                </a:effectLst>
              </a:rPr>
              <a:t> In Hebrew, the word </a:t>
            </a:r>
            <a:r>
              <a:rPr lang="en-US" sz="2800" i="1" dirty="0">
                <a:effectLst>
                  <a:outerShdw blurRad="38100" dist="38100" dir="2700000" algn="tl">
                    <a:srgbClr val="000000">
                      <a:alpha val="43137"/>
                    </a:srgbClr>
                  </a:outerShdw>
                </a:effectLst>
              </a:rPr>
              <a:t>supplanted</a:t>
            </a:r>
            <a:r>
              <a:rPr lang="en-US" sz="2800" dirty="0">
                <a:effectLst>
                  <a:outerShdw blurRad="38100" dist="38100" dir="2700000" algn="tl">
                    <a:srgbClr val="000000">
                      <a:alpha val="43137"/>
                    </a:srgbClr>
                  </a:outerShdw>
                </a:effectLst>
              </a:rPr>
              <a:t> comes from the same root as </a:t>
            </a:r>
            <a:r>
              <a:rPr lang="en-US" sz="2800" i="1" dirty="0" err="1">
                <a:effectLst>
                  <a:outerShdw blurRad="38100" dist="38100" dir="2700000" algn="tl">
                    <a:srgbClr val="000000">
                      <a:alpha val="43137"/>
                    </a:srgbClr>
                  </a:outerShdw>
                </a:effectLst>
              </a:rPr>
              <a:t>akav</a:t>
            </a:r>
            <a:r>
              <a:rPr lang="en-US" sz="2800" dirty="0">
                <a:effectLst>
                  <a:outerShdw blurRad="38100" dist="38100" dir="2700000" algn="tl">
                    <a:srgbClr val="000000">
                      <a:alpha val="43137"/>
                    </a:srgbClr>
                  </a:outerShdw>
                </a:effectLst>
              </a:rPr>
              <a:t>, “Jacob.” The meaning coming from Esau’s lips goes from “over-</a:t>
            </a:r>
            <a:r>
              <a:rPr lang="en-US" sz="2800" dirty="0" err="1">
                <a:effectLst>
                  <a:outerShdw blurRad="38100" dist="38100" dir="2700000" algn="tl">
                    <a:srgbClr val="000000">
                      <a:alpha val="43137"/>
                    </a:srgbClr>
                  </a:outerShdw>
                </a:effectLst>
              </a:rPr>
              <a:t>reacher</a:t>
            </a:r>
            <a:r>
              <a:rPr lang="en-US" sz="2800" dirty="0">
                <a:effectLst>
                  <a:outerShdw blurRad="38100" dist="38100" dir="2700000" algn="tl">
                    <a:srgbClr val="000000">
                      <a:alpha val="43137"/>
                    </a:srgbClr>
                  </a:outerShdw>
                </a:effectLst>
              </a:rPr>
              <a:t>” or “supplanter” to “deceiver.” The meaning of the name now moved from a positive to a negative implication, but it was done by Esau and not by God. Again, Jacob’s name comes from the Hebrew root </a:t>
            </a:r>
            <a:r>
              <a:rPr lang="en-US" sz="2800" i="1" dirty="0" err="1">
                <a:effectLst>
                  <a:outerShdw blurRad="38100" dist="38100" dir="2700000" algn="tl">
                    <a:srgbClr val="000000">
                      <a:alpha val="43137"/>
                    </a:srgbClr>
                  </a:outerShdw>
                </a:effectLst>
              </a:rPr>
              <a:t>akav</a:t>
            </a:r>
            <a:r>
              <a:rPr lang="en-US" sz="2800" dirty="0">
                <a:effectLst>
                  <a:outerShdw blurRad="38100" dist="38100" dir="2700000" algn="tl">
                    <a:srgbClr val="000000">
                      <a:alpha val="43137"/>
                    </a:srgbClr>
                  </a:outerShdw>
                </a:effectLst>
              </a:rPr>
              <a:t>, which basically means “heel.” It also has the meaning in verbal form “to hold the heel in order to get before.” That is its usage in Jeremiah 9:4. It has the meaning of “heel-grabber,” one who trips another by the heel or overtakes and supplants him in the race. Therefore, by way of etymology, </a:t>
            </a:r>
            <a:r>
              <a:rPr lang="en-US" sz="2800" i="1" dirty="0">
                <a:effectLst>
                  <a:outerShdw blurRad="38100" dist="38100" dir="2700000" algn="tl">
                    <a:srgbClr val="000000">
                      <a:alpha val="43137"/>
                    </a:srgbClr>
                  </a:outerShdw>
                </a:effectLst>
              </a:rPr>
              <a:t>Jacob</a:t>
            </a:r>
            <a:r>
              <a:rPr lang="en-US" sz="2800" dirty="0">
                <a:effectLst>
                  <a:outerShdw blurRad="38100" dist="38100" dir="2700000" algn="tl">
                    <a:srgbClr val="000000">
                      <a:alpha val="43137"/>
                    </a:srgbClr>
                  </a:outerShdw>
                </a:effectLst>
              </a:rPr>
              <a:t> equaling “supplanter” is a developed meaning, not the actual . . .</a:t>
            </a: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428</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896602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5190530"/>
          </a:xfrm>
        </p:spPr>
        <p:txBody>
          <a:bodyPr/>
          <a:lstStyle/>
          <a:p>
            <a:pPr marL="0" indent="0" algn="just">
              <a:spcBef>
                <a:spcPts val="0"/>
              </a:spcBef>
              <a:spcAft>
                <a:spcPts val="0"/>
              </a:spcAft>
              <a:buNone/>
            </a:pPr>
            <a:r>
              <a:rPr lang="en-US" sz="2800" dirty="0">
                <a:effectLst>
                  <a:outerShdw blurRad="38100" dist="38100" dir="2700000" algn="tl">
                    <a:srgbClr val="000000">
                      <a:alpha val="43137"/>
                    </a:srgbClr>
                  </a:outerShdw>
                </a:effectLst>
              </a:rPr>
              <a:t>. . .meaning of the word. Jacob twice “overtook” Esau; that is, Jacob “tripped” him and “supplanted” him in the race. Esau’s rhetorical question was: “Is he called Jacob, ‘over-</a:t>
            </a:r>
            <a:r>
              <a:rPr lang="en-US" sz="2800" dirty="0" err="1">
                <a:effectLst>
                  <a:outerShdw blurRad="38100" dist="38100" dir="2700000" algn="tl">
                    <a:srgbClr val="000000">
                      <a:alpha val="43137"/>
                    </a:srgbClr>
                  </a:outerShdw>
                </a:effectLst>
              </a:rPr>
              <a:t>reacher</a:t>
            </a:r>
            <a:r>
              <a:rPr lang="en-US" sz="2800" dirty="0">
                <a:effectLst>
                  <a:outerShdw blurRad="38100" dist="38100" dir="2700000" algn="tl">
                    <a:srgbClr val="000000">
                      <a:alpha val="43137"/>
                    </a:srgbClr>
                  </a:outerShdw>
                </a:effectLst>
              </a:rPr>
              <a:t>,’ that he has twice overreached me?” “Is it because he bears this name that it has now twice come to pass?” In other words, the question was: “Is it all in the name?” Of course, it was not all in the name but rather in the outworking of God’s plan. According to Esau, the two times were, first: </a:t>
            </a:r>
            <a:r>
              <a:rPr lang="en-US" sz="2800" i="1" dirty="0">
                <a:effectLst>
                  <a:outerShdw blurRad="38100" dist="38100" dir="2700000" algn="tl">
                    <a:srgbClr val="000000">
                      <a:alpha val="43137"/>
                    </a:srgbClr>
                  </a:outerShdw>
                </a:effectLst>
              </a:rPr>
              <a:t>He took away my birthright</a:t>
            </a:r>
            <a:r>
              <a:rPr lang="en-US" sz="2800" dirty="0">
                <a:effectLst>
                  <a:outerShdw blurRad="38100" dist="38100" dir="2700000" algn="tl">
                    <a:srgbClr val="000000">
                      <a:alpha val="43137"/>
                    </a:srgbClr>
                  </a:outerShdw>
                </a:effectLst>
              </a:rPr>
              <a:t>, which was a lie since Esau had sold his birthright; and second: </a:t>
            </a:r>
            <a:r>
              <a:rPr lang="en-US" sz="2800" i="1" dirty="0">
                <a:effectLst>
                  <a:outerShdw blurRad="38100" dist="38100" dir="2700000" algn="tl">
                    <a:srgbClr val="000000">
                      <a:alpha val="43137"/>
                    </a:srgbClr>
                  </a:outerShdw>
                </a:effectLst>
              </a:rPr>
              <a:t>and behold, now he has taken away my blessing</a:t>
            </a:r>
            <a:r>
              <a:rPr lang="en-US" sz="2800" dirty="0">
                <a:effectLst>
                  <a:outerShdw blurRad="38100" dist="38100" dir="2700000" algn="tl">
                    <a:srgbClr val="000000">
                      <a:alpha val="43137"/>
                    </a:srgbClr>
                  </a:outerShdw>
                </a:effectLst>
              </a:rPr>
              <a:t>. This second claim, too, was a lie, since the blessing belonged to the one with the birthright. Here again, in the Hebrew text is a word play with a chiastic (symmetrical) construction. “My birthright he took; he took my blessing.””</a:t>
            </a:r>
          </a:p>
          <a:p>
            <a:pPr marL="0" indent="0" algn="just">
              <a:spcBef>
                <a:spcPts val="0"/>
              </a:spcBef>
              <a:spcAft>
                <a:spcPts val="0"/>
              </a:spcAft>
              <a:buNone/>
            </a:pPr>
            <a:endParaRPr lang="en-US" sz="28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428</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442183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6"/>
            </a:pPr>
            <a:r>
              <a:rPr lang="en-US" sz="3600" dirty="0">
                <a:effectLst>
                  <a:outerShdw blurRad="38100" dist="38100" dir="2700000" algn="tl">
                    <a:srgbClr val="000000">
                      <a:alpha val="43137"/>
                    </a:srgbClr>
                  </a:outerShdw>
                </a:effectLst>
              </a:rPr>
              <a:t>Genesis 27:36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Request</a:t>
            </a:r>
          </a:p>
        </p:txBody>
      </p:sp>
      <p:sp>
        <p:nvSpPr>
          <p:cNvPr id="161795" name="Rectangle 3"/>
          <p:cNvSpPr>
            <a:spLocks noGrp="1" noChangeArrowheads="1"/>
          </p:cNvSpPr>
          <p:nvPr>
            <p:ph type="body" idx="1"/>
          </p:nvPr>
        </p:nvSpPr>
        <p:spPr>
          <a:xfrm>
            <a:off x="1047750" y="2057400"/>
            <a:ext cx="5657850" cy="2743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Complaint (36a)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Request (36b)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20798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C1362BB1-1AFE-E115-44E4-52018D11B34A}"/>
              </a:ext>
            </a:extLst>
          </p:cNvPr>
          <p:cNvSpPr txBox="1">
            <a:spLocks noChangeArrowheads="1"/>
          </p:cNvSpPr>
          <p:nvPr/>
        </p:nvSpPr>
        <p:spPr bwMode="auto">
          <a:xfrm>
            <a:off x="6629400" y="1815562"/>
            <a:ext cx="4935087" cy="35581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request (36)</a:t>
            </a:r>
          </a:p>
          <a:p>
            <a:pPr marL="457200" lvl="2" indent="-457200" eaLnBrk="1" hangingPunct="1">
              <a:spcBef>
                <a:spcPts val="0"/>
              </a:spcBef>
              <a:spcAft>
                <a:spcPts val="1200"/>
              </a:spcAft>
              <a:buClr>
                <a:srgbClr val="CC66FF"/>
              </a:buClr>
              <a:buSzPct val="100000"/>
              <a:buFont typeface="+mj-lt"/>
              <a:buAutoNum type="alphaUcPeriod" startAt="6"/>
              <a:defRPr/>
            </a:pPr>
            <a:r>
              <a:rPr lang="en-US" b="1" u="sng" dirty="0">
                <a:solidFill>
                  <a:srgbClr val="FFFFCC"/>
                </a:solidFill>
                <a:effectLst>
                  <a:outerShdw blurRad="38100" dist="38100" dir="2700000" algn="tl">
                    <a:srgbClr val="000000">
                      <a:alpha val="43137"/>
                    </a:srgbClr>
                  </a:outerShdw>
                </a:effectLst>
              </a:rPr>
              <a:t>Isaac’s answer (37)</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lament (38)</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blessing (39-40)</a:t>
            </a:r>
          </a:p>
        </p:txBody>
      </p:sp>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4"/>
            </a:pPr>
            <a:r>
              <a:rPr lang="en-US" sz="3600" dirty="0">
                <a:effectLst>
                  <a:outerShdw blurRad="38100" dist="38100" dir="2700000" algn="tl">
                    <a:srgbClr val="000000">
                      <a:alpha val="43137"/>
                    </a:srgbClr>
                  </a:outerShdw>
                </a:effectLst>
              </a:rPr>
              <a:t>Genesis 27:30-40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 Blesses Esau</a:t>
            </a:r>
          </a:p>
        </p:txBody>
      </p:sp>
      <p:sp>
        <p:nvSpPr>
          <p:cNvPr id="161795" name="Rectangle 3"/>
          <p:cNvSpPr>
            <a:spLocks noGrp="1" noChangeArrowheads="1"/>
          </p:cNvSpPr>
          <p:nvPr>
            <p:ph type="body" idx="1"/>
          </p:nvPr>
        </p:nvSpPr>
        <p:spPr>
          <a:xfrm>
            <a:off x="627513" y="1815562"/>
            <a:ext cx="4935087" cy="3226877"/>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of Esau (30)</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 prepares meal (31)</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realization (32-33)</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reaction (34)</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reaction (35)</a:t>
            </a:r>
          </a:p>
        </p:txBody>
      </p:sp>
      <p:pic>
        <p:nvPicPr>
          <p:cNvPr id="4" name="Picture 3">
            <a:extLst>
              <a:ext uri="{FF2B5EF4-FFF2-40B4-BE49-F238E27FC236}">
                <a16:creationId xmlns:a16="http://schemas.microsoft.com/office/drawing/2014/main" id="{05349F8E-21DE-B5F0-7058-3B16C7AA5F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7000" y="76200"/>
            <a:ext cx="1290918" cy="1097280"/>
          </a:xfrm>
          <a:prstGeom prst="rect">
            <a:avLst/>
          </a:prstGeom>
        </p:spPr>
      </p:pic>
    </p:spTree>
    <p:extLst>
      <p:ext uri="{BB962C8B-B14F-4D97-AF65-F5344CB8AC3E}">
        <p14:creationId xmlns:p14="http://schemas.microsoft.com/office/powerpoint/2010/main" val="3499797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27:27b-29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Blessing</a:t>
            </a:r>
          </a:p>
        </p:txBody>
      </p:sp>
      <p:sp>
        <p:nvSpPr>
          <p:cNvPr id="161795" name="Rectangle 3"/>
          <p:cNvSpPr>
            <a:spLocks noGrp="1" noChangeArrowheads="1"/>
          </p:cNvSpPr>
          <p:nvPr>
            <p:ph type="body" idx="1"/>
          </p:nvPr>
        </p:nvSpPr>
        <p:spPr>
          <a:xfrm>
            <a:off x="1047750" y="2057400"/>
            <a:ext cx="5657850" cy="2743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Blessings of God (27b)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Agricultural blessings (28)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Lordship blessings (29a-b)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Blessing and curse (29c)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99495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15070"/>
            <a:ext cx="10972800" cy="5038130"/>
          </a:xfrm>
        </p:spPr>
        <p:txBody>
          <a:bodyPr/>
          <a:lstStyle/>
          <a:p>
            <a:pPr marL="0" marR="0" indent="0" algn="just">
              <a:spcBef>
                <a:spcPts val="0"/>
              </a:spcBef>
              <a:spcAft>
                <a:spcPts val="1200"/>
              </a:spcAft>
              <a:buNone/>
            </a:pPr>
            <a:r>
              <a:rPr lang="en-US" sz="3000" dirty="0">
                <a:effectLst>
                  <a:outerShdw blurRad="38100" dist="38100" dir="2700000" algn="tl">
                    <a:srgbClr val="000000">
                      <a:alpha val="43137"/>
                    </a:srgbClr>
                  </a:outerShdw>
                </a:effectLst>
              </a:rPr>
              <a:t>“In other words, the blessing given to Jacob is irrevocable. Indeed, the </a:t>
            </a:r>
            <a:r>
              <a:rPr lang="en-US" sz="3000" i="1" dirty="0" err="1">
                <a:effectLst>
                  <a:outerShdw blurRad="38100" dist="38100" dir="2700000" algn="tl">
                    <a:srgbClr val="000000">
                      <a:alpha val="43137"/>
                    </a:srgbClr>
                  </a:outerShdw>
                </a:effectLst>
              </a:rPr>
              <a:t>Nuzi</a:t>
            </a:r>
            <a:r>
              <a:rPr lang="en-US" sz="3000" i="1" dirty="0">
                <a:effectLst>
                  <a:outerShdw blurRad="38100" dist="38100" dir="2700000" algn="tl">
                    <a:srgbClr val="000000">
                      <a:alpha val="43137"/>
                    </a:srgbClr>
                  </a:outerShdw>
                </a:effectLst>
              </a:rPr>
              <a:t> Tablets</a:t>
            </a:r>
            <a:r>
              <a:rPr lang="en-US" sz="3000" dirty="0">
                <a:effectLst>
                  <a:outerShdw blurRad="38100" dist="38100" dir="2700000" algn="tl">
                    <a:srgbClr val="000000">
                      <a:alpha val="43137"/>
                    </a:srgbClr>
                  </a:outerShdw>
                </a:effectLst>
              </a:rPr>
              <a:t> teach that such oral testaments were binding, and there is an example in the </a:t>
            </a:r>
            <a:r>
              <a:rPr lang="en-US" sz="3000" dirty="0" err="1">
                <a:effectLst>
                  <a:outerShdw blurRad="38100" dist="38100" dir="2700000" algn="tl">
                    <a:srgbClr val="000000">
                      <a:alpha val="43137"/>
                    </a:srgbClr>
                  </a:outerShdw>
                </a:effectLst>
              </a:rPr>
              <a:t>Nuzi</a:t>
            </a:r>
            <a:r>
              <a:rPr lang="en-US" sz="3000" dirty="0">
                <a:effectLst>
                  <a:outerShdw blurRad="38100" dist="38100" dir="2700000" algn="tl">
                    <a:srgbClr val="000000">
                      <a:alpha val="43137"/>
                    </a:srgbClr>
                  </a:outerShdw>
                </a:effectLst>
              </a:rPr>
              <a:t> Court Record of </a:t>
            </a:r>
            <a:r>
              <a:rPr lang="en-US" sz="3000" dirty="0" err="1">
                <a:effectLst>
                  <a:outerShdw blurRad="38100" dist="38100" dir="2700000" algn="tl">
                    <a:srgbClr val="000000">
                      <a:alpha val="43137"/>
                    </a:srgbClr>
                  </a:outerShdw>
                </a:effectLst>
              </a:rPr>
              <a:t>Tarmiye</a:t>
            </a:r>
            <a:r>
              <a:rPr lang="en-US" sz="3000" dirty="0">
                <a:effectLst>
                  <a:outerShdw blurRad="38100" dist="38100" dir="2700000" algn="tl">
                    <a:srgbClr val="000000">
                      <a:alpha val="43137"/>
                    </a:srgbClr>
                  </a:outerShdw>
                </a:effectLst>
              </a:rPr>
              <a:t>. </a:t>
            </a:r>
            <a:r>
              <a:rPr lang="en-US" sz="3000" dirty="0" err="1">
                <a:effectLst>
                  <a:outerShdw blurRad="38100" dist="38100" dir="2700000" algn="tl">
                    <a:srgbClr val="000000">
                      <a:alpha val="43137"/>
                    </a:srgbClr>
                  </a:outerShdw>
                </a:effectLst>
              </a:rPr>
              <a:t>Tarmiye’s</a:t>
            </a:r>
            <a:r>
              <a:rPr lang="en-US" sz="3000" dirty="0">
                <a:effectLst>
                  <a:outerShdw blurRad="38100" dist="38100" dir="2700000" algn="tl">
                    <a:srgbClr val="000000">
                      <a:alpha val="43137"/>
                    </a:srgbClr>
                  </a:outerShdw>
                </a:effectLst>
              </a:rPr>
              <a:t> two older brothers contested his inheritance of a slave girl, and </a:t>
            </a:r>
            <a:r>
              <a:rPr lang="en-US" sz="3000" dirty="0" err="1">
                <a:effectLst>
                  <a:outerShdw blurRad="38100" dist="38100" dir="2700000" algn="tl">
                    <a:srgbClr val="000000">
                      <a:alpha val="43137"/>
                    </a:srgbClr>
                  </a:outerShdw>
                </a:effectLst>
              </a:rPr>
              <a:t>Tarmiye’s</a:t>
            </a:r>
            <a:r>
              <a:rPr lang="en-US" sz="3000" dirty="0">
                <a:effectLst>
                  <a:outerShdw blurRad="38100" dist="38100" dir="2700000" algn="tl">
                    <a:srgbClr val="000000">
                      <a:alpha val="43137"/>
                    </a:srgbClr>
                  </a:outerShdw>
                </a:effectLst>
              </a:rPr>
              <a:t> defense was based upon his father’s oral testament. The tablet reads as follows: </a:t>
            </a:r>
          </a:p>
          <a:p>
            <a:pPr marL="400050" lvl="1" indent="0" algn="just">
              <a:spcBef>
                <a:spcPts val="0"/>
              </a:spcBef>
              <a:spcAft>
                <a:spcPts val="1200"/>
              </a:spcAft>
              <a:buNone/>
            </a:pPr>
            <a:r>
              <a:rPr lang="en-US" sz="3000" dirty="0">
                <a:effectLst>
                  <a:outerShdw blurRad="38100" dist="38100" dir="2700000" algn="tl">
                    <a:srgbClr val="000000">
                      <a:alpha val="43137"/>
                    </a:srgbClr>
                  </a:outerShdw>
                </a:effectLst>
              </a:rPr>
              <a:t>‘My father </a:t>
            </a:r>
            <a:r>
              <a:rPr lang="en-US" sz="3000" dirty="0" err="1">
                <a:effectLst>
                  <a:outerShdw blurRad="38100" dist="38100" dir="2700000" algn="tl">
                    <a:srgbClr val="000000">
                      <a:alpha val="43137"/>
                    </a:srgbClr>
                  </a:outerShdw>
                </a:effectLst>
              </a:rPr>
              <a:t>Huya</a:t>
            </a:r>
            <a:r>
              <a:rPr lang="en-US" sz="3000" dirty="0">
                <a:effectLst>
                  <a:outerShdw blurRad="38100" dist="38100" dir="2700000" algn="tl">
                    <a:srgbClr val="000000">
                      <a:alpha val="43137"/>
                    </a:srgbClr>
                  </a:outerShdw>
                </a:effectLst>
              </a:rPr>
              <a:t> was sick and lay on a couch; then my father seized my hand and spoke thus to me: My other sons being older have acquired a wife, so I give here </a:t>
            </a:r>
            <a:r>
              <a:rPr lang="en-US" sz="3000" dirty="0" err="1">
                <a:effectLst>
                  <a:outerShdw blurRad="38100" dist="38100" dir="2700000" algn="tl">
                    <a:srgbClr val="000000">
                      <a:alpha val="43137"/>
                    </a:srgbClr>
                  </a:outerShdw>
                </a:effectLst>
              </a:rPr>
              <a:t>Sululi-Istar</a:t>
            </a:r>
            <a:r>
              <a:rPr lang="en-US" sz="3000" dirty="0">
                <a:effectLst>
                  <a:outerShdw blurRad="38100" dist="38100" dir="2700000" algn="tl">
                    <a:srgbClr val="000000">
                      <a:alpha val="43137"/>
                    </a:srgbClr>
                  </a:outerShdw>
                </a:effectLst>
              </a:rPr>
              <a:t> as your wife.’”</a:t>
            </a:r>
          </a:p>
          <a:p>
            <a:pPr marL="0" indent="0" algn="just">
              <a:spcBef>
                <a:spcPts val="0"/>
              </a:spcBef>
              <a:spcAft>
                <a:spcPts val="1200"/>
              </a:spcAft>
              <a:buNone/>
            </a:pPr>
            <a:r>
              <a:rPr lang="en-US" sz="3000" dirty="0">
                <a:effectLst>
                  <a:outerShdw blurRad="38100" dist="38100" dir="2700000" algn="tl">
                    <a:srgbClr val="000000">
                      <a:alpha val="43137"/>
                    </a:srgbClr>
                  </a:outerShdw>
                </a:effectLst>
              </a:rPr>
              <a:t>Indeed, the court ruled in his favor, because these oral-type . . .</a:t>
            </a: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429</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058145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0972800" cy="2514600"/>
          </a:xfrm>
        </p:spPr>
        <p:txBody>
          <a:bodyPr/>
          <a:lstStyle/>
          <a:p>
            <a:pPr marL="0" marR="0" indent="0" algn="just">
              <a:spcBef>
                <a:spcPts val="0"/>
              </a:spcBef>
              <a:spcAft>
                <a:spcPts val="0"/>
              </a:spcAft>
              <a:buNone/>
            </a:pPr>
            <a:r>
              <a:rPr lang="en-US" sz="3000" dirty="0">
                <a:effectLst>
                  <a:outerShdw blurRad="38100" dist="38100" dir="2700000" algn="tl">
                    <a:srgbClr val="000000">
                      <a:alpha val="43137"/>
                    </a:srgbClr>
                  </a:outerShdw>
                </a:effectLst>
              </a:rPr>
              <a:t>. . .testaments were considered binding. Isaac began his statement in verse 2 by saying: </a:t>
            </a:r>
            <a:r>
              <a:rPr lang="en-US" sz="3000" i="1" dirty="0">
                <a:effectLst>
                  <a:outerShdw blurRad="38100" dist="38100" dir="2700000" algn="tl">
                    <a:srgbClr val="000000">
                      <a:alpha val="43137"/>
                    </a:srgbClr>
                  </a:outerShdw>
                </a:effectLst>
              </a:rPr>
              <a:t>I am old and know not the day of my death</a:t>
            </a:r>
            <a:r>
              <a:rPr lang="en-US" sz="3000" dirty="0">
                <a:effectLst>
                  <a:outerShdw blurRad="38100" dist="38100" dir="2700000" algn="tl">
                    <a:srgbClr val="000000">
                      <a:alpha val="43137"/>
                    </a:srgbClr>
                  </a:outerShdw>
                </a:effectLst>
              </a:rPr>
              <a:t>. The </a:t>
            </a:r>
            <a:r>
              <a:rPr lang="en-US" sz="3000" dirty="0" err="1">
                <a:effectLst>
                  <a:outerShdw blurRad="38100" dist="38100" dir="2700000" algn="tl">
                    <a:srgbClr val="000000">
                      <a:alpha val="43137"/>
                    </a:srgbClr>
                  </a:outerShdw>
                </a:effectLst>
              </a:rPr>
              <a:t>Nuzi</a:t>
            </a:r>
            <a:r>
              <a:rPr lang="en-US" sz="3000" dirty="0">
                <a:effectLst>
                  <a:outerShdw blurRad="38100" dist="38100" dir="2700000" algn="tl">
                    <a:srgbClr val="000000">
                      <a:alpha val="43137"/>
                    </a:srgbClr>
                  </a:outerShdw>
                </a:effectLst>
              </a:rPr>
              <a:t> Tablets also begin the same way when introducing the final disposition of property. So here again with Isaac’s blessing of his sons was a strong correlation with </a:t>
            </a:r>
            <a:r>
              <a:rPr lang="en-US" sz="3000" i="1" dirty="0">
                <a:effectLst>
                  <a:outerShdw blurRad="38100" dist="38100" dir="2700000" algn="tl">
                    <a:srgbClr val="000000">
                      <a:alpha val="43137"/>
                    </a:srgbClr>
                  </a:outerShdw>
                </a:effectLst>
              </a:rPr>
              <a:t>Ancient Near Eastern Texts</a:t>
            </a:r>
            <a:r>
              <a:rPr lang="en-US" sz="3000" dirty="0">
                <a:effectLst>
                  <a:outerShdw blurRad="38100" dist="38100" dir="2700000" algn="tl">
                    <a:srgbClr val="000000">
                      <a:alpha val="43137"/>
                    </a:srgbClr>
                  </a:outerShdw>
                </a:effectLst>
              </a:rPr>
              <a:t>.”</a:t>
            </a: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429</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2" name="Picture 1">
            <a:extLst>
              <a:ext uri="{FF2B5EF4-FFF2-40B4-BE49-F238E27FC236}">
                <a16:creationId xmlns:a16="http://schemas.microsoft.com/office/drawing/2014/main" id="{F818E764-A0B9-E065-F160-F691BA207EAE}"/>
              </a:ext>
            </a:extLst>
          </p:cNvPr>
          <p:cNvPicPr>
            <a:picLocks noChangeAspect="1"/>
          </p:cNvPicPr>
          <p:nvPr/>
        </p:nvPicPr>
        <p:blipFill rotWithShape="1">
          <a:blip r:embed="rId6"/>
          <a:srcRect l="6204" b="5230"/>
          <a:stretch/>
        </p:blipFill>
        <p:spPr>
          <a:xfrm>
            <a:off x="4382455" y="3962400"/>
            <a:ext cx="3427091" cy="259973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49064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649943" y="1600200"/>
            <a:ext cx="7788900" cy="46482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Isaac’s intent (1-5)</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conspiracy (5-17)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Deception and blessing (18-29)</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Isaac blesses Esau (30-40)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Plan to flee to Haran (41-46)</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15738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C1362BB1-1AFE-E115-44E4-52018D11B34A}"/>
              </a:ext>
            </a:extLst>
          </p:cNvPr>
          <p:cNvSpPr txBox="1">
            <a:spLocks noChangeArrowheads="1"/>
          </p:cNvSpPr>
          <p:nvPr/>
        </p:nvSpPr>
        <p:spPr bwMode="auto">
          <a:xfrm>
            <a:off x="6629400" y="1815562"/>
            <a:ext cx="4935087" cy="35581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request (36)</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Isaac’s answer (37)</a:t>
            </a:r>
          </a:p>
          <a:p>
            <a:pPr marL="457200" lvl="2" indent="-457200" eaLnBrk="1" hangingPunct="1">
              <a:spcBef>
                <a:spcPts val="0"/>
              </a:spcBef>
              <a:spcAft>
                <a:spcPts val="1200"/>
              </a:spcAft>
              <a:buClr>
                <a:srgbClr val="CC66FF"/>
              </a:buClr>
              <a:buSzPct val="100000"/>
              <a:buFont typeface="+mj-lt"/>
              <a:buAutoNum type="alphaUcPeriod" startAt="6"/>
              <a:defRPr/>
            </a:pPr>
            <a:r>
              <a:rPr lang="en-US" b="1" u="sng" dirty="0">
                <a:solidFill>
                  <a:srgbClr val="FFFFCC"/>
                </a:solidFill>
                <a:effectLst>
                  <a:outerShdw blurRad="38100" dist="38100" dir="2700000" algn="tl">
                    <a:srgbClr val="000000">
                      <a:alpha val="43137"/>
                    </a:srgbClr>
                  </a:outerShdw>
                </a:effectLst>
              </a:rPr>
              <a:t>Esau’s lament (38)</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blessing (39-40)</a:t>
            </a:r>
          </a:p>
        </p:txBody>
      </p:sp>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4"/>
            </a:pPr>
            <a:r>
              <a:rPr lang="en-US" sz="3600" dirty="0">
                <a:effectLst>
                  <a:outerShdw blurRad="38100" dist="38100" dir="2700000" algn="tl">
                    <a:srgbClr val="000000">
                      <a:alpha val="43137"/>
                    </a:srgbClr>
                  </a:outerShdw>
                </a:effectLst>
              </a:rPr>
              <a:t>Genesis 27:30-40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 Blesses Esau</a:t>
            </a:r>
          </a:p>
        </p:txBody>
      </p:sp>
      <p:sp>
        <p:nvSpPr>
          <p:cNvPr id="161795" name="Rectangle 3"/>
          <p:cNvSpPr>
            <a:spLocks noGrp="1" noChangeArrowheads="1"/>
          </p:cNvSpPr>
          <p:nvPr>
            <p:ph type="body" idx="1"/>
          </p:nvPr>
        </p:nvSpPr>
        <p:spPr>
          <a:xfrm>
            <a:off x="627513" y="1815562"/>
            <a:ext cx="4935087" cy="3226877"/>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of Esau (30)</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 prepares meal (31)</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realization (32-33)</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reaction (34)</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reaction (35)</a:t>
            </a:r>
          </a:p>
        </p:txBody>
      </p:sp>
      <p:pic>
        <p:nvPicPr>
          <p:cNvPr id="4" name="Picture 3">
            <a:extLst>
              <a:ext uri="{FF2B5EF4-FFF2-40B4-BE49-F238E27FC236}">
                <a16:creationId xmlns:a16="http://schemas.microsoft.com/office/drawing/2014/main" id="{05349F8E-21DE-B5F0-7058-3B16C7AA5F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7000" y="76200"/>
            <a:ext cx="1290918" cy="1097280"/>
          </a:xfrm>
          <a:prstGeom prst="rect">
            <a:avLst/>
          </a:prstGeom>
        </p:spPr>
      </p:pic>
    </p:spTree>
    <p:extLst>
      <p:ext uri="{BB962C8B-B14F-4D97-AF65-F5344CB8AC3E}">
        <p14:creationId xmlns:p14="http://schemas.microsoft.com/office/powerpoint/2010/main" val="4187132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8"/>
            </a:pPr>
            <a:r>
              <a:rPr lang="en-US" sz="3600" dirty="0">
                <a:effectLst>
                  <a:outerShdw blurRad="38100" dist="38100" dir="2700000" algn="tl">
                    <a:srgbClr val="000000">
                      <a:alpha val="43137"/>
                    </a:srgbClr>
                  </a:outerShdw>
                </a:effectLst>
              </a:rPr>
              <a:t>Genesis 27:38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Lament</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Lament (38a)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Cry (38b)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74113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8"/>
            </a:pPr>
            <a:r>
              <a:rPr lang="en-US" sz="3600" dirty="0">
                <a:effectLst>
                  <a:outerShdw blurRad="38100" dist="38100" dir="2700000" algn="tl">
                    <a:srgbClr val="000000">
                      <a:alpha val="43137"/>
                    </a:srgbClr>
                  </a:outerShdw>
                </a:effectLst>
              </a:rPr>
              <a:t>Genesis 27:38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Lament</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Lament (38a)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Cry (38b)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42869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8"/>
            </a:pPr>
            <a:r>
              <a:rPr lang="en-US" sz="3600" dirty="0">
                <a:effectLst>
                  <a:outerShdw blurRad="38100" dist="38100" dir="2700000" algn="tl">
                    <a:srgbClr val="000000">
                      <a:alpha val="43137"/>
                    </a:srgbClr>
                  </a:outerShdw>
                </a:effectLst>
              </a:rPr>
              <a:t>Genesis 27:38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Lament</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Lament (38a)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Cry (38b)</a:t>
            </a: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44193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C1362BB1-1AFE-E115-44E4-52018D11B34A}"/>
              </a:ext>
            </a:extLst>
          </p:cNvPr>
          <p:cNvSpPr txBox="1">
            <a:spLocks noChangeArrowheads="1"/>
          </p:cNvSpPr>
          <p:nvPr/>
        </p:nvSpPr>
        <p:spPr bwMode="auto">
          <a:xfrm>
            <a:off x="6629400" y="1815562"/>
            <a:ext cx="4935087" cy="35581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request (36)</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Isaac’s answer (37)</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lament (38)</a:t>
            </a:r>
          </a:p>
          <a:p>
            <a:pPr marL="457200" lvl="2" indent="-457200" eaLnBrk="1" hangingPunct="1">
              <a:spcBef>
                <a:spcPts val="0"/>
              </a:spcBef>
              <a:spcAft>
                <a:spcPts val="1200"/>
              </a:spcAft>
              <a:buClr>
                <a:srgbClr val="CC66FF"/>
              </a:buClr>
              <a:buSzPct val="100000"/>
              <a:buFont typeface="+mj-lt"/>
              <a:buAutoNum type="alphaUcPeriod" startAt="6"/>
              <a:defRPr/>
            </a:pPr>
            <a:r>
              <a:rPr lang="en-US" b="1" u="sng" dirty="0">
                <a:solidFill>
                  <a:srgbClr val="FFFFCC"/>
                </a:solidFill>
                <a:effectLst>
                  <a:outerShdw blurRad="38100" dist="38100" dir="2700000" algn="tl">
                    <a:srgbClr val="000000">
                      <a:alpha val="43137"/>
                    </a:srgbClr>
                  </a:outerShdw>
                </a:effectLst>
              </a:rPr>
              <a:t>Esau’s blessing (39-40)</a:t>
            </a:r>
          </a:p>
        </p:txBody>
      </p:sp>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4"/>
            </a:pPr>
            <a:r>
              <a:rPr lang="en-US" sz="3600" dirty="0">
                <a:effectLst>
                  <a:outerShdw blurRad="38100" dist="38100" dir="2700000" algn="tl">
                    <a:srgbClr val="000000">
                      <a:alpha val="43137"/>
                    </a:srgbClr>
                  </a:outerShdw>
                </a:effectLst>
              </a:rPr>
              <a:t>Genesis 27:30-40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 Blesses Esau</a:t>
            </a:r>
          </a:p>
        </p:txBody>
      </p:sp>
      <p:sp>
        <p:nvSpPr>
          <p:cNvPr id="161795" name="Rectangle 3"/>
          <p:cNvSpPr>
            <a:spLocks noGrp="1" noChangeArrowheads="1"/>
          </p:cNvSpPr>
          <p:nvPr>
            <p:ph type="body" idx="1"/>
          </p:nvPr>
        </p:nvSpPr>
        <p:spPr>
          <a:xfrm>
            <a:off x="627513" y="1815562"/>
            <a:ext cx="4935087" cy="3226877"/>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of Esau (30)</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 prepares meal (31)</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realization (32-33)</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reaction (34)</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reaction (35)</a:t>
            </a:r>
          </a:p>
        </p:txBody>
      </p:sp>
      <p:pic>
        <p:nvPicPr>
          <p:cNvPr id="4" name="Picture 3">
            <a:extLst>
              <a:ext uri="{FF2B5EF4-FFF2-40B4-BE49-F238E27FC236}">
                <a16:creationId xmlns:a16="http://schemas.microsoft.com/office/drawing/2014/main" id="{05349F8E-21DE-B5F0-7058-3B16C7AA5F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7000" y="76200"/>
            <a:ext cx="1290918" cy="1097280"/>
          </a:xfrm>
          <a:prstGeom prst="rect">
            <a:avLst/>
          </a:prstGeom>
        </p:spPr>
      </p:pic>
    </p:spTree>
    <p:extLst>
      <p:ext uri="{BB962C8B-B14F-4D97-AF65-F5344CB8AC3E}">
        <p14:creationId xmlns:p14="http://schemas.microsoft.com/office/powerpoint/2010/main" val="3893144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9"/>
            </a:pPr>
            <a:r>
              <a:rPr lang="en-US" sz="3600" dirty="0">
                <a:effectLst>
                  <a:outerShdw blurRad="38100" dist="38100" dir="2700000" algn="tl">
                    <a:srgbClr val="000000">
                      <a:alpha val="43137"/>
                    </a:srgbClr>
                  </a:outerShdw>
                </a:effectLst>
              </a:rPr>
              <a:t>Genesis 27:39-40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Blessings</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Land (39)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Nation (40)</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30904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9"/>
            </a:pPr>
            <a:r>
              <a:rPr lang="en-US" sz="3600" dirty="0">
                <a:effectLst>
                  <a:outerShdw blurRad="38100" dist="38100" dir="2700000" algn="tl">
                    <a:srgbClr val="000000">
                      <a:alpha val="43137"/>
                    </a:srgbClr>
                  </a:outerShdw>
                </a:effectLst>
              </a:rPr>
              <a:t>Genesis 27:39-40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Blessings</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Land (39)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Nation (40)</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22885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03AF2E-C7F2-07A0-A14A-44D0492BF5BF}"/>
              </a:ext>
            </a:extLst>
          </p:cNvPr>
          <p:cNvPicPr>
            <a:picLocks noChangeAspect="1"/>
          </p:cNvPicPr>
          <p:nvPr/>
        </p:nvPicPr>
        <p:blipFill>
          <a:blip r:embed="rId2"/>
          <a:stretch>
            <a:fillRect/>
          </a:stretch>
        </p:blipFill>
        <p:spPr>
          <a:xfrm>
            <a:off x="1514255" y="137160"/>
            <a:ext cx="9163491" cy="6583680"/>
          </a:xfrm>
          <a:prstGeom prst="rect">
            <a:avLst/>
          </a:prstGeom>
        </p:spPr>
      </p:pic>
    </p:spTree>
    <p:extLst>
      <p:ext uri="{BB962C8B-B14F-4D97-AF65-F5344CB8AC3E}">
        <p14:creationId xmlns:p14="http://schemas.microsoft.com/office/powerpoint/2010/main" val="413729347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95400"/>
            <a:ext cx="10972800" cy="5257800"/>
          </a:xfrm>
        </p:spPr>
        <p:txBody>
          <a:bodyPr/>
          <a:lstStyle/>
          <a:p>
            <a:pPr marL="0" marR="0" indent="0" algn="just">
              <a:spcBef>
                <a:spcPts val="0"/>
              </a:spcBef>
              <a:spcAft>
                <a:spcPts val="0"/>
              </a:spcAft>
              <a:buNone/>
            </a:pPr>
            <a:r>
              <a:rPr lang="en-US" sz="2900" dirty="0">
                <a:effectLst>
                  <a:outerShdw blurRad="38100" dist="38100" dir="2700000" algn="tl">
                    <a:srgbClr val="000000">
                      <a:alpha val="43137"/>
                    </a:srgbClr>
                  </a:outerShdw>
                </a:effectLst>
              </a:rPr>
              <a:t>“At this point, there is a blessing for Esau, in 27:39–40. In verse 39, he first of all speaks concerning Esau: </a:t>
            </a:r>
            <a:r>
              <a:rPr lang="en-US" sz="2900" i="1" dirty="0">
                <a:effectLst>
                  <a:outerShdw blurRad="38100" dist="38100" dir="2700000" algn="tl">
                    <a:srgbClr val="000000">
                      <a:alpha val="43137"/>
                    </a:srgbClr>
                  </a:outerShdw>
                </a:effectLst>
              </a:rPr>
              <a:t>Behold, of the fatness of the earth shall be your dwelling</a:t>
            </a:r>
            <a:r>
              <a:rPr lang="en-US" sz="2900" dirty="0">
                <a:effectLst>
                  <a:outerShdw blurRad="38100" dist="38100" dir="2700000" algn="tl">
                    <a:srgbClr val="000000">
                      <a:alpha val="43137"/>
                    </a:srgbClr>
                  </a:outerShdw>
                </a:effectLst>
              </a:rPr>
              <a:t>. In the Hebrew text there is a min partitive; literally, it should read: ‘</a:t>
            </a:r>
            <a:r>
              <a:rPr lang="en-US" sz="2900" i="1" dirty="0">
                <a:effectLst>
                  <a:outerShdw blurRad="38100" dist="38100" dir="2700000" algn="tl">
                    <a:srgbClr val="000000">
                      <a:alpha val="43137"/>
                    </a:srgbClr>
                  </a:outerShdw>
                </a:effectLst>
              </a:rPr>
              <a:t>Away from</a:t>
            </a:r>
            <a:r>
              <a:rPr lang="en-US" sz="2900" dirty="0">
                <a:effectLst>
                  <a:outerShdw blurRad="38100" dist="38100" dir="2700000" algn="tl">
                    <a:srgbClr val="000000">
                      <a:alpha val="43137"/>
                    </a:srgbClr>
                  </a:outerShdw>
                </a:effectLst>
              </a:rPr>
              <a:t> the fatness of the earth shall be your dwelling.’ The next phrase, </a:t>
            </a:r>
            <a:r>
              <a:rPr lang="en-US" sz="2900" i="1" dirty="0">
                <a:effectLst>
                  <a:outerShdw blurRad="38100" dist="38100" dir="2700000" algn="tl">
                    <a:srgbClr val="000000">
                      <a:alpha val="43137"/>
                    </a:srgbClr>
                  </a:outerShdw>
                </a:effectLst>
              </a:rPr>
              <a:t>of the dew of heaven from above</a:t>
            </a:r>
            <a:r>
              <a:rPr lang="en-US" sz="2900" dirty="0">
                <a:effectLst>
                  <a:outerShdw blurRad="38100" dist="38100" dir="2700000" algn="tl">
                    <a:srgbClr val="000000">
                      <a:alpha val="43137"/>
                    </a:srgbClr>
                  </a:outerShdw>
                </a:effectLst>
              </a:rPr>
              <a:t>, also has a </a:t>
            </a:r>
            <a:r>
              <a:rPr lang="en-US" sz="2900" i="1" dirty="0">
                <a:effectLst>
                  <a:outerShdw blurRad="38100" dist="38100" dir="2700000" algn="tl">
                    <a:srgbClr val="000000">
                      <a:alpha val="43137"/>
                    </a:srgbClr>
                  </a:outerShdw>
                </a:effectLst>
              </a:rPr>
              <a:t>min</a:t>
            </a:r>
            <a:r>
              <a:rPr lang="en-US" sz="2900" dirty="0">
                <a:effectLst>
                  <a:outerShdw blurRad="38100" dist="38100" dir="2700000" algn="tl">
                    <a:srgbClr val="000000">
                      <a:alpha val="43137"/>
                    </a:srgbClr>
                  </a:outerShdw>
                </a:effectLst>
              </a:rPr>
              <a:t> partitive, literally meaning ‘</a:t>
            </a:r>
            <a:r>
              <a:rPr lang="en-US" sz="2900" i="1" dirty="0">
                <a:effectLst>
                  <a:outerShdw blurRad="38100" dist="38100" dir="2700000" algn="tl">
                    <a:srgbClr val="000000">
                      <a:alpha val="43137"/>
                    </a:srgbClr>
                  </a:outerShdw>
                </a:effectLst>
              </a:rPr>
              <a:t>away from</a:t>
            </a:r>
            <a:r>
              <a:rPr lang="en-US" sz="2900" dirty="0">
                <a:effectLst>
                  <a:outerShdw blurRad="38100" dist="38100" dir="2700000" algn="tl">
                    <a:srgbClr val="000000">
                      <a:alpha val="43137"/>
                    </a:srgbClr>
                  </a:outerShdw>
                </a:effectLst>
              </a:rPr>
              <a:t> the dew of heaven.’ The point is that while in some translations, it sounds similar to the blessing he gave to Jacob, in the Hebrew text it is actually the opposite of what was promised to Jacob. It means that since Esau’s place is </a:t>
            </a:r>
            <a:r>
              <a:rPr lang="en-US" sz="2900" i="1" dirty="0">
                <a:effectLst>
                  <a:outerShdw blurRad="38100" dist="38100" dir="2700000" algn="tl">
                    <a:srgbClr val="000000">
                      <a:alpha val="43137"/>
                    </a:srgbClr>
                  </a:outerShdw>
                </a:effectLst>
              </a:rPr>
              <a:t>away from</a:t>
            </a:r>
            <a:r>
              <a:rPr lang="en-US" sz="2900" dirty="0">
                <a:effectLst>
                  <a:outerShdw blurRad="38100" dist="38100" dir="2700000" algn="tl">
                    <a:srgbClr val="000000">
                      <a:alpha val="43137"/>
                    </a:srgbClr>
                  </a:outerShdw>
                </a:effectLst>
              </a:rPr>
              <a:t> this and </a:t>
            </a:r>
            <a:r>
              <a:rPr lang="en-US" sz="2900" i="1" dirty="0">
                <a:effectLst>
                  <a:outerShdw blurRad="38100" dist="38100" dir="2700000" algn="tl">
                    <a:srgbClr val="000000">
                      <a:alpha val="43137"/>
                    </a:srgbClr>
                  </a:outerShdw>
                </a:effectLst>
              </a:rPr>
              <a:t>away from</a:t>
            </a:r>
            <a:r>
              <a:rPr lang="en-US" sz="2900" dirty="0">
                <a:effectLst>
                  <a:outerShdw blurRad="38100" dist="38100" dir="2700000" algn="tl">
                    <a:srgbClr val="000000">
                      <a:alpha val="43137"/>
                    </a:srgbClr>
                  </a:outerShdw>
                </a:effectLst>
              </a:rPr>
              <a:t> that, Esau will not inherit the Land. Whatever his blessing, it will be </a:t>
            </a:r>
            <a:r>
              <a:rPr lang="en-US" sz="2900" i="1" dirty="0">
                <a:effectLst>
                  <a:outerShdw blurRad="38100" dist="38100" dir="2700000" algn="tl">
                    <a:srgbClr val="000000">
                      <a:alpha val="43137"/>
                    </a:srgbClr>
                  </a:outerShdw>
                </a:effectLst>
              </a:rPr>
              <a:t>away from</a:t>
            </a:r>
            <a:r>
              <a:rPr lang="en-US" sz="2900" dirty="0">
                <a:effectLst>
                  <a:outerShdw blurRad="38100" dist="38100" dir="2700000" algn="tl">
                    <a:srgbClr val="000000">
                      <a:alpha val="43137"/>
                    </a:srgbClr>
                  </a:outerShdw>
                </a:effectLst>
              </a:rPr>
              <a:t> the Land; he will not be the inheritor of this Land.”</a:t>
            </a: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429-30</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585053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9"/>
            </a:pPr>
            <a:r>
              <a:rPr lang="en-US" sz="3600" dirty="0">
                <a:effectLst>
                  <a:outerShdw blurRad="38100" dist="38100" dir="2700000" algn="tl">
                    <a:srgbClr val="000000">
                      <a:alpha val="43137"/>
                    </a:srgbClr>
                  </a:outerShdw>
                </a:effectLst>
              </a:rPr>
              <a:t>Genesis 27:39-40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Blessings</a:t>
            </a:r>
          </a:p>
        </p:txBody>
      </p:sp>
      <p:sp>
        <p:nvSpPr>
          <p:cNvPr id="161795" name="Rectangle 3"/>
          <p:cNvSpPr>
            <a:spLocks noGrp="1" noChangeArrowheads="1"/>
          </p:cNvSpPr>
          <p:nvPr>
            <p:ph type="body" idx="1"/>
          </p:nvPr>
        </p:nvSpPr>
        <p:spPr>
          <a:xfrm>
            <a:off x="1037117" y="2057400"/>
            <a:ext cx="5668483"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Land (39)</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Nation (40)</a:t>
            </a: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42549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C1362BB1-1AFE-E115-44E4-52018D11B34A}"/>
              </a:ext>
            </a:extLst>
          </p:cNvPr>
          <p:cNvSpPr txBox="1">
            <a:spLocks noChangeArrowheads="1"/>
          </p:cNvSpPr>
          <p:nvPr/>
        </p:nvSpPr>
        <p:spPr bwMode="auto">
          <a:xfrm>
            <a:off x="6629400" y="1815562"/>
            <a:ext cx="4935087" cy="35581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request (36)</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Isaac’s answer (37)</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lament (38)</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blessing (39-40)</a:t>
            </a:r>
          </a:p>
        </p:txBody>
      </p:sp>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4"/>
            </a:pPr>
            <a:r>
              <a:rPr lang="en-US" sz="3600" dirty="0">
                <a:effectLst>
                  <a:outerShdw blurRad="38100" dist="38100" dir="2700000" algn="tl">
                    <a:srgbClr val="000000">
                      <a:alpha val="43137"/>
                    </a:srgbClr>
                  </a:outerShdw>
                </a:effectLst>
              </a:rPr>
              <a:t>Genesis 27:30-40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 Blesses Esau</a:t>
            </a:r>
          </a:p>
        </p:txBody>
      </p:sp>
      <p:sp>
        <p:nvSpPr>
          <p:cNvPr id="161795" name="Rectangle 3"/>
          <p:cNvSpPr>
            <a:spLocks noGrp="1" noChangeArrowheads="1"/>
          </p:cNvSpPr>
          <p:nvPr>
            <p:ph type="body" idx="1"/>
          </p:nvPr>
        </p:nvSpPr>
        <p:spPr>
          <a:xfrm>
            <a:off x="627513" y="1815562"/>
            <a:ext cx="4935087" cy="3226877"/>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of Esau (30)</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 prepares meal (31)</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realization (32-33)</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reaction (34)</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reaction (35)</a:t>
            </a:r>
          </a:p>
        </p:txBody>
      </p:sp>
      <p:pic>
        <p:nvPicPr>
          <p:cNvPr id="4" name="Picture 3">
            <a:extLst>
              <a:ext uri="{FF2B5EF4-FFF2-40B4-BE49-F238E27FC236}">
                <a16:creationId xmlns:a16="http://schemas.microsoft.com/office/drawing/2014/main" id="{05349F8E-21DE-B5F0-7058-3B16C7AA5F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7000" y="76200"/>
            <a:ext cx="1290918" cy="1097280"/>
          </a:xfrm>
          <a:prstGeom prst="rect">
            <a:avLst/>
          </a:prstGeom>
        </p:spPr>
      </p:pic>
    </p:spTree>
    <p:extLst>
      <p:ext uri="{BB962C8B-B14F-4D97-AF65-F5344CB8AC3E}">
        <p14:creationId xmlns:p14="http://schemas.microsoft.com/office/powerpoint/2010/main" val="1335435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2"/>
            </a:pPr>
            <a:r>
              <a:rPr lang="en-US" sz="3600" dirty="0">
                <a:effectLst>
                  <a:outerShdw blurRad="38100" dist="38100" dir="2700000" algn="tl">
                    <a:srgbClr val="000000">
                      <a:alpha val="43137"/>
                    </a:srgbClr>
                  </a:outerShdw>
                </a:effectLst>
              </a:rPr>
              <a:t>Genesis 27:40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Nation</a:t>
            </a:r>
          </a:p>
        </p:txBody>
      </p:sp>
      <p:sp>
        <p:nvSpPr>
          <p:cNvPr id="161795" name="Rectangle 3"/>
          <p:cNvSpPr>
            <a:spLocks noGrp="1" noChangeArrowheads="1"/>
          </p:cNvSpPr>
          <p:nvPr>
            <p:ph type="body" idx="1"/>
          </p:nvPr>
        </p:nvSpPr>
        <p:spPr>
          <a:xfrm>
            <a:off x="1066799" y="2057400"/>
            <a:ext cx="3733801"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Sword (40a)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Subjugation (40b)</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Freedom (40c)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85543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2"/>
            </a:pPr>
            <a:r>
              <a:rPr lang="en-US" sz="3600" dirty="0">
                <a:effectLst>
                  <a:outerShdw blurRad="38100" dist="38100" dir="2700000" algn="tl">
                    <a:srgbClr val="000000">
                      <a:alpha val="43137"/>
                    </a:srgbClr>
                  </a:outerShdw>
                </a:effectLst>
              </a:rPr>
              <a:t>Genesis 27:40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Nation</a:t>
            </a:r>
          </a:p>
        </p:txBody>
      </p:sp>
      <p:sp>
        <p:nvSpPr>
          <p:cNvPr id="161795" name="Rectangle 3"/>
          <p:cNvSpPr>
            <a:spLocks noGrp="1" noChangeArrowheads="1"/>
          </p:cNvSpPr>
          <p:nvPr>
            <p:ph type="body" idx="1"/>
          </p:nvPr>
        </p:nvSpPr>
        <p:spPr>
          <a:xfrm>
            <a:off x="1066799" y="2057400"/>
            <a:ext cx="3733801"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Sword (40a)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Subjugation (40b)</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Freedom (40c)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05046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112773707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2"/>
            </a:pPr>
            <a:r>
              <a:rPr lang="en-US" sz="3600" dirty="0">
                <a:effectLst>
                  <a:outerShdw blurRad="38100" dist="38100" dir="2700000" algn="tl">
                    <a:srgbClr val="000000">
                      <a:alpha val="43137"/>
                    </a:srgbClr>
                  </a:outerShdw>
                </a:effectLst>
              </a:rPr>
              <a:t>Genesis 27:40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Nation</a:t>
            </a:r>
          </a:p>
        </p:txBody>
      </p:sp>
      <p:sp>
        <p:nvSpPr>
          <p:cNvPr id="161795" name="Rectangle 3"/>
          <p:cNvSpPr>
            <a:spLocks noGrp="1" noChangeArrowheads="1"/>
          </p:cNvSpPr>
          <p:nvPr>
            <p:ph type="body" idx="1"/>
          </p:nvPr>
        </p:nvSpPr>
        <p:spPr>
          <a:xfrm>
            <a:off x="1066799" y="2057400"/>
            <a:ext cx="3733801"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Sword (40a)</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Subjugation (40b)</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Freedom (40c)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91847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44E9C789-ACA5-45C1-BEFD-DEEDC5205977}"/>
              </a:ext>
            </a:extLst>
          </p:cNvPr>
          <p:cNvSpPr txBox="1"/>
          <p:nvPr/>
        </p:nvSpPr>
        <p:spPr>
          <a:xfrm>
            <a:off x="609600" y="0"/>
            <a:ext cx="10972800" cy="3077766"/>
          </a:xfrm>
          <a:prstGeom prst="rect">
            <a:avLst/>
          </a:prstGeom>
          <a:noFill/>
        </p:spPr>
        <p:txBody>
          <a:bodyPr wrap="square">
            <a:spAutoFit/>
          </a:bodyPr>
          <a:lstStyle/>
          <a:p>
            <a:pPr marL="0" marR="0"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25:23 </a:t>
            </a:r>
          </a:p>
          <a:p>
            <a:pPr algn="just">
              <a:spcBef>
                <a:spcPts val="0"/>
              </a:spcBef>
              <a:spcAft>
                <a:spcPts val="0"/>
              </a:spcAft>
            </a:pPr>
            <a:r>
              <a:rPr lang="en-US" sz="3600" u="none" strike="noStrike"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 Lord said to her, ‘Two nations are in your womb; And two peoples will be separated from your body; And one people shall be stronger than the other;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older shall serve the younger</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2052" name="Picture 4" descr="Genesis 25:23 The Lord said to her,&quot;Two nations are in your womb;And ...">
            <a:extLst>
              <a:ext uri="{FF2B5EF4-FFF2-40B4-BE49-F238E27FC236}">
                <a16:creationId xmlns:a16="http://schemas.microsoft.com/office/drawing/2014/main" id="{3B9B6A11-96A3-F255-D3BE-6B196353D8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8618" y="3048000"/>
            <a:ext cx="245476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52674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2"/>
            </a:pPr>
            <a:r>
              <a:rPr lang="en-US" sz="3600" dirty="0">
                <a:effectLst>
                  <a:outerShdw blurRad="38100" dist="38100" dir="2700000" algn="tl">
                    <a:srgbClr val="000000">
                      <a:alpha val="43137"/>
                    </a:srgbClr>
                  </a:outerShdw>
                </a:effectLst>
              </a:rPr>
              <a:t>Genesis 27:40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Nation</a:t>
            </a:r>
          </a:p>
        </p:txBody>
      </p:sp>
      <p:sp>
        <p:nvSpPr>
          <p:cNvPr id="161795" name="Rectangle 3"/>
          <p:cNvSpPr>
            <a:spLocks noGrp="1" noChangeArrowheads="1"/>
          </p:cNvSpPr>
          <p:nvPr>
            <p:ph type="body" idx="1"/>
          </p:nvPr>
        </p:nvSpPr>
        <p:spPr>
          <a:xfrm>
            <a:off x="1066799" y="2057400"/>
            <a:ext cx="3733801"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Sword (40a)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Subjugation (40b)</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Freedom (40c)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330556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11372" y="1371600"/>
            <a:ext cx="10971028" cy="3657600"/>
          </a:xfrm>
        </p:spPr>
        <p:txBody>
          <a:bodyPr/>
          <a:lstStyle/>
          <a:p>
            <a:pPr marL="0" indent="0" algn="just">
              <a:spcBef>
                <a:spcPts val="0"/>
              </a:spcBef>
              <a:spcAft>
                <a:spcPts val="0"/>
              </a:spcAft>
              <a:buNone/>
            </a:pPr>
            <a:r>
              <a:rPr lang="en-US" sz="2800" dirty="0">
                <a:effectLst>
                  <a:outerShdw blurRad="38100" dist="38100" dir="2700000" algn="tl">
                    <a:srgbClr val="000000">
                      <a:alpha val="43137"/>
                    </a:srgbClr>
                  </a:outerShdw>
                </a:effectLst>
              </a:rPr>
              <a:t>“In subsequent history, when the Jews went into Babylonian Captivity, the Edomites left their territory at Mount Seir in the Trans-Jordan and moved into the southern part of Judah, where they became known as Idumeans. In addition, later these Idumeans were conquered by one of the descendants of the Maccabees, John </a:t>
            </a:r>
            <a:r>
              <a:rPr lang="en-US" sz="2800" dirty="0" err="1">
                <a:effectLst>
                  <a:outerShdw blurRad="38100" dist="38100" dir="2700000" algn="tl">
                    <a:srgbClr val="000000">
                      <a:alpha val="43137"/>
                    </a:srgbClr>
                  </a:outerShdw>
                </a:effectLst>
              </a:rPr>
              <a:t>Hyrcanos</a:t>
            </a:r>
            <a:r>
              <a:rPr lang="en-US" sz="2800" dirty="0">
                <a:effectLst>
                  <a:outerShdw blurRad="38100" dist="38100" dir="2700000" algn="tl">
                    <a:srgbClr val="000000">
                      <a:alpha val="43137"/>
                    </a:srgbClr>
                  </a:outerShdw>
                </a:effectLst>
              </a:rPr>
              <a:t>, who conquered them in 129 </a:t>
            </a:r>
            <a:r>
              <a:rPr lang="en-US" sz="2800" cap="small" dirty="0" err="1">
                <a:effectLst>
                  <a:outerShdw blurRad="38100" dist="38100" dir="2700000" algn="tl">
                    <a:srgbClr val="000000">
                      <a:alpha val="43137"/>
                    </a:srgbClr>
                  </a:outerShdw>
                </a:effectLst>
              </a:rPr>
              <a:t>b.c.</a:t>
            </a:r>
            <a:r>
              <a:rPr lang="en-US" sz="2800" dirty="0">
                <a:effectLst>
                  <a:outerShdw blurRad="38100" dist="38100" dir="2700000" algn="tl">
                    <a:srgbClr val="000000">
                      <a:alpha val="43137"/>
                    </a:srgbClr>
                  </a:outerShdw>
                </a:effectLst>
              </a:rPr>
              <a:t>, forcibly converted them to Judaism, and then incorporated </a:t>
            </a:r>
            <a:r>
              <a:rPr lang="en-US" sz="2800" dirty="0" err="1">
                <a:effectLst>
                  <a:outerShdw blurRad="38100" dist="38100" dir="2700000" algn="tl">
                    <a:srgbClr val="000000">
                      <a:alpha val="43137"/>
                    </a:srgbClr>
                  </a:outerShdw>
                </a:effectLst>
              </a:rPr>
              <a:t>Idumea</a:t>
            </a:r>
            <a:r>
              <a:rPr lang="en-US" sz="2800" dirty="0">
                <a:effectLst>
                  <a:outerShdw blurRad="38100" dist="38100" dir="2700000" algn="tl">
                    <a:srgbClr val="000000">
                      <a:alpha val="43137"/>
                    </a:srgbClr>
                  </a:outerShdw>
                </a:effectLst>
              </a:rPr>
              <a:t> into the Jewish Judean State. Eventually, these converted Idumeans produced the dynastic rule of the House of Herod.”</a:t>
            </a:r>
          </a:p>
          <a:p>
            <a:pPr marL="0" indent="0" algn="just">
              <a:spcBef>
                <a:spcPts val="0"/>
              </a:spcBef>
              <a:spcAft>
                <a:spcPts val="0"/>
              </a:spcAft>
              <a:buNone/>
            </a:pPr>
            <a:endParaRPr lang="en-US" sz="28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430</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2" name="Picture 1">
            <a:extLst>
              <a:ext uri="{FF2B5EF4-FFF2-40B4-BE49-F238E27FC236}">
                <a16:creationId xmlns:a16="http://schemas.microsoft.com/office/drawing/2014/main" id="{FC8CC343-35F7-4366-ACD0-4C28EF972298}"/>
              </a:ext>
            </a:extLst>
          </p:cNvPr>
          <p:cNvPicPr>
            <a:picLocks noChangeAspect="1"/>
          </p:cNvPicPr>
          <p:nvPr/>
        </p:nvPicPr>
        <p:blipFill>
          <a:blip r:embed="rId6"/>
          <a:stretch>
            <a:fillRect/>
          </a:stretch>
        </p:blipFill>
        <p:spPr>
          <a:xfrm>
            <a:off x="4018290" y="4876800"/>
            <a:ext cx="4155420" cy="1828800"/>
          </a:xfrm>
          <a:prstGeom prst="rect">
            <a:avLst/>
          </a:prstGeom>
        </p:spPr>
      </p:pic>
    </p:spTree>
    <p:extLst>
      <p:ext uri="{BB962C8B-B14F-4D97-AF65-F5344CB8AC3E}">
        <p14:creationId xmlns:p14="http://schemas.microsoft.com/office/powerpoint/2010/main" val="3968278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2954655"/>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13:19; 14:29</a:t>
            </a:r>
          </a:p>
          <a:p>
            <a:pPr algn="just"/>
            <a:r>
              <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before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 so that when it does occur,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I am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before it happens, so that when it happens,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78D34089-CE76-4413-ADB1-672F9420D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048000"/>
            <a:ext cx="5486400"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477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737C9917-4D80-4259-9070-44DD4B5CC6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889529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649943" y="1600200"/>
            <a:ext cx="7788900" cy="46482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Isaac’s intent (1-4)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conspiracy (5-17)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Deception and blessing (18-29)</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 blesses Esau (30-40)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Plan to flee to Haran (41-46)</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863399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C1362BB1-1AFE-E115-44E4-52018D11B34A}"/>
              </a:ext>
            </a:extLst>
          </p:cNvPr>
          <p:cNvSpPr txBox="1">
            <a:spLocks noChangeArrowheads="1"/>
          </p:cNvSpPr>
          <p:nvPr/>
        </p:nvSpPr>
        <p:spPr bwMode="auto">
          <a:xfrm>
            <a:off x="6629400" y="1815562"/>
            <a:ext cx="4935087" cy="35581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request (36)</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Isaac’s answer (37)</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lament (38)</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blessing (39-40)</a:t>
            </a:r>
          </a:p>
        </p:txBody>
      </p:sp>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4"/>
            </a:pPr>
            <a:r>
              <a:rPr lang="en-US" sz="3600" dirty="0">
                <a:effectLst>
                  <a:outerShdw blurRad="38100" dist="38100" dir="2700000" algn="tl">
                    <a:srgbClr val="000000">
                      <a:alpha val="43137"/>
                    </a:srgbClr>
                  </a:outerShdw>
                </a:effectLst>
              </a:rPr>
              <a:t>Genesis 27:30-40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 Blesses Esau</a:t>
            </a:r>
          </a:p>
        </p:txBody>
      </p:sp>
      <p:sp>
        <p:nvSpPr>
          <p:cNvPr id="161795" name="Rectangle 3"/>
          <p:cNvSpPr>
            <a:spLocks noGrp="1" noChangeArrowheads="1"/>
          </p:cNvSpPr>
          <p:nvPr>
            <p:ph type="body" idx="1"/>
          </p:nvPr>
        </p:nvSpPr>
        <p:spPr>
          <a:xfrm>
            <a:off x="627513" y="1815562"/>
            <a:ext cx="4935087" cy="3226877"/>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Return of Esau (30)</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 prepares meal (31)</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realization (32-33)</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reaction (34)</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reaction (35)</a:t>
            </a:r>
          </a:p>
        </p:txBody>
      </p:sp>
      <p:pic>
        <p:nvPicPr>
          <p:cNvPr id="4" name="Picture 3">
            <a:extLst>
              <a:ext uri="{FF2B5EF4-FFF2-40B4-BE49-F238E27FC236}">
                <a16:creationId xmlns:a16="http://schemas.microsoft.com/office/drawing/2014/main" id="{05349F8E-21DE-B5F0-7058-3B16C7AA5F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7000" y="76200"/>
            <a:ext cx="1290918" cy="1097280"/>
          </a:xfrm>
          <a:prstGeom prst="rect">
            <a:avLst/>
          </a:prstGeom>
        </p:spPr>
      </p:pic>
    </p:spTree>
    <p:extLst>
      <p:ext uri="{BB962C8B-B14F-4D97-AF65-F5344CB8AC3E}">
        <p14:creationId xmlns:p14="http://schemas.microsoft.com/office/powerpoint/2010/main" val="1085631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5"/>
            </a:pPr>
            <a:r>
              <a:rPr lang="en-US" sz="3600" dirty="0">
                <a:effectLst>
                  <a:outerShdw blurRad="38100" dist="38100" dir="2700000" algn="tl">
                    <a:srgbClr val="000000">
                      <a:alpha val="43137"/>
                    </a:srgbClr>
                  </a:outerShdw>
                </a:effectLst>
              </a:rPr>
              <a:t>Genesis 27:41-46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Plan to Flee to Haran</a:t>
            </a:r>
          </a:p>
        </p:txBody>
      </p:sp>
      <p:sp>
        <p:nvSpPr>
          <p:cNvPr id="161795" name="Rectangle 3"/>
          <p:cNvSpPr>
            <a:spLocks noGrp="1" noChangeArrowheads="1"/>
          </p:cNvSpPr>
          <p:nvPr>
            <p:ph type="body" idx="1"/>
          </p:nvPr>
        </p:nvSpPr>
        <p:spPr>
          <a:xfrm>
            <a:off x="585217" y="2057400"/>
            <a:ext cx="5358383"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Cause (41)</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Rebekah’s solution (42-46)</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21449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5"/>
            </a:pPr>
            <a:r>
              <a:rPr lang="en-US" sz="3600" dirty="0">
                <a:effectLst>
                  <a:outerShdw blurRad="38100" dist="38100" dir="2700000" algn="tl">
                    <a:srgbClr val="000000">
                      <a:alpha val="43137"/>
                    </a:srgbClr>
                  </a:outerShdw>
                </a:effectLst>
              </a:rPr>
              <a:t>Genesis 27:41-46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Plan to Flee to Haran</a:t>
            </a:r>
          </a:p>
        </p:txBody>
      </p:sp>
      <p:sp>
        <p:nvSpPr>
          <p:cNvPr id="161795" name="Rectangle 3"/>
          <p:cNvSpPr>
            <a:spLocks noGrp="1" noChangeArrowheads="1"/>
          </p:cNvSpPr>
          <p:nvPr>
            <p:ph type="body" idx="1"/>
          </p:nvPr>
        </p:nvSpPr>
        <p:spPr>
          <a:xfrm>
            <a:off x="585217" y="2052084"/>
            <a:ext cx="5358383" cy="2748516"/>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Cause (41)</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Rebekah’s solution (42-46)</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11062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FC1077-AB87-4890-A0D3-6A05AF1BE7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algn="ctr" defTabSz="685800">
              <a:spcBef>
                <a:spcPts val="0"/>
              </a:spcBef>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5:21-22</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have heard</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the ancients were told, ‘You shall not commit murder’ and ‘Whoever commits murder shall be liable to the court.’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 say to you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everyone who is angry with his brother shall be guilty before the court; and whoever says to his brother, ‘You good-for-nothing,’ shall be guilty before the supreme court; and whoever says, ‘You fool,’ shall be guilty enough to go into the fiery hell.”</a:t>
            </a:r>
          </a:p>
        </p:txBody>
      </p:sp>
    </p:spTree>
    <p:extLst>
      <p:ext uri="{BB962C8B-B14F-4D97-AF65-F5344CB8AC3E}">
        <p14:creationId xmlns:p14="http://schemas.microsoft.com/office/powerpoint/2010/main" val="698696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57D069-E491-4830-BF30-8A8EC777B5C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a:spcBef>
                <a:spcPts val="0"/>
              </a:spcBef>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5:27-28</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have heard that it was said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shall not commit adultery’;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 say to you</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everyone who looks at a woman with lust for her has already committed adultery with her in his heart.”</a:t>
            </a:r>
          </a:p>
        </p:txBody>
      </p:sp>
      <p:pic>
        <p:nvPicPr>
          <p:cNvPr id="2" name="Picture 1">
            <a:extLst>
              <a:ext uri="{FF2B5EF4-FFF2-40B4-BE49-F238E27FC236}">
                <a16:creationId xmlns:a16="http://schemas.microsoft.com/office/drawing/2014/main" id="{3E936B42-0D2C-92EB-3892-3EAD31101176}"/>
              </a:ext>
            </a:extLst>
          </p:cNvPr>
          <p:cNvPicPr>
            <a:picLocks noChangeAspect="1"/>
          </p:cNvPicPr>
          <p:nvPr/>
        </p:nvPicPr>
        <p:blipFill>
          <a:blip r:embed="rId3"/>
          <a:stretch>
            <a:fillRect/>
          </a:stretch>
        </p:blipFill>
        <p:spPr>
          <a:xfrm>
            <a:off x="4875449" y="2971800"/>
            <a:ext cx="2441103"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05135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ChangeArrowheads="1"/>
          </p:cNvSpPr>
          <p:nvPr/>
        </p:nvSpPr>
        <p:spPr bwMode="auto">
          <a:xfrm>
            <a:off x="609600" y="1384042"/>
            <a:ext cx="10972800" cy="5016758"/>
          </a:xfrm>
          <a:prstGeom prst="rect">
            <a:avLst/>
          </a:prstGeom>
          <a:noFill/>
          <a:ln w="9525">
            <a:noFill/>
            <a:miter lim="800000"/>
            <a:headEnd/>
            <a:tailEnd/>
          </a:ln>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My views ... are the result of a life of inquiry and reflection, and very different from the anti-Christian system imputed to me by those who know nothing of my opinions. To the corruptions of Christianity, I am, indeed, opposed; but not to the genuine precepts of Jesus Himself. I am a Christian in the only sense in which He wished any one to be; sincerely attached to his doctrines in preference to all others...His system of morals...if filled up in the style and spirit of the rich fragments He left us, would be the most perfect and sublime that has ever been taught by man...His moral doctrines...were more pure and . . .</a:t>
            </a:r>
          </a:p>
        </p:txBody>
      </p:sp>
      <p:sp>
        <p:nvSpPr>
          <p:cNvPr id="55300" name="Title 5"/>
          <p:cNvSpPr>
            <a:spLocks noGrp="1"/>
          </p:cNvSpPr>
          <p:nvPr>
            <p:ph type="ctrTitle" sz="quarter" idx="4294967295"/>
          </p:nvPr>
        </p:nvSpPr>
        <p:spPr>
          <a:xfrm>
            <a:off x="1828800" y="228601"/>
            <a:ext cx="8534400" cy="914399"/>
          </a:xfrm>
        </p:spPr>
        <p:txBody>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Thomas Jefferson</a:t>
            </a:r>
            <a:br>
              <a:rPr 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On April 21, 1803, Jefferson wrote to Dr. Benjamin Rush, also a signer of the Declaration</a:t>
            </a:r>
            <a:endParaRPr 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pic>
        <p:nvPicPr>
          <p:cNvPr id="55302" name="Picture 4" descr="http://upload.wikimedia.org/wikipedia/commons/1/1e/Thomas_Jefferson_by_Rembrandt_Peale,_180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199"/>
            <a:ext cx="767663" cy="9144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ChangeArrowheads="1"/>
          </p:cNvSpPr>
          <p:nvPr/>
        </p:nvSpPr>
        <p:spPr bwMode="auto">
          <a:xfrm>
            <a:off x="609600" y="1371600"/>
            <a:ext cx="10972800" cy="4524315"/>
          </a:xfrm>
          <a:prstGeom prst="rect">
            <a:avLst/>
          </a:prstGeom>
          <a:noFill/>
          <a:ln w="9525">
            <a:noFill/>
            <a:miter lim="800000"/>
            <a:headEnd/>
            <a:tailEnd/>
          </a:ln>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perfect than those of the most correct of the philosophers...gathering all into one family under the bonds of love, charity, peace, common wants and common aids. A development of this head will evince the peculiar superiority of the system of Jesus over all others. The precepts of philosophy, and of the Hebrew code, laid hold of actions only. </a:t>
            </a:r>
            <a:r>
              <a:rPr lang="en-US" sz="3200" b="1" u="sng" dirty="0">
                <a:solidFill>
                  <a:srgbClr val="FFFFCC"/>
                </a:solidFill>
                <a:latin typeface="Calibri" panose="020F0502020204030204" pitchFamily="34" charset="0"/>
                <a:cs typeface="Calibri" panose="020F0502020204030204" pitchFamily="34" charset="0"/>
              </a:rPr>
              <a:t>He pushed his </a:t>
            </a:r>
            <a:r>
              <a:rPr lang="en-US" sz="3200" b="1" u="sng" dirty="0" err="1">
                <a:solidFill>
                  <a:srgbClr val="FFFFCC"/>
                </a:solidFill>
                <a:latin typeface="Calibri" panose="020F0502020204030204" pitchFamily="34" charset="0"/>
                <a:cs typeface="Calibri" panose="020F0502020204030204" pitchFamily="34" charset="0"/>
              </a:rPr>
              <a:t>scrutinies</a:t>
            </a:r>
            <a:r>
              <a:rPr lang="en-US" sz="3200" b="1" u="sng" dirty="0">
                <a:solidFill>
                  <a:srgbClr val="FFFFCC"/>
                </a:solidFill>
                <a:latin typeface="Calibri" panose="020F0502020204030204" pitchFamily="34" charset="0"/>
                <a:cs typeface="Calibri" panose="020F0502020204030204" pitchFamily="34" charset="0"/>
              </a:rPr>
              <a:t> into the heart of man; erected his tribunal in the region of his thoughts, and purified the waters at the fountain head</a:t>
            </a:r>
            <a:r>
              <a:rPr lang="en-US" sz="3200" dirty="0">
                <a:latin typeface="Calibri" panose="020F0502020204030204" pitchFamily="34" charset="0"/>
                <a:cs typeface="Calibri" panose="020F0502020204030204" pitchFamily="34" charset="0"/>
              </a:rPr>
              <a:t>.”</a:t>
            </a:r>
          </a:p>
        </p:txBody>
      </p:sp>
      <p:pic>
        <p:nvPicPr>
          <p:cNvPr id="8" name="Picture 4" descr="http://upload.wikimedia.org/wikipedia/commons/1/1e/Thomas_Jefferson_by_Rembrandt_Peale,_1800.jpg">
            <a:extLst>
              <a:ext uri="{FF2B5EF4-FFF2-40B4-BE49-F238E27FC236}">
                <a16:creationId xmlns:a16="http://schemas.microsoft.com/office/drawing/2014/main" id="{CA4912B8-B84C-4352-A172-DE24F975122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199"/>
            <a:ext cx="767663" cy="9144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5">
            <a:extLst>
              <a:ext uri="{FF2B5EF4-FFF2-40B4-BE49-F238E27FC236}">
                <a16:creationId xmlns:a16="http://schemas.microsoft.com/office/drawing/2014/main" id="{7B51A25F-920F-5D05-B141-79CC97CB040A}"/>
              </a:ext>
            </a:extLst>
          </p:cNvPr>
          <p:cNvSpPr txBox="1">
            <a:spLocks/>
          </p:cNvSpPr>
          <p:nvPr/>
        </p:nvSpPr>
        <p:spPr bwMode="auto">
          <a:xfrm>
            <a:off x="1828800" y="228601"/>
            <a:ext cx="8534400" cy="91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defRPr/>
            </a:pPr>
            <a:r>
              <a:rPr lang="en-US" sz="3600" kern="0">
                <a:solidFill>
                  <a:srgbClr val="00FFFF"/>
                </a:solidFill>
                <a:effectLst>
                  <a:outerShdw blurRad="38100" dist="38100" dir="2700000" algn="tl">
                    <a:srgbClr val="000000">
                      <a:alpha val="43137"/>
                    </a:srgbClr>
                  </a:outerShdw>
                </a:effectLst>
                <a:cs typeface="Calibri" panose="020F0502020204030204" pitchFamily="34" charset="0"/>
              </a:rPr>
              <a:t>Thomas Jefferson</a:t>
            </a:r>
            <a:br>
              <a:rPr lang="en-US" sz="3600" kern="0">
                <a:solidFill>
                  <a:srgbClr val="00FFFF"/>
                </a:solidFill>
                <a:effectLst>
                  <a:outerShdw blurRad="38100" dist="38100" dir="2700000" algn="tl">
                    <a:srgbClr val="000000">
                      <a:alpha val="43137"/>
                    </a:srgbClr>
                  </a:outerShdw>
                </a:effectLst>
                <a:cs typeface="Calibri" panose="020F0502020204030204" pitchFamily="34" charset="0"/>
              </a:rPr>
            </a:br>
            <a:r>
              <a:rPr lang="en-US" sz="1800" kern="1200">
                <a:solidFill>
                  <a:srgbClr val="FFFFFF"/>
                </a:solidFill>
                <a:ea typeface="+mn-ea"/>
                <a:cs typeface="Calibri" panose="020F0502020204030204" pitchFamily="34" charset="0"/>
              </a:rPr>
              <a:t>On April 21, 1803, Jefferson wrote to Dr. Benjamin Rush, also a signer of the Declaration</a:t>
            </a:r>
            <a:endParaRPr lang="en-US" sz="3600" kern="0" dirty="0">
              <a:solidFill>
                <a:srgbClr val="00FFFF"/>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161228590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5"/>
            </a:pPr>
            <a:r>
              <a:rPr lang="en-US" sz="3600" dirty="0">
                <a:effectLst>
                  <a:outerShdw blurRad="38100" dist="38100" dir="2700000" algn="tl">
                    <a:srgbClr val="000000">
                      <a:alpha val="43137"/>
                    </a:srgbClr>
                  </a:outerShdw>
                </a:effectLst>
              </a:rPr>
              <a:t>Genesis 27:41-46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Plan to Flee to Haran</a:t>
            </a:r>
          </a:p>
        </p:txBody>
      </p:sp>
      <p:sp>
        <p:nvSpPr>
          <p:cNvPr id="161795" name="Rectangle 3"/>
          <p:cNvSpPr>
            <a:spLocks noGrp="1" noChangeArrowheads="1"/>
          </p:cNvSpPr>
          <p:nvPr>
            <p:ph type="body" idx="1"/>
          </p:nvPr>
        </p:nvSpPr>
        <p:spPr>
          <a:xfrm>
            <a:off x="585217" y="2057400"/>
            <a:ext cx="5586983"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Cause (41)</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Rebekah’s solution (42-46)</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68761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27:42-46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Solution</a:t>
            </a:r>
          </a:p>
        </p:txBody>
      </p:sp>
      <p:sp>
        <p:nvSpPr>
          <p:cNvPr id="161795" name="Rectangle 3"/>
          <p:cNvSpPr>
            <a:spLocks noGrp="1" noChangeArrowheads="1"/>
          </p:cNvSpPr>
          <p:nvPr>
            <p:ph type="body" idx="1"/>
          </p:nvPr>
        </p:nvSpPr>
        <p:spPr>
          <a:xfrm>
            <a:off x="1066800" y="2062716"/>
            <a:ext cx="5505450" cy="35814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Discovery (42a)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Problem (42b)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Instruction (43-44a)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Purpose (44b-45)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Excuse (46)</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489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27:42-46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Solution</a:t>
            </a:r>
          </a:p>
        </p:txBody>
      </p:sp>
      <p:sp>
        <p:nvSpPr>
          <p:cNvPr id="161795" name="Rectangle 3"/>
          <p:cNvSpPr>
            <a:spLocks noGrp="1" noChangeArrowheads="1"/>
          </p:cNvSpPr>
          <p:nvPr>
            <p:ph type="body" idx="1"/>
          </p:nvPr>
        </p:nvSpPr>
        <p:spPr>
          <a:xfrm>
            <a:off x="1066800" y="2062716"/>
            <a:ext cx="5505450" cy="3581400"/>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Discovery (42a)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Problem (42b)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Instruction (43-44a)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Purpose (44b-45)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Excuse (46)</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64792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27:42-46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Solution</a:t>
            </a:r>
          </a:p>
        </p:txBody>
      </p:sp>
      <p:sp>
        <p:nvSpPr>
          <p:cNvPr id="161795" name="Rectangle 3"/>
          <p:cNvSpPr>
            <a:spLocks noGrp="1" noChangeArrowheads="1"/>
          </p:cNvSpPr>
          <p:nvPr>
            <p:ph type="body" idx="1"/>
          </p:nvPr>
        </p:nvSpPr>
        <p:spPr>
          <a:xfrm>
            <a:off x="1066800" y="2062716"/>
            <a:ext cx="5505450" cy="35814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Discovery (42a)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Problem (42b)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Instruction (43-44a)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Purpose (44b-45)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Excuse (46)</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75612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C1362BB1-1AFE-E115-44E4-52018D11B34A}"/>
              </a:ext>
            </a:extLst>
          </p:cNvPr>
          <p:cNvSpPr txBox="1">
            <a:spLocks noChangeArrowheads="1"/>
          </p:cNvSpPr>
          <p:nvPr/>
        </p:nvSpPr>
        <p:spPr bwMode="auto">
          <a:xfrm>
            <a:off x="6629400" y="1815562"/>
            <a:ext cx="4935087" cy="35581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request (36)</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Isaac’s answer (37)</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lament (38)</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blessing (39-40)</a:t>
            </a:r>
          </a:p>
        </p:txBody>
      </p:sp>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4"/>
            </a:pPr>
            <a:r>
              <a:rPr lang="en-US" sz="3600" dirty="0">
                <a:effectLst>
                  <a:outerShdw blurRad="38100" dist="38100" dir="2700000" algn="tl">
                    <a:srgbClr val="000000">
                      <a:alpha val="43137"/>
                    </a:srgbClr>
                  </a:outerShdw>
                </a:effectLst>
              </a:rPr>
              <a:t>Genesis 27:30-40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 Blesses Esau</a:t>
            </a:r>
          </a:p>
        </p:txBody>
      </p:sp>
      <p:sp>
        <p:nvSpPr>
          <p:cNvPr id="161795" name="Rectangle 3"/>
          <p:cNvSpPr>
            <a:spLocks noGrp="1" noChangeArrowheads="1"/>
          </p:cNvSpPr>
          <p:nvPr>
            <p:ph type="body" idx="1"/>
          </p:nvPr>
        </p:nvSpPr>
        <p:spPr>
          <a:xfrm>
            <a:off x="627513" y="1815562"/>
            <a:ext cx="4935087" cy="3226877"/>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of Esau (30)</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Esau prepares meal (31)</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realization (32-33)</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reaction (34)</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reaction (35)</a:t>
            </a:r>
          </a:p>
        </p:txBody>
      </p:sp>
      <p:pic>
        <p:nvPicPr>
          <p:cNvPr id="4" name="Picture 3">
            <a:extLst>
              <a:ext uri="{FF2B5EF4-FFF2-40B4-BE49-F238E27FC236}">
                <a16:creationId xmlns:a16="http://schemas.microsoft.com/office/drawing/2014/main" id="{05349F8E-21DE-B5F0-7058-3B16C7AA5F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7000" y="76200"/>
            <a:ext cx="1290918" cy="1097280"/>
          </a:xfrm>
          <a:prstGeom prst="rect">
            <a:avLst/>
          </a:prstGeom>
        </p:spPr>
      </p:pic>
    </p:spTree>
    <p:extLst>
      <p:ext uri="{BB962C8B-B14F-4D97-AF65-F5344CB8AC3E}">
        <p14:creationId xmlns:p14="http://schemas.microsoft.com/office/powerpoint/2010/main" val="956917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8720" y="2590800"/>
            <a:ext cx="2194560" cy="2286000"/>
          </a:xfrm>
          <a:prstGeom prst="rect">
            <a:avLst/>
          </a:prstGeom>
        </p:spPr>
      </p:pic>
    </p:spTree>
    <p:extLst>
      <p:ext uri="{BB962C8B-B14F-4D97-AF65-F5344CB8AC3E}">
        <p14:creationId xmlns:p14="http://schemas.microsoft.com/office/powerpoint/2010/main" val="3613133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FA8DACD6-E24B-4CB6-85A9-4EAE60EC791F}"/>
              </a:ext>
            </a:extLst>
          </p:cNvPr>
          <p:cNvSpPr>
            <a:spLocks noGrp="1" noChangeArrowheads="1"/>
          </p:cNvSpPr>
          <p:nvPr>
            <p:ph type="title"/>
          </p:nvPr>
        </p:nvSpPr>
        <p:spPr>
          <a:xfrm>
            <a:off x="3048000" y="228600"/>
            <a:ext cx="6096000" cy="1371600"/>
          </a:xfrm>
        </p:spPr>
        <p:txBody>
          <a:bodyPr/>
          <a:lstStyle/>
          <a:p>
            <a:pPr marL="628650" indent="-628650" eaLnBrk="1" hangingPunct="1">
              <a:buNone/>
              <a:defRPr/>
            </a:pPr>
            <a:r>
              <a:rPr lang="en-US" sz="4000" dirty="0"/>
              <a:t>Messiah must be Jewish or from the line of Jacob</a:t>
            </a:r>
          </a:p>
        </p:txBody>
      </p:sp>
      <p:sp>
        <p:nvSpPr>
          <p:cNvPr id="58371" name="Rectangle 3">
            <a:extLst>
              <a:ext uri="{FF2B5EF4-FFF2-40B4-BE49-F238E27FC236}">
                <a16:creationId xmlns:a16="http://schemas.microsoft.com/office/drawing/2014/main" id="{9C92B719-FE13-4045-8F78-FF0D28371DB2}"/>
              </a:ext>
            </a:extLst>
          </p:cNvPr>
          <p:cNvSpPr>
            <a:spLocks noGrp="1" noChangeArrowheads="1"/>
          </p:cNvSpPr>
          <p:nvPr>
            <p:ph type="body" idx="1"/>
          </p:nvPr>
        </p:nvSpPr>
        <p:spPr>
          <a:xfrm>
            <a:off x="1981200" y="2743201"/>
            <a:ext cx="3924300" cy="568325"/>
          </a:xfrm>
        </p:spPr>
        <p:txBody>
          <a:bodyPr/>
          <a:lstStyle/>
          <a:p>
            <a:pPr eaLnBrk="1" hangingPunct="1">
              <a:lnSpc>
                <a:spcPct val="90000"/>
              </a:lnSpc>
              <a:buClr>
                <a:schemeClr val="tx2"/>
              </a:buClr>
              <a:buFont typeface="Wingdings" panose="05000000000000000000" pitchFamily="2" charset="2"/>
              <a:buChar char="n"/>
              <a:defRPr/>
            </a:pPr>
            <a:r>
              <a:rPr lang="en-US" sz="3600" dirty="0"/>
              <a:t>Numbers 24:17</a:t>
            </a:r>
          </a:p>
        </p:txBody>
      </p:sp>
      <p:pic>
        <p:nvPicPr>
          <p:cNvPr id="23556" name="Picture 5" descr="C:\Documents and Settings\Owner\Application Data\Microsoft\Media Catalog\Downloaded Clips\cl5e\j0237315.wmf">
            <a:extLst>
              <a:ext uri="{FF2B5EF4-FFF2-40B4-BE49-F238E27FC236}">
                <a16:creationId xmlns:a16="http://schemas.microsoft.com/office/drawing/2014/main" id="{D811C4BB-7EBD-40B2-90A2-2052A76115A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39000" y="2133601"/>
            <a:ext cx="2997200"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a:xfrm>
            <a:off x="2171700" y="228600"/>
            <a:ext cx="7848600" cy="685800"/>
          </a:xfrm>
        </p:spPr>
        <p:txBody>
          <a:bodyPr/>
          <a:lstStyle/>
          <a:p>
            <a:pPr marL="0" indent="0" algn="ctr">
              <a:buNone/>
            </a:pPr>
            <a:r>
              <a:rPr lang="en-US" altLang="en-US" sz="3600" dirty="0">
                <a:effectLst>
                  <a:outerShdw blurRad="38100" dist="38100" dir="2700000" algn="tl">
                    <a:srgbClr val="000000">
                      <a:alpha val="43137"/>
                    </a:srgbClr>
                  </a:outerShdw>
                </a:effectLst>
                <a:cs typeface="Calibri" panose="020F0502020204030204" pitchFamily="34" charset="0"/>
              </a:rPr>
              <a:t>Balaam's 7 Oracles Blessing Israel (23-24)</a:t>
            </a:r>
            <a:r>
              <a:rPr lang="en-US" altLang="en-US" sz="3600" dirty="0">
                <a:effectLst>
                  <a:outerShdw blurRad="38100" dist="38100" dir="2700000" algn="tl">
                    <a:srgbClr val="000000">
                      <a:alpha val="43137"/>
                    </a:srgbClr>
                  </a:outerShdw>
                </a:effectLst>
              </a:rPr>
              <a:t> </a:t>
            </a:r>
          </a:p>
        </p:txBody>
      </p:sp>
      <p:sp>
        <p:nvSpPr>
          <p:cNvPr id="43011" name="Rectangle 3"/>
          <p:cNvSpPr>
            <a:spLocks noGrp="1" noChangeArrowheads="1"/>
          </p:cNvSpPr>
          <p:nvPr>
            <p:ph type="body" idx="1"/>
          </p:nvPr>
        </p:nvSpPr>
        <p:spPr>
          <a:xfrm>
            <a:off x="609600" y="1143000"/>
            <a:ext cx="10972800" cy="4648200"/>
          </a:xfrm>
        </p:spPr>
        <p:txBody>
          <a:bodyPr/>
          <a:lstStyle/>
          <a:p>
            <a:pPr marL="457200" indent="-457200" algn="just">
              <a:spcBef>
                <a:spcPts val="0"/>
              </a:spcBef>
              <a:spcAft>
                <a:spcPts val="2400"/>
              </a:spcAft>
              <a:buClr>
                <a:schemeClr val="tx2"/>
              </a:buClr>
              <a:buSzPct val="100000"/>
              <a:buFont typeface="+mj-lt"/>
              <a:buAutoNum type="arabicParenR"/>
              <a:defRPr/>
            </a:pPr>
            <a:r>
              <a:rPr lang="en-US" altLang="en-US" sz="3000" dirty="0">
                <a:effectLst>
                  <a:outerShdw blurRad="38100" dist="38100" dir="2700000" algn="tl">
                    <a:srgbClr val="000000">
                      <a:alpha val="43137"/>
                    </a:srgbClr>
                  </a:outerShdw>
                </a:effectLst>
                <a:cs typeface="Calibri" panose="020F0502020204030204" pitchFamily="34" charset="0"/>
              </a:rPr>
              <a:t>First oracle (23:1-12), Balaam explained that God’s blessings upon Israel were irrevocable. </a:t>
            </a:r>
          </a:p>
          <a:p>
            <a:pPr marL="457200" indent="-457200" algn="just">
              <a:spcBef>
                <a:spcPts val="0"/>
              </a:spcBef>
              <a:spcAft>
                <a:spcPts val="2400"/>
              </a:spcAft>
              <a:buClr>
                <a:schemeClr val="tx2"/>
              </a:buClr>
              <a:buSzPct val="100000"/>
              <a:buFont typeface="+mj-lt"/>
              <a:buAutoNum type="arabicParenR"/>
              <a:defRPr/>
            </a:pPr>
            <a:r>
              <a:rPr lang="en-US" altLang="en-US" sz="3000" dirty="0">
                <a:effectLst>
                  <a:outerShdw blurRad="38100" dist="38100" dir="2700000" algn="tl">
                    <a:srgbClr val="000000">
                      <a:alpha val="43137"/>
                    </a:srgbClr>
                  </a:outerShdw>
                </a:effectLst>
                <a:cs typeface="Calibri" panose="020F0502020204030204" pitchFamily="34" charset="0"/>
              </a:rPr>
              <a:t>Second oracle (23:13-26), Balaam explained that the source of Israel’s blessing was her unique relationship to Yahweh</a:t>
            </a:r>
          </a:p>
          <a:p>
            <a:pPr marL="457200" indent="-457200" algn="just">
              <a:spcBef>
                <a:spcPts val="0"/>
              </a:spcBef>
              <a:spcAft>
                <a:spcPts val="2400"/>
              </a:spcAft>
              <a:buClr>
                <a:schemeClr val="tx2"/>
              </a:buClr>
              <a:buSzPct val="100000"/>
              <a:buFont typeface="+mj-lt"/>
              <a:buAutoNum type="arabicParenR"/>
              <a:defRPr/>
            </a:pPr>
            <a:r>
              <a:rPr lang="en-US" altLang="en-US" sz="3000" dirty="0">
                <a:effectLst>
                  <a:outerShdw blurRad="38100" dist="38100" dir="2700000" algn="tl">
                    <a:srgbClr val="000000">
                      <a:alpha val="43137"/>
                    </a:srgbClr>
                  </a:outerShdw>
                </a:effectLst>
                <a:cs typeface="Calibri" panose="020F0502020204030204" pitchFamily="34" charset="0"/>
              </a:rPr>
              <a:t>Third oracle (23:27–24:14), Balaam extolled Israel’s beauty.</a:t>
            </a:r>
          </a:p>
          <a:p>
            <a:pPr marL="457200" indent="-457200" algn="just">
              <a:spcBef>
                <a:spcPts val="0"/>
              </a:spcBef>
              <a:spcAft>
                <a:spcPts val="2400"/>
              </a:spcAft>
              <a:buClr>
                <a:schemeClr val="tx2"/>
              </a:buClr>
              <a:buSzPct val="100000"/>
              <a:buFont typeface="+mj-lt"/>
              <a:buAutoNum type="arabicParenR"/>
              <a:defRPr/>
            </a:pPr>
            <a:r>
              <a:rPr lang="en-US" altLang="en-US" sz="3000" b="1" u="sng" dirty="0">
                <a:solidFill>
                  <a:srgbClr val="FFFFCC"/>
                </a:solidFill>
                <a:effectLst>
                  <a:outerShdw blurRad="38100" dist="38100" dir="2700000" algn="tl">
                    <a:srgbClr val="000000">
                      <a:alpha val="43137"/>
                    </a:srgbClr>
                  </a:outerShdw>
                </a:effectLst>
                <a:cs typeface="Calibri" panose="020F0502020204030204" pitchFamily="34" charset="0"/>
              </a:rPr>
              <a:t>Fourth oracle (24:15-19), Balaam explained that a future messianic deliverer (Gen 49:10) would spring forth and exercise dominion from Israel</a:t>
            </a:r>
            <a:r>
              <a:rPr lang="en-US" altLang="en-US" sz="3000" b="1" dirty="0">
                <a:solidFill>
                  <a:srgbClr val="FFFFCC"/>
                </a:solidFill>
                <a:effectLst>
                  <a:outerShdw blurRad="38100" dist="38100" dir="2700000" algn="tl">
                    <a:srgbClr val="000000">
                      <a:alpha val="43137"/>
                    </a:srgbClr>
                  </a:outerShdw>
                </a:effectLst>
                <a:cs typeface="Calibri" panose="020F0502020204030204" pitchFamily="34" charset="0"/>
              </a:rPr>
              <a:t>.</a:t>
            </a:r>
          </a:p>
        </p:txBody>
      </p:sp>
    </p:spTree>
    <p:extLst>
      <p:ext uri="{BB962C8B-B14F-4D97-AF65-F5344CB8AC3E}">
        <p14:creationId xmlns:p14="http://schemas.microsoft.com/office/powerpoint/2010/main" val="943489931"/>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type="body" idx="1"/>
          </p:nvPr>
        </p:nvSpPr>
        <p:spPr>
          <a:xfrm>
            <a:off x="609600" y="1143001"/>
            <a:ext cx="11201400" cy="4918075"/>
          </a:xfrm>
        </p:spPr>
        <p:txBody>
          <a:bodyPr/>
          <a:lstStyle/>
          <a:p>
            <a:pPr marL="457200" indent="-457200" algn="just">
              <a:spcBef>
                <a:spcPts val="0"/>
              </a:spcBef>
              <a:spcAft>
                <a:spcPts val="2400"/>
              </a:spcAft>
              <a:buClr>
                <a:schemeClr val="tx2"/>
              </a:buClr>
              <a:buSzPct val="100000"/>
              <a:buFont typeface="+mj-lt"/>
              <a:buAutoNum type="arabicPeriod" startAt="5"/>
              <a:defRPr/>
            </a:pPr>
            <a:r>
              <a:rPr lang="en-US" altLang="en-US" sz="3000" dirty="0">
                <a:effectLst>
                  <a:outerShdw blurRad="38100" dist="38100" dir="2700000" algn="tl">
                    <a:srgbClr val="000000">
                      <a:alpha val="43137"/>
                    </a:srgbClr>
                  </a:outerShdw>
                </a:effectLst>
                <a:cs typeface="Calibri" panose="020F0502020204030204" pitchFamily="34" charset="0"/>
              </a:rPr>
              <a:t>Fifth oracle (</a:t>
            </a:r>
            <a:r>
              <a:rPr lang="en-US" altLang="en-US" sz="3000" dirty="0" err="1">
                <a:effectLst>
                  <a:outerShdw blurRad="38100" dist="38100" dir="2700000" algn="tl">
                    <a:srgbClr val="000000">
                      <a:alpha val="43137"/>
                    </a:srgbClr>
                  </a:outerShdw>
                </a:effectLst>
                <a:cs typeface="Calibri" panose="020F0502020204030204" pitchFamily="34" charset="0"/>
              </a:rPr>
              <a:t>Num</a:t>
            </a:r>
            <a:r>
              <a:rPr lang="en-US" altLang="en-US" sz="3000" dirty="0">
                <a:effectLst>
                  <a:outerShdw blurRad="38100" dist="38100" dir="2700000" algn="tl">
                    <a:srgbClr val="000000">
                      <a:alpha val="43137"/>
                    </a:srgbClr>
                  </a:outerShdw>
                </a:effectLst>
                <a:cs typeface="Calibri" panose="020F0502020204030204" pitchFamily="34" charset="0"/>
              </a:rPr>
              <a:t> 24:20) predicts Amalek’s destruction. Amalek was the first foe that Israel had to fight against after leaving Egypt (Exod 17).</a:t>
            </a:r>
          </a:p>
          <a:p>
            <a:pPr marL="457200" indent="-457200" algn="just">
              <a:spcBef>
                <a:spcPts val="0"/>
              </a:spcBef>
              <a:spcAft>
                <a:spcPts val="2400"/>
              </a:spcAft>
              <a:buClr>
                <a:schemeClr val="tx2"/>
              </a:buClr>
              <a:buSzPct val="100000"/>
              <a:buFont typeface="+mj-lt"/>
              <a:buAutoNum type="arabicPeriod" startAt="5"/>
              <a:defRPr/>
            </a:pPr>
            <a:r>
              <a:rPr lang="en-US" altLang="en-US" sz="3000" dirty="0">
                <a:effectLst>
                  <a:outerShdw blurRad="38100" dist="38100" dir="2700000" algn="tl">
                    <a:srgbClr val="000000">
                      <a:alpha val="43137"/>
                    </a:srgbClr>
                  </a:outerShdw>
                </a:effectLst>
                <a:cs typeface="Calibri" panose="020F0502020204030204" pitchFamily="34" charset="0"/>
              </a:rPr>
              <a:t>Sixth oracle (24:21-22) predicts the destruction of the Midianite group known as the Kenites as well as Assyria. </a:t>
            </a:r>
          </a:p>
          <a:p>
            <a:pPr marL="457200" indent="-457200" algn="just">
              <a:spcBef>
                <a:spcPts val="0"/>
              </a:spcBef>
              <a:spcAft>
                <a:spcPts val="2400"/>
              </a:spcAft>
              <a:buClr>
                <a:schemeClr val="tx2"/>
              </a:buClr>
              <a:buSzPct val="100000"/>
              <a:buFont typeface="+mj-lt"/>
              <a:buAutoNum type="arabicPeriod" startAt="5"/>
              <a:defRPr/>
            </a:pPr>
            <a:r>
              <a:rPr lang="en-US" altLang="en-US" sz="3000" dirty="0">
                <a:effectLst>
                  <a:outerShdw blurRad="38100" dist="38100" dir="2700000" algn="tl">
                    <a:srgbClr val="000000">
                      <a:alpha val="43137"/>
                    </a:srgbClr>
                  </a:outerShdw>
                </a:effectLst>
                <a:cs typeface="Calibri" panose="020F0502020204030204" pitchFamily="34" charset="0"/>
              </a:rPr>
              <a:t>The nations of the seventh oracle are difficult to identify (24:23-24). </a:t>
            </a:r>
          </a:p>
        </p:txBody>
      </p:sp>
      <p:sp>
        <p:nvSpPr>
          <p:cNvPr id="5" name="Rectangle 2"/>
          <p:cNvSpPr>
            <a:spLocks noGrp="1" noChangeArrowheads="1"/>
          </p:cNvSpPr>
          <p:nvPr>
            <p:ph type="title"/>
          </p:nvPr>
        </p:nvSpPr>
        <p:spPr>
          <a:xfrm>
            <a:off x="2171700" y="228600"/>
            <a:ext cx="7848600" cy="685800"/>
          </a:xfrm>
        </p:spPr>
        <p:txBody>
          <a:bodyPr/>
          <a:lstStyle/>
          <a:p>
            <a:pPr marL="0" indent="0" algn="ctr">
              <a:buNone/>
            </a:pPr>
            <a:r>
              <a:rPr lang="en-US" altLang="en-US" sz="3600" dirty="0">
                <a:effectLst>
                  <a:outerShdw blurRad="38100" dist="38100" dir="2700000" algn="tl">
                    <a:srgbClr val="000000">
                      <a:alpha val="43137"/>
                    </a:srgbClr>
                  </a:outerShdw>
                </a:effectLst>
                <a:cs typeface="Calibri" panose="020F0502020204030204" pitchFamily="34" charset="0"/>
              </a:rPr>
              <a:t>Balaam's 7 Oracles Blessing Israel (23-24)</a:t>
            </a:r>
            <a:r>
              <a:rPr lang="en-US" altLang="en-US" sz="3600" dirty="0">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2205911916"/>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82AD37-3663-4E6C-ADE1-C27BE3B35D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1"/>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Numbers 24:17</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I see him, but not now; I behold him, but not near;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 star shall come forth from Jacob, A scepter shall rise from Israel</a:t>
            </a:r>
            <a:r>
              <a:rPr lang="en-US" sz="3600" dirty="0">
                <a:effectLst>
                  <a:outerShdw blurRad="38100" dist="38100" dir="2700000" algn="tl">
                    <a:srgbClr val="000000">
                      <a:alpha val="43137"/>
                    </a:srgbClr>
                  </a:outerShdw>
                </a:effectLst>
                <a:latin typeface="Calibri" panose="020F0502020204030204" pitchFamily="34" charset="0"/>
              </a:rPr>
              <a:t>, And shall crush through the forehead of Moab, And tear down all the sons of </a:t>
            </a:r>
            <a:r>
              <a:rPr lang="en-US" sz="3600" dirty="0" err="1">
                <a:effectLst>
                  <a:outerShdw blurRad="38100" dist="38100" dir="2700000" algn="tl">
                    <a:srgbClr val="000000">
                      <a:alpha val="43137"/>
                    </a:srgbClr>
                  </a:outerShdw>
                </a:effectLst>
                <a:latin typeface="Calibri" panose="020F0502020204030204" pitchFamily="34" charset="0"/>
              </a:rPr>
              <a:t>Sheth</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CC10C40F-3004-97ED-ABA5-0489FD0F3D14}"/>
              </a:ext>
            </a:extLst>
          </p:cNvPr>
          <p:cNvPicPr>
            <a:picLocks noChangeAspect="1"/>
          </p:cNvPicPr>
          <p:nvPr/>
        </p:nvPicPr>
        <p:blipFill>
          <a:blip r:embed="rId3"/>
          <a:stretch>
            <a:fillRect/>
          </a:stretch>
        </p:blipFill>
        <p:spPr>
          <a:xfrm>
            <a:off x="5405277" y="2971800"/>
            <a:ext cx="1381447" cy="2011680"/>
          </a:xfrm>
          <a:prstGeom prst="rect">
            <a:avLst/>
          </a:prstGeom>
        </p:spPr>
      </p:pic>
    </p:spTree>
    <p:extLst>
      <p:ext uri="{BB962C8B-B14F-4D97-AF65-F5344CB8AC3E}">
        <p14:creationId xmlns:p14="http://schemas.microsoft.com/office/powerpoint/2010/main" val="3309179663"/>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14400" y="228600"/>
            <a:ext cx="10363200" cy="914400"/>
          </a:xfrm>
        </p:spPr>
        <p:txBody>
          <a:bodyPr/>
          <a:lstStyle/>
          <a:p>
            <a:pPr algn="ctr" eaLnBrk="1" hangingPunct="1"/>
            <a:r>
              <a:rPr lang="en-US" sz="3600" dirty="0"/>
              <a:t>Satanic Attempts to Stop Messiah’s Birth</a:t>
            </a:r>
          </a:p>
        </p:txBody>
      </p:sp>
      <p:sp>
        <p:nvSpPr>
          <p:cNvPr id="4099" name="Rectangle 3"/>
          <p:cNvSpPr>
            <a:spLocks noGrp="1" noChangeArrowheads="1"/>
          </p:cNvSpPr>
          <p:nvPr>
            <p:ph type="body" idx="1"/>
          </p:nvPr>
        </p:nvSpPr>
        <p:spPr>
          <a:xfrm>
            <a:off x="609600" y="1371600"/>
            <a:ext cx="7696200" cy="4953000"/>
          </a:xfrm>
        </p:spPr>
        <p:txBody>
          <a:bodyPr/>
          <a:lstStyle/>
          <a:p>
            <a:pPr marL="571500" indent="-571500" eaLnBrk="1" hangingPunct="1">
              <a:spcBef>
                <a:spcPts val="0"/>
              </a:spcBef>
              <a:spcAft>
                <a:spcPts val="1800"/>
              </a:spcAft>
              <a:buSzPct val="100000"/>
              <a:buFont typeface="+mj-lt"/>
              <a:buAutoNum type="romanUcPeriod"/>
              <a:defRPr/>
            </a:pPr>
            <a:r>
              <a:rPr lang="en-US" sz="2800" dirty="0">
                <a:effectLst>
                  <a:outerShdw blurRad="38100" dist="38100" dir="2700000" algn="tl">
                    <a:srgbClr val="000000">
                      <a:alpha val="43137"/>
                    </a:srgbClr>
                  </a:outerShdw>
                </a:effectLst>
                <a:cs typeface="Calibri" panose="020F0502020204030204" pitchFamily="34" charset="0"/>
              </a:rPr>
              <a:t>Cain &amp; Abel (Gen. 4)</a:t>
            </a:r>
          </a:p>
          <a:p>
            <a:pPr marL="571500" indent="-571500" eaLnBrk="1" hangingPunct="1">
              <a:spcBef>
                <a:spcPts val="0"/>
              </a:spcBef>
              <a:spcAft>
                <a:spcPts val="1800"/>
              </a:spcAft>
              <a:buSzPct val="100000"/>
              <a:buFont typeface="+mj-lt"/>
              <a:buAutoNum type="romanUcPeriod"/>
              <a:defRPr/>
            </a:pPr>
            <a:r>
              <a:rPr lang="en-US" sz="2800" dirty="0">
                <a:effectLst>
                  <a:outerShdw blurRad="38100" dist="38100" dir="2700000" algn="tl">
                    <a:srgbClr val="000000">
                      <a:alpha val="43137"/>
                    </a:srgbClr>
                  </a:outerShdw>
                </a:effectLst>
                <a:cs typeface="Calibri" panose="020F0502020204030204" pitchFamily="34" charset="0"/>
              </a:rPr>
              <a:t>Sons of God (Gen. 6)</a:t>
            </a:r>
          </a:p>
          <a:p>
            <a:pPr marL="571500" indent="-571500" eaLnBrk="1" hangingPunct="1">
              <a:spcBef>
                <a:spcPts val="0"/>
              </a:spcBef>
              <a:spcAft>
                <a:spcPts val="1800"/>
              </a:spcAft>
              <a:buSzPct val="100000"/>
              <a:buFont typeface="+mj-lt"/>
              <a:buAutoNum type="romanUcPeriod"/>
              <a:defRPr/>
            </a:pPr>
            <a:r>
              <a:rPr lang="en-US" sz="2800" dirty="0">
                <a:effectLst>
                  <a:outerShdw blurRad="38100" dist="38100" dir="2700000" algn="tl">
                    <a:srgbClr val="000000">
                      <a:alpha val="43137"/>
                    </a:srgbClr>
                  </a:outerShdw>
                </a:effectLst>
                <a:cs typeface="Calibri" panose="020F0502020204030204" pitchFamily="34" charset="0"/>
              </a:rPr>
              <a:t>Pharaoh persecutes Israel (Exod. 1)</a:t>
            </a:r>
          </a:p>
          <a:p>
            <a:pPr marL="571500" indent="-571500" eaLnBrk="1" hangingPunct="1">
              <a:spcBef>
                <a:spcPts val="0"/>
              </a:spcBef>
              <a:spcAft>
                <a:spcPts val="1800"/>
              </a:spcAft>
              <a:buSzPct val="100000"/>
              <a:buFont typeface="+mj-lt"/>
              <a:buAutoNum type="romanUcPeriod"/>
              <a:defRPr/>
            </a:pPr>
            <a:r>
              <a:rPr lang="en-US" sz="2800" dirty="0">
                <a:effectLst>
                  <a:outerShdw blurRad="38100" dist="38100" dir="2700000" algn="tl">
                    <a:srgbClr val="000000">
                      <a:alpha val="43137"/>
                    </a:srgbClr>
                  </a:outerShdw>
                </a:effectLst>
                <a:cs typeface="Calibri" panose="020F0502020204030204" pitchFamily="34" charset="0"/>
              </a:rPr>
              <a:t>Joash protected from Athaliah (2 Chron. 22‒23)</a:t>
            </a:r>
          </a:p>
          <a:p>
            <a:pPr marL="571500" indent="-571500" eaLnBrk="1" hangingPunct="1">
              <a:spcBef>
                <a:spcPts val="0"/>
              </a:spcBef>
              <a:spcAft>
                <a:spcPts val="1800"/>
              </a:spcAft>
              <a:buSzPct val="100000"/>
              <a:buFont typeface="+mj-lt"/>
              <a:buAutoNum type="romanUcPeriod"/>
              <a:defRPr/>
            </a:pPr>
            <a:r>
              <a:rPr lang="en-US" sz="2800" dirty="0">
                <a:effectLst>
                  <a:outerShdw blurRad="38100" dist="38100" dir="2700000" algn="tl">
                    <a:srgbClr val="000000">
                      <a:alpha val="43137"/>
                    </a:srgbClr>
                  </a:outerShdw>
                </a:effectLst>
                <a:cs typeface="Calibri" panose="020F0502020204030204" pitchFamily="34" charset="0"/>
              </a:rPr>
              <a:t>Haman persecutes Israel (Esther)</a:t>
            </a:r>
          </a:p>
          <a:p>
            <a:pPr marL="571500" indent="-571500" eaLnBrk="1" hangingPunct="1">
              <a:spcBef>
                <a:spcPts val="0"/>
              </a:spcBef>
              <a:spcAft>
                <a:spcPts val="1800"/>
              </a:spcAft>
              <a:buSzPct val="100000"/>
              <a:buFont typeface="+mj-lt"/>
              <a:buAutoNum type="romanUcPeriod"/>
              <a:defRPr/>
            </a:pPr>
            <a:r>
              <a:rPr lang="en-US" sz="2800" dirty="0">
                <a:effectLst>
                  <a:outerShdw blurRad="38100" dist="38100" dir="2700000" algn="tl">
                    <a:srgbClr val="000000">
                      <a:alpha val="43137"/>
                    </a:srgbClr>
                  </a:outerShdw>
                </a:effectLst>
                <a:cs typeface="Calibri" panose="020F0502020204030204" pitchFamily="34" charset="0"/>
              </a:rPr>
              <a:t>Antiochus </a:t>
            </a:r>
            <a:r>
              <a:rPr lang="en-US" sz="2800" dirty="0" err="1">
                <a:effectLst>
                  <a:outerShdw blurRad="38100" dist="38100" dir="2700000" algn="tl">
                    <a:srgbClr val="000000">
                      <a:alpha val="43137"/>
                    </a:srgbClr>
                  </a:outerShdw>
                </a:effectLst>
                <a:cs typeface="Calibri" panose="020F0502020204030204" pitchFamily="34" charset="0"/>
              </a:rPr>
              <a:t>Epiphanés</a:t>
            </a:r>
            <a:r>
              <a:rPr lang="en-US" sz="2800" dirty="0">
                <a:effectLst>
                  <a:outerShdw blurRad="38100" dist="38100" dir="2700000" algn="tl">
                    <a:srgbClr val="000000">
                      <a:alpha val="43137"/>
                    </a:srgbClr>
                  </a:outerShdw>
                </a:effectLst>
                <a:cs typeface="Calibri" panose="020F0502020204030204" pitchFamily="34" charset="0"/>
              </a:rPr>
              <a:t> (Dan. 11:31)</a:t>
            </a:r>
          </a:p>
          <a:p>
            <a:pPr marL="571500" indent="-571500" eaLnBrk="1" hangingPunct="1">
              <a:spcBef>
                <a:spcPts val="0"/>
              </a:spcBef>
              <a:spcAft>
                <a:spcPts val="1800"/>
              </a:spcAft>
              <a:buSzPct val="100000"/>
              <a:buFont typeface="+mj-lt"/>
              <a:buAutoNum type="romanUcPeriod"/>
              <a:defRPr/>
            </a:pPr>
            <a:r>
              <a:rPr lang="en-US" sz="2800" dirty="0">
                <a:effectLst>
                  <a:outerShdw blurRad="38100" dist="38100" dir="2700000" algn="tl">
                    <a:srgbClr val="000000">
                      <a:alpha val="43137"/>
                    </a:srgbClr>
                  </a:outerShdw>
                </a:effectLst>
                <a:cs typeface="Calibri" panose="020F0502020204030204" pitchFamily="34" charset="0"/>
              </a:rPr>
              <a:t>Herod persecutes Christ (Matt 2; Rev 12:4)</a:t>
            </a:r>
            <a:endParaRPr lang="en-US" sz="2800" dirty="0"/>
          </a:p>
        </p:txBody>
      </p:sp>
      <p:pic>
        <p:nvPicPr>
          <p:cNvPr id="18436" name="Picture 5" descr="https://encrypted-tbn2.gstatic.com/images?q=tbn:ANd9GcQjYa1b34wEurDM_Ysus-MUPsGfl59ZGk9jgBY_m0Y7gik3vNxamA"/>
          <p:cNvPicPr>
            <a:picLocks noChangeAspect="1" noChangeArrowheads="1"/>
          </p:cNvPicPr>
          <p:nvPr/>
        </p:nvPicPr>
        <p:blipFill>
          <a:blip r:embed="rId2" cstate="print"/>
          <a:srcRect/>
          <a:stretch>
            <a:fillRect/>
          </a:stretch>
        </p:blipFill>
        <p:spPr bwMode="auto">
          <a:xfrm>
            <a:off x="10289340" y="118298"/>
            <a:ext cx="1293060" cy="1097280"/>
          </a:xfrm>
          <a:prstGeom prst="rect">
            <a:avLst/>
          </a:prstGeom>
          <a:noFill/>
          <a:ln w="9525">
            <a:noFill/>
            <a:miter lim="800000"/>
            <a:headEnd/>
            <a:tailEnd/>
          </a:ln>
        </p:spPr>
      </p:pic>
      <p:pic>
        <p:nvPicPr>
          <p:cNvPr id="2" name="Picture 1">
            <a:extLst>
              <a:ext uri="{FF2B5EF4-FFF2-40B4-BE49-F238E27FC236}">
                <a16:creationId xmlns:a16="http://schemas.microsoft.com/office/drawing/2014/main" id="{282BC172-2A74-06B8-62B1-E48F5E5C789D}"/>
              </a:ext>
            </a:extLst>
          </p:cNvPr>
          <p:cNvPicPr>
            <a:picLocks noChangeAspect="1"/>
          </p:cNvPicPr>
          <p:nvPr/>
        </p:nvPicPr>
        <p:blipFill rotWithShape="1">
          <a:blip r:embed="rId3"/>
          <a:srcRect t="10000" b="48000"/>
          <a:stretch/>
        </p:blipFill>
        <p:spPr>
          <a:xfrm>
            <a:off x="8305800" y="2628900"/>
            <a:ext cx="3242310" cy="2103120"/>
          </a:xfrm>
          <a:prstGeom prst="rect">
            <a:avLst/>
          </a:prstGeom>
          <a:ln>
            <a:solidFill>
              <a:schemeClr val="tx1"/>
            </a:solidFill>
          </a:ln>
        </p:spPr>
      </p:pic>
    </p:spTree>
    <p:extLst>
      <p:ext uri="{BB962C8B-B14F-4D97-AF65-F5344CB8AC3E}">
        <p14:creationId xmlns:p14="http://schemas.microsoft.com/office/powerpoint/2010/main" val="364715514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27:42-46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Solution</a:t>
            </a:r>
          </a:p>
        </p:txBody>
      </p:sp>
      <p:sp>
        <p:nvSpPr>
          <p:cNvPr id="161795" name="Rectangle 3"/>
          <p:cNvSpPr>
            <a:spLocks noGrp="1" noChangeArrowheads="1"/>
          </p:cNvSpPr>
          <p:nvPr>
            <p:ph type="body" idx="1"/>
          </p:nvPr>
        </p:nvSpPr>
        <p:spPr>
          <a:xfrm>
            <a:off x="1066800" y="2062716"/>
            <a:ext cx="5505450" cy="35814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Discovery (42a)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Problem (42b)</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Instruction (43-44a)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Purpose (44b-45)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Excuse (46)</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43517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9AEAC5-2B84-4B27-AF21-FFDFEA649607}"/>
              </a:ext>
            </a:extLst>
          </p:cNvPr>
          <p:cNvPicPr>
            <a:picLocks noChangeAspect="1"/>
          </p:cNvPicPr>
          <p:nvPr/>
        </p:nvPicPr>
        <p:blipFill rotWithShape="1">
          <a:blip r:embed="rId2"/>
          <a:srcRect l="1393" t="2903" r="1393" b="2903"/>
          <a:stretch/>
        </p:blipFill>
        <p:spPr>
          <a:xfrm>
            <a:off x="581463" y="868680"/>
            <a:ext cx="11029074" cy="5120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9556660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3549E60-A8CA-E0A3-7D37-DE2A39C7746B}"/>
              </a:ext>
            </a:extLst>
          </p:cNvPr>
          <p:cNvGraphicFramePr>
            <a:graphicFrameLocks noGrp="1"/>
          </p:cNvGraphicFramePr>
          <p:nvPr>
            <p:ph idx="1"/>
            <p:extLst>
              <p:ext uri="{D42A27DB-BD31-4B8C-83A1-F6EECF244321}">
                <p14:modId xmlns:p14="http://schemas.microsoft.com/office/powerpoint/2010/main" val="3338891416"/>
              </p:ext>
            </p:extLst>
          </p:nvPr>
        </p:nvGraphicFramePr>
        <p:xfrm>
          <a:off x="1889760" y="797560"/>
          <a:ext cx="8412480" cy="5334000"/>
        </p:xfrm>
        <a:graphic>
          <a:graphicData uri="http://schemas.openxmlformats.org/drawingml/2006/table">
            <a:tbl>
              <a:tblPr firstRow="1" bandRow="1">
                <a:tableStyleId>{5C22544A-7EE6-4342-B048-85BDC9FD1C3A}</a:tableStyleId>
              </a:tblPr>
              <a:tblGrid>
                <a:gridCol w="4206240">
                  <a:extLst>
                    <a:ext uri="{9D8B030D-6E8A-4147-A177-3AD203B41FA5}">
                      <a16:colId xmlns:a16="http://schemas.microsoft.com/office/drawing/2014/main" val="553827751"/>
                    </a:ext>
                  </a:extLst>
                </a:gridCol>
                <a:gridCol w="4206240">
                  <a:extLst>
                    <a:ext uri="{9D8B030D-6E8A-4147-A177-3AD203B41FA5}">
                      <a16:colId xmlns:a16="http://schemas.microsoft.com/office/drawing/2014/main" val="2249653255"/>
                    </a:ext>
                  </a:extLst>
                </a:gridCol>
              </a:tblGrid>
              <a:tr h="1066800">
                <a:tc gridSpan="2">
                  <a:txBody>
                    <a:bodyPr/>
                    <a:lstStyle/>
                    <a:p>
                      <a:pPr algn="ctr"/>
                      <a:r>
                        <a:rPr lang="en-US" sz="3600" b="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Nahor’s</a:t>
                      </a:r>
                      <a:r>
                        <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children through </a:t>
                      </a:r>
                      <a:r>
                        <a:rPr lang="en-US" sz="3600" b="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Milcah</a:t>
                      </a:r>
                      <a:r>
                        <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a:t>
                      </a:r>
                      <a:br>
                        <a:rPr lang="en-US" sz="1800" b="1" dirty="0">
                          <a:solidFill>
                            <a:schemeClr val="tx1"/>
                          </a:solidFill>
                          <a:effectLst>
                            <a:outerShdw blurRad="38100" dist="38100" dir="2700000" algn="tl">
                              <a:srgbClr val="000000">
                                <a:alpha val="43137"/>
                              </a:srgbClr>
                            </a:outerShdw>
                          </a:effectLst>
                        </a:rPr>
                      </a:br>
                      <a:r>
                        <a:rPr lang="en-US" sz="2800" b="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mj-cs"/>
                        </a:rPr>
                        <a:t>(Gen. 22:20b-23)</a:t>
                      </a:r>
                    </a:p>
                  </a:txBody>
                  <a:tcPr>
                    <a:solidFill>
                      <a:schemeClr val="bg2"/>
                    </a:solidFill>
                  </a:tcPr>
                </a:tc>
                <a:tc hMerge="1">
                  <a:txBody>
                    <a:bodyPr/>
                    <a:lstStyle/>
                    <a:p>
                      <a:endParaRPr lang="en-US" dirty="0"/>
                    </a:p>
                  </a:txBody>
                  <a:tcPr/>
                </a:tc>
                <a:extLst>
                  <a:ext uri="{0D108BD9-81ED-4DB2-BD59-A6C34878D82A}">
                    <a16:rowId xmlns:a16="http://schemas.microsoft.com/office/drawing/2014/main" val="3498365085"/>
                  </a:ext>
                </a:extLst>
              </a:tr>
              <a:tr h="1066800">
                <a:tc>
                  <a:txBody>
                    <a:bodyPr/>
                    <a:lstStyle/>
                    <a:p>
                      <a:pPr marL="457200" lvl="1" indent="0" eaLnBrk="1" hangingPunct="1">
                        <a:spcBef>
                          <a:spcPts val="0"/>
                        </a:spcBef>
                        <a:spcAft>
                          <a:spcPts val="1200"/>
                        </a:spcAft>
                        <a:buClr>
                          <a:schemeClr val="tx2"/>
                        </a:buClr>
                        <a:buSzPct val="100000"/>
                        <a:buFont typeface="+mj-lt"/>
                        <a:buNone/>
                        <a:defRPr/>
                      </a:pPr>
                      <a:r>
                        <a:rPr lang="en-US" sz="3200" b="1" dirty="0">
                          <a:latin typeface="Calibri" panose="020F0502020204030204" pitchFamily="34" charset="0"/>
                          <a:ea typeface="Calibri" panose="020F0502020204030204" pitchFamily="34" charset="0"/>
                          <a:cs typeface="Calibri" panose="020F0502020204030204" pitchFamily="34" charset="0"/>
                        </a:rPr>
                        <a:t>1. </a:t>
                      </a:r>
                      <a:r>
                        <a:rPr lang="en-US" sz="3200" b="1" dirty="0" err="1">
                          <a:latin typeface="Calibri" panose="020F0502020204030204" pitchFamily="34" charset="0"/>
                          <a:ea typeface="Calibri" panose="020F0502020204030204" pitchFamily="34" charset="0"/>
                          <a:cs typeface="Calibri" panose="020F0502020204030204" pitchFamily="34" charset="0"/>
                        </a:rPr>
                        <a:t>Uz</a:t>
                      </a:r>
                      <a:r>
                        <a:rPr lang="en-US" sz="3200" b="1" dirty="0">
                          <a:latin typeface="Calibri" panose="020F0502020204030204" pitchFamily="34" charset="0"/>
                          <a:ea typeface="Calibri" panose="020F0502020204030204" pitchFamily="34" charset="0"/>
                          <a:cs typeface="Calibri" panose="020F0502020204030204" pitchFamily="34" charset="0"/>
                        </a:rPr>
                        <a:t> (Job 1:1)</a:t>
                      </a:r>
                    </a:p>
                  </a:txBody>
                  <a:tcPr anchor="ctr"/>
                </a:tc>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5. </a:t>
                      </a:r>
                      <a:r>
                        <a:rPr lang="en-US" sz="32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Hazo</a:t>
                      </a:r>
                      <a:endPar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766866729"/>
                  </a:ext>
                </a:extLst>
              </a:tr>
              <a:tr h="1066800">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 </a:t>
                      </a:r>
                      <a:r>
                        <a:rPr lang="en-US" sz="32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Buz</a:t>
                      </a:r>
                      <a:endPar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6. </a:t>
                      </a:r>
                      <a:r>
                        <a:rPr lang="en-US" sz="32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Pildash</a:t>
                      </a:r>
                      <a:endPar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662697024"/>
                  </a:ext>
                </a:extLst>
              </a:tr>
              <a:tr h="1066800">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3. Aram</a:t>
                      </a:r>
                    </a:p>
                  </a:txBody>
                  <a:tcPr anchor="ctr"/>
                </a:tc>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7. </a:t>
                      </a:r>
                      <a:r>
                        <a:rPr lang="en-US" sz="32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Jidlaph</a:t>
                      </a:r>
                      <a:endPar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496408826"/>
                  </a:ext>
                </a:extLst>
              </a:tr>
              <a:tr h="1066800">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4. </a:t>
                      </a:r>
                      <a:r>
                        <a:rPr lang="en-US" sz="32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Chesed</a:t>
                      </a:r>
                      <a:endPar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457200" marR="0" lvl="1" indent="0" algn="l" defTabSz="914400" rtl="0" eaLnBrk="1" fontAlgn="auto" latinLnBrk="0" hangingPunct="1">
                        <a:lnSpc>
                          <a:spcPct val="100000"/>
                        </a:lnSpc>
                        <a:spcBef>
                          <a:spcPts val="0"/>
                        </a:spcBef>
                        <a:spcAft>
                          <a:spcPts val="1200"/>
                        </a:spcAft>
                        <a:buClr>
                          <a:schemeClr val="tx2"/>
                        </a:buClr>
                        <a:buSzPct val="100000"/>
                        <a:buFont typeface="+mj-lt"/>
                        <a:buNone/>
                        <a:tabLst/>
                        <a:defRPr/>
                      </a:pPr>
                      <a:r>
                        <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8. </a:t>
                      </a:r>
                      <a:r>
                        <a:rPr lang="en-US" sz="32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Bethuel</a:t>
                      </a:r>
                      <a:r>
                        <a:rPr lang="en-US" sz="32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 (Gen. 24)</a:t>
                      </a:r>
                    </a:p>
                  </a:txBody>
                  <a:tcPr anchor="ctr"/>
                </a:tc>
                <a:extLst>
                  <a:ext uri="{0D108BD9-81ED-4DB2-BD59-A6C34878D82A}">
                    <a16:rowId xmlns:a16="http://schemas.microsoft.com/office/drawing/2014/main" val="3149127766"/>
                  </a:ext>
                </a:extLst>
              </a:tr>
            </a:tbl>
          </a:graphicData>
        </a:graphic>
      </p:graphicFrame>
      <p:pic>
        <p:nvPicPr>
          <p:cNvPr id="5" name="Picture 4">
            <a:extLst>
              <a:ext uri="{FF2B5EF4-FFF2-40B4-BE49-F238E27FC236}">
                <a16:creationId xmlns:a16="http://schemas.microsoft.com/office/drawing/2014/main" id="{10B1E50A-C2E2-1F1A-4C63-C30A648CC2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6" name="Picture 4" descr="5 Bible Lessons to Learn From the Book of Genesis | Jack Wellman">
            <a:extLst>
              <a:ext uri="{FF2B5EF4-FFF2-40B4-BE49-F238E27FC236}">
                <a16:creationId xmlns:a16="http://schemas.microsoft.com/office/drawing/2014/main" id="{654FE944-51A4-5788-DF20-DE20A72D16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76200"/>
            <a:ext cx="1075765"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679602"/>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766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C1362BB1-1AFE-E115-44E4-52018D11B34A}"/>
              </a:ext>
            </a:extLst>
          </p:cNvPr>
          <p:cNvSpPr txBox="1">
            <a:spLocks noChangeArrowheads="1"/>
          </p:cNvSpPr>
          <p:nvPr/>
        </p:nvSpPr>
        <p:spPr bwMode="auto">
          <a:xfrm>
            <a:off x="6629400" y="1815562"/>
            <a:ext cx="4935087" cy="35581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request (36)</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Isaac’s answer (37)</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lament (38)</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blessing (39-40)</a:t>
            </a:r>
          </a:p>
        </p:txBody>
      </p:sp>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4"/>
            </a:pPr>
            <a:r>
              <a:rPr lang="en-US" sz="3600" dirty="0">
                <a:effectLst>
                  <a:outerShdw blurRad="38100" dist="38100" dir="2700000" algn="tl">
                    <a:srgbClr val="000000">
                      <a:alpha val="43137"/>
                    </a:srgbClr>
                  </a:outerShdw>
                </a:effectLst>
              </a:rPr>
              <a:t>Genesis 27:30-40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 Blesses Esau</a:t>
            </a:r>
          </a:p>
        </p:txBody>
      </p:sp>
      <p:sp>
        <p:nvSpPr>
          <p:cNvPr id="161795" name="Rectangle 3"/>
          <p:cNvSpPr>
            <a:spLocks noGrp="1" noChangeArrowheads="1"/>
          </p:cNvSpPr>
          <p:nvPr>
            <p:ph type="body" idx="1"/>
          </p:nvPr>
        </p:nvSpPr>
        <p:spPr>
          <a:xfrm>
            <a:off x="627513" y="1815562"/>
            <a:ext cx="4935087" cy="3226877"/>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of Esau (30)</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 prepares meal (31)</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Isaac’s realization (32-33)</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reaction (34)</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reaction (35)</a:t>
            </a:r>
          </a:p>
        </p:txBody>
      </p:sp>
      <p:pic>
        <p:nvPicPr>
          <p:cNvPr id="4" name="Picture 3">
            <a:extLst>
              <a:ext uri="{FF2B5EF4-FFF2-40B4-BE49-F238E27FC236}">
                <a16:creationId xmlns:a16="http://schemas.microsoft.com/office/drawing/2014/main" id="{05349F8E-21DE-B5F0-7058-3B16C7AA5F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7000" y="76200"/>
            <a:ext cx="1290918" cy="1097280"/>
          </a:xfrm>
          <a:prstGeom prst="rect">
            <a:avLst/>
          </a:prstGeom>
        </p:spPr>
      </p:pic>
    </p:spTree>
    <p:extLst>
      <p:ext uri="{BB962C8B-B14F-4D97-AF65-F5344CB8AC3E}">
        <p14:creationId xmlns:p14="http://schemas.microsoft.com/office/powerpoint/2010/main" val="10035102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27:42-46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Solution</a:t>
            </a:r>
          </a:p>
        </p:txBody>
      </p:sp>
      <p:sp>
        <p:nvSpPr>
          <p:cNvPr id="161795" name="Rectangle 3"/>
          <p:cNvSpPr>
            <a:spLocks noGrp="1" noChangeArrowheads="1"/>
          </p:cNvSpPr>
          <p:nvPr>
            <p:ph type="body" idx="1"/>
          </p:nvPr>
        </p:nvSpPr>
        <p:spPr>
          <a:xfrm>
            <a:off x="1066800" y="2057400"/>
            <a:ext cx="5505450" cy="35814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Discovery (42a)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Problem (42b)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Instruction (43-44a)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Purpose (44b-45)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Excuse (46)</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590036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9:6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“Whoever sheds man’s blood,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man</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blood shall be shed, For in the image of God He made man.”</a:t>
            </a:r>
          </a:p>
        </p:txBody>
      </p:sp>
      <p:pic>
        <p:nvPicPr>
          <p:cNvPr id="5" name="Picture 4">
            <a:extLst>
              <a:ext uri="{FF2B5EF4-FFF2-40B4-BE49-F238E27FC236}">
                <a16:creationId xmlns:a16="http://schemas.microsoft.com/office/drawing/2014/main" id="{DE58E33B-ED95-44F9-816E-54593E37E1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9150" y="2438202"/>
            <a:ext cx="2633700" cy="2286198"/>
          </a:xfrm>
          <a:prstGeom prst="rect">
            <a:avLst/>
          </a:prstGeom>
        </p:spPr>
      </p:pic>
    </p:spTree>
    <p:extLst>
      <p:ext uri="{BB962C8B-B14F-4D97-AF65-F5344CB8AC3E}">
        <p14:creationId xmlns:p14="http://schemas.microsoft.com/office/powerpoint/2010/main" val="1114683798"/>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616343877"/>
              </p:ext>
            </p:extLst>
          </p:nvPr>
        </p:nvGraphicFramePr>
        <p:xfrm>
          <a:off x="609600" y="152400"/>
          <a:ext cx="10977450" cy="6309360"/>
        </p:xfrm>
        <a:graphic>
          <a:graphicData uri="http://schemas.openxmlformats.org/drawingml/2006/table">
            <a:tbl>
              <a:tblPr firstRow="1" bandRow="1">
                <a:tableStyleId>{5C22544A-7EE6-4342-B048-85BDC9FD1C3A}</a:tableStyleId>
              </a:tblPr>
              <a:tblGrid>
                <a:gridCol w="2651760">
                  <a:extLst>
                    <a:ext uri="{9D8B030D-6E8A-4147-A177-3AD203B41FA5}">
                      <a16:colId xmlns:a16="http://schemas.microsoft.com/office/drawing/2014/main" val="20000"/>
                    </a:ext>
                  </a:extLst>
                </a:gridCol>
                <a:gridCol w="2560320">
                  <a:extLst>
                    <a:ext uri="{9D8B030D-6E8A-4147-A177-3AD203B41FA5}">
                      <a16:colId xmlns:a16="http://schemas.microsoft.com/office/drawing/2014/main" val="20001"/>
                    </a:ext>
                  </a:extLst>
                </a:gridCol>
                <a:gridCol w="2882685">
                  <a:extLst>
                    <a:ext uri="{9D8B030D-6E8A-4147-A177-3AD203B41FA5}">
                      <a16:colId xmlns:a16="http://schemas.microsoft.com/office/drawing/2014/main" val="20002"/>
                    </a:ext>
                  </a:extLst>
                </a:gridCol>
                <a:gridCol w="2882685">
                  <a:extLst>
                    <a:ext uri="{9D8B030D-6E8A-4147-A177-3AD203B41FA5}">
                      <a16:colId xmlns:a16="http://schemas.microsoft.com/office/drawing/2014/main" val="20003"/>
                    </a:ext>
                  </a:extLst>
                </a:gridCol>
              </a:tblGrid>
              <a:tr h="822960">
                <a:tc gridSpan="4">
                  <a:txBody>
                    <a:bodyPr/>
                    <a:lstStyle/>
                    <a:p>
                      <a:pPr algn="ctr"/>
                      <a:r>
                        <a:rPr lang="en-US" sz="3200" b="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Noahic</a:t>
                      </a:r>
                      <a:r>
                        <a:rPr lang="en-US"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vs. Abrahamic &amp; Mosaic Covenants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extLst>
                  <a:ext uri="{0D108BD9-81ED-4DB2-BD59-A6C34878D82A}">
                    <a16:rowId xmlns:a16="http://schemas.microsoft.com/office/drawing/2014/main" val="1791230926"/>
                  </a:ext>
                </a:extLst>
              </a:tr>
              <a:tr h="914400">
                <a:tc>
                  <a:txBody>
                    <a:bodyPr/>
                    <a:lstStyle/>
                    <a:p>
                      <a:pPr algn="l"/>
                      <a:r>
                        <a:rPr lang="en-US" sz="2400" b="1" u="none" kern="1200" dirty="0">
                          <a:solidFill>
                            <a:schemeClr val="bg2"/>
                          </a:solidFill>
                          <a:latin typeface="Calibri" panose="020F0502020204030204" pitchFamily="34" charset="0"/>
                          <a:ea typeface="+mn-ea"/>
                          <a:cs typeface="+mn-cs"/>
                        </a:rPr>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NOAHIC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8000"/>
                          </a:solidFill>
                          <a:latin typeface="Calibri" panose="020F0502020204030204" pitchFamily="34" charset="0"/>
                          <a:ea typeface="+mn-ea"/>
                          <a:cs typeface="+mn-cs"/>
                        </a:rPr>
                        <a:t>ABRAHAMIC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00CC"/>
                          </a:solidFill>
                          <a:latin typeface="Calibri" panose="020F0502020204030204" pitchFamily="34" charset="0"/>
                          <a:ea typeface="+mn-ea"/>
                          <a:cs typeface="+mn-cs"/>
                        </a:rPr>
                        <a:t>MOSAIC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0"/>
                  </a:ext>
                </a:extLst>
              </a:tr>
              <a:tr h="914400">
                <a:tc>
                  <a:txBody>
                    <a:bodyPr/>
                    <a:lstStyle/>
                    <a:p>
                      <a:r>
                        <a:rPr lang="en-US" sz="2400" b="1" u="none" kern="1200" dirty="0">
                          <a:solidFill>
                            <a:schemeClr val="bg2"/>
                          </a:solidFill>
                          <a:latin typeface="Calibri" panose="020F0502020204030204" pitchFamily="34" charset="0"/>
                          <a:ea typeface="+mn-ea"/>
                          <a:cs typeface="+mn-cs"/>
                        </a:rPr>
                        <a:t>Human agent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Noah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Abraham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Moses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1"/>
                  </a:ext>
                </a:extLst>
              </a:tr>
              <a:tr h="914400">
                <a:tc>
                  <a:txBody>
                    <a:bodyPr/>
                    <a:lstStyle/>
                    <a:p>
                      <a:r>
                        <a:rPr lang="en-US" sz="2400" b="1" u="none" kern="1200" dirty="0">
                          <a:solidFill>
                            <a:schemeClr val="bg2"/>
                          </a:solidFill>
                          <a:latin typeface="Calibri" panose="020F0502020204030204" pitchFamily="34" charset="0"/>
                          <a:ea typeface="+mn-ea"/>
                          <a:cs typeface="+mn-cs"/>
                        </a:rPr>
                        <a:t>Scripture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Gen. 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Gen. 12‒17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Exod. 19‒40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2"/>
                  </a:ext>
                </a:extLst>
              </a:tr>
              <a:tr h="914400">
                <a:tc>
                  <a:txBody>
                    <a:bodyPr/>
                    <a:lstStyle/>
                    <a:p>
                      <a:r>
                        <a:rPr lang="en-US" sz="2400" b="1" u="none" kern="1200" dirty="0">
                          <a:solidFill>
                            <a:schemeClr val="bg2"/>
                          </a:solidFill>
                          <a:latin typeface="Calibri" panose="020F0502020204030204" pitchFamily="34" charset="0"/>
                          <a:ea typeface="+mn-ea"/>
                          <a:cs typeface="+mn-cs"/>
                        </a:rPr>
                        <a:t>Covenant (</a:t>
                      </a:r>
                      <a:r>
                        <a:rPr lang="en-US" sz="2400" b="1" i="1" u="none" kern="1200" dirty="0" err="1">
                          <a:solidFill>
                            <a:schemeClr val="bg2"/>
                          </a:solidFill>
                          <a:latin typeface="Calibri" panose="020F0502020204030204" pitchFamily="34" charset="0"/>
                          <a:ea typeface="+mn-ea"/>
                          <a:cs typeface="+mn-cs"/>
                        </a:rPr>
                        <a:t>Berith</a:t>
                      </a:r>
                      <a:r>
                        <a:rPr lang="en-US" sz="2400" b="1" u="none" kern="1200" dirty="0">
                          <a:solidFill>
                            <a:schemeClr val="bg2"/>
                          </a:solidFill>
                          <a:latin typeface="Calibri" panose="020F0502020204030204" pitchFamily="34" charset="0"/>
                          <a:ea typeface="+mn-ea"/>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Gen. 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Gen. 15:18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Exod. 19:5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5"/>
                  </a:ext>
                </a:extLst>
              </a:tr>
              <a:tr h="914400">
                <a:tc>
                  <a:txBody>
                    <a:bodyPr/>
                    <a:lstStyle/>
                    <a:p>
                      <a:r>
                        <a:rPr lang="en-US" sz="2400" b="1" u="none" kern="1200" dirty="0">
                          <a:solidFill>
                            <a:schemeClr val="bg2"/>
                          </a:solidFill>
                          <a:latin typeface="Calibri" panose="020F0502020204030204" pitchFamily="34" charset="0"/>
                          <a:ea typeface="+mn-ea"/>
                          <a:cs typeface="+mn-cs"/>
                        </a:rPr>
                        <a:t>Party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World, </a:t>
                      </a:r>
                    </a:p>
                    <a:p>
                      <a:pPr algn="ctr"/>
                      <a:r>
                        <a:rPr lang="en-US" sz="2400" b="1" u="none" kern="1200" dirty="0">
                          <a:solidFill>
                            <a:srgbClr val="C00000"/>
                          </a:solidFill>
                          <a:latin typeface="Calibri" panose="020F0502020204030204" pitchFamily="34" charset="0"/>
                          <a:ea typeface="+mn-ea"/>
                          <a:cs typeface="+mn-cs"/>
                        </a:rPr>
                        <a:t>humanity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Israel, </a:t>
                      </a:r>
                    </a:p>
                    <a:p>
                      <a:pPr algn="ctr"/>
                      <a:r>
                        <a:rPr lang="en-US" sz="2400" b="1" kern="1200" dirty="0">
                          <a:solidFill>
                            <a:srgbClr val="008000"/>
                          </a:solidFill>
                          <a:latin typeface="Calibri" panose="020F0502020204030204" pitchFamily="34" charset="0"/>
                          <a:ea typeface="+mn-ea"/>
                          <a:cs typeface="+mn-cs"/>
                        </a:rPr>
                        <a:t>Hebrews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Israel, </a:t>
                      </a:r>
                    </a:p>
                    <a:p>
                      <a:pPr algn="ctr"/>
                      <a:r>
                        <a:rPr lang="en-US" sz="2400" b="1" kern="1200" dirty="0">
                          <a:solidFill>
                            <a:srgbClr val="0000CC"/>
                          </a:solidFill>
                          <a:latin typeface="Calibri" panose="020F0502020204030204" pitchFamily="34" charset="0"/>
                          <a:ea typeface="+mn-ea"/>
                          <a:cs typeface="+mn-cs"/>
                        </a:rPr>
                        <a:t>Hebrews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3"/>
                  </a:ext>
                </a:extLst>
              </a:tr>
              <a:tr h="914400">
                <a:tc>
                  <a:txBody>
                    <a:bodyPr/>
                    <a:lstStyle/>
                    <a:p>
                      <a:r>
                        <a:rPr lang="en-US" sz="2400" b="1" u="none" kern="1200" dirty="0">
                          <a:solidFill>
                            <a:schemeClr val="bg2"/>
                          </a:solidFill>
                          <a:latin typeface="Calibri" panose="020F0502020204030204" pitchFamily="34" charset="0"/>
                          <a:ea typeface="+mn-ea"/>
                          <a:cs typeface="+mn-cs"/>
                        </a:rPr>
                        <a: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Pre-Israel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Post-Israel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mn-cs"/>
                        </a:rPr>
                        <a:t>Post-Israel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127794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991900249"/>
              </p:ext>
            </p:extLst>
          </p:nvPr>
        </p:nvGraphicFramePr>
        <p:xfrm>
          <a:off x="609601" y="152400"/>
          <a:ext cx="10969647" cy="6492240"/>
        </p:xfrm>
        <a:graphic>
          <a:graphicData uri="http://schemas.openxmlformats.org/drawingml/2006/table">
            <a:tbl>
              <a:tblPr firstRow="1" bandRow="1">
                <a:tableStyleId>{5C22544A-7EE6-4342-B048-85BDC9FD1C3A}</a:tableStyleId>
              </a:tblPr>
              <a:tblGrid>
                <a:gridCol w="2648607">
                  <a:extLst>
                    <a:ext uri="{9D8B030D-6E8A-4147-A177-3AD203B41FA5}">
                      <a16:colId xmlns:a16="http://schemas.microsoft.com/office/drawing/2014/main" val="20000"/>
                    </a:ext>
                  </a:extLst>
                </a:gridCol>
                <a:gridCol w="2560320">
                  <a:extLst>
                    <a:ext uri="{9D8B030D-6E8A-4147-A177-3AD203B41FA5}">
                      <a16:colId xmlns:a16="http://schemas.microsoft.com/office/drawing/2014/main" val="20001"/>
                    </a:ext>
                  </a:extLst>
                </a:gridCol>
                <a:gridCol w="2880360">
                  <a:extLst>
                    <a:ext uri="{9D8B030D-6E8A-4147-A177-3AD203B41FA5}">
                      <a16:colId xmlns:a16="http://schemas.microsoft.com/office/drawing/2014/main" val="20002"/>
                    </a:ext>
                  </a:extLst>
                </a:gridCol>
                <a:gridCol w="2880360">
                  <a:extLst>
                    <a:ext uri="{9D8B030D-6E8A-4147-A177-3AD203B41FA5}">
                      <a16:colId xmlns:a16="http://schemas.microsoft.com/office/drawing/2014/main" val="20003"/>
                    </a:ext>
                  </a:extLst>
                </a:gridCol>
              </a:tblGrid>
              <a:tr h="822960">
                <a:tc gridSpan="4">
                  <a:txBody>
                    <a:bodyPr/>
                    <a:lstStyle/>
                    <a:p>
                      <a:pPr algn="ctr"/>
                      <a:r>
                        <a:rPr lang="en-US" sz="3200" b="0" kern="12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Noahic</a:t>
                      </a:r>
                      <a:r>
                        <a:rPr lang="en-US" sz="32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vs. Abrahamic &amp; Mosaic Covenants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extLst>
                  <a:ext uri="{0D108BD9-81ED-4DB2-BD59-A6C34878D82A}">
                    <a16:rowId xmlns:a16="http://schemas.microsoft.com/office/drawing/2014/main" val="1791230926"/>
                  </a:ext>
                </a:extLst>
              </a:tr>
              <a:tr h="640080">
                <a:tc>
                  <a:txBody>
                    <a:bodyPr/>
                    <a:lstStyle/>
                    <a:p>
                      <a:r>
                        <a:rPr lang="en-US" sz="2400" b="1" u="none" kern="1200" dirty="0">
                          <a:solidFill>
                            <a:schemeClr val="bg2"/>
                          </a:solidFill>
                          <a:latin typeface="Calibri" panose="020F0502020204030204" pitchFamily="34" charset="0"/>
                          <a:ea typeface="+mn-ea"/>
                          <a:cs typeface="+mn-cs"/>
                        </a:rPr>
                        <a:t>Covenant</a:t>
                      </a:r>
                      <a:endParaRPr lang="en-US" sz="2400" u="none" dirty="0">
                        <a:solidFill>
                          <a:schemeClr val="bg2"/>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NOAHIC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8000"/>
                          </a:solidFill>
                          <a:latin typeface="Calibri" panose="020F0502020204030204" pitchFamily="34" charset="0"/>
                          <a:ea typeface="+mn-ea"/>
                          <a:cs typeface="+mn-cs"/>
                        </a:rPr>
                        <a:t>ABRAHAMIC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00CC"/>
                          </a:solidFill>
                          <a:latin typeface="Calibri" panose="020F0502020204030204" pitchFamily="34" charset="0"/>
                          <a:ea typeface="+mn-ea"/>
                          <a:cs typeface="+mn-cs"/>
                        </a:rPr>
                        <a:t>MOSAIC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0"/>
                  </a:ext>
                </a:extLst>
              </a:tr>
              <a:tr h="0">
                <a:tc>
                  <a:txBody>
                    <a:bodyPr/>
                    <a:lstStyle/>
                    <a:p>
                      <a:r>
                        <a:rPr lang="en-US" sz="2400" b="1" u="none" kern="1200" dirty="0">
                          <a:solidFill>
                            <a:schemeClr val="bg2"/>
                          </a:solidFill>
                          <a:latin typeface="Calibri" panose="020F0502020204030204" pitchFamily="34" charset="0"/>
                          <a:ea typeface="+mn-ea"/>
                          <a:cs typeface="+mn-cs"/>
                        </a:rPr>
                        <a:t>Conditional or unconditional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Unconditional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u="none" kern="1200" dirty="0">
                          <a:solidFill>
                            <a:srgbClr val="008000"/>
                          </a:solidFill>
                          <a:latin typeface="Calibri" panose="020F0502020204030204" pitchFamily="34" charset="0"/>
                          <a:ea typeface="+mn-ea"/>
                          <a:cs typeface="+mn-cs"/>
                        </a:rPr>
                        <a:t>Unconditional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00CC"/>
                          </a:solidFill>
                          <a:latin typeface="Calibri" panose="020F0502020204030204" pitchFamily="34" charset="0"/>
                          <a:ea typeface="+mn-ea"/>
                          <a:cs typeface="+mn-cs"/>
                        </a:rPr>
                        <a:t>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5"/>
                  </a:ext>
                </a:extLst>
              </a:tr>
              <a:tr h="0">
                <a:tc>
                  <a:txBody>
                    <a:bodyPr/>
                    <a:lstStyle/>
                    <a:p>
                      <a:r>
                        <a:rPr lang="en-US" sz="2400" b="1" u="none" kern="1200" dirty="0">
                          <a:solidFill>
                            <a:schemeClr val="bg2"/>
                          </a:solidFill>
                          <a:latin typeface="Calibri" panose="020F0502020204030204" pitchFamily="34" charset="0"/>
                          <a:ea typeface="+mn-ea"/>
                          <a:cs typeface="+mn-cs"/>
                        </a:rPr>
                        <a:t>Promises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 more flood judgment, enduring earth, capital punishment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8000"/>
                          </a:solidFill>
                          <a:latin typeface="Calibri" panose="020F0502020204030204" pitchFamily="34" charset="0"/>
                          <a:ea typeface="+mn-ea"/>
                          <a:cs typeface="+mn-cs"/>
                        </a:rPr>
                        <a:t>Ownership of land, seed, and blessing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00CC"/>
                          </a:solidFill>
                          <a:latin typeface="Calibri" panose="020F0502020204030204" pitchFamily="34" charset="0"/>
                          <a:ea typeface="+mn-ea"/>
                          <a:cs typeface="+mn-cs"/>
                        </a:rPr>
                        <a:t>Enjoyment or possession of land, seed, and blessing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6"/>
                  </a:ext>
                </a:extLst>
              </a:tr>
              <a:tr h="640080">
                <a:tc>
                  <a:txBody>
                    <a:bodyPr/>
                    <a:lstStyle/>
                    <a:p>
                      <a:r>
                        <a:rPr lang="en-US" sz="2400" b="1" u="none" kern="1200" dirty="0">
                          <a:solidFill>
                            <a:schemeClr val="bg2"/>
                          </a:solidFill>
                          <a:latin typeface="Calibri" panose="020F0502020204030204" pitchFamily="34" charset="0"/>
                          <a:ea typeface="+mn-ea"/>
                          <a:cs typeface="+mn-cs"/>
                        </a:rPr>
                        <a:t>Sign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Rainbow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8000"/>
                          </a:solidFill>
                          <a:latin typeface="Calibri" panose="020F0502020204030204" pitchFamily="34" charset="0"/>
                          <a:ea typeface="+mn-ea"/>
                          <a:cs typeface="+mn-cs"/>
                        </a:rPr>
                        <a:t>Circumcision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00CC"/>
                          </a:solidFill>
                          <a:latin typeface="Calibri" panose="020F0502020204030204" pitchFamily="34" charset="0"/>
                          <a:ea typeface="+mn-ea"/>
                          <a:cs typeface="+mn-cs"/>
                        </a:rPr>
                        <a:t>Sabbath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7"/>
                  </a:ext>
                </a:extLst>
              </a:tr>
              <a:tr h="0">
                <a:tc>
                  <a:txBody>
                    <a:bodyPr/>
                    <a:lstStyle/>
                    <a:p>
                      <a:r>
                        <a:rPr lang="en-US" sz="2400" b="1" u="none" kern="1200" dirty="0">
                          <a:solidFill>
                            <a:schemeClr val="bg2"/>
                          </a:solidFill>
                          <a:latin typeface="Calibri" panose="020F0502020204030204" pitchFamily="34" charset="0"/>
                          <a:ea typeface="+mn-ea"/>
                          <a:cs typeface="+mn-cs"/>
                        </a:rPr>
                        <a:t>Purpose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Restrain &amp; preserve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8000"/>
                          </a:solidFill>
                          <a:latin typeface="Calibri" panose="020F0502020204030204" pitchFamily="34" charset="0"/>
                          <a:ea typeface="+mn-ea"/>
                          <a:cs typeface="+mn-cs"/>
                        </a:rPr>
                        <a:t>Redemptive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00CC"/>
                          </a:solidFill>
                          <a:latin typeface="Calibri" panose="020F0502020204030204" pitchFamily="34" charset="0"/>
                          <a:ea typeface="+mn-ea"/>
                          <a:cs typeface="+mn-cs"/>
                        </a:rPr>
                        <a:t>Redemptive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8"/>
                  </a:ext>
                </a:extLst>
              </a:tr>
              <a:tr h="0">
                <a:tc>
                  <a:txBody>
                    <a:bodyPr/>
                    <a:lstStyle/>
                    <a:p>
                      <a:r>
                        <a:rPr lang="en-US" sz="2400" b="1" u="none" kern="1200" dirty="0">
                          <a:solidFill>
                            <a:schemeClr val="bg2"/>
                          </a:solidFill>
                          <a:latin typeface="Calibri" panose="020F0502020204030204" pitchFamily="34" charset="0"/>
                          <a:ea typeface="+mn-ea"/>
                          <a:cs typeface="+mn-cs"/>
                        </a:rPr>
                        <a:t>Directly binding today?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8000"/>
                          </a:solidFill>
                          <a:latin typeface="Calibri" panose="020F0502020204030204" pitchFamily="34" charset="0"/>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00CC"/>
                          </a:solidFill>
                          <a:latin typeface="Calibri" panose="020F0502020204030204" pitchFamily="34" charset="0"/>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783487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27:42-46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Solution</a:t>
            </a:r>
          </a:p>
        </p:txBody>
      </p:sp>
      <p:sp>
        <p:nvSpPr>
          <p:cNvPr id="161795" name="Rectangle 3"/>
          <p:cNvSpPr>
            <a:spLocks noGrp="1" noChangeArrowheads="1"/>
          </p:cNvSpPr>
          <p:nvPr>
            <p:ph type="body" idx="1"/>
          </p:nvPr>
        </p:nvSpPr>
        <p:spPr>
          <a:xfrm>
            <a:off x="1066800" y="2057400"/>
            <a:ext cx="5505450" cy="36576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Discovery (42a)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Problem (42b)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Instruction (43-44a)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Purpose (44b-45)</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Excuse (46)</a:t>
            </a: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79910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26:34-35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Wives</a:t>
            </a:r>
          </a:p>
        </p:txBody>
      </p:sp>
      <p:sp>
        <p:nvSpPr>
          <p:cNvPr id="161795" name="Rectangle 3"/>
          <p:cNvSpPr>
            <a:spLocks noGrp="1" noChangeArrowheads="1"/>
          </p:cNvSpPr>
          <p:nvPr>
            <p:ph type="body" idx="1"/>
          </p:nvPr>
        </p:nvSpPr>
        <p:spPr>
          <a:xfrm>
            <a:off x="585217" y="2057400"/>
            <a:ext cx="7788900" cy="28194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age (34a)</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Names of wives (34b)</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Impact on Esau’s parents (35)</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52612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131E9FB-4F4A-FAF5-8AF1-5BF7439C821E}"/>
              </a:ext>
            </a:extLst>
          </p:cNvPr>
          <p:cNvPicPr>
            <a:picLocks noChangeAspect="1"/>
          </p:cNvPicPr>
          <p:nvPr/>
        </p:nvPicPr>
        <p:blipFill>
          <a:blip r:embed="rId2"/>
          <a:stretch>
            <a:fillRect/>
          </a:stretch>
        </p:blipFill>
        <p:spPr>
          <a:xfrm>
            <a:off x="1537810" y="137160"/>
            <a:ext cx="4177190" cy="6583680"/>
          </a:xfrm>
          <a:prstGeom prst="rect">
            <a:avLst/>
          </a:prstGeom>
        </p:spPr>
      </p:pic>
      <p:pic>
        <p:nvPicPr>
          <p:cNvPr id="11" name="Picture 10">
            <a:extLst>
              <a:ext uri="{FF2B5EF4-FFF2-40B4-BE49-F238E27FC236}">
                <a16:creationId xmlns:a16="http://schemas.microsoft.com/office/drawing/2014/main" id="{6AB2545C-1B5B-ADA7-31A7-0884A1DDB3DE}"/>
              </a:ext>
            </a:extLst>
          </p:cNvPr>
          <p:cNvPicPr>
            <a:picLocks noChangeAspect="1"/>
          </p:cNvPicPr>
          <p:nvPr/>
        </p:nvPicPr>
        <p:blipFill>
          <a:blip r:embed="rId3"/>
          <a:stretch>
            <a:fillRect/>
          </a:stretch>
        </p:blipFill>
        <p:spPr>
          <a:xfrm>
            <a:off x="6477000" y="137160"/>
            <a:ext cx="4177190" cy="6583680"/>
          </a:xfrm>
          <a:prstGeom prst="rect">
            <a:avLst/>
          </a:prstGeom>
        </p:spPr>
      </p:pic>
    </p:spTree>
    <p:extLst>
      <p:ext uri="{BB962C8B-B14F-4D97-AF65-F5344CB8AC3E}">
        <p14:creationId xmlns:p14="http://schemas.microsoft.com/office/powerpoint/2010/main" val="2387901368"/>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62456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649943" y="1600200"/>
            <a:ext cx="7788900" cy="46482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Isaac’s intent (1-4)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conspiracy (5-17)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Deception and blessing (18-29)</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 blesses Esau (30-40)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Plan to flee to Haran (41-46)</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08403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 </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3480372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27:32-33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Realization</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Identification (32)</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Reaction (33)</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52268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27:32-33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Realization</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Identification (32)</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Reaction (33)</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52065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9645"/>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31558</TotalTime>
  <Words>3262</Words>
  <Application>Microsoft Office PowerPoint</Application>
  <PresentationFormat>Widescreen</PresentationFormat>
  <Paragraphs>386</Paragraphs>
  <Slides>79</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79</vt:i4>
      </vt:variant>
    </vt:vector>
  </HeadingPairs>
  <TitlesOfParts>
    <vt:vector size="83" baseType="lpstr">
      <vt:lpstr>Calibri</vt:lpstr>
      <vt:lpstr>Times New Roman</vt:lpstr>
      <vt:lpstr>Wingdings</vt:lpstr>
      <vt:lpstr>Azure</vt:lpstr>
      <vt:lpstr>PowerPoint Presentation</vt:lpstr>
      <vt:lpstr>GENESIS STRUCTURE</vt:lpstr>
      <vt:lpstr>Genesis 27 Chapter Summary</vt:lpstr>
      <vt:lpstr>Genesis 27:30-40 Isaac Blesses Esau</vt:lpstr>
      <vt:lpstr>Genesis 27:30-40 Isaac Blesses Esau</vt:lpstr>
      <vt:lpstr>Genesis 27:30-40 Isaac Blesses Esau</vt:lpstr>
      <vt:lpstr>Genesis 27:30-40 Isaac Blesses Esau</vt:lpstr>
      <vt:lpstr>Genesis 27:32-33 Isaac’s Realization</vt:lpstr>
      <vt:lpstr>Genesis 27:32-33 Isaac’s Realization</vt:lpstr>
      <vt:lpstr>Genesis 27:32-33 Isaac’s Realization</vt:lpstr>
      <vt:lpstr>Genesis 27:30-40 Isaac Blesses Esau</vt:lpstr>
      <vt:lpstr>Genesis 27:34 Esau’s Reaction</vt:lpstr>
      <vt:lpstr>Genesis 27:34 Esau’s Reaction</vt:lpstr>
      <vt:lpstr>Genesis 27:34 Esau’s Reaction</vt:lpstr>
      <vt:lpstr>Genesis 27:30-40 Isaac Blesses Esau</vt:lpstr>
      <vt:lpstr>Genesis 27:35 Isaac’s Reaction</vt:lpstr>
      <vt:lpstr>Genesis 27:35 Isaac’s Reaction</vt:lpstr>
      <vt:lpstr>Genesis 27:35 Isaac’s Reaction</vt:lpstr>
      <vt:lpstr>PowerPoint Presentation</vt:lpstr>
      <vt:lpstr>Genesis 27:30-40 Isaac Blesses Esau</vt:lpstr>
      <vt:lpstr>Genesis 27:36 Esau’s Request</vt:lpstr>
      <vt:lpstr>Genesis 27:36 Esau’s Request</vt:lpstr>
      <vt:lpstr>PowerPoint Presentation</vt:lpstr>
      <vt:lpstr>PowerPoint Presentation</vt:lpstr>
      <vt:lpstr>Genesis 27:36 Esau’s Request</vt:lpstr>
      <vt:lpstr>Genesis 27:30-40 Isaac Blesses Esau</vt:lpstr>
      <vt:lpstr>Genesis 27:27b-29 Blessing</vt:lpstr>
      <vt:lpstr>PowerPoint Presentation</vt:lpstr>
      <vt:lpstr>PowerPoint Presentation</vt:lpstr>
      <vt:lpstr>Genesis 27:30-40 Isaac Blesses Esau</vt:lpstr>
      <vt:lpstr>Genesis 27:38 Esau’s Lament</vt:lpstr>
      <vt:lpstr>Genesis 27:38 Esau’s Lament</vt:lpstr>
      <vt:lpstr>Genesis 27:38 Esau’s Lament</vt:lpstr>
      <vt:lpstr>Genesis 27:30-40 Isaac Blesses Esau</vt:lpstr>
      <vt:lpstr>Genesis 27:39-40 Esau’s Blessings</vt:lpstr>
      <vt:lpstr>Genesis 27:39-40 Esau’s Blessings</vt:lpstr>
      <vt:lpstr>PowerPoint Presentation</vt:lpstr>
      <vt:lpstr>PowerPoint Presentation</vt:lpstr>
      <vt:lpstr>Genesis 27:39-40 Esau’s Blessings</vt:lpstr>
      <vt:lpstr>Genesis 27:40 Nation</vt:lpstr>
      <vt:lpstr>Genesis 27:40 Nation</vt:lpstr>
      <vt:lpstr>PowerPoint Presentation</vt:lpstr>
      <vt:lpstr>Genesis 27:40 Nation</vt:lpstr>
      <vt:lpstr>PowerPoint Presentation</vt:lpstr>
      <vt:lpstr>Genesis 27:40 Nation</vt:lpstr>
      <vt:lpstr>PowerPoint Presentation</vt:lpstr>
      <vt:lpstr>PowerPoint Presentation</vt:lpstr>
      <vt:lpstr>PowerPoint Presentation</vt:lpstr>
      <vt:lpstr>Genesis 27 Chapter Summary</vt:lpstr>
      <vt:lpstr>Genesis 27:41-46 Plan to Flee to Haran</vt:lpstr>
      <vt:lpstr>Genesis 27:41-46 Plan to Flee to Haran</vt:lpstr>
      <vt:lpstr>PowerPoint Presentation</vt:lpstr>
      <vt:lpstr>PowerPoint Presentation</vt:lpstr>
      <vt:lpstr>Thomas Jefferson On April 21, 1803, Jefferson wrote to Dr. Benjamin Rush, also a signer of the Declaration</vt:lpstr>
      <vt:lpstr>PowerPoint Presentation</vt:lpstr>
      <vt:lpstr>Genesis 27:41-46 Plan to Flee to Haran</vt:lpstr>
      <vt:lpstr>Genesis 27:42-46 Rebekah’s Solution</vt:lpstr>
      <vt:lpstr>Genesis 27:42-46 Rebekah’s Solution</vt:lpstr>
      <vt:lpstr>Genesis 27:42-46 Rebekah’s Solution</vt:lpstr>
      <vt:lpstr>PowerPoint Presentation</vt:lpstr>
      <vt:lpstr>Messiah must be Jewish or from the line of Jacob</vt:lpstr>
      <vt:lpstr>Balaam's 7 Oracles Blessing Israel (23-24) </vt:lpstr>
      <vt:lpstr>Balaam's 7 Oracles Blessing Israel (23-24) </vt:lpstr>
      <vt:lpstr>PowerPoint Presentation</vt:lpstr>
      <vt:lpstr>Satanic Attempts to Stop Messiah’s Birth</vt:lpstr>
      <vt:lpstr>Genesis 27:42-46 Rebekah’s Solution</vt:lpstr>
      <vt:lpstr>PowerPoint Presentation</vt:lpstr>
      <vt:lpstr>PowerPoint Presentation</vt:lpstr>
      <vt:lpstr>PowerPoint Presentation</vt:lpstr>
      <vt:lpstr>Genesis 27:42-46 Rebekah’s Solution</vt:lpstr>
      <vt:lpstr>PowerPoint Presentation</vt:lpstr>
      <vt:lpstr>PowerPoint Presentation</vt:lpstr>
      <vt:lpstr>PowerPoint Presentation</vt:lpstr>
      <vt:lpstr>Genesis 27:42-46 Rebekah’s Solution</vt:lpstr>
      <vt:lpstr>VI. Genesis 26:34-35 Esau’s Wives</vt:lpstr>
      <vt:lpstr>PowerPoint Presentation</vt:lpstr>
      <vt:lpstr>Conclusion</vt:lpstr>
      <vt:lpstr>Genesis 27 Chapter 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108 - 27v30-40</dc:title>
  <dc:subject>Genesis 27</dc:subject>
  <dc:creator>A. Woods</dc:creator>
  <dc:description>Modified by Jim McGowan</dc:description>
  <cp:lastModifiedBy>anne woods</cp:lastModifiedBy>
  <cp:revision>3208</cp:revision>
  <cp:lastPrinted>2023-01-22T13:32:32Z</cp:lastPrinted>
  <dcterms:created xsi:type="dcterms:W3CDTF">2009-03-17T12:21:13Z</dcterms:created>
  <dcterms:modified xsi:type="dcterms:W3CDTF">2023-02-05T03:19:24Z</dcterms:modified>
</cp:coreProperties>
</file>