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6.xml" ContentType="application/inkml+xml"/>
  <Override PartName="/ppt/ink/ink1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33"/>
  </p:notesMasterIdLst>
  <p:handoutMasterIdLst>
    <p:handoutMasterId r:id="rId134"/>
  </p:handoutMasterIdLst>
  <p:sldIdLst>
    <p:sldId id="256" r:id="rId2"/>
    <p:sldId id="9304" r:id="rId3"/>
    <p:sldId id="9361" r:id="rId4"/>
    <p:sldId id="9364" r:id="rId5"/>
    <p:sldId id="9377" r:id="rId6"/>
    <p:sldId id="9537" r:id="rId7"/>
    <p:sldId id="9538" r:id="rId8"/>
    <p:sldId id="9577" r:id="rId9"/>
    <p:sldId id="9574" r:id="rId10"/>
    <p:sldId id="9539" r:id="rId11"/>
    <p:sldId id="4735" r:id="rId12"/>
    <p:sldId id="7324" r:id="rId13"/>
    <p:sldId id="4502" r:id="rId14"/>
    <p:sldId id="6679" r:id="rId15"/>
    <p:sldId id="6670" r:id="rId16"/>
    <p:sldId id="6579" r:id="rId17"/>
    <p:sldId id="9540" r:id="rId18"/>
    <p:sldId id="9580" r:id="rId19"/>
    <p:sldId id="9578" r:id="rId20"/>
    <p:sldId id="2926" r:id="rId21"/>
    <p:sldId id="9579" r:id="rId22"/>
    <p:sldId id="8681" r:id="rId23"/>
    <p:sldId id="2931" r:id="rId24"/>
    <p:sldId id="5554" r:id="rId25"/>
    <p:sldId id="9583" r:id="rId26"/>
    <p:sldId id="5552" r:id="rId27"/>
    <p:sldId id="873" r:id="rId28"/>
    <p:sldId id="5571" r:id="rId29"/>
    <p:sldId id="4837" r:id="rId30"/>
    <p:sldId id="4839" r:id="rId31"/>
    <p:sldId id="4840" r:id="rId32"/>
    <p:sldId id="4841" r:id="rId33"/>
    <p:sldId id="4842" r:id="rId34"/>
    <p:sldId id="9599" r:id="rId35"/>
    <p:sldId id="4819" r:id="rId36"/>
    <p:sldId id="4820" r:id="rId37"/>
    <p:sldId id="9581" r:id="rId38"/>
    <p:sldId id="9541" r:id="rId39"/>
    <p:sldId id="9611" r:id="rId40"/>
    <p:sldId id="4729" r:id="rId41"/>
    <p:sldId id="1363" r:id="rId42"/>
    <p:sldId id="2307" r:id="rId43"/>
    <p:sldId id="4753" r:id="rId44"/>
    <p:sldId id="4495" r:id="rId45"/>
    <p:sldId id="4518" r:id="rId46"/>
    <p:sldId id="4519" r:id="rId47"/>
    <p:sldId id="3683" r:id="rId48"/>
    <p:sldId id="4523" r:id="rId49"/>
    <p:sldId id="4525" r:id="rId50"/>
    <p:sldId id="261" r:id="rId51"/>
    <p:sldId id="4730" r:id="rId52"/>
    <p:sldId id="9582" r:id="rId53"/>
    <p:sldId id="4804" r:id="rId54"/>
    <p:sldId id="4803" r:id="rId55"/>
    <p:sldId id="4805" r:id="rId56"/>
    <p:sldId id="4822" r:id="rId57"/>
    <p:sldId id="4813" r:id="rId58"/>
    <p:sldId id="4812" r:id="rId59"/>
    <p:sldId id="4270" r:id="rId60"/>
    <p:sldId id="2729" r:id="rId61"/>
    <p:sldId id="2730" r:id="rId62"/>
    <p:sldId id="9378" r:id="rId63"/>
    <p:sldId id="9365" r:id="rId64"/>
    <p:sldId id="9379" r:id="rId65"/>
    <p:sldId id="9380" r:id="rId66"/>
    <p:sldId id="9542" r:id="rId67"/>
    <p:sldId id="9543" r:id="rId68"/>
    <p:sldId id="9600" r:id="rId69"/>
    <p:sldId id="9544" r:id="rId70"/>
    <p:sldId id="9587" r:id="rId71"/>
    <p:sldId id="9340" r:id="rId72"/>
    <p:sldId id="1116" r:id="rId73"/>
    <p:sldId id="9586" r:id="rId74"/>
    <p:sldId id="9339" r:id="rId75"/>
    <p:sldId id="9569" r:id="rId76"/>
    <p:sldId id="2751" r:id="rId77"/>
    <p:sldId id="2812" r:id="rId78"/>
    <p:sldId id="9588" r:id="rId79"/>
    <p:sldId id="9601" r:id="rId80"/>
    <p:sldId id="379" r:id="rId81"/>
    <p:sldId id="1490" r:id="rId82"/>
    <p:sldId id="1504" r:id="rId83"/>
    <p:sldId id="1503" r:id="rId84"/>
    <p:sldId id="1299" r:id="rId85"/>
    <p:sldId id="361" r:id="rId86"/>
    <p:sldId id="1474" r:id="rId87"/>
    <p:sldId id="1475" r:id="rId88"/>
    <p:sldId id="1476" r:id="rId89"/>
    <p:sldId id="9474" r:id="rId90"/>
    <p:sldId id="9589" r:id="rId91"/>
    <p:sldId id="9545" r:id="rId92"/>
    <p:sldId id="9590" r:id="rId93"/>
    <p:sldId id="7502" r:id="rId94"/>
    <p:sldId id="9602" r:id="rId95"/>
    <p:sldId id="9591" r:id="rId96"/>
    <p:sldId id="7379" r:id="rId97"/>
    <p:sldId id="9603" r:id="rId98"/>
    <p:sldId id="2957" r:id="rId99"/>
    <p:sldId id="2958" r:id="rId100"/>
    <p:sldId id="2952" r:id="rId101"/>
    <p:sldId id="2817" r:id="rId102"/>
    <p:sldId id="9546" r:id="rId103"/>
    <p:sldId id="9612" r:id="rId104"/>
    <p:sldId id="452" r:id="rId105"/>
    <p:sldId id="9561" r:id="rId106"/>
    <p:sldId id="9319" r:id="rId107"/>
    <p:sldId id="9381" r:id="rId108"/>
    <p:sldId id="9547" r:id="rId109"/>
    <p:sldId id="9555" r:id="rId110"/>
    <p:sldId id="4566" r:id="rId111"/>
    <p:sldId id="9556" r:id="rId112"/>
    <p:sldId id="9592" r:id="rId113"/>
    <p:sldId id="497" r:id="rId114"/>
    <p:sldId id="4203" r:id="rId115"/>
    <p:sldId id="4295" r:id="rId116"/>
    <p:sldId id="4294" r:id="rId117"/>
    <p:sldId id="4080" r:id="rId118"/>
    <p:sldId id="4296" r:id="rId119"/>
    <p:sldId id="9557" r:id="rId120"/>
    <p:sldId id="9605" r:id="rId121"/>
    <p:sldId id="9606" r:id="rId122"/>
    <p:sldId id="9607" r:id="rId123"/>
    <p:sldId id="9558" r:id="rId124"/>
    <p:sldId id="1651" r:id="rId125"/>
    <p:sldId id="9608" r:id="rId126"/>
    <p:sldId id="9609" r:id="rId127"/>
    <p:sldId id="9559" r:id="rId128"/>
    <p:sldId id="9560" r:id="rId129"/>
    <p:sldId id="891" r:id="rId130"/>
    <p:sldId id="8695" r:id="rId131"/>
    <p:sldId id="9554" r:id="rId132"/>
  </p:sldIdLst>
  <p:sldSz cx="12192000" cy="6858000"/>
  <p:notesSz cx="7315200" cy="9601200"/>
  <p:custDataLst>
    <p:tags r:id="rId13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3" autoAdjust="0"/>
    <p:restoredTop sz="95128" autoAdjust="0"/>
  </p:normalViewPr>
  <p:slideViewPr>
    <p:cSldViewPr>
      <p:cViewPr varScale="1">
        <p:scale>
          <a:sx n="104" d="100"/>
          <a:sy n="104" d="100"/>
        </p:scale>
        <p:origin x="357"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90" y="69"/>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gs" Target="tags/tag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010 Acts 2v24-36 </a:t>
            </a:r>
          </a:p>
          <a:p>
            <a:pPr>
              <a:defRPr/>
            </a:pPr>
            <a:r>
              <a:rPr lang="en-US" sz="1700" dirty="0"/>
              <a:t>02-08-2023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1805310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129</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endParaRPr lang="en-US" dirty="0"/>
          </a:p>
        </p:txBody>
      </p:sp>
      <p:sp>
        <p:nvSpPr>
          <p:cNvPr id="5" name="Date Placeholder 4"/>
          <p:cNvSpPr>
            <a:spLocks noGrp="1"/>
          </p:cNvSpPr>
          <p:nvPr>
            <p:ph type="dt" idx="11"/>
          </p:nvPr>
        </p:nvSpPr>
        <p:spPr/>
        <p:txBody>
          <a:bodyPr/>
          <a:lstStyle/>
          <a:p>
            <a:pPr>
              <a:defRPr/>
            </a:pPr>
            <a:fld id="{2670D747-AD32-4E7D-84B4-F5484BFD0D39}" type="datetime1">
              <a:rPr lang="en-US" smtClean="0"/>
              <a:t>2/8/2023</a:t>
            </a:fld>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F3584848-F49B-4589-80F1-8AC4D2C6A1D1}" type="slidenum">
              <a:rPr lang="en-US" altLang="en-US" smtClean="0"/>
              <a:pPr>
                <a:defRPr/>
              </a:pPr>
              <a:t>28</a:t>
            </a:fld>
            <a:endParaRPr lang="en-US" altLang="en-US" dirty="0"/>
          </a:p>
        </p:txBody>
      </p:sp>
    </p:spTree>
    <p:extLst>
      <p:ext uri="{BB962C8B-B14F-4D97-AF65-F5344CB8AC3E}">
        <p14:creationId xmlns:p14="http://schemas.microsoft.com/office/powerpoint/2010/main" val="254123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12/5/2018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47</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12/5/2018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48</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A1699931-725F-482E-916B-5439278D6BA4}" type="datetime1">
              <a:rPr lang="en-US" smtClean="0"/>
              <a:t>2/8/2023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49</a:t>
            </a:fld>
            <a:endParaRPr lang="en-US" dirty="0"/>
          </a:p>
        </p:txBody>
      </p:sp>
    </p:spTree>
    <p:extLst>
      <p:ext uri="{BB962C8B-B14F-4D97-AF65-F5344CB8AC3E}">
        <p14:creationId xmlns:p14="http://schemas.microsoft.com/office/powerpoint/2010/main" val="4171448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23034002-AA64-4B63-AEA7-0FCDCB889CF3}" type="datetime1">
              <a:rPr lang="en-US" smtClean="0"/>
              <a:t>2/8/2023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50</a:t>
            </a:fld>
            <a:endParaRPr lang="en-US" dirty="0"/>
          </a:p>
        </p:txBody>
      </p:sp>
    </p:spTree>
    <p:extLst>
      <p:ext uri="{BB962C8B-B14F-4D97-AF65-F5344CB8AC3E}">
        <p14:creationId xmlns:p14="http://schemas.microsoft.com/office/powerpoint/2010/main" val="388332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60</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61</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783383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385334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1" r:id="rId13"/>
    <p:sldLayoutId id="2147483712"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customXml" Target="../ink/ink2.xml"/><Relationship Id="rId4" Type="http://schemas.openxmlformats.org/officeDocument/2006/relationships/image" Target="../media/image590.png"/></Relationships>
</file>

<file path=ppt/slides/_rels/slide24.xml.rels><?xml version="1.0" encoding="UTF-8" standalone="yes"?>
<Relationships xmlns="http://schemas.openxmlformats.org/package/2006/relationships"><Relationship Id="rId8" Type="http://schemas.openxmlformats.org/officeDocument/2006/relationships/image" Target="../media/image610.png"/><Relationship Id="rId7" Type="http://schemas.openxmlformats.org/officeDocument/2006/relationships/customXml" Target="../ink/ink6.xml"/><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customXml" Target="../ink/ink5.xml"/><Relationship Id="rId4" Type="http://schemas.openxmlformats.org/officeDocument/2006/relationships/image" Target="../media/image590.png"/><Relationship Id="rId9"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68.png"/><Relationship Id="rId4" Type="http://schemas.openxmlformats.org/officeDocument/2006/relationships/customXml" Target="../ink/ink8.xml"/></Relationships>
</file>

<file path=ppt/slides/_rels/slide3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68.png"/><Relationship Id="rId4" Type="http://schemas.openxmlformats.org/officeDocument/2006/relationships/customXml" Target="../ink/ink11.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media/image68.png"/><Relationship Id="rId4" Type="http://schemas.openxmlformats.org/officeDocument/2006/relationships/customXml" Target="../ink/ink14.xml"/><Relationship Id="rId9"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customXml" Target="../ink/ink16.xml"/><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customXml" Target="../ink/ink17.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77.png"/><Relationship Id="rId4" Type="http://schemas.openxmlformats.org/officeDocument/2006/relationships/customXml" Target="../ink/ink19.xml"/></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21.xml"/><Relationship Id="rId1" Type="http://schemas.openxmlformats.org/officeDocument/2006/relationships/slideLayout" Target="../slideLayouts/slideLayout2.xml"/><Relationship Id="rId6" Type="http://schemas.openxmlformats.org/officeDocument/2006/relationships/customXml" Target="../ink/ink23.xml"/><Relationship Id="rId5" Type="http://schemas.openxmlformats.org/officeDocument/2006/relationships/image" Target="../media/image77.png"/><Relationship Id="rId4" Type="http://schemas.openxmlformats.org/officeDocument/2006/relationships/customXml" Target="../ink/ink22.xml"/></Relationships>
</file>

<file path=ppt/slides/_rels/slide5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77.png"/><Relationship Id="rId4" Type="http://schemas.openxmlformats.org/officeDocument/2006/relationships/customXml" Target="../ink/ink25.xml"/></Relationships>
</file>

<file path=ppt/slides/_rels/slide5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customXml" Target="../ink/ink27.xml"/><Relationship Id="rId1" Type="http://schemas.openxmlformats.org/officeDocument/2006/relationships/slideLayout" Target="../slideLayouts/slideLayout2.xml"/><Relationship Id="rId6" Type="http://schemas.openxmlformats.org/officeDocument/2006/relationships/customXml" Target="../ink/ink29.xml"/><Relationship Id="rId5" Type="http://schemas.openxmlformats.org/officeDocument/2006/relationships/image" Target="../media/image83.png"/><Relationship Id="rId4" Type="http://schemas.openxmlformats.org/officeDocument/2006/relationships/customXml" Target="../ink/ink28.xml"/></Relationships>
</file>

<file path=ppt/slides/_rels/slide5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30.xml"/><Relationship Id="rId1" Type="http://schemas.openxmlformats.org/officeDocument/2006/relationships/slideLayout" Target="../slideLayouts/slideLayout2.xml"/><Relationship Id="rId6" Type="http://schemas.openxmlformats.org/officeDocument/2006/relationships/customXml" Target="../ink/ink32.xml"/><Relationship Id="rId5" Type="http://schemas.openxmlformats.org/officeDocument/2006/relationships/image" Target="../media/image77.png"/><Relationship Id="rId4" Type="http://schemas.openxmlformats.org/officeDocument/2006/relationships/customXml" Target="../ink/ink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025C63F7-9C92-D0DB-E59C-FDC33FB7D35B}"/>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5413DDE3-9EB1-9639-47D0-5753C274BF6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081148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385268"/>
          </a:xfrm>
          <a:prstGeom prst="rect">
            <a:avLst/>
          </a:prstGeom>
          <a:noFill/>
        </p:spPr>
        <p:txBody>
          <a:bodyPr wrap="square">
            <a:spAutoFit/>
          </a:bodyPr>
          <a:lstStyle/>
          <a:p>
            <a:pPr marL="0" marR="0" algn="ctr">
              <a:lnSpc>
                <a:spcPct val="90000"/>
              </a:lnSpc>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received his word were baptized; and that day there were added about three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thousand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rPr>
              <a:t>souls.” </a:t>
            </a:r>
          </a:p>
        </p:txBody>
      </p:sp>
    </p:spTree>
    <p:extLst>
      <p:ext uri="{BB962C8B-B14F-4D97-AF65-F5344CB8AC3E}">
        <p14:creationId xmlns:p14="http://schemas.microsoft.com/office/powerpoint/2010/main" val="213580641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385268"/>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2:30</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And so, because he was a prophet and knew that </a:t>
            </a:r>
            <a:r>
              <a:rPr lang="en-US" sz="3600" cap="small" dirty="0">
                <a:effectLst>
                  <a:outerShdw blurRad="38100" dist="38100" dir="2700000" algn="tl">
                    <a:srgbClr val="000000">
                      <a:alpha val="43137"/>
                    </a:srgbClr>
                  </a:outerShdw>
                </a:effectLst>
              </a:rPr>
              <a:t>God had sworn to him with an oath to seat</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one</a:t>
            </a:r>
            <a:r>
              <a:rPr lang="en-US" sz="3600" dirty="0">
                <a:effectLst>
                  <a:outerShdw blurRad="38100" dist="38100" dir="2700000" algn="tl">
                    <a:srgbClr val="000000">
                      <a:alpha val="43137"/>
                    </a:srgbClr>
                  </a:outerShdw>
                </a:effectLst>
              </a:rPr>
              <a:t> </a:t>
            </a:r>
            <a:r>
              <a:rPr lang="en-US" sz="3600" cap="small" dirty="0">
                <a:effectLst>
                  <a:outerShdw blurRad="38100" dist="38100" dir="2700000" algn="tl">
                    <a:srgbClr val="000000">
                      <a:alpha val="43137"/>
                    </a:srgbClr>
                  </a:outerShdw>
                </a:effectLst>
              </a:rPr>
              <a:t>of his descendants on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descr="Jesus Dust: How to Live in the Kingdom of God">
            <a:extLst>
              <a:ext uri="{FF2B5EF4-FFF2-40B4-BE49-F238E27FC236}">
                <a16:creationId xmlns:a16="http://schemas.microsoft.com/office/drawing/2014/main" id="{95D97C28-AA1D-9AFF-4BF8-CC5AE2077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29718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67843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89282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245" y="2402204"/>
            <a:ext cx="2839515" cy="2011680"/>
          </a:xfrm>
          <a:prstGeom prst="rect">
            <a:avLst/>
          </a:prstGeom>
        </p:spPr>
      </p:pic>
    </p:spTree>
    <p:extLst>
      <p:ext uri="{BB962C8B-B14F-4D97-AF65-F5344CB8AC3E}">
        <p14:creationId xmlns:p14="http://schemas.microsoft.com/office/powerpoint/2010/main" val="193784893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dirty="0" err="1">
                <a:effectLst>
                  <a:outerShdw blurRad="38100" dist="38100" dir="2700000" algn="tl">
                    <a:srgbClr val="000000">
                      <a:alpha val="43137"/>
                    </a:srgbClr>
                  </a:outerShdw>
                </a:effectLst>
              </a:rPr>
              <a:t>Irenæus</a:t>
            </a:r>
            <a:r>
              <a:rPr lang="en-US" dirty="0">
                <a:effectLst>
                  <a:outerShdw blurRad="38100" dist="38100" dir="2700000" algn="tl">
                    <a:srgbClr val="000000">
                      <a:alpha val="43137"/>
                    </a:srgbClr>
                  </a:outerShdw>
                </a:effectLst>
              </a:rPr>
              <a:t> (Adv. </a:t>
            </a:r>
            <a:r>
              <a:rPr lang="en-US" dirty="0" err="1">
                <a:effectLst>
                  <a:outerShdw blurRad="38100" dist="38100" dir="2700000" algn="tl">
                    <a:srgbClr val="000000">
                      <a:alpha val="43137"/>
                    </a:srgbClr>
                  </a:outerShdw>
                </a:effectLst>
              </a:rPr>
              <a:t>Haer</a:t>
            </a:r>
            <a:r>
              <a:rPr lang="en-US" dirty="0">
                <a:effectLst>
                  <a:outerShdw blurRad="38100" dist="38100" dir="2700000" algn="tl">
                    <a:srgbClr val="000000">
                      <a:alpha val="43137"/>
                    </a:srgbClr>
                  </a:outerShdw>
                </a:effectLst>
              </a:rPr>
              <a:t>. 1. v. c. 6 § 1,) speaks of ‘many brethren’ whom he heard in the church having the gift of prophecy and of speaking in ‘diverse tongues’ (πα</a:t>
            </a:r>
            <a:r>
              <a:rPr lang="en-US" dirty="0" err="1">
                <a:effectLst>
                  <a:outerShdw blurRad="38100" dist="38100" dir="2700000" algn="tl">
                    <a:srgbClr val="000000">
                      <a:alpha val="43137"/>
                    </a:srgbClr>
                  </a:outerShdw>
                </a:effectLst>
              </a:rPr>
              <a:t>ντοδ</a:t>
            </a:r>
            <a:r>
              <a:rPr lang="en-US"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diversities of tongues altogether peculiar, like those meant by Paul.”</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746532"/>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latter is more probable. </a:t>
            </a:r>
            <a:r>
              <a:rPr lang="en-US" dirty="0" err="1">
                <a:effectLst>
                  <a:outerShdw blurRad="38100" dist="38100" dir="2700000" algn="tl">
                    <a:srgbClr val="000000">
                      <a:alpha val="43137"/>
                    </a:srgbClr>
                  </a:outerShdw>
                </a:effectLst>
              </a:rPr>
              <a:t>Irenæus</a:t>
            </a:r>
            <a:r>
              <a:rPr lang="en-US" dirty="0">
                <a:effectLst>
                  <a:outerShdw blurRad="38100" dist="38100" dir="2700000" algn="tl">
                    <a:srgbClr val="000000">
                      <a:alpha val="43137"/>
                    </a:srgbClr>
                  </a:outerShdw>
                </a:effectLst>
              </a:rPr>
              <a:t> himself had to learn the language of Gaul. Tertullian (Adv. Marc. V. 8; comp. De Anima,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6416349"/>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0"/>
            <a:ext cx="8724900" cy="1143000"/>
          </a:xfrm>
        </p:spPr>
        <p:txBody>
          <a:bodyPr/>
          <a:lstStyle/>
          <a:p>
            <a:pPr algn="ctr" eaLnBrk="1" hangingPunct="1">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Lewis Sperry Chafer</a:t>
            </a:r>
            <a:br>
              <a:rPr lang="en-US" sz="2800" dirty="0">
                <a:solidFill>
                  <a:schemeClr val="tx1"/>
                </a:solidFill>
              </a:rPr>
            </a:br>
            <a:r>
              <a:rPr lang="en-US" sz="2000" dirty="0">
                <a:solidFill>
                  <a:schemeClr val="tx1"/>
                </a:solidFill>
              </a:rPr>
              <a:t>vol. 5, </a:t>
            </a:r>
            <a:r>
              <a:rPr lang="en-US" sz="2000" i="1" dirty="0">
                <a:solidFill>
                  <a:schemeClr val="tx1"/>
                </a:solidFill>
              </a:rPr>
              <a:t>Systematic Theology</a:t>
            </a:r>
            <a:r>
              <a:rPr lang="en-US" sz="2000" dirty="0">
                <a:solidFill>
                  <a:schemeClr val="tx1"/>
                </a:solidFill>
              </a:rPr>
              <a:t> (Grand Rapids, MI: Kregel Publications, 1993), </a:t>
            </a:r>
            <a:r>
              <a:rPr lang="en-US" sz="2000" dirty="0"/>
              <a:t>158</a:t>
            </a:r>
            <a:r>
              <a:rPr lang="en-US" sz="2000" dirty="0">
                <a:solidFill>
                  <a:schemeClr val="tx1"/>
                </a:solidFill>
              </a:rPr>
              <a:t>.</a:t>
            </a:r>
            <a:endParaRPr lang="en-US" sz="2800" dirty="0">
              <a:solidFill>
                <a:schemeClr val="tx1"/>
              </a:solidFill>
            </a:endParaRPr>
          </a:p>
        </p:txBody>
      </p:sp>
      <p:sp>
        <p:nvSpPr>
          <p:cNvPr id="39939" name="Content Placeholder 2"/>
          <p:cNvSpPr>
            <a:spLocks noGrp="1"/>
          </p:cNvSpPr>
          <p:nvPr>
            <p:ph idx="1"/>
          </p:nvPr>
        </p:nvSpPr>
        <p:spPr>
          <a:xfrm>
            <a:off x="609600" y="1524000"/>
            <a:ext cx="10972800" cy="4114800"/>
          </a:xfrm>
        </p:spPr>
        <p:txBody>
          <a:bodyPr/>
          <a:lstStyle/>
          <a:p>
            <a:pPr marL="0" indent="0" algn="just" eaLnBrk="1" hangingPunct="1">
              <a:buNone/>
              <a:defRPr/>
            </a:pPr>
            <a:r>
              <a:rPr lang="en-US" sz="3000" dirty="0"/>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58372" name="Picture 6"/>
          <p:cNvPicPr>
            <a:picLocks noChangeAspect="1" noChangeArrowheads="1"/>
          </p:cNvPicPr>
          <p:nvPr/>
        </p:nvPicPr>
        <p:blipFill>
          <a:blip r:embed="rId2" cstate="print"/>
          <a:srcRect/>
          <a:stretch>
            <a:fillRect/>
          </a:stretch>
        </p:blipFill>
        <p:spPr bwMode="auto">
          <a:xfrm>
            <a:off x="609600" y="137160"/>
            <a:ext cx="838200" cy="11582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1803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8001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Adams</a:t>
            </a:r>
          </a:p>
        </p:txBody>
      </p:sp>
      <p:sp>
        <p:nvSpPr>
          <p:cNvPr id="3" name="Content Placeholder 2"/>
          <p:cNvSpPr>
            <a:spLocks noGrp="1"/>
          </p:cNvSpPr>
          <p:nvPr>
            <p:ph idx="1"/>
          </p:nvPr>
        </p:nvSpPr>
        <p:spPr>
          <a:xfrm>
            <a:off x="3962400" y="1066800"/>
            <a:ext cx="7620000" cy="4495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2476500" y="6248405"/>
            <a:ext cx="7239000" cy="461665"/>
          </a:xfrm>
          <a:prstGeom prst="rect">
            <a:avLst/>
          </a:prstGeom>
          <a:noFill/>
          <a:ln w="9525">
            <a:noFill/>
            <a:miter lim="800000"/>
            <a:headEnd/>
            <a:tailEnd/>
          </a:ln>
        </p:spPr>
        <p:txBody>
          <a:bodyPr>
            <a:spAutoFit/>
          </a:bodyPr>
          <a:lstStyle/>
          <a:p>
            <a:pPr algn="ctr" eaLnBrk="0" hangingPunct="0"/>
            <a:r>
              <a:rPr lang="en-US" sz="1200" dirty="0">
                <a:latin typeface="Calibri" panose="020F0502020204030204" pitchFamily="34" charset="0"/>
              </a:rPr>
              <a:t>John Adams, </a:t>
            </a:r>
            <a:r>
              <a:rPr lang="en-US" sz="1200" i="1" dirty="0">
                <a:latin typeface="Calibri" panose="020F0502020204030204" pitchFamily="34" charset="0"/>
              </a:rPr>
              <a:t>A </a:t>
            </a:r>
            <a:r>
              <a:rPr lang="en-US" sz="1200" i="1" dirty="0" err="1">
                <a:latin typeface="Calibri" panose="020F0502020204030204" pitchFamily="34" charset="0"/>
              </a:rPr>
              <a:t>Defence</a:t>
            </a:r>
            <a:r>
              <a:rPr lang="en-US" sz="1200" i="1" dirty="0">
                <a:latin typeface="Calibri" panose="020F0502020204030204" pitchFamily="34" charset="0"/>
              </a:rPr>
              <a:t> of the Constitutions of Government of the United States of America</a:t>
            </a:r>
            <a:r>
              <a:rPr lang="en-US" sz="1200" dirty="0">
                <a:latin typeface="Calibri" panose="020F0502020204030204" pitchFamily="34" charset="0"/>
              </a:rPr>
              <a:t>, 3 vols., American Constitutional and Legal History, ed. Leonard W. Levy (London: Dilly, 1787; reprint, NY: </a:t>
            </a:r>
            <a:r>
              <a:rPr lang="en-US" sz="1200" dirty="0" err="1">
                <a:latin typeface="Calibri" panose="020F0502020204030204" pitchFamily="34" charset="0"/>
              </a:rPr>
              <a:t>Da</a:t>
            </a:r>
            <a:r>
              <a:rPr lang="en-US" sz="1200" dirty="0">
                <a:latin typeface="Calibri" panose="020F0502020204030204" pitchFamily="34" charset="0"/>
              </a:rPr>
              <a:t> Capo, 1971), 3:217</a:t>
            </a:r>
            <a:endParaRPr lang="en-US" sz="1200" dirty="0">
              <a:latin typeface="Calibri" pitchFamily="34" charset="0"/>
              <a:cs typeface="Calibri" pitchFamily="34" charset="0"/>
            </a:endParaRP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200154"/>
            <a:ext cx="2743200" cy="2743200"/>
          </a:xfrm>
          <a:prstGeom prst="rect">
            <a:avLst/>
          </a:prstGeom>
          <a:noFill/>
          <a:ln>
            <a:solidFill>
              <a:schemeClr val="tx1"/>
            </a:solid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EF9FD71-7895-DAC3-FB96-1FA7DC0A0D8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579" name="Rectangle 3">
            <a:extLst>
              <a:ext uri="{FF2B5EF4-FFF2-40B4-BE49-F238E27FC236}">
                <a16:creationId xmlns:a16="http://schemas.microsoft.com/office/drawing/2014/main" id="{485423BB-E925-4935-9EAE-3B4E7A45E453}"/>
              </a:ext>
            </a:extLst>
          </p:cNvPr>
          <p:cNvSpPr>
            <a:spLocks noGrp="1"/>
          </p:cNvSpPr>
          <p:nvPr>
            <p:ph type="body" idx="4294967295"/>
          </p:nvPr>
        </p:nvSpPr>
        <p:spPr>
          <a:xfrm>
            <a:off x="609600" y="0"/>
            <a:ext cx="10972800" cy="5105400"/>
          </a:xfrm>
        </p:spPr>
        <p:txBody>
          <a:bodyPr/>
          <a:lstStyle/>
          <a:p>
            <a:pPr marL="0" indent="0" algn="ctr">
              <a:lnSpc>
                <a:spcPct val="100000"/>
              </a:lnSpc>
              <a:spcBef>
                <a:spcPts val="0"/>
              </a:spcBef>
              <a:spcAft>
                <a:spcPts val="6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Arial" charset="0"/>
              </a:rPr>
              <a:t>2 Samuel 7:12-16</a:t>
            </a:r>
          </a:p>
          <a:p>
            <a:pPr marL="0" indent="0" algn="just">
              <a:lnSpc>
                <a:spcPct val="100000"/>
              </a:lnSpc>
              <a:spcBef>
                <a:spcPts val="0"/>
              </a:spcBef>
              <a:buClr>
                <a:srgbClr val="00FFFF"/>
              </a:buClr>
              <a:buNone/>
              <a:defRPr/>
            </a:pP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12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When your days are complete and you lie down with your fathers, I will raise up your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descendant</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after you, who will come forth from you, and I will establish his kingdom.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13 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He shall build a house for My name, and I will establish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a:t>
            </a:r>
            <a:r>
              <a:rPr lang="en-US" sz="3600" b="1" u="sng"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throne of his kingdom forever</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14 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I will be a father to him and he will be a son to Me; when he commits iniquity, I will correct him with the rod of men. . .</a:t>
            </a:r>
          </a:p>
        </p:txBody>
      </p:sp>
    </p:spTree>
    <p:extLst>
      <p:ext uri="{BB962C8B-B14F-4D97-AF65-F5344CB8AC3E}">
        <p14:creationId xmlns:p14="http://schemas.microsoft.com/office/powerpoint/2010/main" val="170500804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9F627BC-12AA-F46E-648A-51352912FF7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579" name="Rectangle 3">
            <a:extLst>
              <a:ext uri="{FF2B5EF4-FFF2-40B4-BE49-F238E27FC236}">
                <a16:creationId xmlns:a16="http://schemas.microsoft.com/office/drawing/2014/main" id="{485423BB-E925-4935-9EAE-3B4E7A45E453}"/>
              </a:ext>
            </a:extLst>
          </p:cNvPr>
          <p:cNvSpPr>
            <a:spLocks noGrp="1"/>
          </p:cNvSpPr>
          <p:nvPr>
            <p:ph type="body" idx="4294967295"/>
          </p:nvPr>
        </p:nvSpPr>
        <p:spPr>
          <a:xfrm>
            <a:off x="609600" y="0"/>
            <a:ext cx="10972800" cy="5638800"/>
          </a:xfrm>
        </p:spPr>
        <p:txBody>
          <a:bodyPr/>
          <a:lstStyle/>
          <a:p>
            <a:pPr marL="0" indent="0" algn="ctr">
              <a:lnSpc>
                <a:spcPct val="100000"/>
              </a:lnSpc>
              <a:spcBef>
                <a:spcPts val="0"/>
              </a:spcBef>
              <a:spcAft>
                <a:spcPts val="6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Arial" charset="0"/>
              </a:rPr>
              <a:t>2 Samuel 7:12-16</a:t>
            </a:r>
          </a:p>
          <a:p>
            <a:pPr marL="0" indent="0" algn="just">
              <a:lnSpc>
                <a:spcPct val="100000"/>
              </a:lnSpc>
              <a:spcBef>
                <a:spcPts val="0"/>
              </a:spcBef>
              <a:buClr>
                <a:srgbClr val="00FFFF"/>
              </a:buClr>
              <a:buNone/>
              <a:defRPr/>
            </a:pP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and the strokes of the sons of men,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15 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but My lovingkindness shall not depart from him, as I took </a:t>
            </a:r>
            <a:r>
              <a:rPr lang="en-US" sz="3600" i="1" dirty="0">
                <a:solidFill>
                  <a:srgbClr val="FFFFFF"/>
                </a:solidFill>
                <a:effectLst>
                  <a:outerShdw blurRad="38100" dist="38100" dir="2700000" algn="tl">
                    <a:srgbClr val="000000">
                      <a:alpha val="43137"/>
                    </a:srgbClr>
                  </a:outerShdw>
                </a:effectLst>
                <a:cs typeface="Calibri" panose="020F0502020204030204" pitchFamily="34" charset="0"/>
              </a:rPr>
              <a:t>it</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away from Saul, whom I removed from before you.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16 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Your house and your kingdom shall endure before Me forever; your throne shall be established forever</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17 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In accordance with all these words and all this vision, so Nathan spoke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to David</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47897747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49478D-916E-5C7B-6696-2B815465BA22}"/>
              </a:ext>
            </a:extLst>
          </p:cNvPr>
          <p:cNvPicPr>
            <a:picLocks noChangeAspect="1"/>
          </p:cNvPicPr>
          <p:nvPr/>
        </p:nvPicPr>
        <p:blipFill>
          <a:blip r:embed="rId2"/>
          <a:stretch>
            <a:fillRect/>
          </a:stretch>
        </p:blipFill>
        <p:spPr>
          <a:xfrm>
            <a:off x="1399976" y="228600"/>
            <a:ext cx="9392049" cy="6400800"/>
          </a:xfrm>
          <a:prstGeom prst="rect">
            <a:avLst/>
          </a:prstGeom>
          <a:solidFill>
            <a:srgbClr val="FFFFFF">
              <a:shade val="85000"/>
            </a:srgbClr>
          </a:solidFill>
          <a:ln w="5715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37941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764CCE3-6DC6-897E-230E-B52DB808971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2446824"/>
          </a:xfrm>
          <a:prstGeom prst="rect">
            <a:avLst/>
          </a:prstGeom>
          <a:noFill/>
          <a:ln w="28575">
            <a:noFill/>
            <a:miter lim="800000"/>
            <a:headEnd/>
            <a:tailEnd/>
          </a:ln>
        </p:spPr>
        <p:txBody>
          <a:bodyPr wrap="square">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1:29</a:t>
            </a:r>
          </a:p>
          <a:p>
            <a:pPr algn="just">
              <a:defRPr/>
            </a:pPr>
            <a:r>
              <a:rPr lang="en-US" sz="3600" dirty="0">
                <a:effectLst>
                  <a:outerShdw blurRad="38100" dist="38100" dir="2700000" algn="tl">
                    <a:srgbClr val="000000">
                      <a:alpha val="43137"/>
                    </a:srgbClr>
                  </a:outerShdw>
                </a:effectLst>
                <a:cs typeface="Calibri" panose="020F0502020204030204" pitchFamily="34" charset="0"/>
              </a:rPr>
              <a:t>“The next day he saw Jesus coming to him and said, ‘Behold, the Lamb of God who takes away the sin of the world!’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6" descr="Image result for passover lamb">
            <a:extLst>
              <a:ext uri="{FF2B5EF4-FFF2-40B4-BE49-F238E27FC236}">
                <a16:creationId xmlns:a16="http://schemas.microsoft.com/office/drawing/2014/main" id="{23018CCF-B113-9F5A-B0A3-6EF407E4C3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a:ln w="28575">
            <a:solidFill>
              <a:schemeClr val="tx1"/>
            </a:solidFill>
          </a:ln>
        </p:spPr>
      </p:pic>
    </p:spTree>
    <p:extLst>
      <p:ext uri="{BB962C8B-B14F-4D97-AF65-F5344CB8AC3E}">
        <p14:creationId xmlns:p14="http://schemas.microsoft.com/office/powerpoint/2010/main" val="12768577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4B2B0230-D0CC-263D-38F4-A54F1464AE54}"/>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2B41D21-7EB7-359B-448E-AB5279CEFD7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7336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2:33</a:t>
            </a:r>
          </a:p>
          <a:p>
            <a:pPr algn="just"/>
            <a:r>
              <a:rPr lang="en-US" sz="3600" dirty="0">
                <a:effectLst>
                  <a:outerShdw blurRad="38100" dist="38100" dir="2700000" algn="tl">
                    <a:srgbClr val="000000">
                      <a:alpha val="43137"/>
                    </a:srgbClr>
                  </a:outerShdw>
                </a:effectLst>
                <a:cs typeface="Calibri" panose="020F0502020204030204" pitchFamily="34" charset="0"/>
              </a:rPr>
              <a:t>“Therefore having been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exalted to the right hand of God</a:t>
            </a:r>
            <a:r>
              <a:rPr lang="en-US" sz="3600" dirty="0">
                <a:effectLst>
                  <a:outerShdw blurRad="38100" dist="38100" dir="2700000" algn="tl">
                    <a:srgbClr val="000000">
                      <a:alpha val="43137"/>
                    </a:srgbClr>
                  </a:outerShdw>
                </a:effectLst>
                <a:cs typeface="Calibri" panose="020F0502020204030204" pitchFamily="34" charset="0"/>
              </a:rPr>
              <a:t>, and having received from the Father the promise of the Holy Spirit, He has poured forth this which you both see and hear</a:t>
            </a:r>
            <a:r>
              <a:rPr lang="en-US" sz="3600" cap="small" dirty="0">
                <a:effectLst>
                  <a:outerShdw blurRad="38100" dist="38100" dir="2700000" algn="tl">
                    <a:srgbClr val="000000">
                      <a:alpha val="43137"/>
                    </a:srgbClr>
                  </a:outerShdw>
                </a:effectLst>
                <a:cs typeface="Calibri" panose="020F0502020204030204" pitchFamily="34" charset="0"/>
              </a:rPr>
              <a: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8C257E8-21AF-5806-D380-5EF438090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1639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61821-075B-7BC6-5611-B1FF7C550B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17:5</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“Now, Father,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glorify</a:t>
            </a:r>
            <a:r>
              <a:rPr lang="en-US" sz="3600" dirty="0">
                <a:effectLst>
                  <a:outerShdw blurRad="38100" dist="38100" dir="2700000" algn="tl">
                    <a:srgbClr val="000000">
                      <a:alpha val="43137"/>
                    </a:srgbClr>
                  </a:outerShdw>
                </a:effectLst>
                <a:cs typeface="Calibri" panose="020F0502020204030204" pitchFamily="34" charset="0"/>
              </a:rPr>
              <a:t> Me together with Yourself, with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glory</a:t>
            </a:r>
            <a:r>
              <a:rPr lang="en-US" sz="3600" dirty="0">
                <a:effectLst>
                  <a:outerShdw blurRad="38100" dist="38100" dir="2700000" algn="tl">
                    <a:srgbClr val="000000">
                      <a:alpha val="43137"/>
                    </a:srgbClr>
                  </a:outerShdw>
                </a:effectLst>
                <a:cs typeface="Calibri" panose="020F0502020204030204" pitchFamily="34" charset="0"/>
              </a:rPr>
              <a:t> which I had with You before the world was.”</a:t>
            </a:r>
          </a:p>
        </p:txBody>
      </p:sp>
      <p:pic>
        <p:nvPicPr>
          <p:cNvPr id="3" name="Picture 2">
            <a:extLst>
              <a:ext uri="{FF2B5EF4-FFF2-40B4-BE49-F238E27FC236}">
                <a16:creationId xmlns:a16="http://schemas.microsoft.com/office/drawing/2014/main" id="{D98DD57E-3FA3-D325-5340-91F84ED649AF}"/>
              </a:ext>
            </a:extLst>
          </p:cNvPr>
          <p:cNvPicPr>
            <a:picLocks noChangeAspect="1"/>
          </p:cNvPicPr>
          <p:nvPr/>
        </p:nvPicPr>
        <p:blipFill>
          <a:blip r:embed="rId3"/>
          <a:stretch>
            <a:fillRect/>
          </a:stretch>
        </p:blipFill>
        <p:spPr>
          <a:xfrm>
            <a:off x="4724400" y="2057400"/>
            <a:ext cx="2743200"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63895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EAAC7-2558-4EE8-B0AD-C6EB85D9B0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12:5</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“And she gave birth to a son, a male </a:t>
            </a:r>
            <a:r>
              <a:rPr lang="en-US" sz="3600" i="1" dirty="0">
                <a:effectLst>
                  <a:outerShdw blurRad="38100" dist="38100" dir="2700000" algn="tl">
                    <a:srgbClr val="000000">
                      <a:alpha val="43137"/>
                    </a:srgbClr>
                  </a:outerShdw>
                </a:effectLst>
                <a:cs typeface="Calibri" panose="020F0502020204030204" pitchFamily="34" charset="0"/>
              </a:rPr>
              <a:t>child</a:t>
            </a:r>
            <a:r>
              <a:rPr lang="en-US" sz="3600" dirty="0">
                <a:effectLst>
                  <a:outerShdw blurRad="38100" dist="38100" dir="2700000" algn="tl">
                    <a:srgbClr val="000000">
                      <a:alpha val="43137"/>
                    </a:srgbClr>
                  </a:outerShdw>
                </a:effectLst>
                <a:cs typeface="Calibri" panose="020F0502020204030204" pitchFamily="34" charset="0"/>
              </a:rPr>
              <a:t>, who is to rule all the nations with a rod of iron;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her child was caught up to God and to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a:extLst>
              <a:ext uri="{FF2B5EF4-FFF2-40B4-BE49-F238E27FC236}">
                <a16:creationId xmlns:a16="http://schemas.microsoft.com/office/drawing/2014/main" id="{C3418920-5431-BE35-A7C0-1E9EB446A17C}"/>
              </a:ext>
            </a:extLst>
          </p:cNvPr>
          <p:cNvPicPr>
            <a:picLocks noChangeAspect="1"/>
          </p:cNvPicPr>
          <p:nvPr/>
        </p:nvPicPr>
        <p:blipFill>
          <a:blip r:embed="rId3"/>
          <a:stretch>
            <a:fillRect/>
          </a:stretch>
        </p:blipFill>
        <p:spPr>
          <a:xfrm>
            <a:off x="5304033" y="2590800"/>
            <a:ext cx="1583934" cy="2286000"/>
          </a:xfrm>
          <a:prstGeom prst="rect">
            <a:avLst/>
          </a:prstGeom>
        </p:spPr>
      </p:pic>
    </p:spTree>
    <p:extLst>
      <p:ext uri="{BB962C8B-B14F-4D97-AF65-F5344CB8AC3E}">
        <p14:creationId xmlns:p14="http://schemas.microsoft.com/office/powerpoint/2010/main" val="379858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EAAC7-2558-4EE8-B0AD-C6EB85D9B0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3:21</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He who overcomes, </a:t>
            </a:r>
            <a:r>
              <a:rPr lang="en-US" sz="3600" b="1" u="sng" dirty="0">
                <a:solidFill>
                  <a:srgbClr val="FFFFCC"/>
                </a:solidFill>
                <a:effectLst>
                  <a:outerShdw blurRad="38100" dist="38100" dir="2700000" algn="tl">
                    <a:srgbClr val="000000">
                      <a:alpha val="43137"/>
                    </a:srgbClr>
                  </a:outerShdw>
                </a:effectLst>
              </a:rPr>
              <a:t>I will grant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future tense of </a:t>
            </a:r>
            <a:r>
              <a:rPr lang="en-US" sz="3600" b="1" i="1" u="sng" dirty="0" err="1">
                <a:solidFill>
                  <a:srgbClr val="FFFFCC"/>
                </a:solidFill>
                <a:effectLst>
                  <a:outerShdw blurRad="38100" dist="38100" dir="2700000" algn="tl">
                    <a:srgbClr val="000000">
                      <a:alpha val="43137"/>
                    </a:srgbClr>
                  </a:outerShdw>
                </a:effectLst>
              </a:rPr>
              <a:t>didōmi</a:t>
            </a:r>
            <a:r>
              <a:rPr lang="en-US" sz="3600" dirty="0">
                <a:effectLst>
                  <a:outerShdw blurRad="38100" dist="38100" dir="2700000" algn="tl">
                    <a:srgbClr val="000000">
                      <a:alpha val="43137"/>
                    </a:srgbClr>
                  </a:outerShdw>
                </a:effectLst>
              </a:rPr>
              <a:t>] to him to sit down with Me on </a:t>
            </a:r>
            <a:r>
              <a:rPr lang="en-US" sz="3600" b="1" u="sng" dirty="0">
                <a:solidFill>
                  <a:srgbClr val="FFFFCC"/>
                </a:solidFill>
                <a:effectLst>
                  <a:outerShdw blurRad="38100" dist="38100" dir="2700000" algn="tl">
                    <a:srgbClr val="000000">
                      <a:alpha val="43137"/>
                    </a:srgbClr>
                  </a:outerShdw>
                </a:effectLst>
              </a:rPr>
              <a:t>My throne</a:t>
            </a:r>
            <a:r>
              <a:rPr lang="en-US" sz="3600" dirty="0">
                <a:effectLst>
                  <a:outerShdw blurRad="38100" dist="38100" dir="2700000" algn="tl">
                    <a:srgbClr val="000000">
                      <a:alpha val="43137"/>
                    </a:srgbClr>
                  </a:outerShdw>
                </a:effectLst>
              </a:rPr>
              <a:t>, as I also overcame and </a:t>
            </a:r>
            <a:r>
              <a:rPr lang="en-US" sz="3600" b="1" u="sng" dirty="0">
                <a:solidFill>
                  <a:srgbClr val="FFFFCC"/>
                </a:solidFill>
                <a:effectLst>
                  <a:outerShdw blurRad="38100" dist="38100" dir="2700000" algn="tl">
                    <a:srgbClr val="000000">
                      <a:alpha val="43137"/>
                    </a:srgbClr>
                  </a:outerShdw>
                </a:effectLst>
              </a:rPr>
              <a:t>sat down</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aorist tense of </a:t>
            </a:r>
            <a:r>
              <a:rPr lang="en-US" sz="3600" b="1" i="1" u="sng" dirty="0" err="1">
                <a:solidFill>
                  <a:srgbClr val="FFFFCC"/>
                </a:solidFill>
                <a:effectLst>
                  <a:outerShdw blurRad="38100" dist="38100" dir="2700000" algn="tl">
                    <a:srgbClr val="000000">
                      <a:alpha val="43137"/>
                    </a:srgbClr>
                  </a:outerShdw>
                </a:effectLst>
              </a:rPr>
              <a:t>kathizō</a:t>
            </a:r>
            <a:r>
              <a:rPr lang="en-US" sz="3600" dirty="0">
                <a:effectLst>
                  <a:outerShdw blurRad="38100" dist="38100" dir="2700000" algn="tl">
                    <a:srgbClr val="000000">
                      <a:alpha val="43137"/>
                    </a:srgbClr>
                  </a:outerShdw>
                </a:effectLst>
              </a:rPr>
              <a:t>] with My Father on </a:t>
            </a:r>
            <a:r>
              <a:rPr lang="en-US" sz="3600" b="1" u="sng" dirty="0">
                <a:solidFill>
                  <a:srgbClr val="FFFFCC"/>
                </a:solidFill>
                <a:effectLst>
                  <a:outerShdw blurRad="38100" dist="38100" dir="2700000" algn="tl">
                    <a:srgbClr val="000000">
                      <a:alpha val="43137"/>
                    </a:srgbClr>
                  </a:outerShdw>
                </a:effectLst>
              </a:rPr>
              <a:t>His throne</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4" name="Picture 3">
            <a:extLst>
              <a:ext uri="{FF2B5EF4-FFF2-40B4-BE49-F238E27FC236}">
                <a16:creationId xmlns:a16="http://schemas.microsoft.com/office/drawing/2014/main" id="{B90178ED-2FA0-85B7-1CD7-D56C4A0B383F}"/>
              </a:ext>
            </a:extLst>
          </p:cNvPr>
          <p:cNvPicPr>
            <a:picLocks noChangeAspect="1"/>
          </p:cNvPicPr>
          <p:nvPr/>
        </p:nvPicPr>
        <p:blipFill>
          <a:blip r:embed="rId3"/>
          <a:stretch>
            <a:fillRect/>
          </a:stretch>
        </p:blipFill>
        <p:spPr>
          <a:xfrm>
            <a:off x="5095875" y="3048000"/>
            <a:ext cx="200025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9686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Priest (Present Session</a:t>
            </a:r>
            <a:r>
              <a:rPr lang="en-US" altLang="en-US" sz="3200" dirty="0">
                <a:effectLst/>
                <a:cs typeface="Times New Roman" panose="02020603050405020304" pitchFamily="18" charset="0"/>
              </a:rPr>
              <a:t>)</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152397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“The present ministry of Christ in heaven, known as His session, is far-reaching both in consequence and import. </a:t>
            </a:r>
            <a:r>
              <a:rPr lang="en-US" sz="3000" b="1" u="sng" dirty="0">
                <a:solidFill>
                  <a:srgbClr val="FFFFCC"/>
                </a:solidFill>
                <a:effectLst>
                  <a:outerShdw blurRad="38100" dist="38100" dir="2700000" algn="tl">
                    <a:srgbClr val="000000">
                      <a:alpha val="43137"/>
                    </a:srgbClr>
                  </a:outerShdw>
                </a:effectLst>
              </a:rPr>
              <a:t>It too, has not been treated even with a passing consideration</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by Covenant theologians</a:t>
            </a:r>
            <a:r>
              <a:rPr lang="en-US" sz="3000" dirty="0">
                <a:effectLst>
                  <a:outerShdw blurRad="38100" dist="38100" dir="2700000" algn="tl">
                    <a:srgbClr val="000000">
                      <a:alpha val="43137"/>
                    </a:srgbClr>
                  </a:outerShdw>
                </a:effectLst>
              </a:rPr>
              <a:t>, doubtless due to their inability—because of being confronted with their one covenant theory—to introduce features and ministries which indicate a new divine purpose in the Church and by so much tend to disrupt the unity of a supposed immutable purpose and covenant of God’s. Since, as will be seen, certain vital ministries of Christ in heaven provide completely for the believer’s security, </a:t>
            </a:r>
            <a:r>
              <a:rPr lang="en-US" sz="3000" b="1" u="sng" dirty="0">
                <a:solidFill>
                  <a:srgbClr val="FFFFCC"/>
                </a:solidFill>
                <a:effectLst>
                  <a:outerShdw blurRad="38100" dist="38100" dir="2700000" algn="tl">
                    <a:srgbClr val="000000">
                      <a:alpha val="43137"/>
                    </a:srgbClr>
                  </a:outerShdw>
                </a:effectLst>
              </a:rPr>
              <a:t>the present session of Christ has been eschewed by </a:t>
            </a:r>
            <a:r>
              <a:rPr lang="en-US" sz="3000" b="1" u="sng" dirty="0" err="1">
                <a:solidFill>
                  <a:srgbClr val="FFFFCC"/>
                </a:solidFill>
                <a:effectLst>
                  <a:outerShdw blurRad="38100" dist="38100" dir="2700000" algn="tl">
                    <a:srgbClr val="000000">
                      <a:alpha val="43137"/>
                    </a:srgbClr>
                  </a:outerShdw>
                </a:effectLst>
              </a:rPr>
              <a:t>Arminians</a:t>
            </a:r>
            <a:r>
              <a:rPr lang="en-US" sz="3000" b="1" u="sng" dirty="0">
                <a:solidFill>
                  <a:srgbClr val="FFFFCC"/>
                </a:solidFill>
                <a:effectLst>
                  <a:outerShdw blurRad="38100" dist="38100" dir="2700000" algn="tl">
                    <a:srgbClr val="000000">
                      <a:alpha val="43137"/>
                    </a:srgbClr>
                  </a:outerShdw>
                </a:effectLst>
              </a:rPr>
              <a:t> in a manner equally unpardonable</a:t>
            </a:r>
            <a:r>
              <a:rPr lang="en-US" sz="3000" dirty="0">
                <a:effectLst>
                  <a:outerShdw blurRad="38100" dist="38100" dir="2700000" algn="tl">
                    <a:srgbClr val="000000">
                      <a:alpha val="43137"/>
                    </a:srgbClr>
                  </a:outerShdw>
                </a:effectLst>
              </a:rPr>
              <a:t>. This neglect accounts very well . . .</a:t>
            </a:r>
          </a:p>
        </p:txBody>
      </p:sp>
      <p:pic>
        <p:nvPicPr>
          <p:cNvPr id="4" name="Picture 2" descr="http://t1.gstatic.com/images?q=tbn:ANd9GcQxv3vyi4YqgamHAJTIgWkNJkLqWWIuAG2pkecTpX67vjz6XE96K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CA05C907-3C10-4584-ABB7-A2004B3A19AF}"/>
              </a:ext>
            </a:extLst>
          </p:cNvPr>
          <p:cNvSpPr/>
          <p:nvPr/>
        </p:nvSpPr>
        <p:spPr>
          <a:xfrm>
            <a:off x="2286000" y="228600"/>
            <a:ext cx="76200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5650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…for the emphasis of their pulpit ministrations. The Christian public, because deprived of the knowledge of Christ’s present ministry, are unaware of its vast realities, though they are able from childhood itself to relate the mere historical facts and activities of Christ during His three and one-half years of service on earth. </a:t>
            </a:r>
            <a:r>
              <a:rPr lang="en-US" sz="3000" b="1" u="sng" dirty="0">
                <a:solidFill>
                  <a:srgbClr val="FFFFCC"/>
                </a:solidFill>
                <a:effectLst>
                  <a:outerShdw blurRad="38100" dist="38100" dir="2700000" algn="tl">
                    <a:srgbClr val="000000">
                      <a:alpha val="43137"/>
                    </a:srgbClr>
                  </a:outerShdw>
                </a:effectLst>
              </a:rPr>
              <a:t>That Christ is doing anything now is not recognized by Christians generally and for this part-truth kind of preaching is wholly responsible. It yet remains true, whether neglected by one or the other kind of theologian</a:t>
            </a:r>
            <a:r>
              <a:rPr lang="en-US" sz="3000" dirty="0">
                <a:effectLst>
                  <a:outerShdw blurRad="38100" dist="38100" dir="2700000" algn="tl">
                    <a:srgbClr val="000000">
                      <a:alpha val="43137"/>
                    </a:srgbClr>
                  </a:outerShdw>
                </a:effectLst>
              </a:rPr>
              <a:t>, that Christ is now engaged in ministry which determines the service and destiny of all those who have put their trust in Him.”</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CA05C907-3C10-4584-ABB7-A2004B3A19AF}"/>
              </a:ext>
            </a:extLst>
          </p:cNvPr>
          <p:cNvSpPr/>
          <p:nvPr/>
        </p:nvSpPr>
        <p:spPr>
          <a:xfrm>
            <a:off x="2286000" y="228600"/>
            <a:ext cx="76200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t1.gstatic.com/images?q=tbn:ANd9GcQxv3vyi4YqgamHAJTIgWkNJkLqWWIuAG2pkecTpX67vjz6XE96Kw">
            <a:extLst>
              <a:ext uri="{FF2B5EF4-FFF2-40B4-BE49-F238E27FC236}">
                <a16:creationId xmlns:a16="http://schemas.microsoft.com/office/drawing/2014/main" id="{C13BA79A-DB6E-3FCD-003C-F723A6FF8E2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1930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36939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clearly Jesus did not set up a natural theocratic kingdom with Himself as the king ruling from Jerusalem on earth before His resurrection. So, what happened to the kingdom He promised? It was postponed, many NT interpreters suggest. . . . But if the premillennial view just espoused is true, that leaves the question concerning the present ministry of Christ. </a:t>
            </a:r>
            <a:r>
              <a:rPr lang="en-US" sz="3200" b="1" u="sng" dirty="0">
                <a:solidFill>
                  <a:srgbClr val="FFFFCC"/>
                </a:solidFill>
                <a:effectLst>
                  <a:outerShdw blurRad="38100" dist="38100" dir="2700000" algn="tl">
                    <a:srgbClr val="000000">
                      <a:alpha val="43137"/>
                    </a:srgbClr>
                  </a:outerShdw>
                </a:effectLst>
              </a:rPr>
              <a:t>What is He doing right now</a:t>
            </a:r>
            <a:r>
              <a:rPr lang="en-US" sz="3200" dirty="0">
                <a:effectLst>
                  <a:outerShdw blurRad="38100" dist="38100" dir="2700000" algn="tl">
                    <a:srgbClr val="000000">
                      <a:alpha val="43137"/>
                    </a:srgbClr>
                  </a:outerShdw>
                </a:effectLst>
              </a:rPr>
              <a:t>?</a:t>
            </a:r>
            <a:r>
              <a:rPr lang="en-US" sz="3200" i="1" dirty="0">
                <a:effectLst>
                  <a:outerShdw blurRad="38100" dist="38100" dir="2700000" algn="tl">
                    <a:srgbClr val="000000">
                      <a:alpha val="43137"/>
                    </a:srgbClr>
                  </a:outerShdw>
                </a:effectLst>
              </a:rPr>
              <a:t>”</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886075" y="232828"/>
            <a:ext cx="64198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Dave Anderson</a:t>
            </a:r>
          </a:p>
          <a:p>
            <a:pPr algn="ctr"/>
            <a:r>
              <a:rPr lang="en-US" i="1" dirty="0">
                <a:effectLst>
                  <a:outerShdw blurRad="38100" dist="38100" dir="2700000" algn="tl">
                    <a:srgbClr val="000000">
                      <a:alpha val="43137"/>
                    </a:srgbClr>
                  </a:outerShdw>
                </a:effectLst>
                <a:latin typeface="+mn-lt"/>
              </a:rPr>
              <a:t>The King-Priest of Psalm 110 in Hebrews </a:t>
            </a:r>
            <a:r>
              <a:rPr lang="en-US" dirty="0">
                <a:effectLst>
                  <a:outerShdw blurRad="38100" dist="38100" dir="2700000" algn="tl">
                    <a:srgbClr val="000000">
                      <a:alpha val="43137"/>
                    </a:srgbClr>
                  </a:outerShdw>
                </a:effectLst>
                <a:latin typeface="+mn-lt"/>
              </a:rPr>
              <a:t>(New York: Lang, 2001), 2.</a:t>
            </a:r>
          </a:p>
        </p:txBody>
      </p:sp>
    </p:spTree>
    <p:extLst>
      <p:ext uri="{BB962C8B-B14F-4D97-AF65-F5344CB8AC3E}">
        <p14:creationId xmlns:p14="http://schemas.microsoft.com/office/powerpoint/2010/main" val="3715523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006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classical or revised dispensationalists should also recognize the </a:t>
            </a:r>
            <a:r>
              <a:rPr lang="en-US" sz="3200" i="1" dirty="0">
                <a:effectLst>
                  <a:outerShdw blurRad="38100" dist="38100" dir="2700000" algn="tl">
                    <a:srgbClr val="000000">
                      <a:alpha val="43137"/>
                    </a:srgbClr>
                  </a:outerShdw>
                </a:effectLst>
              </a:rPr>
              <a:t>already</a:t>
            </a:r>
            <a:r>
              <a:rPr lang="en-US" sz="3200" dirty="0">
                <a:effectLst>
                  <a:outerShdw blurRad="38100" dist="38100" dir="2700000" algn="tl">
                    <a:srgbClr val="000000">
                      <a:alpha val="43137"/>
                    </a:srgbClr>
                  </a:outerShdw>
                </a:effectLst>
              </a:rPr>
              <a:t> eschatology of Hebrews. </a:t>
            </a:r>
            <a:r>
              <a:rPr lang="en-US" sz="3200" b="1" u="sng" dirty="0">
                <a:solidFill>
                  <a:srgbClr val="FFFFCC"/>
                </a:solidFill>
                <a:effectLst>
                  <a:outerShdw blurRad="38100" dist="38100" dir="2700000" algn="tl">
                    <a:srgbClr val="000000">
                      <a:alpha val="43137"/>
                    </a:srgbClr>
                  </a:outerShdw>
                </a:effectLst>
              </a:rPr>
              <a:t>Christ is not passive on the throne</a:t>
            </a:r>
            <a:r>
              <a:rPr lang="en-US" sz="3200" dirty="0">
                <a:effectLst>
                  <a:outerShdw blurRad="38100" dist="38100" dir="2700000" algn="tl">
                    <a:srgbClr val="000000">
                      <a:alpha val="43137"/>
                    </a:srgbClr>
                  </a:outerShdw>
                </a:effectLst>
              </a:rPr>
              <a:t>. He is reigning. He has subjects. And because He is the forerunner, there are many present blessings which belong to the eschatological age which can be enjoyed now because the Davidic Covenant with some of its blessings has been inaugurated.</a:t>
            </a:r>
            <a:r>
              <a:rPr lang="en-US" sz="3200" i="1" dirty="0">
                <a:effectLst>
                  <a:outerShdw blurRad="38100" dist="38100" dir="2700000" algn="tl">
                    <a:srgbClr val="000000">
                      <a:alpha val="43137"/>
                    </a:srgbClr>
                  </a:outerShdw>
                </a:effectLst>
              </a:rPr>
              <a:t>”</a:t>
            </a:r>
          </a:p>
        </p:txBody>
      </p:sp>
      <p:sp>
        <p:nvSpPr>
          <p:cNvPr id="8" name="Rectangle 7">
            <a:extLst>
              <a:ext uri="{FF2B5EF4-FFF2-40B4-BE49-F238E27FC236}">
                <a16:creationId xmlns:a16="http://schemas.microsoft.com/office/drawing/2014/main" id="{585E8E5F-D8FD-4E4C-AE84-5C0CC1D3326A}"/>
              </a:ext>
            </a:extLst>
          </p:cNvPr>
          <p:cNvSpPr/>
          <p:nvPr/>
        </p:nvSpPr>
        <p:spPr>
          <a:xfrm>
            <a:off x="2776539" y="232828"/>
            <a:ext cx="6638925"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Dave Anderson</a:t>
            </a:r>
          </a:p>
          <a:p>
            <a:pPr algn="ctr"/>
            <a:r>
              <a:rPr lang="en-US" i="1" dirty="0">
                <a:effectLst>
                  <a:outerShdw blurRad="38100" dist="38100" dir="2700000" algn="tl">
                    <a:srgbClr val="000000">
                      <a:alpha val="43137"/>
                    </a:srgbClr>
                  </a:outerShdw>
                </a:effectLst>
                <a:latin typeface="+mn-lt"/>
              </a:rPr>
              <a:t>The King-Priest of Psalm 110 in Hebrews </a:t>
            </a:r>
            <a:r>
              <a:rPr lang="en-US" dirty="0">
                <a:effectLst>
                  <a:outerShdw blurRad="38100" dist="38100" dir="2700000" algn="tl">
                    <a:srgbClr val="000000">
                      <a:alpha val="43137"/>
                    </a:srgbClr>
                  </a:outerShdw>
                </a:effectLst>
                <a:latin typeface="+mn-lt"/>
              </a:rPr>
              <a:t>(New York: Lang, 2001), 296.</a:t>
            </a:r>
          </a:p>
        </p:txBody>
      </p:sp>
      <p:pic>
        <p:nvPicPr>
          <p:cNvPr id="2" name="Picture 2" descr="Image result for dave anderson grace school of">
            <a:extLst>
              <a:ext uri="{FF2B5EF4-FFF2-40B4-BE49-F238E27FC236}">
                <a16:creationId xmlns:a16="http://schemas.microsoft.com/office/drawing/2014/main" id="{CB1F1F10-FC42-6713-AF9C-6D3CABC38C9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831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Tree>
    <p:extLst>
      <p:ext uri="{BB962C8B-B14F-4D97-AF65-F5344CB8AC3E}">
        <p14:creationId xmlns:p14="http://schemas.microsoft.com/office/powerpoint/2010/main" val="1758627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D1ABF7F-D3E6-D627-08A0-AB5A7B22183F}"/>
              </a:ext>
            </a:extLst>
          </p:cNvPr>
          <p:cNvGraphicFramePr>
            <a:graphicFrameLocks noGrp="1"/>
          </p:cNvGraphicFramePr>
          <p:nvPr>
            <p:ph idx="1"/>
            <p:extLst>
              <p:ext uri="{D42A27DB-BD31-4B8C-83A1-F6EECF244321}">
                <p14:modId xmlns:p14="http://schemas.microsoft.com/office/powerpoint/2010/main" val="2502051097"/>
              </p:ext>
            </p:extLst>
          </p:nvPr>
        </p:nvGraphicFramePr>
        <p:xfrm>
          <a:off x="607219" y="228600"/>
          <a:ext cx="10977562" cy="6400800"/>
        </p:xfrm>
        <a:graphic>
          <a:graphicData uri="http://schemas.openxmlformats.org/drawingml/2006/table">
            <a:tbl>
              <a:tblPr firstRow="1" bandRow="1">
                <a:tableStyleId>{5C22544A-7EE6-4342-B048-85BDC9FD1C3A}</a:tableStyleId>
              </a:tblPr>
              <a:tblGrid>
                <a:gridCol w="5488781">
                  <a:extLst>
                    <a:ext uri="{9D8B030D-6E8A-4147-A177-3AD203B41FA5}">
                      <a16:colId xmlns:a16="http://schemas.microsoft.com/office/drawing/2014/main" val="3494255027"/>
                    </a:ext>
                  </a:extLst>
                </a:gridCol>
                <a:gridCol w="5488781">
                  <a:extLst>
                    <a:ext uri="{9D8B030D-6E8A-4147-A177-3AD203B41FA5}">
                      <a16:colId xmlns:a16="http://schemas.microsoft.com/office/drawing/2014/main" val="3208223904"/>
                    </a:ext>
                  </a:extLst>
                </a:gridCol>
              </a:tblGrid>
              <a:tr h="914400">
                <a:tc gridSpan="2">
                  <a:txBody>
                    <a:bodyPr/>
                    <a:lstStyle/>
                    <a:p>
                      <a:pPr algn="ctr"/>
                      <a:r>
                        <a:rPr lang="en-US" altLang="en-US" sz="3200" dirty="0">
                          <a:effectLst/>
                          <a:cs typeface="Calibri" panose="020F0502020204030204" pitchFamily="34" charset="0"/>
                        </a:rPr>
                        <a:t>Christ’s High Priestly Activities in His Present Session </a:t>
                      </a:r>
                      <a:endParaRPr lang="en-US" sz="3200" dirty="0">
                        <a:effectLst/>
                      </a:endParaRPr>
                    </a:p>
                  </a:txBody>
                  <a:tcPr anchor="ctr"/>
                </a:tc>
                <a:tc hMerge="1">
                  <a:txBody>
                    <a:bodyPr/>
                    <a:lstStyle/>
                    <a:p>
                      <a:endParaRPr lang="en-US" dirty="0"/>
                    </a:p>
                  </a:txBody>
                  <a:tcPr/>
                </a:tc>
                <a:extLst>
                  <a:ext uri="{0D108BD9-81ED-4DB2-BD59-A6C34878D82A}">
                    <a16:rowId xmlns:a16="http://schemas.microsoft.com/office/drawing/2014/main" val="253245430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a:tabLst/>
                        <a:defRPr/>
                      </a:pPr>
                      <a:r>
                        <a:rPr lang="en-US" sz="2200" b="1" kern="1200" dirty="0">
                          <a:solidFill>
                            <a:schemeClr val="dk1"/>
                          </a:solidFill>
                          <a:effectLst/>
                          <a:latin typeface="+mn-lt"/>
                          <a:ea typeface="+mn-ea"/>
                          <a:cs typeface="+mn-cs"/>
                        </a:rPr>
                        <a:t>Sustains creation (Col. 1:16-17)</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7"/>
                        <a:tabLst/>
                        <a:defRPr/>
                      </a:pPr>
                      <a:r>
                        <a:rPr lang="en-US" sz="2200" b="1" kern="1200" dirty="0">
                          <a:solidFill>
                            <a:schemeClr val="dk1"/>
                          </a:solidFill>
                          <a:effectLst/>
                          <a:latin typeface="+mn-lt"/>
                          <a:ea typeface="+mn-ea"/>
                          <a:cs typeface="+mn-cs"/>
                        </a:rPr>
                        <a:t>Keeps the Saints (John 10:27-29; 1 Pet. 1:5)</a:t>
                      </a:r>
                    </a:p>
                  </a:txBody>
                  <a:tcPr anchor="ctr"/>
                </a:tc>
                <a:extLst>
                  <a:ext uri="{0D108BD9-81ED-4DB2-BD59-A6C34878D82A}">
                    <a16:rowId xmlns:a16="http://schemas.microsoft.com/office/drawing/2014/main" val="3457139727"/>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2"/>
                        <a:tabLst/>
                        <a:defRPr/>
                      </a:pPr>
                      <a:r>
                        <a:rPr lang="en-US" sz="2200" b="1" kern="1200" dirty="0">
                          <a:solidFill>
                            <a:schemeClr val="dk1"/>
                          </a:solidFill>
                          <a:effectLst/>
                          <a:latin typeface="+mn-lt"/>
                          <a:ea typeface="+mn-ea"/>
                          <a:cs typeface="+mn-cs"/>
                        </a:rPr>
                        <a:t>Head over the Church (Eph. 1:22-23)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8"/>
                        <a:tabLst/>
                        <a:defRPr/>
                      </a:pPr>
                      <a:r>
                        <a:rPr lang="en-US" sz="2200" b="1" kern="1200" dirty="0">
                          <a:solidFill>
                            <a:schemeClr val="dk1"/>
                          </a:solidFill>
                          <a:effectLst/>
                          <a:latin typeface="+mn-lt"/>
                          <a:ea typeface="+mn-ea"/>
                          <a:cs typeface="+mn-cs"/>
                        </a:rPr>
                        <a:t>Intercedes for the Saints (Rom. 8:34; Heb. 7:25)</a:t>
                      </a:r>
                    </a:p>
                  </a:txBody>
                  <a:tcPr anchor="ctr"/>
                </a:tc>
                <a:extLst>
                  <a:ext uri="{0D108BD9-81ED-4DB2-BD59-A6C34878D82A}">
                    <a16:rowId xmlns:a16="http://schemas.microsoft.com/office/drawing/2014/main" val="131507267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3"/>
                        <a:tabLst/>
                        <a:defRPr/>
                      </a:pPr>
                      <a:r>
                        <a:rPr lang="en-US" sz="2200" b="1" kern="1200" dirty="0">
                          <a:solidFill>
                            <a:schemeClr val="dk1"/>
                          </a:solidFill>
                          <a:effectLst/>
                          <a:latin typeface="+mn-lt"/>
                          <a:ea typeface="+mn-ea"/>
                          <a:cs typeface="+mn-cs"/>
                        </a:rPr>
                        <a:t>Groom of the Church (Eph. 5:22-33)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9"/>
                        <a:tabLst/>
                        <a:defRPr/>
                      </a:pPr>
                      <a:r>
                        <a:rPr lang="en-US" sz="2200" b="1" kern="1200" dirty="0">
                          <a:solidFill>
                            <a:schemeClr val="dk1"/>
                          </a:solidFill>
                          <a:effectLst/>
                          <a:latin typeface="+mn-lt"/>
                          <a:ea typeface="+mn-ea"/>
                          <a:cs typeface="+mn-cs"/>
                        </a:rPr>
                        <a:t>Advocate for the Saints (Heb. 9:24; 1 John 2:1)</a:t>
                      </a:r>
                    </a:p>
                  </a:txBody>
                  <a:tcPr anchor="ctr"/>
                </a:tc>
                <a:extLst>
                  <a:ext uri="{0D108BD9-81ED-4DB2-BD59-A6C34878D82A}">
                    <a16:rowId xmlns:a16="http://schemas.microsoft.com/office/drawing/2014/main" val="324427594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4"/>
                        <a:tabLst/>
                        <a:defRPr/>
                      </a:pPr>
                      <a:r>
                        <a:rPr lang="en-US" sz="2200" b="1" kern="1200" dirty="0">
                          <a:solidFill>
                            <a:schemeClr val="dk1"/>
                          </a:solidFill>
                          <a:effectLst/>
                          <a:latin typeface="+mn-lt"/>
                          <a:ea typeface="+mn-ea"/>
                          <a:cs typeface="+mn-cs"/>
                        </a:rPr>
                        <a:t>Building the Church (Matt. 16:18; Acts 2:41; 4:4) </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0"/>
                        <a:tabLst/>
                        <a:defRPr/>
                      </a:pPr>
                      <a:r>
                        <a:rPr lang="en-US" sz="2200" b="1" kern="1200" dirty="0">
                          <a:solidFill>
                            <a:schemeClr val="dk1"/>
                          </a:solidFill>
                          <a:effectLst/>
                          <a:latin typeface="+mn-lt"/>
                          <a:ea typeface="+mn-ea"/>
                          <a:cs typeface="+mn-cs"/>
                        </a:rPr>
                        <a:t>Restores broken fellowship (1 John 1:9)</a:t>
                      </a:r>
                    </a:p>
                  </a:txBody>
                  <a:tcPr anchor="ctr"/>
                </a:tc>
                <a:extLst>
                  <a:ext uri="{0D108BD9-81ED-4DB2-BD59-A6C34878D82A}">
                    <a16:rowId xmlns:a16="http://schemas.microsoft.com/office/drawing/2014/main" val="3028931420"/>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5"/>
                        <a:tabLst/>
                        <a:defRPr/>
                      </a:pPr>
                      <a:r>
                        <a:rPr lang="en-US" sz="2200" b="1" kern="1200" dirty="0">
                          <a:solidFill>
                            <a:schemeClr val="dk1"/>
                          </a:solidFill>
                          <a:effectLst/>
                          <a:latin typeface="+mn-lt"/>
                          <a:ea typeface="+mn-ea"/>
                          <a:cs typeface="+mn-cs"/>
                        </a:rPr>
                        <a:t>Bestowal of Spiritual Gifts (Eph. 4:7-12)</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1"/>
                        <a:tabLst/>
                        <a:defRPr/>
                      </a:pPr>
                      <a:r>
                        <a:rPr lang="en-US" sz="2200" b="1" kern="1200" dirty="0">
                          <a:solidFill>
                            <a:schemeClr val="dk1"/>
                          </a:solidFill>
                          <a:effectLst/>
                          <a:latin typeface="+mn-lt"/>
                          <a:ea typeface="+mn-ea"/>
                          <a:cs typeface="+mn-cs"/>
                        </a:rPr>
                        <a:t>Disciplines His children (Heb. 12:5-13)</a:t>
                      </a:r>
                    </a:p>
                  </a:txBody>
                  <a:tcPr anchor="ctr"/>
                </a:tc>
                <a:extLst>
                  <a:ext uri="{0D108BD9-81ED-4DB2-BD59-A6C34878D82A}">
                    <a16:rowId xmlns:a16="http://schemas.microsoft.com/office/drawing/2014/main" val="136232781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6"/>
                        <a:tabLst/>
                        <a:defRPr/>
                      </a:pPr>
                      <a:r>
                        <a:rPr lang="en-US" sz="2200" b="1" kern="1200" dirty="0">
                          <a:solidFill>
                            <a:schemeClr val="dk1"/>
                          </a:solidFill>
                          <a:effectLst/>
                          <a:latin typeface="+mn-lt"/>
                          <a:ea typeface="+mn-ea"/>
                          <a:cs typeface="+mn-cs"/>
                        </a:rPr>
                        <a:t>Melchizedekian High Priestly role (Heb. 6:20)</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Pct val="100000"/>
                        <a:buFont typeface="+mj-lt"/>
                        <a:buNone/>
                        <a:tabLst/>
                        <a:defRPr/>
                      </a:pPr>
                      <a:r>
                        <a:rPr lang="en-US" sz="2200" b="1" kern="1200" dirty="0">
                          <a:solidFill>
                            <a:schemeClr val="dk1"/>
                          </a:solidFill>
                          <a:effectLst/>
                          <a:latin typeface="+mn-lt"/>
                          <a:ea typeface="+mn-ea"/>
                          <a:cs typeface="+mn-cs"/>
                        </a:rPr>
                        <a:t>12. Indwells His people (John 14:23)</a:t>
                      </a:r>
                    </a:p>
                  </a:txBody>
                  <a:tcPr anchor="ctr"/>
                </a:tc>
                <a:extLst>
                  <a:ext uri="{0D108BD9-81ED-4DB2-BD59-A6C34878D82A}">
                    <a16:rowId xmlns:a16="http://schemas.microsoft.com/office/drawing/2014/main" val="579941034"/>
                  </a:ext>
                </a:extLst>
              </a:tr>
            </a:tbl>
          </a:graphicData>
        </a:graphic>
      </p:graphicFrame>
    </p:spTree>
    <p:extLst>
      <p:ext uri="{BB962C8B-B14F-4D97-AF65-F5344CB8AC3E}">
        <p14:creationId xmlns:p14="http://schemas.microsoft.com/office/powerpoint/2010/main" val="3492160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2:33</a:t>
            </a:r>
          </a:p>
          <a:p>
            <a:pPr algn="just"/>
            <a:r>
              <a:rPr lang="en-US" sz="3600" dirty="0">
                <a:effectLst>
                  <a:outerShdw blurRad="38100" dist="38100" dir="2700000" algn="tl">
                    <a:srgbClr val="000000">
                      <a:alpha val="43137"/>
                    </a:srgbClr>
                  </a:outerShdw>
                </a:effectLst>
                <a:cs typeface="Calibri" panose="020F0502020204030204" pitchFamily="34" charset="0"/>
              </a:rPr>
              <a:t>“Therefore having been exalted to the right hand of God, and having received from the Father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the Holy Spirit</a:t>
            </a:r>
            <a:r>
              <a:rPr lang="en-US" sz="3600" dirty="0">
                <a:effectLst>
                  <a:outerShdw blurRad="38100" dist="38100" dir="2700000" algn="tl">
                    <a:srgbClr val="000000">
                      <a:alpha val="43137"/>
                    </a:srgbClr>
                  </a:outerShdw>
                </a:effectLst>
                <a:cs typeface="Calibri" panose="020F0502020204030204" pitchFamily="34" charset="0"/>
              </a:rPr>
              <a:t>, He has poured forth this which you both see and hear</a:t>
            </a:r>
            <a:r>
              <a:rPr lang="en-US" sz="3600" cap="small" dirty="0">
                <a:effectLst>
                  <a:outerShdw blurRad="38100" dist="38100" dir="2700000" algn="tl">
                    <a:srgbClr val="000000">
                      <a:alpha val="43137"/>
                    </a:srgbClr>
                  </a:outerShdw>
                </a:effectLst>
                <a:cs typeface="Calibri" panose="020F0502020204030204" pitchFamily="34" charset="0"/>
              </a:rPr>
              <a: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121491E6-A593-6228-E37F-D300C248F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709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869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08817"/>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14:16-18</a:t>
            </a:r>
          </a:p>
          <a:p>
            <a:pPr algn="just"/>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 will ask the Father, and He will give you another Helper, that He may be with you forever;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that is</a:t>
            </a:r>
            <a:r>
              <a:rPr lang="en-US" sz="3600" dirty="0">
                <a:effectLst>
                  <a:outerShdw blurRad="38100" dist="38100" dir="2700000" algn="tl">
                    <a:srgbClr val="000000">
                      <a:alpha val="43137"/>
                    </a:srgbClr>
                  </a:outerShdw>
                </a:effectLst>
                <a:cs typeface="Calibri" panose="020F0502020204030204" pitchFamily="34" charset="0"/>
              </a:rPr>
              <a:t> the Spirit of truth, whom the world cannot receive, because it does not see Him or know Him, </a:t>
            </a:r>
            <a:r>
              <a:rPr lang="en-US" sz="3600" i="1" dirty="0">
                <a:effectLst>
                  <a:outerShdw blurRad="38100" dist="38100" dir="2700000" algn="tl">
                    <a:srgbClr val="000000">
                      <a:alpha val="43137"/>
                    </a:srgbClr>
                  </a:outerShdw>
                </a:effectLst>
                <a:cs typeface="Calibri" panose="020F0502020204030204" pitchFamily="34" charset="0"/>
              </a:rPr>
              <a:t>but</a:t>
            </a:r>
            <a:r>
              <a:rPr lang="en-US" sz="3600" dirty="0">
                <a:effectLst>
                  <a:outerShdw blurRad="38100" dist="38100" dir="2700000" algn="tl">
                    <a:srgbClr val="000000">
                      <a:alpha val="43137"/>
                    </a:srgbClr>
                  </a:outerShdw>
                </a:effectLst>
                <a:cs typeface="Calibri" panose="020F0502020204030204" pitchFamily="34" charset="0"/>
              </a:rPr>
              <a:t> you know Him because He abides with you and will be in you. </a:t>
            </a:r>
            <a:r>
              <a:rPr lang="en-US" sz="3600" baseline="30000" dirty="0">
                <a:effectLst>
                  <a:outerShdw blurRad="38100" dist="38100" dir="2700000" algn="tl">
                    <a:srgbClr val="000000">
                      <a:alpha val="43137"/>
                    </a:srgbClr>
                  </a:outerShdw>
                </a:effectLst>
                <a:cs typeface="Calibri" panose="020F0502020204030204" pitchFamily="34" charset="0"/>
              </a:rPr>
              <a:t>18</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 will not leave you as orphans; I will come to you.”</a:t>
            </a:r>
            <a:endParaRPr lang="en-US" sz="40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7761634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16:5-7</a:t>
            </a:r>
          </a:p>
          <a:p>
            <a:pPr algn="just"/>
            <a:r>
              <a:rPr lang="en-US" sz="3600" baseline="30000" dirty="0">
                <a:effectLst>
                  <a:outerShdw blurRad="38100" dist="38100" dir="2700000" algn="tl">
                    <a:srgbClr val="000000">
                      <a:alpha val="43137"/>
                    </a:srgbClr>
                  </a:outerShdw>
                </a:effectLst>
                <a:cs typeface="Calibri" panose="020F0502020204030204" pitchFamily="34" charset="0"/>
              </a:rPr>
              <a:t>5</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now I am going to Him who sent Me; and none of you asks Me, ‘Where are You going?’ </a:t>
            </a:r>
            <a:r>
              <a:rPr lang="en-US" sz="3600" baseline="30000" dirty="0">
                <a:effectLst>
                  <a:outerShdw blurRad="38100" dist="38100" dir="2700000" algn="tl">
                    <a:srgbClr val="000000">
                      <a:alpha val="43137"/>
                    </a:srgbClr>
                  </a:outerShdw>
                </a:effectLst>
                <a:cs typeface="Calibri" panose="020F0502020204030204" pitchFamily="34" charset="0"/>
              </a:rPr>
              <a:t>6</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because I have said these things to you, sorrow has filled your heart. </a:t>
            </a:r>
            <a:r>
              <a:rPr lang="en-US" sz="3600" baseline="30000" dirty="0">
                <a:effectLst>
                  <a:outerShdw blurRad="38100" dist="38100" dir="2700000" algn="tl">
                    <a:srgbClr val="000000">
                      <a:alpha val="43137"/>
                    </a:srgbClr>
                  </a:outerShdw>
                </a:effectLst>
                <a:cs typeface="Calibri" panose="020F0502020204030204" pitchFamily="34" charset="0"/>
              </a:rPr>
              <a:t>7</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I tell you the truth, it is to your advantage that I go away; for if I do not go away, the Helper will not come to you; but if I go, I will send Him to you.’”</a:t>
            </a:r>
          </a:p>
        </p:txBody>
      </p:sp>
    </p:spTree>
    <p:extLst>
      <p:ext uri="{BB962C8B-B14F-4D97-AF65-F5344CB8AC3E}">
        <p14:creationId xmlns:p14="http://schemas.microsoft.com/office/powerpoint/2010/main" val="81774489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11:9-13</a:t>
            </a:r>
          </a:p>
          <a:p>
            <a:pPr algn="just"/>
            <a:r>
              <a:rPr lang="en-US" sz="3100" baseline="30000" dirty="0">
                <a:effectLst>
                  <a:outerShdw blurRad="38100" dist="38100" dir="2700000" algn="tl">
                    <a:srgbClr val="000000">
                      <a:alpha val="43137"/>
                    </a:srgbClr>
                  </a:outerShdw>
                </a:effectLst>
                <a:cs typeface="Calibri" panose="020F0502020204030204" pitchFamily="34" charset="0"/>
              </a:rPr>
              <a:t>9 </a:t>
            </a:r>
            <a:r>
              <a:rPr lang="en-US" sz="3100" dirty="0">
                <a:effectLst>
                  <a:outerShdw blurRad="38100" dist="38100" dir="2700000" algn="tl">
                    <a:srgbClr val="000000">
                      <a:alpha val="43137"/>
                    </a:srgbClr>
                  </a:outerShdw>
                </a:effectLst>
                <a:cs typeface="Calibri" panose="020F0502020204030204" pitchFamily="34" charset="0"/>
              </a:rPr>
              <a:t>“So I say to you, ask, and it will be given to you; seek, and you will find; knock, and it will be opened to you. </a:t>
            </a:r>
            <a:r>
              <a:rPr lang="en-US" sz="3100" baseline="30000" dirty="0">
                <a:effectLst>
                  <a:outerShdw blurRad="38100" dist="38100" dir="2700000" algn="tl">
                    <a:srgbClr val="000000">
                      <a:alpha val="43137"/>
                    </a:srgbClr>
                  </a:outerShdw>
                </a:effectLst>
                <a:cs typeface="Calibri" panose="020F0502020204030204" pitchFamily="34" charset="0"/>
              </a:rPr>
              <a:t>10 </a:t>
            </a:r>
            <a:r>
              <a:rPr lang="en-US" sz="3100" dirty="0">
                <a:effectLst>
                  <a:outerShdw blurRad="38100" dist="38100" dir="2700000" algn="tl">
                    <a:srgbClr val="000000">
                      <a:alpha val="43137"/>
                    </a:srgbClr>
                  </a:outerShdw>
                </a:effectLst>
                <a:cs typeface="Calibri" panose="020F0502020204030204" pitchFamily="34" charset="0"/>
              </a:rPr>
              <a:t>For everyone who asks, receives; and he who seeks, finds; and to him who knocks, it will be opened. </a:t>
            </a:r>
            <a:r>
              <a:rPr lang="en-US" sz="3100" baseline="30000" dirty="0">
                <a:effectLst>
                  <a:outerShdw blurRad="38100" dist="38100" dir="2700000" algn="tl">
                    <a:srgbClr val="000000">
                      <a:alpha val="43137"/>
                    </a:srgbClr>
                  </a:outerShdw>
                </a:effectLst>
                <a:cs typeface="Calibri" panose="020F0502020204030204" pitchFamily="34" charset="0"/>
              </a:rPr>
              <a:t>11 </a:t>
            </a:r>
            <a:r>
              <a:rPr lang="en-US" sz="3100" dirty="0">
                <a:effectLst>
                  <a:outerShdw blurRad="38100" dist="38100" dir="2700000" algn="tl">
                    <a:srgbClr val="000000">
                      <a:alpha val="43137"/>
                    </a:srgbClr>
                  </a:outerShdw>
                </a:effectLst>
                <a:cs typeface="Calibri" panose="020F0502020204030204" pitchFamily="34" charset="0"/>
              </a:rPr>
              <a:t>Now suppose one of you fathers is asked by his son for a fish; he will not give him a snake instead of a fish, will he? </a:t>
            </a:r>
            <a:r>
              <a:rPr lang="en-US" sz="3100" baseline="30000" dirty="0">
                <a:effectLst>
                  <a:outerShdw blurRad="38100" dist="38100" dir="2700000" algn="tl">
                    <a:srgbClr val="000000">
                      <a:alpha val="43137"/>
                    </a:srgbClr>
                  </a:outerShdw>
                </a:effectLst>
                <a:cs typeface="Calibri" panose="020F0502020204030204" pitchFamily="34" charset="0"/>
              </a:rPr>
              <a:t>12 </a:t>
            </a:r>
            <a:r>
              <a:rPr lang="en-US" sz="3100" dirty="0">
                <a:effectLst>
                  <a:outerShdw blurRad="38100" dist="38100" dir="2700000" algn="tl">
                    <a:srgbClr val="000000">
                      <a:alpha val="43137"/>
                    </a:srgbClr>
                  </a:outerShdw>
                </a:effectLst>
                <a:cs typeface="Calibri" panose="020F0502020204030204" pitchFamily="34" charset="0"/>
              </a:rPr>
              <a:t>Or </a:t>
            </a:r>
            <a:r>
              <a:rPr lang="en-US" sz="3100" i="1" dirty="0">
                <a:effectLst>
                  <a:outerShdw blurRad="38100" dist="38100" dir="2700000" algn="tl">
                    <a:srgbClr val="000000">
                      <a:alpha val="43137"/>
                    </a:srgbClr>
                  </a:outerShdw>
                </a:effectLst>
                <a:cs typeface="Calibri" panose="020F0502020204030204" pitchFamily="34" charset="0"/>
              </a:rPr>
              <a:t>if</a:t>
            </a:r>
            <a:r>
              <a:rPr lang="en-US" sz="3100" dirty="0">
                <a:effectLst>
                  <a:outerShdw blurRad="38100" dist="38100" dir="2700000" algn="tl">
                    <a:srgbClr val="000000">
                      <a:alpha val="43137"/>
                    </a:srgbClr>
                  </a:outerShdw>
                </a:effectLst>
                <a:cs typeface="Calibri" panose="020F0502020204030204" pitchFamily="34" charset="0"/>
              </a:rPr>
              <a:t> he is asked for an egg, he will not give him a scorpion, will he?</a:t>
            </a:r>
            <a:r>
              <a:rPr lang="en-US" sz="3100" baseline="30000" dirty="0">
                <a:effectLst>
                  <a:outerShdw blurRad="38100" dist="38100" dir="2700000" algn="tl">
                    <a:srgbClr val="000000">
                      <a:alpha val="43137"/>
                    </a:srgbClr>
                  </a:outerShdw>
                </a:effectLst>
                <a:cs typeface="Calibri" panose="020F0502020204030204" pitchFamily="34" charset="0"/>
              </a:rPr>
              <a:t> 13 </a:t>
            </a:r>
            <a:r>
              <a:rPr lang="en-US" sz="3100" dirty="0">
                <a:effectLst>
                  <a:outerShdw blurRad="38100" dist="38100" dir="2700000" algn="tl">
                    <a:srgbClr val="000000">
                      <a:alpha val="43137"/>
                    </a:srgbClr>
                  </a:outerShdw>
                </a:effectLst>
                <a:cs typeface="Calibri" panose="020F0502020204030204" pitchFamily="34" charset="0"/>
              </a:rPr>
              <a:t>If you then, being evil, know how to give good gifts to your children,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how much more will </a:t>
            </a:r>
            <a:r>
              <a:rPr lang="en-US" sz="3100" b="1" i="1" u="sng" dirty="0">
                <a:solidFill>
                  <a:srgbClr val="FFFFCC"/>
                </a:solidFill>
                <a:effectLst>
                  <a:outerShdw blurRad="38100" dist="38100" dir="2700000" algn="tl">
                    <a:srgbClr val="000000">
                      <a:alpha val="43137"/>
                    </a:srgbClr>
                  </a:outerShdw>
                </a:effectLst>
                <a:cs typeface="Calibri" panose="020F0502020204030204" pitchFamily="34" charset="0"/>
              </a:rPr>
              <a:t>your</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 heavenly Father give the Holy Spirit to those who ask Him?</a:t>
            </a:r>
            <a:r>
              <a:rPr lang="en-US" sz="31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6628012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24:49</a:t>
            </a:r>
          </a:p>
          <a:p>
            <a:pPr algn="just"/>
            <a:r>
              <a:rPr lang="en-US" sz="3600" dirty="0">
                <a:effectLst>
                  <a:outerShdw blurRad="38100" dist="38100" dir="2700000" algn="tl">
                    <a:srgbClr val="000000">
                      <a:alpha val="43137"/>
                    </a:srgbClr>
                  </a:outerShdw>
                </a:effectLst>
                <a:cs typeface="Calibri" panose="020F0502020204030204" pitchFamily="34" charset="0"/>
              </a:rPr>
              <a:t>“And behold, I am sending forth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My Father</a:t>
            </a:r>
            <a:r>
              <a:rPr lang="en-US" sz="3600" dirty="0">
                <a:effectLst>
                  <a:outerShdw blurRad="38100" dist="38100" dir="2700000" algn="tl">
                    <a:srgbClr val="000000">
                      <a:alpha val="43137"/>
                    </a:srgbClr>
                  </a:outerShdw>
                </a:effectLst>
                <a:cs typeface="Calibri" panose="020F0502020204030204" pitchFamily="34" charset="0"/>
              </a:rPr>
              <a:t> upon you; but you are to stay in the city until you are clothed with power from on high.”</a:t>
            </a:r>
            <a:endParaRPr lang="en-US" sz="320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3C235EE7-8026-4471-BD8D-22D5CC1CC42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831842" y="2895600"/>
            <a:ext cx="2528316" cy="1828800"/>
          </a:xfrm>
          <a:prstGeom prst="rect">
            <a:avLst/>
          </a:prstGeom>
        </p:spPr>
      </p:pic>
    </p:spTree>
    <p:extLst>
      <p:ext uri="{BB962C8B-B14F-4D97-AF65-F5344CB8AC3E}">
        <p14:creationId xmlns:p14="http://schemas.microsoft.com/office/powerpoint/2010/main" val="11763374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E23E2AAB-6571-4720-983A-9D62690EC65E}"/>
              </a:ext>
            </a:extLst>
          </p:cNvPr>
          <p:cNvPicPr>
            <a:picLocks noChangeAspect="1"/>
          </p:cNvPicPr>
          <p:nvPr/>
        </p:nvPicPr>
        <p:blipFill>
          <a:blip r:embed="rId3"/>
          <a:stretch>
            <a:fillRect/>
          </a:stretch>
        </p:blipFill>
        <p:spPr>
          <a:xfrm>
            <a:off x="5273040" y="3352800"/>
            <a:ext cx="1645920" cy="1645920"/>
          </a:xfrm>
          <a:prstGeom prst="roundRect">
            <a:avLst/>
          </a:prstGeom>
        </p:spPr>
      </p:pic>
      <p:sp>
        <p:nvSpPr>
          <p:cNvPr id="5" name="TextBox 4">
            <a:extLst>
              <a:ext uri="{FF2B5EF4-FFF2-40B4-BE49-F238E27FC236}">
                <a16:creationId xmlns:a16="http://schemas.microsoft.com/office/drawing/2014/main" id="{2E250258-942F-B8DB-B5E0-8219FDF9A823}"/>
              </a:ext>
            </a:extLst>
          </p:cNvPr>
          <p:cNvSpPr txBox="1"/>
          <p:nvPr/>
        </p:nvSpPr>
        <p:spPr>
          <a:xfrm>
            <a:off x="609600" y="0"/>
            <a:ext cx="10972800" cy="3477875"/>
          </a:xfrm>
          <a:prstGeom prst="rect">
            <a:avLst/>
          </a:prstGeom>
          <a:noFill/>
        </p:spPr>
        <p:txBody>
          <a:bodyPr wrap="square">
            <a:spAutoFit/>
          </a:bodyPr>
          <a:lstStyle/>
          <a:p>
            <a:pPr marL="0" marR="0" algn="ctr">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1:4–5 </a:t>
            </a:r>
          </a:p>
          <a:p>
            <a:pPr marL="0" marR="0" algn="just">
              <a:spcBef>
                <a:spcPts val="0"/>
              </a:spcBef>
              <a:spcAft>
                <a:spcPts val="1000"/>
              </a:spcAft>
            </a:pPr>
            <a:r>
              <a:rPr lang="en-US" sz="3500" u="none" strike="noStrike" baseline="30000" dirty="0">
                <a:effectLst/>
                <a:latin typeface="Calibri" panose="020F0502020204030204" pitchFamily="34" charset="0"/>
              </a:rPr>
              <a:t>4</a:t>
            </a:r>
            <a:r>
              <a:rPr lang="en-US" sz="3500" u="none" strike="noStrike" dirty="0">
                <a:effectLst/>
                <a:latin typeface="Calibri" panose="020F0502020204030204" pitchFamily="34" charset="0"/>
              </a:rPr>
              <a:t> </a:t>
            </a:r>
            <a:r>
              <a:rPr lang="en-US" sz="3500" dirty="0">
                <a:effectLst/>
                <a:latin typeface="Calibri" panose="020F0502020204030204" pitchFamily="34" charset="0"/>
              </a:rPr>
              <a:t>Gathering them together, He commanded them not to leave Jerusalem, but to wait for what the Father had promised, “Which,” </a:t>
            </a:r>
            <a:r>
              <a:rPr lang="en-US" sz="3500" i="1" dirty="0">
                <a:effectLst/>
                <a:latin typeface="Calibri" panose="020F0502020204030204" pitchFamily="34" charset="0"/>
              </a:rPr>
              <a:t>He said,</a:t>
            </a:r>
            <a:r>
              <a:rPr lang="en-US" sz="3500" dirty="0">
                <a:effectLst/>
                <a:latin typeface="Calibri" panose="020F0502020204030204" pitchFamily="34" charset="0"/>
              </a:rPr>
              <a:t> “you heard of from Me; </a:t>
            </a:r>
            <a:r>
              <a:rPr lang="en-US" sz="3500" u="none" strike="noStrike" baseline="30000" dirty="0">
                <a:effectLst/>
                <a:latin typeface="Calibri" panose="020F0502020204030204" pitchFamily="34" charset="0"/>
              </a:rPr>
              <a:t>5</a:t>
            </a:r>
            <a:r>
              <a:rPr lang="en-US" sz="3500" u="none" strike="noStrike" dirty="0">
                <a:effectLst/>
                <a:latin typeface="Calibri" panose="020F0502020204030204" pitchFamily="34" charset="0"/>
              </a:rPr>
              <a:t> </a:t>
            </a:r>
            <a:r>
              <a:rPr lang="en-US" sz="3500" dirty="0">
                <a:effectLst/>
                <a:latin typeface="Calibri" panose="020F0502020204030204" pitchFamily="34" charset="0"/>
              </a:rPr>
              <a:t>for John baptized with water, but you will be baptized with the Holy Spirit not many days from now.” </a:t>
            </a:r>
          </a:p>
        </p:txBody>
      </p:sp>
    </p:spTree>
    <p:extLst>
      <p:ext uri="{BB962C8B-B14F-4D97-AF65-F5344CB8AC3E}">
        <p14:creationId xmlns:p14="http://schemas.microsoft.com/office/powerpoint/2010/main" val="29837492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51136"/>
            <a:ext cx="10972800" cy="4849664"/>
          </a:xfrm>
        </p:spPr>
        <p:txBody>
          <a:bodyPr/>
          <a:lstStyle/>
          <a:p>
            <a:pPr marL="0" indent="0" algn="just">
              <a:lnSpc>
                <a:spcPct val="100000"/>
              </a:lnSpc>
              <a:buNone/>
            </a:pPr>
            <a:r>
              <a:rPr lang="en-US" sz="2900" dirty="0">
                <a:effectLst>
                  <a:outerShdw blurRad="38100" dist="38100" dir="2700000" algn="tl">
                    <a:srgbClr val="000000">
                      <a:alpha val="43137"/>
                    </a:srgbClr>
                  </a:outerShdw>
                </a:effectLst>
              </a:rPr>
              <a:t>“Yet even apart from this consideration, Bock misses the point of the quotation from Psalm 110 in Acts 2. As verse 33 makes clear, the real link is with the outpouring of the Holy Spirit. It is a well-confirmed New Testament teaching that the gift of the Holy Spirit is the </a:t>
            </a:r>
            <a:r>
              <a:rPr lang="en-US" sz="2900" i="1" dirty="0">
                <a:effectLst>
                  <a:outerShdw blurRad="38100" dist="38100" dir="2700000" algn="tl">
                    <a:srgbClr val="000000">
                      <a:alpha val="43137"/>
                    </a:srgbClr>
                  </a:outerShdw>
                </a:effectLst>
              </a:rPr>
              <a:t>direct consequence</a:t>
            </a:r>
            <a:r>
              <a:rPr lang="en-US" sz="2900" dirty="0">
                <a:effectLst>
                  <a:outerShdw blurRad="38100" dist="38100" dir="2700000" algn="tl">
                    <a:srgbClr val="000000">
                      <a:alpha val="43137"/>
                    </a:srgbClr>
                  </a:outerShdw>
                </a:effectLst>
              </a:rPr>
              <a:t> of our Lord’s ascension to the Father. According to John’s Gospel, the Lord informed the disciples, ‘it is to your advantage that I go away; for if I do not go away, the helper will not come to you; but if I depart, I will send him to you’ (16:7). Earlier He had also said, ‘and I will pray to the Father, and He will give you another helper, that He may abide with you forever’ (14:16). </a:t>
            </a:r>
            <a:r>
              <a:rPr lang="en-US" sz="2900" dirty="0"/>
              <a:t>Our Lord’s return to the Father and His intercession there are necessary to the outpouring of the Holy Spirit....</a:t>
            </a:r>
            <a:endParaRPr lang="en-US" sz="290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096EBB0B-BF2A-4D28-A59B-C3F357DD5F47}"/>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177.</a:t>
            </a:r>
          </a:p>
        </p:txBody>
      </p:sp>
      <p:pic>
        <p:nvPicPr>
          <p:cNvPr id="12" name="Picture 2" descr="Image result for zane hodges">
            <a:extLst>
              <a:ext uri="{FF2B5EF4-FFF2-40B4-BE49-F238E27FC236}">
                <a16:creationId xmlns:a16="http://schemas.microsoft.com/office/drawing/2014/main" id="{7B640EC4-ED0B-4A7B-A6CA-F5058A1586F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83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50419"/>
            <a:ext cx="10972800" cy="4541806"/>
          </a:xfrm>
        </p:spPr>
        <p:txBody>
          <a:bodyPr/>
          <a:lstStyle/>
          <a:p>
            <a:pPr marL="0" indent="0" algn="just">
              <a:lnSpc>
                <a:spcPct val="100000"/>
              </a:lnSpc>
              <a:buNone/>
            </a:pPr>
            <a:r>
              <a:rPr lang="en-US" sz="2850" dirty="0">
                <a:effectLst>
                  <a:outerShdw blurRad="38100" dist="38100" dir="2700000" algn="tl">
                    <a:srgbClr val="000000">
                      <a:alpha val="43137"/>
                    </a:srgbClr>
                  </a:outerShdw>
                </a:effectLst>
              </a:rPr>
              <a:t>...</a:t>
            </a:r>
            <a:r>
              <a:rPr lang="en-US" sz="2850" dirty="0"/>
              <a:t>Thus, in Luke-Acts the gift of the Spirit is termed ‘the promise of the Father’ for which the disciples must wait until after Jesus’ ascension to Heaven (Luke 24:49; Acts 1:4). Bock labels Psalm 110 a ‘resurrection proof text.’ However, it is not an explicit statement of the resurrection since the resurrection is not mentioned in the Psalm. It does prophesy enthronement at God’s right hand. </a:t>
            </a:r>
            <a:r>
              <a:rPr lang="en-US" sz="2850" b="1" u="sng" dirty="0">
                <a:solidFill>
                  <a:srgbClr val="FFFFCC"/>
                </a:solidFill>
              </a:rPr>
              <a:t>The point of Peter quoting Psalm 110 is simply this: the seated Christ is the source of the Spirit’s outpouring. By His intercession He has secured what God the Father promised.</a:t>
            </a:r>
            <a:r>
              <a:rPr lang="en-US" sz="2850" dirty="0"/>
              <a:t> This is precisely what Acts 2:33 states: ‘therefore being exalted to the right hand of God, and having received from the Father the promise of the Holy Spirit, He poured out this which you see and hear.’”</a:t>
            </a:r>
            <a:endParaRPr lang="en-US" sz="285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65A118FF-E421-4DDD-91DD-BFF542C2B71C}"/>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latin typeface="+mn-l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latin typeface="+mn-lt"/>
                <a:cs typeface="Calibri" panose="020F0502020204030204" pitchFamily="34" charset="0"/>
              </a:rPr>
              <a:t>Issues in Dispensationalism</a:t>
            </a:r>
            <a:r>
              <a:rPr lang="en-US" sz="1400" dirty="0">
                <a:effectLst>
                  <a:outerShdw blurRad="38100" dist="38100" dir="2700000" algn="tl">
                    <a:srgbClr val="000000">
                      <a:alpha val="43137"/>
                    </a:srgbClr>
                  </a:outerShdw>
                </a:effectLst>
                <a:latin typeface="+mn-lt"/>
                <a:cs typeface="Calibri" panose="020F0502020204030204" pitchFamily="34" charset="0"/>
              </a:rPr>
              <a:t>, ed. John R. Master Wesley R. Willis, Charles C. Ryrie (Chicago: Moody, 1994), 177.</a:t>
            </a:r>
          </a:p>
        </p:txBody>
      </p:sp>
      <p:pic>
        <p:nvPicPr>
          <p:cNvPr id="2" name="Picture 2" descr="Image result for zane hodges">
            <a:extLst>
              <a:ext uri="{FF2B5EF4-FFF2-40B4-BE49-F238E27FC236}">
                <a16:creationId xmlns:a16="http://schemas.microsoft.com/office/drawing/2014/main" id="{F819A32A-13CA-D14E-87C3-83A187A8498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8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 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643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Until</a:t>
            </a:r>
            <a:r>
              <a:rPr lang="en-US" sz="3600" cap="small" dirty="0">
                <a:effectLst>
                  <a:outerShdw blurRad="38100" dist="38100" dir="2700000" algn="tl">
                    <a:srgbClr val="000000">
                      <a:alpha val="43137"/>
                    </a:srgbClr>
                  </a:outerShdw>
                </a:effectLst>
                <a:cs typeface="Calibri" panose="020F0502020204030204" pitchFamily="34" charset="0"/>
              </a:rPr>
              <a:t>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3331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3221038" y="228600"/>
            <a:ext cx="5749925" cy="762000"/>
          </a:xfrm>
        </p:spPr>
        <p:txBody>
          <a:bodyPr anchor="t"/>
          <a:lstStyle/>
          <a:p>
            <a:pPr algn="ctr" defTabSz="457200" eaLnBrk="0" hangingPunct="0">
              <a:lnSpc>
                <a:spcPct val="100000"/>
              </a:lnSpc>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049721" y="1600200"/>
            <a:ext cx="10092559" cy="48768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Eden (Gen 3:15)</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a:t>
            </a:r>
            <a:r>
              <a:rPr lang="en-US" sz="3200" dirty="0" err="1">
                <a:effectLst>
                  <a:outerShdw blurRad="38100" dist="38100" dir="2700000" algn="tl">
                    <a:srgbClr val="000000">
                      <a:alpha val="43137"/>
                    </a:srgbClr>
                  </a:outerShdw>
                </a:effectLst>
                <a:latin typeface="Calibri" panose="020F0502020204030204" pitchFamily="34" charset="0"/>
              </a:rPr>
              <a:t>diluvian</a:t>
            </a:r>
            <a:r>
              <a:rPr lang="en-US" sz="3200" dirty="0">
                <a:effectLst>
                  <a:outerShdw blurRad="38100" dist="38100" dir="2700000" algn="tl">
                    <a:srgbClr val="000000">
                      <a:alpha val="43137"/>
                    </a:srgbClr>
                  </a:outerShdw>
                </a:effectLst>
                <a:latin typeface="Calibri" panose="020F0502020204030204" pitchFamily="34" charset="0"/>
              </a:rPr>
              <a:t> world (1 Pet 3:19-20)</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922" y="76200"/>
            <a:ext cx="1083478" cy="1097280"/>
          </a:xfrm>
          <a:prstGeom prst="rect">
            <a:avLst/>
          </a:prstGeom>
          <a:ln w="12700">
            <a:solidFill>
              <a:schemeClr val="tx1"/>
            </a:solidFill>
          </a:ln>
        </p:spPr>
      </p:pic>
    </p:spTree>
    <p:extLst>
      <p:ext uri="{BB962C8B-B14F-4D97-AF65-F5344CB8AC3E}">
        <p14:creationId xmlns:p14="http://schemas.microsoft.com/office/powerpoint/2010/main" val="2013022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47851" y="228600"/>
            <a:ext cx="8496299" cy="1447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Post-Fall, Earthly Authority </a:t>
            </a:r>
            <a:br>
              <a:rPr lang="en-US" sz="28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latin typeface="+mn-lt"/>
              </a:rPr>
              <a:t>(Job 1:7; 2:2; Luke 4:5-8; Rom. 8:19-22)</a:t>
            </a:r>
            <a:endParaRPr lang="en-US" sz="2800" dirty="0">
              <a:effectLst>
                <a:outerShdw blurRad="38100" dist="38100" dir="2700000" algn="tl">
                  <a:srgbClr val="000000">
                    <a:alpha val="43137"/>
                  </a:srgbClr>
                </a:outerShdw>
              </a:effectLst>
              <a:latin typeface="+mn-lt"/>
            </a:endParaRPr>
          </a:p>
        </p:txBody>
      </p:sp>
      <p:sp>
        <p:nvSpPr>
          <p:cNvPr id="6147" name="Rectangle 3"/>
          <p:cNvSpPr>
            <a:spLocks noGrp="1" noChangeArrowheads="1"/>
          </p:cNvSpPr>
          <p:nvPr>
            <p:ph type="body" idx="1"/>
          </p:nvPr>
        </p:nvSpPr>
        <p:spPr>
          <a:xfrm>
            <a:off x="1943100" y="2057400"/>
            <a:ext cx="8305800" cy="4572001"/>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of this world (John 12:31; 14:30; 16:11)</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God of this age (2 Cor. 4:4)</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and power of the air (Eph. 2:2)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 the believer wrestles with (Eph. 6:12)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Roaring lion (1 Pet. 5:8)</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852007"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81200"/>
            <a:ext cx="10972800" cy="38862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Peter’s use of Psalm 110:1 in Acts 2:34–35 is often used to justify Christ’s present Davidic enthronement. Yet of Psalm 110, Elliott Johnson observes that the Messiah’s present position as depicted in this Psalm fails to include imagery of coronation. </a:t>
            </a:r>
            <a:r>
              <a:rPr lang="en-US" sz="3200" b="1" u="sng" dirty="0">
                <a:solidFill>
                  <a:srgbClr val="FFFFCC"/>
                </a:solidFill>
                <a:effectLst>
                  <a:outerShdw blurRad="38100" dist="38100" dir="2700000" algn="tl">
                    <a:srgbClr val="000000">
                      <a:alpha val="43137"/>
                    </a:srgbClr>
                  </a:outerShdw>
                </a:effectLst>
              </a:rPr>
              <a:t>Only Christ’s priestly activity is mentioned</a:t>
            </a:r>
            <a:r>
              <a:rPr lang="en-US" sz="3200" b="1" dirty="0">
                <a:solidFill>
                  <a:srgbClr val="FFFFCC"/>
                </a:solidFill>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 Such coronation imagery would certainly have been mentioned if in fact the Psalm were intended to describe Christ’s enthronement as Davidic King.</a:t>
            </a:r>
          </a:p>
        </p:txBody>
      </p:sp>
      <p:sp>
        <p:nvSpPr>
          <p:cNvPr id="4" name="Rectangle 3">
            <a:extLst>
              <a:ext uri="{FF2B5EF4-FFF2-40B4-BE49-F238E27FC236}">
                <a16:creationId xmlns:a16="http://schemas.microsoft.com/office/drawing/2014/main" id="{DDED8C29-5312-47D5-972D-3ABE15909AE2}"/>
              </a:ext>
            </a:extLst>
          </p:cNvPr>
          <p:cNvSpPr/>
          <p:nvPr/>
        </p:nvSpPr>
        <p:spPr>
          <a:xfrm>
            <a:off x="2656999" y="228601"/>
            <a:ext cx="6878002"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Elliot Johnson</a:t>
            </a:r>
          </a:p>
          <a:p>
            <a:pPr algn="ctr"/>
            <a:r>
              <a:rPr lang="en-US" sz="1600" dirty="0">
                <a:effectLst>
                  <a:outerShdw blurRad="38100" dist="38100" dir="2700000" algn="tl">
                    <a:srgbClr val="000000">
                      <a:alpha val="43137"/>
                    </a:srgbClr>
                  </a:outerShdw>
                </a:effectLst>
                <a:cs typeface="Calibri" panose="020F0502020204030204" pitchFamily="34" charset="0"/>
              </a:rPr>
              <a:t>Elliott Johnson, “Hermeneutical Principles and the Interpretation of Psalm 110,” Bibliotheca Sacra 149 (October–December 1992): 433–34.</a:t>
            </a:r>
          </a:p>
        </p:txBody>
      </p:sp>
      <p:pic>
        <p:nvPicPr>
          <p:cNvPr id="1026" name="Picture 2" descr="Image result for dr. elliott johnson DTS">
            <a:extLst>
              <a:ext uri="{FF2B5EF4-FFF2-40B4-BE49-F238E27FC236}">
                <a16:creationId xmlns:a16="http://schemas.microsoft.com/office/drawing/2014/main" id="{8E9FB8A5-3A0D-4CB6-B04D-AAFAA34BD6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20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1 Kings 2:11-12</a:t>
            </a:r>
          </a:p>
          <a:p>
            <a:pPr algn="just"/>
            <a:r>
              <a:rPr lang="en-US" sz="3600" dirty="0">
                <a:effectLst>
                  <a:outerShdw blurRad="38100" dist="38100" dir="2700000" algn="tl">
                    <a:srgbClr val="000000">
                      <a:alpha val="43137"/>
                    </a:srgbClr>
                  </a:outerShdw>
                </a:effectLst>
              </a:rPr>
              <a:t>“The days that David reigned over </a:t>
            </a:r>
            <a:r>
              <a:rPr lang="en-US" sz="3600" b="1" u="sng" dirty="0">
                <a:solidFill>
                  <a:srgbClr val="FFFFCC"/>
                </a:solidFill>
                <a:effectLst>
                  <a:outerShdw blurRad="38100" dist="38100" dir="2700000" algn="tl">
                    <a:srgbClr val="000000">
                      <a:alpha val="43137"/>
                    </a:srgbClr>
                  </a:outerShdw>
                </a:effectLst>
              </a:rPr>
              <a:t>Israel</a:t>
            </a:r>
            <a:r>
              <a:rPr lang="en-US" sz="3600" dirty="0">
                <a:effectLst>
                  <a:outerShdw blurRad="38100" dist="38100" dir="2700000" algn="tl">
                    <a:srgbClr val="000000">
                      <a:alpha val="43137"/>
                    </a:srgbClr>
                  </a:outerShdw>
                </a:effectLst>
              </a:rPr>
              <a:t> were forty years: seven years he reigned in </a:t>
            </a:r>
            <a:r>
              <a:rPr lang="en-US" sz="3600" b="1" u="sng" dirty="0">
                <a:solidFill>
                  <a:srgbClr val="FFFFCC"/>
                </a:solidFill>
                <a:effectLst>
                  <a:outerShdw blurRad="38100" dist="38100" dir="2700000" algn="tl">
                    <a:srgbClr val="000000">
                      <a:alpha val="43137"/>
                    </a:srgbClr>
                  </a:outerShdw>
                </a:effectLst>
              </a:rPr>
              <a:t>Hebron</a:t>
            </a:r>
            <a:r>
              <a:rPr lang="en-US" sz="3600" dirty="0">
                <a:effectLst>
                  <a:outerShdw blurRad="38100" dist="38100" dir="2700000" algn="tl">
                    <a:srgbClr val="000000">
                      <a:alpha val="43137"/>
                    </a:srgbClr>
                  </a:outerShdw>
                </a:effectLst>
              </a:rPr>
              <a:t> and thirty-three years he reigned in </a:t>
            </a:r>
            <a:r>
              <a:rPr lang="en-US" sz="3600" b="1" u="sng" dirty="0">
                <a:solidFill>
                  <a:srgbClr val="FFFFCC"/>
                </a:solidFill>
                <a:effectLst>
                  <a:outerShdw blurRad="38100" dist="38100" dir="2700000" algn="tl">
                    <a:srgbClr val="000000">
                      <a:alpha val="43137"/>
                    </a:srgbClr>
                  </a:outerShdw>
                </a:effectLst>
              </a:rPr>
              <a:t>Jerusalem</a:t>
            </a:r>
            <a:r>
              <a:rPr lang="en-US" sz="3600" dirty="0">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a:t>
            </a:r>
            <a:r>
              <a:rPr lang="en-US" sz="3600" b="1" u="sng" dirty="0">
                <a:solidFill>
                  <a:srgbClr val="FFFFCC"/>
                </a:solidFill>
                <a:effectLst>
                  <a:outerShdw blurRad="38100" dist="38100" dir="2700000" algn="tl">
                    <a:srgbClr val="000000">
                      <a:alpha val="43137"/>
                    </a:srgbClr>
                  </a:outerShdw>
                </a:effectLst>
              </a:rPr>
              <a:t>Solomon sat on the throne of David</a:t>
            </a:r>
            <a:r>
              <a:rPr lang="en-US" sz="3600" dirty="0">
                <a:effectLst>
                  <a:outerShdw blurRad="38100" dist="38100" dir="2700000" algn="tl">
                    <a:srgbClr val="000000">
                      <a:alpha val="43137"/>
                    </a:srgbClr>
                  </a:outerShdw>
                </a:effectLst>
              </a:rPr>
              <a:t> his father, and his kingdom was firmly established.”</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39F0C54A-C116-10F7-A4D4-6EC4681F4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728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065949541"/>
              </p:ext>
            </p:extLst>
          </p:nvPr>
        </p:nvGraphicFramePr>
        <p:xfrm>
          <a:off x="609600" y="1188720"/>
          <a:ext cx="10972800" cy="457200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561167396"/>
                    </a:ext>
                  </a:extLst>
                </a:gridCol>
                <a:gridCol w="5029200">
                  <a:extLst>
                    <a:ext uri="{9D8B030D-6E8A-4147-A177-3AD203B41FA5}">
                      <a16:colId xmlns:a16="http://schemas.microsoft.com/office/drawing/2014/main" val="980899094"/>
                    </a:ext>
                  </a:extLst>
                </a:gridCol>
                <a:gridCol w="4191000">
                  <a:extLst>
                    <a:ext uri="{9D8B030D-6E8A-4147-A177-3AD203B41FA5}">
                      <a16:colId xmlns:a16="http://schemas.microsoft.com/office/drawing/2014/main" val="2934671267"/>
                    </a:ext>
                  </a:extLst>
                </a:gridCol>
              </a:tblGrid>
              <a:tr h="9144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Realm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Physical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Spiritual</a:t>
                      </a:r>
                    </a:p>
                  </a:txBody>
                  <a:tcPr anchor="ctr"/>
                </a:tc>
                <a:extLst>
                  <a:ext uri="{0D108BD9-81ED-4DB2-BD59-A6C34878D82A}">
                    <a16:rowId xmlns:a16="http://schemas.microsoft.com/office/drawing/2014/main" val="795456391"/>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 .. 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 ..Jesus is enthroned as the Messiah.... 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30092"/>
            <a:ext cx="10972800"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rPr>
              <a:t>“…the New Testament does introduce </a:t>
            </a:r>
            <a:r>
              <a:rPr lang="en-US" sz="3200" b="1" u="sng" dirty="0">
                <a:solidFill>
                  <a:srgbClr val="FFFFCC"/>
                </a:solidFill>
                <a:effectLst>
                  <a:outerShdw blurRad="38100" dist="38100" dir="2700000" algn="tl">
                    <a:srgbClr val="000000">
                      <a:alpha val="43137"/>
                    </a:srgbClr>
                  </a:outerShdw>
                </a:effectLst>
              </a:rPr>
              <a:t>change</a:t>
            </a:r>
            <a:r>
              <a:rPr lang="en-US" sz="3200" dirty="0">
                <a:effectLst>
                  <a:outerShdw blurRad="38100" dist="38100" dir="2700000" algn="tl">
                    <a:srgbClr val="000000">
                      <a:alpha val="43137"/>
                    </a:srgbClr>
                  </a:outerShdw>
                </a:effectLst>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rPr>
              <a:t>additions</a:t>
            </a:r>
            <a:r>
              <a:rPr lang="en-US" sz="3200" dirty="0">
                <a:effectLst>
                  <a:outerShdw blurRad="38100" dist="38100" dir="2700000" algn="tl">
                    <a:srgbClr val="000000">
                      <a:alpha val="43137"/>
                    </a:srgbClr>
                  </a:outerShdw>
                </a:effectLst>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rPr>
              <a:t>enhancement</a:t>
            </a:r>
            <a:r>
              <a:rPr lang="en-US" sz="3200" dirty="0">
                <a:effectLst>
                  <a:outerShdw blurRad="38100" dist="38100" dir="2700000" algn="tl">
                    <a:srgbClr val="000000">
                      <a:alpha val="43137"/>
                    </a:srgbClr>
                  </a:outerShdw>
                </a:effectLst>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cs typeface="Calibri" panose="020F0502020204030204" pitchFamily="34" charset="0"/>
              </a:rPr>
              <a:t>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“Dispensationalism, Israel and the Church: Assessment and Dialogue,”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(Grand Rapids: Zondervan, 1992), 392–93.</a:t>
            </a: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“Complementary Hermeneutics” in Progressive Dispensationalism</a:t>
            </a:r>
          </a:p>
        </p:txBody>
      </p:sp>
      <p:pic>
        <p:nvPicPr>
          <p:cNvPr id="5" name="Picture 4">
            <a:extLst>
              <a:ext uri="{FF2B5EF4-FFF2-40B4-BE49-F238E27FC236}">
                <a16:creationId xmlns:a16="http://schemas.microsoft.com/office/drawing/2014/main" id="{85DE594B-DFC2-2CC3-330E-E78C8E853E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752600"/>
            <a:ext cx="10972800" cy="12314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rPr>
              <a:t>“The Davidic throne and the heavenly throne of Jesus at the right hand of the Father are one and the same.”</a:t>
            </a: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12" name="Rectangle 11">
            <a:extLst>
              <a:ext uri="{FF2B5EF4-FFF2-40B4-BE49-F238E27FC236}">
                <a16:creationId xmlns:a16="http://schemas.microsoft.com/office/drawing/2014/main" id="{7238D600-D951-46D2-8EB5-D1AC1375A50E}"/>
              </a:ext>
            </a:extLst>
          </p:cNvPr>
          <p:cNvSpPr/>
          <p:nvPr/>
        </p:nvSpPr>
        <p:spPr>
          <a:xfrm>
            <a:off x="3086100" y="228600"/>
            <a:ext cx="6019800" cy="1246495"/>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Darrell Bock</a:t>
            </a:r>
          </a:p>
          <a:p>
            <a:pPr algn="ctr"/>
            <a:r>
              <a:rPr lang="en-US" dirty="0">
                <a:effectLst>
                  <a:outerShdw blurRad="38100" dist="38100" dir="2700000" algn="tl">
                    <a:srgbClr val="000000">
                      <a:alpha val="43137"/>
                    </a:srgbClr>
                  </a:outerShdw>
                </a:effectLst>
                <a:latin typeface="Calibri" panose="020F0502020204030204" pitchFamily="34" charset="0"/>
              </a:rPr>
              <a:t> </a:t>
            </a:r>
            <a:r>
              <a:rPr lang="en-US" sz="1600" dirty="0">
                <a:effectLst>
                  <a:outerShdw blurRad="38100" dist="38100" dir="2700000" algn="tl">
                    <a:srgbClr val="000000">
                      <a:alpha val="43137"/>
                    </a:srgbClr>
                  </a:outerShdw>
                </a:effectLst>
                <a:cs typeface="Calibri" panose="020F0502020204030204" pitchFamily="34" charset="0"/>
              </a:rPr>
              <a:t>“Evidence from Acts,” in The Coming Millennial Kingdom, ed. Donald Campbell and Jeffrey Townsend (Chicago: Moody, 1992), 194.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5C369AD4-696F-1EEA-D120-D9BC57117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048000"/>
            <a:ext cx="45720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B8A2E19-F569-60DD-0D54-BC1E56DDD5E1}"/>
              </a:ext>
            </a:extLst>
          </p:cNvPr>
          <p:cNvPicPr>
            <a:picLocks noChangeAspect="1"/>
          </p:cNvPicPr>
          <p:nvPr/>
        </p:nvPicPr>
        <p:blipFill>
          <a:blip r:embed="rId8"/>
          <a:stretch>
            <a:fillRect/>
          </a:stretch>
        </p:blipFill>
        <p:spPr>
          <a:xfrm>
            <a:off x="609600" y="204952"/>
            <a:ext cx="810838" cy="1121761"/>
          </a:xfrm>
          <a:prstGeom prst="rect">
            <a:avLst/>
          </a:prstGeom>
        </p:spPr>
      </p:pic>
    </p:spTree>
    <p:extLst>
      <p:ext uri="{BB962C8B-B14F-4D97-AF65-F5344CB8AC3E}">
        <p14:creationId xmlns:p14="http://schemas.microsoft.com/office/powerpoint/2010/main" val="3465158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
        <p:nvSpPr>
          <p:cNvPr id="61443" name="Content Placeholder 2"/>
          <p:cNvSpPr>
            <a:spLocks noGrp="1"/>
          </p:cNvSpPr>
          <p:nvPr>
            <p:ph idx="1"/>
          </p:nvPr>
        </p:nvSpPr>
        <p:spPr>
          <a:xfrm>
            <a:off x="2895600" y="1447800"/>
            <a:ext cx="8686800" cy="3962400"/>
          </a:xfrm>
        </p:spPr>
        <p:txBody>
          <a:bodyPr/>
          <a:lstStyle/>
          <a:p>
            <a:pPr marL="0" indent="0" algn="just">
              <a:lnSpc>
                <a:spcPct val="100000"/>
              </a:lnSpc>
              <a:buNone/>
              <a:defRPr/>
            </a:pPr>
            <a:r>
              <a:rPr lang="en-US" sz="3200" dirty="0">
                <a:cs typeface="Calibri" panose="020F0502020204030204" pitchFamily="34" charset="0"/>
              </a:rPr>
              <a:t>“‘Complementary hermeneutics’ must not be confused with the historic orthodox doctrine of progressive revelation. The latter truth means that God revealed His truth gradually, sometimes over a long period of time. </a:t>
            </a:r>
            <a:r>
              <a:rPr lang="en-US" sz="3200" b="1" u="sng" dirty="0">
                <a:solidFill>
                  <a:srgbClr val="FFFFCC"/>
                </a:solidFill>
                <a:cs typeface="Calibri" panose="020F0502020204030204" pitchFamily="34" charset="0"/>
              </a:rPr>
              <a:t>What was revealed later never changed the original revelation, however</a:t>
            </a:r>
            <a:r>
              <a:rPr lang="en-US" sz="3200" dirty="0">
                <a:cs typeface="Calibri" panose="020F0502020204030204" pitchFamily="34" charset="0"/>
              </a:rPr>
              <a:t>. The meaning and the recipients of the original promise always remain the same.</a:t>
            </a:r>
            <a:r>
              <a:rPr lang="en-US" sz="3200" dirty="0">
                <a:effectLst>
                  <a:outerShdw blurRad="38100" dist="38100" dir="2700000" algn="tl">
                    <a:srgbClr val="000000">
                      <a:alpha val="43137"/>
                    </a:srgbClr>
                  </a:outerShdw>
                </a:effectLst>
                <a:cs typeface="Calibri" panose="020F0502020204030204" pitchFamily="34" charset="0"/>
              </a:rPr>
              <a:t>”</a:t>
            </a:r>
            <a:endParaRPr lang="en-US" sz="3200" dirty="0">
              <a:cs typeface="Calibri" panose="020F0502020204030204" pitchFamily="34" charset="0"/>
            </a:endParaRPr>
          </a:p>
        </p:txBody>
      </p:sp>
      <p:sp>
        <p:nvSpPr>
          <p:cNvPr id="61444" name="TextBox 3"/>
          <p:cNvSpPr txBox="1">
            <a:spLocks noChangeArrowheads="1"/>
          </p:cNvSpPr>
          <p:nvPr/>
        </p:nvSpPr>
        <p:spPr bwMode="auto">
          <a:xfrm>
            <a:off x="2686050" y="6356129"/>
            <a:ext cx="7905750" cy="36933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dirty="0">
                <a:latin typeface="Calibri" panose="020F0502020204030204" pitchFamily="34" charset="0"/>
                <a:cs typeface="Calibri" panose="020F0502020204030204" pitchFamily="34" charset="0"/>
              </a:rPr>
              <a:t>Robert Lightner, </a:t>
            </a:r>
            <a:r>
              <a:rPr lang="en-US" i="1" dirty="0">
                <a:latin typeface="Calibri" panose="020F0502020204030204" pitchFamily="34" charset="0"/>
                <a:cs typeface="Calibri" panose="020F0502020204030204" pitchFamily="34" charset="0"/>
              </a:rPr>
              <a:t>Last Days Handbook</a:t>
            </a:r>
            <a:r>
              <a:rPr lang="en-US" dirty="0">
                <a:latin typeface="Calibri" panose="020F0502020204030204" pitchFamily="34" charset="0"/>
                <a:cs typeface="Calibri" panose="020F0502020204030204" pitchFamily="34" charset="0"/>
              </a:rPr>
              <a:t> (Nashville: Thomas Nelson, 1997), 210.</a:t>
            </a:r>
            <a:endPar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C138092-6401-4FE3-8026-DE08F9A7ED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064" y="1676400"/>
            <a:ext cx="2076936" cy="2743200"/>
          </a:xfrm>
          <a:prstGeom prst="rect">
            <a:avLst/>
          </a:prstGeom>
        </p:spPr>
      </p:pic>
    </p:spTree>
    <p:extLst>
      <p:ext uri="{BB962C8B-B14F-4D97-AF65-F5344CB8AC3E}">
        <p14:creationId xmlns:p14="http://schemas.microsoft.com/office/powerpoint/2010/main" val="2925209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CCFFAC1B-49D3-875D-D66A-D97E5586FF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91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2895600" y="1600201"/>
            <a:ext cx="8686800" cy="3124199"/>
          </a:xfrm>
        </p:spPr>
        <p:txBody>
          <a:bodyPr/>
          <a:lstStyle/>
          <a:p>
            <a:pPr marL="0" indent="0" algn="just">
              <a:lnSpc>
                <a:spcPct val="100000"/>
              </a:lnSpc>
              <a:buNone/>
              <a:defRPr/>
            </a:pPr>
            <a:r>
              <a:rPr lang="en-US" altLang="en-US" sz="3200" dirty="0">
                <a:effectLst>
                  <a:outerShdw blurRad="38100" dist="38100" dir="2700000" algn="tl">
                    <a:srgbClr val="000000">
                      <a:alpha val="43137"/>
                    </a:srgbClr>
                  </a:outerShdw>
                </a:effectLst>
                <a:cs typeface="Calibri" panose="020F0502020204030204" pitchFamily="34" charset="0"/>
              </a:rPr>
              <a:t>“</a:t>
            </a:r>
            <a:r>
              <a:rPr lang="en-US" sz="3200" dirty="0">
                <a:cs typeface="Calibri" panose="020F0502020204030204" pitchFamily="34" charset="0"/>
              </a:rPr>
              <a:t>So, they have not only changed the people to include the Church, but they have also changed the place where the covenant is to be fulfilled. Now it’s not only on earth, but it’s also in heaven. . . . The people have changed and the place has changed</a:t>
            </a:r>
            <a:r>
              <a:rPr lang="en-US" altLang="en-US" sz="3200" dirty="0">
                <a:effectLst>
                  <a:outerShdw blurRad="38100" dist="38100" dir="2700000" algn="tl">
                    <a:srgbClr val="000000">
                      <a:alpha val="43137"/>
                    </a:srgbClr>
                  </a:outerShdw>
                </a:effectLst>
                <a:cs typeface="Calibri" panose="020F0502020204030204" pitchFamily="34" charset="0"/>
              </a:rPr>
              <a:t>.”</a:t>
            </a:r>
          </a:p>
        </p:txBody>
      </p:sp>
      <p:sp>
        <p:nvSpPr>
          <p:cNvPr id="61444" name="TextBox 3"/>
          <p:cNvSpPr txBox="1">
            <a:spLocks noChangeArrowheads="1"/>
          </p:cNvSpPr>
          <p:nvPr/>
        </p:nvSpPr>
        <p:spPr bwMode="auto">
          <a:xfrm>
            <a:off x="2762250" y="6073914"/>
            <a:ext cx="666750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sz="2000" dirty="0">
                <a:latin typeface="Calibri" panose="020F0502020204030204" pitchFamily="34" charset="0"/>
                <a:cs typeface="Calibri" panose="020F0502020204030204" pitchFamily="34" charset="0"/>
              </a:rPr>
              <a:t>Robert Lightner, “Progressive Dispensationalism,” </a:t>
            </a:r>
            <a:r>
              <a:rPr lang="en-US" sz="2000" i="1" dirty="0">
                <a:latin typeface="Calibri" panose="020F0502020204030204" pitchFamily="34" charset="0"/>
                <a:cs typeface="Calibri" panose="020F0502020204030204" pitchFamily="34" charset="0"/>
              </a:rPr>
              <a:t>Conservative Theological Journal</a:t>
            </a:r>
            <a:r>
              <a:rPr lang="en-US" sz="2000" dirty="0">
                <a:latin typeface="Calibri" panose="020F0502020204030204" pitchFamily="34" charset="0"/>
                <a:cs typeface="Calibri" panose="020F0502020204030204" pitchFamily="34" charset="0"/>
              </a:rPr>
              <a:t> 4, no. 11 (March 2000): 53–54.</a:t>
            </a:r>
            <a:endParaRPr lang="en-US" alt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1445" name="Picture 4" descr="http://t1.gstatic.com/images?q=tbn:ANd9GcRVEkk3EF6aIGxY0Yz0z_uevMi3B1FPvrIm0btZT0dvwfQOys6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934" y="76200"/>
            <a:ext cx="868866" cy="109728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81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752600"/>
            <a:ext cx="2162176" cy="2743200"/>
          </a:xfrm>
          <a:prstGeom prst="rect">
            <a:avLst/>
          </a:prstGeom>
          <a:noFill/>
          <a:ln w="38100">
            <a:solidFill>
              <a:schemeClr val="bg1"/>
            </a:solidFill>
            <a:miter lim="800000"/>
            <a:headEnd/>
            <a:tailEnd/>
          </a:ln>
        </p:spPr>
      </p:pic>
      <p:sp>
        <p:nvSpPr>
          <p:cNvPr id="3" name="Title 1">
            <a:extLst>
              <a:ext uri="{FF2B5EF4-FFF2-40B4-BE49-F238E27FC236}">
                <a16:creationId xmlns:a16="http://schemas.microsoft.com/office/drawing/2014/main" id="{395778C5-7C73-B2B9-0862-34D2977D5908}"/>
              </a:ext>
            </a:extLst>
          </p:cNvPr>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Tree>
    <p:extLst>
      <p:ext uri="{BB962C8B-B14F-4D97-AF65-F5344CB8AC3E}">
        <p14:creationId xmlns:p14="http://schemas.microsoft.com/office/powerpoint/2010/main" val="2494283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rPr>
              <a:t>Acts 2:30</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“And so, because he was a prophet and knew that </a:t>
            </a:r>
            <a:r>
              <a:rPr lang="en-US" sz="3600" cap="small" dirty="0">
                <a:effectLst>
                  <a:outerShdw blurRad="38100" dist="38100" dir="2700000" algn="tl">
                    <a:srgbClr val="000000">
                      <a:alpha val="43137"/>
                    </a:srgbClr>
                  </a:outerShdw>
                </a:effectLst>
                <a:cs typeface="Calibri" panose="020F0502020204030204" pitchFamily="34" charset="0"/>
              </a:rPr>
              <a:t>God had sworn to him with an oath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to seat</a:t>
            </a:r>
            <a:r>
              <a:rPr lang="en-US" sz="36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one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of his descendants on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descr="Jesus Dust: How to Live in the Kingdom of God">
            <a:extLst>
              <a:ext uri="{FF2B5EF4-FFF2-40B4-BE49-F238E27FC236}">
                <a16:creationId xmlns:a16="http://schemas.microsoft.com/office/drawing/2014/main" id="{201653C7-DAB0-6666-A059-82E922B34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4149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Sit</a:t>
            </a:r>
            <a:r>
              <a:rPr lang="en-US" sz="3600" cap="small" dirty="0">
                <a:effectLst>
                  <a:outerShdw blurRad="38100" dist="38100" dir="2700000" algn="tl">
                    <a:srgbClr val="000000">
                      <a:alpha val="43137"/>
                    </a:srgbClr>
                  </a:outerShdw>
                </a:effectLst>
                <a:cs typeface="Calibri" panose="020F0502020204030204" pitchFamily="34" charset="0"/>
              </a:rPr>
              <a: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591AEE3-872C-3982-D7B5-3337117E7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50251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495800"/>
          </a:xfrm>
        </p:spPr>
        <p:txBody>
          <a:bodyPr/>
          <a:lstStyle/>
          <a:p>
            <a:pPr marL="0" indent="0" algn="just">
              <a:lnSpc>
                <a:spcPct val="100000"/>
              </a:lnSpc>
              <a:buNone/>
            </a:pPr>
            <a:r>
              <a:rPr lang="en-US" dirty="0">
                <a:effectLst>
                  <a:outerShdw blurRad="38100" dist="38100" dir="2700000" algn="tl">
                    <a:srgbClr val="000000">
                      <a:alpha val="43137"/>
                    </a:srgbClr>
                  </a:outerShdw>
                </a:effectLst>
              </a:rPr>
              <a:t>“Having mentioned the need to call on the Lord, Peter turns to recent events. He recounts Jesus’ ministry in death but notes the death is not able to hold him (vv. 22–24). Peter goes on to note that such impotency for death was predicted in Psalm 16, the second Old Testament citation in Acts 2 (vv. 25–28). The text is clearly presented as having been fulfilled in Jesus’ resurrection. The psalm 16 citation leads to the mention of David and a defense of the fact that a resurrection understanding of the text cannot refer to David, since he is buried (v. 29)…. “The </a:t>
            </a:r>
            <a:r>
              <a:rPr lang="en-US" b="1" dirty="0">
                <a:solidFill>
                  <a:srgbClr val="FFFFCC"/>
                </a:solidFill>
                <a:effectLst>
                  <a:outerShdw blurRad="38100" dist="38100" dir="2700000" algn="tl">
                    <a:srgbClr val="000000">
                      <a:alpha val="43137"/>
                    </a:srgbClr>
                  </a:outerShdw>
                </a:effectLst>
              </a:rPr>
              <a:t>crucial linking allusion</a:t>
            </a:r>
            <a:r>
              <a:rPr lang="en-US" dirty="0">
                <a:effectLst>
                  <a:outerShdw blurRad="38100" dist="38100" dir="2700000" algn="tl">
                    <a:srgbClr val="000000">
                      <a:alpha val="43137"/>
                    </a:srgbClr>
                  </a:outerShdw>
                </a:effectLst>
              </a:rPr>
              <a:t> appears at this point. Peter notes that David was a prophet. Not only was David a prophet, he was the conscience beneficiary of an oath God had made to him that “one of the fruit of his [David’s] loins” (KJV)…</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2" name="Picture 1">
            <a:extLst>
              <a:ext uri="{FF2B5EF4-FFF2-40B4-BE49-F238E27FC236}">
                <a16:creationId xmlns:a16="http://schemas.microsoft.com/office/drawing/2014/main" id="{49331D92-FBF2-2424-53C6-C6C84E878FBF}"/>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4043136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76800"/>
          </a:xfrm>
        </p:spPr>
        <p:txBody>
          <a:bodyPr/>
          <a:lstStyle/>
          <a:p>
            <a:pPr marL="0" indent="0" algn="just">
              <a:lnSpc>
                <a:spcPct val="100000"/>
              </a:lnSpc>
              <a:buNone/>
            </a:pPr>
            <a:r>
              <a:rPr lang="en-US" dirty="0">
                <a:effectLst>
                  <a:outerShdw blurRad="38100" dist="38100" dir="2700000" algn="tl">
                    <a:srgbClr val="000000">
                      <a:alpha val="43137"/>
                    </a:srgbClr>
                  </a:outerShdw>
                </a:effectLst>
              </a:rPr>
              <a:t>…would sit on his throne (Acts 2:30). The term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(to sit), which is reintroduced in the citation of Psalm 110 (note </a:t>
            </a:r>
            <a:r>
              <a:rPr lang="en-US" i="1" dirty="0" err="1">
                <a:effectLst>
                  <a:outerShdw blurRad="38100" dist="38100" dir="2700000" algn="tl">
                    <a:srgbClr val="000000">
                      <a:alpha val="43137"/>
                    </a:srgbClr>
                  </a:outerShdw>
                </a:effectLst>
              </a:rPr>
              <a:t>kathou</a:t>
            </a:r>
            <a:r>
              <a:rPr lang="en-US" dirty="0">
                <a:effectLst>
                  <a:outerShdw blurRad="38100" dist="38100" dir="2700000" algn="tl">
                    <a:srgbClr val="000000">
                      <a:alpha val="43137"/>
                    </a:srgbClr>
                  </a:outerShdw>
                </a:effectLst>
              </a:rPr>
              <a:t>, “sit,” in v. 34). The allusion in verse 30 is to Psalm 132:11, a Psalm which is strongly Israelitish and national in tone (see vv. 12–18). The Psalm in turn is a reflection of the promise made to David in 2 Samuel 7, especially verse 12. This 2 Samuel passage is better known as the Davidic covenant. What is </a:t>
            </a:r>
            <a:r>
              <a:rPr lang="en-US" b="1" dirty="0">
                <a:solidFill>
                  <a:srgbClr val="FFFFCC"/>
                </a:solidFill>
                <a:effectLst>
                  <a:outerShdw blurRad="38100" dist="38100" dir="2700000" algn="tl">
                    <a:srgbClr val="000000">
                      <a:alpha val="43137"/>
                    </a:srgbClr>
                  </a:outerShdw>
                </a:effectLst>
              </a:rPr>
              <a:t>crucial</a:t>
            </a:r>
            <a:r>
              <a:rPr lang="en-US" dirty="0">
                <a:effectLst>
                  <a:outerShdw blurRad="38100" dist="38100" dir="2700000" algn="tl">
                    <a:srgbClr val="000000">
                      <a:alpha val="43137"/>
                    </a:srgbClr>
                  </a:outerShdw>
                </a:effectLst>
              </a:rPr>
              <a:t> is that David’s awareness of this covenant promise is immediately </a:t>
            </a:r>
            <a:r>
              <a:rPr lang="en-US" b="1" dirty="0">
                <a:solidFill>
                  <a:srgbClr val="FFFFCC"/>
                </a:solidFill>
                <a:effectLst>
                  <a:outerShdw blurRad="38100" dist="38100" dir="2700000" algn="tl">
                    <a:srgbClr val="000000">
                      <a:alpha val="43137"/>
                    </a:srgbClr>
                  </a:outerShdw>
                </a:effectLst>
              </a:rPr>
              <a:t>linked</a:t>
            </a:r>
            <a:r>
              <a:rPr lang="en-US" dirty="0">
                <a:effectLst>
                  <a:outerShdw blurRad="38100" dist="38100" dir="2700000" algn="tl">
                    <a:srgbClr val="000000">
                      <a:alpha val="43137"/>
                    </a:srgbClr>
                  </a:outerShdw>
                </a:effectLst>
              </a:rPr>
              <a:t> to his understanding of the resurrection in Psalm 16, which in turn is immediately tied to the resurrection proof text of Psalm 110 (vv. 31–35)…</a:t>
            </a: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Being seated on David’s throne is linked to being seated at God’s right hand</a:t>
            </a:r>
            <a:r>
              <a:rPr lang="en-US" sz="2800" dirty="0">
                <a:effectLst>
                  <a:outerShdw blurRad="38100" dist="38100" dir="2700000" algn="tl">
                    <a:srgbClr val="000000">
                      <a:alpha val="43137"/>
                    </a:srgbClr>
                  </a:outerShdw>
                </a:effectLst>
              </a:rPr>
              <a:t>. In other words, Jesus’ resurrection-ascension to God’s right hand </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2B9FB01D-A84A-6144-5FC9-2C57A2AA7D0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5" name="Picture 4">
            <a:extLst>
              <a:ext uri="{FF2B5EF4-FFF2-40B4-BE49-F238E27FC236}">
                <a16:creationId xmlns:a16="http://schemas.microsoft.com/office/drawing/2014/main" id="{912A6B34-D15A-115B-FFE4-557B3998A4C7}"/>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1886205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1"/>
            <a:ext cx="10972800" cy="4392792"/>
          </a:xfrm>
        </p:spPr>
        <p:txBody>
          <a:bodyPr/>
          <a:lstStyle/>
          <a:p>
            <a:pPr marL="0" indent="0" algn="just">
              <a:lnSpc>
                <a:spcPct val="100000"/>
              </a:lnSpc>
              <a:buNone/>
            </a:pPr>
            <a:r>
              <a:rPr lang="en-US" sz="2700" dirty="0">
                <a:effectLst>
                  <a:outerShdw blurRad="38100" dist="38100" dir="2700000" algn="tl">
                    <a:srgbClr val="000000">
                      <a:alpha val="43137"/>
                    </a:srgbClr>
                  </a:outerShdw>
                </a:effectLst>
              </a:rPr>
              <a:t>…hand is put forward by Peter as a fulfillment of the Davidic covenant, just as the allusion to Joel fulfills the new covenant. To say that Peter is only interested to argue that the Messiah must be raised misses the point of the connection in these verses and ignores entirely the allusion to Psalm 132 in the Davidic covenant. This passage and Luke 1:68–79 also counter the claim that no New Testament text asserts the present work of Jesus’ as a reigning Davidite sitting on David’s Throne. The throne on which Jesus is said to sit is the one promised to David’s descendent through the Davidic promise of 2 Samuel, which was initially passed on through Solomon. Jesus sits here as David’s promised Son on David’s promised Throne. This fits Old Testament imagery as well. The idea of sitting describes the idea of rule, as the parallelism of Jeremiah 22:30 shows. </a:t>
            </a:r>
            <a:r>
              <a:rPr lang="en-US" sz="2700" b="1" dirty="0">
                <a:solidFill>
                  <a:srgbClr val="FFFFCC"/>
                </a:solidFill>
                <a:effectLst>
                  <a:outerShdw blurRad="38100" dist="38100" dir="2700000" algn="tl">
                    <a:srgbClr val="000000">
                      <a:alpha val="43137"/>
                    </a:srgbClr>
                  </a:outerShdw>
                </a:effectLst>
              </a:rPr>
              <a:t>As the Davidic heir, Jesus sits in and rules from heaven</a:t>
            </a:r>
            <a:r>
              <a:rPr lang="en-US" sz="27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44F92DF9-0015-4D0D-793A-CD1545EF2D8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3" name="Picture 2">
            <a:extLst>
              <a:ext uri="{FF2B5EF4-FFF2-40B4-BE49-F238E27FC236}">
                <a16:creationId xmlns:a16="http://schemas.microsoft.com/office/drawing/2014/main" id="{AD54DDB6-C53F-C5B2-0301-31F1EA483E7F}"/>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2451619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4489979"/>
          </a:xfrm>
        </p:spPr>
        <p:txBody>
          <a:bodyPr/>
          <a:lstStyle/>
          <a:p>
            <a:pPr marL="0" indent="0" algn="just">
              <a:lnSpc>
                <a:spcPct val="100000"/>
              </a:lnSpc>
              <a:buNone/>
            </a:pPr>
            <a:r>
              <a:rPr lang="en-US" sz="3200" dirty="0">
                <a:effectLst>
                  <a:outerShdw blurRad="38100" dist="38100" dir="2700000" algn="tl">
                    <a:srgbClr val="000000">
                      <a:alpha val="43137"/>
                    </a:srgbClr>
                  </a:outerShdw>
                </a:effectLst>
              </a:rPr>
              <a:t>“This precise point—the ascension—is in view in Acts 2:34: ‘For David did not send into heavens, but he says himself . . .’ It is simply incorrect to treat Psalm 16 as linked with Psalm 110 by asserting that both are resurrection proof texts. Psalm 16 is, but Psalm 110 is not. </a:t>
            </a:r>
            <a:r>
              <a:rPr lang="en-US" sz="3200" b="1" u="sng" dirty="0">
                <a:solidFill>
                  <a:srgbClr val="FFFFCC"/>
                </a:solidFill>
                <a:effectLst>
                  <a:outerShdw blurRad="38100" dist="38100" dir="2700000" algn="tl">
                    <a:srgbClr val="000000">
                      <a:alpha val="43137"/>
                    </a:srgbClr>
                  </a:outerShdw>
                </a:effectLst>
              </a:rPr>
              <a:t>Rather, Peter quoted each Psalm with its own quite distinct emphasis in support of two different elements in his presentation</a:t>
            </a:r>
            <a:r>
              <a:rPr lang="en-US" sz="32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66F5326-D995-4BE0-8A3C-08E38B432DCD}"/>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178.</a:t>
            </a:r>
          </a:p>
        </p:txBody>
      </p:sp>
      <p:pic>
        <p:nvPicPr>
          <p:cNvPr id="12" name="Picture 2" descr="Image result for zane hodges">
            <a:extLst>
              <a:ext uri="{FF2B5EF4-FFF2-40B4-BE49-F238E27FC236}">
                <a16:creationId xmlns:a16="http://schemas.microsoft.com/office/drawing/2014/main" id="{93DE161C-9FDF-48CF-9B7F-BD4DBE1F6B2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1473"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1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5181600"/>
          </a:xfrm>
        </p:spPr>
        <p:txBody>
          <a:bodyPr/>
          <a:lstStyle/>
          <a:p>
            <a:pPr marL="0" indent="0" algn="just">
              <a:lnSpc>
                <a:spcPct val="100000"/>
              </a:lnSpc>
              <a:spcBef>
                <a:spcPts val="0"/>
              </a:spcBef>
              <a:buNone/>
            </a:pPr>
            <a:r>
              <a:rPr lang="en-US" dirty="0">
                <a:effectLst>
                  <a:outerShdw blurRad="38100" dist="38100" dir="2700000" algn="tl">
                    <a:srgbClr val="000000">
                      <a:alpha val="43137"/>
                    </a:srgbClr>
                  </a:outerShdw>
                </a:effectLst>
              </a:rPr>
              <a:t>“But unless Bock is reading the Greek text in the form found in the Majority Text (not likely, to be sure), there appears to be a translational gaffe here that slightly overstates the similarity between verses 30 and 34. As you read the modern editions of the Greek New Testament, the verb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in verse 30 is not to be read as intransitive (‘to sit’) but as transitive (‘to seat’; cf. the NIV here). In verse 34, however, the intransitive sense ‘to sit’ is correct, even though a slightly different Greek verb is involved. But, in view of the difference in verbs, Bock is not technically accurate when he states that the former verb is ‘reintroduced’ in the quotation from Psalm 110. Clearly this would be quibbling were it not for the fact that </a:t>
            </a:r>
            <a:r>
              <a:rPr lang="en-US" b="1" i="1" u="sng" dirty="0">
                <a:solidFill>
                  <a:srgbClr val="FFFFCC"/>
                </a:solidFill>
                <a:effectLst>
                  <a:outerShdw blurRad="38100" dist="38100" dir="2700000" algn="tl">
                    <a:srgbClr val="000000">
                      <a:alpha val="43137"/>
                    </a:srgbClr>
                  </a:outerShdw>
                </a:effectLst>
              </a:rPr>
              <a:t>Bock is trying to make these verses parallel by appealing to the use of a single verb in the same sense in both verses</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667000" y="228600"/>
            <a:ext cx="6858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175–76.</a:t>
            </a:r>
          </a:p>
        </p:txBody>
      </p:sp>
      <p:pic>
        <p:nvPicPr>
          <p:cNvPr id="2" name="Picture 2" descr="Image result for zane hodges">
            <a:extLst>
              <a:ext uri="{FF2B5EF4-FFF2-40B4-BE49-F238E27FC236}">
                <a16:creationId xmlns:a16="http://schemas.microsoft.com/office/drawing/2014/main" id="{1759416D-C68A-4006-2F28-395AE6B1B91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1473"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170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nvPr>
        </p:nvGraphicFramePr>
        <p:xfrm>
          <a:off x="1600200" y="1524000"/>
          <a:ext cx="8991600" cy="4495800"/>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3561167396"/>
                    </a:ext>
                  </a:extLst>
                </a:gridCol>
                <a:gridCol w="3175000">
                  <a:extLst>
                    <a:ext uri="{9D8B030D-6E8A-4147-A177-3AD203B41FA5}">
                      <a16:colId xmlns:a16="http://schemas.microsoft.com/office/drawing/2014/main" val="980899094"/>
                    </a:ext>
                  </a:extLst>
                </a:gridCol>
                <a:gridCol w="2997200">
                  <a:extLst>
                    <a:ext uri="{9D8B030D-6E8A-4147-A177-3AD203B41FA5}">
                      <a16:colId xmlns:a16="http://schemas.microsoft.com/office/drawing/2014/main" val="2934671267"/>
                    </a:ext>
                  </a:extLst>
                </a:gridCol>
              </a:tblGrid>
              <a:tr h="838200">
                <a:tc>
                  <a:txBody>
                    <a:bodyPr/>
                    <a:lstStyle/>
                    <a:p>
                      <a:pPr marL="112713" indent="0" algn="l"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Verse:</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2:30</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2:34</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Psalm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132:11</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110:1</a:t>
                      </a:r>
                    </a:p>
                  </a:txBody>
                  <a:tcPr anchor="ctr"/>
                </a:tc>
                <a:extLst>
                  <a:ext uri="{0D108BD9-81ED-4DB2-BD59-A6C34878D82A}">
                    <a16:rowId xmlns:a16="http://schemas.microsoft.com/office/drawing/2014/main" val="1738947076"/>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Verb:</a:t>
                      </a:r>
                    </a:p>
                  </a:txBody>
                  <a:tcPr anchor="ctr"/>
                </a:tc>
                <a:tc>
                  <a:txBody>
                    <a:bodyPr/>
                    <a:lstStyle/>
                    <a:p>
                      <a:pPr algn="ctr"/>
                      <a:r>
                        <a:rPr lang="en-US" sz="3600" b="1" kern="1200" dirty="0" err="1">
                          <a:solidFill>
                            <a:srgbClr val="C00000"/>
                          </a:solidFill>
                          <a:latin typeface="Calibri" panose="020F0502020204030204" pitchFamily="34" charset="0"/>
                          <a:ea typeface="+mn-ea"/>
                          <a:cs typeface="Calibri" panose="020F0502020204030204" pitchFamily="34" charset="0"/>
                        </a:rPr>
                        <a:t>kathízō</a:t>
                      </a:r>
                      <a:endParaRPr lang="en-US" sz="3600" b="1" kern="1200" dirty="0">
                        <a:solidFill>
                          <a:srgbClr val="C00000"/>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3600" b="1" kern="1200" dirty="0" err="1">
                          <a:solidFill>
                            <a:srgbClr val="0000FF"/>
                          </a:solidFill>
                          <a:latin typeface="Calibri" panose="020F0502020204030204" pitchFamily="34" charset="0"/>
                          <a:ea typeface="+mn-ea"/>
                          <a:cs typeface="Calibri" panose="020F0502020204030204" pitchFamily="34" charset="0"/>
                        </a:rPr>
                        <a:t>káthēmai</a:t>
                      </a:r>
                      <a:endParaRPr lang="en-US" sz="3600" b="1" kern="1200" dirty="0">
                        <a:solidFill>
                          <a:srgbClr val="0000FF"/>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Kind of verb:</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Transitive</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Intransitive</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Translation</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To seat or place</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To sit</a:t>
                      </a:r>
                    </a:p>
                  </a:txBody>
                  <a:tcPr anchor="ctr"/>
                </a:tc>
                <a:extLst>
                  <a:ext uri="{0D108BD9-81ED-4DB2-BD59-A6C34878D82A}">
                    <a16:rowId xmlns:a16="http://schemas.microsoft.com/office/drawing/2014/main" val="3316920980"/>
                  </a:ext>
                </a:extLst>
              </a:tr>
            </a:tbl>
          </a:graphicData>
        </a:graphic>
      </p:graphicFrame>
      <p:sp>
        <p:nvSpPr>
          <p:cNvPr id="4" name="Title 1">
            <a:extLst>
              <a:ext uri="{FF2B5EF4-FFF2-40B4-BE49-F238E27FC236}">
                <a16:creationId xmlns:a16="http://schemas.microsoft.com/office/drawing/2014/main" id="{6D785030-2CCA-4B96-A138-2D23F7BBDD1B}"/>
              </a:ext>
            </a:extLst>
          </p:cNvPr>
          <p:cNvSpPr txBox="1">
            <a:spLocks/>
          </p:cNvSpPr>
          <p:nvPr/>
        </p:nvSpPr>
        <p:spPr bwMode="auto">
          <a:xfrm>
            <a:off x="1637111" y="228600"/>
            <a:ext cx="8917781"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Is Jesus Now Reigning from David’s Throne? </a:t>
            </a:r>
            <a:b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br>
            <a:r>
              <a:rPr lang="en-US" altLang="en-US" sz="2800" dirty="0">
                <a:effectLst>
                  <a:outerShdw blurRad="38100" dist="38100" dir="2700000" algn="tl">
                    <a:srgbClr val="000000">
                      <a:alpha val="43137"/>
                    </a:srgbClr>
                  </a:outerShdw>
                </a:effectLst>
                <a:ea typeface="+mj-ea"/>
                <a:cs typeface="Calibri" panose="020F0502020204030204" pitchFamily="34" charset="0"/>
              </a:rPr>
              <a:t>(Acts 2)</a:t>
            </a:r>
          </a:p>
        </p:txBody>
      </p:sp>
    </p:spTree>
    <p:extLst>
      <p:ext uri="{BB962C8B-B14F-4D97-AF65-F5344CB8AC3E}">
        <p14:creationId xmlns:p14="http://schemas.microsoft.com/office/powerpoint/2010/main" val="202137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905000"/>
            <a:ext cx="10972800" cy="3733800"/>
          </a:xfrm>
        </p:spPr>
        <p:txBody>
          <a:bodyPr/>
          <a:lstStyle/>
          <a:p>
            <a:pPr marL="0" indent="0" algn="just">
              <a:lnSpc>
                <a:spcPct val="100000"/>
              </a:lnSpc>
              <a:spcBef>
                <a:spcPts val="0"/>
              </a:spcBef>
              <a:buNone/>
              <a:defRPr/>
            </a:pPr>
            <a:r>
              <a:rPr lang="en-US" sz="3000" dirty="0">
                <a:effectLst>
                  <a:outerShdw blurRad="38100" dist="38100" dir="2700000" algn="tl">
                    <a:srgbClr val="000000">
                      <a:alpha val="43137"/>
                    </a:srgbClr>
                  </a:outerShdw>
                </a:effectLst>
              </a:rPr>
              <a:t>“[T]he word Kingdom does not occur in Acts 2. . . . It is difficult to explain why Luke does not use the term if the kingdom is being inaugurated. He employs it forty-five times in the gospel and uses it two more times in Acts 1. . . . [O]ne would expect Luke to use the word if such a startling thing as the inauguration of the kingdom had taken place. The fact that Luke uses kingdom only eight times in Acts after such heavy usage in his gospel implies that the kingdom had not begun but was in fact, postponed.”</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dirty="0">
                <a:effectLst>
                  <a:outerShdw blurRad="38100" dist="38100" dir="2700000" algn="tl">
                    <a:srgbClr val="000000">
                      <a:alpha val="43137"/>
                    </a:srgbClr>
                  </a:outerShdw>
                </a:effectLst>
              </a:rPr>
              <a:t>“Israel and the Church of a Traditional Dispensationalist,” in Three Central Issues in Contemporary Dispensationalism,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C218065-7B9C-9E3D-2064-30E54F73B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199"/>
          <a:stretch/>
        </p:blipFill>
        <p:spPr>
          <a:xfrm>
            <a:off x="10668000" y="76200"/>
            <a:ext cx="914400" cy="1097280"/>
          </a:xfrm>
          <a:prstGeom prst="rect">
            <a:avLst/>
          </a:prstGeom>
          <a:ln>
            <a:solidFill>
              <a:schemeClr val="tx1"/>
            </a:solidFill>
          </a:ln>
        </p:spPr>
      </p:pic>
    </p:spTree>
    <p:extLst>
      <p:ext uri="{BB962C8B-B14F-4D97-AF65-F5344CB8AC3E}">
        <p14:creationId xmlns:p14="http://schemas.microsoft.com/office/powerpoint/2010/main" val="99312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33335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61963" indent="-461963">
              <a:lnSpc>
                <a:spcPct val="100000"/>
              </a:lnSpc>
              <a:spcBef>
                <a:spcPts val="0"/>
              </a:spcBef>
              <a:spcAft>
                <a:spcPts val="1800"/>
              </a:spcAft>
              <a:buClr>
                <a:srgbClr val="00FFFF"/>
              </a:buClr>
              <a:buSzPct val="100000"/>
              <a:buAutoNum type="alphaLcPeriod"/>
              <a:defRPr/>
            </a:pPr>
            <a:r>
              <a:rPr lang="en-US" sz="3200" dirty="0"/>
              <a:t>The king was absent (Acts 1:9-11)</a:t>
            </a:r>
          </a:p>
          <a:p>
            <a:pPr marL="461963" indent="-461963">
              <a:lnSpc>
                <a:spcPct val="100000"/>
              </a:lnSpc>
              <a:spcBef>
                <a:spcPts val="0"/>
              </a:spcBef>
              <a:spcAft>
                <a:spcPts val="1800"/>
              </a:spcAft>
              <a:buClr>
                <a:srgbClr val="00FFFF"/>
              </a:buClr>
              <a:buSzPct val="100000"/>
              <a:buAutoNum type="alphaLcPeriod"/>
              <a:defRPr/>
            </a:pPr>
            <a:r>
              <a:rPr lang="en-US" sz="3200" dirty="0"/>
              <a:t>Irreversible language found in the Gospels (Matt. 12:31-32; 21:42; 22:7)</a:t>
            </a:r>
          </a:p>
          <a:p>
            <a:pPr marL="461963" indent="-461963">
              <a:lnSpc>
                <a:spcPct val="100000"/>
              </a:lnSpc>
              <a:spcBef>
                <a:spcPts val="0"/>
              </a:spcBef>
              <a:spcAft>
                <a:spcPts val="1800"/>
              </a:spcAft>
              <a:buClr>
                <a:srgbClr val="00FFFF"/>
              </a:buClr>
              <a:buSzPct val="100000"/>
              <a:buAutoNum type="alphaLcPeriod"/>
              <a:defRPr/>
            </a:pPr>
            <a:r>
              <a:rPr lang="en-US" sz="3200" dirty="0"/>
              <a:t>A new age in the kingdom’s absence has already been disclosed (Luke 19:11-27; Matt. 13; 24‒25)</a:t>
            </a:r>
          </a:p>
          <a:p>
            <a:pPr marL="461963" indent="-461963">
              <a:lnSpc>
                <a:spcPct val="100000"/>
              </a:lnSpc>
              <a:spcBef>
                <a:spcPts val="0"/>
              </a:spcBef>
              <a:spcAft>
                <a:spcPts val="1800"/>
              </a:spcAft>
              <a:buClr>
                <a:srgbClr val="00FFFF"/>
              </a:buClr>
              <a:buSzPct val="100000"/>
              <a:buAutoNum type="alphaLcPeriod"/>
              <a:defRPr/>
            </a:pPr>
            <a:r>
              <a:rPr lang="en-US" sz="3200" dirty="0"/>
              <a:t>“Kingdom” is mentioned 45x in Luke’s Gospel but only 8x in Acts</a:t>
            </a:r>
          </a:p>
          <a:p>
            <a:pPr marL="461963" indent="-461963">
              <a:lnSpc>
                <a:spcPct val="100000"/>
              </a:lnSpc>
              <a:spcBef>
                <a:spcPts val="0"/>
              </a:spcBef>
              <a:spcAft>
                <a:spcPts val="1800"/>
              </a:spcAft>
              <a:buClr>
                <a:srgbClr val="00FFFF"/>
              </a:buClr>
              <a:buSzPct val="100000"/>
              <a:buFont typeface="Wingdings" pitchFamily="2" charset="2"/>
              <a:buAutoNum type="alphaL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14350" indent="-514350">
              <a:lnSpc>
                <a:spcPct val="100000"/>
              </a:lnSpc>
              <a:spcBef>
                <a:spcPts val="0"/>
              </a:spcBef>
              <a:spcAft>
                <a:spcPts val="1800"/>
              </a:spcAft>
              <a:buClr>
                <a:srgbClr val="00FFFF"/>
              </a:buClr>
              <a:buSzPct val="100000"/>
              <a:buFont typeface="+mj-lt"/>
              <a:buAutoNum type="alphaLcPeriod" startAt="6"/>
              <a:defRPr/>
            </a:pPr>
            <a:r>
              <a:rPr lang="en-US" sz="3200" dirty="0"/>
              <a:t>Co-mingling of kingdom truth with Church Age truth</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timing of the kingdom has already been fixed by the Father’s authority (Acts 1:6-7)</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Peter was merely preaching the personal Gospel in Acts 2</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Acts 3:19-21 is laying out the condition by which the kingdom will ultimately come to the earth (Acts 3:19-21)</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lphaLcPeriod" startAt="6"/>
              <a:defRPr/>
            </a:pPr>
            <a:endParaRPr lang="en-US" dirty="0"/>
          </a:p>
        </p:txBody>
      </p:sp>
      <p:sp>
        <p:nvSpPr>
          <p:cNvPr id="10" name="Rectangle 2"/>
          <p:cNvSpPr>
            <a:spLocks noGrp="1" noChangeArrowheads="1"/>
          </p:cNvSpPr>
          <p:nvPr>
            <p:ph type="title"/>
          </p:nvPr>
        </p:nvSpPr>
        <p:spPr>
          <a:xfrm>
            <a:off x="1943100" y="228600"/>
            <a:ext cx="83058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687388" indent="-687388" algn="ctr"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3823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pic>
        <p:nvPicPr>
          <p:cNvPr id="2" name="Picture 1">
            <a:extLst>
              <a:ext uri="{FF2B5EF4-FFF2-40B4-BE49-F238E27FC236}">
                <a16:creationId xmlns:a16="http://schemas.microsoft.com/office/drawing/2014/main" id="{9558E9B3-A5F9-A5CC-E7E2-D8EED28FEBC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218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73237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0333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228600"/>
            <a:ext cx="8724900" cy="1143000"/>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mn-lt"/>
                <a:ea typeface="+mn-ea"/>
                <a:cs typeface="Calibri" panose="020F0502020204030204" pitchFamily="34" charset="0"/>
              </a:rPr>
              <a:t>Lewis Sperry Chafer</a:t>
            </a:r>
            <a:br>
              <a:rPr lang="en-US" sz="2800" dirty="0">
                <a:solidFill>
                  <a:schemeClr val="tx1"/>
                </a:solidFill>
                <a:latin typeface="+mn-lt"/>
              </a:rPr>
            </a:br>
            <a:r>
              <a:rPr lang="en-US" sz="2000" dirty="0">
                <a:solidFill>
                  <a:schemeClr val="tx1"/>
                </a:solidFill>
                <a:latin typeface="+mn-lt"/>
              </a:rPr>
              <a:t>vol. 7, </a:t>
            </a:r>
            <a:r>
              <a:rPr lang="en-US" sz="2000" i="1" dirty="0">
                <a:solidFill>
                  <a:schemeClr val="tx1"/>
                </a:solidFill>
                <a:latin typeface="+mn-lt"/>
              </a:rPr>
              <a:t>Systematic Theology</a:t>
            </a:r>
            <a:r>
              <a:rPr lang="en-US" sz="2000" dirty="0">
                <a:solidFill>
                  <a:schemeClr val="tx1"/>
                </a:solidFill>
                <a:latin typeface="+mn-lt"/>
              </a:rPr>
              <a:t> (Grand Rapids, MI: </a:t>
            </a:r>
            <a:r>
              <a:rPr lang="en-US" sz="2000" dirty="0" err="1">
                <a:solidFill>
                  <a:schemeClr val="tx1"/>
                </a:solidFill>
                <a:latin typeface="+mn-lt"/>
              </a:rPr>
              <a:t>Kregel</a:t>
            </a:r>
            <a:r>
              <a:rPr lang="en-US" sz="2000" dirty="0">
                <a:solidFill>
                  <a:schemeClr val="tx1"/>
                </a:solidFill>
                <a:latin typeface="+mn-lt"/>
              </a:rPr>
              <a:t> Publications, 1993), 265-66.</a:t>
            </a:r>
            <a:endParaRPr lang="en-US" sz="2800" dirty="0">
              <a:solidFill>
                <a:schemeClr val="tx1"/>
              </a:solidFill>
              <a:latin typeface="+mn-lt"/>
            </a:endParaRPr>
          </a:p>
        </p:txBody>
      </p:sp>
      <p:sp>
        <p:nvSpPr>
          <p:cNvPr id="39939" name="Content Placeholder 2"/>
          <p:cNvSpPr>
            <a:spLocks noGrp="1"/>
          </p:cNvSpPr>
          <p:nvPr>
            <p:ph idx="1"/>
          </p:nvPr>
        </p:nvSpPr>
        <p:spPr>
          <a:xfrm>
            <a:off x="3352800" y="1600200"/>
            <a:ext cx="8229600" cy="4114800"/>
          </a:xfrm>
        </p:spPr>
        <p:txBody>
          <a:bodyPr/>
          <a:lstStyle/>
          <a:p>
            <a:pPr marL="0" indent="0" algn="just" eaLnBrk="1" hangingPunct="1">
              <a:lnSpc>
                <a:spcPct val="100000"/>
              </a:lnSpc>
              <a:buNone/>
              <a:defRPr/>
            </a:pPr>
            <a:r>
              <a:rPr lang="en-US" sz="3200" dirty="0"/>
              <a:t>“This vital newness of mind is a part of believing, after all, and therefore it may be and is used as a </a:t>
            </a:r>
            <a:r>
              <a:rPr lang="en-US" sz="3200" b="1" i="1" u="sng" dirty="0">
                <a:solidFill>
                  <a:srgbClr val="FFFFCC"/>
                </a:solidFill>
              </a:rPr>
              <a:t>synonym</a:t>
            </a:r>
            <a:r>
              <a:rPr lang="en-US" sz="3200" dirty="0"/>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85800" y="1752599"/>
            <a:ext cx="2316078"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6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50127948"/>
              </p:ext>
            </p:extLst>
          </p:nvPr>
        </p:nvGraphicFramePr>
        <p:xfrm>
          <a:off x="609600" y="548640"/>
          <a:ext cx="10972800" cy="5760720"/>
        </p:xfrm>
        <a:graphic>
          <a:graphicData uri="http://schemas.openxmlformats.org/drawingml/2006/table">
            <a:tbl>
              <a:tblPr firstRow="1" bandRow="1">
                <a:tableStyleId>{D7AC3CCA-C797-4891-BE02-D94E43425B78}</a:tableStyleId>
              </a:tblPr>
              <a:tblGrid>
                <a:gridCol w="4067503">
                  <a:extLst>
                    <a:ext uri="{9D8B030D-6E8A-4147-A177-3AD203B41FA5}">
                      <a16:colId xmlns:a16="http://schemas.microsoft.com/office/drawing/2014/main" val="1548706622"/>
                    </a:ext>
                  </a:extLst>
                </a:gridCol>
                <a:gridCol w="3594538">
                  <a:extLst>
                    <a:ext uri="{9D8B030D-6E8A-4147-A177-3AD203B41FA5}">
                      <a16:colId xmlns:a16="http://schemas.microsoft.com/office/drawing/2014/main" val="2017861585"/>
                    </a:ext>
                  </a:extLst>
                </a:gridCol>
                <a:gridCol w="3310759">
                  <a:extLst>
                    <a:ext uri="{9D8B030D-6E8A-4147-A177-3AD203B41FA5}">
                      <a16:colId xmlns:a16="http://schemas.microsoft.com/office/drawing/2014/main" val="1115267921"/>
                    </a:ext>
                  </a:extLst>
                </a:gridCol>
              </a:tblGrid>
              <a:tr h="640080">
                <a:tc gridSpan="3">
                  <a:txBody>
                    <a:bodyPr/>
                    <a:lstStyle/>
                    <a:p>
                      <a:pPr algn="ctr"/>
                      <a:r>
                        <a:rPr lang="en-US" sz="3600" dirty="0">
                          <a:solidFill>
                            <a:srgbClr val="FFFFCC"/>
                          </a:solidFill>
                          <a:latin typeface="Calibri" panose="020F0502020204030204" pitchFamily="34" charset="0"/>
                        </a:rPr>
                        <a:t>Transition from Public to Private Ministry</a:t>
                      </a:r>
                    </a:p>
                  </a:txBody>
                  <a:tcPr anchor="ctr">
                    <a:solidFill>
                      <a:srgbClr val="00B0F0"/>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40080">
                <a:tc>
                  <a:txBody>
                    <a:bodyPr/>
                    <a:lstStyle/>
                    <a:p>
                      <a:pPr algn="ctr"/>
                      <a:endParaRPr lang="en-US" sz="2800" b="1" dirty="0">
                        <a:latin typeface="Calibri" panose="020F0502020204030204" pitchFamily="34" charset="0"/>
                      </a:endParaRPr>
                    </a:p>
                  </a:txBody>
                  <a:tcPr anchor="ctr"/>
                </a:tc>
                <a:tc>
                  <a:txBody>
                    <a:bodyPr/>
                    <a:lstStyle/>
                    <a:p>
                      <a:pPr algn="ctr"/>
                      <a:r>
                        <a:rPr kumimoji="0" lang="en-US" sz="2800" b="1" u="none" strike="noStrike" cap="none" normalizeH="0" baseline="0" dirty="0">
                          <a:ln>
                            <a:noFill/>
                          </a:ln>
                          <a:solidFill>
                            <a:srgbClr val="C00000"/>
                          </a:solidFill>
                          <a:effectLst/>
                          <a:latin typeface="Calibri" panose="020F0502020204030204" pitchFamily="34" charset="0"/>
                        </a:rPr>
                        <a:t>PUBLIC</a:t>
                      </a:r>
                      <a:endParaRPr lang="en-US" sz="2800" b="1" dirty="0">
                        <a:solidFill>
                          <a:srgbClr val="C00000"/>
                        </a:solidFill>
                        <a:latin typeface="Calibri" panose="020F0502020204030204" pitchFamily="34" charset="0"/>
                      </a:endParaRPr>
                    </a:p>
                  </a:txBody>
                  <a:tcPr anchor="ctr"/>
                </a:tc>
                <a:tc>
                  <a:txBody>
                    <a:bodyPr/>
                    <a:lstStyle/>
                    <a:p>
                      <a:pPr algn="ctr"/>
                      <a:r>
                        <a:rPr lang="en-US" sz="2800" b="1" dirty="0">
                          <a:solidFill>
                            <a:srgbClr val="0000FF"/>
                          </a:solidFill>
                          <a:latin typeface="Calibri" panose="020F0502020204030204" pitchFamily="34" charset="0"/>
                        </a:rPr>
                        <a:t>PRIVATE</a:t>
                      </a:r>
                    </a:p>
                  </a:txBody>
                  <a:tcPr anchor="ctr"/>
                </a:tc>
                <a:extLst>
                  <a:ext uri="{0D108BD9-81ED-4DB2-BD59-A6C34878D82A}">
                    <a16:rowId xmlns:a16="http://schemas.microsoft.com/office/drawing/2014/main" val="32232527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Scripture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1–12</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13–28</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13" marB="45713" anchor="ctr" horzOverflow="overflow"/>
                </a:tc>
                <a:extLst>
                  <a:ext uri="{0D108BD9-81ED-4DB2-BD59-A6C34878D82A}">
                    <a16:rowId xmlns:a16="http://schemas.microsoft.com/office/drawing/2014/main" val="2192101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Focus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36724035"/>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Miracles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Proof to 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Training for 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301253290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Kingdom Offer</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Disappears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69201924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Teaching</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Discourse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Parabolic</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28972286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Interim program</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Not mentioned</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270603190"/>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Crucifixion; Resurrection</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1"/>
                          </a:solidFill>
                          <a:effectLst/>
                          <a:latin typeface="Calibri" panose="020F0502020204030204" pitchFamily="34" charset="0"/>
                        </a:rPr>
                        <a:t>Not mentioned (4:17)</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Prominent (16:21)</a:t>
                      </a:r>
                    </a:p>
                  </a:txBody>
                  <a:tcPr marT="45713" marB="45713" anchor="ctr" horzOverflow="overflow"/>
                </a:tc>
                <a:extLst>
                  <a:ext uri="{0D108BD9-81ED-4DB2-BD59-A6C34878D82A}">
                    <a16:rowId xmlns:a16="http://schemas.microsoft.com/office/drawing/2014/main" val="1280132494"/>
                  </a:ext>
                </a:extLst>
              </a:tr>
            </a:tbl>
          </a:graphicData>
        </a:graphic>
      </p:graphicFrame>
    </p:spTree>
    <p:extLst>
      <p:ext uri="{BB962C8B-B14F-4D97-AF65-F5344CB8AC3E}">
        <p14:creationId xmlns:p14="http://schemas.microsoft.com/office/powerpoint/2010/main" val="37434405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for (</a:t>
            </a:r>
            <a:r>
              <a:rPr lang="en-US" sz="3600" i="1"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06940676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arrested for vandalizing King David's Tomb | The Times of Israel">
            <a:extLst>
              <a:ext uri="{FF2B5EF4-FFF2-40B4-BE49-F238E27FC236}">
                <a16:creationId xmlns:a16="http://schemas.microsoft.com/office/drawing/2014/main" id="{02C96253-819C-66C1-5D7C-A80DFCC05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3029"/>
            <a:ext cx="10972800" cy="618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3502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12:41</a:t>
            </a:r>
          </a:p>
          <a:p>
            <a:pPr algn="just">
              <a:spcBef>
                <a:spcPts val="600"/>
              </a:spcBef>
              <a:spcAft>
                <a:spcPts val="60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3733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“Either way, this type of quotation would be considered as ‘literal prophecy plus literal fulfillment,’ because in the context of Psalm 16, the psalmist was clearly speaking of the resurrection of the Messiah. Even some rabbis understood this passage to be Messianic. For example, the </a:t>
            </a:r>
            <a:r>
              <a:rPr lang="en-US" sz="3200" i="1" dirty="0">
                <a:effectLst>
                  <a:outerShdw blurRad="38100" dist="38100" dir="2700000" algn="tl">
                    <a:srgbClr val="000000">
                      <a:alpha val="43137"/>
                    </a:srgbClr>
                  </a:outerShdw>
                </a:effectLst>
                <a:latin typeface="Calibri" panose="020F0502020204030204" pitchFamily="34" charset="0"/>
              </a:rPr>
              <a:t>Midrash Tehillim</a:t>
            </a:r>
            <a:r>
              <a:rPr lang="en-US" sz="3200" dirty="0">
                <a:effectLst>
                  <a:outerShdw blurRad="38100" dist="38100" dir="2700000" algn="tl">
                    <a:srgbClr val="000000">
                      <a:alpha val="43137"/>
                    </a:srgbClr>
                  </a:outerShdw>
                </a:effectLst>
                <a:latin typeface="Calibri" panose="020F0502020204030204" pitchFamily="34" charset="0"/>
              </a:rPr>
              <a:t> on this verse states, ‘My glory rejoices over King Messiah, who shall rise up out of me (i.e., from David).’”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a:t>
            </a:r>
            <a:r>
              <a:rPr lang="en-US" altLang="en-US" i="1" dirty="0">
                <a:effectLst>
                  <a:outerShdw blurRad="38100" dist="38100" dir="2700000" algn="tl">
                    <a:srgbClr val="000000">
                      <a:alpha val="43137"/>
                    </a:srgbClr>
                  </a:outerShdw>
                </a:effectLst>
              </a:rPr>
              <a:t>Acts</a:t>
            </a:r>
            <a:r>
              <a:rPr lang="en-US" altLang="en-US" sz="1800" i="1" dirty="0">
                <a:effectLst>
                  <a:outerShdw blurRad="38100" dist="38100" dir="2700000" algn="tl">
                    <a:srgbClr val="000000">
                      <a:alpha val="43137"/>
                    </a:srgbClr>
                  </a:outerShdw>
                </a:effectLst>
                <a:latin typeface="Calibri" panose="020F0502020204030204" pitchFamily="34" charset="0"/>
                <a:cs typeface="+mn-cs"/>
              </a:rPr>
              <a:t>, </a:t>
            </a:r>
            <a:r>
              <a:rPr lang="en-US" altLang="en-US" sz="1800" dirty="0">
                <a:effectLst>
                  <a:outerShdw blurRad="38100" dist="38100" dir="2700000" algn="tl">
                    <a:srgbClr val="000000">
                      <a:alpha val="43137"/>
                    </a:srgbClr>
                  </a:outerShdw>
                </a:effectLst>
                <a:latin typeface="Calibri" panose="020F0502020204030204" pitchFamily="34" charset="0"/>
                <a:cs typeface="+mn-cs"/>
              </a:rPr>
              <a:t>74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
        <p:nvSpPr>
          <p:cNvPr id="3" name="TextBox 2">
            <a:extLst>
              <a:ext uri="{FF2B5EF4-FFF2-40B4-BE49-F238E27FC236}">
                <a16:creationId xmlns:a16="http://schemas.microsoft.com/office/drawing/2014/main" id="{C97F782A-E784-DFD6-9FAB-863AB79F0000}"/>
              </a:ext>
            </a:extLst>
          </p:cNvPr>
          <p:cNvSpPr txBox="1"/>
          <p:nvPr/>
        </p:nvSpPr>
        <p:spPr>
          <a:xfrm>
            <a:off x="2209800" y="6135469"/>
            <a:ext cx="8610600" cy="646331"/>
          </a:xfrm>
          <a:prstGeom prst="rect">
            <a:avLst/>
          </a:prstGeom>
          <a:noFill/>
        </p:spPr>
        <p:txBody>
          <a:bodyPr wrap="square" rtlCol="0">
            <a:spAutoFit/>
          </a:bodyPr>
          <a:lstStyle/>
          <a:p>
            <a:pPr algn="ct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 Tehillim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 Psalm 16:9 as quoted by F. F. Bruce in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Acts of the Apostles: Greek Text with Introduction and Commentary</a:t>
            </a:r>
            <a:r>
              <a:rPr lang="en-US" sz="18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(Grand Rapids, MI: Eerdmans, 1990), p. 124.</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1563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247043"/>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000" baseline="30000" dirty="0">
                <a:effectLst>
                  <a:outerShdw blurRad="38100" dist="38100" dir="2700000" algn="tl">
                    <a:srgbClr val="000000">
                      <a:alpha val="43137"/>
                    </a:srgbClr>
                  </a:outerShdw>
                </a:effectLst>
              </a:rPr>
              <a:t>49</a:t>
            </a:r>
            <a:r>
              <a:rPr lang="en-US" sz="320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000" baseline="30000" dirty="0">
                <a:effectLst>
                  <a:outerShdw blurRad="38100" dist="38100" dir="2700000" algn="tl">
                    <a:srgbClr val="000000">
                      <a:alpha val="43137"/>
                    </a:srgbClr>
                  </a:outerShdw>
                </a:effectLst>
              </a:rPr>
              <a:t>50</a:t>
            </a:r>
            <a:r>
              <a:rPr lang="en-US" sz="320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3" name="Picture 2" descr="Jesus Dust: How to Live in the Kingdom of God">
            <a:extLst>
              <a:ext uri="{FF2B5EF4-FFF2-40B4-BE49-F238E27FC236}">
                <a16:creationId xmlns:a16="http://schemas.microsoft.com/office/drawing/2014/main" id="{47AB68C6-CA37-4003-6109-F42A23C0A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2308</TotalTime>
  <Words>9201</Words>
  <Application>Microsoft Office PowerPoint</Application>
  <PresentationFormat>Widescreen</PresentationFormat>
  <Paragraphs>535</Paragraphs>
  <Slides>131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131</vt:i4>
      </vt:variant>
    </vt:vector>
  </HeadingPairs>
  <TitlesOfParts>
    <vt:vector size="137" baseType="lpstr">
      <vt:lpstr>Arial</vt:lpstr>
      <vt:lpstr>Calibri</vt:lpstr>
      <vt:lpstr>Calibri Light</vt:lpstr>
      <vt:lpstr>system-ui</vt:lpstr>
      <vt:lpstr>Wingdings</vt:lpstr>
      <vt:lpstr>Office Theme</vt:lpstr>
      <vt:lpstr>PowerPoint Presentation</vt:lpstr>
      <vt:lpstr>Acts 1 Chapter Summary</vt:lpstr>
      <vt:lpstr>Acts 2 Chapter Summary</vt:lpstr>
      <vt:lpstr>Acts 2 Chapter Summary</vt:lpstr>
      <vt:lpstr>Peter’s Sermon Acts 2:14-36</vt:lpstr>
      <vt:lpstr>PowerPoint Presentation</vt:lpstr>
      <vt:lpstr>PowerPoint Presentation</vt:lpstr>
      <vt:lpstr>PowerPoint Presentation</vt:lpstr>
      <vt:lpstr>PowerPoint Presentation</vt:lpstr>
      <vt:lpstr>Acts 2:15-35 Refutation of the Charge of Drunkenness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2:15-35 Refutation of the Charge of Drunkenness</vt:lpstr>
      <vt:lpstr>PowerPoint Presentation</vt:lpstr>
      <vt:lpstr>PowerPoint Presentation</vt:lpstr>
      <vt:lpstr>Satan’s Progressive Defeat</vt:lpstr>
      <vt:lpstr>Names &amp; Titles Demonstrating  Satan’s Post-Fall, Earthly Authority  (Job 1:7; 2:2; Luke 4:5-8; Rom. 8:19-22)</vt:lpstr>
      <vt:lpstr>PowerPoint Presentation</vt:lpstr>
      <vt:lpstr>PowerPoint Presentation</vt:lpstr>
      <vt:lpstr>PowerPoint Presentation</vt:lpstr>
      <vt:lpstr>PowerPoint Presentation</vt:lpstr>
      <vt:lpstr>PowerPoint Presentation</vt:lpstr>
      <vt:lpstr>PowerPoint Presentation</vt:lpstr>
      <vt:lpstr>Is Jesus Now Reigning on David’s Throne?</vt:lpstr>
      <vt:lpstr>Is Jesus Now Reigning on David’s Throne?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the kingdom re-offered in Acts? No!</vt:lpstr>
      <vt:lpstr>Was the kingdom re-offered in Acts? No!</vt:lpstr>
      <vt:lpstr>Peter’s Sermon Acts 2:14-36</vt:lpstr>
      <vt:lpstr>Acts 2 Chapter Summary</vt:lpstr>
      <vt:lpstr>Coming of the Holy Spirit Acts 2:37-47</vt:lpstr>
      <vt:lpstr>PowerPoint Presentation</vt:lpstr>
      <vt:lpstr>Acts 2:37-41 Salvation</vt:lpstr>
      <vt:lpstr>PowerPoint Presentation</vt:lpstr>
      <vt:lpstr>PowerPoint Presentation</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Matthew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PowerPoint Presentation</vt:lpstr>
      <vt:lpstr>Message</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Lewis Sperry Chafer vol. 5, Systematic Theology (Grand Rapids, MI: Kregel Publications, 1993), 158.</vt:lpstr>
      <vt:lpstr>Acts 2:42-47 Church</vt:lpstr>
      <vt:lpstr>John Adams</vt:lpstr>
      <vt:lpstr>PowerPoint Presentation</vt:lpstr>
      <vt:lpstr>PowerPoint Presentation</vt:lpstr>
      <vt:lpstr>Acts 2:42-47 Church</vt:lpstr>
      <vt:lpstr>Acts 2:42-47 Church</vt:lpstr>
      <vt:lpstr>PowerPoint Presentation</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010 Acts 2v24-36</dc:title>
  <dc:subject>ACTS</dc:subject>
  <dc:creator>A. Woods</dc:creator>
  <cp:lastModifiedBy>Jim McGowan</cp:lastModifiedBy>
  <cp:revision>308</cp:revision>
  <cp:lastPrinted>2023-02-08T14:14:08Z</cp:lastPrinted>
  <dcterms:created xsi:type="dcterms:W3CDTF">2009-01-10T23:45:31Z</dcterms:created>
  <dcterms:modified xsi:type="dcterms:W3CDTF">2023-02-08T14:14:49Z</dcterms:modified>
</cp:coreProperties>
</file>