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5"/>
  </p:notesMasterIdLst>
  <p:handoutMasterIdLst>
    <p:handoutMasterId r:id="rId46"/>
  </p:handoutMasterIdLst>
  <p:sldIdLst>
    <p:sldId id="2094" r:id="rId2"/>
    <p:sldId id="9505" r:id="rId3"/>
    <p:sldId id="9526" r:id="rId4"/>
    <p:sldId id="9636" r:id="rId5"/>
    <p:sldId id="9687" r:id="rId6"/>
    <p:sldId id="8974" r:id="rId7"/>
    <p:sldId id="5255" r:id="rId8"/>
    <p:sldId id="5256" r:id="rId9"/>
    <p:sldId id="1942" r:id="rId10"/>
    <p:sldId id="5268" r:id="rId11"/>
    <p:sldId id="9638" r:id="rId12"/>
    <p:sldId id="9639" r:id="rId13"/>
    <p:sldId id="9688" r:id="rId14"/>
    <p:sldId id="9689" r:id="rId15"/>
    <p:sldId id="9669" r:id="rId16"/>
    <p:sldId id="281" r:id="rId17"/>
    <p:sldId id="507" r:id="rId18"/>
    <p:sldId id="4272" r:id="rId19"/>
    <p:sldId id="2632" r:id="rId20"/>
    <p:sldId id="2629" r:id="rId21"/>
    <p:sldId id="8262" r:id="rId22"/>
    <p:sldId id="324" r:id="rId23"/>
    <p:sldId id="325" r:id="rId24"/>
    <p:sldId id="9690" r:id="rId25"/>
    <p:sldId id="8980" r:id="rId26"/>
    <p:sldId id="8959" r:id="rId27"/>
    <p:sldId id="8981" r:id="rId28"/>
    <p:sldId id="9670" r:id="rId29"/>
    <p:sldId id="9702" r:id="rId30"/>
    <p:sldId id="9643" r:id="rId31"/>
    <p:sldId id="9666" r:id="rId32"/>
    <p:sldId id="7260" r:id="rId33"/>
    <p:sldId id="2174" r:id="rId34"/>
    <p:sldId id="7184" r:id="rId35"/>
    <p:sldId id="9644" r:id="rId36"/>
    <p:sldId id="9671" r:id="rId37"/>
    <p:sldId id="9645" r:id="rId38"/>
    <p:sldId id="9703" r:id="rId39"/>
    <p:sldId id="2091" r:id="rId40"/>
    <p:sldId id="7655" r:id="rId41"/>
    <p:sldId id="9704" r:id="rId42"/>
    <p:sldId id="9705" r:id="rId43"/>
    <p:sldId id="7975" r:id="rId44"/>
  </p:sldIdLst>
  <p:sldSz cx="12192000" cy="6858000"/>
  <p:notesSz cx="7315200" cy="9601200"/>
  <p:custDataLst>
    <p:tags r:id="rId47"/>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8000"/>
    <a:srgbClr val="CC66FF"/>
    <a:srgbClr val="00FF00"/>
    <a:srgbClr val="99FFCC"/>
    <a:srgbClr val="FF99FF"/>
    <a:srgbClr val="FF00FF"/>
    <a:srgbClr val="00CCFF"/>
    <a:srgbClr val="000066"/>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008" autoAdjust="0"/>
    <p:restoredTop sz="95428" autoAdjust="0"/>
  </p:normalViewPr>
  <p:slideViewPr>
    <p:cSldViewPr>
      <p:cViewPr varScale="1">
        <p:scale>
          <a:sx n="109" d="100"/>
          <a:sy n="109" d="100"/>
        </p:scale>
        <p:origin x="106" y="101"/>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9" d="100"/>
          <a:sy n="79" d="100"/>
        </p:scale>
        <p:origin x="3643" y="8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109 - 27v41-46 </a:t>
            </a:r>
          </a:p>
          <a:p>
            <a:pPr>
              <a:defRPr/>
            </a:pPr>
            <a:r>
              <a:rPr lang="en-US" sz="1600" dirty="0"/>
              <a:t>02-12-2023</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2/11/2023</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29</a:t>
            </a:fld>
            <a:endParaRPr lang="en-US" altLang="en-US" dirty="0"/>
          </a:p>
        </p:txBody>
      </p:sp>
    </p:spTree>
    <p:extLst>
      <p:ext uri="{BB962C8B-B14F-4D97-AF65-F5344CB8AC3E}">
        <p14:creationId xmlns:p14="http://schemas.microsoft.com/office/powerpoint/2010/main" val="1445898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31</a:t>
            </a:fld>
            <a:endParaRPr lang="en-US" altLang="en-US" dirty="0"/>
          </a:p>
        </p:txBody>
      </p:sp>
    </p:spTree>
    <p:extLst>
      <p:ext uri="{BB962C8B-B14F-4D97-AF65-F5344CB8AC3E}">
        <p14:creationId xmlns:p14="http://schemas.microsoft.com/office/powerpoint/2010/main" val="2689830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38</a:t>
            </a:fld>
            <a:endParaRPr lang="en-US" altLang="en-US" dirty="0"/>
          </a:p>
        </p:txBody>
      </p:sp>
    </p:spTree>
    <p:extLst>
      <p:ext uri="{BB962C8B-B14F-4D97-AF65-F5344CB8AC3E}">
        <p14:creationId xmlns:p14="http://schemas.microsoft.com/office/powerpoint/2010/main" val="1630970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43</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98319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F24002A-9B19-40B9-8E6C-CD2AF577A1B4}" type="slidenum">
              <a:rPr lang="en-US"/>
              <a:pPr>
                <a:defRPr/>
              </a:pPr>
              <a:t>‹#›</a:t>
            </a:fld>
            <a:endParaRPr lang="en-US"/>
          </a:p>
        </p:txBody>
      </p:sp>
    </p:spTree>
    <p:extLst>
      <p:ext uri="{BB962C8B-B14F-4D97-AF65-F5344CB8AC3E}">
        <p14:creationId xmlns:p14="http://schemas.microsoft.com/office/powerpoint/2010/main" val="844451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20" r:id="rId13"/>
    <p:sldLayoutId id="2147488921"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609600" y="1371600"/>
            <a:ext cx="10972800" cy="4524315"/>
          </a:xfrm>
          <a:prstGeom prst="rect">
            <a:avLst/>
          </a:prstGeom>
          <a:noFill/>
          <a:ln w="9525">
            <a:noFill/>
            <a:miter lim="800000"/>
            <a:headEnd/>
            <a:tailEnd/>
          </a:ln>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perfect than those of the most correct of the philosophers...gathering all into one family under the bonds of love, charity, peace, common wants and common aids. A development of this head will evince the peculiar superiority of the system of Jesus over all others. The precepts of philosophy, and of the Hebrew code, laid hold of actions only. </a:t>
            </a:r>
            <a:r>
              <a:rPr lang="en-US" sz="3200" b="1" u="sng" dirty="0">
                <a:solidFill>
                  <a:srgbClr val="FFFFCC"/>
                </a:solidFill>
                <a:latin typeface="Calibri" panose="020F0502020204030204" pitchFamily="34" charset="0"/>
                <a:cs typeface="Calibri" panose="020F0502020204030204" pitchFamily="34" charset="0"/>
              </a:rPr>
              <a:t>He pushed his </a:t>
            </a:r>
            <a:r>
              <a:rPr lang="en-US" sz="3200" b="1" u="sng" dirty="0" err="1">
                <a:solidFill>
                  <a:srgbClr val="FFFFCC"/>
                </a:solidFill>
                <a:latin typeface="Calibri" panose="020F0502020204030204" pitchFamily="34" charset="0"/>
                <a:cs typeface="Calibri" panose="020F0502020204030204" pitchFamily="34" charset="0"/>
              </a:rPr>
              <a:t>scrutinies</a:t>
            </a:r>
            <a:r>
              <a:rPr lang="en-US" sz="3200" b="1" u="sng" dirty="0">
                <a:solidFill>
                  <a:srgbClr val="FFFFCC"/>
                </a:solidFill>
                <a:latin typeface="Calibri" panose="020F0502020204030204" pitchFamily="34" charset="0"/>
                <a:cs typeface="Calibri" panose="020F0502020204030204" pitchFamily="34" charset="0"/>
              </a:rPr>
              <a:t> into the heart of man; erected his tribunal in the region of his thoughts, and purified the waters at the fountain head</a:t>
            </a:r>
            <a:r>
              <a:rPr lang="en-US" sz="3200" dirty="0">
                <a:latin typeface="Calibri" panose="020F0502020204030204" pitchFamily="34" charset="0"/>
                <a:cs typeface="Calibri" panose="020F0502020204030204" pitchFamily="34" charset="0"/>
              </a:rPr>
              <a:t>.”</a:t>
            </a:r>
          </a:p>
        </p:txBody>
      </p:sp>
      <p:pic>
        <p:nvPicPr>
          <p:cNvPr id="8" name="Picture 4" descr="http://upload.wikimedia.org/wikipedia/commons/1/1e/Thomas_Jefferson_by_Rembrandt_Peale,_1800.jpg">
            <a:extLst>
              <a:ext uri="{FF2B5EF4-FFF2-40B4-BE49-F238E27FC236}">
                <a16:creationId xmlns:a16="http://schemas.microsoft.com/office/drawing/2014/main" id="{CA4912B8-B84C-4352-A172-DE24F975122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199"/>
            <a:ext cx="767663" cy="914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5">
            <a:extLst>
              <a:ext uri="{FF2B5EF4-FFF2-40B4-BE49-F238E27FC236}">
                <a16:creationId xmlns:a16="http://schemas.microsoft.com/office/drawing/2014/main" id="{7B51A25F-920F-5D05-B141-79CC97CB040A}"/>
              </a:ext>
            </a:extLst>
          </p:cNvPr>
          <p:cNvSpPr txBox="1">
            <a:spLocks/>
          </p:cNvSpPr>
          <p:nvPr/>
        </p:nvSpPr>
        <p:spPr bwMode="auto">
          <a:xfrm>
            <a:off x="1828800" y="228601"/>
            <a:ext cx="8534400"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defRPr/>
            </a:pPr>
            <a:r>
              <a:rPr lang="en-US" sz="3600" kern="0">
                <a:solidFill>
                  <a:srgbClr val="00FFFF"/>
                </a:solidFill>
                <a:effectLst>
                  <a:outerShdw blurRad="38100" dist="38100" dir="2700000" algn="tl">
                    <a:srgbClr val="000000">
                      <a:alpha val="43137"/>
                    </a:srgbClr>
                  </a:outerShdw>
                </a:effectLst>
                <a:cs typeface="Calibri" panose="020F0502020204030204" pitchFamily="34" charset="0"/>
              </a:rPr>
              <a:t>Thomas Jefferson</a:t>
            </a:r>
            <a:br>
              <a:rPr lang="en-US" sz="3600" kern="0">
                <a:solidFill>
                  <a:srgbClr val="00FFFF"/>
                </a:solidFill>
                <a:effectLst>
                  <a:outerShdw blurRad="38100" dist="38100" dir="2700000" algn="tl">
                    <a:srgbClr val="000000">
                      <a:alpha val="43137"/>
                    </a:srgbClr>
                  </a:outerShdw>
                </a:effectLst>
                <a:cs typeface="Calibri" panose="020F0502020204030204" pitchFamily="34" charset="0"/>
              </a:rPr>
            </a:br>
            <a:r>
              <a:rPr lang="en-US" sz="1800" kern="1200">
                <a:solidFill>
                  <a:srgbClr val="FFFFFF"/>
                </a:solidFill>
                <a:ea typeface="+mn-ea"/>
                <a:cs typeface="Calibri" panose="020F0502020204030204" pitchFamily="34" charset="0"/>
              </a:rPr>
              <a:t>On April 21, 1803, Jefferson wrote to Dr. Benjamin Rush, also a signer of the Declaration</a:t>
            </a:r>
            <a:endParaRPr lang="en-US" sz="3600" kern="0" dirty="0">
              <a:solidFill>
                <a:srgbClr val="00FFFF"/>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61228590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5"/>
            </a:pPr>
            <a:r>
              <a:rPr lang="en-US" sz="3600" dirty="0">
                <a:effectLst>
                  <a:outerShdw blurRad="38100" dist="38100" dir="2700000" algn="tl">
                    <a:srgbClr val="000000">
                      <a:alpha val="43137"/>
                    </a:srgbClr>
                  </a:outerShdw>
                </a:effectLst>
              </a:rPr>
              <a:t>Genesis 27:41-46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Plan to Flee to Haran</a:t>
            </a:r>
          </a:p>
        </p:txBody>
      </p:sp>
      <p:sp>
        <p:nvSpPr>
          <p:cNvPr id="161795" name="Rectangle 3"/>
          <p:cNvSpPr>
            <a:spLocks noGrp="1" noChangeArrowheads="1"/>
          </p:cNvSpPr>
          <p:nvPr>
            <p:ph type="body" idx="1"/>
          </p:nvPr>
        </p:nvSpPr>
        <p:spPr>
          <a:xfrm>
            <a:off x="585217" y="2057400"/>
            <a:ext cx="5586983"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Cause (41)</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Rebekah’s solution (42-46)</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68761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27:42-46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Solution</a:t>
            </a:r>
          </a:p>
        </p:txBody>
      </p:sp>
      <p:sp>
        <p:nvSpPr>
          <p:cNvPr id="161795" name="Rectangle 3"/>
          <p:cNvSpPr>
            <a:spLocks noGrp="1" noChangeArrowheads="1"/>
          </p:cNvSpPr>
          <p:nvPr>
            <p:ph type="body" idx="1"/>
          </p:nvPr>
        </p:nvSpPr>
        <p:spPr>
          <a:xfrm>
            <a:off x="1066800" y="2062716"/>
            <a:ext cx="5505450" cy="35814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Discovery (42a)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Problem (42b)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Instruction (43-44a)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Purpose (44b-45)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Excuse (46)</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489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27:42-46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Solution</a:t>
            </a:r>
          </a:p>
        </p:txBody>
      </p:sp>
      <p:sp>
        <p:nvSpPr>
          <p:cNvPr id="161795" name="Rectangle 3"/>
          <p:cNvSpPr>
            <a:spLocks noGrp="1" noChangeArrowheads="1"/>
          </p:cNvSpPr>
          <p:nvPr>
            <p:ph type="body" idx="1"/>
          </p:nvPr>
        </p:nvSpPr>
        <p:spPr>
          <a:xfrm>
            <a:off x="1066800" y="2062716"/>
            <a:ext cx="5505450" cy="35814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Discovery (42a)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Problem (42b)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Instruction (43-44a)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Purpose (44b-45)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Excuse (46)</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64792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27:42-46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Solution</a:t>
            </a:r>
          </a:p>
        </p:txBody>
      </p:sp>
      <p:sp>
        <p:nvSpPr>
          <p:cNvPr id="161795" name="Rectangle 3"/>
          <p:cNvSpPr>
            <a:spLocks noGrp="1" noChangeArrowheads="1"/>
          </p:cNvSpPr>
          <p:nvPr>
            <p:ph type="body" idx="1"/>
          </p:nvPr>
        </p:nvSpPr>
        <p:spPr>
          <a:xfrm>
            <a:off x="1066800" y="2062716"/>
            <a:ext cx="5505450" cy="35814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Discovery (42a)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Problem (42b)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Instruction (43-44a)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Purpose (44b-45)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Excuse (46)</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75612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613133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FA8DACD6-E24B-4CB6-85A9-4EAE60EC791F}"/>
              </a:ext>
            </a:extLst>
          </p:cNvPr>
          <p:cNvSpPr>
            <a:spLocks noGrp="1" noChangeArrowheads="1"/>
          </p:cNvSpPr>
          <p:nvPr>
            <p:ph type="title"/>
          </p:nvPr>
        </p:nvSpPr>
        <p:spPr>
          <a:xfrm>
            <a:off x="3048000" y="228600"/>
            <a:ext cx="6096000" cy="1371600"/>
          </a:xfrm>
        </p:spPr>
        <p:txBody>
          <a:bodyPr/>
          <a:lstStyle/>
          <a:p>
            <a:pPr marL="628650" indent="-628650" eaLnBrk="1" hangingPunct="1">
              <a:buNone/>
              <a:defRPr/>
            </a:pPr>
            <a:r>
              <a:rPr lang="en-US" sz="4000" dirty="0"/>
              <a:t>Messiah must be Jewish or from the line of Jacob</a:t>
            </a:r>
          </a:p>
        </p:txBody>
      </p:sp>
      <p:sp>
        <p:nvSpPr>
          <p:cNvPr id="58371" name="Rectangle 3">
            <a:extLst>
              <a:ext uri="{FF2B5EF4-FFF2-40B4-BE49-F238E27FC236}">
                <a16:creationId xmlns:a16="http://schemas.microsoft.com/office/drawing/2014/main" id="{9C92B719-FE13-4045-8F78-FF0D28371DB2}"/>
              </a:ext>
            </a:extLst>
          </p:cNvPr>
          <p:cNvSpPr>
            <a:spLocks noGrp="1" noChangeArrowheads="1"/>
          </p:cNvSpPr>
          <p:nvPr>
            <p:ph type="body" idx="1"/>
          </p:nvPr>
        </p:nvSpPr>
        <p:spPr>
          <a:xfrm>
            <a:off x="1981200" y="2743201"/>
            <a:ext cx="3924300" cy="568325"/>
          </a:xfrm>
        </p:spPr>
        <p:txBody>
          <a:bodyPr/>
          <a:lstStyle/>
          <a:p>
            <a:pPr eaLnBrk="1" hangingPunct="1">
              <a:lnSpc>
                <a:spcPct val="90000"/>
              </a:lnSpc>
              <a:buClr>
                <a:schemeClr val="tx2"/>
              </a:buClr>
              <a:buFont typeface="Wingdings" panose="05000000000000000000" pitchFamily="2" charset="2"/>
              <a:buChar char="n"/>
              <a:defRPr/>
            </a:pPr>
            <a:r>
              <a:rPr lang="en-US" sz="3600" dirty="0"/>
              <a:t>Numbers 24:17</a:t>
            </a:r>
          </a:p>
        </p:txBody>
      </p:sp>
      <p:pic>
        <p:nvPicPr>
          <p:cNvPr id="23556" name="Picture 5" descr="C:\Documents and Settings\Owner\Application Data\Microsoft\Media Catalog\Downloaded Clips\cl5e\j0237315.wmf">
            <a:extLst>
              <a:ext uri="{FF2B5EF4-FFF2-40B4-BE49-F238E27FC236}">
                <a16:creationId xmlns:a16="http://schemas.microsoft.com/office/drawing/2014/main" id="{D811C4BB-7EBD-40B2-90A2-2052A76115A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39000" y="2133601"/>
            <a:ext cx="29972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stretch>
            <a:fillRect/>
          </a:stretch>
        </p:blipFill>
        <p:spPr>
          <a:xfrm>
            <a:off x="1904640" y="417317"/>
            <a:ext cx="8382727" cy="60233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436114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2171700" y="228600"/>
            <a:ext cx="7848600" cy="685800"/>
          </a:xfrm>
        </p:spPr>
        <p:txBody>
          <a:bodyPr/>
          <a:lstStyle/>
          <a:p>
            <a:pPr marL="0" indent="0" algn="ctr">
              <a:buNone/>
            </a:pPr>
            <a:r>
              <a:rPr lang="en-US" altLang="en-US" sz="3600" dirty="0">
                <a:effectLst>
                  <a:outerShdw blurRad="38100" dist="38100" dir="2700000" algn="tl">
                    <a:srgbClr val="000000">
                      <a:alpha val="43137"/>
                    </a:srgbClr>
                  </a:outerShdw>
                </a:effectLst>
                <a:cs typeface="Calibri" panose="020F0502020204030204" pitchFamily="34" charset="0"/>
              </a:rPr>
              <a:t>Balaam's 7 Oracles Blessing Israel (23-24)</a:t>
            </a:r>
            <a:r>
              <a:rPr lang="en-US" altLang="en-US" sz="3600" dirty="0">
                <a:effectLst>
                  <a:outerShdw blurRad="38100" dist="38100" dir="2700000" algn="tl">
                    <a:srgbClr val="000000">
                      <a:alpha val="43137"/>
                    </a:srgbClr>
                  </a:outerShdw>
                </a:effectLst>
              </a:rPr>
              <a:t> </a:t>
            </a:r>
          </a:p>
        </p:txBody>
      </p:sp>
      <p:sp>
        <p:nvSpPr>
          <p:cNvPr id="43011" name="Rectangle 3"/>
          <p:cNvSpPr>
            <a:spLocks noGrp="1" noChangeArrowheads="1"/>
          </p:cNvSpPr>
          <p:nvPr>
            <p:ph type="body" idx="1"/>
          </p:nvPr>
        </p:nvSpPr>
        <p:spPr>
          <a:xfrm>
            <a:off x="609600" y="1143000"/>
            <a:ext cx="10972800" cy="4648200"/>
          </a:xfrm>
        </p:spPr>
        <p:txBody>
          <a:bodyPr/>
          <a:lstStyle/>
          <a:p>
            <a:pPr marL="457200" indent="-457200" algn="just">
              <a:spcBef>
                <a:spcPts val="0"/>
              </a:spcBef>
              <a:spcAft>
                <a:spcPts val="2400"/>
              </a:spcAft>
              <a:buClr>
                <a:schemeClr val="tx2"/>
              </a:buClr>
              <a:buSzPct val="100000"/>
              <a:buFont typeface="+mj-lt"/>
              <a:buAutoNum type="arabicParenR"/>
              <a:defRPr/>
            </a:pPr>
            <a:r>
              <a:rPr lang="en-US" altLang="en-US" sz="3000" dirty="0">
                <a:effectLst>
                  <a:outerShdw blurRad="38100" dist="38100" dir="2700000" algn="tl">
                    <a:srgbClr val="000000">
                      <a:alpha val="43137"/>
                    </a:srgbClr>
                  </a:outerShdw>
                </a:effectLst>
                <a:cs typeface="Calibri" panose="020F0502020204030204" pitchFamily="34" charset="0"/>
              </a:rPr>
              <a:t>First oracle (23:1-12), Balaam explained that God’s blessings upon Israel were irrevocable. </a:t>
            </a:r>
          </a:p>
          <a:p>
            <a:pPr marL="457200" indent="-457200" algn="just">
              <a:spcBef>
                <a:spcPts val="0"/>
              </a:spcBef>
              <a:spcAft>
                <a:spcPts val="2400"/>
              </a:spcAft>
              <a:buClr>
                <a:schemeClr val="tx2"/>
              </a:buClr>
              <a:buSzPct val="100000"/>
              <a:buFont typeface="+mj-lt"/>
              <a:buAutoNum type="arabicParenR"/>
              <a:defRPr/>
            </a:pPr>
            <a:r>
              <a:rPr lang="en-US" altLang="en-US" sz="3000" dirty="0">
                <a:effectLst>
                  <a:outerShdw blurRad="38100" dist="38100" dir="2700000" algn="tl">
                    <a:srgbClr val="000000">
                      <a:alpha val="43137"/>
                    </a:srgbClr>
                  </a:outerShdw>
                </a:effectLst>
                <a:cs typeface="Calibri" panose="020F0502020204030204" pitchFamily="34" charset="0"/>
              </a:rPr>
              <a:t>Second oracle (23:13-26), Balaam explained that the source of Israel’s blessing was her unique relationship to Yahweh</a:t>
            </a:r>
          </a:p>
          <a:p>
            <a:pPr marL="457200" indent="-457200" algn="just">
              <a:spcBef>
                <a:spcPts val="0"/>
              </a:spcBef>
              <a:spcAft>
                <a:spcPts val="2400"/>
              </a:spcAft>
              <a:buClr>
                <a:schemeClr val="tx2"/>
              </a:buClr>
              <a:buSzPct val="100000"/>
              <a:buFont typeface="+mj-lt"/>
              <a:buAutoNum type="arabicParenR"/>
              <a:defRPr/>
            </a:pPr>
            <a:r>
              <a:rPr lang="en-US" altLang="en-US" sz="3000" dirty="0">
                <a:effectLst>
                  <a:outerShdw blurRad="38100" dist="38100" dir="2700000" algn="tl">
                    <a:srgbClr val="000000">
                      <a:alpha val="43137"/>
                    </a:srgbClr>
                  </a:outerShdw>
                </a:effectLst>
                <a:cs typeface="Calibri" panose="020F0502020204030204" pitchFamily="34" charset="0"/>
              </a:rPr>
              <a:t>Third oracle (23:27–24:14), Balaam extolled Israel’s beauty.</a:t>
            </a:r>
          </a:p>
          <a:p>
            <a:pPr marL="457200" indent="-457200" algn="just">
              <a:spcBef>
                <a:spcPts val="0"/>
              </a:spcBef>
              <a:spcAft>
                <a:spcPts val="2400"/>
              </a:spcAft>
              <a:buClr>
                <a:schemeClr val="tx2"/>
              </a:buClr>
              <a:buSzPct val="100000"/>
              <a:buFont typeface="+mj-lt"/>
              <a:buAutoNum type="arabicParenR"/>
              <a:defRPr/>
            </a:pP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Fourth oracle (24:15-19), Balaam explained that a future messianic deliverer (Gen 49:10) would spring forth and exercise dominion from Israel</a:t>
            </a:r>
            <a:r>
              <a:rPr lang="en-US" altLang="en-US" sz="3000" b="1" dirty="0">
                <a:solidFill>
                  <a:srgbClr val="FFFFCC"/>
                </a:solidFill>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94348993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body" idx="1"/>
          </p:nvPr>
        </p:nvSpPr>
        <p:spPr>
          <a:xfrm>
            <a:off x="609600" y="1143001"/>
            <a:ext cx="11201400" cy="4918075"/>
          </a:xfrm>
        </p:spPr>
        <p:txBody>
          <a:bodyPr/>
          <a:lstStyle/>
          <a:p>
            <a:pPr marL="457200" indent="-457200" algn="just">
              <a:spcBef>
                <a:spcPts val="0"/>
              </a:spcBef>
              <a:spcAft>
                <a:spcPts val="2400"/>
              </a:spcAft>
              <a:buClr>
                <a:schemeClr val="tx2"/>
              </a:buClr>
              <a:buSzPct val="100000"/>
              <a:buFont typeface="+mj-lt"/>
              <a:buAutoNum type="arabicPeriod" startAt="5"/>
              <a:defRPr/>
            </a:pPr>
            <a:r>
              <a:rPr lang="en-US" altLang="en-US" sz="3000" dirty="0">
                <a:effectLst>
                  <a:outerShdw blurRad="38100" dist="38100" dir="2700000" algn="tl">
                    <a:srgbClr val="000000">
                      <a:alpha val="43137"/>
                    </a:srgbClr>
                  </a:outerShdw>
                </a:effectLst>
                <a:cs typeface="Calibri" panose="020F0502020204030204" pitchFamily="34" charset="0"/>
              </a:rPr>
              <a:t>Fifth oracle (</a:t>
            </a:r>
            <a:r>
              <a:rPr lang="en-US" altLang="en-US" sz="3000" dirty="0" err="1">
                <a:effectLst>
                  <a:outerShdw blurRad="38100" dist="38100" dir="2700000" algn="tl">
                    <a:srgbClr val="000000">
                      <a:alpha val="43137"/>
                    </a:srgbClr>
                  </a:outerShdw>
                </a:effectLst>
                <a:cs typeface="Calibri" panose="020F0502020204030204" pitchFamily="34" charset="0"/>
              </a:rPr>
              <a:t>Num</a:t>
            </a:r>
            <a:r>
              <a:rPr lang="en-US" altLang="en-US" sz="3000" dirty="0">
                <a:effectLst>
                  <a:outerShdw blurRad="38100" dist="38100" dir="2700000" algn="tl">
                    <a:srgbClr val="000000">
                      <a:alpha val="43137"/>
                    </a:srgbClr>
                  </a:outerShdw>
                </a:effectLst>
                <a:cs typeface="Calibri" panose="020F0502020204030204" pitchFamily="34" charset="0"/>
              </a:rPr>
              <a:t> 24:20) predicts Amalek’s destruction. Amalek was the first foe that Israel had to fight against after leaving Egypt (Exod 17).</a:t>
            </a:r>
          </a:p>
          <a:p>
            <a:pPr marL="457200" indent="-457200" algn="just">
              <a:spcBef>
                <a:spcPts val="0"/>
              </a:spcBef>
              <a:spcAft>
                <a:spcPts val="2400"/>
              </a:spcAft>
              <a:buClr>
                <a:schemeClr val="tx2"/>
              </a:buClr>
              <a:buSzPct val="100000"/>
              <a:buFont typeface="+mj-lt"/>
              <a:buAutoNum type="arabicPeriod" startAt="5"/>
              <a:defRPr/>
            </a:pPr>
            <a:r>
              <a:rPr lang="en-US" altLang="en-US" sz="3000" dirty="0">
                <a:effectLst>
                  <a:outerShdw blurRad="38100" dist="38100" dir="2700000" algn="tl">
                    <a:srgbClr val="000000">
                      <a:alpha val="43137"/>
                    </a:srgbClr>
                  </a:outerShdw>
                </a:effectLst>
                <a:cs typeface="Calibri" panose="020F0502020204030204" pitchFamily="34" charset="0"/>
              </a:rPr>
              <a:t>Sixth oracle (24:21-22) predicts the destruction of the Midianite group known as the Kenites as well as Assyria. </a:t>
            </a:r>
          </a:p>
          <a:p>
            <a:pPr marL="457200" indent="-457200" algn="just">
              <a:spcBef>
                <a:spcPts val="0"/>
              </a:spcBef>
              <a:spcAft>
                <a:spcPts val="2400"/>
              </a:spcAft>
              <a:buClr>
                <a:schemeClr val="tx2"/>
              </a:buClr>
              <a:buSzPct val="100000"/>
              <a:buFont typeface="+mj-lt"/>
              <a:buAutoNum type="arabicPeriod" startAt="5"/>
              <a:defRPr/>
            </a:pPr>
            <a:r>
              <a:rPr lang="en-US" altLang="en-US" sz="3000" dirty="0">
                <a:effectLst>
                  <a:outerShdw blurRad="38100" dist="38100" dir="2700000" algn="tl">
                    <a:srgbClr val="000000">
                      <a:alpha val="43137"/>
                    </a:srgbClr>
                  </a:outerShdw>
                </a:effectLst>
                <a:cs typeface="Calibri" panose="020F0502020204030204" pitchFamily="34" charset="0"/>
              </a:rPr>
              <a:t>The nations of the seventh oracle are difficult to identify (24:23-24). </a:t>
            </a:r>
          </a:p>
        </p:txBody>
      </p:sp>
      <p:sp>
        <p:nvSpPr>
          <p:cNvPr id="5" name="Rectangle 2"/>
          <p:cNvSpPr>
            <a:spLocks noGrp="1" noChangeArrowheads="1"/>
          </p:cNvSpPr>
          <p:nvPr>
            <p:ph type="title"/>
          </p:nvPr>
        </p:nvSpPr>
        <p:spPr>
          <a:xfrm>
            <a:off x="2171700" y="228600"/>
            <a:ext cx="7848600" cy="685800"/>
          </a:xfrm>
        </p:spPr>
        <p:txBody>
          <a:bodyPr/>
          <a:lstStyle/>
          <a:p>
            <a:pPr marL="0" indent="0" algn="ctr">
              <a:buNone/>
            </a:pPr>
            <a:r>
              <a:rPr lang="en-US" altLang="en-US" sz="3600" dirty="0">
                <a:effectLst>
                  <a:outerShdw blurRad="38100" dist="38100" dir="2700000" algn="tl">
                    <a:srgbClr val="000000">
                      <a:alpha val="43137"/>
                    </a:srgbClr>
                  </a:outerShdw>
                </a:effectLst>
                <a:cs typeface="Calibri" panose="020F0502020204030204" pitchFamily="34" charset="0"/>
              </a:rPr>
              <a:t>Balaam's 7 Oracles Blessing Israel (23-24)</a:t>
            </a:r>
            <a:r>
              <a:rPr lang="en-US" altLang="en-US" sz="3600"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20591191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82AD37-3663-4E6C-ADE1-C27BE3B35D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Numbers 24:17</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I see him, but not now; I behold him, but not near;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 star shall come forth from Jacob, A scepter shall rise from Israel</a:t>
            </a:r>
            <a:r>
              <a:rPr lang="en-US" sz="3600" dirty="0">
                <a:effectLst>
                  <a:outerShdw blurRad="38100" dist="38100" dir="2700000" algn="tl">
                    <a:srgbClr val="000000">
                      <a:alpha val="43137"/>
                    </a:srgbClr>
                  </a:outerShdw>
                </a:effectLst>
                <a:latin typeface="Calibri" panose="020F0502020204030204" pitchFamily="34" charset="0"/>
              </a:rPr>
              <a:t>, And shall crush through the forehead of Moab, And tear down all the sons of </a:t>
            </a:r>
            <a:r>
              <a:rPr lang="en-US" sz="3600" dirty="0" err="1">
                <a:effectLst>
                  <a:outerShdw blurRad="38100" dist="38100" dir="2700000" algn="tl">
                    <a:srgbClr val="000000">
                      <a:alpha val="43137"/>
                    </a:srgbClr>
                  </a:outerShdw>
                </a:effectLst>
                <a:latin typeface="Calibri" panose="020F0502020204030204" pitchFamily="34" charset="0"/>
              </a:rPr>
              <a:t>Sheth</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CC10C40F-3004-97ED-ABA5-0489FD0F3D14}"/>
              </a:ext>
            </a:extLst>
          </p:cNvPr>
          <p:cNvPicPr>
            <a:picLocks noChangeAspect="1"/>
          </p:cNvPicPr>
          <p:nvPr/>
        </p:nvPicPr>
        <p:blipFill>
          <a:blip r:embed="rId3"/>
          <a:stretch>
            <a:fillRect/>
          </a:stretch>
        </p:blipFill>
        <p:spPr>
          <a:xfrm>
            <a:off x="5405277" y="2971800"/>
            <a:ext cx="1381447" cy="2011680"/>
          </a:xfrm>
          <a:prstGeom prst="rect">
            <a:avLst/>
          </a:prstGeom>
        </p:spPr>
      </p:pic>
    </p:spTree>
    <p:extLst>
      <p:ext uri="{BB962C8B-B14F-4D97-AF65-F5344CB8AC3E}">
        <p14:creationId xmlns:p14="http://schemas.microsoft.com/office/powerpoint/2010/main" val="330917966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228600"/>
            <a:ext cx="10363200" cy="914400"/>
          </a:xfrm>
        </p:spPr>
        <p:txBody>
          <a:bodyPr/>
          <a:lstStyle/>
          <a:p>
            <a:pPr algn="ctr" eaLnBrk="1" hangingPunct="1"/>
            <a:r>
              <a:rPr lang="en-US" sz="3600" dirty="0"/>
              <a:t>Satanic Attempts to Stop Messiah’s Birth</a:t>
            </a:r>
          </a:p>
        </p:txBody>
      </p:sp>
      <p:sp>
        <p:nvSpPr>
          <p:cNvPr id="4099" name="Rectangle 3"/>
          <p:cNvSpPr>
            <a:spLocks noGrp="1" noChangeArrowheads="1"/>
          </p:cNvSpPr>
          <p:nvPr>
            <p:ph type="body" idx="1"/>
          </p:nvPr>
        </p:nvSpPr>
        <p:spPr>
          <a:xfrm>
            <a:off x="609600" y="1371600"/>
            <a:ext cx="7696200" cy="4953000"/>
          </a:xfrm>
        </p:spPr>
        <p:txBody>
          <a:bodyPr/>
          <a:lstStyle/>
          <a:p>
            <a:pPr marL="571500" indent="-571500" eaLnBrk="1" hangingPunct="1">
              <a:spcBef>
                <a:spcPts val="0"/>
              </a:spcBef>
              <a:spcAft>
                <a:spcPts val="1800"/>
              </a:spcAft>
              <a:buSzPct val="100000"/>
              <a:buFont typeface="+mj-lt"/>
              <a:buAutoNum type="romanUcPeriod"/>
              <a:defRPr/>
            </a:pPr>
            <a:r>
              <a:rPr lang="en-US" sz="2800" dirty="0">
                <a:effectLst>
                  <a:outerShdw blurRad="38100" dist="38100" dir="2700000" algn="tl">
                    <a:srgbClr val="000000">
                      <a:alpha val="43137"/>
                    </a:srgbClr>
                  </a:outerShdw>
                </a:effectLst>
                <a:cs typeface="Calibri" panose="020F0502020204030204" pitchFamily="34" charset="0"/>
              </a:rPr>
              <a:t>Cain &amp; Abel (Gen. 4)</a:t>
            </a:r>
          </a:p>
          <a:p>
            <a:pPr marL="571500" indent="-571500" eaLnBrk="1" hangingPunct="1">
              <a:spcBef>
                <a:spcPts val="0"/>
              </a:spcBef>
              <a:spcAft>
                <a:spcPts val="1800"/>
              </a:spcAft>
              <a:buSzPct val="100000"/>
              <a:buFont typeface="+mj-lt"/>
              <a:buAutoNum type="romanUcPeriod"/>
              <a:defRPr/>
            </a:pPr>
            <a:r>
              <a:rPr lang="en-US" sz="2800" dirty="0">
                <a:effectLst>
                  <a:outerShdw blurRad="38100" dist="38100" dir="2700000" algn="tl">
                    <a:srgbClr val="000000">
                      <a:alpha val="43137"/>
                    </a:srgbClr>
                  </a:outerShdw>
                </a:effectLst>
                <a:cs typeface="Calibri" panose="020F0502020204030204" pitchFamily="34" charset="0"/>
              </a:rPr>
              <a:t>Sons of God (Gen. 6)</a:t>
            </a:r>
          </a:p>
          <a:p>
            <a:pPr marL="571500" indent="-571500" eaLnBrk="1" hangingPunct="1">
              <a:spcBef>
                <a:spcPts val="0"/>
              </a:spcBef>
              <a:spcAft>
                <a:spcPts val="1800"/>
              </a:spcAft>
              <a:buSzPct val="100000"/>
              <a:buFont typeface="+mj-lt"/>
              <a:buAutoNum type="romanUcPeriod"/>
              <a:defRPr/>
            </a:pPr>
            <a:r>
              <a:rPr lang="en-US" sz="2800" dirty="0">
                <a:effectLst>
                  <a:outerShdw blurRad="38100" dist="38100" dir="2700000" algn="tl">
                    <a:srgbClr val="000000">
                      <a:alpha val="43137"/>
                    </a:srgbClr>
                  </a:outerShdw>
                </a:effectLst>
                <a:cs typeface="Calibri" panose="020F0502020204030204" pitchFamily="34" charset="0"/>
              </a:rPr>
              <a:t>Pharaoh persecutes Israel (Exod. 1)</a:t>
            </a:r>
          </a:p>
          <a:p>
            <a:pPr marL="571500" indent="-571500" eaLnBrk="1" hangingPunct="1">
              <a:spcBef>
                <a:spcPts val="0"/>
              </a:spcBef>
              <a:spcAft>
                <a:spcPts val="1800"/>
              </a:spcAft>
              <a:buSzPct val="100000"/>
              <a:buFont typeface="+mj-lt"/>
              <a:buAutoNum type="romanUcPeriod"/>
              <a:defRPr/>
            </a:pPr>
            <a:r>
              <a:rPr lang="en-US" sz="2800" dirty="0">
                <a:effectLst>
                  <a:outerShdw blurRad="38100" dist="38100" dir="2700000" algn="tl">
                    <a:srgbClr val="000000">
                      <a:alpha val="43137"/>
                    </a:srgbClr>
                  </a:outerShdw>
                </a:effectLst>
                <a:cs typeface="Calibri" panose="020F0502020204030204" pitchFamily="34" charset="0"/>
              </a:rPr>
              <a:t>Joash protected from Athaliah (2 Chron. 22‒23)</a:t>
            </a:r>
          </a:p>
          <a:p>
            <a:pPr marL="571500" indent="-571500" eaLnBrk="1" hangingPunct="1">
              <a:spcBef>
                <a:spcPts val="0"/>
              </a:spcBef>
              <a:spcAft>
                <a:spcPts val="1800"/>
              </a:spcAft>
              <a:buSzPct val="100000"/>
              <a:buFont typeface="+mj-lt"/>
              <a:buAutoNum type="romanUcPeriod"/>
              <a:defRPr/>
            </a:pPr>
            <a:r>
              <a:rPr lang="en-US" sz="2800" dirty="0">
                <a:effectLst>
                  <a:outerShdw blurRad="38100" dist="38100" dir="2700000" algn="tl">
                    <a:srgbClr val="000000">
                      <a:alpha val="43137"/>
                    </a:srgbClr>
                  </a:outerShdw>
                </a:effectLst>
                <a:cs typeface="Calibri" panose="020F0502020204030204" pitchFamily="34" charset="0"/>
              </a:rPr>
              <a:t>Haman persecutes Israel (Esther)</a:t>
            </a:r>
          </a:p>
          <a:p>
            <a:pPr marL="571500" indent="-571500" eaLnBrk="1" hangingPunct="1">
              <a:spcBef>
                <a:spcPts val="0"/>
              </a:spcBef>
              <a:spcAft>
                <a:spcPts val="1800"/>
              </a:spcAft>
              <a:buSzPct val="100000"/>
              <a:buFont typeface="+mj-lt"/>
              <a:buAutoNum type="romanUcPeriod"/>
              <a:defRPr/>
            </a:pPr>
            <a:r>
              <a:rPr lang="en-US" sz="2800" dirty="0">
                <a:effectLst>
                  <a:outerShdw blurRad="38100" dist="38100" dir="2700000" algn="tl">
                    <a:srgbClr val="000000">
                      <a:alpha val="43137"/>
                    </a:srgbClr>
                  </a:outerShdw>
                </a:effectLst>
                <a:cs typeface="Calibri" panose="020F0502020204030204" pitchFamily="34" charset="0"/>
              </a:rPr>
              <a:t>Antiochus </a:t>
            </a:r>
            <a:r>
              <a:rPr lang="en-US" sz="2800" dirty="0" err="1">
                <a:effectLst>
                  <a:outerShdw blurRad="38100" dist="38100" dir="2700000" algn="tl">
                    <a:srgbClr val="000000">
                      <a:alpha val="43137"/>
                    </a:srgbClr>
                  </a:outerShdw>
                </a:effectLst>
                <a:cs typeface="Calibri" panose="020F0502020204030204" pitchFamily="34" charset="0"/>
              </a:rPr>
              <a:t>Epiphanés</a:t>
            </a:r>
            <a:r>
              <a:rPr lang="en-US" sz="2800" dirty="0">
                <a:effectLst>
                  <a:outerShdw blurRad="38100" dist="38100" dir="2700000" algn="tl">
                    <a:srgbClr val="000000">
                      <a:alpha val="43137"/>
                    </a:srgbClr>
                  </a:outerShdw>
                </a:effectLst>
                <a:cs typeface="Calibri" panose="020F0502020204030204" pitchFamily="34" charset="0"/>
              </a:rPr>
              <a:t> (Dan. 11:31)</a:t>
            </a:r>
          </a:p>
          <a:p>
            <a:pPr marL="571500" indent="-571500" eaLnBrk="1" hangingPunct="1">
              <a:spcBef>
                <a:spcPts val="0"/>
              </a:spcBef>
              <a:spcAft>
                <a:spcPts val="1800"/>
              </a:spcAft>
              <a:buSzPct val="100000"/>
              <a:buFont typeface="+mj-lt"/>
              <a:buAutoNum type="romanUcPeriod"/>
              <a:defRPr/>
            </a:pPr>
            <a:r>
              <a:rPr lang="en-US" sz="2800" dirty="0">
                <a:effectLst>
                  <a:outerShdw blurRad="38100" dist="38100" dir="2700000" algn="tl">
                    <a:srgbClr val="000000">
                      <a:alpha val="43137"/>
                    </a:srgbClr>
                  </a:outerShdw>
                </a:effectLst>
                <a:cs typeface="Calibri" panose="020F0502020204030204" pitchFamily="34" charset="0"/>
              </a:rPr>
              <a:t>Herod persecutes Christ (Matt 2; Rev 12:4)</a:t>
            </a:r>
            <a:endParaRPr lang="en-US" sz="2800" dirty="0"/>
          </a:p>
        </p:txBody>
      </p:sp>
      <p:pic>
        <p:nvPicPr>
          <p:cNvPr id="18436" name="Picture 5" descr="https://encrypted-tbn2.gstatic.com/images?q=tbn:ANd9GcQjYa1b34wEurDM_Ysus-MUPsGfl59ZGk9jgBY_m0Y7gik3vNxamA"/>
          <p:cNvPicPr>
            <a:picLocks noChangeAspect="1" noChangeArrowheads="1"/>
          </p:cNvPicPr>
          <p:nvPr/>
        </p:nvPicPr>
        <p:blipFill>
          <a:blip r:embed="rId2" cstate="print"/>
          <a:srcRect/>
          <a:stretch>
            <a:fillRect/>
          </a:stretch>
        </p:blipFill>
        <p:spPr bwMode="auto">
          <a:xfrm>
            <a:off x="10289340" y="118298"/>
            <a:ext cx="1293060" cy="1097280"/>
          </a:xfrm>
          <a:prstGeom prst="rect">
            <a:avLst/>
          </a:prstGeom>
          <a:noFill/>
          <a:ln w="9525">
            <a:noFill/>
            <a:miter lim="800000"/>
            <a:headEnd/>
            <a:tailEnd/>
          </a:ln>
        </p:spPr>
      </p:pic>
      <p:pic>
        <p:nvPicPr>
          <p:cNvPr id="2" name="Picture 1">
            <a:extLst>
              <a:ext uri="{FF2B5EF4-FFF2-40B4-BE49-F238E27FC236}">
                <a16:creationId xmlns:a16="http://schemas.microsoft.com/office/drawing/2014/main" id="{282BC172-2A74-06B8-62B1-E48F5E5C789D}"/>
              </a:ext>
            </a:extLst>
          </p:cNvPr>
          <p:cNvPicPr>
            <a:picLocks noChangeAspect="1"/>
          </p:cNvPicPr>
          <p:nvPr/>
        </p:nvPicPr>
        <p:blipFill rotWithShape="1">
          <a:blip r:embed="rId3"/>
          <a:srcRect t="10000" b="48000"/>
          <a:stretch/>
        </p:blipFill>
        <p:spPr>
          <a:xfrm>
            <a:off x="8305800" y="2628900"/>
            <a:ext cx="3242310" cy="2103120"/>
          </a:xfrm>
          <a:prstGeom prst="rect">
            <a:avLst/>
          </a:prstGeom>
          <a:ln>
            <a:solidFill>
              <a:schemeClr val="tx1"/>
            </a:solidFill>
          </a:ln>
        </p:spPr>
      </p:pic>
    </p:spTree>
    <p:extLst>
      <p:ext uri="{BB962C8B-B14F-4D97-AF65-F5344CB8AC3E}">
        <p14:creationId xmlns:p14="http://schemas.microsoft.com/office/powerpoint/2010/main" val="364715514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3513"/>
            <a:ext cx="10972800" cy="6530975"/>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152400"/>
            <a:ext cx="10972800" cy="4724400"/>
          </a:xfrm>
          <a:prstGeom prst="rect">
            <a:avLst/>
          </a:prstGeom>
          <a:noFill/>
          <a:ln w="28575">
            <a:noFill/>
            <a:miter lim="800000"/>
            <a:headEnd/>
            <a:tailEnd/>
          </a:ln>
        </p:spPr>
        <p:txBody>
          <a:bodyPr>
            <a:spAutoFit/>
          </a:bodyPr>
          <a:lstStyle/>
          <a:p>
            <a:pPr algn="ctr" eaLnBrk="1" hangingPunct="1">
              <a:spcAft>
                <a:spcPts val="600"/>
              </a:spcAft>
              <a:defRPr/>
            </a:pPr>
            <a:r>
              <a:rPr lang="en-US" sz="4400" baseline="30000" dirty="0">
                <a:effectLst>
                  <a:outerShdw blurRad="38100" dist="38100" dir="2700000" algn="tl">
                    <a:srgbClr val="000000">
                      <a:alpha val="43137"/>
                    </a:srgbClr>
                  </a:outerShdw>
                </a:effectLst>
                <a:latin typeface="Calibri" panose="020F0502020204030204" pitchFamily="34" charset="0"/>
              </a:rPr>
              <a:t> </a:t>
            </a:r>
            <a:r>
              <a:rPr lang="en-US" sz="4400" b="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Revelation 12:1-5</a:t>
            </a:r>
          </a:p>
          <a:p>
            <a:pPr algn="just" eaLnBrk="1" hangingPunct="1">
              <a:defRPr/>
            </a:pPr>
            <a:r>
              <a:rPr lang="en-US" sz="3600" b="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 great sign appeared in heaven: a woman clothed in the sun, and the moon under her feet, and upon her head a crown of twelve stars; </a:t>
            </a:r>
            <a:r>
              <a:rPr lang="en-US" sz="3600" b="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she was with child; and she cried out, being in labor pain to give birth. </a:t>
            </a:r>
            <a:r>
              <a:rPr lang="en-US" sz="3600" b="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another sign was seen in heaven: and behold, a great red dragon, having seven heads and ten horns, and upon his heads seven diadems.</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3513"/>
            <a:ext cx="10972800" cy="6530975"/>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152400"/>
            <a:ext cx="10972800" cy="4724400"/>
          </a:xfrm>
          <a:prstGeom prst="rect">
            <a:avLst/>
          </a:prstGeom>
          <a:noFill/>
          <a:ln w="28575">
            <a:noFill/>
            <a:miter lim="800000"/>
            <a:headEnd/>
            <a:tailEnd/>
          </a:ln>
        </p:spPr>
        <p:txBody>
          <a:bodyPr>
            <a:spAutoFit/>
          </a:bodyPr>
          <a:lstStyle/>
          <a:p>
            <a:pPr algn="ctr" eaLnBrk="1" hangingPunct="1">
              <a:spcAft>
                <a:spcPts val="600"/>
              </a:spcAft>
              <a:defRPr/>
            </a:pPr>
            <a:r>
              <a:rPr lang="en-US" baseline="30000" dirty="0">
                <a:latin typeface="Calibri" panose="020F0502020204030204" pitchFamily="34" charset="0"/>
              </a:rPr>
              <a:t> </a:t>
            </a:r>
            <a:r>
              <a:rPr lang="en-US" sz="4400" b="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Revelation 12:1-5 (cont’d)</a:t>
            </a:r>
          </a:p>
          <a:p>
            <a:pPr algn="just" eaLnBrk="1" hangingPunct="1">
              <a:defRPr/>
            </a:pPr>
            <a:r>
              <a:rPr lang="en-US" sz="3600" b="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his tail swept a third part of the stars of heaven, and did cast them to the earth: and the dragon stood before the woman that is about to give birth, so that when she gave birth  he may devour her child. </a:t>
            </a:r>
            <a:r>
              <a:rPr lang="en-US" sz="3600" b="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she gave birth to a son, a man child, who is to rule all the nations with a rod of iron: and her child was caught up unto God, and to his throne.</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27:42-46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Solution</a:t>
            </a:r>
          </a:p>
        </p:txBody>
      </p:sp>
      <p:sp>
        <p:nvSpPr>
          <p:cNvPr id="161795" name="Rectangle 3"/>
          <p:cNvSpPr>
            <a:spLocks noGrp="1" noChangeArrowheads="1"/>
          </p:cNvSpPr>
          <p:nvPr>
            <p:ph type="body" idx="1"/>
          </p:nvPr>
        </p:nvSpPr>
        <p:spPr>
          <a:xfrm>
            <a:off x="1066800" y="2062716"/>
            <a:ext cx="5505450" cy="35814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Discovery (42a)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Problem (42b)</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Instruction (43-44a)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Purpose (44b-45)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Excuse (46)</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43517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9AEAC5-2B84-4B27-AF21-FFDFEA649607}"/>
              </a:ext>
            </a:extLst>
          </p:cNvPr>
          <p:cNvPicPr>
            <a:picLocks noChangeAspect="1"/>
          </p:cNvPicPr>
          <p:nvPr/>
        </p:nvPicPr>
        <p:blipFill rotWithShape="1">
          <a:blip r:embed="rId2"/>
          <a:srcRect l="1393" t="2903" r="1393" b="2903"/>
          <a:stretch/>
        </p:blipFill>
        <p:spPr>
          <a:xfrm>
            <a:off x="581463" y="868680"/>
            <a:ext cx="11029074" cy="5120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9556660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22:20-24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Lineage</a:t>
            </a:r>
          </a:p>
        </p:txBody>
      </p:sp>
      <p:sp>
        <p:nvSpPr>
          <p:cNvPr id="161795" name="Rectangle 3"/>
          <p:cNvSpPr>
            <a:spLocks noGrp="1" noChangeArrowheads="1"/>
          </p:cNvSpPr>
          <p:nvPr>
            <p:ph type="body" idx="1"/>
          </p:nvPr>
        </p:nvSpPr>
        <p:spPr>
          <a:xfrm>
            <a:off x="990600" y="1600200"/>
            <a:ext cx="6934200" cy="36576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Timing (20a)</a:t>
            </a:r>
          </a:p>
          <a:p>
            <a:pPr marL="457200" lvl="2" indent="-457200" eaLnBrk="1" hangingPunct="1">
              <a:spcBef>
                <a:spcPts val="0"/>
              </a:spcBef>
              <a:spcAft>
                <a:spcPts val="3600"/>
              </a:spcAft>
              <a:buClr>
                <a:srgbClr val="CC66FF"/>
              </a:buClr>
              <a:buSzPct val="100000"/>
              <a:buFont typeface="+mj-lt"/>
              <a:buAutoNum type="alphaUcPeriod"/>
              <a:defRPr/>
            </a:pPr>
            <a:r>
              <a:rPr lang="en-US" b="1" dirty="0" err="1">
                <a:solidFill>
                  <a:srgbClr val="FFFFCC"/>
                </a:solidFill>
                <a:effectLst>
                  <a:outerShdw blurRad="38100" dist="38100" dir="2700000" algn="tl">
                    <a:srgbClr val="000000">
                      <a:alpha val="43137"/>
                    </a:srgbClr>
                  </a:outerShdw>
                </a:effectLst>
              </a:rPr>
              <a:t>Nahor’s</a:t>
            </a:r>
            <a:r>
              <a:rPr lang="en-US" b="1" dirty="0">
                <a:solidFill>
                  <a:srgbClr val="FFFFCC"/>
                </a:solidFill>
                <a:effectLst>
                  <a:outerShdw blurRad="38100" dist="38100" dir="2700000" algn="tl">
                    <a:srgbClr val="000000">
                      <a:alpha val="43137"/>
                    </a:srgbClr>
                  </a:outerShdw>
                </a:effectLst>
              </a:rPr>
              <a:t> children (20b-24)</a:t>
            </a:r>
          </a:p>
          <a:p>
            <a:pPr marL="971550" lvl="3" indent="-51435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From </a:t>
            </a:r>
            <a:r>
              <a:rPr lang="en-US" b="1" u="sng" dirty="0" err="1">
                <a:solidFill>
                  <a:srgbClr val="FFFFCC"/>
                </a:solidFill>
                <a:effectLst>
                  <a:outerShdw blurRad="38100" dist="38100" dir="2700000" algn="tl">
                    <a:srgbClr val="000000">
                      <a:alpha val="43137"/>
                    </a:srgbClr>
                  </a:outerShdw>
                </a:effectLst>
              </a:rPr>
              <a:t>Milcah</a:t>
            </a:r>
            <a:r>
              <a:rPr lang="en-US" b="1" u="sng" dirty="0">
                <a:solidFill>
                  <a:srgbClr val="FFFFCC"/>
                </a:solidFill>
                <a:effectLst>
                  <a:outerShdw blurRad="38100" dist="38100" dir="2700000" algn="tl">
                    <a:srgbClr val="000000">
                      <a:alpha val="43137"/>
                    </a:srgbClr>
                  </a:outerShdw>
                </a:effectLst>
              </a:rPr>
              <a:t> (20b-23)</a:t>
            </a:r>
          </a:p>
          <a:p>
            <a:pPr marL="971550" lvl="3" indent="-51435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From </a:t>
            </a:r>
            <a:r>
              <a:rPr lang="en-US" dirty="0" err="1">
                <a:effectLst>
                  <a:outerShdw blurRad="38100" dist="38100" dir="2700000" algn="tl">
                    <a:srgbClr val="000000">
                      <a:alpha val="43137"/>
                    </a:srgbClr>
                  </a:outerShdw>
                </a:effectLst>
              </a:rPr>
              <a:t>Reumah</a:t>
            </a:r>
            <a:r>
              <a:rPr lang="en-US" dirty="0">
                <a:effectLst>
                  <a:outerShdw blurRad="38100" dist="38100" dir="2700000" algn="tl">
                    <a:srgbClr val="000000">
                      <a:alpha val="43137"/>
                    </a:srgbClr>
                  </a:outerShdw>
                </a:effectLst>
              </a:rPr>
              <a:t> (24)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011258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3549E60-A8CA-E0A3-7D37-DE2A39C7746B}"/>
              </a:ext>
            </a:extLst>
          </p:cNvPr>
          <p:cNvGraphicFramePr>
            <a:graphicFrameLocks noGrp="1"/>
          </p:cNvGraphicFramePr>
          <p:nvPr>
            <p:ph idx="1"/>
            <p:extLst>
              <p:ext uri="{D42A27DB-BD31-4B8C-83A1-F6EECF244321}">
                <p14:modId xmlns:p14="http://schemas.microsoft.com/office/powerpoint/2010/main" val="3338891416"/>
              </p:ext>
            </p:extLst>
          </p:nvPr>
        </p:nvGraphicFramePr>
        <p:xfrm>
          <a:off x="1889760" y="797560"/>
          <a:ext cx="8412480" cy="5334000"/>
        </p:xfrm>
        <a:graphic>
          <a:graphicData uri="http://schemas.openxmlformats.org/drawingml/2006/table">
            <a:tbl>
              <a:tblPr firstRow="1" bandRow="1">
                <a:tableStyleId>{5C22544A-7EE6-4342-B048-85BDC9FD1C3A}</a:tableStyleId>
              </a:tblPr>
              <a:tblGrid>
                <a:gridCol w="4206240">
                  <a:extLst>
                    <a:ext uri="{9D8B030D-6E8A-4147-A177-3AD203B41FA5}">
                      <a16:colId xmlns:a16="http://schemas.microsoft.com/office/drawing/2014/main" val="553827751"/>
                    </a:ext>
                  </a:extLst>
                </a:gridCol>
                <a:gridCol w="4206240">
                  <a:extLst>
                    <a:ext uri="{9D8B030D-6E8A-4147-A177-3AD203B41FA5}">
                      <a16:colId xmlns:a16="http://schemas.microsoft.com/office/drawing/2014/main" val="2249653255"/>
                    </a:ext>
                  </a:extLst>
                </a:gridCol>
              </a:tblGrid>
              <a:tr h="1066800">
                <a:tc gridSpan="2">
                  <a:txBody>
                    <a:bodyPr/>
                    <a:lstStyle/>
                    <a:p>
                      <a:pPr algn="ctr"/>
                      <a:r>
                        <a:rPr lang="en-US" sz="36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Nahor’s</a:t>
                      </a: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children through </a:t>
                      </a:r>
                      <a:r>
                        <a:rPr lang="en-US" sz="36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Milcah</a:t>
                      </a: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a:t>
                      </a:r>
                      <a:br>
                        <a:rPr lang="en-US" sz="1800" b="1" dirty="0">
                          <a:solidFill>
                            <a:schemeClr val="tx1"/>
                          </a:solidFill>
                          <a:effectLst>
                            <a:outerShdw blurRad="38100" dist="38100" dir="2700000" algn="tl">
                              <a:srgbClr val="000000">
                                <a:alpha val="43137"/>
                              </a:srgbClr>
                            </a:outerShdw>
                          </a:effectLst>
                        </a:rPr>
                      </a:br>
                      <a:r>
                        <a:rPr lang="en-US" sz="2800" b="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rPr>
                        <a:t>(Gen. 22:20b-23)</a:t>
                      </a:r>
                    </a:p>
                  </a:txBody>
                  <a:tcPr>
                    <a:solidFill>
                      <a:schemeClr val="bg2"/>
                    </a:solidFill>
                  </a:tcPr>
                </a:tc>
                <a:tc hMerge="1">
                  <a:txBody>
                    <a:bodyPr/>
                    <a:lstStyle/>
                    <a:p>
                      <a:endParaRPr lang="en-US" dirty="0"/>
                    </a:p>
                  </a:txBody>
                  <a:tcPr/>
                </a:tc>
                <a:extLst>
                  <a:ext uri="{0D108BD9-81ED-4DB2-BD59-A6C34878D82A}">
                    <a16:rowId xmlns:a16="http://schemas.microsoft.com/office/drawing/2014/main" val="3498365085"/>
                  </a:ext>
                </a:extLst>
              </a:tr>
              <a:tr h="1066800">
                <a:tc>
                  <a:txBody>
                    <a:bodyPr/>
                    <a:lstStyle/>
                    <a:p>
                      <a:pPr marL="457200" lvl="1" indent="0" eaLnBrk="1" hangingPunct="1">
                        <a:spcBef>
                          <a:spcPts val="0"/>
                        </a:spcBef>
                        <a:spcAft>
                          <a:spcPts val="1200"/>
                        </a:spcAft>
                        <a:buClr>
                          <a:schemeClr val="tx2"/>
                        </a:buClr>
                        <a:buSzPct val="100000"/>
                        <a:buFont typeface="+mj-lt"/>
                        <a:buNone/>
                        <a:defRPr/>
                      </a:pPr>
                      <a:r>
                        <a:rPr lang="en-US" sz="3200" b="1" dirty="0">
                          <a:latin typeface="Calibri" panose="020F0502020204030204" pitchFamily="34" charset="0"/>
                          <a:ea typeface="Calibri" panose="020F0502020204030204" pitchFamily="34" charset="0"/>
                          <a:cs typeface="Calibri" panose="020F0502020204030204" pitchFamily="34" charset="0"/>
                        </a:rPr>
                        <a:t>1. </a:t>
                      </a:r>
                      <a:r>
                        <a:rPr lang="en-US" sz="3200" b="1" dirty="0" err="1">
                          <a:latin typeface="Calibri" panose="020F0502020204030204" pitchFamily="34" charset="0"/>
                          <a:ea typeface="Calibri" panose="020F0502020204030204" pitchFamily="34" charset="0"/>
                          <a:cs typeface="Calibri" panose="020F0502020204030204" pitchFamily="34" charset="0"/>
                        </a:rPr>
                        <a:t>Uz</a:t>
                      </a:r>
                      <a:r>
                        <a:rPr lang="en-US" sz="3200" b="1" dirty="0">
                          <a:latin typeface="Calibri" panose="020F0502020204030204" pitchFamily="34" charset="0"/>
                          <a:ea typeface="Calibri" panose="020F0502020204030204" pitchFamily="34" charset="0"/>
                          <a:cs typeface="Calibri" panose="020F0502020204030204" pitchFamily="34" charset="0"/>
                        </a:rPr>
                        <a:t> (Job 1:1)</a:t>
                      </a:r>
                    </a:p>
                  </a:txBody>
                  <a:tcPr anchor="ctr"/>
                </a:tc>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5. </a:t>
                      </a:r>
                      <a:r>
                        <a:rPr lang="en-US" sz="32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Hazo</a:t>
                      </a:r>
                      <a:endPar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766866729"/>
                  </a:ext>
                </a:extLst>
              </a:tr>
              <a:tr h="1066800">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 </a:t>
                      </a:r>
                      <a:r>
                        <a:rPr lang="en-US" sz="32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Buz</a:t>
                      </a:r>
                      <a:endPar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 </a:t>
                      </a:r>
                      <a:r>
                        <a:rPr lang="en-US" sz="32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Pildash</a:t>
                      </a:r>
                      <a:endPar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662697024"/>
                  </a:ext>
                </a:extLst>
              </a:tr>
              <a:tr h="1066800">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 Aram</a:t>
                      </a:r>
                    </a:p>
                  </a:txBody>
                  <a:tcPr anchor="ctr"/>
                </a:tc>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7. </a:t>
                      </a:r>
                      <a:r>
                        <a:rPr lang="en-US" sz="32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Jidlaph</a:t>
                      </a:r>
                      <a:endPar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496408826"/>
                  </a:ext>
                </a:extLst>
              </a:tr>
              <a:tr h="1066800">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 </a:t>
                      </a:r>
                      <a:r>
                        <a:rPr lang="en-US" sz="32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Chesed</a:t>
                      </a:r>
                      <a:endPar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457200" marR="0" lvl="1" indent="0" algn="l" defTabSz="914400" rtl="0" eaLnBrk="1" fontAlgn="auto" latinLnBrk="0" hangingPunct="1">
                        <a:lnSpc>
                          <a:spcPct val="100000"/>
                        </a:lnSpc>
                        <a:spcBef>
                          <a:spcPts val="0"/>
                        </a:spcBef>
                        <a:spcAft>
                          <a:spcPts val="1200"/>
                        </a:spcAft>
                        <a:buClr>
                          <a:schemeClr val="tx2"/>
                        </a:buClr>
                        <a:buSzPct val="100000"/>
                        <a:buFont typeface="+mj-lt"/>
                        <a:buNone/>
                        <a:tabLst/>
                        <a:defRPr/>
                      </a:pPr>
                      <a:r>
                        <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8. </a:t>
                      </a:r>
                      <a:r>
                        <a:rPr lang="en-US" sz="32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Bethuel</a:t>
                      </a:r>
                      <a:r>
                        <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(Gen. 24)</a:t>
                      </a:r>
                    </a:p>
                  </a:txBody>
                  <a:tcPr anchor="ctr"/>
                </a:tc>
                <a:extLst>
                  <a:ext uri="{0D108BD9-81ED-4DB2-BD59-A6C34878D82A}">
                    <a16:rowId xmlns:a16="http://schemas.microsoft.com/office/drawing/2014/main" val="3149127766"/>
                  </a:ext>
                </a:extLst>
              </a:tr>
            </a:tbl>
          </a:graphicData>
        </a:graphic>
      </p:graphicFrame>
      <p:pic>
        <p:nvPicPr>
          <p:cNvPr id="5" name="Picture 4">
            <a:extLst>
              <a:ext uri="{FF2B5EF4-FFF2-40B4-BE49-F238E27FC236}">
                <a16:creationId xmlns:a16="http://schemas.microsoft.com/office/drawing/2014/main" id="{10B1E50A-C2E2-1F1A-4C63-C30A648CC2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6" name="Picture 4" descr="5 Bible Lessons to Learn From the Book of Genesis | Jack Wellman">
            <a:extLst>
              <a:ext uri="{FF2B5EF4-FFF2-40B4-BE49-F238E27FC236}">
                <a16:creationId xmlns:a16="http://schemas.microsoft.com/office/drawing/2014/main" id="{654FE944-51A4-5788-DF20-DE20A72D16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76200"/>
            <a:ext cx="107576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67960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766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3077766"/>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25:23 </a:t>
            </a:r>
          </a:p>
          <a:p>
            <a:pPr algn="just">
              <a:spcBef>
                <a:spcPts val="0"/>
              </a:spcBef>
              <a:spcAft>
                <a:spcPts val="0"/>
              </a:spcAft>
            </a:pPr>
            <a:r>
              <a:rPr lang="en-US" sz="3600" u="none" strike="noStrike"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Lord said to her, ‘Two nations are in your womb; And two peoples will be separated from your body; And one people shall be stronger than the other;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older shall serve the younger</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2052" name="Picture 4" descr="Genesis 25:23 The Lord said to her,&quot;Two nations are in your womb;And ...">
            <a:extLst>
              <a:ext uri="{FF2B5EF4-FFF2-40B4-BE49-F238E27FC236}">
                <a16:creationId xmlns:a16="http://schemas.microsoft.com/office/drawing/2014/main" id="{3B9B6A11-96A3-F255-D3BE-6B196353D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8618" y="3048000"/>
            <a:ext cx="245476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52674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1600200"/>
            <a:ext cx="7788900" cy="4648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intent (1-4)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conspiracy (5-17)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Deception and blessing (18-29)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 blesses Esau (30-40)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Plan to flee to Haran (41-46)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86339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27:42-46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Solution</a:t>
            </a:r>
          </a:p>
        </p:txBody>
      </p:sp>
      <p:sp>
        <p:nvSpPr>
          <p:cNvPr id="161795" name="Rectangle 3"/>
          <p:cNvSpPr>
            <a:spLocks noGrp="1" noChangeArrowheads="1"/>
          </p:cNvSpPr>
          <p:nvPr>
            <p:ph type="body" idx="1"/>
          </p:nvPr>
        </p:nvSpPr>
        <p:spPr>
          <a:xfrm>
            <a:off x="1066800" y="2057400"/>
            <a:ext cx="5505450" cy="35814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Discovery (42a)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Problem (42b)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Instruction (43-44a)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Purpose (44b-45)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Excuse (46)</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59003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371600"/>
            <a:ext cx="10971028" cy="3657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“Meanwhile, Rebekah’s plan was: </a:t>
            </a:r>
            <a:r>
              <a:rPr lang="en-US" i="1" dirty="0">
                <a:effectLst>
                  <a:outerShdw blurRad="38100" dist="38100" dir="2700000" algn="tl">
                    <a:srgbClr val="000000">
                      <a:alpha val="43137"/>
                    </a:srgbClr>
                  </a:outerShdw>
                </a:effectLst>
              </a:rPr>
              <a:t>Then I will send, and fetch you from thence</a:t>
            </a:r>
            <a:r>
              <a:rPr lang="en-US" dirty="0">
                <a:effectLst>
                  <a:outerShdw blurRad="38100" dist="38100" dir="2700000" algn="tl">
                    <a:srgbClr val="000000">
                      <a:alpha val="43137"/>
                    </a:srgbClr>
                  </a:outerShdw>
                </a:effectLst>
              </a:rPr>
              <a:t>. This she would never get to do, because she would die before Jacob’s return took place. Her fear was: </a:t>
            </a:r>
            <a:r>
              <a:rPr lang="en-US" i="1" dirty="0">
                <a:effectLst>
                  <a:outerShdw blurRad="38100" dist="38100" dir="2700000" algn="tl">
                    <a:srgbClr val="000000">
                      <a:alpha val="43137"/>
                    </a:srgbClr>
                  </a:outerShdw>
                </a:effectLst>
              </a:rPr>
              <a:t>Why should I be bereaved of you both in one day</a:t>
            </a:r>
            <a:r>
              <a:rPr lang="en-US" dirty="0">
                <a:effectLst>
                  <a:outerShdw blurRad="38100" dist="38100" dir="2700000" algn="tl">
                    <a:srgbClr val="000000">
                      <a:alpha val="43137"/>
                    </a:srgbClr>
                  </a:outerShdw>
                </a:effectLst>
              </a:rPr>
              <a:t>? because if Jacob were murdered, Esau would have to be executed in accordance with the Noahic Covenant in 9:6.”</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a:effectLst>
                  <a:outerShdw blurRad="38100" dist="38100" dir="2700000" algn="tl">
                    <a:srgbClr val="000000"/>
                  </a:outerShdw>
                </a:effectLst>
                <a:latin typeface="Calibri" panose="020F0502020204030204" pitchFamily="34" charset="0"/>
                <a:cs typeface="+mn-cs"/>
              </a:rPr>
              <a:t>, 432</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968278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9:6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“Whoever sheds man’s blood,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man</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blood shall be shed, For in the image of God He made man.”</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p:spPr>
      </p:pic>
    </p:spTree>
    <p:extLst>
      <p:ext uri="{BB962C8B-B14F-4D97-AF65-F5344CB8AC3E}">
        <p14:creationId xmlns:p14="http://schemas.microsoft.com/office/powerpoint/2010/main" val="111468379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16343877"/>
              </p:ext>
            </p:extLst>
          </p:nvPr>
        </p:nvGraphicFramePr>
        <p:xfrm>
          <a:off x="609600" y="152400"/>
          <a:ext cx="10977450" cy="6309360"/>
        </p:xfrm>
        <a:graphic>
          <a:graphicData uri="http://schemas.openxmlformats.org/drawingml/2006/table">
            <a:tbl>
              <a:tblPr firstRow="1" bandRow="1">
                <a:tableStyleId>{5C22544A-7EE6-4342-B048-85BDC9FD1C3A}</a:tableStyleId>
              </a:tblPr>
              <a:tblGrid>
                <a:gridCol w="2651760">
                  <a:extLst>
                    <a:ext uri="{9D8B030D-6E8A-4147-A177-3AD203B41FA5}">
                      <a16:colId xmlns:a16="http://schemas.microsoft.com/office/drawing/2014/main" val="20000"/>
                    </a:ext>
                  </a:extLst>
                </a:gridCol>
                <a:gridCol w="2560320">
                  <a:extLst>
                    <a:ext uri="{9D8B030D-6E8A-4147-A177-3AD203B41FA5}">
                      <a16:colId xmlns:a16="http://schemas.microsoft.com/office/drawing/2014/main" val="20001"/>
                    </a:ext>
                  </a:extLst>
                </a:gridCol>
                <a:gridCol w="2882685">
                  <a:extLst>
                    <a:ext uri="{9D8B030D-6E8A-4147-A177-3AD203B41FA5}">
                      <a16:colId xmlns:a16="http://schemas.microsoft.com/office/drawing/2014/main" val="20002"/>
                    </a:ext>
                  </a:extLst>
                </a:gridCol>
                <a:gridCol w="2882685">
                  <a:extLst>
                    <a:ext uri="{9D8B030D-6E8A-4147-A177-3AD203B41FA5}">
                      <a16:colId xmlns:a16="http://schemas.microsoft.com/office/drawing/2014/main" val="20003"/>
                    </a:ext>
                  </a:extLst>
                </a:gridCol>
              </a:tblGrid>
              <a:tr h="822960">
                <a:tc gridSpan="4">
                  <a:txBody>
                    <a:bodyPr/>
                    <a:lstStyle/>
                    <a:p>
                      <a:pPr algn="ctr"/>
                      <a:r>
                        <a:rPr lang="en-US" sz="32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Noahic</a:t>
                      </a:r>
                      <a:r>
                        <a:rPr 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vs. Abrahamic &amp; Mosaic Covenants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914400">
                <a:tc>
                  <a:txBody>
                    <a:bodyPr/>
                    <a:lstStyle/>
                    <a:p>
                      <a:pPr algn="l"/>
                      <a:r>
                        <a:rPr lang="en-US" sz="2400" b="1" u="none" kern="1200" dirty="0">
                          <a:solidFill>
                            <a:schemeClr val="bg2"/>
                          </a:solidFill>
                          <a:latin typeface="Calibri" panose="020F0502020204030204" pitchFamily="34" charset="0"/>
                          <a:ea typeface="+mn-ea"/>
                          <a:cs typeface="+mn-cs"/>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ABRAHAMIC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MOSAIC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914400">
                <a:tc>
                  <a:txBody>
                    <a:bodyPr/>
                    <a:lstStyle/>
                    <a:p>
                      <a:r>
                        <a:rPr lang="en-US" sz="2400" b="1" u="none" kern="1200" dirty="0">
                          <a:solidFill>
                            <a:schemeClr val="bg2"/>
                          </a:solidFill>
                          <a:latin typeface="Calibri" panose="020F0502020204030204" pitchFamily="34" charset="0"/>
                          <a:ea typeface="+mn-ea"/>
                          <a:cs typeface="+mn-cs"/>
                        </a:rPr>
                        <a:t>Human agent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Abraham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Moses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1"/>
                  </a:ext>
                </a:extLst>
              </a:tr>
              <a:tr h="914400">
                <a:tc>
                  <a:txBody>
                    <a:bodyPr/>
                    <a:lstStyle/>
                    <a:p>
                      <a:r>
                        <a:rPr lang="en-US" sz="2400" b="1" u="none" kern="1200" dirty="0">
                          <a:solidFill>
                            <a:schemeClr val="bg2"/>
                          </a:solidFill>
                          <a:latin typeface="Calibri" panose="020F0502020204030204" pitchFamily="34" charset="0"/>
                          <a:ea typeface="+mn-ea"/>
                          <a:cs typeface="+mn-cs"/>
                        </a:rPr>
                        <a:t>Scripture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Gen. 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Gen. 12‒17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2"/>
                  </a:ext>
                </a:extLst>
              </a:tr>
              <a:tr h="914400">
                <a:tc>
                  <a:txBody>
                    <a:bodyPr/>
                    <a:lstStyle/>
                    <a:p>
                      <a:r>
                        <a:rPr lang="en-US" sz="2400" b="1" u="none" kern="1200" dirty="0">
                          <a:solidFill>
                            <a:schemeClr val="bg2"/>
                          </a:solidFill>
                          <a:latin typeface="Calibri" panose="020F0502020204030204" pitchFamily="34" charset="0"/>
                          <a:ea typeface="+mn-ea"/>
                          <a:cs typeface="+mn-cs"/>
                        </a:rPr>
                        <a:t>Covenant (</a:t>
                      </a:r>
                      <a:r>
                        <a:rPr lang="en-US" sz="2400" b="1" i="1" u="none" kern="1200" dirty="0" err="1">
                          <a:solidFill>
                            <a:schemeClr val="bg2"/>
                          </a:solidFill>
                          <a:latin typeface="Calibri" panose="020F0502020204030204" pitchFamily="34" charset="0"/>
                          <a:ea typeface="+mn-ea"/>
                          <a:cs typeface="+mn-cs"/>
                        </a:rPr>
                        <a:t>Berith</a:t>
                      </a:r>
                      <a:r>
                        <a:rPr lang="en-US" sz="2400" b="1" u="none" kern="1200" dirty="0">
                          <a:solidFill>
                            <a:schemeClr val="bg2"/>
                          </a:solidFill>
                          <a:latin typeface="Calibri" panose="020F0502020204030204" pitchFamily="34" charset="0"/>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Gen. 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Gen. 15:18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914400">
                <a:tc>
                  <a:txBody>
                    <a:bodyPr/>
                    <a:lstStyle/>
                    <a:p>
                      <a:r>
                        <a:rPr lang="en-US" sz="2400" b="1" u="none" kern="1200" dirty="0">
                          <a:solidFill>
                            <a:schemeClr val="bg2"/>
                          </a:solidFill>
                          <a:latin typeface="Calibri" panose="020F0502020204030204" pitchFamily="34" charset="0"/>
                          <a:ea typeface="+mn-ea"/>
                          <a:cs typeface="+mn-cs"/>
                        </a:rPr>
                        <a:t>Party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World, </a:t>
                      </a:r>
                    </a:p>
                    <a:p>
                      <a:pPr algn="ctr"/>
                      <a:r>
                        <a:rPr lang="en-US" sz="2400" b="1" u="none" kern="1200" dirty="0">
                          <a:solidFill>
                            <a:srgbClr val="C00000"/>
                          </a:solidFill>
                          <a:latin typeface="Calibri" panose="020F0502020204030204" pitchFamily="34" charset="0"/>
                          <a:ea typeface="+mn-ea"/>
                          <a:cs typeface="+mn-cs"/>
                        </a:rPr>
                        <a:t>humanity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Israel, </a:t>
                      </a:r>
                    </a:p>
                    <a:p>
                      <a:pPr algn="ctr"/>
                      <a:r>
                        <a:rPr lang="en-US" sz="2400" b="1" kern="1200" dirty="0">
                          <a:solidFill>
                            <a:srgbClr val="008000"/>
                          </a:solidFill>
                          <a:latin typeface="Calibri" panose="020F0502020204030204" pitchFamily="34" charset="0"/>
                          <a:ea typeface="+mn-ea"/>
                          <a:cs typeface="+mn-cs"/>
                        </a:rPr>
                        <a:t>Hebrews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Israel, </a:t>
                      </a:r>
                    </a:p>
                    <a:p>
                      <a:pPr algn="ctr"/>
                      <a:r>
                        <a:rPr lang="en-US" sz="2400" b="1" kern="1200" dirty="0">
                          <a:solidFill>
                            <a:srgbClr val="0000CC"/>
                          </a:solidFill>
                          <a:latin typeface="Calibri" panose="020F0502020204030204" pitchFamily="34" charset="0"/>
                          <a:ea typeface="+mn-ea"/>
                          <a:cs typeface="+mn-cs"/>
                        </a:rPr>
                        <a:t>Hebrews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3"/>
                  </a:ext>
                </a:extLst>
              </a:tr>
              <a:tr h="914400">
                <a:tc>
                  <a:txBody>
                    <a:bodyPr/>
                    <a:lstStyle/>
                    <a:p>
                      <a:r>
                        <a:rPr lang="en-US" sz="2400" b="1" u="none" kern="1200" dirty="0">
                          <a:solidFill>
                            <a:schemeClr val="bg2"/>
                          </a:solidFill>
                          <a:latin typeface="Calibri" panose="020F0502020204030204" pitchFamily="34" charset="0"/>
                          <a:ea typeface="+mn-ea"/>
                          <a:cs typeface="+mn-cs"/>
                        </a:rPr>
                        <a: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Pre-Israel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27794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91900249"/>
              </p:ext>
            </p:extLst>
          </p:nvPr>
        </p:nvGraphicFramePr>
        <p:xfrm>
          <a:off x="609601" y="152400"/>
          <a:ext cx="10969647" cy="6492240"/>
        </p:xfrm>
        <a:graphic>
          <a:graphicData uri="http://schemas.openxmlformats.org/drawingml/2006/table">
            <a:tbl>
              <a:tblPr firstRow="1" bandRow="1">
                <a:tableStyleId>{5C22544A-7EE6-4342-B048-85BDC9FD1C3A}</a:tableStyleId>
              </a:tblPr>
              <a:tblGrid>
                <a:gridCol w="2648607">
                  <a:extLst>
                    <a:ext uri="{9D8B030D-6E8A-4147-A177-3AD203B41FA5}">
                      <a16:colId xmlns:a16="http://schemas.microsoft.com/office/drawing/2014/main" val="20000"/>
                    </a:ext>
                  </a:extLst>
                </a:gridCol>
                <a:gridCol w="2560320">
                  <a:extLst>
                    <a:ext uri="{9D8B030D-6E8A-4147-A177-3AD203B41FA5}">
                      <a16:colId xmlns:a16="http://schemas.microsoft.com/office/drawing/2014/main" val="20001"/>
                    </a:ext>
                  </a:extLst>
                </a:gridCol>
                <a:gridCol w="2880360">
                  <a:extLst>
                    <a:ext uri="{9D8B030D-6E8A-4147-A177-3AD203B41FA5}">
                      <a16:colId xmlns:a16="http://schemas.microsoft.com/office/drawing/2014/main" val="20002"/>
                    </a:ext>
                  </a:extLst>
                </a:gridCol>
                <a:gridCol w="2880360">
                  <a:extLst>
                    <a:ext uri="{9D8B030D-6E8A-4147-A177-3AD203B41FA5}">
                      <a16:colId xmlns:a16="http://schemas.microsoft.com/office/drawing/2014/main" val="20003"/>
                    </a:ext>
                  </a:extLst>
                </a:gridCol>
              </a:tblGrid>
              <a:tr h="822960">
                <a:tc gridSpan="4">
                  <a:txBody>
                    <a:bodyPr/>
                    <a:lstStyle/>
                    <a:p>
                      <a:pPr algn="ctr"/>
                      <a:r>
                        <a:rPr lang="en-US" sz="3200" b="0" kern="12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Noahic</a:t>
                      </a:r>
                      <a:r>
                        <a:rPr lang="en-US" sz="32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vs. Abrahamic &amp; Mosaic Covenants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640080">
                <a:tc>
                  <a:txBody>
                    <a:bodyPr/>
                    <a:lstStyle/>
                    <a:p>
                      <a:r>
                        <a:rPr lang="en-US" sz="2400" b="1" u="none" kern="1200" dirty="0">
                          <a:solidFill>
                            <a:schemeClr val="bg2"/>
                          </a:solidFill>
                          <a:latin typeface="Calibri" panose="020F0502020204030204" pitchFamily="34" charset="0"/>
                          <a:ea typeface="+mn-ea"/>
                          <a:cs typeface="+mn-cs"/>
                        </a:rPr>
                        <a:t>Covenant</a:t>
                      </a:r>
                      <a:endParaRPr lang="en-US" sz="2400" u="none" dirty="0">
                        <a:solidFill>
                          <a:schemeClr val="bg2"/>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ABRAHAMIC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MOSAIC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0">
                <a:tc>
                  <a:txBody>
                    <a:bodyPr/>
                    <a:lstStyle/>
                    <a:p>
                      <a:r>
                        <a:rPr lang="en-US" sz="2400" b="1" u="none" kern="1200" dirty="0">
                          <a:solidFill>
                            <a:schemeClr val="bg2"/>
                          </a:solidFill>
                          <a:latin typeface="Calibri" panose="020F0502020204030204" pitchFamily="34" charset="0"/>
                          <a:ea typeface="+mn-ea"/>
                          <a:cs typeface="+mn-cs"/>
                        </a:rPr>
                        <a:t>Conditional or 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u="none" kern="1200" dirty="0">
                          <a:solidFill>
                            <a:srgbClr val="008000"/>
                          </a:solidFill>
                          <a:latin typeface="Calibri" panose="020F0502020204030204" pitchFamily="34" charset="0"/>
                          <a:ea typeface="+mn-ea"/>
                          <a:cs typeface="+mn-cs"/>
                        </a:rPr>
                        <a:t>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0">
                <a:tc>
                  <a:txBody>
                    <a:bodyPr/>
                    <a:lstStyle/>
                    <a:p>
                      <a:r>
                        <a:rPr lang="en-US" sz="2400" b="1" u="none" kern="1200" dirty="0">
                          <a:solidFill>
                            <a:schemeClr val="bg2"/>
                          </a:solidFill>
                          <a:latin typeface="Calibri" panose="020F0502020204030204" pitchFamily="34" charset="0"/>
                          <a:ea typeface="+mn-ea"/>
                          <a:cs typeface="+mn-cs"/>
                        </a:rPr>
                        <a:t>Promises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 more flood judgment, enduring earth, capital punishment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Ownership of land, seed, and blessing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Enjoyment or possession of land, seed, and blessing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6"/>
                  </a:ext>
                </a:extLst>
              </a:tr>
              <a:tr h="640080">
                <a:tc>
                  <a:txBody>
                    <a:bodyPr/>
                    <a:lstStyle/>
                    <a:p>
                      <a:r>
                        <a:rPr lang="en-US" sz="2400" b="1" u="none" kern="1200" dirty="0">
                          <a:solidFill>
                            <a:schemeClr val="bg2"/>
                          </a:solidFill>
                          <a:latin typeface="Calibri" panose="020F0502020204030204" pitchFamily="34" charset="0"/>
                          <a:ea typeface="+mn-ea"/>
                          <a:cs typeface="+mn-cs"/>
                        </a:rPr>
                        <a:t>Sign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Rainbow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Circumcision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Sabbath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7"/>
                  </a:ext>
                </a:extLst>
              </a:tr>
              <a:tr h="0">
                <a:tc>
                  <a:txBody>
                    <a:bodyPr/>
                    <a:lstStyle/>
                    <a:p>
                      <a:r>
                        <a:rPr lang="en-US" sz="2400" b="1" u="none" kern="1200" dirty="0">
                          <a:solidFill>
                            <a:schemeClr val="bg2"/>
                          </a:solidFill>
                          <a:latin typeface="Calibri" panose="020F0502020204030204" pitchFamily="34" charset="0"/>
                          <a:ea typeface="+mn-ea"/>
                          <a:cs typeface="+mn-cs"/>
                        </a:rPr>
                        <a:t>Purpose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Restrain &amp; preserve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Redemptive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Redemptive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8"/>
                  </a:ext>
                </a:extLst>
              </a:tr>
              <a:tr h="0">
                <a:tc>
                  <a:txBody>
                    <a:bodyPr/>
                    <a:lstStyle/>
                    <a:p>
                      <a:r>
                        <a:rPr lang="en-US" sz="2400" b="1" u="none" kern="1200" dirty="0">
                          <a:solidFill>
                            <a:schemeClr val="bg2"/>
                          </a:solidFill>
                          <a:latin typeface="Calibri" panose="020F0502020204030204" pitchFamily="34" charset="0"/>
                          <a:ea typeface="+mn-ea"/>
                          <a:cs typeface="+mn-cs"/>
                        </a:rPr>
                        <a:t>Directly binding today?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783487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27:42-46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Solution</a:t>
            </a:r>
          </a:p>
        </p:txBody>
      </p:sp>
      <p:sp>
        <p:nvSpPr>
          <p:cNvPr id="161795" name="Rectangle 3"/>
          <p:cNvSpPr>
            <a:spLocks noGrp="1" noChangeArrowheads="1"/>
          </p:cNvSpPr>
          <p:nvPr>
            <p:ph type="body" idx="1"/>
          </p:nvPr>
        </p:nvSpPr>
        <p:spPr>
          <a:xfrm>
            <a:off x="1066800" y="2057400"/>
            <a:ext cx="5505450" cy="3657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Discovery (42a)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Problem (42b)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Instruction (43-44a)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Purpose (44b-45)</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Excuse (46)</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79910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26:34-35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Wives</a:t>
            </a:r>
          </a:p>
        </p:txBody>
      </p:sp>
      <p:sp>
        <p:nvSpPr>
          <p:cNvPr id="161795" name="Rectangle 3"/>
          <p:cNvSpPr>
            <a:spLocks noGrp="1" noChangeArrowheads="1"/>
          </p:cNvSpPr>
          <p:nvPr>
            <p:ph type="body" idx="1"/>
          </p:nvPr>
        </p:nvSpPr>
        <p:spPr>
          <a:xfrm>
            <a:off x="585217" y="2057400"/>
            <a:ext cx="7788900" cy="28194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age (34a)</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Names of wives (34b)</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Impact on Esau’s parents (35)</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52612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31E9FB-4F4A-FAF5-8AF1-5BF7439C821E}"/>
              </a:ext>
            </a:extLst>
          </p:cNvPr>
          <p:cNvPicPr>
            <a:picLocks noChangeAspect="1"/>
          </p:cNvPicPr>
          <p:nvPr/>
        </p:nvPicPr>
        <p:blipFill>
          <a:blip r:embed="rId2"/>
          <a:stretch>
            <a:fillRect/>
          </a:stretch>
        </p:blipFill>
        <p:spPr>
          <a:xfrm>
            <a:off x="1537810" y="137160"/>
            <a:ext cx="4177190" cy="6583680"/>
          </a:xfrm>
          <a:prstGeom prst="rect">
            <a:avLst/>
          </a:prstGeom>
        </p:spPr>
      </p:pic>
      <p:pic>
        <p:nvPicPr>
          <p:cNvPr id="11" name="Picture 10">
            <a:extLst>
              <a:ext uri="{FF2B5EF4-FFF2-40B4-BE49-F238E27FC236}">
                <a16:creationId xmlns:a16="http://schemas.microsoft.com/office/drawing/2014/main" id="{6AB2545C-1B5B-ADA7-31A7-0884A1DDB3DE}"/>
              </a:ext>
            </a:extLst>
          </p:cNvPr>
          <p:cNvPicPr>
            <a:picLocks noChangeAspect="1"/>
          </p:cNvPicPr>
          <p:nvPr/>
        </p:nvPicPr>
        <p:blipFill>
          <a:blip r:embed="rId3"/>
          <a:stretch>
            <a:fillRect/>
          </a:stretch>
        </p:blipFill>
        <p:spPr>
          <a:xfrm>
            <a:off x="6477000" y="137160"/>
            <a:ext cx="4177190" cy="6583680"/>
          </a:xfrm>
          <a:prstGeom prst="rect">
            <a:avLst/>
          </a:prstGeom>
        </p:spPr>
      </p:pic>
    </p:spTree>
    <p:extLst>
      <p:ext uri="{BB962C8B-B14F-4D97-AF65-F5344CB8AC3E}">
        <p14:creationId xmlns:p14="http://schemas.microsoft.com/office/powerpoint/2010/main" val="238790136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3077766"/>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25:23 </a:t>
            </a:r>
          </a:p>
          <a:p>
            <a:pPr algn="just">
              <a:spcBef>
                <a:spcPts val="0"/>
              </a:spcBef>
              <a:spcAft>
                <a:spcPts val="0"/>
              </a:spcAft>
            </a:pPr>
            <a:r>
              <a:rPr lang="en-US" sz="3600" u="none" strike="noStrike"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Lord said to her, ‘Two nations are in your womb; And two peoples will be separated from your body; And one people shall be stronger than the other;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older shall serve the younger</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2052" name="Picture 4" descr="Genesis 25:23 The Lord said to her,&quot;Two nations are in your womb;And ...">
            <a:extLst>
              <a:ext uri="{FF2B5EF4-FFF2-40B4-BE49-F238E27FC236}">
                <a16:creationId xmlns:a16="http://schemas.microsoft.com/office/drawing/2014/main" id="{3B9B6A11-96A3-F255-D3BE-6B196353D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8618" y="3048000"/>
            <a:ext cx="245476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52989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4850B424-FB29-35DF-7544-BAA53F4F17A5}"/>
              </a:ext>
            </a:extLst>
          </p:cNvPr>
          <p:cNvSpPr>
            <a:spLocks noGrp="1" noChangeArrowheads="1"/>
          </p:cNvSpPr>
          <p:nvPr>
            <p:ph type="title"/>
          </p:nvPr>
        </p:nvSpPr>
        <p:spPr>
          <a:xfrm>
            <a:off x="609600" y="228600"/>
            <a:ext cx="10972800" cy="914400"/>
          </a:xfrm>
        </p:spPr>
        <p:txBody>
          <a:bodyPr/>
          <a:lstStyle/>
          <a:p>
            <a:pPr algn="ctr" eaLnBrk="1" hangingPunct="1"/>
            <a:r>
              <a:rPr lang="en-US" altLang="en-US" sz="3400" dirty="0"/>
              <a:t>Yielding to the Old Nature: </a:t>
            </a:r>
            <a:br>
              <a:rPr lang="en-US" altLang="en-US" sz="3400" dirty="0"/>
            </a:br>
            <a:r>
              <a:rPr lang="en-US" altLang="en-US" sz="3400" dirty="0"/>
              <a:t>Consequences For the Believer</a:t>
            </a:r>
          </a:p>
        </p:txBody>
      </p:sp>
      <p:sp>
        <p:nvSpPr>
          <p:cNvPr id="26627" name="Rectangle 3">
            <a:extLst>
              <a:ext uri="{FF2B5EF4-FFF2-40B4-BE49-F238E27FC236}">
                <a16:creationId xmlns:a16="http://schemas.microsoft.com/office/drawing/2014/main" id="{80A02B42-0176-F1DA-63FF-0B78F70BB733}"/>
              </a:ext>
            </a:extLst>
          </p:cNvPr>
          <p:cNvSpPr>
            <a:spLocks noGrp="1" noChangeArrowheads="1"/>
          </p:cNvSpPr>
          <p:nvPr>
            <p:ph type="body" idx="1"/>
          </p:nvPr>
        </p:nvSpPr>
        <p:spPr>
          <a:xfrm>
            <a:off x="609600" y="1219200"/>
            <a:ext cx="10972800" cy="5410200"/>
          </a:xfrm>
        </p:spPr>
        <p:txBody>
          <a:bodyPr/>
          <a:lstStyle/>
          <a:p>
            <a:pPr marL="457200" indent="-457200" eaLnBrk="1" hangingPunct="1">
              <a:spcBef>
                <a:spcPts val="0"/>
              </a:spcBef>
              <a:spcAft>
                <a:spcPts val="900"/>
              </a:spcAft>
              <a:defRPr/>
            </a:pPr>
            <a:r>
              <a:rPr lang="en-US" sz="2900" dirty="0"/>
              <a:t>Conviction (2 Pet 2:7-8; Ps 32:1-5)</a:t>
            </a:r>
          </a:p>
          <a:p>
            <a:pPr marL="457200" indent="-457200" eaLnBrk="1" hangingPunct="1">
              <a:spcBef>
                <a:spcPts val="0"/>
              </a:spcBef>
              <a:spcAft>
                <a:spcPts val="900"/>
              </a:spcAft>
              <a:defRPr/>
            </a:pPr>
            <a:r>
              <a:rPr lang="en-US" sz="2900" dirty="0"/>
              <a:t>Divine discipline (Heb 12:5-11)</a:t>
            </a:r>
          </a:p>
          <a:p>
            <a:pPr marL="457200" indent="-457200" eaLnBrk="1" hangingPunct="1">
              <a:spcBef>
                <a:spcPts val="0"/>
              </a:spcBef>
              <a:spcAft>
                <a:spcPts val="900"/>
              </a:spcAft>
              <a:defRPr/>
            </a:pPr>
            <a:r>
              <a:rPr lang="en-US" sz="2900" dirty="0"/>
              <a:t>Premature death (Acts 5:1-11; 1 Cor 11:30; 1 John 5:16; Rev 2:22-23)</a:t>
            </a:r>
          </a:p>
          <a:p>
            <a:pPr marL="457200" indent="-457200" eaLnBrk="1" hangingPunct="1">
              <a:spcBef>
                <a:spcPts val="0"/>
              </a:spcBef>
              <a:spcAft>
                <a:spcPts val="900"/>
              </a:spcAft>
              <a:defRPr/>
            </a:pPr>
            <a:r>
              <a:rPr lang="en-US" sz="2900" dirty="0"/>
              <a:t>Loss of reward (1 Cor 3:15; 9:27; 2 John 8; Rev 3:11)</a:t>
            </a:r>
          </a:p>
          <a:p>
            <a:pPr marL="457200" indent="-457200" eaLnBrk="1" hangingPunct="1">
              <a:spcBef>
                <a:spcPts val="0"/>
              </a:spcBef>
              <a:spcAft>
                <a:spcPts val="900"/>
              </a:spcAft>
              <a:defRPr/>
            </a:pPr>
            <a:r>
              <a:rPr lang="en-US" sz="2900" dirty="0"/>
              <a:t>Loss of fellowship (1 John 1:9)</a:t>
            </a:r>
          </a:p>
          <a:p>
            <a:pPr marL="457200" indent="-457200" eaLnBrk="1" hangingPunct="1">
              <a:spcBef>
                <a:spcPts val="0"/>
              </a:spcBef>
              <a:spcAft>
                <a:spcPts val="900"/>
              </a:spcAft>
              <a:defRPr/>
            </a:pPr>
            <a:r>
              <a:rPr lang="en-US" sz="2900" dirty="0"/>
              <a:t>Excommunication (1 Cor 5:4-5; Matt 18:15-17)</a:t>
            </a:r>
          </a:p>
          <a:p>
            <a:pPr marL="457200" indent="-457200" eaLnBrk="1" hangingPunct="1">
              <a:spcBef>
                <a:spcPts val="0"/>
              </a:spcBef>
              <a:spcAft>
                <a:spcPts val="900"/>
              </a:spcAft>
              <a:defRPr/>
            </a:pPr>
            <a:r>
              <a:rPr lang="en-US" sz="2900" dirty="0"/>
              <a:t>Temporal consequences (Gal 6:7-8)</a:t>
            </a:r>
          </a:p>
          <a:p>
            <a:pPr marL="457200" indent="-457200" eaLnBrk="1" hangingPunct="1">
              <a:spcBef>
                <a:spcPts val="0"/>
              </a:spcBef>
              <a:spcAft>
                <a:spcPts val="900"/>
              </a:spcAft>
              <a:defRPr/>
            </a:pPr>
            <a:r>
              <a:rPr lang="en-US" sz="2900" dirty="0"/>
              <a:t>Unanswered prayer (Ps 66:18; 1 Pet 3:7)</a:t>
            </a:r>
          </a:p>
          <a:p>
            <a:pPr marL="457200" indent="-457200" eaLnBrk="1" hangingPunct="1">
              <a:spcBef>
                <a:spcPts val="0"/>
              </a:spcBef>
              <a:spcAft>
                <a:spcPts val="900"/>
              </a:spcAft>
              <a:defRPr/>
            </a:pPr>
            <a:r>
              <a:rPr lang="en-US" sz="2900" dirty="0"/>
              <a:t>Loss of testimony (Gen 19:14)</a:t>
            </a:r>
          </a:p>
          <a:p>
            <a:pPr marL="457200" indent="-457200" eaLnBrk="1" hangingPunct="1">
              <a:spcBef>
                <a:spcPts val="0"/>
              </a:spcBef>
              <a:spcAft>
                <a:spcPts val="900"/>
              </a:spcAft>
              <a:defRPr/>
            </a:pPr>
            <a:r>
              <a:rPr lang="en-US" sz="2900" dirty="0"/>
              <a:t>Loss of leadership privileges (1 Tim 3:1-13)</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5"/>
            </a:pPr>
            <a:r>
              <a:rPr lang="en-US" sz="3600" dirty="0">
                <a:effectLst>
                  <a:outerShdw blurRad="38100" dist="38100" dir="2700000" algn="tl">
                    <a:srgbClr val="000000">
                      <a:alpha val="43137"/>
                    </a:srgbClr>
                  </a:outerShdw>
                </a:effectLst>
              </a:rPr>
              <a:t>Genesis 27:41-46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Plan to Flee to Haran</a:t>
            </a:r>
          </a:p>
        </p:txBody>
      </p:sp>
      <p:sp>
        <p:nvSpPr>
          <p:cNvPr id="161795" name="Rectangle 3"/>
          <p:cNvSpPr>
            <a:spLocks noGrp="1" noChangeArrowheads="1"/>
          </p:cNvSpPr>
          <p:nvPr>
            <p:ph type="body" idx="1"/>
          </p:nvPr>
        </p:nvSpPr>
        <p:spPr>
          <a:xfrm>
            <a:off x="585217" y="2057400"/>
            <a:ext cx="5358383"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Cause (41)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Rebekah’s solution (42-46)</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21449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62456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1600200"/>
            <a:ext cx="7788900" cy="4648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intent (1-4)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conspiracy (5-17)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Deception and blessing (18-29)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 blesses Esau (30-40)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Plan to flee to Haran (41-46)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45454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5"/>
            </a:pPr>
            <a:r>
              <a:rPr lang="en-US" sz="3600" dirty="0">
                <a:effectLst>
                  <a:outerShdw blurRad="38100" dist="38100" dir="2700000" algn="tl">
                    <a:srgbClr val="000000">
                      <a:alpha val="43137"/>
                    </a:srgbClr>
                  </a:outerShdw>
                </a:effectLst>
              </a:rPr>
              <a:t>Genesis 27:41-46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Plan to Flee to Haran</a:t>
            </a:r>
          </a:p>
        </p:txBody>
      </p:sp>
      <p:sp>
        <p:nvSpPr>
          <p:cNvPr id="161795" name="Rectangle 3"/>
          <p:cNvSpPr>
            <a:spLocks noGrp="1" noChangeArrowheads="1"/>
          </p:cNvSpPr>
          <p:nvPr>
            <p:ph type="body" idx="1"/>
          </p:nvPr>
        </p:nvSpPr>
        <p:spPr>
          <a:xfrm>
            <a:off x="585217" y="2057400"/>
            <a:ext cx="5358383"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Cause (41)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Rebekah’s solution (42-46)</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79842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 </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5"/>
            </a:pPr>
            <a:r>
              <a:rPr lang="en-US" sz="3600" dirty="0">
                <a:effectLst>
                  <a:outerShdw blurRad="38100" dist="38100" dir="2700000" algn="tl">
                    <a:srgbClr val="000000">
                      <a:alpha val="43137"/>
                    </a:srgbClr>
                  </a:outerShdw>
                </a:effectLst>
              </a:rPr>
              <a:t>Genesis 27:41-46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Plan to Flee to Haran</a:t>
            </a:r>
          </a:p>
        </p:txBody>
      </p:sp>
      <p:sp>
        <p:nvSpPr>
          <p:cNvPr id="161795" name="Rectangle 3"/>
          <p:cNvSpPr>
            <a:spLocks noGrp="1" noChangeArrowheads="1"/>
          </p:cNvSpPr>
          <p:nvPr>
            <p:ph type="body" idx="1"/>
          </p:nvPr>
        </p:nvSpPr>
        <p:spPr>
          <a:xfrm>
            <a:off x="585217" y="2052084"/>
            <a:ext cx="5358383" cy="2748516"/>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Cause (41)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Rebekah’s solution (42-46)</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11062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112773707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FC1077-AB87-4890-A0D3-6A05AF1BE7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defTabSz="685800">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5:21-22</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heard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the ancients were told, ‘You shall not commit murder’ and ‘Whoever commits murder shall be liable to the court.’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say to you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everyone who is angry with his brother shall be guilty before the court; and whoever says to his brother, ‘You good-for-nothing,’ shall be guilty before the supreme court; and whoever says, ‘You fool,’ shall be guilty enough to go into the fiery hell.”</a:t>
            </a:r>
          </a:p>
        </p:txBody>
      </p:sp>
    </p:spTree>
    <p:extLst>
      <p:ext uri="{BB962C8B-B14F-4D97-AF65-F5344CB8AC3E}">
        <p14:creationId xmlns:p14="http://schemas.microsoft.com/office/powerpoint/2010/main" val="698696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57D069-E491-4830-BF30-8A8EC777B5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5:27-28</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heard that it was said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shall not commit adultery’;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say to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everyone who looks at a woman with lust for her has already committed adultery with her in his heart.”</a:t>
            </a:r>
          </a:p>
        </p:txBody>
      </p:sp>
      <p:pic>
        <p:nvPicPr>
          <p:cNvPr id="2" name="Picture 1">
            <a:extLst>
              <a:ext uri="{FF2B5EF4-FFF2-40B4-BE49-F238E27FC236}">
                <a16:creationId xmlns:a16="http://schemas.microsoft.com/office/drawing/2014/main" id="{3E936B42-0D2C-92EB-3892-3EAD31101176}"/>
              </a:ext>
            </a:extLst>
          </p:cNvPr>
          <p:cNvPicPr>
            <a:picLocks noChangeAspect="1"/>
          </p:cNvPicPr>
          <p:nvPr/>
        </p:nvPicPr>
        <p:blipFill>
          <a:blip r:embed="rId3"/>
          <a:stretch>
            <a:fillRect/>
          </a:stretch>
        </p:blipFill>
        <p:spPr>
          <a:xfrm>
            <a:off x="4875449" y="2971800"/>
            <a:ext cx="2441103"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5135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609600" y="1384042"/>
            <a:ext cx="10972800" cy="5016758"/>
          </a:xfrm>
          <a:prstGeom prst="rect">
            <a:avLst/>
          </a:prstGeom>
          <a:noFill/>
          <a:ln w="9525">
            <a:noFill/>
            <a:miter lim="800000"/>
            <a:headEnd/>
            <a:tailEnd/>
          </a:ln>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My views ... are the result of a life of inquiry and reflection, and very different from the anti-Christian system imputed to me by those who know nothing of my opinions. To the corruptions of Christianity, I am, indeed, opposed; but not to the genuine precepts of Jesus Himself. I am a Christian in the only sense in which He wished any one to be; sincerely attached to his doctrines in preference to all others...His system of morals...if filled up in the style and spirit of the rich fragments He left us, would be the most perfect and sublime that has ever been taught by man...His moral doctrines...were more pure and . . .</a:t>
            </a:r>
          </a:p>
        </p:txBody>
      </p:sp>
      <p:sp>
        <p:nvSpPr>
          <p:cNvPr id="55300" name="Title 5"/>
          <p:cNvSpPr>
            <a:spLocks noGrp="1"/>
          </p:cNvSpPr>
          <p:nvPr>
            <p:ph type="ctrTitle" sz="quarter" idx="4294967295"/>
          </p:nvPr>
        </p:nvSpPr>
        <p:spPr>
          <a:xfrm>
            <a:off x="1828800" y="228601"/>
            <a:ext cx="8534400" cy="914399"/>
          </a:xfrm>
        </p:spPr>
        <p:txBody>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Thomas Jefferson</a:t>
            </a:r>
            <a:br>
              <a:rPr 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On April 21, 1803, Jefferson wrote to Dr. Benjamin Rush, also a signer of the Declaration</a:t>
            </a:r>
            <a:endParaRPr 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pic>
        <p:nvPicPr>
          <p:cNvPr id="55302" name="Picture 4" descr="http://upload.wikimedia.org/wikipedia/commons/1/1e/Thomas_Jefferson_by_Rembrandt_Peale,_18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199"/>
            <a:ext cx="767663" cy="914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31682</TotalTime>
  <Words>1799</Words>
  <Application>Microsoft Office PowerPoint</Application>
  <PresentationFormat>Widescreen</PresentationFormat>
  <Paragraphs>204</Paragraphs>
  <Slides>43</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Calibri</vt:lpstr>
      <vt:lpstr>Times New Roman</vt:lpstr>
      <vt:lpstr>Wingdings</vt:lpstr>
      <vt:lpstr>Azure</vt:lpstr>
      <vt:lpstr>PowerPoint Presentation</vt:lpstr>
      <vt:lpstr>GENESIS STRUCTURE</vt:lpstr>
      <vt:lpstr>Genesis 27 Chapter Summary</vt:lpstr>
      <vt:lpstr>Genesis 27:41-46 Plan to Flee to Haran</vt:lpstr>
      <vt:lpstr>Genesis 27:41-46 Plan to Flee to Haran</vt:lpstr>
      <vt:lpstr>PowerPoint Presentation</vt:lpstr>
      <vt:lpstr>PowerPoint Presentation</vt:lpstr>
      <vt:lpstr>PowerPoint Presentation</vt:lpstr>
      <vt:lpstr>Thomas Jefferson On April 21, 1803, Jefferson wrote to Dr. Benjamin Rush, also a signer of the Declaration</vt:lpstr>
      <vt:lpstr>PowerPoint Presentation</vt:lpstr>
      <vt:lpstr>Genesis 27:41-46 Plan to Flee to Haran</vt:lpstr>
      <vt:lpstr>Genesis 27:42-46 Rebekah’s Solution</vt:lpstr>
      <vt:lpstr>Genesis 27:42-46 Rebekah’s Solution</vt:lpstr>
      <vt:lpstr>Genesis 27:42-46 Rebekah’s Solution</vt:lpstr>
      <vt:lpstr>PowerPoint Presentation</vt:lpstr>
      <vt:lpstr>Messiah must be Jewish or from the line of Jacob</vt:lpstr>
      <vt:lpstr>PowerPoint Presentation</vt:lpstr>
      <vt:lpstr>Balaam's 7 Oracles Blessing Israel (23-24) </vt:lpstr>
      <vt:lpstr>Balaam's 7 Oracles Blessing Israel (23-24) </vt:lpstr>
      <vt:lpstr>PowerPoint Presentation</vt:lpstr>
      <vt:lpstr>Satanic Attempts to Stop Messiah’s Birth</vt:lpstr>
      <vt:lpstr>PowerPoint Presentation</vt:lpstr>
      <vt:lpstr>PowerPoint Presentation</vt:lpstr>
      <vt:lpstr>Genesis 27:42-46 Rebekah’s Solution</vt:lpstr>
      <vt:lpstr>PowerPoint Presentation</vt:lpstr>
      <vt:lpstr>Genesis 22:20-24 Rebekah’s Lineage</vt:lpstr>
      <vt:lpstr>PowerPoint Presentation</vt:lpstr>
      <vt:lpstr>PowerPoint Presentation</vt:lpstr>
      <vt:lpstr>PowerPoint Presentation</vt:lpstr>
      <vt:lpstr>Genesis 27:42-46 Rebekah’s Solution</vt:lpstr>
      <vt:lpstr>PowerPoint Presentation</vt:lpstr>
      <vt:lpstr>PowerPoint Presentation</vt:lpstr>
      <vt:lpstr>PowerPoint Presentation</vt:lpstr>
      <vt:lpstr>PowerPoint Presentation</vt:lpstr>
      <vt:lpstr>Genesis 27:42-46 Rebekah’s Solution</vt:lpstr>
      <vt:lpstr>VI. Genesis 26:34-35 Esau’s Wives</vt:lpstr>
      <vt:lpstr>PowerPoint Presentation</vt:lpstr>
      <vt:lpstr>PowerPoint Presentation</vt:lpstr>
      <vt:lpstr>Yielding to the Old Nature:  Consequences For the Believer</vt:lpstr>
      <vt:lpstr>Conclusion</vt:lpstr>
      <vt:lpstr>Genesis 27 Chapter Summary</vt:lpstr>
      <vt:lpstr>Genesis 27:41-46 Plan to Flee to Haran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109 - 27v41-46 - 16x9 - MODIFIED</dc:title>
  <dc:subject>Genesis 27</dc:subject>
  <dc:creator>A. Woods</dc:creator>
  <dc:description>Modified by Jim McGowan</dc:description>
  <cp:lastModifiedBy>Jim McGowan</cp:lastModifiedBy>
  <cp:revision>3222</cp:revision>
  <cp:lastPrinted>2023-02-12T00:57:53Z</cp:lastPrinted>
  <dcterms:created xsi:type="dcterms:W3CDTF">2009-03-17T12:21:13Z</dcterms:created>
  <dcterms:modified xsi:type="dcterms:W3CDTF">2023-02-12T00:58:14Z</dcterms:modified>
</cp:coreProperties>
</file>