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0.xml" ContentType="application/inkml+xml"/>
  <Override PartName="/ppt/ink/ink1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9"/>
  </p:notesMasterIdLst>
  <p:handoutMasterIdLst>
    <p:handoutMasterId r:id="rId110"/>
  </p:handoutMasterIdLst>
  <p:sldIdLst>
    <p:sldId id="256" r:id="rId2"/>
    <p:sldId id="9304" r:id="rId3"/>
    <p:sldId id="9364" r:id="rId4"/>
    <p:sldId id="9377" r:id="rId5"/>
    <p:sldId id="9613" r:id="rId6"/>
    <p:sldId id="4837" r:id="rId7"/>
    <p:sldId id="9616" r:id="rId8"/>
    <p:sldId id="4819" r:id="rId9"/>
    <p:sldId id="4820" r:id="rId10"/>
    <p:sldId id="9581" r:id="rId11"/>
    <p:sldId id="9541" r:id="rId12"/>
    <p:sldId id="9611" r:id="rId13"/>
    <p:sldId id="4729" r:id="rId14"/>
    <p:sldId id="2307" r:id="rId15"/>
    <p:sldId id="9614" r:id="rId16"/>
    <p:sldId id="1363" r:id="rId17"/>
    <p:sldId id="4753" r:id="rId18"/>
    <p:sldId id="282" r:id="rId19"/>
    <p:sldId id="4495" r:id="rId20"/>
    <p:sldId id="4518" r:id="rId21"/>
    <p:sldId id="4519" r:id="rId22"/>
    <p:sldId id="3683" r:id="rId23"/>
    <p:sldId id="4523" r:id="rId24"/>
    <p:sldId id="4525" r:id="rId25"/>
    <p:sldId id="261" r:id="rId26"/>
    <p:sldId id="4730" r:id="rId27"/>
    <p:sldId id="9582" r:id="rId28"/>
    <p:sldId id="4804" r:id="rId29"/>
    <p:sldId id="4803" r:id="rId30"/>
    <p:sldId id="4805" r:id="rId31"/>
    <p:sldId id="4822" r:id="rId32"/>
    <p:sldId id="4813" r:id="rId33"/>
    <p:sldId id="4812" r:id="rId34"/>
    <p:sldId id="4270" r:id="rId35"/>
    <p:sldId id="2729" r:id="rId36"/>
    <p:sldId id="2730" r:id="rId37"/>
    <p:sldId id="9615" r:id="rId38"/>
    <p:sldId id="9378" r:id="rId39"/>
    <p:sldId id="9365" r:id="rId40"/>
    <p:sldId id="9379" r:id="rId41"/>
    <p:sldId id="9380" r:id="rId42"/>
    <p:sldId id="9542" r:id="rId43"/>
    <p:sldId id="9543" r:id="rId44"/>
    <p:sldId id="9600" r:id="rId45"/>
    <p:sldId id="9544" r:id="rId46"/>
    <p:sldId id="9587" r:id="rId47"/>
    <p:sldId id="9340" r:id="rId48"/>
    <p:sldId id="1116" r:id="rId49"/>
    <p:sldId id="9586" r:id="rId50"/>
    <p:sldId id="9339" r:id="rId51"/>
    <p:sldId id="9569" r:id="rId52"/>
    <p:sldId id="2751" r:id="rId53"/>
    <p:sldId id="2812" r:id="rId54"/>
    <p:sldId id="9588" r:id="rId55"/>
    <p:sldId id="9601" r:id="rId56"/>
    <p:sldId id="379" r:id="rId57"/>
    <p:sldId id="1490" r:id="rId58"/>
    <p:sldId id="1504" r:id="rId59"/>
    <p:sldId id="1503" r:id="rId60"/>
    <p:sldId id="1299" r:id="rId61"/>
    <p:sldId id="361" r:id="rId62"/>
    <p:sldId id="1474" r:id="rId63"/>
    <p:sldId id="1475" r:id="rId64"/>
    <p:sldId id="1476" r:id="rId65"/>
    <p:sldId id="9474" r:id="rId66"/>
    <p:sldId id="9589" r:id="rId67"/>
    <p:sldId id="9545" r:id="rId68"/>
    <p:sldId id="9590" r:id="rId69"/>
    <p:sldId id="7502" r:id="rId70"/>
    <p:sldId id="9602" r:id="rId71"/>
    <p:sldId id="9591" r:id="rId72"/>
    <p:sldId id="7379" r:id="rId73"/>
    <p:sldId id="9603" r:id="rId74"/>
    <p:sldId id="2957" r:id="rId75"/>
    <p:sldId id="2958" r:id="rId76"/>
    <p:sldId id="2952" r:id="rId77"/>
    <p:sldId id="2817" r:id="rId78"/>
    <p:sldId id="9546" r:id="rId79"/>
    <p:sldId id="9612" r:id="rId80"/>
    <p:sldId id="452" r:id="rId81"/>
    <p:sldId id="9561" r:id="rId82"/>
    <p:sldId id="9319" r:id="rId83"/>
    <p:sldId id="9381" r:id="rId84"/>
    <p:sldId id="9547" r:id="rId85"/>
    <p:sldId id="9555" r:id="rId86"/>
    <p:sldId id="4566" r:id="rId87"/>
    <p:sldId id="9556" r:id="rId88"/>
    <p:sldId id="9592" r:id="rId89"/>
    <p:sldId id="497" r:id="rId90"/>
    <p:sldId id="4203" r:id="rId91"/>
    <p:sldId id="4295" r:id="rId92"/>
    <p:sldId id="4294" r:id="rId93"/>
    <p:sldId id="4080" r:id="rId94"/>
    <p:sldId id="4296" r:id="rId95"/>
    <p:sldId id="9557" r:id="rId96"/>
    <p:sldId id="9605" r:id="rId97"/>
    <p:sldId id="9606" r:id="rId98"/>
    <p:sldId id="9607" r:id="rId99"/>
    <p:sldId id="9558" r:id="rId100"/>
    <p:sldId id="1651" r:id="rId101"/>
    <p:sldId id="9608" r:id="rId102"/>
    <p:sldId id="9609" r:id="rId103"/>
    <p:sldId id="9559" r:id="rId104"/>
    <p:sldId id="9560" r:id="rId105"/>
    <p:sldId id="891" r:id="rId106"/>
    <p:sldId id="8695" r:id="rId107"/>
    <p:sldId id="9554" r:id="rId108"/>
  </p:sldIdLst>
  <p:sldSz cx="12192000" cy="6858000"/>
  <p:notesSz cx="7315200" cy="9601200"/>
  <p:custDataLst>
    <p:tags r:id="rId11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C4E47-6452-433B-8ED8-87C65C729725}" v="1" dt="2023-02-09T01:57:05.992"/>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0" y="6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010 Acts 2v24-36 </a:t>
            </a:r>
          </a:p>
          <a:p>
            <a:pPr>
              <a:defRPr/>
            </a:pPr>
            <a:r>
              <a:rPr lang="en-US" sz="1700" dirty="0"/>
              <a:t>02-08-2023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22</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12/5/2018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23</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A1699931-725F-482E-916B-5439278D6BA4}" type="datetime1">
              <a:rPr lang="en-US" smtClean="0"/>
              <a:t>2/15/2023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41714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23034002-AA64-4B63-AEA7-0FCDCB889CF3}" type="datetime1">
              <a:rPr lang="en-US" smtClean="0"/>
              <a:t>2/15/2023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25</a:t>
            </a:fld>
            <a:endParaRPr lang="en-US" dirty="0"/>
          </a:p>
        </p:txBody>
      </p:sp>
    </p:spTree>
    <p:extLst>
      <p:ext uri="{BB962C8B-B14F-4D97-AF65-F5344CB8AC3E}">
        <p14:creationId xmlns:p14="http://schemas.microsoft.com/office/powerpoint/2010/main" val="3883326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35</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36</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105</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85334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1" r:id="rId13"/>
    <p:sldLayoutId id="2147483712"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68.png"/><Relationship Id="rId4" Type="http://schemas.openxmlformats.org/officeDocument/2006/relationships/customXml" Target="../ink/ink8.xml"/><Relationship Id="rId9"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10.xm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ustomXml" Target="../ink/ink11.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77.png"/><Relationship Id="rId4" Type="http://schemas.openxmlformats.org/officeDocument/2006/relationships/customXml" Target="../ink/ink13.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77.png"/><Relationship Id="rId4" Type="http://schemas.openxmlformats.org/officeDocument/2006/relationships/customXml" Target="../ink/ink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77.png"/><Relationship Id="rId4" Type="http://schemas.openxmlformats.org/officeDocument/2006/relationships/customXml" Target="../ink/ink19.xml"/></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customXml" Target="../ink/ink21.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83.png"/><Relationship Id="rId4" Type="http://schemas.openxmlformats.org/officeDocument/2006/relationships/customXml" Target="../ink/ink22.xml"/></Relationships>
</file>

<file path=ppt/slides/_rels/slide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77.png"/><Relationship Id="rId4" Type="http://schemas.openxmlformats.org/officeDocument/2006/relationships/customXml" Target="../ink/ink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68.png"/><Relationship Id="rId4" Type="http://schemas.openxmlformats.org/officeDocument/2006/relationships/customXml" Target="../ink/ink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68.png"/><Relationship Id="rId4" Type="http://schemas.openxmlformats.org/officeDocument/2006/relationships/customXml" Target="../ink/ink5.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200154"/>
            <a:ext cx="2743200" cy="2743200"/>
          </a:xfrm>
          <a:prstGeom prst="rect">
            <a:avLst/>
          </a:prstGeom>
          <a:noFill/>
          <a:ln>
            <a:solidFill>
              <a:schemeClr val="tx1"/>
            </a:solid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 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43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678264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81200"/>
            <a:ext cx="10972800" cy="38862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Peter’s use of Psalm 110:1 in Acts 2:34–35 is often used to justify Christ’s present Davidic enthronement. Yet of Psalm 110, Elliott Johnson observes that the Messiah’s present position as depicted in this Psalm fails to include imagery of coronation. </a:t>
            </a:r>
            <a:r>
              <a:rPr lang="en-US" sz="3200" b="1" u="sng" dirty="0">
                <a:solidFill>
                  <a:srgbClr val="FFFFCC"/>
                </a:solidFill>
                <a:effectLst>
                  <a:outerShdw blurRad="38100" dist="38100" dir="2700000" algn="tl">
                    <a:srgbClr val="000000">
                      <a:alpha val="43137"/>
                    </a:srgbClr>
                  </a:outerShdw>
                </a:effectLst>
              </a:rPr>
              <a:t>Only Christ’s priestly activity is mentioned</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Such coronation imagery would certainly have been mentioned if in fact the Psalm were intended to describe Christ’s enthronement as Davidic King.</a:t>
            </a:r>
          </a:p>
        </p:txBody>
      </p:sp>
      <p:sp>
        <p:nvSpPr>
          <p:cNvPr id="4" name="Rectangle 3">
            <a:extLst>
              <a:ext uri="{FF2B5EF4-FFF2-40B4-BE49-F238E27FC236}">
                <a16:creationId xmlns:a16="http://schemas.microsoft.com/office/drawing/2014/main" id="{DDED8C29-5312-47D5-972D-3ABE15909AE2}"/>
              </a:ext>
            </a:extLst>
          </p:cNvPr>
          <p:cNvSpPr/>
          <p:nvPr/>
        </p:nvSpPr>
        <p:spPr>
          <a:xfrm>
            <a:off x="2656999" y="228601"/>
            <a:ext cx="6878002"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Elliot Johnson</a:t>
            </a:r>
          </a:p>
          <a:p>
            <a:pPr algn="ctr"/>
            <a:r>
              <a:rPr lang="en-US" sz="1600" dirty="0">
                <a:effectLst>
                  <a:outerShdw blurRad="38100" dist="38100" dir="2700000" algn="tl">
                    <a:srgbClr val="000000">
                      <a:alpha val="43137"/>
                    </a:srgbClr>
                  </a:outerShdw>
                </a:effectLst>
                <a:cs typeface="Calibri" panose="020F0502020204030204" pitchFamily="34" charset="0"/>
              </a:rPr>
              <a:t>Elliott Johnson, “Hermeneutical Principles and the Interpretation of Psalm 110,” Bibliotheca Sacra 149 (October–December 1992): 433–34.</a:t>
            </a:r>
          </a:p>
        </p:txBody>
      </p:sp>
      <p:pic>
        <p:nvPicPr>
          <p:cNvPr id="1026" name="Picture 2" descr="Image result for dr. elliott johnson DTS">
            <a:extLst>
              <a:ext uri="{FF2B5EF4-FFF2-40B4-BE49-F238E27FC236}">
                <a16:creationId xmlns:a16="http://schemas.microsoft.com/office/drawing/2014/main" id="{8E9FB8A5-3A0D-4CB6-B04D-AAFAA34BD6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2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B34C23-AE2A-427E-B954-D9A01A2C7D48}"/>
              </a:ext>
            </a:extLst>
          </p:cNvPr>
          <p:cNvGraphicFramePr>
            <a:graphicFrameLocks noGrp="1"/>
          </p:cNvGraphicFramePr>
          <p:nvPr>
            <p:ph idx="4294967295"/>
            <p:extLst>
              <p:ext uri="{D42A27DB-BD31-4B8C-83A1-F6EECF244321}">
                <p14:modId xmlns:p14="http://schemas.microsoft.com/office/powerpoint/2010/main" val="793966259"/>
              </p:ext>
            </p:extLst>
          </p:nvPr>
        </p:nvGraphicFramePr>
        <p:xfrm>
          <a:off x="1600200" y="0"/>
          <a:ext cx="8305799" cy="6828286"/>
        </p:xfrm>
        <a:graphic>
          <a:graphicData uri="http://schemas.openxmlformats.org/drawingml/2006/table">
            <a:tbl>
              <a:tblPr firstRow="1" bandRow="1">
                <a:tableStyleId>{D7AC3CCA-C797-4891-BE02-D94E43425B78}</a:tableStyleId>
              </a:tblPr>
              <a:tblGrid>
                <a:gridCol w="1759703">
                  <a:extLst>
                    <a:ext uri="{9D8B030D-6E8A-4147-A177-3AD203B41FA5}">
                      <a16:colId xmlns:a16="http://schemas.microsoft.com/office/drawing/2014/main" val="20000"/>
                    </a:ext>
                  </a:extLst>
                </a:gridCol>
                <a:gridCol w="3202660">
                  <a:extLst>
                    <a:ext uri="{9D8B030D-6E8A-4147-A177-3AD203B41FA5}">
                      <a16:colId xmlns:a16="http://schemas.microsoft.com/office/drawing/2014/main" val="20001"/>
                    </a:ext>
                  </a:extLst>
                </a:gridCol>
                <a:gridCol w="3343436">
                  <a:extLst>
                    <a:ext uri="{9D8B030D-6E8A-4147-A177-3AD203B41FA5}">
                      <a16:colId xmlns:a16="http://schemas.microsoft.com/office/drawing/2014/main" val="20002"/>
                    </a:ext>
                  </a:extLst>
                </a:gridCol>
              </a:tblGrid>
              <a:tr h="590240">
                <a:tc>
                  <a:txBody>
                    <a:bodyPr/>
                    <a:lstStyle/>
                    <a:p>
                      <a:pPr algn="ctr"/>
                      <a:endParaRPr lang="en-US" sz="2000" dirty="0">
                        <a:latin typeface="Calibri" panose="020F0502020204030204" pitchFamily="34" charset="0"/>
                        <a:cs typeface="Calibri" panose="020F0502020204030204" pitchFamily="34" charset="0"/>
                      </a:endParaRPr>
                    </a:p>
                  </a:txBody>
                  <a:tcPr marT="45727" marB="45727" anchor="ctr">
                    <a:solidFill>
                      <a:schemeClr val="bg2"/>
                    </a:solidFill>
                  </a:tcPr>
                </a:tc>
                <a:tc>
                  <a:txBody>
                    <a:bodyPr/>
                    <a:lstStyle/>
                    <a:p>
                      <a:pPr algn="ctr"/>
                      <a:r>
                        <a:rPr lang="en-US" sz="2000" b="0" kern="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David/Saul</a:t>
                      </a:r>
                      <a:endParaRPr lang="en-US" sz="20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7" marB="45727" anchor="ctr">
                    <a:solidFill>
                      <a:schemeClr val="bg2"/>
                    </a:solidFill>
                  </a:tcPr>
                </a:tc>
                <a:tc>
                  <a:txBody>
                    <a:bodyPr/>
                    <a:lstStyle/>
                    <a:p>
                      <a:pPr algn="ctr"/>
                      <a:r>
                        <a:rPr lang="en-US" sz="2000" b="0" kern="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Jesus/Satan</a:t>
                      </a:r>
                      <a:endParaRPr lang="en-US" sz="20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7" marB="45727" anchor="ctr">
                    <a:solidFill>
                      <a:schemeClr val="bg2"/>
                    </a:solidFill>
                  </a:tcPr>
                </a:tc>
                <a:extLst>
                  <a:ext uri="{0D108BD9-81ED-4DB2-BD59-A6C34878D82A}">
                    <a16:rowId xmlns:a16="http://schemas.microsoft.com/office/drawing/2014/main" val="10000"/>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ANOINTED</a:t>
                      </a:r>
                    </a:p>
                  </a:txBody>
                  <a:tcPr marT="45727" marB="45727" anchor="ctr"/>
                </a:tc>
                <a:tc>
                  <a:txBody>
                    <a:bodyPr/>
                    <a:lstStyle/>
                    <a:p>
                      <a:pPr algn="ctr"/>
                      <a:r>
                        <a:rPr lang="en-US" sz="2000" b="1" dirty="0">
                          <a:solidFill>
                            <a:srgbClr val="C00000"/>
                          </a:solidFill>
                          <a:latin typeface="Calibri" panose="020F0502020204030204" pitchFamily="34" charset="0"/>
                          <a:cs typeface="Calibri" panose="020F0502020204030204" pitchFamily="34" charset="0"/>
                        </a:rPr>
                        <a:t>David </a:t>
                      </a:r>
                      <a:r>
                        <a:rPr lang="en-US" sz="2000" b="1" baseline="0" dirty="0">
                          <a:solidFill>
                            <a:srgbClr val="C00000"/>
                          </a:solidFill>
                          <a:latin typeface="Calibri" panose="020F0502020204030204" pitchFamily="34" charset="0"/>
                          <a:cs typeface="Calibri" panose="020F0502020204030204" pitchFamily="34" charset="0"/>
                        </a:rPr>
                        <a:t> </a:t>
                      </a:r>
                    </a:p>
                    <a:p>
                      <a:pPr algn="ctr"/>
                      <a:r>
                        <a:rPr lang="en-US" sz="2000" b="1" dirty="0">
                          <a:solidFill>
                            <a:srgbClr val="C00000"/>
                          </a:solidFill>
                          <a:latin typeface="Calibri" panose="020F0502020204030204" pitchFamily="34" charset="0"/>
                          <a:cs typeface="Calibri" panose="020F0502020204030204" pitchFamily="34" charset="0"/>
                        </a:rPr>
                        <a:t>(1 Sam 16:13)</a:t>
                      </a:r>
                    </a:p>
                  </a:txBody>
                  <a:tcPr marT="45727" marB="45727" anchor="ctr"/>
                </a:tc>
                <a:tc>
                  <a:txBody>
                    <a:bodyPr/>
                    <a:lstStyle/>
                    <a:p>
                      <a:pPr algn="ctr"/>
                      <a:r>
                        <a:rPr lang="en-US" sz="2000" b="1" kern="1200" dirty="0">
                          <a:solidFill>
                            <a:srgbClr val="0000CC"/>
                          </a:solidFill>
                          <a:latin typeface="Calibri" panose="020F0502020204030204" pitchFamily="34" charset="0"/>
                          <a:cs typeface="Calibri" panose="020F0502020204030204" pitchFamily="34" charset="0"/>
                        </a:rPr>
                        <a:t>Jesus-Res./Ascension</a:t>
                      </a:r>
                    </a:p>
                    <a:p>
                      <a:pPr algn="ctr"/>
                      <a:r>
                        <a:rPr lang="en-US" sz="2000" b="1" baseline="0" dirty="0">
                          <a:solidFill>
                            <a:srgbClr val="0000CC"/>
                          </a:solidFill>
                          <a:latin typeface="Calibri" panose="020F0502020204030204" pitchFamily="34" charset="0"/>
                          <a:cs typeface="Calibri" panose="020F0502020204030204" pitchFamily="34" charset="0"/>
                        </a:rPr>
                        <a:t>(Ps 2:7; 110:1)</a:t>
                      </a:r>
                      <a:endParaRPr lang="en-US" sz="20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RULE</a:t>
                      </a:r>
                    </a:p>
                  </a:txBody>
                  <a:tcPr marT="45727" marB="45727" anchor="ctr"/>
                </a:tc>
                <a:tc>
                  <a:txBody>
                    <a:bodyPr/>
                    <a:lstStyle/>
                    <a:p>
                      <a:pPr algn="ctr"/>
                      <a:r>
                        <a:rPr lang="en-US" sz="2000" b="1" dirty="0">
                          <a:solidFill>
                            <a:srgbClr val="C00000"/>
                          </a:solidFill>
                          <a:latin typeface="Calibri" panose="020F0502020204030204" pitchFamily="34" charset="0"/>
                          <a:cs typeface="Calibri" panose="020F0502020204030204" pitchFamily="34" charset="0"/>
                        </a:rPr>
                        <a:t>David</a:t>
                      </a:r>
                    </a:p>
                    <a:p>
                      <a:pPr algn="ctr"/>
                      <a:r>
                        <a:rPr lang="en-US" sz="2000" b="1" dirty="0">
                          <a:solidFill>
                            <a:srgbClr val="C00000"/>
                          </a:solidFill>
                          <a:latin typeface="Calibri" panose="020F0502020204030204" pitchFamily="34" charset="0"/>
                          <a:cs typeface="Calibri" panose="020F0502020204030204" pitchFamily="34" charset="0"/>
                        </a:rPr>
                        <a:t>(2 Sam 2; 5)</a:t>
                      </a:r>
                    </a:p>
                  </a:txBody>
                  <a:tcPr marT="45727" marB="45727" anchor="ctr"/>
                </a:tc>
                <a:tc>
                  <a:txBody>
                    <a:bodyPr/>
                    <a:lstStyle/>
                    <a:p>
                      <a:pPr algn="ctr"/>
                      <a:r>
                        <a:rPr lang="en-US" sz="2000" b="1" dirty="0">
                          <a:solidFill>
                            <a:srgbClr val="0000CC"/>
                          </a:solidFill>
                          <a:latin typeface="Calibri" panose="020F0502020204030204" pitchFamily="34" charset="0"/>
                          <a:cs typeface="Calibri" panose="020F0502020204030204" pitchFamily="34" charset="0"/>
                        </a:rPr>
                        <a:t>Jesus</a:t>
                      </a:r>
                    </a:p>
                    <a:p>
                      <a:pPr algn="ctr"/>
                      <a:r>
                        <a:rPr lang="en-US" sz="2000" b="1" dirty="0">
                          <a:solidFill>
                            <a:srgbClr val="0000CC"/>
                          </a:solidFill>
                          <a:latin typeface="Calibri" panose="020F0502020204030204" pitchFamily="34" charset="0"/>
                          <a:cs typeface="Calibri" panose="020F0502020204030204" pitchFamily="34" charset="0"/>
                        </a:rPr>
                        <a:t>(Rev 20:1-10)</a:t>
                      </a:r>
                    </a:p>
                  </a:txBody>
                  <a:tcPr marT="45727" marB="45727" anchor="ctr"/>
                </a:tc>
                <a:extLst>
                  <a:ext uri="{0D108BD9-81ED-4DB2-BD59-A6C34878D82A}">
                    <a16:rowId xmlns:a16="http://schemas.microsoft.com/office/drawing/2014/main" val="2998015681"/>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NOW RULING</a:t>
                      </a:r>
                    </a:p>
                  </a:txBody>
                  <a:tcPr marT="45727" marB="45727" anchor="ctr"/>
                </a:tc>
                <a:tc>
                  <a:txBody>
                    <a:bodyPr/>
                    <a:lstStyle/>
                    <a:p>
                      <a:pPr algn="ctr"/>
                      <a:r>
                        <a:rPr lang="en-US" sz="2000" b="1" kern="1200" dirty="0">
                          <a:solidFill>
                            <a:srgbClr val="C00000"/>
                          </a:solidFill>
                          <a:latin typeface="Calibri" panose="020F0502020204030204" pitchFamily="34" charset="0"/>
                          <a:cs typeface="Calibri" panose="020F0502020204030204" pitchFamily="34" charset="0"/>
                        </a:rPr>
                        <a:t>Saul</a:t>
                      </a:r>
                      <a:r>
                        <a:rPr lang="en-US" sz="2000" b="1" dirty="0">
                          <a:solidFill>
                            <a:srgbClr val="C00000"/>
                          </a:solidFill>
                          <a:latin typeface="Calibri" panose="020F0502020204030204" pitchFamily="34" charset="0"/>
                          <a:cs typeface="Calibri" panose="020F0502020204030204" pitchFamily="34" charset="0"/>
                        </a:rPr>
                        <a:t> </a:t>
                      </a:r>
                    </a:p>
                    <a:p>
                      <a:pPr algn="ctr"/>
                      <a:r>
                        <a:rPr lang="en-US" sz="2000" b="1" dirty="0">
                          <a:solidFill>
                            <a:srgbClr val="C00000"/>
                          </a:solidFill>
                          <a:latin typeface="Calibri" panose="020F0502020204030204" pitchFamily="34" charset="0"/>
                          <a:cs typeface="Calibri" panose="020F0502020204030204" pitchFamily="34" charset="0"/>
                        </a:rPr>
                        <a:t>(1 Sam 16:14)</a:t>
                      </a:r>
                    </a:p>
                  </a:txBody>
                  <a:tcPr marT="45727" marB="45727" anchor="ctr"/>
                </a:tc>
                <a:tc>
                  <a:txBody>
                    <a:bodyPr/>
                    <a:lstStyle/>
                    <a:p>
                      <a:pPr algn="ctr"/>
                      <a:r>
                        <a:rPr lang="en-US" sz="2000" b="1" kern="1200" dirty="0">
                          <a:solidFill>
                            <a:srgbClr val="0000CC"/>
                          </a:solidFill>
                          <a:latin typeface="Calibri" panose="020F0502020204030204" pitchFamily="34" charset="0"/>
                          <a:cs typeface="Calibri" panose="020F0502020204030204" pitchFamily="34" charset="0"/>
                        </a:rPr>
                        <a:t>Satan</a:t>
                      </a:r>
                      <a:r>
                        <a:rPr lang="en-US" sz="2000" b="1" dirty="0">
                          <a:solidFill>
                            <a:srgbClr val="0000CC"/>
                          </a:solidFill>
                          <a:latin typeface="Calibri" panose="020F0502020204030204" pitchFamily="34" charset="0"/>
                          <a:cs typeface="Calibri" panose="020F0502020204030204" pitchFamily="34" charset="0"/>
                        </a:rPr>
                        <a:t> </a:t>
                      </a:r>
                    </a:p>
                    <a:p>
                      <a:pPr algn="ctr"/>
                      <a:r>
                        <a:rPr lang="en-US" sz="2000" b="1" dirty="0">
                          <a:solidFill>
                            <a:srgbClr val="0000CC"/>
                          </a:solidFill>
                          <a:latin typeface="Calibri" panose="020F0502020204030204" pitchFamily="34" charset="0"/>
                          <a:cs typeface="Calibri" panose="020F0502020204030204" pitchFamily="34" charset="0"/>
                        </a:rPr>
                        <a:t>(Luke</a:t>
                      </a:r>
                      <a:r>
                        <a:rPr lang="en-US" sz="2000" b="1" baseline="0" dirty="0">
                          <a:solidFill>
                            <a:srgbClr val="0000CC"/>
                          </a:solidFill>
                          <a:latin typeface="Calibri" panose="020F0502020204030204" pitchFamily="34" charset="0"/>
                          <a:cs typeface="Calibri" panose="020F0502020204030204" pitchFamily="34" charset="0"/>
                        </a:rPr>
                        <a:t> 4:5-7)</a:t>
                      </a:r>
                      <a:endParaRPr lang="en-US" sz="20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ILLEGITIMACY</a:t>
                      </a:r>
                    </a:p>
                  </a:txBody>
                  <a:tcPr marT="45727" marB="45727" anchor="ctr"/>
                </a:tc>
                <a:tc>
                  <a:txBody>
                    <a:bodyPr/>
                    <a:lstStyle/>
                    <a:p>
                      <a:pPr algn="ctr"/>
                      <a:r>
                        <a:rPr lang="en-US" sz="2000" b="1" kern="1200" dirty="0">
                          <a:solidFill>
                            <a:srgbClr val="C00000"/>
                          </a:solidFill>
                          <a:latin typeface="Calibri" panose="020F0502020204030204" pitchFamily="34" charset="0"/>
                          <a:cs typeface="Calibri" panose="020F0502020204030204" pitchFamily="34" charset="0"/>
                        </a:rPr>
                        <a:t>Benjamin</a:t>
                      </a:r>
                      <a:r>
                        <a:rPr lang="en-US" sz="2000" b="1" dirty="0">
                          <a:solidFill>
                            <a:srgbClr val="C00000"/>
                          </a:solidFill>
                          <a:latin typeface="Calibri" panose="020F0502020204030204" pitchFamily="34" charset="0"/>
                          <a:cs typeface="Calibri" panose="020F0502020204030204" pitchFamily="34" charset="0"/>
                        </a:rPr>
                        <a:t> </a:t>
                      </a:r>
                    </a:p>
                    <a:p>
                      <a:pPr algn="ctr"/>
                      <a:r>
                        <a:rPr lang="en-US" sz="2000" b="1" dirty="0">
                          <a:solidFill>
                            <a:srgbClr val="C00000"/>
                          </a:solidFill>
                          <a:latin typeface="Calibri" panose="020F0502020204030204" pitchFamily="34" charset="0"/>
                          <a:cs typeface="Calibri" panose="020F0502020204030204" pitchFamily="34" charset="0"/>
                        </a:rPr>
                        <a:t>(Gen 49:10; 1 Sam. 9:21)</a:t>
                      </a:r>
                    </a:p>
                  </a:txBody>
                  <a:tcPr marT="45727" marB="45727" anchor="ctr"/>
                </a:tc>
                <a:tc>
                  <a:txBody>
                    <a:bodyPr/>
                    <a:lstStyle/>
                    <a:p>
                      <a:pPr algn="ctr"/>
                      <a:r>
                        <a:rPr lang="en-US" sz="2000" b="1" dirty="0">
                          <a:solidFill>
                            <a:srgbClr val="0000CC"/>
                          </a:solidFill>
                          <a:latin typeface="Calibri" panose="020F0502020204030204" pitchFamily="34" charset="0"/>
                          <a:cs typeface="Calibri" panose="020F0502020204030204" pitchFamily="34" charset="0"/>
                        </a:rPr>
                        <a:t>Gen. 1:26-28; 2:19-20; </a:t>
                      </a:r>
                    </a:p>
                    <a:p>
                      <a:pPr algn="ctr"/>
                      <a:r>
                        <a:rPr lang="en-US" sz="2000" b="1" dirty="0">
                          <a:solidFill>
                            <a:srgbClr val="0000CC"/>
                          </a:solidFill>
                          <a:latin typeface="Calibri" panose="020F0502020204030204" pitchFamily="34" charset="0"/>
                          <a:cs typeface="Calibri" panose="020F0502020204030204" pitchFamily="34" charset="0"/>
                        </a:rPr>
                        <a:t>Dan 1:6-7</a:t>
                      </a:r>
                    </a:p>
                  </a:txBody>
                  <a:tcPr marT="45727" marB="45727" anchor="ctr"/>
                </a:tc>
                <a:extLst>
                  <a:ext uri="{0D108BD9-81ED-4DB2-BD59-A6C34878D82A}">
                    <a16:rowId xmlns:a16="http://schemas.microsoft.com/office/drawing/2014/main" val="10003"/>
                  </a:ext>
                </a:extLst>
              </a:tr>
              <a:tr h="677676">
                <a:tc>
                  <a:txBody>
                    <a:bodyPr/>
                    <a:lstStyle/>
                    <a:p>
                      <a:pPr algn="ctr"/>
                      <a:r>
                        <a:rPr lang="en-US" sz="2000" b="1" dirty="0">
                          <a:solidFill>
                            <a:schemeClr val="bg2"/>
                          </a:solidFill>
                          <a:latin typeface="Calibri" panose="020F0502020204030204" pitchFamily="34" charset="0"/>
                          <a:cs typeface="Calibri" panose="020F0502020204030204" pitchFamily="34" charset="0"/>
                        </a:rPr>
                        <a:t>FAITH-WALK</a:t>
                      </a:r>
                    </a:p>
                  </a:txBody>
                  <a:tcPr marT="45727" marB="45727" anchor="ctr"/>
                </a:tc>
                <a:tc>
                  <a:txBody>
                    <a:bodyPr/>
                    <a:lstStyle/>
                    <a:p>
                      <a:pPr algn="ctr"/>
                      <a:r>
                        <a:rPr lang="en-US" sz="2000" b="1" kern="1200" dirty="0">
                          <a:solidFill>
                            <a:srgbClr val="C00000"/>
                          </a:solidFill>
                          <a:latin typeface="Calibri" panose="020F0502020204030204" pitchFamily="34" charset="0"/>
                          <a:cs typeface="Calibri" panose="020F0502020204030204" pitchFamily="34" charset="0"/>
                        </a:rPr>
                        <a:t>David</a:t>
                      </a:r>
                      <a:r>
                        <a:rPr lang="en-US" sz="2000" b="1" baseline="0" dirty="0">
                          <a:solidFill>
                            <a:srgbClr val="C00000"/>
                          </a:solidFill>
                          <a:latin typeface="Calibri" panose="020F0502020204030204" pitchFamily="34" charset="0"/>
                          <a:cs typeface="Calibri" panose="020F0502020204030204" pitchFamily="34" charset="0"/>
                        </a:rPr>
                        <a:t>  </a:t>
                      </a:r>
                    </a:p>
                    <a:p>
                      <a:pPr algn="ctr"/>
                      <a:r>
                        <a:rPr lang="en-US" sz="2000" b="1" baseline="0" dirty="0">
                          <a:solidFill>
                            <a:srgbClr val="C00000"/>
                          </a:solidFill>
                          <a:latin typeface="Calibri" panose="020F0502020204030204" pitchFamily="34" charset="0"/>
                          <a:cs typeface="Calibri" panose="020F0502020204030204" pitchFamily="34" charset="0"/>
                        </a:rPr>
                        <a:t>(1 Sam 16:7)</a:t>
                      </a:r>
                      <a:endParaRPr lang="en-US" sz="20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algn="ctr"/>
                      <a:r>
                        <a:rPr lang="en-US" sz="2000" b="1" kern="1200" dirty="0">
                          <a:solidFill>
                            <a:srgbClr val="0000CC"/>
                          </a:solidFill>
                          <a:latin typeface="Calibri" panose="020F0502020204030204" pitchFamily="34" charset="0"/>
                          <a:cs typeface="Calibri" panose="020F0502020204030204" pitchFamily="34" charset="0"/>
                        </a:rPr>
                        <a:t>Jesus</a:t>
                      </a:r>
                      <a:r>
                        <a:rPr lang="en-US" sz="2000" b="1" dirty="0">
                          <a:solidFill>
                            <a:srgbClr val="0000CC"/>
                          </a:solidFill>
                          <a:latin typeface="Calibri" panose="020F0502020204030204" pitchFamily="34" charset="0"/>
                          <a:cs typeface="Calibri" panose="020F0502020204030204" pitchFamily="34" charset="0"/>
                        </a:rPr>
                        <a:t> </a:t>
                      </a:r>
                    </a:p>
                    <a:p>
                      <a:pPr algn="ctr"/>
                      <a:r>
                        <a:rPr lang="en-US" sz="2000" b="1" dirty="0">
                          <a:solidFill>
                            <a:srgbClr val="0000CC"/>
                          </a:solidFill>
                          <a:latin typeface="Calibri" panose="020F0502020204030204" pitchFamily="34" charset="0"/>
                          <a:cs typeface="Calibri" panose="020F0502020204030204" pitchFamily="34" charset="0"/>
                        </a:rPr>
                        <a:t>(Heb 11:6)</a:t>
                      </a:r>
                    </a:p>
                  </a:txBody>
                  <a:tcPr marT="45727" marB="45727" anchor="ctr"/>
                </a:tc>
                <a:extLst>
                  <a:ext uri="{0D108BD9-81ED-4DB2-BD59-A6C34878D82A}">
                    <a16:rowId xmlns:a16="http://schemas.microsoft.com/office/drawing/2014/main" val="10004"/>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MINORITY</a:t>
                      </a:r>
                    </a:p>
                  </a:txBody>
                  <a:tcPr marT="45727" marB="45727" anchor="ctr"/>
                </a:tc>
                <a:tc>
                  <a:txBody>
                    <a:bodyPr/>
                    <a:lstStyle/>
                    <a:p>
                      <a:pPr algn="ctr"/>
                      <a:r>
                        <a:rPr lang="en-US" sz="2000" b="1" kern="1200" dirty="0">
                          <a:solidFill>
                            <a:srgbClr val="C00000"/>
                          </a:solidFill>
                          <a:latin typeface="Calibri" panose="020F0502020204030204" pitchFamily="34" charset="0"/>
                          <a:cs typeface="Calibri" panose="020F0502020204030204" pitchFamily="34" charset="0"/>
                        </a:rPr>
                        <a:t>David’s men </a:t>
                      </a:r>
                    </a:p>
                    <a:p>
                      <a:pPr algn="ctr"/>
                      <a:r>
                        <a:rPr lang="en-US" sz="2000" b="1" dirty="0">
                          <a:solidFill>
                            <a:srgbClr val="C00000"/>
                          </a:solidFill>
                          <a:latin typeface="Calibri" panose="020F0502020204030204" pitchFamily="34" charset="0"/>
                          <a:cs typeface="Calibri" panose="020F0502020204030204" pitchFamily="34" charset="0"/>
                        </a:rPr>
                        <a:t>(2 Sam 23:8-39)</a:t>
                      </a:r>
                    </a:p>
                  </a:txBody>
                  <a:tcPr marT="45727" marB="45727" anchor="ctr"/>
                </a:tc>
                <a:tc>
                  <a:txBody>
                    <a:bodyPr/>
                    <a:lstStyle/>
                    <a:p>
                      <a:pPr marL="0" algn="ctr" defTabSz="914400" rtl="0" eaLnBrk="1" latinLnBrk="0" hangingPunct="1"/>
                      <a:r>
                        <a:rPr lang="en-US" sz="2000" b="1" kern="1200" dirty="0">
                          <a:solidFill>
                            <a:srgbClr val="0000CC"/>
                          </a:solidFill>
                          <a:latin typeface="Calibri" panose="020F0502020204030204" pitchFamily="34" charset="0"/>
                          <a:cs typeface="Calibri" panose="020F0502020204030204" pitchFamily="34" charset="0"/>
                        </a:rPr>
                        <a:t>Narrow road </a:t>
                      </a:r>
                    </a:p>
                    <a:p>
                      <a:pPr algn="ctr"/>
                      <a:r>
                        <a:rPr lang="en-US" sz="2000" b="1" baseline="0" dirty="0">
                          <a:solidFill>
                            <a:srgbClr val="0000CC"/>
                          </a:solidFill>
                          <a:latin typeface="Calibri" panose="020F0502020204030204" pitchFamily="34" charset="0"/>
                          <a:cs typeface="Calibri" panose="020F0502020204030204" pitchFamily="34" charset="0"/>
                        </a:rPr>
                        <a:t>(Matt 7:14)</a:t>
                      </a:r>
                      <a:endParaRPr lang="en-US" sz="20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5"/>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SIGHT-WALK</a:t>
                      </a:r>
                    </a:p>
                  </a:txBody>
                  <a:tcPr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cs typeface="Calibri" panose="020F0502020204030204" pitchFamily="34" charset="0"/>
                        </a:rPr>
                        <a:t>Saul</a:t>
                      </a:r>
                      <a:r>
                        <a:rPr lang="en-US" sz="2000" b="1" dirty="0">
                          <a:solidFill>
                            <a:srgbClr val="C00000"/>
                          </a:solidFill>
                          <a:latin typeface="Calibri" panose="020F0502020204030204" pitchFamily="34" charset="0"/>
                          <a:cs typeface="Calibri" panose="020F0502020204030204" pitchFamily="34" charset="0"/>
                        </a:rPr>
                        <a:t> </a:t>
                      </a:r>
                      <a:r>
                        <a:rPr lang="en-US" sz="2000" b="1" baseline="0" dirty="0">
                          <a:solidFill>
                            <a:srgbClr val="C00000"/>
                          </a:solidFill>
                          <a:latin typeface="Calibri" panose="020F0502020204030204" pitchFamily="34" charset="0"/>
                          <a:cs typeface="Calibri" panose="020F050202020403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alibri" panose="020F0502020204030204" pitchFamily="34" charset="0"/>
                          <a:cs typeface="Calibri" panose="020F0502020204030204" pitchFamily="34" charset="0"/>
                        </a:rPr>
                        <a:t>(1</a:t>
                      </a:r>
                      <a:r>
                        <a:rPr lang="en-US" sz="2000" b="1" baseline="0" dirty="0">
                          <a:solidFill>
                            <a:srgbClr val="C00000"/>
                          </a:solidFill>
                          <a:latin typeface="Calibri" panose="020F0502020204030204" pitchFamily="34" charset="0"/>
                          <a:cs typeface="Calibri" panose="020F0502020204030204" pitchFamily="34" charset="0"/>
                        </a:rPr>
                        <a:t> Sam 9:2)</a:t>
                      </a:r>
                      <a:endParaRPr lang="en-US" sz="20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algn="ctr"/>
                      <a:r>
                        <a:rPr lang="en-US" sz="2000" b="1" kern="1200" dirty="0">
                          <a:solidFill>
                            <a:srgbClr val="0000CC"/>
                          </a:solidFill>
                          <a:latin typeface="Calibri" panose="020F0502020204030204" pitchFamily="34" charset="0"/>
                          <a:cs typeface="Calibri" panose="020F0502020204030204" pitchFamily="34" charset="0"/>
                        </a:rPr>
                        <a:t>Satan</a:t>
                      </a:r>
                      <a:r>
                        <a:rPr lang="en-US" sz="2000" b="1" dirty="0">
                          <a:solidFill>
                            <a:srgbClr val="0000CC"/>
                          </a:solidFill>
                          <a:latin typeface="Calibri" panose="020F0502020204030204" pitchFamily="34" charset="0"/>
                          <a:cs typeface="Calibri" panose="020F0502020204030204" pitchFamily="34" charset="0"/>
                        </a:rPr>
                        <a:t> </a:t>
                      </a:r>
                    </a:p>
                    <a:p>
                      <a:pPr algn="ctr"/>
                      <a:r>
                        <a:rPr lang="en-US" sz="2000" b="1" dirty="0">
                          <a:solidFill>
                            <a:srgbClr val="0000CC"/>
                          </a:solidFill>
                          <a:latin typeface="Calibri" panose="020F0502020204030204" pitchFamily="34" charset="0"/>
                          <a:cs typeface="Calibri" panose="020F0502020204030204" pitchFamily="34" charset="0"/>
                        </a:rPr>
                        <a:t>(2 Cor. 4:18;</a:t>
                      </a:r>
                      <a:r>
                        <a:rPr lang="en-US" sz="2000" b="1" baseline="0" dirty="0">
                          <a:solidFill>
                            <a:srgbClr val="0000CC"/>
                          </a:solidFill>
                          <a:latin typeface="Calibri" panose="020F0502020204030204" pitchFamily="34" charset="0"/>
                          <a:cs typeface="Calibri" panose="020F0502020204030204" pitchFamily="34" charset="0"/>
                        </a:rPr>
                        <a:t> 1 John 2:15-17)</a:t>
                      </a:r>
                      <a:endParaRPr lang="en-US" sz="20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6"/>
                  </a:ext>
                </a:extLst>
              </a:tr>
              <a:tr h="730771">
                <a:tc>
                  <a:txBody>
                    <a:bodyPr/>
                    <a:lstStyle/>
                    <a:p>
                      <a:pPr algn="ctr"/>
                      <a:r>
                        <a:rPr lang="en-US" sz="2000" b="1" dirty="0">
                          <a:solidFill>
                            <a:schemeClr val="bg2"/>
                          </a:solidFill>
                          <a:latin typeface="Calibri" panose="020F0502020204030204" pitchFamily="34" charset="0"/>
                          <a:cs typeface="Calibri" panose="020F0502020204030204" pitchFamily="34" charset="0"/>
                        </a:rPr>
                        <a:t>MAJORITY</a:t>
                      </a:r>
                    </a:p>
                  </a:txBody>
                  <a:tcPr marT="45727" marB="45727" anchor="ctr"/>
                </a:tc>
                <a:tc>
                  <a:txBody>
                    <a:bodyPr/>
                    <a:lstStyle/>
                    <a:p>
                      <a:pPr algn="ctr"/>
                      <a:r>
                        <a:rPr lang="en-US" sz="2000" b="1" kern="1200" dirty="0">
                          <a:solidFill>
                            <a:srgbClr val="C00000"/>
                          </a:solidFill>
                          <a:latin typeface="Calibri" panose="020F0502020204030204" pitchFamily="34" charset="0"/>
                          <a:cs typeface="Calibri" panose="020F0502020204030204" pitchFamily="34" charset="0"/>
                        </a:rPr>
                        <a:t>Israel</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marT="45727" marB="45727" anchor="ctr"/>
                </a:tc>
                <a:tc>
                  <a:txBody>
                    <a:bodyPr/>
                    <a:lstStyle/>
                    <a:p>
                      <a:pPr algn="ctr"/>
                      <a:r>
                        <a:rPr lang="en-US" sz="2000" b="1" kern="1200" dirty="0">
                          <a:solidFill>
                            <a:srgbClr val="0000CC"/>
                          </a:solidFill>
                          <a:latin typeface="Calibri" panose="020F0502020204030204" pitchFamily="34" charset="0"/>
                          <a:cs typeface="Calibri" panose="020F0502020204030204" pitchFamily="34" charset="0"/>
                        </a:rPr>
                        <a:t>Broad road </a:t>
                      </a:r>
                    </a:p>
                    <a:p>
                      <a:pPr algn="ctr"/>
                      <a:r>
                        <a:rPr lang="en-US" sz="2000" b="1" dirty="0">
                          <a:solidFill>
                            <a:srgbClr val="0000CC"/>
                          </a:solidFill>
                          <a:latin typeface="Calibri" panose="020F0502020204030204" pitchFamily="34" charset="0"/>
                          <a:cs typeface="Calibri" panose="020F0502020204030204" pitchFamily="34" charset="0"/>
                        </a:rPr>
                        <a:t>(Matt. 7:13)</a:t>
                      </a:r>
                    </a:p>
                  </a:txBody>
                  <a:tcPr marT="45727" marB="45727" anchor="ctr"/>
                </a:tc>
                <a:extLst>
                  <a:ext uri="{0D108BD9-81ED-4DB2-BD59-A6C34878D82A}">
                    <a16:rowId xmlns:a16="http://schemas.microsoft.com/office/drawing/2014/main" val="10007"/>
                  </a:ext>
                </a:extLst>
              </a:tr>
              <a:tr h="42159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cs typeface="Calibri" panose="020F0502020204030204" pitchFamily="34" charset="0"/>
                        </a:rPr>
                        <a:t>McClain, Greatness of the Kingdom, 440</a:t>
                      </a:r>
                    </a:p>
                  </a:txBody>
                  <a:tcPr marT="45727" marB="45727" anchor="ctr"/>
                </a:tc>
                <a:tc hMerge="1">
                  <a:txBody>
                    <a:bodyPr/>
                    <a:lstStyle/>
                    <a:p>
                      <a:endParaRPr lang="en-US" sz="2200" dirty="0"/>
                    </a:p>
                  </a:txBody>
                  <a:tcPr marT="45723" marB="45723"/>
                </a:tc>
                <a:tc hMerge="1">
                  <a:txBody>
                    <a:bodyPr/>
                    <a:lstStyle/>
                    <a:p>
                      <a:endParaRPr lang="en-US" sz="2200" dirty="0"/>
                    </a:p>
                  </a:txBody>
                  <a:tcPr marT="45723" marB="45723"/>
                </a:tc>
                <a:extLst>
                  <a:ext uri="{0D108BD9-81ED-4DB2-BD59-A6C34878D82A}">
                    <a16:rowId xmlns:a16="http://schemas.microsoft.com/office/drawing/2014/main" val="363319526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065949541"/>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561167396"/>
                    </a:ext>
                  </a:extLst>
                </a:gridCol>
                <a:gridCol w="50292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752600"/>
            <a:ext cx="10972800" cy="1231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12" name="Rectangle 11">
            <a:extLst>
              <a:ext uri="{FF2B5EF4-FFF2-40B4-BE49-F238E27FC236}">
                <a16:creationId xmlns:a16="http://schemas.microsoft.com/office/drawing/2014/main" id="{7238D600-D951-46D2-8EB5-D1AC1375A50E}"/>
              </a:ext>
            </a:extLst>
          </p:cNvPr>
          <p:cNvSpPr/>
          <p:nvPr/>
        </p:nvSpPr>
        <p:spPr>
          <a:xfrm>
            <a:off x="3086100" y="228600"/>
            <a:ext cx="6019800" cy="1246495"/>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cs typeface="Calibri" panose="020F0502020204030204" pitchFamily="34" charset="0"/>
              </a:rPr>
              <a:t>“Evidence from Acts,” in The Coming Millennial Kingdom, ed. Donald Campbell and Jeffrey Townsend (Chicago: Moody, 1992), 194.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5C369AD4-696F-1EEA-D120-D9BC5711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048000"/>
            <a:ext cx="4572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8A2E19-F569-60DD-0D54-BC1E56DDD5E1}"/>
              </a:ext>
            </a:extLst>
          </p:cNvPr>
          <p:cNvPicPr>
            <a:picLocks noChangeAspect="1"/>
          </p:cNvPicPr>
          <p:nvPr/>
        </p:nvPicPr>
        <p:blipFill>
          <a:blip r:embed="rId8"/>
          <a:stretch>
            <a:fillRect/>
          </a:stretch>
        </p:blipFill>
        <p:spPr>
          <a:xfrm>
            <a:off x="609600" y="204952"/>
            <a:ext cx="810838" cy="1121761"/>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
        <p:nvSpPr>
          <p:cNvPr id="61443" name="Content Placeholder 2"/>
          <p:cNvSpPr>
            <a:spLocks noGrp="1"/>
          </p:cNvSpPr>
          <p:nvPr>
            <p:ph idx="1"/>
          </p:nvPr>
        </p:nvSpPr>
        <p:spPr>
          <a:xfrm>
            <a:off x="2895600" y="1447800"/>
            <a:ext cx="8686800" cy="3962400"/>
          </a:xfrm>
        </p:spPr>
        <p:txBody>
          <a:bodyPr/>
          <a:lstStyle/>
          <a:p>
            <a:pPr marL="0" indent="0" algn="just">
              <a:lnSpc>
                <a:spcPct val="100000"/>
              </a:lnSpc>
              <a:buNone/>
              <a:defRPr/>
            </a:pPr>
            <a:r>
              <a:rPr lang="en-US" sz="3200" dirty="0">
                <a:cs typeface="Calibri" panose="020F0502020204030204" pitchFamily="34" charset="0"/>
              </a:rPr>
              <a:t>“‘Complementary hermeneutics’ must not be confused with the historic orthodox doctrine of progressive revelation. The latter truth means that God revealed His truth gradually, sometimes over a long period of time. </a:t>
            </a:r>
            <a:r>
              <a:rPr lang="en-US" sz="3200" b="1" u="sng" dirty="0">
                <a:solidFill>
                  <a:srgbClr val="FFFFCC"/>
                </a:solidFill>
                <a:cs typeface="Calibri" panose="020F0502020204030204" pitchFamily="34" charset="0"/>
              </a:rPr>
              <a:t>What was revealed later never changed the original revelation, however</a:t>
            </a:r>
            <a:r>
              <a:rPr lang="en-US" sz="3200" dirty="0">
                <a:cs typeface="Calibri" panose="020F0502020204030204" pitchFamily="34" charset="0"/>
              </a:rPr>
              <a:t>. The meaning and the recipients of the original promise always remain the same.</a:t>
            </a:r>
            <a:r>
              <a:rPr lang="en-US" sz="3200" dirty="0">
                <a:effectLst>
                  <a:outerShdw blurRad="38100" dist="38100" dir="2700000" algn="tl">
                    <a:srgbClr val="000000">
                      <a:alpha val="43137"/>
                    </a:srgbClr>
                  </a:outerShdw>
                </a:effectLst>
                <a:cs typeface="Calibri" panose="020F0502020204030204" pitchFamily="34" charset="0"/>
              </a:rPr>
              <a:t>”</a:t>
            </a:r>
            <a:endParaRPr lang="en-US" sz="3200" dirty="0">
              <a:cs typeface="Calibri" panose="020F0502020204030204" pitchFamily="34" charset="0"/>
            </a:endParaRPr>
          </a:p>
        </p:txBody>
      </p:sp>
      <p:sp>
        <p:nvSpPr>
          <p:cNvPr id="61444" name="TextBox 3"/>
          <p:cNvSpPr txBox="1">
            <a:spLocks noChangeArrowheads="1"/>
          </p:cNvSpPr>
          <p:nvPr/>
        </p:nvSpPr>
        <p:spPr bwMode="auto">
          <a:xfrm>
            <a:off x="2686050" y="6356129"/>
            <a:ext cx="7905750"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dirty="0">
                <a:latin typeface="Calibri" panose="020F0502020204030204" pitchFamily="34" charset="0"/>
                <a:cs typeface="Calibri" panose="020F0502020204030204" pitchFamily="34" charset="0"/>
              </a:rPr>
              <a:t>Robert Lightner, </a:t>
            </a:r>
            <a:r>
              <a:rPr lang="en-US" i="1" dirty="0">
                <a:latin typeface="Calibri" panose="020F0502020204030204" pitchFamily="34" charset="0"/>
                <a:cs typeface="Calibri" panose="020F0502020204030204" pitchFamily="34" charset="0"/>
              </a:rPr>
              <a:t>Last Days Handbook</a:t>
            </a:r>
            <a:r>
              <a:rPr lang="en-US" dirty="0">
                <a:latin typeface="Calibri" panose="020F0502020204030204" pitchFamily="34" charset="0"/>
                <a:cs typeface="Calibri" panose="020F0502020204030204" pitchFamily="34" charset="0"/>
              </a:rPr>
              <a:t> (Nashville: Thomas Nelson, 1997), 210.</a:t>
            </a:r>
            <a:endPar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138092-6401-4FE3-8026-DE08F9A7E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4" y="1676400"/>
            <a:ext cx="2076936" cy="2743200"/>
          </a:xfrm>
          <a:prstGeom prst="rect">
            <a:avLst/>
          </a:prstGeom>
        </p:spPr>
      </p:pic>
    </p:spTree>
    <p:extLst>
      <p:ext uri="{BB962C8B-B14F-4D97-AF65-F5344CB8AC3E}">
        <p14:creationId xmlns:p14="http://schemas.microsoft.com/office/powerpoint/2010/main" val="2925209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895600" y="1600201"/>
            <a:ext cx="8686800" cy="3124199"/>
          </a:xfrm>
        </p:spPr>
        <p:txBody>
          <a:bodyPr/>
          <a:lstStyle/>
          <a:p>
            <a:pPr marL="0" indent="0" algn="just">
              <a:lnSpc>
                <a:spcPct val="100000"/>
              </a:lnSpc>
              <a:buNone/>
              <a:defRPr/>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dirty="0">
                <a:cs typeface="Calibri" panose="020F0502020204030204" pitchFamily="34" charset="0"/>
              </a:rPr>
              <a:t>So, they have not only changed the people to include the Church, but they have also changed the place where the covenant is to be fulfilled. Now it’s not only on earth, but it’s also in heaven. . . . The people have changed and the place has changed</a:t>
            </a:r>
            <a:r>
              <a:rPr lang="en-US" altLang="en-US" sz="3200" dirty="0">
                <a:effectLst>
                  <a:outerShdw blurRad="38100" dist="38100" dir="2700000" algn="tl">
                    <a:srgbClr val="000000">
                      <a:alpha val="43137"/>
                    </a:srgbClr>
                  </a:outerShdw>
                </a:effectLst>
                <a:cs typeface="Calibri" panose="020F0502020204030204" pitchFamily="34" charset="0"/>
              </a:rPr>
              <a:t>.”</a:t>
            </a:r>
          </a:p>
        </p:txBody>
      </p:sp>
      <p:sp>
        <p:nvSpPr>
          <p:cNvPr id="61444" name="TextBox 3"/>
          <p:cNvSpPr txBox="1">
            <a:spLocks noChangeArrowheads="1"/>
          </p:cNvSpPr>
          <p:nvPr/>
        </p:nvSpPr>
        <p:spPr bwMode="auto">
          <a:xfrm>
            <a:off x="2762250" y="6073914"/>
            <a:ext cx="666750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000" dirty="0">
                <a:latin typeface="Calibri" panose="020F0502020204030204" pitchFamily="34" charset="0"/>
                <a:cs typeface="Calibri" panose="020F0502020204030204" pitchFamily="34" charset="0"/>
              </a:rPr>
              <a:t>Robert Lightner, “Progressive Dispensationalism,” </a:t>
            </a:r>
            <a:r>
              <a:rPr lang="en-US" sz="2000" i="1" dirty="0">
                <a:latin typeface="Calibri" panose="020F0502020204030204" pitchFamily="34" charset="0"/>
                <a:cs typeface="Calibri" panose="020F0502020204030204" pitchFamily="34" charset="0"/>
              </a:rPr>
              <a:t>Conservative Theological Journal</a:t>
            </a:r>
            <a:r>
              <a:rPr lang="en-US" sz="2000" dirty="0">
                <a:latin typeface="Calibri" panose="020F0502020204030204" pitchFamily="34" charset="0"/>
                <a:cs typeface="Calibri" panose="020F0502020204030204" pitchFamily="34" charset="0"/>
              </a:rPr>
              <a:t> 4, no. 11 (March 2000): 53–54.</a:t>
            </a:r>
            <a:endPar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445" name="Picture 4" descr="http://t1.gstatic.com/images?q=tbn:ANd9GcRVEkk3EF6aIGxY0Yz0z_uevMi3B1FPvrIm0btZT0dvwfQOys6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752600"/>
            <a:ext cx="2162176" cy="2743200"/>
          </a:xfrm>
          <a:prstGeom prst="rect">
            <a:avLst/>
          </a:prstGeom>
          <a:noFill/>
          <a:ln w="38100">
            <a:solidFill>
              <a:schemeClr val="bg1"/>
            </a:solidFill>
            <a:miter lim="800000"/>
            <a:headEnd/>
            <a:tailEnd/>
          </a:ln>
        </p:spPr>
      </p:pic>
      <p:sp>
        <p:nvSpPr>
          <p:cNvPr id="3" name="Title 1">
            <a:extLst>
              <a:ext uri="{FF2B5EF4-FFF2-40B4-BE49-F238E27FC236}">
                <a16:creationId xmlns:a16="http://schemas.microsoft.com/office/drawing/2014/main" id="{395778C5-7C73-B2B9-0862-34D2977D5908}"/>
              </a:ext>
            </a:extLst>
          </p:cNvPr>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Tree>
    <p:extLst>
      <p:ext uri="{BB962C8B-B14F-4D97-AF65-F5344CB8AC3E}">
        <p14:creationId xmlns:p14="http://schemas.microsoft.com/office/powerpoint/2010/main" val="249428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“And so, because he was a prophet and knew that </a:t>
            </a:r>
            <a:r>
              <a:rPr lang="en-US" sz="3600" cap="small" dirty="0">
                <a:effectLst>
                  <a:outerShdw blurRad="38100" dist="38100" dir="2700000" algn="tl">
                    <a:srgbClr val="000000">
                      <a:alpha val="43137"/>
                    </a:srgbClr>
                  </a:outerShdw>
                </a:effectLst>
                <a:cs typeface="Calibri" panose="020F0502020204030204" pitchFamily="34" charset="0"/>
              </a:rPr>
              <a:t>God had sworn to him with an oath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to seat</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one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201653C7-DAB0-6666-A059-82E922B34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414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Sit</a:t>
            </a:r>
            <a:r>
              <a:rPr lang="en-US" sz="3600" cap="small" dirty="0">
                <a:effectLst>
                  <a:outerShdw blurRad="38100" dist="38100" dir="2700000" algn="tl">
                    <a:srgbClr val="000000">
                      <a:alpha val="43137"/>
                    </a:srgbClr>
                  </a:outerShdw>
                </a:effectLst>
                <a:cs typeface="Calibri" panose="020F0502020204030204" pitchFamily="34" charset="0"/>
              </a:rPr>
              <a: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591AEE3-872C-3982-D7B5-3337117E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025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495800"/>
          </a:xfrm>
        </p:spPr>
        <p:txBody>
          <a:bodyPr/>
          <a:lstStyle/>
          <a:p>
            <a:pPr marL="0" indent="0" algn="just">
              <a:lnSpc>
                <a:spcPct val="100000"/>
              </a:lnSpc>
              <a:buNone/>
            </a:pPr>
            <a:r>
              <a:rPr lang="en-US" dirty="0">
                <a:effectLst>
                  <a:outerShdw blurRad="38100" dist="38100" dir="2700000" algn="tl">
                    <a:srgbClr val="000000">
                      <a:alpha val="43137"/>
                    </a:srgbClr>
                  </a:outerShdw>
                </a:effectLst>
              </a:rPr>
              <a:t>“Having mentioned the need to call on the Lord, Peter turns to recent events. He recounts Jesus’ ministry in death but notes the death is not able to hold him (vv. 22–24). Peter goes on to note that such impotency for death was predicted in Psalm 16, the second Old Testament citation in Acts 2 (vv. 25–28). The text is clearly presented as having been fulfilled in Jesus’ resurrection. The Psalm 16 citation leads to the mention of David and a defense of the fact that a resurrection understanding of the text cannot refer to David, since he is buried (v. 29)….The </a:t>
            </a:r>
            <a:r>
              <a:rPr lang="en-US" b="1" u="sng" dirty="0">
                <a:solidFill>
                  <a:srgbClr val="FFFFCC"/>
                </a:solidFill>
                <a:effectLst>
                  <a:outerShdw blurRad="38100" dist="38100" dir="2700000" algn="tl">
                    <a:srgbClr val="000000">
                      <a:alpha val="43137"/>
                    </a:srgbClr>
                  </a:outerShdw>
                </a:effectLst>
              </a:rPr>
              <a:t>crucial linking allusion</a:t>
            </a:r>
            <a:r>
              <a:rPr lang="en-US" dirty="0">
                <a:effectLst>
                  <a:outerShdw blurRad="38100" dist="38100" dir="2700000" algn="tl">
                    <a:srgbClr val="000000">
                      <a:alpha val="43137"/>
                    </a:srgbClr>
                  </a:outerShdw>
                </a:effectLst>
              </a:rPr>
              <a:t> appears at this point. Peter notes that David was a prophet. Not only was David a prophet, he was the conscience beneficiary of an oath God had made to him that ‘one of the fruit of his [David’s] loins’ (KJV)…</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2" name="Picture 1">
            <a:extLst>
              <a:ext uri="{FF2B5EF4-FFF2-40B4-BE49-F238E27FC236}">
                <a16:creationId xmlns:a16="http://schemas.microsoft.com/office/drawing/2014/main" id="{49331D92-FBF2-2424-53C6-C6C84E878FB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4043136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76800"/>
          </a:xfrm>
        </p:spPr>
        <p:txBody>
          <a:bodyPr/>
          <a:lstStyle/>
          <a:p>
            <a:pPr marL="0" indent="0" algn="just">
              <a:lnSpc>
                <a:spcPct val="100000"/>
              </a:lnSpc>
              <a:buNone/>
            </a:pPr>
            <a:r>
              <a:rPr lang="en-US" dirty="0">
                <a:effectLst>
                  <a:outerShdw blurRad="38100" dist="38100" dir="2700000" algn="tl">
                    <a:srgbClr val="000000">
                      <a:alpha val="43137"/>
                    </a:srgbClr>
                  </a:outerShdw>
                </a:effectLst>
              </a:rPr>
              <a:t>…would sit on his throne (Acts 2:30). The term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(to sit), which is reintroduced in the citation of Psalm 110 (note </a:t>
            </a:r>
            <a:r>
              <a:rPr lang="en-US" i="1" dirty="0" err="1">
                <a:effectLst>
                  <a:outerShdw blurRad="38100" dist="38100" dir="2700000" algn="tl">
                    <a:srgbClr val="000000">
                      <a:alpha val="43137"/>
                    </a:srgbClr>
                  </a:outerShdw>
                </a:effectLst>
              </a:rPr>
              <a:t>kathou</a:t>
            </a:r>
            <a:r>
              <a:rPr lang="en-US" dirty="0">
                <a:effectLst>
                  <a:outerShdw blurRad="38100" dist="38100" dir="2700000" algn="tl">
                    <a:srgbClr val="000000">
                      <a:alpha val="43137"/>
                    </a:srgbClr>
                  </a:outerShdw>
                </a:effectLst>
              </a:rPr>
              <a:t>, “sit,” in v. 34). The allusion in verse 30 is to Psalm 132:11, a Psalm which is strongly Israelitish and national in tone (see vv. 12–18). The Psalm in turn is a reflection of the promise made to David in 2 Samuel 7, especially verse 12. This 2 Samuel passage is better known as the Davidic covenant. What is </a:t>
            </a:r>
            <a:r>
              <a:rPr lang="en-US" b="1" u="sng" dirty="0">
                <a:solidFill>
                  <a:srgbClr val="FFFFCC"/>
                </a:solidFill>
                <a:effectLst>
                  <a:outerShdw blurRad="38100" dist="38100" dir="2700000" algn="tl">
                    <a:srgbClr val="000000">
                      <a:alpha val="43137"/>
                    </a:srgbClr>
                  </a:outerShdw>
                </a:effectLst>
              </a:rPr>
              <a:t>crucial</a:t>
            </a:r>
            <a:r>
              <a:rPr lang="en-US" dirty="0">
                <a:effectLst>
                  <a:outerShdw blurRad="38100" dist="38100" dir="2700000" algn="tl">
                    <a:srgbClr val="000000">
                      <a:alpha val="43137"/>
                    </a:srgbClr>
                  </a:outerShdw>
                </a:effectLst>
              </a:rPr>
              <a:t> is that David’s awareness of this covenant promise is immediately </a:t>
            </a:r>
            <a:r>
              <a:rPr lang="en-US" b="1" u="sng" dirty="0">
                <a:solidFill>
                  <a:srgbClr val="FFFFCC"/>
                </a:solidFill>
                <a:effectLst>
                  <a:outerShdw blurRad="38100" dist="38100" dir="2700000" algn="tl">
                    <a:srgbClr val="000000">
                      <a:alpha val="43137"/>
                    </a:srgbClr>
                  </a:outerShdw>
                </a:effectLst>
              </a:rPr>
              <a:t>linked</a:t>
            </a:r>
            <a:r>
              <a:rPr lang="en-US" dirty="0">
                <a:effectLst>
                  <a:outerShdw blurRad="38100" dist="38100" dir="2700000" algn="tl">
                    <a:srgbClr val="000000">
                      <a:alpha val="43137"/>
                    </a:srgbClr>
                  </a:outerShdw>
                </a:effectLst>
              </a:rPr>
              <a:t> to his understanding of the resurrection in Psalm 16, which in turn is immediately tied to the resurrection proof text of Psalm 110 (vv. 31–35)…</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Being seated on David’s throne is linked to being seated at God’s right hand</a:t>
            </a:r>
            <a:r>
              <a:rPr lang="en-US" sz="2800" dirty="0">
                <a:effectLst>
                  <a:outerShdw blurRad="38100" dist="38100" dir="2700000" algn="tl">
                    <a:srgbClr val="000000">
                      <a:alpha val="43137"/>
                    </a:srgbClr>
                  </a:outerShdw>
                </a:effectLst>
              </a:rPr>
              <a:t>. In other words, Jesus’ resurrection-ascension to God’s right hand </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2B9FB01D-A84A-6144-5FC9-2C57A2AA7D0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5" name="Picture 4">
            <a:extLst>
              <a:ext uri="{FF2B5EF4-FFF2-40B4-BE49-F238E27FC236}">
                <a16:creationId xmlns:a16="http://schemas.microsoft.com/office/drawing/2014/main" id="{912A6B34-D15A-115B-FFE4-557B3998A4C7}"/>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188620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1"/>
            <a:ext cx="10972800" cy="4392792"/>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…hand is put forward by Peter as a fulfillment of the Davidic covenant, just as the allusion to Joel fulfills the new covenant. To say that Peter is only interested to argue that the Messiah must be raised misses the point of the connection in these verses and ignores entirely the allusion to Psalm 132 in the Davidic covenant. This passage and Luke 1:68–79 also counter the claim that no New Testament text asserts the present work of Jesus’ as a reigning Davidite sitting on David’s Throne. The throne on which Jesus is said to sit is the one promised to David’s descendent through the Davidic promise of 2 Samuel, which was initially passed on through Solomon. Jesus sits here as David’s promised Son on David’s promised Throne. This fits Old Testament imagery as well. The idea of sitting describes the idea of rule, as the parallelism of Jeremiah 22:30 shows. </a:t>
            </a:r>
            <a:r>
              <a:rPr lang="en-US" sz="2700" b="1" u="sng" dirty="0">
                <a:solidFill>
                  <a:srgbClr val="FFFFCC"/>
                </a:solidFill>
                <a:effectLst>
                  <a:outerShdw blurRad="38100" dist="38100" dir="2700000" algn="tl">
                    <a:srgbClr val="000000">
                      <a:alpha val="43137"/>
                    </a:srgbClr>
                  </a:outerShdw>
                </a:effectLst>
              </a:rPr>
              <a:t>As the Davidic heir, Jesus sits in and rules from heaven</a:t>
            </a:r>
            <a:r>
              <a:rPr lang="en-US" sz="27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44F92DF9-0015-4D0D-793A-CD1545EF2D8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AD54DDB6-C53F-C5B2-0301-31F1EA483E7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2451619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448997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“This precise point—the ascension—is in view in Acts 2:34: ‘For David did not send into heavens, but he says himself . . .’ It is simply incorrect to treat Psalm 16 as linked with Psalm 110 by asserting that both are resurrection proof texts. Psalm 16 is, but Psalm 110 is not. </a:t>
            </a:r>
            <a:r>
              <a:rPr lang="en-US" sz="3200" b="1" u="sng" dirty="0">
                <a:solidFill>
                  <a:srgbClr val="FFFFCC"/>
                </a:solidFill>
                <a:effectLst>
                  <a:outerShdw blurRad="38100" dist="38100" dir="2700000" algn="tl">
                    <a:srgbClr val="000000">
                      <a:alpha val="43137"/>
                    </a:srgbClr>
                  </a:outerShdw>
                </a:effectLst>
              </a:rPr>
              <a:t>Rather, Peter quoted each Psalm with its own quite distinct emphasis in support of two different elements in his presentation</a:t>
            </a:r>
            <a:r>
              <a:rPr lang="en-US" sz="32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66F5326-D995-4BE0-8A3C-08E38B432DCD}"/>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178.</a:t>
            </a:r>
          </a:p>
        </p:txBody>
      </p:sp>
      <p:pic>
        <p:nvPicPr>
          <p:cNvPr id="12" name="Picture 2" descr="Image result for zane hodges">
            <a:extLst>
              <a:ext uri="{FF2B5EF4-FFF2-40B4-BE49-F238E27FC236}">
                <a16:creationId xmlns:a16="http://schemas.microsoft.com/office/drawing/2014/main" id="{93DE161C-9FDF-48CF-9B7F-BD4DBE1F6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1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5181600"/>
          </a:xfrm>
        </p:spPr>
        <p:txBody>
          <a:bodyPr/>
          <a:lstStyle/>
          <a:p>
            <a:pPr marL="0" indent="0" algn="just">
              <a:lnSpc>
                <a:spcPct val="100000"/>
              </a:lnSpc>
              <a:spcBef>
                <a:spcPts val="0"/>
              </a:spcBef>
              <a:buNone/>
            </a:pPr>
            <a:r>
              <a:rPr lang="en-US" dirty="0">
                <a:effectLst>
                  <a:outerShdw blurRad="38100" dist="38100" dir="2700000" algn="tl">
                    <a:srgbClr val="000000">
                      <a:alpha val="43137"/>
                    </a:srgbClr>
                  </a:outerShdw>
                </a:effectLst>
              </a:rPr>
              <a:t>“But unless Bock is reading the Greek text in the form found in the Majority Text (not likely, to be sure), there appears to be a translational gaffe here that slightly overstates the similarity between verses 30 and 34. As you read the modern editions of the Greek New Testament, the verb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in verse 30 is not to be read as intransitive (‘to sit’) but as transitive (‘to seat’; cf. the NIV here). In verse 34, however, the intransitive sense ‘to sit’ is correct, even though a slightly different Greek verb is involved. But, in view of the difference in verbs, Bock is not technically accurate when he states that the former verb is ‘reintroduced’ in the quotation from Psalm 110. Clearly this would be quibbling were it not for the fact that </a:t>
            </a:r>
            <a:r>
              <a:rPr lang="en-US" b="1" i="1" u="sng" dirty="0">
                <a:solidFill>
                  <a:srgbClr val="FFFFCC"/>
                </a:solidFill>
                <a:effectLst>
                  <a:outerShdw blurRad="38100" dist="38100" dir="2700000" algn="tl">
                    <a:srgbClr val="000000">
                      <a:alpha val="43137"/>
                    </a:srgbClr>
                  </a:outerShdw>
                </a:effectLst>
              </a:rPr>
              <a:t>Bock is trying to make these verses parallel by appealing to the use of a single verb in the same sense in both verses</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667000" y="228600"/>
            <a:ext cx="6858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175–76.</a:t>
            </a:r>
          </a:p>
        </p:txBody>
      </p:sp>
      <p:pic>
        <p:nvPicPr>
          <p:cNvPr id="2" name="Picture 2" descr="Image result for zane hodges">
            <a:extLst>
              <a:ext uri="{FF2B5EF4-FFF2-40B4-BE49-F238E27FC236}">
                <a16:creationId xmlns:a16="http://schemas.microsoft.com/office/drawing/2014/main" id="{1759416D-C68A-4006-2F28-395AE6B1B91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70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nvPr>
        </p:nvGraphicFramePr>
        <p:xfrm>
          <a:off x="1600200" y="1524000"/>
          <a:ext cx="8991600" cy="4495800"/>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3561167396"/>
                    </a:ext>
                  </a:extLst>
                </a:gridCol>
                <a:gridCol w="3175000">
                  <a:extLst>
                    <a:ext uri="{9D8B030D-6E8A-4147-A177-3AD203B41FA5}">
                      <a16:colId xmlns:a16="http://schemas.microsoft.com/office/drawing/2014/main" val="980899094"/>
                    </a:ext>
                  </a:extLst>
                </a:gridCol>
                <a:gridCol w="2997200">
                  <a:extLst>
                    <a:ext uri="{9D8B030D-6E8A-4147-A177-3AD203B41FA5}">
                      <a16:colId xmlns:a16="http://schemas.microsoft.com/office/drawing/2014/main" val="2934671267"/>
                    </a:ext>
                  </a:extLst>
                </a:gridCol>
              </a:tblGrid>
              <a:tr h="838200">
                <a:tc>
                  <a:txBody>
                    <a:bodyPr/>
                    <a:lstStyle/>
                    <a:p>
                      <a:pPr marL="112713" indent="0" algn="l"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Verse:</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2:30</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2:34</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Psalm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132:11</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110:1</a:t>
                      </a:r>
                    </a:p>
                  </a:txBody>
                  <a:tcPr anchor="ctr"/>
                </a:tc>
                <a:extLst>
                  <a:ext uri="{0D108BD9-81ED-4DB2-BD59-A6C34878D82A}">
                    <a16:rowId xmlns:a16="http://schemas.microsoft.com/office/drawing/2014/main" val="1738947076"/>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Verb:</a:t>
                      </a:r>
                    </a:p>
                  </a:txBody>
                  <a:tcPr anchor="ctr"/>
                </a:tc>
                <a:tc>
                  <a:txBody>
                    <a:bodyPr/>
                    <a:lstStyle/>
                    <a:p>
                      <a:pPr algn="ctr"/>
                      <a:r>
                        <a:rPr lang="en-US" sz="3600" b="1" kern="1200" dirty="0" err="1">
                          <a:solidFill>
                            <a:srgbClr val="C00000"/>
                          </a:solidFill>
                          <a:latin typeface="Calibri" panose="020F0502020204030204" pitchFamily="34" charset="0"/>
                          <a:ea typeface="+mn-ea"/>
                          <a:cs typeface="Calibri" panose="020F0502020204030204" pitchFamily="34" charset="0"/>
                        </a:rPr>
                        <a:t>kathízō</a:t>
                      </a:r>
                      <a:endParaRPr lang="en-US" sz="36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3600" b="1" kern="1200" dirty="0" err="1">
                          <a:solidFill>
                            <a:srgbClr val="0000FF"/>
                          </a:solidFill>
                          <a:latin typeface="Calibri" panose="020F0502020204030204" pitchFamily="34" charset="0"/>
                          <a:ea typeface="+mn-ea"/>
                          <a:cs typeface="Calibri" panose="020F0502020204030204" pitchFamily="34" charset="0"/>
                        </a:rPr>
                        <a:t>káthēmai</a:t>
                      </a:r>
                      <a:endParaRPr lang="en-US" sz="3600" b="1" kern="1200" dirty="0">
                        <a:solidFill>
                          <a:srgbClr val="0000FF"/>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Kind of verb:</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Transitive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Intransitive</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Translation</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To seat or place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To sit</a:t>
                      </a:r>
                    </a:p>
                  </a:txBody>
                  <a:tcPr anchor="ctr"/>
                </a:tc>
                <a:extLst>
                  <a:ext uri="{0D108BD9-81ED-4DB2-BD59-A6C34878D82A}">
                    <a16:rowId xmlns:a16="http://schemas.microsoft.com/office/drawing/2014/main" val="3316920980"/>
                  </a:ext>
                </a:extLst>
              </a:tr>
            </a:tbl>
          </a:graphicData>
        </a:graphic>
      </p:graphicFrame>
      <p:sp>
        <p:nvSpPr>
          <p:cNvPr id="4" name="Title 1">
            <a:extLst>
              <a:ext uri="{FF2B5EF4-FFF2-40B4-BE49-F238E27FC236}">
                <a16:creationId xmlns:a16="http://schemas.microsoft.com/office/drawing/2014/main" id="{6D785030-2CCA-4B96-A138-2D23F7BBDD1B}"/>
              </a:ext>
            </a:extLst>
          </p:cNvPr>
          <p:cNvSpPr txBox="1">
            <a:spLocks/>
          </p:cNvSpPr>
          <p:nvPr/>
        </p:nvSpPr>
        <p:spPr bwMode="auto">
          <a:xfrm>
            <a:off x="1637111" y="228600"/>
            <a:ext cx="891778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Is Jesus Now Reigning from David’s Throne? </a:t>
            </a:r>
            <a:b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br>
            <a:r>
              <a:rPr lang="en-US" altLang="en-US" sz="2800" dirty="0">
                <a:effectLst>
                  <a:outerShdw blurRad="38100" dist="38100" dir="2700000" algn="tl">
                    <a:srgbClr val="000000">
                      <a:alpha val="43137"/>
                    </a:srgbClr>
                  </a:outerShdw>
                </a:effectLst>
                <a:ea typeface="+mj-ea"/>
                <a:cs typeface="Calibri" panose="020F0502020204030204" pitchFamily="34" charset="0"/>
              </a:rPr>
              <a:t>(Acts 2)</a:t>
            </a:r>
          </a:p>
        </p:txBody>
      </p:sp>
    </p:spTree>
    <p:extLst>
      <p:ext uri="{BB962C8B-B14F-4D97-AF65-F5344CB8AC3E}">
        <p14:creationId xmlns:p14="http://schemas.microsoft.com/office/powerpoint/2010/main" val="20213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61963" indent="-461963">
              <a:lnSpc>
                <a:spcPct val="100000"/>
              </a:lnSpc>
              <a:spcBef>
                <a:spcPts val="0"/>
              </a:spcBef>
              <a:spcAft>
                <a:spcPts val="1800"/>
              </a:spcAft>
              <a:buClr>
                <a:srgbClr val="00FFFF"/>
              </a:buClr>
              <a:buSzPct val="100000"/>
              <a:buAutoNum type="alphaLcPeriod"/>
              <a:defRPr/>
            </a:pPr>
            <a:r>
              <a:rPr lang="en-US" sz="3200" dirty="0"/>
              <a:t>The king was absent (Acts 1:9-11)</a:t>
            </a:r>
          </a:p>
          <a:p>
            <a:pPr marL="461963" indent="-461963">
              <a:lnSpc>
                <a:spcPct val="100000"/>
              </a:lnSpc>
              <a:spcBef>
                <a:spcPts val="0"/>
              </a:spcBef>
              <a:spcAft>
                <a:spcPts val="1800"/>
              </a:spcAft>
              <a:buClr>
                <a:srgbClr val="00FFFF"/>
              </a:buClr>
              <a:buSzPct val="100000"/>
              <a:buAutoNum type="alphaLcPeriod"/>
              <a:defRPr/>
            </a:pPr>
            <a:r>
              <a:rPr lang="en-US" sz="3200" dirty="0"/>
              <a:t>Irreversible language found in the Gospels (Matt. 12:31-32; 21:42; 22:7)</a:t>
            </a:r>
          </a:p>
          <a:p>
            <a:pPr marL="461963" indent="-461963">
              <a:lnSpc>
                <a:spcPct val="100000"/>
              </a:lnSpc>
              <a:spcBef>
                <a:spcPts val="0"/>
              </a:spcBef>
              <a:spcAft>
                <a:spcPts val="1800"/>
              </a:spcAft>
              <a:buClr>
                <a:srgbClr val="00FFFF"/>
              </a:buClr>
              <a:buSzPct val="100000"/>
              <a:buAutoNum type="alphaLcPeriod"/>
              <a:defRPr/>
            </a:pPr>
            <a:r>
              <a:rPr lang="en-US" sz="3200" dirty="0"/>
              <a:t>A new age in the kingdom’s absence has already been disclosed (Luke 19:11-27; Matt. 13; 24‒25)</a:t>
            </a:r>
          </a:p>
          <a:p>
            <a:pPr marL="461963" indent="-461963">
              <a:lnSpc>
                <a:spcPct val="100000"/>
              </a:lnSpc>
              <a:spcBef>
                <a:spcPts val="0"/>
              </a:spcBef>
              <a:spcAft>
                <a:spcPts val="1800"/>
              </a:spcAft>
              <a:buClr>
                <a:srgbClr val="00FFFF"/>
              </a:buClr>
              <a:buSzPct val="100000"/>
              <a:buAutoNum type="alphaLcPeriod"/>
              <a:defRPr/>
            </a:pPr>
            <a:r>
              <a:rPr lang="en-US" sz="3200" dirty="0"/>
              <a:t>“Kingdom” is mentioned 45x in Luke’s Gospel but only 8x in Acts</a:t>
            </a:r>
          </a:p>
          <a:p>
            <a:pPr marL="461963" indent="-461963">
              <a:lnSpc>
                <a:spcPct val="100000"/>
              </a:lnSpc>
              <a:spcBef>
                <a:spcPts val="0"/>
              </a:spcBef>
              <a:spcAft>
                <a:spcPts val="1800"/>
              </a:spcAft>
              <a:buClr>
                <a:srgbClr val="00FFFF"/>
              </a:buClr>
              <a:buSzPct val="100000"/>
              <a:buFont typeface="Wingdings" pitchFamily="2" charset="2"/>
              <a:buAutoNum type="alphaL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14350" indent="-514350">
              <a:lnSpc>
                <a:spcPct val="100000"/>
              </a:lnSpc>
              <a:spcBef>
                <a:spcPts val="0"/>
              </a:spcBef>
              <a:spcAft>
                <a:spcPts val="1800"/>
              </a:spcAft>
              <a:buClr>
                <a:srgbClr val="00FFFF"/>
              </a:buClr>
              <a:buSzPct val="100000"/>
              <a:buFont typeface="+mj-lt"/>
              <a:buAutoNum type="alphaLcPeriod" startAt="6"/>
              <a:defRPr/>
            </a:pPr>
            <a:r>
              <a:rPr lang="en-US" sz="3200" dirty="0"/>
              <a:t>Co-mingling of kingdom truth with Church Age truth</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timing of the kingdom has already been fixed by the Father’s authority (Acts 1:6-7)</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Peter was merely preaching the personal Gospel in Acts 2</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Acts 3:19-21 is laying out the condition by which the kingdom will ultimately come to the earth (Acts 3:19-21)</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lphaLcPeriod" startAt="6"/>
              <a:defRPr/>
            </a:pPr>
            <a:endParaRPr lang="en-US" dirty="0"/>
          </a:p>
        </p:txBody>
      </p:sp>
      <p:sp>
        <p:nvSpPr>
          <p:cNvPr id="10"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8014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0333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mn-lt"/>
                <a:ea typeface="+mn-ea"/>
                <a:cs typeface="Calibri" panose="020F0502020204030204" pitchFamily="34" charset="0"/>
              </a:rPr>
              <a:t>Lewis Sperry Chafer</a:t>
            </a:r>
            <a:br>
              <a:rPr lang="en-US" sz="2800" dirty="0">
                <a:solidFill>
                  <a:schemeClr val="tx1"/>
                </a:solidFill>
                <a:latin typeface="+mn-lt"/>
              </a:rPr>
            </a:br>
            <a:r>
              <a:rPr lang="en-US" sz="2000" dirty="0">
                <a:solidFill>
                  <a:schemeClr val="tx1"/>
                </a:solidFill>
                <a:latin typeface="+mn-lt"/>
              </a:rPr>
              <a:t>vol. 7, </a:t>
            </a:r>
            <a:r>
              <a:rPr lang="en-US" sz="2000" i="1" dirty="0">
                <a:solidFill>
                  <a:schemeClr val="tx1"/>
                </a:solidFill>
                <a:latin typeface="+mn-lt"/>
              </a:rPr>
              <a:t>Systematic Theology</a:t>
            </a:r>
            <a:r>
              <a:rPr lang="en-US" sz="2000" dirty="0">
                <a:solidFill>
                  <a:schemeClr val="tx1"/>
                </a:solidFill>
                <a:latin typeface="+mn-lt"/>
              </a:rPr>
              <a:t> (Grand Rapids, MI: </a:t>
            </a:r>
            <a:r>
              <a:rPr lang="en-US" sz="2000" dirty="0" err="1">
                <a:solidFill>
                  <a:schemeClr val="tx1"/>
                </a:solidFill>
                <a:latin typeface="+mn-lt"/>
              </a:rPr>
              <a:t>Kregel</a:t>
            </a:r>
            <a:r>
              <a:rPr lang="en-US" sz="2000" dirty="0">
                <a:solidFill>
                  <a:schemeClr val="tx1"/>
                </a:solidFill>
                <a:latin typeface="+mn-lt"/>
              </a:rPr>
              <a:t> Publications, 1993), 265-66.</a:t>
            </a:r>
            <a:endParaRPr lang="en-US" sz="2800" dirty="0">
              <a:solidFill>
                <a:schemeClr val="tx1"/>
              </a:solidFill>
              <a:latin typeface="+mn-lt"/>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lnSpc>
                <a:spcPct val="100000"/>
              </a:lnSpc>
              <a:buNone/>
              <a:defRPr/>
            </a:pPr>
            <a:r>
              <a:rPr lang="en-US" sz="3200" dirty="0"/>
              <a:t>“This vital newness of mind is a part of believing, after all, and therefore it may be and is used as a </a:t>
            </a:r>
            <a:r>
              <a:rPr lang="en-US" sz="3200" b="1" i="1" u="sng" dirty="0">
                <a:solidFill>
                  <a:srgbClr val="FFFFCC"/>
                </a:solidFill>
              </a:rPr>
              <a:t>synonym</a:t>
            </a:r>
            <a:r>
              <a:rPr lang="en-US" sz="3200"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6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88576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0127948"/>
              </p:ext>
            </p:extLst>
          </p:nvPr>
        </p:nvGraphicFramePr>
        <p:xfrm>
          <a:off x="609600" y="548640"/>
          <a:ext cx="10972800" cy="5760720"/>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640080">
                <a:tc gridSpan="3">
                  <a:txBody>
                    <a:bodyPr/>
                    <a:lstStyle/>
                    <a:p>
                      <a:pPr algn="ctr"/>
                      <a:r>
                        <a:rPr lang="en-US" sz="3600" dirty="0">
                          <a:solidFill>
                            <a:srgbClr val="FFFFCC"/>
                          </a:solidFill>
                          <a:latin typeface="Calibri" panose="020F0502020204030204" pitchFamily="34" charset="0"/>
                        </a:rPr>
                        <a:t>Transition from Public to Private Ministry</a:t>
                      </a:r>
                    </a:p>
                  </a:txBody>
                  <a:tcPr anchor="ctr">
                    <a:solidFill>
                      <a:srgbClr val="00B0F0"/>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40080">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600"/>
              </a:spcBef>
              <a:spcAft>
                <a:spcPts val="60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exalted to the right hand of God, and having received from the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Holy Spirit</a:t>
            </a:r>
            <a:r>
              <a:rPr lang="en-US" sz="3600" dirty="0">
                <a:effectLst>
                  <a:outerShdw blurRad="38100" dist="38100" dir="2700000" algn="tl">
                    <a:srgbClr val="000000">
                      <a:alpha val="43137"/>
                    </a:srgbClr>
                  </a:outerShdw>
                </a:effectLst>
                <a:cs typeface="Calibri" panose="020F0502020204030204" pitchFamily="34" charset="0"/>
              </a:rPr>
              <a: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121491E6-A593-6228-E37F-D300C248F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7098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352800" y="1562100"/>
            <a:ext cx="8229600" cy="3086100"/>
          </a:xfrm>
        </p:spPr>
        <p:txBody>
          <a:bodyPr/>
          <a:lstStyle/>
          <a:p>
            <a:pPr marL="0" indent="0" algn="just">
              <a:lnSpc>
                <a:spcPct val="100000"/>
              </a:lnSpc>
              <a:spcBef>
                <a:spcPts val="0"/>
              </a:spcBef>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If Christ inaugurated His Davidic reign at His Ascension, does it not seem incongruous that His first act as reigning Davidic king was the sending of the Holy Spirit (Acts 2:33), something not included in the promises of the Davidic Covenant?</a:t>
            </a:r>
            <a:r>
              <a:rPr lang="en-US" sz="32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Ryrie</a:t>
            </a:r>
          </a:p>
          <a:p>
            <a:pPr algn="ctr"/>
            <a:r>
              <a:rPr lang="en-US" dirty="0">
                <a:effectLst>
                  <a:outerShdw blurRad="38100" dist="38100" dir="2700000" algn="tl">
                    <a:srgbClr val="000000">
                      <a:alpha val="43137"/>
                    </a:srgbClr>
                  </a:outerShdw>
                </a:effectLst>
              </a:rPr>
              <a:t>Ryrie, </a:t>
            </a:r>
            <a:r>
              <a:rPr lang="en-US" i="1" dirty="0">
                <a:effectLst>
                  <a:outerShdw blurRad="38100" dist="38100" dir="2700000" algn="tl">
                    <a:srgbClr val="000000">
                      <a:alpha val="43137"/>
                    </a:srgbClr>
                  </a:outerShdw>
                </a:effectLst>
              </a:rPr>
              <a:t>Dispensationalism</a:t>
            </a:r>
            <a:r>
              <a:rPr lang="en-US" dirty="0">
                <a:effectLst>
                  <a:outerShdw blurRad="38100" dist="38100" dir="2700000" algn="tl">
                    <a:srgbClr val="000000">
                      <a:alpha val="43137"/>
                    </a:srgbClr>
                  </a:outerShdw>
                </a:effectLst>
              </a:rPr>
              <a:t>, 169</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FF8EC4B-2C71-4698-ACA8-67D1013912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752600"/>
            <a:ext cx="2410164" cy="3657600"/>
          </a:xfrm>
          <a:prstGeom prst="rect">
            <a:avLst/>
          </a:prstGeom>
        </p:spPr>
      </p:pic>
    </p:spTree>
    <p:extLst>
      <p:ext uri="{BB962C8B-B14F-4D97-AF65-F5344CB8AC3E}">
        <p14:creationId xmlns:p14="http://schemas.microsoft.com/office/powerpoint/2010/main" val="4027606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247043"/>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000" baseline="30000" dirty="0">
                <a:effectLst>
                  <a:outerShdw blurRad="38100" dist="38100" dir="2700000" algn="tl">
                    <a:srgbClr val="000000">
                      <a:alpha val="43137"/>
                    </a:srgbClr>
                  </a:outerShdw>
                </a:effectLst>
              </a:rPr>
              <a:t>49</a:t>
            </a:r>
            <a:r>
              <a:rPr lang="en-US" sz="320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000" baseline="30000" dirty="0">
                <a:effectLst>
                  <a:outerShdw blurRad="38100" dist="38100" dir="2700000" algn="tl">
                    <a:srgbClr val="000000">
                      <a:alpha val="43137"/>
                    </a:srgbClr>
                  </a:outerShdw>
                </a:effectLst>
              </a:rPr>
              <a:t>50</a:t>
            </a:r>
            <a:r>
              <a:rPr lang="en-US" sz="320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3" name="Picture 2" descr="Jesus Dust: How to Live in the Kingdom of God">
            <a:extLst>
              <a:ext uri="{FF2B5EF4-FFF2-40B4-BE49-F238E27FC236}">
                <a16:creationId xmlns:a16="http://schemas.microsoft.com/office/drawing/2014/main" id="{47AB68C6-CA37-4003-6109-F42A23C0A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385268"/>
          </a:xfrm>
          <a:prstGeom prst="rect">
            <a:avLst/>
          </a:prstGeom>
          <a:noFill/>
        </p:spPr>
        <p:txBody>
          <a:bodyPr wrap="square">
            <a:spAutoFit/>
          </a:bodyPr>
          <a:lstStyle/>
          <a:p>
            <a:pPr marL="0" marR="0"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about three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1136"/>
            <a:ext cx="10972800" cy="4849664"/>
          </a:xfrm>
        </p:spPr>
        <p:txBody>
          <a:bodyPr/>
          <a:lstStyle/>
          <a:p>
            <a:pPr marL="0" indent="0" algn="just">
              <a:lnSpc>
                <a:spcPct val="100000"/>
              </a:lnSpc>
              <a:buNone/>
            </a:pPr>
            <a:r>
              <a:rPr lang="en-US" sz="2900" dirty="0">
                <a:effectLst>
                  <a:outerShdw blurRad="38100" dist="38100" dir="2700000" algn="tl">
                    <a:srgbClr val="000000">
                      <a:alpha val="43137"/>
                    </a:srgbClr>
                  </a:outerShdw>
                </a:effectLst>
              </a:rPr>
              <a:t>“Yet even apart from this consideration, Bock misses the point of the quotation from Psalm 110 in Acts 2. As verse 33 makes clear, the real link is with the outpouring of the Holy Spirit. </a:t>
            </a:r>
            <a:r>
              <a:rPr lang="en-US" sz="2900" b="1" u="sng" dirty="0">
                <a:solidFill>
                  <a:srgbClr val="FFFFCC"/>
                </a:solidFill>
                <a:effectLst>
                  <a:outerShdw blurRad="38100" dist="38100" dir="2700000" algn="tl">
                    <a:srgbClr val="000000">
                      <a:alpha val="43137"/>
                    </a:srgbClr>
                  </a:outerShdw>
                </a:effectLst>
              </a:rPr>
              <a:t>It is a well-confirmed New Testament teaching that the gift of the Holy Spirit is the </a:t>
            </a:r>
            <a:r>
              <a:rPr lang="en-US" sz="2900" b="1" i="1" u="sng" dirty="0">
                <a:solidFill>
                  <a:srgbClr val="FFFFCC"/>
                </a:solidFill>
                <a:effectLst>
                  <a:outerShdw blurRad="38100" dist="38100" dir="2700000" algn="tl">
                    <a:srgbClr val="000000">
                      <a:alpha val="43137"/>
                    </a:srgbClr>
                  </a:outerShdw>
                </a:effectLst>
              </a:rPr>
              <a:t>direct consequence</a:t>
            </a:r>
            <a:r>
              <a:rPr lang="en-US" sz="2900" b="1" u="sng" dirty="0">
                <a:solidFill>
                  <a:srgbClr val="FFFFCC"/>
                </a:solidFill>
                <a:effectLst>
                  <a:outerShdw blurRad="38100" dist="38100" dir="2700000" algn="tl">
                    <a:srgbClr val="000000">
                      <a:alpha val="43137"/>
                    </a:srgbClr>
                  </a:outerShdw>
                </a:effectLst>
              </a:rPr>
              <a:t> of our Lord’s ascension to the Father.</a:t>
            </a:r>
            <a:r>
              <a:rPr lang="en-US" sz="2900" dirty="0">
                <a:effectLst>
                  <a:outerShdw blurRad="38100" dist="38100" dir="2700000" algn="tl">
                    <a:srgbClr val="000000">
                      <a:alpha val="43137"/>
                    </a:srgbClr>
                  </a:outerShdw>
                </a:effectLst>
              </a:rPr>
              <a:t> According to John’s Gospel, the Lord informed the disciples, ‘it is to your advantage that I go away; for if I do not go away, the helper will not come to you; but if I depart, I will send him to you’ (16:7). Earlier He had also said, ‘and I will pray to the Father, and He will give you another helper, that He may abide with you forever’ (14:16). </a:t>
            </a:r>
            <a:r>
              <a:rPr lang="en-US" sz="2900" dirty="0"/>
              <a:t>Our Lord’s return to the Father and His intercession there are necessary to the outpouring of the Holy Spirit....</a:t>
            </a:r>
            <a:endParaRPr lang="en-US" sz="29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96EBB0B-BF2A-4D28-A59B-C3F357DD5F47}"/>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177.</a:t>
            </a:r>
          </a:p>
        </p:txBody>
      </p:sp>
      <p:pic>
        <p:nvPicPr>
          <p:cNvPr id="12" name="Picture 2" descr="Image result for zane hodges">
            <a:extLst>
              <a:ext uri="{FF2B5EF4-FFF2-40B4-BE49-F238E27FC236}">
                <a16:creationId xmlns:a16="http://schemas.microsoft.com/office/drawing/2014/main" id="{7B640EC4-ED0B-4A7B-A6CA-F5058A1586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832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89282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0419"/>
            <a:ext cx="10972800" cy="4541806"/>
          </a:xfrm>
        </p:spPr>
        <p:txBody>
          <a:bodyPr/>
          <a:lstStyle/>
          <a:p>
            <a:pPr marL="0" indent="0" algn="just">
              <a:lnSpc>
                <a:spcPct val="100000"/>
              </a:lnSpc>
              <a:buNone/>
            </a:pPr>
            <a:r>
              <a:rPr lang="en-US" sz="2850" dirty="0">
                <a:effectLst>
                  <a:outerShdw blurRad="38100" dist="38100" dir="2700000" algn="tl">
                    <a:srgbClr val="000000">
                      <a:alpha val="43137"/>
                    </a:srgbClr>
                  </a:outerShdw>
                </a:effectLst>
              </a:rPr>
              <a:t>...</a:t>
            </a:r>
            <a:r>
              <a:rPr lang="en-US" sz="2850" dirty="0"/>
              <a:t>Thus, in Luke-Acts the gift of the Spirit is termed ‘the promise of the Father’ for which the disciples must wait until after Jesus’ ascension to Heaven (Luke 24:49; Acts 1:4). Bock labels Psalm 110 a ‘resurrection proof text.’ However, it is not an explicit statement of the resurrection since the resurrection is not mentioned in the Psalm. It does prophesy enthronement at God’s right hand. </a:t>
            </a:r>
            <a:r>
              <a:rPr lang="en-US" sz="2850" b="1" u="sng" dirty="0">
                <a:solidFill>
                  <a:srgbClr val="FFFFCC"/>
                </a:solidFill>
              </a:rPr>
              <a:t>The point of Peter quoting Psalm 110 is simply this: the seated Christ is the source of the Spirit’s outpouring. By His intercession He has secured what God the Father promised.</a:t>
            </a:r>
            <a:r>
              <a:rPr lang="en-US" sz="2850" dirty="0"/>
              <a:t> This is precisely what Acts 2:33 states: ‘therefore being exalted to the right hand of God, and having received from the Father the promise of the Holy Spirit, He poured out this which you see and hear.’”</a:t>
            </a:r>
            <a:endParaRPr lang="en-US" sz="285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65A118FF-E421-4DDD-91DD-BFF542C2B71C}"/>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latin typeface="+mn-l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latin typeface="+mn-lt"/>
                <a:cs typeface="Calibri" panose="020F0502020204030204" pitchFamily="34" charset="0"/>
              </a:rPr>
              <a:t>Issues in Dispensationalism</a:t>
            </a:r>
            <a:r>
              <a:rPr lang="en-US" sz="1400" dirty="0">
                <a:effectLst>
                  <a:outerShdw blurRad="38100" dist="38100" dir="2700000" algn="tl">
                    <a:srgbClr val="000000">
                      <a:alpha val="43137"/>
                    </a:srgbClr>
                  </a:outerShdw>
                </a:effectLst>
                <a:latin typeface="+mn-lt"/>
                <a:cs typeface="Calibri" panose="020F0502020204030204" pitchFamily="34" charset="0"/>
              </a:rPr>
              <a:t>, ed. John R. Master Wesley R. Willis, Charles C. Ryrie (Chicago: Moody, 1994), 177.</a:t>
            </a:r>
          </a:p>
        </p:txBody>
      </p:sp>
      <p:pic>
        <p:nvPicPr>
          <p:cNvPr id="2" name="Picture 2" descr="Image result for zane hodges">
            <a:extLst>
              <a:ext uri="{FF2B5EF4-FFF2-40B4-BE49-F238E27FC236}">
                <a16:creationId xmlns:a16="http://schemas.microsoft.com/office/drawing/2014/main" id="{F819A32A-13CA-D14E-87C3-83A187A849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808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p:spPr>
      </p:pic>
    </p:spTree>
    <p:extLst>
      <p:ext uri="{BB962C8B-B14F-4D97-AF65-F5344CB8AC3E}">
        <p14:creationId xmlns:p14="http://schemas.microsoft.com/office/powerpoint/2010/main" val="193784893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(Adv. </a:t>
            </a:r>
            <a:r>
              <a:rPr lang="en-US" dirty="0" err="1">
                <a:effectLst>
                  <a:outerShdw blurRad="38100" dist="38100" dir="2700000" algn="tl">
                    <a:srgbClr val="000000">
                      <a:alpha val="43137"/>
                    </a:srgbClr>
                  </a:outerShdw>
                </a:effectLst>
              </a:rPr>
              <a:t>Haer</a:t>
            </a:r>
            <a:r>
              <a:rPr lang="en-US"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dirty="0" err="1">
                <a:effectLst>
                  <a:outerShdw blurRad="38100" dist="38100" dir="2700000" algn="tl">
                    <a:srgbClr val="000000">
                      <a:alpha val="43137"/>
                    </a:srgbClr>
                  </a:outerShdw>
                </a:effectLst>
              </a:rPr>
              <a:t>ντοδ</a:t>
            </a:r>
            <a:r>
              <a:rPr lang="en-US"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746532"/>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latter is more probable.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0"/>
            <a:ext cx="8724900" cy="1143000"/>
          </a:xfrm>
        </p:spPr>
        <p:txBody>
          <a:bodyPr/>
          <a:lstStyle/>
          <a:p>
            <a:pPr algn="ctr" eaLnBrk="1" hangingPunct="1">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Lewis Sperry Chafer</a:t>
            </a:r>
            <a:br>
              <a:rPr lang="en-US" sz="2800" dirty="0">
                <a:solidFill>
                  <a:schemeClr val="tx1"/>
                </a:solidFill>
              </a:rPr>
            </a:br>
            <a:r>
              <a:rPr lang="en-US" sz="2000" dirty="0">
                <a:solidFill>
                  <a:schemeClr val="tx1"/>
                </a:solidFill>
              </a:rPr>
              <a:t>vol. 5, </a:t>
            </a:r>
            <a:r>
              <a:rPr lang="en-US" sz="2000" i="1" dirty="0">
                <a:solidFill>
                  <a:schemeClr val="tx1"/>
                </a:solidFill>
              </a:rPr>
              <a:t>Systematic Theology</a:t>
            </a:r>
            <a:r>
              <a:rPr lang="en-US" sz="2000" dirty="0">
                <a:solidFill>
                  <a:schemeClr val="tx1"/>
                </a:solidFill>
              </a:rPr>
              <a:t> (Grand Rapids, MI: Kregel Publications, 1993), </a:t>
            </a:r>
            <a:r>
              <a:rPr lang="en-US" sz="2000" dirty="0"/>
              <a:t>158</a:t>
            </a:r>
            <a:r>
              <a:rPr lang="en-US" sz="2000" dirty="0">
                <a:solidFill>
                  <a:schemeClr val="tx1"/>
                </a:solidFill>
              </a:rPr>
              <a:t>.</a:t>
            </a:r>
            <a:endParaRPr lang="en-US" sz="2800" dirty="0">
              <a:solidFill>
                <a:schemeClr val="tx1"/>
              </a:solidFill>
            </a:endParaRPr>
          </a:p>
        </p:txBody>
      </p:sp>
      <p:sp>
        <p:nvSpPr>
          <p:cNvPr id="39939" name="Content Placeholder 2"/>
          <p:cNvSpPr>
            <a:spLocks noGrp="1"/>
          </p:cNvSpPr>
          <p:nvPr>
            <p:ph idx="1"/>
          </p:nvPr>
        </p:nvSpPr>
        <p:spPr>
          <a:xfrm>
            <a:off x="609600" y="1524000"/>
            <a:ext cx="10972800" cy="4114800"/>
          </a:xfrm>
        </p:spPr>
        <p:txBody>
          <a:bodyPr/>
          <a:lstStyle/>
          <a:p>
            <a:pPr marL="0" indent="0" algn="just" eaLnBrk="1" hangingPunct="1">
              <a:buNone/>
              <a:defRPr/>
            </a:pPr>
            <a:r>
              <a:rPr lang="en-US" sz="3000" dirty="0"/>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58372" name="Picture 6"/>
          <p:cNvPicPr>
            <a:picLocks noChangeAspect="1" noChangeArrowheads="1"/>
          </p:cNvPicPr>
          <p:nvPr/>
        </p:nvPicPr>
        <p:blipFill>
          <a:blip r:embed="rId2" cstate="print"/>
          <a:srcRect/>
          <a:stretch>
            <a:fillRect/>
          </a:stretch>
        </p:blipFill>
        <p:spPr bwMode="auto">
          <a:xfrm>
            <a:off x="609600" y="137160"/>
            <a:ext cx="838200" cy="11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803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2454</TotalTime>
  <Words>7718</Words>
  <Application>Microsoft Office PowerPoint</Application>
  <PresentationFormat>Widescreen</PresentationFormat>
  <Paragraphs>499</Paragraphs>
  <Slides>107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Calibri</vt:lpstr>
      <vt:lpstr>Calibri Light</vt:lpstr>
      <vt:lpstr>system-ui</vt:lpstr>
      <vt:lpstr>Wingdings</vt:lpstr>
      <vt:lpstr>Office Theme</vt:lpstr>
      <vt:lpstr>PowerPoint Presentation</vt:lpstr>
      <vt:lpstr>Acts 1 Chapter Summary</vt:lpstr>
      <vt:lpstr>Acts 2 Chapter Summary</vt:lpstr>
      <vt:lpstr>Peter’s Sermon Acts 2:14-36</vt:lpstr>
      <vt:lpstr>Acts 2:15-35 Refutation of the Charge of Drunkenness</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Names &amp; Titles Demonstrating  Satan’s Post-Fall, Earthly Authority  (Job 1:7; 2:2; Luke 4:5-8; Rom. 8:19-22)</vt:lpstr>
      <vt:lpstr>Satan’s Progressive Defeat</vt:lpstr>
      <vt:lpstr>Satan’s Progressive Defeat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Jesus Now Reigning on David’s Throne?</vt:lpstr>
      <vt:lpstr>Is Jesus Now Reigning on David’s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the kingdom re-offered in Acts? No!</vt:lpstr>
      <vt:lpstr>Was the kingdom re-offered in Acts? No!</vt:lpstr>
      <vt:lpstr>Acts 2:15-35 Refutation of the Charge of Drunkenness</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Lewis Sperry Chafer vol. 5, Systematic Theology (Grand Rapids, MI: Kregel Publications, 1993), 158.</vt:lpstr>
      <vt:lpstr>Acts 2:42-47 Church</vt:lpstr>
      <vt:lpstr>John Adams</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010 Acts 2v24-36</dc:title>
  <dc:subject>ACTS</dc:subject>
  <dc:creator>A. Woods</dc:creator>
  <cp:lastModifiedBy>anne woods</cp:lastModifiedBy>
  <cp:revision>322</cp:revision>
  <cp:lastPrinted>2023-02-08T14:14:08Z</cp:lastPrinted>
  <dcterms:created xsi:type="dcterms:W3CDTF">2009-01-10T23:45:31Z</dcterms:created>
  <dcterms:modified xsi:type="dcterms:W3CDTF">2023-02-15T21:30:35Z</dcterms:modified>
</cp:coreProperties>
</file>