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21"/>
  </p:notesMasterIdLst>
  <p:handoutMasterIdLst>
    <p:handoutMasterId r:id="rId122"/>
  </p:handoutMasterIdLst>
  <p:sldIdLst>
    <p:sldId id="2094" r:id="rId2"/>
    <p:sldId id="9505" r:id="rId3"/>
    <p:sldId id="9526" r:id="rId4"/>
    <p:sldId id="9706" r:id="rId5"/>
    <p:sldId id="9636" r:id="rId6"/>
    <p:sldId id="9709" r:id="rId7"/>
    <p:sldId id="9801" r:id="rId8"/>
    <p:sldId id="9710" r:id="rId9"/>
    <p:sldId id="9713" r:id="rId10"/>
    <p:sldId id="9714" r:id="rId11"/>
    <p:sldId id="7327" r:id="rId12"/>
    <p:sldId id="9169" r:id="rId13"/>
    <p:sldId id="9715" r:id="rId14"/>
    <p:sldId id="9775" r:id="rId15"/>
    <p:sldId id="9776" r:id="rId16"/>
    <p:sldId id="9777" r:id="rId17"/>
    <p:sldId id="9711" r:id="rId18"/>
    <p:sldId id="9778" r:id="rId19"/>
    <p:sldId id="9716" r:id="rId20"/>
    <p:sldId id="9717" r:id="rId21"/>
    <p:sldId id="3538" r:id="rId22"/>
    <p:sldId id="9718" r:id="rId23"/>
    <p:sldId id="9719" r:id="rId24"/>
    <p:sldId id="9720" r:id="rId25"/>
    <p:sldId id="3221" r:id="rId26"/>
    <p:sldId id="9721" r:id="rId27"/>
    <p:sldId id="9818" r:id="rId28"/>
    <p:sldId id="9722" r:id="rId29"/>
    <p:sldId id="9370" r:id="rId30"/>
    <p:sldId id="9712" r:id="rId31"/>
    <p:sldId id="9817" r:id="rId32"/>
    <p:sldId id="9780" r:id="rId33"/>
    <p:sldId id="9781" r:id="rId34"/>
    <p:sldId id="9782" r:id="rId35"/>
    <p:sldId id="9707" r:id="rId36"/>
    <p:sldId id="9724" r:id="rId37"/>
    <p:sldId id="9725" r:id="rId38"/>
    <p:sldId id="9723" r:id="rId39"/>
    <p:sldId id="9727" r:id="rId40"/>
    <p:sldId id="9802" r:id="rId41"/>
    <p:sldId id="9728" r:id="rId42"/>
    <p:sldId id="9729" r:id="rId43"/>
    <p:sldId id="9476" r:id="rId44"/>
    <p:sldId id="9803" r:id="rId45"/>
    <p:sldId id="9726" r:id="rId46"/>
    <p:sldId id="9804" r:id="rId47"/>
    <p:sldId id="9805" r:id="rId48"/>
    <p:sldId id="9666" r:id="rId49"/>
    <p:sldId id="9708" r:id="rId50"/>
    <p:sldId id="9730" r:id="rId51"/>
    <p:sldId id="9731" r:id="rId52"/>
    <p:sldId id="9736" r:id="rId53"/>
    <p:sldId id="9737" r:id="rId54"/>
    <p:sldId id="9467" r:id="rId55"/>
    <p:sldId id="9806" r:id="rId56"/>
    <p:sldId id="9738" r:id="rId57"/>
    <p:sldId id="7959" r:id="rId58"/>
    <p:sldId id="9807" r:id="rId59"/>
    <p:sldId id="9739" r:id="rId60"/>
    <p:sldId id="9808" r:id="rId61"/>
    <p:sldId id="9809" r:id="rId62"/>
    <p:sldId id="9810" r:id="rId63"/>
    <p:sldId id="9732" r:id="rId64"/>
    <p:sldId id="9740" r:id="rId65"/>
    <p:sldId id="9741" r:id="rId66"/>
    <p:sldId id="9742" r:id="rId67"/>
    <p:sldId id="9418" r:id="rId68"/>
    <p:sldId id="9743" r:id="rId69"/>
    <p:sldId id="7324" r:id="rId70"/>
    <p:sldId id="9787" r:id="rId71"/>
    <p:sldId id="9744" r:id="rId72"/>
    <p:sldId id="9745" r:id="rId73"/>
    <p:sldId id="7916" r:id="rId74"/>
    <p:sldId id="7908" r:id="rId75"/>
    <p:sldId id="2081" r:id="rId76"/>
    <p:sldId id="9746" r:id="rId77"/>
    <p:sldId id="9747" r:id="rId78"/>
    <p:sldId id="9760" r:id="rId79"/>
    <p:sldId id="9761" r:id="rId80"/>
    <p:sldId id="9762" r:id="rId81"/>
    <p:sldId id="3641" r:id="rId82"/>
    <p:sldId id="9763" r:id="rId83"/>
    <p:sldId id="8220" r:id="rId84"/>
    <p:sldId id="9814" r:id="rId85"/>
    <p:sldId id="9752" r:id="rId86"/>
    <p:sldId id="9764" r:id="rId87"/>
    <p:sldId id="9765" r:id="rId88"/>
    <p:sldId id="9811" r:id="rId89"/>
    <p:sldId id="9766" r:id="rId90"/>
    <p:sldId id="9767" r:id="rId91"/>
    <p:sldId id="9812" r:id="rId92"/>
    <p:sldId id="9815" r:id="rId93"/>
    <p:sldId id="9757" r:id="rId94"/>
    <p:sldId id="9768" r:id="rId95"/>
    <p:sldId id="9769" r:id="rId96"/>
    <p:sldId id="4163" r:id="rId97"/>
    <p:sldId id="9816" r:id="rId98"/>
    <p:sldId id="9784" r:id="rId99"/>
    <p:sldId id="9785" r:id="rId100"/>
    <p:sldId id="9786" r:id="rId101"/>
    <p:sldId id="9788" r:id="rId102"/>
    <p:sldId id="9789" r:id="rId103"/>
    <p:sldId id="9792" r:id="rId104"/>
    <p:sldId id="9793" r:id="rId105"/>
    <p:sldId id="9813" r:id="rId106"/>
    <p:sldId id="9794" r:id="rId107"/>
    <p:sldId id="6719" r:id="rId108"/>
    <p:sldId id="9795" r:id="rId109"/>
    <p:sldId id="9790" r:id="rId110"/>
    <p:sldId id="9796" r:id="rId111"/>
    <p:sldId id="9797" r:id="rId112"/>
    <p:sldId id="4422" r:id="rId113"/>
    <p:sldId id="9798" r:id="rId114"/>
    <p:sldId id="9799" r:id="rId115"/>
    <p:sldId id="8974" r:id="rId116"/>
    <p:sldId id="3522" r:id="rId117"/>
    <p:sldId id="7655" r:id="rId118"/>
    <p:sldId id="9800" r:id="rId119"/>
    <p:sldId id="7975" r:id="rId120"/>
  </p:sldIdLst>
  <p:sldSz cx="12192000" cy="6858000"/>
  <p:notesSz cx="7315200" cy="9601200"/>
  <p:custDataLst>
    <p:tags r:id="rId12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08" autoAdjust="0"/>
    <p:restoredTop sz="95428" autoAdjust="0"/>
  </p:normalViewPr>
  <p:slideViewPr>
    <p:cSldViewPr>
      <p:cViewPr varScale="1">
        <p:scale>
          <a:sx n="58" d="100"/>
          <a:sy n="58" d="100"/>
        </p:scale>
        <p:origin x="72" y="23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gs" Target="tags/tag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110 - 28v1-22 </a:t>
            </a:r>
          </a:p>
          <a:p>
            <a:pPr>
              <a:defRPr/>
            </a:pPr>
            <a:r>
              <a:rPr lang="en-US" sz="1600" dirty="0"/>
              <a:t>02-19-2023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2/18/2023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243764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1725333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48</a:t>
            </a:fld>
            <a:endParaRPr lang="en-US" altLang="en-US" dirty="0"/>
          </a:p>
        </p:txBody>
      </p:sp>
    </p:spTree>
    <p:extLst>
      <p:ext uri="{BB962C8B-B14F-4D97-AF65-F5344CB8AC3E}">
        <p14:creationId xmlns:p14="http://schemas.microsoft.com/office/powerpoint/2010/main" val="606873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58</a:t>
            </a:fld>
            <a:endParaRPr lang="en-US" altLang="en-US" dirty="0"/>
          </a:p>
        </p:txBody>
      </p:sp>
    </p:spTree>
    <p:extLst>
      <p:ext uri="{BB962C8B-B14F-4D97-AF65-F5344CB8AC3E}">
        <p14:creationId xmlns:p14="http://schemas.microsoft.com/office/powerpoint/2010/main" val="2878915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60</a:t>
            </a:fld>
            <a:endParaRPr lang="en-US" altLang="en-US" dirty="0"/>
          </a:p>
        </p:txBody>
      </p:sp>
    </p:spTree>
    <p:extLst>
      <p:ext uri="{BB962C8B-B14F-4D97-AF65-F5344CB8AC3E}">
        <p14:creationId xmlns:p14="http://schemas.microsoft.com/office/powerpoint/2010/main" val="546454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61</a:t>
            </a:fld>
            <a:endParaRPr lang="en-US" altLang="en-US" dirty="0"/>
          </a:p>
        </p:txBody>
      </p:sp>
    </p:spTree>
    <p:extLst>
      <p:ext uri="{BB962C8B-B14F-4D97-AF65-F5344CB8AC3E}">
        <p14:creationId xmlns:p14="http://schemas.microsoft.com/office/powerpoint/2010/main" val="3487493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105</a:t>
            </a:fld>
            <a:endParaRPr lang="en-US" altLang="en-US" dirty="0"/>
          </a:p>
        </p:txBody>
      </p:sp>
    </p:spTree>
    <p:extLst>
      <p:ext uri="{BB962C8B-B14F-4D97-AF65-F5344CB8AC3E}">
        <p14:creationId xmlns:p14="http://schemas.microsoft.com/office/powerpoint/2010/main" val="379546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119</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F24002A-9B19-40B9-8E6C-CD2AF577A1B4}" type="slidenum">
              <a:rPr lang="en-US"/>
              <a:pPr>
                <a:defRPr/>
              </a:pPr>
              <a:t>‹#›</a:t>
            </a:fld>
            <a:endParaRPr lang="en-US"/>
          </a:p>
        </p:txBody>
      </p:sp>
    </p:spTree>
    <p:extLst>
      <p:ext uri="{BB962C8B-B14F-4D97-AF65-F5344CB8AC3E}">
        <p14:creationId xmlns:p14="http://schemas.microsoft.com/office/powerpoint/2010/main" val="844451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9.png"/></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28:1b-2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 Regarding Wife</a:t>
            </a:r>
          </a:p>
        </p:txBody>
      </p:sp>
      <p:sp>
        <p:nvSpPr>
          <p:cNvPr id="161795" name="Rectangle 3"/>
          <p:cNvSpPr>
            <a:spLocks noGrp="1" noChangeArrowheads="1"/>
          </p:cNvSpPr>
          <p:nvPr>
            <p:ph type="body" idx="1"/>
          </p:nvPr>
        </p:nvSpPr>
        <p:spPr>
          <a:xfrm>
            <a:off x="1066800" y="2062716"/>
            <a:ext cx="5505450" cy="2737884"/>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Negative (1b)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Positive (2)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60061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60375" indent="-460375"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28:20-22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Vow</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Vow (20a)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Content (20b-22)</a:t>
            </a:r>
          </a:p>
        </p:txBody>
      </p:sp>
      <p:pic>
        <p:nvPicPr>
          <p:cNvPr id="3" name="Picture 2">
            <a:extLst>
              <a:ext uri="{FF2B5EF4-FFF2-40B4-BE49-F238E27FC236}">
                <a16:creationId xmlns:a16="http://schemas.microsoft.com/office/drawing/2014/main" id="{88E82D63-66E2-053D-0CEB-A2269B940E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19284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28:20b-22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God will do (20b-21a)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Jacob will do (21b-22)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27482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28:20b-22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What God will do (20b-21a)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Jacob will do (21b-22)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95831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a:pPr>
            <a:r>
              <a:rPr lang="en-US" sz="3600" dirty="0">
                <a:effectLst>
                  <a:outerShdw blurRad="38100" dist="38100" dir="2700000" algn="tl">
                    <a:srgbClr val="000000">
                      <a:alpha val="43137"/>
                    </a:srgbClr>
                  </a:outerShdw>
                </a:effectLst>
              </a:rPr>
              <a:t>Genesis 28:20b-21a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God Would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(20b)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provision (20c)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Father’s house (21a)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07145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a:pPr>
            <a:r>
              <a:rPr lang="en-US" sz="3600" dirty="0">
                <a:effectLst>
                  <a:outerShdw blurRad="38100" dist="38100" dir="2700000" algn="tl">
                    <a:srgbClr val="000000">
                      <a:alpha val="43137"/>
                    </a:srgbClr>
                  </a:outerShdw>
                </a:effectLst>
              </a:rPr>
              <a:t>Genesis 28:20b-21a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God Would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God’s presence (20b)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provision (20c)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Father’s house (21a)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98905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verse 20b–21a, he focused on what God would do, beginning in verse 21b with God’s provision for Jacob: </a:t>
            </a:r>
            <a:r>
              <a:rPr lang="en-US" i="1" dirty="0">
                <a:effectLst>
                  <a:outerShdw blurRad="38100" dist="38100" dir="2700000" algn="tl">
                    <a:srgbClr val="000000">
                      <a:alpha val="43137"/>
                    </a:srgbClr>
                  </a:outerShdw>
                </a:effectLst>
              </a:rPr>
              <a:t>If God will be with me</a:t>
            </a:r>
            <a:r>
              <a:rPr lang="en-US" dirty="0">
                <a:effectLst>
                  <a:outerShdw blurRad="38100" dist="38100" dir="2700000" algn="tl">
                    <a:srgbClr val="000000">
                      <a:alpha val="43137"/>
                    </a:srgbClr>
                  </a:outerShdw>
                </a:effectLst>
              </a:rPr>
              <a:t>, meaning if God’s presence will be indeed with him. The word if can also mean ‘since.' [Since] God will be with me, which is really more of a response of gratitude than a response of testing, </a:t>
            </a:r>
            <a:r>
              <a:rPr lang="en-US" i="1" dirty="0">
                <a:effectLst>
                  <a:outerShdw blurRad="38100" dist="38100" dir="2700000" algn="tl">
                    <a:srgbClr val="000000">
                      <a:alpha val="43137"/>
                    </a:srgbClr>
                  </a:outerShdw>
                </a:effectLst>
              </a:rPr>
              <a:t>and will keep me in this way that I go, and will give me bread to eat, and raiment to put on</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438-39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405690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a:pPr>
            <a:r>
              <a:rPr lang="en-US" sz="3600" dirty="0">
                <a:effectLst>
                  <a:outerShdw blurRad="38100" dist="38100" dir="2700000" algn="tl">
                    <a:srgbClr val="000000">
                      <a:alpha val="43137"/>
                    </a:srgbClr>
                  </a:outerShdw>
                </a:effectLst>
              </a:rPr>
              <a:t>Genesis 28:20b-21a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God Would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(20b)</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God’s provision (20c)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Father’s house (21a)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93108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0" y="228600"/>
            <a:ext cx="9144000" cy="1143000"/>
          </a:xfrm>
        </p:spPr>
        <p:txBody>
          <a:bodyPr/>
          <a:lstStyle/>
          <a:p>
            <a:pPr algn="ctr" eaLnBrk="1" hangingPunct="1"/>
            <a:r>
              <a:rPr lang="en-US" altLang="en-US" sz="3600" kern="1200" dirty="0">
                <a:solidFill>
                  <a:srgbClr val="00FFFF"/>
                </a:solidFill>
                <a:effectLst>
                  <a:outerShdw blurRad="38100" dist="38100" dir="2700000" algn="tl">
                    <a:srgbClr val="000000">
                      <a:alpha val="43137"/>
                    </a:srgbClr>
                  </a:outerShdw>
                </a:effectLst>
              </a:rPr>
              <a:t>God’s Provision for the Giver</a:t>
            </a:r>
            <a:br>
              <a:rPr lang="en-US" altLang="en-US" sz="3600" kern="1200" dirty="0">
                <a:solidFill>
                  <a:srgbClr val="00FFFF"/>
                </a:solidFill>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ea typeface="+mn-ea"/>
                <a:cs typeface="+mn-cs"/>
              </a:rPr>
              <a:t>(</a:t>
            </a:r>
            <a:r>
              <a:rPr lang="en-US" sz="2800" kern="1200" dirty="0">
                <a:solidFill>
                  <a:schemeClr val="tx1"/>
                </a:solidFill>
                <a:effectLst>
                  <a:outerShdw blurRad="38100" dist="38100" dir="2700000" algn="tl">
                    <a:srgbClr val="000000">
                      <a:alpha val="43137"/>
                    </a:srgbClr>
                  </a:outerShdw>
                </a:effectLst>
                <a:ea typeface="+mn-ea"/>
                <a:cs typeface="+mn-cs"/>
              </a:rPr>
              <a:t>Phil. </a:t>
            </a:r>
            <a:r>
              <a:rPr lang="en-US" altLang="en-US" sz="2800" kern="1200" dirty="0">
                <a:solidFill>
                  <a:schemeClr val="tx1"/>
                </a:solidFill>
                <a:effectLst>
                  <a:outerShdw blurRad="38100" dist="38100" dir="2700000" algn="tl">
                    <a:srgbClr val="000000">
                      <a:alpha val="43137"/>
                    </a:srgbClr>
                  </a:outerShdw>
                </a:effectLst>
                <a:ea typeface="+mn-ea"/>
                <a:cs typeface="+mn-cs"/>
              </a:rPr>
              <a:t>4:19)</a:t>
            </a:r>
          </a:p>
        </p:txBody>
      </p:sp>
      <p:sp>
        <p:nvSpPr>
          <p:cNvPr id="18435" name="Rectangle 3"/>
          <p:cNvSpPr>
            <a:spLocks noGrp="1" noChangeArrowheads="1"/>
          </p:cNvSpPr>
          <p:nvPr>
            <p:ph type="body" idx="1"/>
          </p:nvPr>
        </p:nvSpPr>
        <p:spPr>
          <a:xfrm>
            <a:off x="1066801" y="1905001"/>
            <a:ext cx="4191000" cy="3047999"/>
          </a:xfrm>
        </p:spPr>
        <p:txBody>
          <a:bodyPr/>
          <a:lstStyle/>
          <a:p>
            <a:pPr marL="457200" indent="-457200" algn="just" eaLnBrk="1" hangingPunct="1">
              <a:spcBef>
                <a:spcPts val="0"/>
              </a:spcBef>
              <a:spcAft>
                <a:spcPts val="3000"/>
              </a:spcAft>
              <a:defRPr/>
            </a:pPr>
            <a:r>
              <a:rPr lang="en-US" dirty="0">
                <a:effectLst>
                  <a:outerShdw blurRad="38100" dist="38100" dir="2700000" algn="tl">
                    <a:srgbClr val="000000">
                      <a:alpha val="43137"/>
                    </a:srgbClr>
                  </a:outerShdw>
                </a:effectLst>
              </a:rPr>
              <a:t>Exodus 16</a:t>
            </a:r>
          </a:p>
          <a:p>
            <a:pPr marL="457200" indent="-457200" algn="just" eaLnBrk="1" hangingPunct="1">
              <a:spcBef>
                <a:spcPts val="0"/>
              </a:spcBef>
              <a:spcAft>
                <a:spcPts val="3000"/>
              </a:spcAft>
              <a:defRPr/>
            </a:pPr>
            <a:r>
              <a:rPr lang="en-US" dirty="0">
                <a:effectLst>
                  <a:outerShdw blurRad="38100" dist="38100" dir="2700000" algn="tl">
                    <a:srgbClr val="000000">
                      <a:alpha val="43137"/>
                    </a:srgbClr>
                  </a:outerShdw>
                </a:effectLst>
              </a:rPr>
              <a:t>1 Kings 17:2-6</a:t>
            </a:r>
          </a:p>
          <a:p>
            <a:pPr marL="457200" indent="-457200" algn="just" eaLnBrk="1" hangingPunct="1">
              <a:spcBef>
                <a:spcPts val="0"/>
              </a:spcBef>
              <a:spcAft>
                <a:spcPts val="3000"/>
              </a:spcAft>
              <a:defRPr/>
            </a:pPr>
            <a:r>
              <a:rPr lang="en-US" dirty="0">
                <a:effectLst>
                  <a:outerShdw blurRad="38100" dist="38100" dir="2700000" algn="tl">
                    <a:srgbClr val="000000">
                      <a:alpha val="43137"/>
                    </a:srgbClr>
                  </a:outerShdw>
                </a:effectLst>
              </a:rPr>
              <a:t>Psalm 37:25</a:t>
            </a:r>
          </a:p>
          <a:p>
            <a:pPr marL="457200" indent="-457200" algn="just" eaLnBrk="1" hangingPunct="1">
              <a:spcBef>
                <a:spcPts val="0"/>
              </a:spcBef>
              <a:spcAft>
                <a:spcPts val="3000"/>
              </a:spcAft>
              <a:defRPr/>
            </a:pPr>
            <a:r>
              <a:rPr lang="en-US" dirty="0">
                <a:effectLst>
                  <a:outerShdw blurRad="38100" dist="38100" dir="2700000" algn="tl">
                    <a:srgbClr val="000000">
                      <a:alpha val="43137"/>
                    </a:srgbClr>
                  </a:outerShdw>
                </a:effectLst>
              </a:rPr>
              <a:t>Matthew 6:25-34</a:t>
            </a:r>
          </a:p>
        </p:txBody>
      </p:sp>
      <p:pic>
        <p:nvPicPr>
          <p:cNvPr id="4" name="Picture 3">
            <a:extLst>
              <a:ext uri="{FF2B5EF4-FFF2-40B4-BE49-F238E27FC236}">
                <a16:creationId xmlns:a16="http://schemas.microsoft.com/office/drawing/2014/main" id="{EB4381DA-2515-43FB-B4BC-B7FC9471A4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3134" y="2057400"/>
            <a:ext cx="3982065" cy="2743200"/>
          </a:xfrm>
          <a:prstGeom prst="rect">
            <a:avLst/>
          </a:prstGeom>
        </p:spPr>
      </p:pic>
    </p:spTree>
    <p:extLst>
      <p:ext uri="{BB962C8B-B14F-4D97-AF65-F5344CB8AC3E}">
        <p14:creationId xmlns:p14="http://schemas.microsoft.com/office/powerpoint/2010/main" val="1326375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a:pPr>
            <a:r>
              <a:rPr lang="en-US" sz="3600" dirty="0">
                <a:effectLst>
                  <a:outerShdw blurRad="38100" dist="38100" dir="2700000" algn="tl">
                    <a:srgbClr val="000000">
                      <a:alpha val="43137"/>
                    </a:srgbClr>
                  </a:outerShdw>
                </a:effectLst>
              </a:rPr>
              <a:t>Genesis 28:20b-21a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God Would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(20b)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provision (20c)</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Father’s house (21a)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64036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28:20b-22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God will do (20b-21a)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What Jacob will do (21b-22)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83145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2876249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startAt="2"/>
            </a:pPr>
            <a:r>
              <a:rPr lang="en-US" sz="3600" dirty="0">
                <a:effectLst>
                  <a:outerShdw blurRad="38100" dist="38100" dir="2700000" algn="tl">
                    <a:srgbClr val="000000">
                      <a:alpha val="43137"/>
                    </a:srgbClr>
                  </a:outerShdw>
                </a:effectLst>
              </a:rPr>
              <a:t>Genesis 28:21b-22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Jacob Will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Dedication (21b)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Pillar (22a)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Tithe (22b)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26636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startAt="2"/>
            </a:pPr>
            <a:r>
              <a:rPr lang="en-US" sz="3600" dirty="0">
                <a:effectLst>
                  <a:outerShdw blurRad="38100" dist="38100" dir="2700000" algn="tl">
                    <a:srgbClr val="000000">
                      <a:alpha val="43137"/>
                    </a:srgbClr>
                  </a:outerShdw>
                </a:effectLst>
              </a:rPr>
              <a:t>Genesis 28:21b-22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Jacob Will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Dedication (21b)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Pillar (22a)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Tithe (22b)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83148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7B2C99A-0C99-4CC3-BEAE-9059A14785BA}"/>
              </a:ext>
            </a:extLst>
          </p:cNvPr>
          <p:cNvPicPr>
            <a:picLocks noChangeAspect="1"/>
          </p:cNvPicPr>
          <p:nvPr/>
        </p:nvPicPr>
        <p:blipFill>
          <a:blip r:embed="rId3"/>
          <a:stretch>
            <a:fillRect/>
          </a:stretch>
        </p:blipFill>
        <p:spPr>
          <a:xfrm>
            <a:off x="4450080" y="3200400"/>
            <a:ext cx="3291840" cy="1645920"/>
          </a:xfrm>
          <a:prstGeom prst="rect">
            <a:avLst/>
          </a:prstGeom>
        </p:spPr>
      </p:pic>
      <p:sp>
        <p:nvSpPr>
          <p:cNvPr id="6" name="TextBox 5">
            <a:extLst>
              <a:ext uri="{FF2B5EF4-FFF2-40B4-BE49-F238E27FC236}">
                <a16:creationId xmlns:a16="http://schemas.microsoft.com/office/drawing/2014/main" id="{F6273175-A193-D1E2-1A99-FC25007D443A}"/>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12:1</a:t>
            </a:r>
          </a:p>
          <a:p>
            <a:pPr marL="0" marR="0" algn="just">
              <a:spcBef>
                <a:spcPts val="0"/>
              </a:spcBef>
              <a:spcAft>
                <a:spcPts val="1000"/>
              </a:spcAft>
            </a:pPr>
            <a:r>
              <a:rPr lang="en-US" sz="3600" u="none" strike="noStrike" baseline="30000" dirty="0">
                <a:effectLst/>
                <a:latin typeface="Calibri" panose="020F0502020204030204" pitchFamily="34" charset="0"/>
              </a:rPr>
              <a:t>1</a:t>
            </a:r>
            <a:r>
              <a:rPr lang="en-US" sz="3600" u="none" strike="noStrike" dirty="0">
                <a:effectLst/>
                <a:latin typeface="Calibri" panose="020F0502020204030204" pitchFamily="34" charset="0"/>
              </a:rPr>
              <a:t> </a:t>
            </a:r>
            <a:r>
              <a:rPr lang="en-US" sz="3600" b="1" u="sng" dirty="0">
                <a:solidFill>
                  <a:srgbClr val="FFFFCC"/>
                </a:solidFill>
                <a:effectLst/>
                <a:latin typeface="Calibri" panose="020F0502020204030204" pitchFamily="34" charset="0"/>
              </a:rPr>
              <a:t>Therefore</a:t>
            </a:r>
            <a:r>
              <a:rPr lang="en-US" sz="3600" dirty="0">
                <a:effectLst/>
                <a:latin typeface="Calibri" panose="020F0502020204030204" pitchFamily="34" charset="0"/>
              </a:rPr>
              <a:t> I urge you, </a:t>
            </a:r>
            <a:r>
              <a:rPr lang="en-US" sz="3600" b="1" u="sng" dirty="0">
                <a:solidFill>
                  <a:srgbClr val="FFFFCC"/>
                </a:solidFill>
                <a:effectLst/>
                <a:latin typeface="Calibri" panose="020F0502020204030204" pitchFamily="34" charset="0"/>
              </a:rPr>
              <a:t>brethren</a:t>
            </a:r>
            <a:r>
              <a:rPr lang="en-US" sz="3600" dirty="0">
                <a:effectLst/>
                <a:latin typeface="Calibri" panose="020F0502020204030204" pitchFamily="34" charset="0"/>
              </a:rPr>
              <a:t>, by </a:t>
            </a:r>
            <a:r>
              <a:rPr lang="en-US" sz="3600" b="1" u="sng" dirty="0">
                <a:solidFill>
                  <a:srgbClr val="FFFFCC"/>
                </a:solidFill>
                <a:effectLst/>
                <a:latin typeface="Calibri" panose="020F0502020204030204" pitchFamily="34" charset="0"/>
              </a:rPr>
              <a:t>the mercies </a:t>
            </a:r>
            <a:r>
              <a:rPr lang="en-US" sz="3600" dirty="0">
                <a:effectLst/>
                <a:latin typeface="Calibri" panose="020F0502020204030204" pitchFamily="34" charset="0"/>
              </a:rPr>
              <a:t>of God, to </a:t>
            </a:r>
            <a:r>
              <a:rPr lang="en-US" sz="3600" b="1" u="sng" dirty="0">
                <a:solidFill>
                  <a:srgbClr val="FFFFCC"/>
                </a:solidFill>
                <a:effectLst/>
                <a:latin typeface="Calibri" panose="020F0502020204030204" pitchFamily="34" charset="0"/>
              </a:rPr>
              <a:t>present your bodies</a:t>
            </a:r>
            <a:r>
              <a:rPr lang="en-US" sz="3600" b="1" dirty="0">
                <a:solidFill>
                  <a:srgbClr val="FFFFCC"/>
                </a:solidFill>
                <a:effectLst/>
                <a:latin typeface="Calibri" panose="020F0502020204030204" pitchFamily="34" charset="0"/>
              </a:rPr>
              <a:t> </a:t>
            </a:r>
            <a:r>
              <a:rPr lang="en-US" sz="3600" dirty="0">
                <a:effectLst/>
                <a:latin typeface="Calibri" panose="020F0502020204030204" pitchFamily="34" charset="0"/>
              </a:rPr>
              <a:t>a living and holy sacrifice, acceptable </a:t>
            </a:r>
            <a:r>
              <a:rPr lang="en-US" sz="3600" b="1" u="sng" dirty="0">
                <a:solidFill>
                  <a:srgbClr val="FFFFCC"/>
                </a:solidFill>
                <a:effectLst/>
                <a:latin typeface="Calibri" panose="020F0502020204030204" pitchFamily="34" charset="0"/>
              </a:rPr>
              <a:t>to God</a:t>
            </a:r>
            <a:r>
              <a:rPr lang="en-US" sz="3600" dirty="0">
                <a:effectLst/>
                <a:latin typeface="Calibri" panose="020F0502020204030204" pitchFamily="34" charset="0"/>
              </a:rPr>
              <a:t>, </a:t>
            </a:r>
            <a:r>
              <a:rPr lang="en-US" sz="3600" i="1" dirty="0">
                <a:effectLst/>
                <a:latin typeface="Calibri" panose="020F0502020204030204" pitchFamily="34" charset="0"/>
              </a:rPr>
              <a:t>which is</a:t>
            </a:r>
            <a:r>
              <a:rPr lang="en-US" sz="3600" dirty="0">
                <a:effectLst/>
                <a:latin typeface="Calibri" panose="020F0502020204030204" pitchFamily="34" charset="0"/>
              </a:rPr>
              <a:t> your spiritual service of worship. </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startAt="2"/>
            </a:pPr>
            <a:r>
              <a:rPr lang="en-US" sz="3600" dirty="0">
                <a:effectLst>
                  <a:outerShdw blurRad="38100" dist="38100" dir="2700000" algn="tl">
                    <a:srgbClr val="000000">
                      <a:alpha val="43137"/>
                    </a:srgbClr>
                  </a:outerShdw>
                </a:effectLst>
              </a:rPr>
              <a:t>Genesis 28:21b-22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Jacob Will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Dedication (21b)</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Pillar (22a)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Tithe (22b)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20676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startAt="2"/>
            </a:pPr>
            <a:r>
              <a:rPr lang="en-US" sz="3600" dirty="0">
                <a:effectLst>
                  <a:outerShdw blurRad="38100" dist="38100" dir="2700000" algn="tl">
                    <a:srgbClr val="000000">
                      <a:alpha val="43137"/>
                    </a:srgbClr>
                  </a:outerShdw>
                </a:effectLst>
              </a:rPr>
              <a:t>Genesis 28:21b-22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Jacob Will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Dedication (21b)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Pillar (22a)</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Tithe (22b)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77753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21616480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8E6A91-9258-F8B9-DF32-913D468C96D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457200" y="76201"/>
            <a:ext cx="112014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mn-cs"/>
              </a:rPr>
              <a:t>Psalm 147:19-20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He declares His words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to Jacob</a:t>
            </a:r>
            <a:r>
              <a:rPr lang="en-US" sz="3600" dirty="0">
                <a:effectLst>
                  <a:outerShdw blurRad="38100" dist="38100" dir="2700000" algn="tl">
                    <a:srgbClr val="000000">
                      <a:alpha val="43137"/>
                    </a:srgbClr>
                  </a:outerShdw>
                </a:effectLst>
                <a:latin typeface="Calibri" panose="020F0502020204030204" pitchFamily="34" charset="0"/>
              </a:rPr>
              <a:t>, His statutes and His ordinances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to Israel</a:t>
            </a: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He has not dealt thus with any nation; And as for His ordinances, they have not known them. Praise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5"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4730750" y="3048000"/>
            <a:ext cx="2730500" cy="1828800"/>
          </a:xfrm>
          <a:prstGeom prst="rect">
            <a:avLst/>
          </a:prstGeom>
          <a:noFill/>
          <a:ln w="9525">
            <a:noFill/>
            <a:miter lim="800000"/>
            <a:headEnd/>
            <a:tailEnd/>
          </a:ln>
        </p:spPr>
      </p:pic>
    </p:spTree>
    <p:extLst>
      <p:ext uri="{BB962C8B-B14F-4D97-AF65-F5344CB8AC3E}">
        <p14:creationId xmlns:p14="http://schemas.microsoft.com/office/powerpoint/2010/main" val="122587631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2057400"/>
            <a:ext cx="7788900" cy="27432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flight to Haran (1-5)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Esau’s third wife (6-9)</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Reconfirmation of the Covenant (10-22)</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21183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8680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28:1b-2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 Regarding Wife</a:t>
            </a:r>
          </a:p>
        </p:txBody>
      </p:sp>
      <p:sp>
        <p:nvSpPr>
          <p:cNvPr id="161795" name="Rectangle 3"/>
          <p:cNvSpPr>
            <a:spLocks noGrp="1" noChangeArrowheads="1"/>
          </p:cNvSpPr>
          <p:nvPr>
            <p:ph type="body" idx="1"/>
          </p:nvPr>
        </p:nvSpPr>
        <p:spPr>
          <a:xfrm>
            <a:off x="1066800" y="2062716"/>
            <a:ext cx="5505450" cy="2737884"/>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Negative (1b)</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Positive (2)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29349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AEAC5-2B84-4B27-AF21-FFDFEA649607}"/>
              </a:ext>
            </a:extLst>
          </p:cNvPr>
          <p:cNvPicPr>
            <a:picLocks noChangeAspect="1"/>
          </p:cNvPicPr>
          <p:nvPr/>
        </p:nvPicPr>
        <p:blipFill rotWithShape="1">
          <a:blip r:embed="rId2"/>
          <a:srcRect l="1393" t="2903" r="1393" b="2903"/>
          <a:stretch/>
        </p:blipFill>
        <p:spPr>
          <a:xfrm>
            <a:off x="581463" y="868680"/>
            <a:ext cx="11029074"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302369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22:20-24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Lineage</a:t>
            </a:r>
          </a:p>
        </p:txBody>
      </p:sp>
      <p:sp>
        <p:nvSpPr>
          <p:cNvPr id="161795" name="Rectangle 3"/>
          <p:cNvSpPr>
            <a:spLocks noGrp="1" noChangeArrowheads="1"/>
          </p:cNvSpPr>
          <p:nvPr>
            <p:ph type="body" idx="1"/>
          </p:nvPr>
        </p:nvSpPr>
        <p:spPr>
          <a:xfrm>
            <a:off x="990600" y="1600200"/>
            <a:ext cx="6934200"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Timing (20a)</a:t>
            </a:r>
          </a:p>
          <a:p>
            <a:pPr marL="457200" lvl="2" indent="-457200" eaLnBrk="1" hangingPunct="1">
              <a:spcBef>
                <a:spcPts val="0"/>
              </a:spcBef>
              <a:spcAft>
                <a:spcPts val="3600"/>
              </a:spcAft>
              <a:buClr>
                <a:srgbClr val="CC66FF"/>
              </a:buClr>
              <a:buSzPct val="100000"/>
              <a:buFont typeface="+mj-lt"/>
              <a:buAutoNum type="alphaUcPeriod"/>
              <a:defRPr/>
            </a:pPr>
            <a:r>
              <a:rPr lang="en-US" b="1" dirty="0" err="1">
                <a:solidFill>
                  <a:srgbClr val="FFFFCC"/>
                </a:solidFill>
                <a:effectLst>
                  <a:outerShdw blurRad="38100" dist="38100" dir="2700000" algn="tl">
                    <a:srgbClr val="000000">
                      <a:alpha val="43137"/>
                    </a:srgbClr>
                  </a:outerShdw>
                </a:effectLst>
              </a:rPr>
              <a:t>Nahor’s</a:t>
            </a:r>
            <a:r>
              <a:rPr lang="en-US" b="1" dirty="0">
                <a:solidFill>
                  <a:srgbClr val="FFFFCC"/>
                </a:solidFill>
                <a:effectLst>
                  <a:outerShdw blurRad="38100" dist="38100" dir="2700000" algn="tl">
                    <a:srgbClr val="000000">
                      <a:alpha val="43137"/>
                    </a:srgbClr>
                  </a:outerShdw>
                </a:effectLst>
              </a:rPr>
              <a:t> children (20b-24)</a:t>
            </a:r>
          </a:p>
          <a:p>
            <a:pPr marL="971550" lvl="3" indent="-51435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From </a:t>
            </a:r>
            <a:r>
              <a:rPr lang="en-US" b="1" u="sng" dirty="0" err="1">
                <a:solidFill>
                  <a:srgbClr val="FFFFCC"/>
                </a:solidFill>
                <a:effectLst>
                  <a:outerShdw blurRad="38100" dist="38100" dir="2700000" algn="tl">
                    <a:srgbClr val="000000">
                      <a:alpha val="43137"/>
                    </a:srgbClr>
                  </a:outerShdw>
                </a:effectLst>
              </a:rPr>
              <a:t>Milcah</a:t>
            </a:r>
            <a:r>
              <a:rPr lang="en-US" b="1" u="sng" dirty="0">
                <a:solidFill>
                  <a:srgbClr val="FFFFCC"/>
                </a:solidFill>
                <a:effectLst>
                  <a:outerShdw blurRad="38100" dist="38100" dir="2700000" algn="tl">
                    <a:srgbClr val="000000">
                      <a:alpha val="43137"/>
                    </a:srgbClr>
                  </a:outerShdw>
                </a:effectLst>
              </a:rPr>
              <a:t> (20b-23)</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Reumah</a:t>
            </a:r>
            <a:r>
              <a:rPr lang="en-US" dirty="0">
                <a:effectLst>
                  <a:outerShdw blurRad="38100" dist="38100" dir="2700000" algn="tl">
                    <a:srgbClr val="000000">
                      <a:alpha val="43137"/>
                    </a:srgbClr>
                  </a:outerShdw>
                </a:effectLst>
              </a:rPr>
              <a:t>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030785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3549E60-A8CA-E0A3-7D37-DE2A39C7746B}"/>
              </a:ext>
            </a:extLst>
          </p:cNvPr>
          <p:cNvGraphicFramePr>
            <a:graphicFrameLocks noGrp="1"/>
          </p:cNvGraphicFramePr>
          <p:nvPr>
            <p:ph idx="1"/>
          </p:nvPr>
        </p:nvGraphicFramePr>
        <p:xfrm>
          <a:off x="1889760" y="797560"/>
          <a:ext cx="8412480" cy="5334000"/>
        </p:xfrm>
        <a:graphic>
          <a:graphicData uri="http://schemas.openxmlformats.org/drawingml/2006/table">
            <a:tbl>
              <a:tblPr firstRow="1" bandRow="1">
                <a:tableStyleId>{5C22544A-7EE6-4342-B048-85BDC9FD1C3A}</a:tableStyleId>
              </a:tblPr>
              <a:tblGrid>
                <a:gridCol w="4206240">
                  <a:extLst>
                    <a:ext uri="{9D8B030D-6E8A-4147-A177-3AD203B41FA5}">
                      <a16:colId xmlns:a16="http://schemas.microsoft.com/office/drawing/2014/main" val="553827751"/>
                    </a:ext>
                  </a:extLst>
                </a:gridCol>
                <a:gridCol w="4206240">
                  <a:extLst>
                    <a:ext uri="{9D8B030D-6E8A-4147-A177-3AD203B41FA5}">
                      <a16:colId xmlns:a16="http://schemas.microsoft.com/office/drawing/2014/main" val="2249653255"/>
                    </a:ext>
                  </a:extLst>
                </a:gridCol>
              </a:tblGrid>
              <a:tr h="1066800">
                <a:tc gridSpan="2">
                  <a:txBody>
                    <a:bodyPr/>
                    <a:lstStyle/>
                    <a:p>
                      <a:pPr algn="ct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Nahor’s</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children through </a:t>
                      </a: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Milcah</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br>
                        <a:rPr lang="en-US" sz="1800" b="1" dirty="0">
                          <a:solidFill>
                            <a:schemeClr val="tx1"/>
                          </a:solidFill>
                          <a:effectLst>
                            <a:outerShdw blurRad="38100" dist="38100" dir="2700000" algn="tl">
                              <a:srgbClr val="000000">
                                <a:alpha val="43137"/>
                              </a:srgbClr>
                            </a:outerShdw>
                          </a:effectLst>
                        </a:rPr>
                      </a:br>
                      <a:r>
                        <a:rPr lang="en-US" sz="2800" b="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(Gen. 22:20b-23)</a:t>
                      </a:r>
                    </a:p>
                  </a:txBody>
                  <a:tcPr>
                    <a:solidFill>
                      <a:schemeClr val="bg2"/>
                    </a:solidFill>
                  </a:tcPr>
                </a:tc>
                <a:tc hMerge="1">
                  <a:txBody>
                    <a:bodyPr/>
                    <a:lstStyle/>
                    <a:p>
                      <a:endParaRPr lang="en-US" dirty="0"/>
                    </a:p>
                  </a:txBody>
                  <a:tcPr/>
                </a:tc>
                <a:extLst>
                  <a:ext uri="{0D108BD9-81ED-4DB2-BD59-A6C34878D82A}">
                    <a16:rowId xmlns:a16="http://schemas.microsoft.com/office/drawing/2014/main" val="3498365085"/>
                  </a:ext>
                </a:extLst>
              </a:tr>
              <a:tr h="1066800">
                <a:tc>
                  <a:txBody>
                    <a:bodyPr/>
                    <a:lstStyle/>
                    <a:p>
                      <a:pPr marL="457200" lvl="1" indent="0" eaLnBrk="1" hangingPunct="1">
                        <a:spcBef>
                          <a:spcPts val="0"/>
                        </a:spcBef>
                        <a:spcAft>
                          <a:spcPts val="1200"/>
                        </a:spcAft>
                        <a:buClr>
                          <a:schemeClr val="tx2"/>
                        </a:buClr>
                        <a:buSzPct val="100000"/>
                        <a:buFont typeface="+mj-lt"/>
                        <a:buNone/>
                        <a:defRPr/>
                      </a:pPr>
                      <a:r>
                        <a:rPr lang="en-US" sz="3200" b="1" dirty="0">
                          <a:latin typeface="Calibri" panose="020F0502020204030204" pitchFamily="34" charset="0"/>
                          <a:ea typeface="Calibri" panose="020F0502020204030204" pitchFamily="34" charset="0"/>
                          <a:cs typeface="Calibri" panose="020F0502020204030204" pitchFamily="34" charset="0"/>
                        </a:rPr>
                        <a:t>1. </a:t>
                      </a:r>
                      <a:r>
                        <a:rPr lang="en-US" sz="3200" b="1" dirty="0" err="1">
                          <a:latin typeface="Calibri" panose="020F0502020204030204" pitchFamily="34" charset="0"/>
                          <a:ea typeface="Calibri" panose="020F0502020204030204" pitchFamily="34" charset="0"/>
                          <a:cs typeface="Calibri" panose="020F0502020204030204" pitchFamily="34" charset="0"/>
                        </a:rPr>
                        <a:t>Uz</a:t>
                      </a:r>
                      <a:r>
                        <a:rPr lang="en-US" sz="3200" b="1" dirty="0">
                          <a:latin typeface="Calibri" panose="020F0502020204030204" pitchFamily="34" charset="0"/>
                          <a:ea typeface="Calibri" panose="020F0502020204030204" pitchFamily="34" charset="0"/>
                          <a:cs typeface="Calibri" panose="020F0502020204030204" pitchFamily="34" charset="0"/>
                        </a:rPr>
                        <a:t> (Job 1:1)</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Hazo</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66866729"/>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Buz</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Pildash</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662697024"/>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Aram</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7.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Jidlaph</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96408826"/>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Chesed</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marR="0" lvl="1" indent="0" algn="l" defTabSz="914400" rtl="0" eaLnBrk="1" fontAlgn="auto" latinLnBrk="0" hangingPunct="1">
                        <a:lnSpc>
                          <a:spcPct val="100000"/>
                        </a:lnSpc>
                        <a:spcBef>
                          <a:spcPts val="0"/>
                        </a:spcBef>
                        <a:spcAft>
                          <a:spcPts val="1200"/>
                        </a:spcAft>
                        <a:buClr>
                          <a:schemeClr val="tx2"/>
                        </a:buClr>
                        <a:buSzPct val="100000"/>
                        <a:buFont typeface="+mj-lt"/>
                        <a:buNone/>
                        <a:tabLst/>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8.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Bethuel</a:t>
                      </a: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(Gen. 24)</a:t>
                      </a:r>
                    </a:p>
                  </a:txBody>
                  <a:tcPr anchor="ctr"/>
                </a:tc>
                <a:extLst>
                  <a:ext uri="{0D108BD9-81ED-4DB2-BD59-A6C34878D82A}">
                    <a16:rowId xmlns:a16="http://schemas.microsoft.com/office/drawing/2014/main" val="3149127766"/>
                  </a:ext>
                </a:extLst>
              </a:tr>
            </a:tbl>
          </a:graphicData>
        </a:graphic>
      </p:graphicFrame>
      <p:pic>
        <p:nvPicPr>
          <p:cNvPr id="5" name="Picture 4">
            <a:extLst>
              <a:ext uri="{FF2B5EF4-FFF2-40B4-BE49-F238E27FC236}">
                <a16:creationId xmlns:a16="http://schemas.microsoft.com/office/drawing/2014/main" id="{10B1E50A-C2E2-1F1A-4C63-C30A648CC2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6" name="Picture 4" descr="5 Bible Lessons to Learn From the Book of Genesis | Jack Wellman">
            <a:extLst>
              <a:ext uri="{FF2B5EF4-FFF2-40B4-BE49-F238E27FC236}">
                <a16:creationId xmlns:a16="http://schemas.microsoft.com/office/drawing/2014/main" id="{654FE944-51A4-5788-DF20-DE20A72D16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76200"/>
            <a:ext cx="107576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18080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057400"/>
            <a:ext cx="6653783"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fetched (1a)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Instructions regarding wife (1b-2)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covenant reaffirmation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departure (5)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4112F7D1-6078-D27A-A906-EBF6403DC651}"/>
              </a:ext>
            </a:extLst>
          </p:cNvPr>
          <p:cNvSpPr>
            <a:spLocks noGrp="1" noChangeArrowheads="1"/>
          </p:cNvSpPr>
          <p:nvPr>
            <p:ph type="title"/>
          </p:nvPr>
        </p:nvSpPr>
        <p:spPr>
          <a:xfrm>
            <a:off x="3267075" y="228600"/>
            <a:ext cx="5657850" cy="914400"/>
          </a:xfrm>
        </p:spPr>
        <p:txBody>
          <a:bodyPr/>
          <a:lstStyle/>
          <a:p>
            <a:pPr marL="344488" indent="-344488" algn="ctr" eaLnBrk="1" hangingPunct="1">
              <a:buFont typeface="+mj-lt"/>
              <a:buAutoNum type="romanUcPeriod"/>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to Flight to Haran</a:t>
            </a:r>
          </a:p>
        </p:txBody>
      </p:sp>
    </p:spTree>
    <p:extLst>
      <p:ext uri="{BB962C8B-B14F-4D97-AF65-F5344CB8AC3E}">
        <p14:creationId xmlns:p14="http://schemas.microsoft.com/office/powerpoint/2010/main" val="3159430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older shall serve the younger</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51737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Covenant Reaffirmation</a:t>
            </a:r>
          </a:p>
        </p:txBody>
      </p:sp>
      <p:sp>
        <p:nvSpPr>
          <p:cNvPr id="161795" name="Rectangle 3"/>
          <p:cNvSpPr>
            <a:spLocks noGrp="1" noChangeArrowheads="1"/>
          </p:cNvSpPr>
          <p:nvPr>
            <p:ph type="body" idx="1"/>
          </p:nvPr>
        </p:nvSpPr>
        <p:spPr>
          <a:xfrm>
            <a:off x="1066800" y="1600200"/>
            <a:ext cx="5505450" cy="4185684"/>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Fruitfulness (3b)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Seed multiplication (3c)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Company of peoples (3d)</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Abraham (4a)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Land (4b)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59494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Covenant Reaffirmation</a:t>
            </a:r>
          </a:p>
        </p:txBody>
      </p:sp>
      <p:sp>
        <p:nvSpPr>
          <p:cNvPr id="161795" name="Rectangle 3"/>
          <p:cNvSpPr>
            <a:spLocks noGrp="1" noChangeArrowheads="1"/>
          </p:cNvSpPr>
          <p:nvPr>
            <p:ph type="body" idx="1"/>
          </p:nvPr>
        </p:nvSpPr>
        <p:spPr>
          <a:xfrm>
            <a:off x="1066800" y="1600200"/>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Blessing (3a)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Fruitfulness (3b)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Seed multiplication (3c)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Company of peoples (3d)</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Abraham (4a)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Land (4b)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71927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134147" name="Rectangle 1"/>
          <p:cNvSpPr>
            <a:spLocks noChangeArrowheads="1"/>
          </p:cNvSpPr>
          <p:nvPr/>
        </p:nvSpPr>
        <p:spPr bwMode="auto">
          <a:xfrm>
            <a:off x="600075" y="0"/>
            <a:ext cx="10982325"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God and Father of our Lord Jesus Christ, who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us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spiritual blessing in the heavenly places in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985468C-6D5A-447D-8588-AC1E37943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0180" y="2514600"/>
            <a:ext cx="3431640" cy="2286000"/>
          </a:xfrm>
          <a:prstGeom prst="rect">
            <a:avLst/>
          </a:prstGeom>
        </p:spPr>
      </p:pic>
    </p:spTree>
    <p:extLst>
      <p:ext uri="{BB962C8B-B14F-4D97-AF65-F5344CB8AC3E}">
        <p14:creationId xmlns:p14="http://schemas.microsoft.com/office/powerpoint/2010/main" val="932173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Covenant Reaffirmation</a:t>
            </a:r>
          </a:p>
        </p:txBody>
      </p:sp>
      <p:sp>
        <p:nvSpPr>
          <p:cNvPr id="161795" name="Rectangle 3"/>
          <p:cNvSpPr>
            <a:spLocks noGrp="1" noChangeArrowheads="1"/>
          </p:cNvSpPr>
          <p:nvPr>
            <p:ph type="body" idx="1"/>
          </p:nvPr>
        </p:nvSpPr>
        <p:spPr>
          <a:xfrm>
            <a:off x="1066800" y="1600200"/>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(3a)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Fruitfulness (3b)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Seed multiplication (3c)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Company of peoples (3d)</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Abraham (4a)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Land (4b)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82444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Covenant Reaffirmation</a:t>
            </a:r>
          </a:p>
        </p:txBody>
      </p:sp>
      <p:sp>
        <p:nvSpPr>
          <p:cNvPr id="161795" name="Rectangle 3"/>
          <p:cNvSpPr>
            <a:spLocks noGrp="1" noChangeArrowheads="1"/>
          </p:cNvSpPr>
          <p:nvPr>
            <p:ph type="body" idx="1"/>
          </p:nvPr>
        </p:nvSpPr>
        <p:spPr>
          <a:xfrm>
            <a:off x="1066800" y="1600200"/>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Fruitfulness (3b)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Seed multiplication (3c)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Company of peoples (3d)</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Abraham (4a)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Land (4b)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79189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Covenant Reaffirmation</a:t>
            </a:r>
          </a:p>
        </p:txBody>
      </p:sp>
      <p:sp>
        <p:nvSpPr>
          <p:cNvPr id="161795" name="Rectangle 3"/>
          <p:cNvSpPr>
            <a:spLocks noGrp="1" noChangeArrowheads="1"/>
          </p:cNvSpPr>
          <p:nvPr>
            <p:ph type="body" idx="1"/>
          </p:nvPr>
        </p:nvSpPr>
        <p:spPr>
          <a:xfrm>
            <a:off x="1066800" y="1600200"/>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Fruitfulness (3b)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Seed multiplication (3c)</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Company of peoples (3d)</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Abraham (4a)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Land (4b)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89648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828800" y="228600"/>
            <a:ext cx="8534400" cy="6400800"/>
          </a:xfrm>
          <a:prstGeom prst="rect">
            <a:avLst/>
          </a:prstGeom>
          <a:noFill/>
          <a:ln w="9525">
            <a:noFill/>
            <a:miter lim="800000"/>
            <a:headEnd/>
            <a:tailEnd/>
          </a:ln>
        </p:spPr>
      </p:pic>
    </p:spTree>
    <p:extLst>
      <p:ext uri="{BB962C8B-B14F-4D97-AF65-F5344CB8AC3E}">
        <p14:creationId xmlns:p14="http://schemas.microsoft.com/office/powerpoint/2010/main" val="16933194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Covenant Reaffirmation</a:t>
            </a:r>
          </a:p>
        </p:txBody>
      </p:sp>
      <p:sp>
        <p:nvSpPr>
          <p:cNvPr id="161795" name="Rectangle 3"/>
          <p:cNvSpPr>
            <a:spLocks noGrp="1" noChangeArrowheads="1"/>
          </p:cNvSpPr>
          <p:nvPr>
            <p:ph type="body" idx="1"/>
          </p:nvPr>
        </p:nvSpPr>
        <p:spPr>
          <a:xfrm>
            <a:off x="1066800" y="1600200"/>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Fruitfulness (3b)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Seed multiplication (3c)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Company of peoples (3d)</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Blessings of Abraham (4a)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Land (4b)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35764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1973045626"/>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Covenant Reaffirmation</a:t>
            </a:r>
          </a:p>
        </p:txBody>
      </p:sp>
      <p:sp>
        <p:nvSpPr>
          <p:cNvPr id="161795" name="Rectangle 3"/>
          <p:cNvSpPr>
            <a:spLocks noGrp="1" noChangeArrowheads="1"/>
          </p:cNvSpPr>
          <p:nvPr>
            <p:ph type="body" idx="1"/>
          </p:nvPr>
        </p:nvSpPr>
        <p:spPr>
          <a:xfrm>
            <a:off x="1066800" y="1600200"/>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Fruitfulness (3b)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Seed multiplication (3c)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Company of peoples (3d)</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Abraham (4a)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Land (4b)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43995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Tree>
    <p:extLst>
      <p:ext uri="{BB962C8B-B14F-4D97-AF65-F5344CB8AC3E}">
        <p14:creationId xmlns:p14="http://schemas.microsoft.com/office/powerpoint/2010/main" val="41372934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2057400"/>
            <a:ext cx="7788900" cy="27432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flight to Haran (1-5)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Esau’s third wife (6-9)</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Reconfirmation of the Covenant (10-22)</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86339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344488" indent="-344488" algn="ctr" eaLnBrk="1" hangingPunct="1">
              <a:buFont typeface="+mj-lt"/>
              <a:buAutoNum type="romanUcPeriod"/>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to Flight to Haran</a:t>
            </a:r>
          </a:p>
        </p:txBody>
      </p:sp>
      <p:sp>
        <p:nvSpPr>
          <p:cNvPr id="161795" name="Rectangle 3"/>
          <p:cNvSpPr>
            <a:spLocks noGrp="1" noChangeArrowheads="1"/>
          </p:cNvSpPr>
          <p:nvPr>
            <p:ph type="body" idx="1"/>
          </p:nvPr>
        </p:nvSpPr>
        <p:spPr>
          <a:xfrm>
            <a:off x="585217" y="2057400"/>
            <a:ext cx="6653783" cy="29718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fetched (1a)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Instructions regarding wife (1b-2)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covenant reaffirmation (3-4)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departure (5)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69876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3156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AEAC5-2B84-4B27-AF21-FFDFEA649607}"/>
              </a:ext>
            </a:extLst>
          </p:cNvPr>
          <p:cNvPicPr>
            <a:picLocks noChangeAspect="1"/>
          </p:cNvPicPr>
          <p:nvPr/>
        </p:nvPicPr>
        <p:blipFill rotWithShape="1">
          <a:blip r:embed="rId2"/>
          <a:srcRect l="1393" t="2903" r="1393" b="2903"/>
          <a:stretch/>
        </p:blipFill>
        <p:spPr>
          <a:xfrm>
            <a:off x="581463" y="868680"/>
            <a:ext cx="11029074"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388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22:20-24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Lineage</a:t>
            </a:r>
          </a:p>
        </p:txBody>
      </p:sp>
      <p:sp>
        <p:nvSpPr>
          <p:cNvPr id="161795" name="Rectangle 3"/>
          <p:cNvSpPr>
            <a:spLocks noGrp="1" noChangeArrowheads="1"/>
          </p:cNvSpPr>
          <p:nvPr>
            <p:ph type="body" idx="1"/>
          </p:nvPr>
        </p:nvSpPr>
        <p:spPr>
          <a:xfrm>
            <a:off x="1066800" y="1714500"/>
            <a:ext cx="6858000" cy="34290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Timing (20a)</a:t>
            </a:r>
          </a:p>
          <a:p>
            <a:pPr marL="457200" lvl="2" indent="-457200" eaLnBrk="1" hangingPunct="1">
              <a:spcBef>
                <a:spcPts val="0"/>
              </a:spcBef>
              <a:spcAft>
                <a:spcPts val="3600"/>
              </a:spcAft>
              <a:buClr>
                <a:srgbClr val="CC66FF"/>
              </a:buClr>
              <a:buSzPct val="100000"/>
              <a:buFont typeface="+mj-lt"/>
              <a:buAutoNum type="alphaUcPeriod"/>
              <a:defRPr/>
            </a:pPr>
            <a:r>
              <a:rPr lang="en-US" b="1" dirty="0" err="1">
                <a:solidFill>
                  <a:srgbClr val="FFFFCC"/>
                </a:solidFill>
                <a:effectLst>
                  <a:outerShdw blurRad="38100" dist="38100" dir="2700000" algn="tl">
                    <a:srgbClr val="000000">
                      <a:alpha val="43137"/>
                    </a:srgbClr>
                  </a:outerShdw>
                </a:effectLst>
              </a:rPr>
              <a:t>Nahor’s</a:t>
            </a:r>
            <a:r>
              <a:rPr lang="en-US" b="1" dirty="0">
                <a:solidFill>
                  <a:srgbClr val="FFFFCC"/>
                </a:solidFill>
                <a:effectLst>
                  <a:outerShdw blurRad="38100" dist="38100" dir="2700000" algn="tl">
                    <a:srgbClr val="000000">
                      <a:alpha val="43137"/>
                    </a:srgbClr>
                  </a:outerShdw>
                </a:effectLst>
              </a:rPr>
              <a:t> children (20b-24)</a:t>
            </a:r>
          </a:p>
          <a:p>
            <a:pPr marL="971550" lvl="3" indent="-51435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From </a:t>
            </a:r>
            <a:r>
              <a:rPr lang="en-US" b="1" u="sng" dirty="0" err="1">
                <a:solidFill>
                  <a:srgbClr val="FFFFCC"/>
                </a:solidFill>
                <a:effectLst>
                  <a:outerShdw blurRad="38100" dist="38100" dir="2700000" algn="tl">
                    <a:srgbClr val="000000">
                      <a:alpha val="43137"/>
                    </a:srgbClr>
                  </a:outerShdw>
                </a:effectLst>
              </a:rPr>
              <a:t>Milcah</a:t>
            </a:r>
            <a:r>
              <a:rPr lang="en-US" b="1" u="sng" dirty="0">
                <a:solidFill>
                  <a:srgbClr val="FFFFCC"/>
                </a:solidFill>
                <a:effectLst>
                  <a:outerShdw blurRad="38100" dist="38100" dir="2700000" algn="tl">
                    <a:srgbClr val="000000">
                      <a:alpha val="43137"/>
                    </a:srgbClr>
                  </a:outerShdw>
                </a:effectLst>
              </a:rPr>
              <a:t> (20b-23)</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Reumah</a:t>
            </a:r>
            <a:r>
              <a:rPr lang="en-US" dirty="0">
                <a:effectLst>
                  <a:outerShdw blurRad="38100" dist="38100" dir="2700000" algn="tl">
                    <a:srgbClr val="000000">
                      <a:alpha val="43137"/>
                    </a:srgbClr>
                  </a:outerShdw>
                </a:effectLst>
              </a:rPr>
              <a:t>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901603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3549E60-A8CA-E0A3-7D37-DE2A39C7746B}"/>
              </a:ext>
            </a:extLst>
          </p:cNvPr>
          <p:cNvGraphicFramePr>
            <a:graphicFrameLocks noGrp="1"/>
          </p:cNvGraphicFramePr>
          <p:nvPr>
            <p:ph idx="1"/>
          </p:nvPr>
        </p:nvGraphicFramePr>
        <p:xfrm>
          <a:off x="1889760" y="797560"/>
          <a:ext cx="8412480" cy="5334000"/>
        </p:xfrm>
        <a:graphic>
          <a:graphicData uri="http://schemas.openxmlformats.org/drawingml/2006/table">
            <a:tbl>
              <a:tblPr firstRow="1" bandRow="1">
                <a:tableStyleId>{5C22544A-7EE6-4342-B048-85BDC9FD1C3A}</a:tableStyleId>
              </a:tblPr>
              <a:tblGrid>
                <a:gridCol w="4206240">
                  <a:extLst>
                    <a:ext uri="{9D8B030D-6E8A-4147-A177-3AD203B41FA5}">
                      <a16:colId xmlns:a16="http://schemas.microsoft.com/office/drawing/2014/main" val="553827751"/>
                    </a:ext>
                  </a:extLst>
                </a:gridCol>
                <a:gridCol w="4206240">
                  <a:extLst>
                    <a:ext uri="{9D8B030D-6E8A-4147-A177-3AD203B41FA5}">
                      <a16:colId xmlns:a16="http://schemas.microsoft.com/office/drawing/2014/main" val="2249653255"/>
                    </a:ext>
                  </a:extLst>
                </a:gridCol>
              </a:tblGrid>
              <a:tr h="1066800">
                <a:tc gridSpan="2">
                  <a:txBody>
                    <a:bodyPr/>
                    <a:lstStyle/>
                    <a:p>
                      <a:pPr algn="ct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Nahor’s</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children through </a:t>
                      </a: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Milcah</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br>
                        <a:rPr lang="en-US" sz="1800" b="1" dirty="0">
                          <a:solidFill>
                            <a:schemeClr val="tx1"/>
                          </a:solidFill>
                          <a:effectLst>
                            <a:outerShdw blurRad="38100" dist="38100" dir="2700000" algn="tl">
                              <a:srgbClr val="000000">
                                <a:alpha val="43137"/>
                              </a:srgbClr>
                            </a:outerShdw>
                          </a:effectLst>
                        </a:rPr>
                      </a:br>
                      <a:r>
                        <a:rPr lang="en-US" sz="2800" b="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(Gen. 22:20b-23)</a:t>
                      </a:r>
                    </a:p>
                  </a:txBody>
                  <a:tcPr>
                    <a:solidFill>
                      <a:schemeClr val="bg2"/>
                    </a:solidFill>
                  </a:tcPr>
                </a:tc>
                <a:tc hMerge="1">
                  <a:txBody>
                    <a:bodyPr/>
                    <a:lstStyle/>
                    <a:p>
                      <a:endParaRPr lang="en-US" dirty="0"/>
                    </a:p>
                  </a:txBody>
                  <a:tcPr/>
                </a:tc>
                <a:extLst>
                  <a:ext uri="{0D108BD9-81ED-4DB2-BD59-A6C34878D82A}">
                    <a16:rowId xmlns:a16="http://schemas.microsoft.com/office/drawing/2014/main" val="3498365085"/>
                  </a:ext>
                </a:extLst>
              </a:tr>
              <a:tr h="1066800">
                <a:tc>
                  <a:txBody>
                    <a:bodyPr/>
                    <a:lstStyle/>
                    <a:p>
                      <a:pPr marL="457200" lvl="1" indent="0" eaLnBrk="1" hangingPunct="1">
                        <a:spcBef>
                          <a:spcPts val="0"/>
                        </a:spcBef>
                        <a:spcAft>
                          <a:spcPts val="1200"/>
                        </a:spcAft>
                        <a:buClr>
                          <a:schemeClr val="tx2"/>
                        </a:buClr>
                        <a:buSzPct val="100000"/>
                        <a:buFont typeface="+mj-lt"/>
                        <a:buNone/>
                        <a:defRPr/>
                      </a:pPr>
                      <a:r>
                        <a:rPr lang="en-US" sz="3200" b="1" dirty="0">
                          <a:latin typeface="Calibri" panose="020F0502020204030204" pitchFamily="34" charset="0"/>
                          <a:ea typeface="Calibri" panose="020F0502020204030204" pitchFamily="34" charset="0"/>
                          <a:cs typeface="Calibri" panose="020F0502020204030204" pitchFamily="34" charset="0"/>
                        </a:rPr>
                        <a:t>1. </a:t>
                      </a:r>
                      <a:r>
                        <a:rPr lang="en-US" sz="3200" b="1" dirty="0" err="1">
                          <a:latin typeface="Calibri" panose="020F0502020204030204" pitchFamily="34" charset="0"/>
                          <a:ea typeface="Calibri" panose="020F0502020204030204" pitchFamily="34" charset="0"/>
                          <a:cs typeface="Calibri" panose="020F0502020204030204" pitchFamily="34" charset="0"/>
                        </a:rPr>
                        <a:t>Uz</a:t>
                      </a:r>
                      <a:r>
                        <a:rPr lang="en-US" sz="3200" b="1" dirty="0">
                          <a:latin typeface="Calibri" panose="020F0502020204030204" pitchFamily="34" charset="0"/>
                          <a:ea typeface="Calibri" panose="020F0502020204030204" pitchFamily="34" charset="0"/>
                          <a:cs typeface="Calibri" panose="020F0502020204030204" pitchFamily="34" charset="0"/>
                        </a:rPr>
                        <a:t> (Job 1:1)</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Hazo</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66866729"/>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Buz</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Pildash</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662697024"/>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Aram</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7.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Jidlaph</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96408826"/>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Chesed</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marR="0" lvl="1" indent="0" algn="l" defTabSz="914400" rtl="0" eaLnBrk="1" fontAlgn="auto" latinLnBrk="0" hangingPunct="1">
                        <a:lnSpc>
                          <a:spcPct val="100000"/>
                        </a:lnSpc>
                        <a:spcBef>
                          <a:spcPts val="0"/>
                        </a:spcBef>
                        <a:spcAft>
                          <a:spcPts val="1200"/>
                        </a:spcAft>
                        <a:buClr>
                          <a:schemeClr val="tx2"/>
                        </a:buClr>
                        <a:buSzPct val="100000"/>
                        <a:buFont typeface="+mj-lt"/>
                        <a:buNone/>
                        <a:tabLst/>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8.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Bethuel</a:t>
                      </a: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(Gen. 24)</a:t>
                      </a:r>
                    </a:p>
                  </a:txBody>
                  <a:tcPr anchor="ctr"/>
                </a:tc>
                <a:extLst>
                  <a:ext uri="{0D108BD9-81ED-4DB2-BD59-A6C34878D82A}">
                    <a16:rowId xmlns:a16="http://schemas.microsoft.com/office/drawing/2014/main" val="3149127766"/>
                  </a:ext>
                </a:extLst>
              </a:tr>
            </a:tbl>
          </a:graphicData>
        </a:graphic>
      </p:graphicFrame>
      <p:pic>
        <p:nvPicPr>
          <p:cNvPr id="5" name="Picture 4">
            <a:extLst>
              <a:ext uri="{FF2B5EF4-FFF2-40B4-BE49-F238E27FC236}">
                <a16:creationId xmlns:a16="http://schemas.microsoft.com/office/drawing/2014/main" id="{10B1E50A-C2E2-1F1A-4C63-C30A648CC2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6" name="Picture 4" descr="5 Bible Lessons to Learn From the Book of Genesis | Jack Wellman">
            <a:extLst>
              <a:ext uri="{FF2B5EF4-FFF2-40B4-BE49-F238E27FC236}">
                <a16:creationId xmlns:a16="http://schemas.microsoft.com/office/drawing/2014/main" id="{654FE944-51A4-5788-DF20-DE20A72D16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76200"/>
            <a:ext cx="107576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87049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2057400"/>
            <a:ext cx="7788900" cy="27432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flight to Haran (1-5)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Esau’s third wife (6-9)</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Reconfirmation of the Covenant (10-22)</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17200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startAt="2"/>
            </a:pPr>
            <a:r>
              <a:rPr lang="en-US" sz="3600" dirty="0">
                <a:effectLst>
                  <a:outerShdw blurRad="38100" dist="38100" dir="2700000" algn="tl">
                    <a:srgbClr val="000000">
                      <a:alpha val="43137"/>
                    </a:srgbClr>
                  </a:outerShdw>
                </a:effectLst>
              </a:rPr>
              <a:t>Genesis 28:6-9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Third Wife</a:t>
            </a:r>
          </a:p>
        </p:txBody>
      </p:sp>
      <p:sp>
        <p:nvSpPr>
          <p:cNvPr id="161795" name="Rectangle 3"/>
          <p:cNvSpPr>
            <a:spLocks noGrp="1" noChangeArrowheads="1"/>
          </p:cNvSpPr>
          <p:nvPr>
            <p:ph type="body" idx="1"/>
          </p:nvPr>
        </p:nvSpPr>
        <p:spPr>
          <a:xfrm>
            <a:off x="1066800" y="2057400"/>
            <a:ext cx="6172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observation (6-8)</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action (9)</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31335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172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Esau’s observation (6-8)</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action (9)</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7C2602EA-3F62-2C24-6BD5-5CA52BD69CD8}"/>
              </a:ext>
            </a:extLst>
          </p:cNvPr>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startAt="2"/>
            </a:pPr>
            <a:r>
              <a:rPr lang="en-US" sz="3600" dirty="0">
                <a:effectLst>
                  <a:outerShdw blurRad="38100" dist="38100" dir="2700000" algn="tl">
                    <a:srgbClr val="000000">
                      <a:alpha val="43137"/>
                    </a:srgbClr>
                  </a:outerShdw>
                </a:effectLst>
              </a:rPr>
              <a:t>Genesis 28:6-9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Third Wife</a:t>
            </a:r>
          </a:p>
        </p:txBody>
      </p:sp>
    </p:spTree>
    <p:extLst>
      <p:ext uri="{BB962C8B-B14F-4D97-AF65-F5344CB8AC3E}">
        <p14:creationId xmlns:p14="http://schemas.microsoft.com/office/powerpoint/2010/main" val="837850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28:6-8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Observation</a:t>
            </a:r>
          </a:p>
        </p:txBody>
      </p:sp>
      <p:sp>
        <p:nvSpPr>
          <p:cNvPr id="161795" name="Rectangle 3"/>
          <p:cNvSpPr>
            <a:spLocks noGrp="1" noChangeArrowheads="1"/>
          </p:cNvSpPr>
          <p:nvPr>
            <p:ph type="body" idx="1"/>
          </p:nvPr>
        </p:nvSpPr>
        <p:spPr>
          <a:xfrm>
            <a:off x="1066800" y="2062716"/>
            <a:ext cx="550545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Isaac’s charge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obedience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Isaac’s displeasure (8)</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9874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28:6-8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Observation</a:t>
            </a:r>
          </a:p>
        </p:txBody>
      </p:sp>
      <p:sp>
        <p:nvSpPr>
          <p:cNvPr id="161795" name="Rectangle 3"/>
          <p:cNvSpPr>
            <a:spLocks noGrp="1" noChangeArrowheads="1"/>
          </p:cNvSpPr>
          <p:nvPr>
            <p:ph type="body" idx="1"/>
          </p:nvPr>
        </p:nvSpPr>
        <p:spPr>
          <a:xfrm>
            <a:off x="1066800" y="2062716"/>
            <a:ext cx="550545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Isaac’s charge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obedience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Isaac’s displeasure (8)</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08410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2057400"/>
            <a:ext cx="7788900" cy="27432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flight to Haran (1-5)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Esau’s third wife (6-9)</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Reconfirmation of the Covenant (10-22)</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38046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550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28:6-8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Observation</a:t>
            </a:r>
          </a:p>
        </p:txBody>
      </p:sp>
      <p:sp>
        <p:nvSpPr>
          <p:cNvPr id="161795" name="Rectangle 3"/>
          <p:cNvSpPr>
            <a:spLocks noGrp="1" noChangeArrowheads="1"/>
          </p:cNvSpPr>
          <p:nvPr>
            <p:ph type="body" idx="1"/>
          </p:nvPr>
        </p:nvSpPr>
        <p:spPr>
          <a:xfrm>
            <a:off x="1066800" y="2062716"/>
            <a:ext cx="550545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Isaac’s charge (6)</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obedience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Isaac’s displeasure (8)</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4803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28:6-8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Observation</a:t>
            </a:r>
          </a:p>
        </p:txBody>
      </p:sp>
      <p:sp>
        <p:nvSpPr>
          <p:cNvPr id="161795" name="Rectangle 3"/>
          <p:cNvSpPr>
            <a:spLocks noGrp="1" noChangeArrowheads="1"/>
          </p:cNvSpPr>
          <p:nvPr>
            <p:ph type="body" idx="1"/>
          </p:nvPr>
        </p:nvSpPr>
        <p:spPr>
          <a:xfrm>
            <a:off x="1066800" y="2062716"/>
            <a:ext cx="550545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Isaac’s charge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obedience (7)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Isaac’s displeasure (8)</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2311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26:34-35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Wives</a:t>
            </a:r>
          </a:p>
        </p:txBody>
      </p:sp>
      <p:sp>
        <p:nvSpPr>
          <p:cNvPr id="161795" name="Rectangle 3"/>
          <p:cNvSpPr>
            <a:spLocks noGrp="1" noChangeArrowheads="1"/>
          </p:cNvSpPr>
          <p:nvPr>
            <p:ph type="body" idx="1"/>
          </p:nvPr>
        </p:nvSpPr>
        <p:spPr>
          <a:xfrm>
            <a:off x="1066799" y="2057400"/>
            <a:ext cx="7307317" cy="28194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age (34a)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Names of wives (34b)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Impact on Esau’s parents (35)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5419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548025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172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observation (6-8)</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Esau’s action (9)</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84399C62-CBFB-695C-45E4-4387FAFE26EE}"/>
              </a:ext>
            </a:extLst>
          </p:cNvPr>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startAt="2"/>
            </a:pPr>
            <a:r>
              <a:rPr lang="en-US" sz="3600" dirty="0">
                <a:effectLst>
                  <a:outerShdw blurRad="38100" dist="38100" dir="2700000" algn="tl">
                    <a:srgbClr val="000000">
                      <a:alpha val="43137"/>
                    </a:srgbClr>
                  </a:outerShdw>
                </a:effectLst>
              </a:rPr>
              <a:t>Genesis 28:6-9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Third Wife</a:t>
            </a:r>
          </a:p>
        </p:txBody>
      </p:sp>
    </p:spTree>
    <p:extLst>
      <p:ext uri="{BB962C8B-B14F-4D97-AF65-F5344CB8AC3E}">
        <p14:creationId xmlns:p14="http://schemas.microsoft.com/office/powerpoint/2010/main" val="998591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26:34-35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Wives</a:t>
            </a:r>
          </a:p>
        </p:txBody>
      </p:sp>
      <p:sp>
        <p:nvSpPr>
          <p:cNvPr id="161795" name="Rectangle 3"/>
          <p:cNvSpPr>
            <a:spLocks noGrp="1" noChangeArrowheads="1"/>
          </p:cNvSpPr>
          <p:nvPr>
            <p:ph type="body" idx="1"/>
          </p:nvPr>
        </p:nvSpPr>
        <p:spPr>
          <a:xfrm>
            <a:off x="1066799" y="2057400"/>
            <a:ext cx="7307317" cy="28194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age (34a)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Names of wives (34b)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Impact on Esau’s parents (35)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145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202228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28:9 is Esau’s response: </a:t>
            </a:r>
            <a:r>
              <a:rPr lang="en-US" i="1" dirty="0">
                <a:effectLst>
                  <a:outerShdw blurRad="38100" dist="38100" dir="2700000" algn="tl">
                    <a:srgbClr val="000000">
                      <a:alpha val="43137"/>
                    </a:srgbClr>
                  </a:outerShdw>
                </a:effectLst>
              </a:rPr>
              <a:t>And Esau went unto Ishmael</a:t>
            </a:r>
            <a:r>
              <a:rPr lang="en-US" dirty="0">
                <a:effectLst>
                  <a:outerShdw blurRad="38100" dist="38100" dir="2700000" algn="tl">
                    <a:srgbClr val="000000">
                      <a:alpha val="43137"/>
                    </a:srgbClr>
                  </a:outerShdw>
                </a:effectLst>
              </a:rPr>
              <a:t>. Ishmael was no longer living, so this would mean he went to the House of Ishmael: </a:t>
            </a:r>
            <a:r>
              <a:rPr lang="en-US" i="1" dirty="0">
                <a:effectLst>
                  <a:outerShdw blurRad="38100" dist="38100" dir="2700000" algn="tl">
                    <a:srgbClr val="000000">
                      <a:alpha val="43137"/>
                    </a:srgbClr>
                  </a:outerShdw>
                </a:effectLst>
              </a:rPr>
              <a:t>and took, besides the wives that he had</a:t>
            </a:r>
            <a:r>
              <a:rPr lang="en-US" dirty="0">
                <a:effectLst>
                  <a:outerShdw blurRad="38100" dist="38100" dir="2700000" algn="tl">
                    <a:srgbClr val="000000">
                      <a:alpha val="43137"/>
                    </a:srgbClr>
                  </a:outerShdw>
                </a:effectLst>
              </a:rPr>
              <a:t>. He already had two, and now he took </a:t>
            </a:r>
            <a:r>
              <a:rPr lang="en-US" i="1" dirty="0" err="1">
                <a:effectLst>
                  <a:outerShdw blurRad="38100" dist="38100" dir="2700000" algn="tl">
                    <a:srgbClr val="000000">
                      <a:alpha val="43137"/>
                    </a:srgbClr>
                  </a:outerShdw>
                </a:effectLst>
              </a:rPr>
              <a:t>Mahalath</a:t>
            </a:r>
            <a:r>
              <a:rPr lang="en-US" i="1" dirty="0">
                <a:effectLst>
                  <a:outerShdw blurRad="38100" dist="38100" dir="2700000" algn="tl">
                    <a:srgbClr val="000000">
                      <a:alpha val="43137"/>
                    </a:srgbClr>
                  </a:outerShdw>
                </a:effectLst>
              </a:rPr>
              <a:t> the daughter of Ishmael Abraham’s son</a:t>
            </a:r>
            <a:r>
              <a:rPr lang="en-US" dirty="0">
                <a:effectLst>
                  <a:outerShdw blurRad="38100" dist="38100" dir="2700000" algn="tl">
                    <a:srgbClr val="000000">
                      <a:alpha val="43137"/>
                    </a:srgbClr>
                  </a:outerShdw>
                </a:effectLst>
              </a:rPr>
              <a:t>. So basically, he married his cousin, </a:t>
            </a:r>
            <a:r>
              <a:rPr lang="en-US" i="1" dirty="0">
                <a:effectLst>
                  <a:outerShdw blurRad="38100" dist="38100" dir="2700000" algn="tl">
                    <a:srgbClr val="000000">
                      <a:alpha val="43137"/>
                    </a:srgbClr>
                  </a:outerShdw>
                </a:effectLst>
              </a:rPr>
              <a:t>who was the sister of </a:t>
            </a:r>
            <a:r>
              <a:rPr lang="en-US" i="1" dirty="0" err="1">
                <a:effectLst>
                  <a:outerShdw blurRad="38100" dist="38100" dir="2700000" algn="tl">
                    <a:srgbClr val="000000">
                      <a:alpha val="43137"/>
                    </a:srgbClr>
                  </a:outerShdw>
                </a:effectLst>
              </a:rPr>
              <a:t>Nebaioth</a:t>
            </a:r>
            <a:r>
              <a:rPr lang="en-US" i="1" dirty="0">
                <a:effectLst>
                  <a:outerShdw blurRad="38100" dist="38100" dir="2700000" algn="tl">
                    <a:srgbClr val="000000">
                      <a:alpha val="43137"/>
                    </a:srgbClr>
                  </a:outerShdw>
                </a:effectLst>
              </a:rPr>
              <a:t>, to be his wife</a:t>
            </a:r>
            <a:r>
              <a:rPr lang="en-US" dirty="0">
                <a:effectLst>
                  <a:outerShdw blurRad="38100" dist="38100" dir="2700000" algn="tl">
                    <a:srgbClr val="000000">
                      <a:alpha val="43137"/>
                    </a:srgbClr>
                  </a:outerShdw>
                </a:effectLst>
              </a:rPr>
              <a:t>. According to Genesis 36:3, she was also known as </a:t>
            </a:r>
            <a:r>
              <a:rPr lang="en-US" i="1" dirty="0" err="1">
                <a:effectLst>
                  <a:outerShdw blurRad="38100" dist="38100" dir="2700000" algn="tl">
                    <a:srgbClr val="000000">
                      <a:alpha val="43137"/>
                    </a:srgbClr>
                  </a:outerShdw>
                </a:effectLst>
              </a:rPr>
              <a:t>Basemath</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72029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2057400"/>
            <a:ext cx="7788900" cy="27432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flight to Haran (1-5)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Esau’s third wife (6-9)</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Reconfirmation of the Covenant (10-22)</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18194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344488" indent="-344488" algn="ctr" eaLnBrk="1" hangingPunct="1">
              <a:buFont typeface="+mj-lt"/>
              <a:buAutoNum type="romanUcPeriod"/>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to Flight to Haran</a:t>
            </a:r>
          </a:p>
        </p:txBody>
      </p:sp>
      <p:sp>
        <p:nvSpPr>
          <p:cNvPr id="161795" name="Rectangle 3"/>
          <p:cNvSpPr>
            <a:spLocks noGrp="1" noChangeArrowheads="1"/>
          </p:cNvSpPr>
          <p:nvPr>
            <p:ph type="body" idx="1"/>
          </p:nvPr>
        </p:nvSpPr>
        <p:spPr>
          <a:xfrm>
            <a:off x="585217" y="2057400"/>
            <a:ext cx="6653783"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fetched (1a)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Instructions regarding wife (1b-2)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covenant reaffirmation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departure (5)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21449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
        <p:nvSpPr>
          <p:cNvPr id="161795" name="Rectangle 3"/>
          <p:cNvSpPr>
            <a:spLocks noGrp="1" noChangeArrowheads="1"/>
          </p:cNvSpPr>
          <p:nvPr>
            <p:ph type="body" idx="1"/>
          </p:nvPr>
        </p:nvSpPr>
        <p:spPr>
          <a:xfrm>
            <a:off x="1066800" y="1600200"/>
            <a:ext cx="6172200" cy="3810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0682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6172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33BC60C2-A205-EC0B-931E-133A12E07447}"/>
              </a:ext>
            </a:extLst>
          </p:cNvPr>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Tree>
    <p:extLst>
      <p:ext uri="{BB962C8B-B14F-4D97-AF65-F5344CB8AC3E}">
        <p14:creationId xmlns:p14="http://schemas.microsoft.com/office/powerpoint/2010/main" val="3326240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28:10-12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62716"/>
            <a:ext cx="550545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Journey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Bethel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1889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28:10-12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62716"/>
            <a:ext cx="550545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Journey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Bethel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63941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D4ED04-9FC1-38BE-B904-18D8FF1F3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464" y="137160"/>
            <a:ext cx="717107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7067836A-DC3D-A431-130F-B3E0B2DE1E96}"/>
              </a:ext>
            </a:extLst>
          </p:cNvPr>
          <p:cNvSpPr>
            <a:spLocks noChangeArrowheads="1"/>
          </p:cNvSpPr>
          <p:nvPr/>
        </p:nvSpPr>
        <p:spPr bwMode="auto">
          <a:xfrm>
            <a:off x="2510464" y="4876800"/>
            <a:ext cx="3585536" cy="1447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16716892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8914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28:10-12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60917"/>
            <a:ext cx="5505450" cy="2739683"/>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Journey (10)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Bethel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03287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62BAD-520A-41BA-8155-691A5472AAAF}"/>
              </a:ext>
            </a:extLst>
          </p:cNvPr>
          <p:cNvPicPr>
            <a:picLocks noChangeAspect="1"/>
          </p:cNvPicPr>
          <p:nvPr/>
        </p:nvPicPr>
        <p:blipFill>
          <a:blip r:embed="rId2"/>
          <a:stretch>
            <a:fillRect/>
          </a:stretch>
        </p:blipFill>
        <p:spPr>
          <a:xfrm>
            <a:off x="3303790" y="21041"/>
            <a:ext cx="5584420" cy="6815919"/>
          </a:xfrm>
          <a:prstGeom prst="rect">
            <a:avLst/>
          </a:prstGeom>
        </p:spPr>
      </p:pic>
    </p:spTree>
    <p:extLst>
      <p:ext uri="{BB962C8B-B14F-4D97-AF65-F5344CB8AC3E}">
        <p14:creationId xmlns:p14="http://schemas.microsoft.com/office/powerpoint/2010/main" val="205686251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next thing he did was: </a:t>
            </a:r>
            <a:r>
              <a:rPr lang="en-US" i="1" dirty="0">
                <a:effectLst>
                  <a:outerShdw blurRad="38100" dist="38100" dir="2700000" algn="tl">
                    <a:srgbClr val="000000">
                      <a:alpha val="43137"/>
                    </a:srgbClr>
                  </a:outerShdw>
                </a:effectLst>
              </a:rPr>
              <a:t>And he took one of the stones of the place, and put it under his head</a:t>
            </a:r>
            <a:r>
              <a:rPr lang="en-US" dirty="0">
                <a:effectLst>
                  <a:outerShdw blurRad="38100" dist="38100" dir="2700000" algn="tl">
                    <a:srgbClr val="000000">
                      <a:alpha val="43137"/>
                    </a:srgbClr>
                  </a:outerShdw>
                </a:effectLst>
              </a:rPr>
              <a:t>, which has been misunderstood to mean that he used it as a pillow, but a stone would make a rather uncomfortable pillow. The Hebrew literally reads, ‘at his head,’ not ‘under his head.’ It means the stone was placed at his head, as was the case with Saul’s spear in I Samuel 26:7, where the same terminology is used. Then: </a:t>
            </a:r>
            <a:r>
              <a:rPr lang="en-US" i="1" dirty="0">
                <a:effectLst>
                  <a:outerShdw blurRad="38100" dist="38100" dir="2700000" algn="tl">
                    <a:srgbClr val="000000">
                      <a:alpha val="43137"/>
                    </a:srgbClr>
                  </a:outerShdw>
                </a:effectLst>
              </a:rPr>
              <a:t>and lay down in that place to sleep</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641455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28:10-12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62716"/>
            <a:ext cx="550545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Journey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Bethel (11)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Dream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33341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057400"/>
            <a:ext cx="6653783"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 fetched (1a)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Instructions regarding wife (1b-2)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covenant reaffirmation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departure (5)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DEE278F5-5C72-BE59-A6E5-A415587E61FB}"/>
              </a:ext>
            </a:extLst>
          </p:cNvPr>
          <p:cNvSpPr>
            <a:spLocks noGrp="1" noChangeArrowheads="1"/>
          </p:cNvSpPr>
          <p:nvPr>
            <p:ph type="title"/>
          </p:nvPr>
        </p:nvSpPr>
        <p:spPr>
          <a:xfrm>
            <a:off x="3267075" y="228600"/>
            <a:ext cx="5657850" cy="914400"/>
          </a:xfrm>
        </p:spPr>
        <p:txBody>
          <a:bodyPr/>
          <a:lstStyle/>
          <a:p>
            <a:pPr marL="344488" indent="-344488" algn="ctr" eaLnBrk="1" hangingPunct="1">
              <a:buFont typeface="+mj-lt"/>
              <a:buAutoNum type="romanUcPeriod"/>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to Flight to Haran</a:t>
            </a:r>
          </a:p>
        </p:txBody>
      </p:sp>
    </p:spTree>
    <p:extLst>
      <p:ext uri="{BB962C8B-B14F-4D97-AF65-F5344CB8AC3E}">
        <p14:creationId xmlns:p14="http://schemas.microsoft.com/office/powerpoint/2010/main" val="1674008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the dream Jacob saw something before him: </a:t>
            </a:r>
            <a:r>
              <a:rPr lang="en-US" i="1" dirty="0">
                <a:effectLst>
                  <a:outerShdw blurRad="38100" dist="38100" dir="2700000" algn="tl">
                    <a:srgbClr val="000000">
                      <a:alpha val="43137"/>
                    </a:srgbClr>
                  </a:outerShdw>
                </a:effectLst>
              </a:rPr>
              <a:t>And behold a ladder</a:t>
            </a:r>
            <a:r>
              <a:rPr lang="en-US" dirty="0">
                <a:effectLst>
                  <a:outerShdw blurRad="38100" dist="38100" dir="2700000" algn="tl">
                    <a:srgbClr val="000000">
                      <a:alpha val="43137"/>
                    </a:srgbClr>
                  </a:outerShdw>
                </a:effectLst>
              </a:rPr>
              <a:t>. The Hebrew word for </a:t>
            </a:r>
            <a:r>
              <a:rPr lang="en-US" i="1" dirty="0">
                <a:effectLst>
                  <a:outerShdw blurRad="38100" dist="38100" dir="2700000" algn="tl">
                    <a:srgbClr val="000000">
                      <a:alpha val="43137"/>
                    </a:srgbClr>
                  </a:outerShdw>
                </a:effectLst>
              </a:rPr>
              <a:t>ladder</a:t>
            </a:r>
            <a:r>
              <a:rPr lang="en-US" dirty="0">
                <a:effectLst>
                  <a:outerShdw blurRad="38100" dist="38100" dir="2700000" algn="tl">
                    <a:srgbClr val="000000">
                      <a:alpha val="43137"/>
                    </a:srgbClr>
                  </a:outerShdw>
                </a:effectLst>
              </a:rPr>
              <a:t> here is </a:t>
            </a:r>
            <a:r>
              <a:rPr lang="en-US" i="1" dirty="0" err="1">
                <a:effectLst>
                  <a:outerShdw blurRad="38100" dist="38100" dir="2700000" algn="tl">
                    <a:srgbClr val="000000">
                      <a:alpha val="43137"/>
                    </a:srgbClr>
                  </a:outerShdw>
                </a:effectLst>
              </a:rPr>
              <a:t>sulam</a:t>
            </a:r>
            <a:r>
              <a:rPr lang="en-US" dirty="0">
                <a:effectLst>
                  <a:outerShdw blurRad="38100" dist="38100" dir="2700000" algn="tl">
                    <a:srgbClr val="000000">
                      <a:alpha val="43137"/>
                    </a:srgbClr>
                  </a:outerShdw>
                </a:effectLst>
              </a:rPr>
              <a:t>, a </a:t>
            </a:r>
            <a:r>
              <a:rPr lang="en-US" i="1" dirty="0">
                <a:effectLst>
                  <a:outerShdw blurRad="38100" dist="38100" dir="2700000" algn="tl">
                    <a:srgbClr val="000000">
                      <a:alpha val="43137"/>
                    </a:srgbClr>
                  </a:outerShdw>
                </a:effectLst>
              </a:rPr>
              <a:t>hapax-legomenon</a:t>
            </a:r>
            <a:r>
              <a:rPr lang="en-US" dirty="0">
                <a:effectLst>
                  <a:outerShdw blurRad="38100" dist="38100" dir="2700000" algn="tl">
                    <a:srgbClr val="000000">
                      <a:alpha val="43137"/>
                    </a:srgbClr>
                  </a:outerShdw>
                </a:effectLst>
              </a:rPr>
              <a:t>. It was not a </a:t>
            </a:r>
            <a:r>
              <a:rPr lang="en-US" i="1" dirty="0">
                <a:effectLst>
                  <a:outerShdw blurRad="38100" dist="38100" dir="2700000" algn="tl">
                    <a:srgbClr val="000000">
                      <a:alpha val="43137"/>
                    </a:srgbClr>
                  </a:outerShdw>
                </a:effectLst>
              </a:rPr>
              <a:t>ladder</a:t>
            </a:r>
            <a:r>
              <a:rPr lang="en-US" dirty="0">
                <a:effectLst>
                  <a:outerShdw blurRad="38100" dist="38100" dir="2700000" algn="tl">
                    <a:srgbClr val="000000">
                      <a:alpha val="43137"/>
                    </a:srgbClr>
                  </a:outerShdw>
                </a:effectLst>
              </a:rPr>
              <a:t> in the modern sense of the term but has the meaning of a ‘stairway,’ indeed a stairway to heaven. It was </a:t>
            </a:r>
            <a:r>
              <a:rPr lang="en-US" i="1" dirty="0">
                <a:effectLst>
                  <a:outerShdw blurRad="38100" dist="38100" dir="2700000" algn="tl">
                    <a:srgbClr val="000000">
                      <a:alpha val="43137"/>
                    </a:srgbClr>
                  </a:outerShdw>
                </a:effectLst>
              </a:rPr>
              <a:t>set upon the earth</a:t>
            </a:r>
            <a:r>
              <a:rPr lang="en-US" dirty="0">
                <a:effectLst>
                  <a:outerShdw blurRad="38100" dist="38100" dir="2700000" algn="tl">
                    <a:srgbClr val="000000">
                      <a:alpha val="43137"/>
                    </a:srgbClr>
                  </a:outerShdw>
                </a:effectLst>
              </a:rPr>
              <a:t>, which is where Jacob was, and reached to heaven, where God was. The ladder pictured Jacob having access to Heaven.”</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436-37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222555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“Furthermore: </a:t>
            </a:r>
            <a:r>
              <a:rPr lang="en-US" i="1" dirty="0">
                <a:effectLst>
                  <a:outerShdw blurRad="38100" dist="38100" dir="2700000" algn="tl">
                    <a:srgbClr val="000000">
                      <a:alpha val="43137"/>
                    </a:srgbClr>
                  </a:outerShdw>
                </a:effectLst>
              </a:rPr>
              <a:t>And behold, the angels of God</a:t>
            </a:r>
            <a:r>
              <a:rPr lang="en-US" dirty="0">
                <a:effectLst>
                  <a:outerShdw blurRad="38100" dist="38100" dir="2700000" algn="tl">
                    <a:srgbClr val="000000">
                      <a:alpha val="43137"/>
                    </a:srgbClr>
                  </a:outerShdw>
                </a:effectLst>
              </a:rPr>
              <a:t>. In the Book of Genesis, the phrase the angels of God is found only twice, here and in 32:1; and it is significant as to the circumstances when it appears. Here in verse 12, </a:t>
            </a:r>
            <a:r>
              <a:rPr lang="en-US" i="1" dirty="0">
                <a:effectLst>
                  <a:outerShdw blurRad="38100" dist="38100" dir="2700000" algn="tl">
                    <a:srgbClr val="000000">
                      <a:alpha val="43137"/>
                    </a:srgbClr>
                  </a:outerShdw>
                </a:effectLst>
              </a:rPr>
              <a:t>the angels of God</a:t>
            </a:r>
            <a:r>
              <a:rPr lang="en-US" dirty="0">
                <a:effectLst>
                  <a:outerShdw blurRad="38100" dist="38100" dir="2700000" algn="tl">
                    <a:srgbClr val="000000">
                      <a:alpha val="43137"/>
                    </a:srgbClr>
                  </a:outerShdw>
                </a:effectLst>
              </a:rPr>
              <a:t> are mentioned as Jacob departs from the Land.”</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390520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3" name="Rectangle 1">
            <a:extLst>
              <a:ext uri="{FF2B5EF4-FFF2-40B4-BE49-F238E27FC236}">
                <a16:creationId xmlns:a16="http://schemas.microsoft.com/office/drawing/2014/main" id="{3F7C7255-08DC-AE6A-701C-7BE7297DD80B}"/>
              </a:ext>
            </a:extLst>
          </p:cNvPr>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14:6</a:t>
            </a:r>
          </a:p>
          <a:p>
            <a:pPr algn="just" fontAlgn="auto">
              <a:spcBef>
                <a:spcPts val="600"/>
              </a:spcBef>
              <a:spcAft>
                <a:spcPts val="60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said to him, ‘I am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truth,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the Father but through Me.’”</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870180C-3F59-F11F-10C1-E9F6FAFFC990}"/>
              </a:ext>
            </a:extLst>
          </p:cNvPr>
          <p:cNvPicPr>
            <a:picLocks noChangeAspect="1"/>
          </p:cNvPicPr>
          <p:nvPr/>
        </p:nvPicPr>
        <p:blipFill>
          <a:blip r:embed="rId3"/>
          <a:stretch>
            <a:fillRect/>
          </a:stretch>
        </p:blipFill>
        <p:spPr>
          <a:xfrm>
            <a:off x="4495800" y="2533650"/>
            <a:ext cx="3200400" cy="224505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60969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6172200" cy="3886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Tree>
    <p:extLst>
      <p:ext uri="{BB962C8B-B14F-4D97-AF65-F5344CB8AC3E}">
        <p14:creationId xmlns:p14="http://schemas.microsoft.com/office/powerpoint/2010/main" val="3504321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28:13-15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1066800" y="2062716"/>
            <a:ext cx="685800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Divine identification (13a)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Four covenant provisions (13b-15)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42543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28:13-15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1066800" y="2062716"/>
            <a:ext cx="685800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Divine identification (13a)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Four covenant provisions (13b-15)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1620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28:13-15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1062111" y="2062716"/>
            <a:ext cx="6862689"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Divine identification (13a)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Four covenant provisions (13b-15)</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0177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28:13b-15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Four Covenant Provisions</a:t>
            </a:r>
          </a:p>
        </p:txBody>
      </p:sp>
      <p:sp>
        <p:nvSpPr>
          <p:cNvPr id="161795" name="Rectangle 3"/>
          <p:cNvSpPr>
            <a:spLocks noGrp="1" noChangeArrowheads="1"/>
          </p:cNvSpPr>
          <p:nvPr>
            <p:ph type="body" idx="1"/>
          </p:nvPr>
        </p:nvSpPr>
        <p:spPr>
          <a:xfrm>
            <a:off x="1066800" y="2057400"/>
            <a:ext cx="5943600" cy="34290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Land (13b)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Seed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Blessing to the Gentiles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Jacob’s Personal Promises (15)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3791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28:13b-15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Four Covenant Provisions</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Land (13b)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Seed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Blessing to the Gentiles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Jacob’s Personal Promises (15)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93773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36416349"/>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older shall serve the younger</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86509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Tree>
    <p:extLst>
      <p:ext uri="{BB962C8B-B14F-4D97-AF65-F5344CB8AC3E}">
        <p14:creationId xmlns:p14="http://schemas.microsoft.com/office/powerpoint/2010/main" val="294819722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28:13b-15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Four Covenant Provisions</a:t>
            </a:r>
          </a:p>
        </p:txBody>
      </p:sp>
      <p:sp>
        <p:nvSpPr>
          <p:cNvPr id="161795" name="Rectangle 3"/>
          <p:cNvSpPr>
            <a:spLocks noGrp="1" noChangeArrowheads="1"/>
          </p:cNvSpPr>
          <p:nvPr>
            <p:ph type="body" idx="1"/>
          </p:nvPr>
        </p:nvSpPr>
        <p:spPr>
          <a:xfrm>
            <a:off x="1066800" y="2057400"/>
            <a:ext cx="61722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Land (13b)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Seed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Blessing to the Gentiles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Jacob’s Personal Promises (15)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0307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28:13b-15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Four Covenant Provisions</a:t>
            </a:r>
          </a:p>
        </p:txBody>
      </p:sp>
      <p:sp>
        <p:nvSpPr>
          <p:cNvPr id="161795" name="Rectangle 3"/>
          <p:cNvSpPr>
            <a:spLocks noGrp="1" noChangeArrowheads="1"/>
          </p:cNvSpPr>
          <p:nvPr>
            <p:ph type="body" idx="1"/>
          </p:nvPr>
        </p:nvSpPr>
        <p:spPr>
          <a:xfrm>
            <a:off x="1066800" y="2057400"/>
            <a:ext cx="62484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Land (13b)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Seed (14a)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Blessing to the Gentiles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Jacob’s Personal Promises (15)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18244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to the world (Gen. 12:3c)</a:t>
            </a:r>
          </a:p>
        </p:txBody>
      </p:sp>
      <p:pic>
        <p:nvPicPr>
          <p:cNvPr id="2" name="Picture 1">
            <a:extLst>
              <a:ext uri="{FF2B5EF4-FFF2-40B4-BE49-F238E27FC236}">
                <a16:creationId xmlns:a16="http://schemas.microsoft.com/office/drawing/2014/main" id="{574C4E5E-8274-9018-399D-93A528AA37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077589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981200" y="228600"/>
            <a:ext cx="8229600" cy="1243013"/>
          </a:xfrm>
        </p:spPr>
        <p:txBody>
          <a:bodyPr vert="horz" wrap="square" lIns="92075" tIns="46038" rIns="92075" bIns="46038" numCol="1" anchor="ctr" anchorCtr="0" compatLnSpc="1">
            <a:prstTxWarp prst="textNoShape">
              <a:avLst/>
            </a:prstTxWarp>
          </a:bodyPr>
          <a:lstStyle/>
          <a:p>
            <a:pPr algn="ctr">
              <a:defRPr/>
            </a:pPr>
            <a:r>
              <a:rPr lang="en-US" sz="4000" dirty="0">
                <a:effectLst>
                  <a:outerShdw blurRad="38100" dist="38100" dir="2700000" algn="tl">
                    <a:srgbClr val="000000">
                      <a:alpha val="43137"/>
                    </a:srgbClr>
                  </a:outerShdw>
                </a:effectLst>
                <a:latin typeface="Calibri" panose="020F0502020204030204" pitchFamily="34" charset="0"/>
              </a:rPr>
              <a:t>Israel’s Three Blessings to the World</a:t>
            </a:r>
            <a:br>
              <a:rPr lang="en-US" sz="40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mn-cs"/>
              </a:rPr>
              <a:t>(Gen 12:3b)</a:t>
            </a:r>
          </a:p>
        </p:txBody>
      </p:sp>
      <p:sp>
        <p:nvSpPr>
          <p:cNvPr id="25603" name="Rectangle 3"/>
          <p:cNvSpPr>
            <a:spLocks noGrp="1" noChangeArrowheads="1"/>
          </p:cNvSpPr>
          <p:nvPr>
            <p:ph type="body" idx="4294967295"/>
          </p:nvPr>
        </p:nvSpPr>
        <p:spPr>
          <a:xfrm>
            <a:off x="1066800" y="2057400"/>
            <a:ext cx="5486400" cy="2971630"/>
          </a:xfrm>
        </p:spPr>
        <p:txBody>
          <a:bodyPr/>
          <a:lstStyle/>
          <a:p>
            <a:pPr marL="514350" indent="-514350">
              <a:spcBef>
                <a:spcPct val="0"/>
              </a:spcBef>
              <a:spcAft>
                <a:spcPts val="30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Scripture (Rom 3:2)</a:t>
            </a:r>
          </a:p>
          <a:p>
            <a:pPr marL="514350" indent="-514350">
              <a:spcBef>
                <a:spcPct val="0"/>
              </a:spcBef>
              <a:spcAft>
                <a:spcPts val="30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Savior (John 4:22)</a:t>
            </a:r>
          </a:p>
          <a:p>
            <a:pPr marL="514350" indent="-514350">
              <a:spcBef>
                <a:spcPct val="0"/>
              </a:spcBef>
              <a:spcAft>
                <a:spcPts val="30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Kingdom (Isa 2:2-3)</a:t>
            </a:r>
            <a:endParaRPr lang="en-US" sz="3600" dirty="0">
              <a:effectLst>
                <a:outerShdw blurRad="38100" dist="38100" dir="2700000" algn="tl">
                  <a:srgbClr val="000000">
                    <a:alpha val="43137"/>
                  </a:srgbClr>
                </a:outerShdw>
              </a:effectLst>
              <a:latin typeface="Calibri" pitchFamily="34" charset="0"/>
            </a:endParaRPr>
          </a:p>
        </p:txBody>
      </p:sp>
      <p:pic>
        <p:nvPicPr>
          <p:cNvPr id="3" name="Picture 2">
            <a:extLst>
              <a:ext uri="{FF2B5EF4-FFF2-40B4-BE49-F238E27FC236}">
                <a16:creationId xmlns:a16="http://schemas.microsoft.com/office/drawing/2014/main" id="{D6DBC7E6-9C6D-7D5D-B9EC-69303AB7EF04}"/>
              </a:ext>
            </a:extLst>
          </p:cNvPr>
          <p:cNvPicPr>
            <a:picLocks noChangeAspect="1"/>
          </p:cNvPicPr>
          <p:nvPr/>
        </p:nvPicPr>
        <p:blipFill>
          <a:blip r:embed="rId2"/>
          <a:stretch>
            <a:fillRect/>
          </a:stretch>
        </p:blipFill>
        <p:spPr>
          <a:xfrm>
            <a:off x="7510949" y="2057400"/>
            <a:ext cx="3614251"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28:13b-15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Four Covenant Provisions</a:t>
            </a:r>
          </a:p>
        </p:txBody>
      </p:sp>
      <p:sp>
        <p:nvSpPr>
          <p:cNvPr id="161795" name="Rectangle 3"/>
          <p:cNvSpPr>
            <a:spLocks noGrp="1" noChangeArrowheads="1"/>
          </p:cNvSpPr>
          <p:nvPr>
            <p:ph type="body" idx="1"/>
          </p:nvPr>
        </p:nvSpPr>
        <p:spPr>
          <a:xfrm>
            <a:off x="1066800" y="2057400"/>
            <a:ext cx="59436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Land (13b)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Seed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Blessing to the Gentiles (14b)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Jacob’s Personal Promises (15)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77769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Personal Promises</a:t>
            </a:r>
          </a:p>
        </p:txBody>
      </p:sp>
      <p:sp>
        <p:nvSpPr>
          <p:cNvPr id="161795" name="Rectangle 3"/>
          <p:cNvSpPr>
            <a:spLocks noGrp="1" noChangeArrowheads="1"/>
          </p:cNvSpPr>
          <p:nvPr>
            <p:ph type="body" idx="1"/>
          </p:nvPr>
        </p:nvSpPr>
        <p:spPr>
          <a:xfrm>
            <a:off x="1066800" y="2057400"/>
            <a:ext cx="5731388" cy="3505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(15a)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protection (15b)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Land (15c)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commitment (15d)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18061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Personal Promises</a:t>
            </a:r>
          </a:p>
        </p:txBody>
      </p:sp>
      <p:sp>
        <p:nvSpPr>
          <p:cNvPr id="161795" name="Rectangle 3"/>
          <p:cNvSpPr>
            <a:spLocks noGrp="1" noChangeArrowheads="1"/>
          </p:cNvSpPr>
          <p:nvPr>
            <p:ph type="body" idx="1"/>
          </p:nvPr>
        </p:nvSpPr>
        <p:spPr>
          <a:xfrm>
            <a:off x="1066800" y="2057400"/>
            <a:ext cx="5731388" cy="3505200"/>
          </a:xfrm>
        </p:spPr>
        <p:txBody>
          <a:bodyPr/>
          <a:lstStyle/>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God’s presence (15a)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protection (15b)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Land (15c)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commitment (15d)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69834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Personal Promises</a:t>
            </a:r>
          </a:p>
        </p:txBody>
      </p:sp>
      <p:sp>
        <p:nvSpPr>
          <p:cNvPr id="161795" name="Rectangle 3"/>
          <p:cNvSpPr>
            <a:spLocks noGrp="1" noChangeArrowheads="1"/>
          </p:cNvSpPr>
          <p:nvPr>
            <p:ph type="body" idx="1"/>
          </p:nvPr>
        </p:nvSpPr>
        <p:spPr>
          <a:xfrm>
            <a:off x="1066800" y="2057400"/>
            <a:ext cx="5731388" cy="3505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(15a)</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God’s protection (15b)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Land (15c)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commitment (15d)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74203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057400"/>
            <a:ext cx="6653783"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fetched (1a)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Instructions regarding wife (1b-2)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covenant reaffirmation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departure (5)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955CBBCD-767E-1E8C-A842-225EB3420067}"/>
              </a:ext>
            </a:extLst>
          </p:cNvPr>
          <p:cNvSpPr>
            <a:spLocks noGrp="1" noChangeArrowheads="1"/>
          </p:cNvSpPr>
          <p:nvPr>
            <p:ph type="title"/>
          </p:nvPr>
        </p:nvSpPr>
        <p:spPr>
          <a:xfrm>
            <a:off x="3267075" y="228600"/>
            <a:ext cx="5657850" cy="914400"/>
          </a:xfrm>
        </p:spPr>
        <p:txBody>
          <a:bodyPr/>
          <a:lstStyle/>
          <a:p>
            <a:pPr marL="344488" indent="-344488" algn="ctr" eaLnBrk="1" hangingPunct="1">
              <a:buFont typeface="+mj-lt"/>
              <a:buAutoNum type="romanUcPeriod"/>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to Flight to Haran</a:t>
            </a:r>
          </a:p>
        </p:txBody>
      </p:sp>
    </p:spTree>
    <p:extLst>
      <p:ext uri="{BB962C8B-B14F-4D97-AF65-F5344CB8AC3E}">
        <p14:creationId xmlns:p14="http://schemas.microsoft.com/office/powerpoint/2010/main" val="1538745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Personal Promises</a:t>
            </a:r>
          </a:p>
        </p:txBody>
      </p:sp>
      <p:sp>
        <p:nvSpPr>
          <p:cNvPr id="161795" name="Rectangle 3"/>
          <p:cNvSpPr>
            <a:spLocks noGrp="1" noChangeArrowheads="1"/>
          </p:cNvSpPr>
          <p:nvPr>
            <p:ph type="body" idx="1"/>
          </p:nvPr>
        </p:nvSpPr>
        <p:spPr>
          <a:xfrm>
            <a:off x="1066800" y="2057400"/>
            <a:ext cx="5731388" cy="3505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(15a)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protection (15b)</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Land (15c)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commitment (15d)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20528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69A3D55-214E-431A-B02E-F92D51845533}"/>
              </a:ext>
            </a:extLst>
          </p:cNvPr>
          <p:cNvGraphicFramePr>
            <a:graphicFrameLocks noGrp="1"/>
          </p:cNvGraphicFramePr>
          <p:nvPr>
            <p:ph idx="1"/>
            <p:extLst>
              <p:ext uri="{D42A27DB-BD31-4B8C-83A1-F6EECF244321}">
                <p14:modId xmlns:p14="http://schemas.microsoft.com/office/powerpoint/2010/main" val="1707304309"/>
              </p:ext>
            </p:extLst>
          </p:nvPr>
        </p:nvGraphicFramePr>
        <p:xfrm>
          <a:off x="609600" y="294048"/>
          <a:ext cx="10972800" cy="4277953"/>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20000"/>
                    </a:ext>
                  </a:extLst>
                </a:gridCol>
                <a:gridCol w="3998563">
                  <a:extLst>
                    <a:ext uri="{9D8B030D-6E8A-4147-A177-3AD203B41FA5}">
                      <a16:colId xmlns:a16="http://schemas.microsoft.com/office/drawing/2014/main" val="20001"/>
                    </a:ext>
                  </a:extLst>
                </a:gridCol>
                <a:gridCol w="2975675">
                  <a:extLst>
                    <a:ext uri="{9D8B030D-6E8A-4147-A177-3AD203B41FA5}">
                      <a16:colId xmlns:a16="http://schemas.microsoft.com/office/drawing/2014/main" val="20002"/>
                    </a:ext>
                  </a:extLst>
                </a:gridCol>
                <a:gridCol w="3068664">
                  <a:extLst>
                    <a:ext uri="{9D8B030D-6E8A-4147-A177-3AD203B41FA5}">
                      <a16:colId xmlns:a16="http://schemas.microsoft.com/office/drawing/2014/main" val="20003"/>
                    </a:ext>
                  </a:extLst>
                </a:gridCol>
              </a:tblGrid>
              <a:tr h="620353">
                <a:tc gridSpan="4">
                  <a:txBody>
                    <a:bodyPr/>
                    <a:lstStyle/>
                    <a:p>
                      <a:pPr algn="ctr"/>
                      <a:r>
                        <a:rPr lang="en-US" sz="34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Reliability of the “Divine Regathering” Predictions</a:t>
                      </a:r>
                    </a:p>
                  </a:txBody>
                  <a:tcPr marT="45717" marB="45717" anchor="ctr"/>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extLst>
                  <a:ext uri="{0D108BD9-81ED-4DB2-BD59-A6C34878D82A}">
                    <a16:rowId xmlns:a16="http://schemas.microsoft.com/office/drawing/2014/main" val="998035538"/>
                  </a:ext>
                </a:extLst>
              </a:tr>
              <a:tr h="914400">
                <a:tc>
                  <a:txBody>
                    <a:bodyPr/>
                    <a:lstStyle/>
                    <a:p>
                      <a:endParaRPr lang="en-US" sz="2600" b="1" dirty="0">
                        <a:latin typeface="Calibri" panose="020F0502020204030204" pitchFamily="34" charset="0"/>
                        <a:cs typeface="Calibri" panose="020F0502020204030204" pitchFamily="34" charset="0"/>
                      </a:endParaRPr>
                    </a:p>
                  </a:txBody>
                  <a:tcPr marT="45717" marB="45717" anchor="ctr"/>
                </a:tc>
                <a:tc>
                  <a:txBody>
                    <a:bodyPr/>
                    <a:lstStyle/>
                    <a:p>
                      <a:pPr algn="ctr"/>
                      <a:r>
                        <a:rPr lang="en-US" sz="2600" b="1" dirty="0">
                          <a:solidFill>
                            <a:schemeClr val="bg2">
                              <a:lumMod val="95000"/>
                              <a:lumOff val="5000"/>
                            </a:schemeClr>
                          </a:solidFill>
                          <a:latin typeface="Calibri" panose="020F0502020204030204" pitchFamily="34" charset="0"/>
                          <a:cs typeface="Calibri" panose="020F0502020204030204" pitchFamily="34" charset="0"/>
                        </a:rPr>
                        <a:t>RETURN</a:t>
                      </a:r>
                    </a:p>
                  </a:txBody>
                  <a:tcPr marT="45717" marB="45717" anchor="ctr"/>
                </a:tc>
                <a:tc>
                  <a:txBody>
                    <a:bodyPr/>
                    <a:lstStyle/>
                    <a:p>
                      <a:pPr algn="ctr"/>
                      <a:r>
                        <a:rPr lang="en-US" sz="2600" b="1" dirty="0">
                          <a:solidFill>
                            <a:schemeClr val="bg1">
                              <a:lumMod val="50000"/>
                            </a:schemeClr>
                          </a:solidFill>
                          <a:latin typeface="Calibri" panose="020F0502020204030204" pitchFamily="34" charset="0"/>
                          <a:cs typeface="Calibri" panose="020F0502020204030204" pitchFamily="34" charset="0"/>
                        </a:rPr>
                        <a:t>PREDICTED</a:t>
                      </a:r>
                    </a:p>
                  </a:txBody>
                  <a:tcPr marT="45717" marB="45717" anchor="ctr"/>
                </a:tc>
                <a:tc>
                  <a:txBody>
                    <a:bodyPr/>
                    <a:lstStyle/>
                    <a:p>
                      <a:pPr algn="ctr"/>
                      <a:r>
                        <a:rPr lang="en-US" sz="2600" b="1" dirty="0">
                          <a:solidFill>
                            <a:srgbClr val="C00000"/>
                          </a:solidFill>
                          <a:latin typeface="Calibri" panose="020F0502020204030204" pitchFamily="34" charset="0"/>
                          <a:cs typeface="Calibri" panose="020F0502020204030204" pitchFamily="34" charset="0"/>
                        </a:rPr>
                        <a:t>FULFILLED</a:t>
                      </a:r>
                    </a:p>
                  </a:txBody>
                  <a:tcPr marT="45717" marB="45717" anchor="ctr"/>
                </a:tc>
                <a:extLst>
                  <a:ext uri="{0D108BD9-81ED-4DB2-BD59-A6C34878D82A}">
                    <a16:rowId xmlns:a16="http://schemas.microsoft.com/office/drawing/2014/main" val="10000"/>
                  </a:ext>
                </a:extLst>
              </a:tr>
              <a:tr h="914400">
                <a:tc>
                  <a:txBody>
                    <a:bodyPr/>
                    <a:lstStyle/>
                    <a:p>
                      <a:pPr algn="ctr"/>
                      <a:r>
                        <a:rPr lang="en-US" sz="2600" dirty="0">
                          <a:latin typeface="Calibri" panose="020F0502020204030204" pitchFamily="34" charset="0"/>
                          <a:cs typeface="Calibri" panose="020F0502020204030204" pitchFamily="34" charset="0"/>
                        </a:rPr>
                        <a:t>1</a:t>
                      </a:r>
                      <a:r>
                        <a:rPr lang="en-US" sz="2600" baseline="30000" dirty="0">
                          <a:latin typeface="Calibri" panose="020F0502020204030204" pitchFamily="34" charset="0"/>
                          <a:cs typeface="Calibri" panose="020F0502020204030204" pitchFamily="34" charset="0"/>
                        </a:rPr>
                        <a:t>st</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Egypt to Canaan</a:t>
                      </a:r>
                    </a:p>
                  </a:txBody>
                  <a:tcPr marT="45717" marB="45717" anchor="ctr"/>
                </a:tc>
                <a:tc>
                  <a:txBody>
                    <a:bodyPr/>
                    <a:lstStyle/>
                    <a:p>
                      <a:r>
                        <a:rPr lang="en-US" sz="2600" dirty="0">
                          <a:latin typeface="Calibri" panose="020F0502020204030204" pitchFamily="34" charset="0"/>
                          <a:cs typeface="Calibri" panose="020F0502020204030204" pitchFamily="34" charset="0"/>
                        </a:rPr>
                        <a:t>Gen. 15:13-14</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Joshua 1‒12</a:t>
                      </a:r>
                    </a:p>
                  </a:txBody>
                  <a:tcPr marT="45717" marB="45717" anchor="ctr"/>
                </a:tc>
                <a:extLst>
                  <a:ext uri="{0D108BD9-81ED-4DB2-BD59-A6C34878D82A}">
                    <a16:rowId xmlns:a16="http://schemas.microsoft.com/office/drawing/2014/main" val="10001"/>
                  </a:ext>
                </a:extLst>
              </a:tr>
              <a:tr h="914400">
                <a:tc>
                  <a:txBody>
                    <a:bodyPr/>
                    <a:lstStyle/>
                    <a:p>
                      <a:pPr algn="ctr"/>
                      <a:r>
                        <a:rPr lang="en-US" sz="2600" dirty="0">
                          <a:latin typeface="Calibri" panose="020F0502020204030204" pitchFamily="34" charset="0"/>
                          <a:cs typeface="Calibri" panose="020F0502020204030204" pitchFamily="34" charset="0"/>
                        </a:rPr>
                        <a:t>2</a:t>
                      </a:r>
                      <a:r>
                        <a:rPr lang="en-US" sz="2600" baseline="30000" dirty="0">
                          <a:latin typeface="Calibri" panose="020F0502020204030204" pitchFamily="34" charset="0"/>
                          <a:cs typeface="Calibri" panose="020F0502020204030204" pitchFamily="34" charset="0"/>
                        </a:rPr>
                        <a:t>nd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Babylon to Israel</a:t>
                      </a:r>
                    </a:p>
                  </a:txBody>
                  <a:tcPr marT="45717" marB="45717" anchor="ctr"/>
                </a:tc>
                <a:tc>
                  <a:txBody>
                    <a:bodyPr/>
                    <a:lstStyle/>
                    <a:p>
                      <a:r>
                        <a:rPr lang="en-US" sz="2600" dirty="0">
                          <a:latin typeface="Calibri" panose="020F0502020204030204" pitchFamily="34" charset="0"/>
                          <a:cs typeface="Calibri" panose="020F0502020204030204" pitchFamily="34" charset="0"/>
                        </a:rPr>
                        <a:t>Jer. 25:11; 29:10</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Ezra &amp; Nehemiah</a:t>
                      </a:r>
                    </a:p>
                  </a:txBody>
                  <a:tcPr marT="45717" marB="45717" anchor="ctr"/>
                </a:tc>
                <a:extLst>
                  <a:ext uri="{0D108BD9-81ED-4DB2-BD59-A6C34878D82A}">
                    <a16:rowId xmlns:a16="http://schemas.microsoft.com/office/drawing/2014/main" val="10002"/>
                  </a:ext>
                </a:extLst>
              </a:tr>
              <a:tr h="914400">
                <a:tc>
                  <a:txBody>
                    <a:bodyPr/>
                    <a:lstStyle/>
                    <a:p>
                      <a:pPr algn="ctr"/>
                      <a:r>
                        <a:rPr lang="en-US" sz="2600" dirty="0">
                          <a:latin typeface="Calibri" panose="020F0502020204030204" pitchFamily="34" charset="0"/>
                          <a:cs typeface="Calibri" panose="020F0502020204030204" pitchFamily="34" charset="0"/>
                        </a:rPr>
                        <a:t>3</a:t>
                      </a:r>
                      <a:r>
                        <a:rPr lang="en-US" sz="2600" baseline="30000" dirty="0">
                          <a:latin typeface="Calibri" panose="020F0502020204030204" pitchFamily="34" charset="0"/>
                          <a:cs typeface="Calibri" panose="020F0502020204030204" pitchFamily="34" charset="0"/>
                        </a:rPr>
                        <a:t>rd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the Diaspora to Israel’s restoration</a:t>
                      </a:r>
                    </a:p>
                  </a:txBody>
                  <a:tcPr marT="45717" marB="45717" anchor="ctr"/>
                </a:tc>
                <a:tc>
                  <a:txBody>
                    <a:bodyPr/>
                    <a:lstStyle/>
                    <a:p>
                      <a:r>
                        <a:rPr lang="en-US" sz="2600" dirty="0">
                          <a:latin typeface="Calibri" panose="020F0502020204030204" pitchFamily="34" charset="0"/>
                          <a:cs typeface="Calibri" panose="020F0502020204030204" pitchFamily="34" charset="0"/>
                        </a:rPr>
                        <a:t>Ezekiel 36:24-28</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Millennial</a:t>
                      </a:r>
                    </a:p>
                    <a:p>
                      <a:pPr algn="ctr"/>
                      <a:r>
                        <a:rPr lang="en-US" sz="2600" dirty="0">
                          <a:latin typeface="Calibri" panose="020F0502020204030204" pitchFamily="34" charset="0"/>
                          <a:cs typeface="Calibri" panose="020F0502020204030204" pitchFamily="34" charset="0"/>
                        </a:rPr>
                        <a:t>Kingdom</a:t>
                      </a:r>
                    </a:p>
                  </a:txBody>
                  <a:tcPr marT="45717" marB="45717" anchor="ct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668C25CF-5366-4A6D-8DB5-4CCDE7CC06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2475" y="4800600"/>
            <a:ext cx="3247053" cy="1828800"/>
          </a:xfrm>
          <a:prstGeom prst="rect">
            <a:avLst/>
          </a:prstGeom>
        </p:spPr>
      </p:pic>
    </p:spTree>
    <p:extLst>
      <p:ext uri="{BB962C8B-B14F-4D97-AF65-F5344CB8AC3E}">
        <p14:creationId xmlns:p14="http://schemas.microsoft.com/office/powerpoint/2010/main" val="225480074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Personal Promises</a:t>
            </a:r>
          </a:p>
        </p:txBody>
      </p:sp>
      <p:sp>
        <p:nvSpPr>
          <p:cNvPr id="161795" name="Rectangle 3"/>
          <p:cNvSpPr>
            <a:spLocks noGrp="1" noChangeArrowheads="1"/>
          </p:cNvSpPr>
          <p:nvPr>
            <p:ph type="body" idx="1"/>
          </p:nvPr>
        </p:nvSpPr>
        <p:spPr>
          <a:xfrm>
            <a:off x="1066800" y="2057400"/>
            <a:ext cx="5731388" cy="3505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(15a)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protection (15b)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Land (15c)</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God’s commitment (15d)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16788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9226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6172200" cy="3886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Tree>
    <p:extLst>
      <p:ext uri="{BB962C8B-B14F-4D97-AF65-F5344CB8AC3E}">
        <p14:creationId xmlns:p14="http://schemas.microsoft.com/office/powerpoint/2010/main" val="2597475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Fear (17a)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(17b)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(17c)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44978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Recognition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Fear (17a)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(17b)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(17c)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78730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(16)</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Fear (17a)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(17b)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(17c)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06809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6">
            <a:extLst>
              <a:ext uri="{FF2B5EF4-FFF2-40B4-BE49-F238E27FC236}">
                <a16:creationId xmlns:a16="http://schemas.microsoft.com/office/drawing/2014/main" id="{71D8C592-E299-7BFF-F0F1-59D65D126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148" y="203206"/>
            <a:ext cx="4601703" cy="6451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532983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Fear (17a)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Place (17b)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(17c)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87966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28:1b-2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 Regarding Wife</a:t>
            </a:r>
          </a:p>
        </p:txBody>
      </p:sp>
      <p:sp>
        <p:nvSpPr>
          <p:cNvPr id="161795" name="Rectangle 3"/>
          <p:cNvSpPr>
            <a:spLocks noGrp="1" noChangeArrowheads="1"/>
          </p:cNvSpPr>
          <p:nvPr>
            <p:ph type="body" idx="1"/>
          </p:nvPr>
        </p:nvSpPr>
        <p:spPr>
          <a:xfrm>
            <a:off x="1066800" y="2062716"/>
            <a:ext cx="5505450" cy="2737884"/>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Negative (1b)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Positive (2)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24933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Fear (17a)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(17b)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Conclusion (17c)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6847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3" name="Rectangle 1">
            <a:extLst>
              <a:ext uri="{FF2B5EF4-FFF2-40B4-BE49-F238E27FC236}">
                <a16:creationId xmlns:a16="http://schemas.microsoft.com/office/drawing/2014/main" id="{3F7C7255-08DC-AE6A-701C-7BE7297DD80B}"/>
              </a:ext>
            </a:extLst>
          </p:cNvPr>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14:6</a:t>
            </a:r>
          </a:p>
          <a:p>
            <a:pPr algn="just" fontAlgn="auto">
              <a:spcBef>
                <a:spcPts val="600"/>
              </a:spcBef>
              <a:spcAft>
                <a:spcPts val="60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said to him, ‘I am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truth,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the Father but through Me.’”</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870180C-3F59-F11F-10C1-E9F6FAFFC990}"/>
              </a:ext>
            </a:extLst>
          </p:cNvPr>
          <p:cNvPicPr>
            <a:picLocks noChangeAspect="1"/>
          </p:cNvPicPr>
          <p:nvPr/>
        </p:nvPicPr>
        <p:blipFill>
          <a:blip r:embed="rId3"/>
          <a:stretch>
            <a:fillRect/>
          </a:stretch>
        </p:blipFill>
        <p:spPr>
          <a:xfrm>
            <a:off x="4495800" y="2533650"/>
            <a:ext cx="3200400" cy="224505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30047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6172200" cy="3886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Tree>
    <p:extLst>
      <p:ext uri="{BB962C8B-B14F-4D97-AF65-F5344CB8AC3E}">
        <p14:creationId xmlns:p14="http://schemas.microsoft.com/office/powerpoint/2010/main" val="3834339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28:18-19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Pillar</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Pillar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(19)</a:t>
            </a:r>
          </a:p>
        </p:txBody>
      </p:sp>
      <p:pic>
        <p:nvPicPr>
          <p:cNvPr id="3" name="Picture 2">
            <a:extLst>
              <a:ext uri="{FF2B5EF4-FFF2-40B4-BE49-F238E27FC236}">
                <a16:creationId xmlns:a16="http://schemas.microsoft.com/office/drawing/2014/main" id="{FBC79266-0118-43F1-6F37-1155B5A97F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00066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28:18-19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Pillar</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Pillar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(19)</a:t>
            </a:r>
          </a:p>
        </p:txBody>
      </p:sp>
      <p:pic>
        <p:nvPicPr>
          <p:cNvPr id="3" name="Picture 2">
            <a:extLst>
              <a:ext uri="{FF2B5EF4-FFF2-40B4-BE49-F238E27FC236}">
                <a16:creationId xmlns:a16="http://schemas.microsoft.com/office/drawing/2014/main" id="{FBC79266-0118-43F1-6F37-1155B5A97F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2375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28:18-19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Pillar</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Pillar (18)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Name (19)</a:t>
            </a:r>
          </a:p>
        </p:txBody>
      </p:sp>
      <p:pic>
        <p:nvPicPr>
          <p:cNvPr id="3" name="Picture 2">
            <a:extLst>
              <a:ext uri="{FF2B5EF4-FFF2-40B4-BE49-F238E27FC236}">
                <a16:creationId xmlns:a16="http://schemas.microsoft.com/office/drawing/2014/main" id="{FBC79266-0118-43F1-6F37-1155B5A97F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20898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096000" y="3581400"/>
            <a:ext cx="13716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6172200" cy="3886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Tree>
    <p:extLst>
      <p:ext uri="{BB962C8B-B14F-4D97-AF65-F5344CB8AC3E}">
        <p14:creationId xmlns:p14="http://schemas.microsoft.com/office/powerpoint/2010/main" val="375621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60375" indent="-460375"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28:20-22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Vow</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Vow (20a)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Content (20b-22)</a:t>
            </a:r>
          </a:p>
        </p:txBody>
      </p:sp>
      <p:pic>
        <p:nvPicPr>
          <p:cNvPr id="3" name="Picture 2">
            <a:extLst>
              <a:ext uri="{FF2B5EF4-FFF2-40B4-BE49-F238E27FC236}">
                <a16:creationId xmlns:a16="http://schemas.microsoft.com/office/drawing/2014/main" id="{88E82D63-66E2-053D-0CEB-A2269B940E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5996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60375" indent="-460375"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28:20-22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Vow</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Vow (20a)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Content (20b-22)</a:t>
            </a:r>
          </a:p>
        </p:txBody>
      </p:sp>
      <p:pic>
        <p:nvPicPr>
          <p:cNvPr id="3" name="Picture 2">
            <a:extLst>
              <a:ext uri="{FF2B5EF4-FFF2-40B4-BE49-F238E27FC236}">
                <a16:creationId xmlns:a16="http://schemas.microsoft.com/office/drawing/2014/main" id="{88E82D63-66E2-053D-0CEB-A2269B940E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8167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31986</TotalTime>
  <Words>3375</Words>
  <Application>Microsoft Office PowerPoint</Application>
  <PresentationFormat>Widescreen</PresentationFormat>
  <Paragraphs>519</Paragraphs>
  <Slides>119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119</vt:i4>
      </vt:variant>
    </vt:vector>
  </HeadingPairs>
  <TitlesOfParts>
    <vt:vector size="124" baseType="lpstr">
      <vt:lpstr>Arial</vt:lpstr>
      <vt:lpstr>Calibri</vt:lpstr>
      <vt:lpstr>Times New Roman</vt:lpstr>
      <vt:lpstr>Wingdings</vt:lpstr>
      <vt:lpstr>Azure</vt:lpstr>
      <vt:lpstr>PowerPoint Presentation</vt:lpstr>
      <vt:lpstr>GENESIS STRUCTURE</vt:lpstr>
      <vt:lpstr>Genesis 28 Chapter Summary</vt:lpstr>
      <vt:lpstr>Genesis 28 Chapter Summary</vt:lpstr>
      <vt:lpstr>Genesis 28:1-5 Jacob’s to Flight to Haran</vt:lpstr>
      <vt:lpstr>Genesis 28:1-5 Jacob’s to Flight to Haran</vt:lpstr>
      <vt:lpstr>PowerPoint Presentation</vt:lpstr>
      <vt:lpstr>Genesis 28:1-5 Jacob’s to Flight to Haran</vt:lpstr>
      <vt:lpstr>Genesis 28:1b-2 Instructions Regarding Wife</vt:lpstr>
      <vt:lpstr>Genesis 28:1b-2 Instructions Regarding Wife</vt:lpstr>
      <vt:lpstr>PowerPoint Presentation</vt:lpstr>
      <vt:lpstr>Genesis 12‒25 Abraham’s Early Journeys</vt:lpstr>
      <vt:lpstr>Genesis 28:1b-2 Instructions Regarding Wife</vt:lpstr>
      <vt:lpstr>PowerPoint Presentation</vt:lpstr>
      <vt:lpstr>Genesis 22:20-24 Rebekah’s Lineage</vt:lpstr>
      <vt:lpstr>PowerPoint Presentation</vt:lpstr>
      <vt:lpstr>Genesis 28:1-5 Jacob’s to Flight to Haran</vt:lpstr>
      <vt:lpstr>PowerPoint Presentation</vt:lpstr>
      <vt:lpstr>Genesis 28:3-4 Isaac’s Covenant Reaffirmation</vt:lpstr>
      <vt:lpstr>Genesis 28:3-4 Isaac’s Covenant Reaffirmation</vt:lpstr>
      <vt:lpstr>PowerPoint Presentation</vt:lpstr>
      <vt:lpstr>Genesis 28:3-4 Isaac’s Covenant Reaffirmation</vt:lpstr>
      <vt:lpstr>Genesis 28:3-4 Isaac’s Covenant Reaffirmation</vt:lpstr>
      <vt:lpstr>Genesis 28:3-4 Isaac’s Covenant Reaffirmation</vt:lpstr>
      <vt:lpstr>PowerPoint Presentation</vt:lpstr>
      <vt:lpstr>Genesis 28:3-4 Isaac’s Covenant Reaffirmation</vt:lpstr>
      <vt:lpstr>PowerPoint Presentation</vt:lpstr>
      <vt:lpstr>Genesis 28:3-4 Isaac’s Covenant Reaffirmation</vt:lpstr>
      <vt:lpstr>PowerPoint Presentation</vt:lpstr>
      <vt:lpstr>Genesis 28:1-5 Jacob’s to Flight to Haran</vt:lpstr>
      <vt:lpstr>PowerPoint Presentation</vt:lpstr>
      <vt:lpstr>PowerPoint Presentation</vt:lpstr>
      <vt:lpstr>Genesis 22:20-24 Rebekah’s Lineage</vt:lpstr>
      <vt:lpstr>PowerPoint Presentation</vt:lpstr>
      <vt:lpstr>Genesis 28 Chapter Summary</vt:lpstr>
      <vt:lpstr>Genesis 28:6-9 Esau’s Third Wife</vt:lpstr>
      <vt:lpstr>Genesis 28:6-9 Esau’s Third Wife</vt:lpstr>
      <vt:lpstr>Genesis 28:6-8 Esau’s Observation</vt:lpstr>
      <vt:lpstr>Genesis 28:6-8 Esau’s Observation</vt:lpstr>
      <vt:lpstr>PowerPoint Presentation</vt:lpstr>
      <vt:lpstr>Genesis 28:6-8 Esau’s Observation</vt:lpstr>
      <vt:lpstr>Genesis 28:6-8 Esau’s Observation</vt:lpstr>
      <vt:lpstr>Genesis 26:34-35 Esau’s Wives</vt:lpstr>
      <vt:lpstr>Genesis 12‒25 Abraham’s Early Journeys</vt:lpstr>
      <vt:lpstr>Genesis 28:6-9 Esau’s Third Wife</vt:lpstr>
      <vt:lpstr>Genesis 26:34-35 Esau’s Wives</vt:lpstr>
      <vt:lpstr>Genesis 12‒25 Abraham’s Early Journeys</vt:lpstr>
      <vt:lpstr>PowerPoint Presentation</vt:lpstr>
      <vt:lpstr>Genesis 28 Chapter Summary</vt:lpstr>
      <vt:lpstr>Genesis 28:10-22 Reconfirmation of the Covenant</vt:lpstr>
      <vt:lpstr>Genesis 28:10-22 Reconfirmation of the Covenant</vt:lpstr>
      <vt:lpstr>Genesis 28:10-12 Circumstances</vt:lpstr>
      <vt:lpstr>Genesis 28:10-12 Circumstances</vt:lpstr>
      <vt:lpstr>PowerPoint Presentation</vt:lpstr>
      <vt:lpstr>PowerPoint Presentation</vt:lpstr>
      <vt:lpstr>Genesis 28:10-12 Circumstances</vt:lpstr>
      <vt:lpstr>PowerPoint Presentation</vt:lpstr>
      <vt:lpstr>PowerPoint Presentation</vt:lpstr>
      <vt:lpstr>Genesis 28:10-12 Circumstances</vt:lpstr>
      <vt:lpstr>PowerPoint Presentation</vt:lpstr>
      <vt:lpstr>PowerPoint Presentation</vt:lpstr>
      <vt:lpstr>PowerPoint Presentation</vt:lpstr>
      <vt:lpstr>Genesis 28:10-22 Reconfirmation of the Covenant</vt:lpstr>
      <vt:lpstr>Genesis 28:13-15 Covenant Reaffirmed</vt:lpstr>
      <vt:lpstr>Genesis 28:13-15 Covenant Reaffirmed</vt:lpstr>
      <vt:lpstr>Genesis 28:13-15 Covenant Reaffirmed</vt:lpstr>
      <vt:lpstr>Genesis 28:13b-15 Four Covenant Provisions</vt:lpstr>
      <vt:lpstr>Genesis 28:13b-15 Four Covenant Provisions</vt:lpstr>
      <vt:lpstr>PowerPoint Presentation</vt:lpstr>
      <vt:lpstr>PowerPoint Presentation</vt:lpstr>
      <vt:lpstr>Genesis 28:13b-15 Four Covenant Provisions</vt:lpstr>
      <vt:lpstr>Genesis 28:13b-15 Four Covenant Provisions</vt:lpstr>
      <vt:lpstr>VI. 8 New Promises Genesis 12:1-3</vt:lpstr>
      <vt:lpstr>PowerPoint Presentation</vt:lpstr>
      <vt:lpstr>Israel’s Three Blessings to the World (Gen 12:3b)</vt:lpstr>
      <vt:lpstr>Genesis 28:13b-15 Four Covenant Provisions</vt:lpstr>
      <vt:lpstr>Genesis 28:15 Jacob’s Personal Promises</vt:lpstr>
      <vt:lpstr>Genesis 28:15 Jacob’s Personal Promises</vt:lpstr>
      <vt:lpstr>Genesis 28:15 Jacob’s Personal Promises</vt:lpstr>
      <vt:lpstr>Genesis 28:15 Jacob’s Personal Promises</vt:lpstr>
      <vt:lpstr>PowerPoint Presentation</vt:lpstr>
      <vt:lpstr>Genesis 28:15 Jacob’s Personal Promises</vt:lpstr>
      <vt:lpstr>Evidence of Abrahamic Covenant’s Unconditional Nature</vt:lpstr>
      <vt:lpstr>Genesis 28:10-22 Reconfirmation of the Covenant</vt:lpstr>
      <vt:lpstr>Genesis 28:16-17 Jacob’s Recognition</vt:lpstr>
      <vt:lpstr>Genesis 28:16-17 Jacob’s Recognition</vt:lpstr>
      <vt:lpstr>Genesis 28:16-17 Jacob’s Recognition</vt:lpstr>
      <vt:lpstr>PowerPoint Presentation</vt:lpstr>
      <vt:lpstr>Genesis 28:16-17 Jacob’s Recognition</vt:lpstr>
      <vt:lpstr>Genesis 28:16-17 Jacob’s Recognition</vt:lpstr>
      <vt:lpstr>PowerPoint Presentation</vt:lpstr>
      <vt:lpstr>Genesis 28:10-22 Reconfirmation of the Covenant</vt:lpstr>
      <vt:lpstr>Genesis 28:18-19 Pillar</vt:lpstr>
      <vt:lpstr>Genesis 28:18-19 Pillar</vt:lpstr>
      <vt:lpstr>Genesis 28:18-19 Pillar</vt:lpstr>
      <vt:lpstr>PowerPoint Presentation</vt:lpstr>
      <vt:lpstr>Genesis 28:10-22 Reconfirmation of the Covenant</vt:lpstr>
      <vt:lpstr>Genesis 28:20-22 Vow</vt:lpstr>
      <vt:lpstr>Genesis 28:20-22 Vow</vt:lpstr>
      <vt:lpstr>Genesis 28:20-22 Vow</vt:lpstr>
      <vt:lpstr>Genesis 28:20b-22 Content</vt:lpstr>
      <vt:lpstr>Genesis 28:20b-22 Content</vt:lpstr>
      <vt:lpstr>Genesis 28:20b-21a What God Would Do</vt:lpstr>
      <vt:lpstr>Genesis 28:20b-21a What God Would Do</vt:lpstr>
      <vt:lpstr>PowerPoint Presentation</vt:lpstr>
      <vt:lpstr>Genesis 28:20b-21a What God Would Do</vt:lpstr>
      <vt:lpstr>God’s Provision for the Giver (Phil. 4:19)</vt:lpstr>
      <vt:lpstr>Genesis 28:20b-21a What God Would Do</vt:lpstr>
      <vt:lpstr>Genesis 28:20b-22 Content</vt:lpstr>
      <vt:lpstr>Genesis 28:21b-22 What Jacob Will Do</vt:lpstr>
      <vt:lpstr>Genesis 28:21b-22 What Jacob Will Do</vt:lpstr>
      <vt:lpstr>PowerPoint Presentation</vt:lpstr>
      <vt:lpstr>Genesis 28:21b-22 What Jacob Will Do</vt:lpstr>
      <vt:lpstr>Genesis 28:21b-22 What Jacob Will Do</vt:lpstr>
      <vt:lpstr>PowerPoint Presentation</vt:lpstr>
      <vt:lpstr>PowerPoint Presentation</vt:lpstr>
      <vt:lpstr>Conclusion</vt:lpstr>
      <vt:lpstr>Genesis 28 Chapter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110 - 28v1-22 - 16x9</dc:title>
  <dc:subject>Genesis 27</dc:subject>
  <dc:creator>A. Woods</dc:creator>
  <dc:description>Modified by Jim McGowan</dc:description>
  <cp:lastModifiedBy>anne woods</cp:lastModifiedBy>
  <cp:revision>3242</cp:revision>
  <cp:lastPrinted>2023-02-12T00:57:53Z</cp:lastPrinted>
  <dcterms:created xsi:type="dcterms:W3CDTF">2009-03-17T12:21:13Z</dcterms:created>
  <dcterms:modified xsi:type="dcterms:W3CDTF">2023-02-18T17:12:42Z</dcterms:modified>
</cp:coreProperties>
</file>