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46"/>
  </p:notesMasterIdLst>
  <p:handoutMasterIdLst>
    <p:handoutMasterId r:id="rId47"/>
  </p:handoutMasterIdLst>
  <p:sldIdLst>
    <p:sldId id="9037" r:id="rId3"/>
    <p:sldId id="9288" r:id="rId4"/>
    <p:sldId id="9289" r:id="rId5"/>
    <p:sldId id="277" r:id="rId6"/>
    <p:sldId id="9374" r:id="rId7"/>
    <p:sldId id="9401" r:id="rId8"/>
    <p:sldId id="9375" r:id="rId9"/>
    <p:sldId id="9387" r:id="rId10"/>
    <p:sldId id="9402" r:id="rId11"/>
    <p:sldId id="9391" r:id="rId12"/>
    <p:sldId id="9403" r:id="rId13"/>
    <p:sldId id="9363" r:id="rId14"/>
    <p:sldId id="4645" r:id="rId15"/>
    <p:sldId id="9035" r:id="rId16"/>
    <p:sldId id="267" r:id="rId17"/>
    <p:sldId id="9637" r:id="rId18"/>
    <p:sldId id="9405" r:id="rId19"/>
    <p:sldId id="2595" r:id="rId20"/>
    <p:sldId id="9406" r:id="rId21"/>
    <p:sldId id="9407" r:id="rId22"/>
    <p:sldId id="9408" r:id="rId23"/>
    <p:sldId id="9409" r:id="rId24"/>
    <p:sldId id="9410" r:id="rId25"/>
    <p:sldId id="9411" r:id="rId26"/>
    <p:sldId id="4675" r:id="rId27"/>
    <p:sldId id="387" r:id="rId28"/>
    <p:sldId id="388" r:id="rId29"/>
    <p:sldId id="9412" r:id="rId30"/>
    <p:sldId id="9413" r:id="rId31"/>
    <p:sldId id="281" r:id="rId32"/>
    <p:sldId id="2092" r:id="rId33"/>
    <p:sldId id="9414" r:id="rId34"/>
    <p:sldId id="9634" r:id="rId35"/>
    <p:sldId id="3849" r:id="rId36"/>
    <p:sldId id="3825" r:id="rId37"/>
    <p:sldId id="2093" r:id="rId38"/>
    <p:sldId id="9635" r:id="rId39"/>
    <p:sldId id="9636" r:id="rId40"/>
    <p:sldId id="9043" r:id="rId41"/>
    <p:sldId id="1100" r:id="rId42"/>
    <p:sldId id="322" r:id="rId43"/>
    <p:sldId id="8695" r:id="rId44"/>
    <p:sldId id="9404" r:id="rId45"/>
  </p:sldIdLst>
  <p:sldSz cx="12192000" cy="6858000"/>
  <p:notesSz cx="7315200" cy="9601200"/>
  <p:custDataLst>
    <p:tags r:id="rId48"/>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66CC"/>
    <a:srgbClr val="3366FF"/>
    <a:srgbClr val="3399FF"/>
    <a:srgbClr val="0066FF"/>
    <a:srgbClr val="333399"/>
    <a:srgbClr val="003399"/>
    <a:srgbClr val="0000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E396E-2157-441E-A690-0981A008F220}" v="1" dt="2023-02-12T16:44:51.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3" autoAdjust="0"/>
    <p:restoredTop sz="96208" autoAdjust="0"/>
  </p:normalViewPr>
  <p:slideViewPr>
    <p:cSldViewPr>
      <p:cViewPr varScale="1">
        <p:scale>
          <a:sx n="105" d="100"/>
          <a:sy n="105" d="100"/>
        </p:scale>
        <p:origin x="293"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43"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016 – 4v11b-18  </a:t>
            </a:r>
          </a:p>
          <a:p>
            <a:pPr>
              <a:defRPr/>
            </a:pPr>
            <a:r>
              <a:rPr lang="en-US" sz="1700" dirty="0"/>
              <a:t>02-19-2023</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2/18/2023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74456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644319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2/18/2023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00362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2/18/2023</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814391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61235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309836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64" r:id="rId13"/>
    <p:sldLayoutId id="214748376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352800" y="1600200"/>
            <a:ext cx="8214360" cy="1447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1 Thessalonians 4:12</a:t>
            </a:r>
            <a:r>
              <a:rPr lang="en-US" dirty="0">
                <a:effectLst>
                  <a:outerShdw blurRad="38100" dist="38100" dir="2700000" algn="tl">
                    <a:srgbClr val="000000">
                      <a:alpha val="43137"/>
                    </a:srgbClr>
                  </a:outerShdw>
                </a:effectLst>
              </a:rPr>
              <a:t> (RSB:NASB1995U): 4:12 outsiders. I.e., non-Christians.”</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B35A2161-C72B-09E8-C49C-72B46FC12BE5}"/>
              </a:ext>
            </a:extLst>
          </p:cNvPr>
          <p:cNvSpPr>
            <a:spLocks noGrp="1" noChangeArrowheads="1"/>
          </p:cNvSpPr>
          <p:nvPr>
            <p:ph type="title"/>
          </p:nvPr>
        </p:nvSpPr>
        <p:spPr>
          <a:xfrm>
            <a:off x="3009900" y="228600"/>
            <a:ext cx="6172200" cy="1143000"/>
          </a:xfrm>
        </p:spPr>
        <p:txBody>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Charles Ryrie</a:t>
            </a:r>
            <a:br>
              <a:rPr lang="en-US" sz="3600" dirty="0"/>
            </a:br>
            <a:r>
              <a:rPr lang="en-US" sz="2000" i="1" dirty="0">
                <a:solidFill>
                  <a:schemeClr val="tx1"/>
                </a:solidFill>
              </a:rPr>
              <a:t>Ryrie Study Bible, </a:t>
            </a:r>
            <a:r>
              <a:rPr lang="en-US" sz="2000" dirty="0">
                <a:solidFill>
                  <a:schemeClr val="tx1"/>
                </a:solidFill>
              </a:rPr>
              <a:t>page 1485</a:t>
            </a:r>
          </a:p>
        </p:txBody>
      </p:sp>
      <p:pic>
        <p:nvPicPr>
          <p:cNvPr id="2" name="Picture 1">
            <a:extLst>
              <a:ext uri="{FF2B5EF4-FFF2-40B4-BE49-F238E27FC236}">
                <a16:creationId xmlns:a16="http://schemas.microsoft.com/office/drawing/2014/main" id="{309AC546-9E27-0633-140B-48C10317A77E}"/>
              </a:ext>
            </a:extLst>
          </p:cNvPr>
          <p:cNvPicPr>
            <a:picLocks noChangeAspect="1"/>
          </p:cNvPicPr>
          <p:nvPr/>
        </p:nvPicPr>
        <p:blipFill>
          <a:blip r:embed="rId3"/>
          <a:stretch>
            <a:fillRect/>
          </a:stretch>
        </p:blipFill>
        <p:spPr>
          <a:xfrm>
            <a:off x="624840" y="1600200"/>
            <a:ext cx="2499360" cy="3657600"/>
          </a:xfrm>
          <a:prstGeom prst="rect">
            <a:avLst/>
          </a:prstGeom>
        </p:spPr>
      </p:pic>
    </p:spTree>
    <p:extLst>
      <p:ext uri="{BB962C8B-B14F-4D97-AF65-F5344CB8AC3E}">
        <p14:creationId xmlns:p14="http://schemas.microsoft.com/office/powerpoint/2010/main" val="81900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E77333D-0D45-011B-8F00-31C0E27236D4}"/>
              </a:ext>
            </a:extLst>
          </p:cNvPr>
          <p:cNvSpPr>
            <a:spLocks noGrp="1" noChangeArrowheads="1"/>
          </p:cNvSpPr>
          <p:nvPr>
            <p:ph type="title"/>
          </p:nvPr>
        </p:nvSpPr>
        <p:spPr>
          <a:xfrm>
            <a:off x="1981200" y="228600"/>
            <a:ext cx="8229600" cy="914400"/>
          </a:xfrm>
        </p:spPr>
        <p:txBody>
          <a:bodyPr/>
          <a:lstStyle/>
          <a:p>
            <a:pPr marL="838200" indent="-838200" algn="ctr" eaLnBrk="1" hangingPunct="1"/>
            <a:r>
              <a:rPr lang="en-US" altLang="en-US" sz="4000" dirty="0"/>
              <a:t>III. Results (4:12)</a:t>
            </a:r>
          </a:p>
        </p:txBody>
      </p:sp>
      <p:sp>
        <p:nvSpPr>
          <p:cNvPr id="27651" name="Rectangle 3">
            <a:extLst>
              <a:ext uri="{FF2B5EF4-FFF2-40B4-BE49-F238E27FC236}">
                <a16:creationId xmlns:a16="http://schemas.microsoft.com/office/drawing/2014/main" id="{6E7D88FA-6038-A9CA-2A2C-4C5AD23DC630}"/>
              </a:ext>
            </a:extLst>
          </p:cNvPr>
          <p:cNvSpPr>
            <a:spLocks noGrp="1" noChangeArrowheads="1"/>
          </p:cNvSpPr>
          <p:nvPr>
            <p:ph type="body" idx="1"/>
          </p:nvPr>
        </p:nvSpPr>
        <p:spPr>
          <a:xfrm>
            <a:off x="2590800" y="2268538"/>
            <a:ext cx="7010400" cy="2320925"/>
          </a:xfrm>
        </p:spPr>
        <p:txBody>
          <a:bodyPr/>
          <a:lstStyle/>
          <a:p>
            <a:pPr marL="457200" lvl="1" indent="-457200" eaLnBrk="1" hangingPunct="1">
              <a:spcBef>
                <a:spcPts val="0"/>
              </a:spcBef>
              <a:spcAft>
                <a:spcPts val="3000"/>
              </a:spcAft>
              <a:buClr>
                <a:srgbClr val="CC66FF"/>
              </a:buClr>
              <a:buSzPct val="100000"/>
              <a:buFont typeface="+mj-lt"/>
              <a:buAutoNum type="alphaUcPeriod"/>
              <a:defRPr/>
            </a:pPr>
            <a:r>
              <a:rPr lang="en-US" kern="1200" dirty="0">
                <a:effectLst>
                  <a:outerShdw blurRad="38100" dist="38100" dir="2700000" algn="tl">
                    <a:srgbClr val="000000">
                      <a:alpha val="43137"/>
                    </a:srgbClr>
                  </a:outerShdw>
                </a:effectLst>
                <a:ea typeface="+mn-ea"/>
                <a:cs typeface="+mn-cs"/>
              </a:rPr>
              <a:t>Proper testimony to unbelievers (12a)</a:t>
            </a:r>
          </a:p>
          <a:p>
            <a:pPr marL="457200"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a typeface="+mn-ea"/>
                <a:cs typeface="+mn-cs"/>
              </a:rPr>
              <a:t>Lack of need (12b)</a:t>
            </a:r>
          </a:p>
        </p:txBody>
      </p:sp>
      <p:pic>
        <p:nvPicPr>
          <p:cNvPr id="4" name="Picture 3">
            <a:extLst>
              <a:ext uri="{FF2B5EF4-FFF2-40B4-BE49-F238E27FC236}">
                <a16:creationId xmlns:a16="http://schemas.microsoft.com/office/drawing/2014/main" id="{DDA0FE3C-C93A-A7B1-5CD2-97C13070B552}"/>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75417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6351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600201"/>
            <a:ext cx="6553200" cy="3352800"/>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8670061" y="17526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2438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2 Thessalonians 2:5</a:t>
            </a:r>
          </a:p>
          <a:p>
            <a:pPr marL="0" indent="0" algn="just">
              <a:spcBef>
                <a:spcPts val="0"/>
              </a:spcBef>
              <a:buNone/>
            </a:pPr>
            <a:r>
              <a:rPr lang="en-US" sz="3600" dirty="0"/>
              <a:t>“Do you not remember that while I was still with you, I was telling you these things?” </a:t>
            </a:r>
            <a:endParaRPr lang="en-US" sz="1600" dirty="0"/>
          </a:p>
        </p:txBody>
      </p:sp>
      <p:pic>
        <p:nvPicPr>
          <p:cNvPr id="3" name="Picture 2">
            <a:extLst>
              <a:ext uri="{FF2B5EF4-FFF2-40B4-BE49-F238E27FC236}">
                <a16:creationId xmlns:a16="http://schemas.microsoft.com/office/drawing/2014/main" id="{C58479D7-4A4D-DEBB-D5AE-D4A7F191F5AE}"/>
              </a:ext>
            </a:extLst>
          </p:cNvPr>
          <p:cNvPicPr>
            <a:picLocks noChangeAspect="1"/>
          </p:cNvPicPr>
          <p:nvPr/>
        </p:nvPicPr>
        <p:blipFill>
          <a:blip r:embed="rId3"/>
          <a:stretch>
            <a:fillRect/>
          </a:stretch>
        </p:blipFill>
        <p:spPr>
          <a:xfrm>
            <a:off x="4994331" y="2057400"/>
            <a:ext cx="2203338"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973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uninformed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81992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2628900" y="228600"/>
            <a:ext cx="6934200" cy="8382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066800" y="1371600"/>
            <a:ext cx="6858000" cy="5105400"/>
          </a:xfrm>
        </p:spPr>
        <p:txBody>
          <a:bodyPr/>
          <a:lstStyle/>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914400" indent="-9144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20150" y="1943100"/>
            <a:ext cx="23050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65008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heaven with a shout, with the voice of the archangel and with the trumpet of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2085924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the dead in Christ will rise first</a:t>
            </a:r>
            <a:r>
              <a:rPr lang="en-US" sz="3400" dirty="0">
                <a:effectLst>
                  <a:outerShdw blurRad="38100" dist="38100" dir="2700000" algn="tl">
                    <a:srgbClr val="000000">
                      <a:alpha val="43137"/>
                    </a:srgbClr>
                  </a:outerShdw>
                </a:effectLst>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84979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caught up (</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harpazō</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cs typeface="Calibri" panose="020F0502020204030204" pitchFamily="34" charset="0"/>
              </a:rPr>
              <a:t>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5443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together with them in the clouds</a:t>
            </a:r>
            <a:r>
              <a:rPr lang="en-US" sz="3400" dirty="0">
                <a:effectLst>
                  <a:outerShdw blurRad="38100" dist="38100" dir="2700000" algn="tl">
                    <a:srgbClr val="000000">
                      <a:alpha val="43137"/>
                    </a:srgbClr>
                  </a:outerShdw>
                </a:effectLst>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224466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will not grieve as do the rest who have no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3406661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272FE-121C-07C6-A132-AE8D12F49505}"/>
              </a:ext>
            </a:extLst>
          </p:cNvPr>
          <p:cNvPicPr>
            <a:picLocks noChangeAspect="1"/>
          </p:cNvPicPr>
          <p:nvPr/>
        </p:nvPicPr>
        <p:blipFill>
          <a:blip r:embed="rId2"/>
          <a:stretch>
            <a:fillRect/>
          </a:stretch>
        </p:blipFill>
        <p:spPr>
          <a:xfrm>
            <a:off x="0" y="0"/>
            <a:ext cx="12192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7881" y="3688080"/>
            <a:ext cx="1056238" cy="1280160"/>
          </a:xfrm>
          <a:prstGeom prst="rect">
            <a:avLst/>
          </a:prstGeom>
          <a:ln>
            <a:solidFill>
              <a:schemeClr val="tx1"/>
            </a:solidFill>
          </a:ln>
        </p:spPr>
      </p:pic>
      <p:sp>
        <p:nvSpPr>
          <p:cNvPr id="3" name="Rectangle 2">
            <a:extLst>
              <a:ext uri="{FF2B5EF4-FFF2-40B4-BE49-F238E27FC236}">
                <a16:creationId xmlns:a16="http://schemas.microsoft.com/office/drawing/2014/main" id="{A240BBFD-3BCA-4D4C-AFB8-F750B1DF6001}"/>
              </a:ext>
            </a:extLst>
          </p:cNvPr>
          <p:cNvSpPr/>
          <p:nvPr/>
        </p:nvSpPr>
        <p:spPr>
          <a:xfrm>
            <a:off x="609599" y="0"/>
            <a:ext cx="10972799" cy="3790781"/>
          </a:xfrm>
          <a:prstGeom prst="rect">
            <a:avLst/>
          </a:prstGeom>
        </p:spPr>
        <p:txBody>
          <a:bodyPr wrap="square">
            <a:spAutoFit/>
          </a:bodyPr>
          <a:lstStyle/>
          <a:p>
            <a:pPr marL="342900" marR="0" indent="-342900" algn="ctr" defTabSz="685800">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marL="0" marR="0" algn="just">
              <a:spcBef>
                <a:spcPts val="0"/>
              </a:spcBef>
              <a:spcAft>
                <a:spcPts val="0"/>
              </a:spcAft>
            </a:pPr>
            <a:r>
              <a:rPr lang="en-US" sz="3150" baseline="30000" dirty="0">
                <a:effectLst>
                  <a:outerShdw blurRad="38100" dist="38100" dir="2700000" algn="tl">
                    <a:srgbClr val="000000">
                      <a:alpha val="43137"/>
                    </a:srgbClr>
                  </a:outerShdw>
                </a:effectLst>
                <a:latin typeface="Calibri" panose="020F0502020204030204" pitchFamily="34" charset="0"/>
              </a:rPr>
              <a:t>1</a:t>
            </a:r>
            <a:r>
              <a:rPr lang="en-US" sz="315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150" baseline="30000" dirty="0">
                <a:effectLst>
                  <a:outerShdw blurRad="38100" dist="38100" dir="2700000" algn="tl">
                    <a:srgbClr val="000000">
                      <a:alpha val="43137"/>
                    </a:srgbClr>
                  </a:outerShdw>
                </a:effectLst>
                <a:latin typeface="Calibri" panose="020F0502020204030204" pitchFamily="34" charset="0"/>
              </a:rPr>
              <a:t>2</a:t>
            </a:r>
            <a:r>
              <a:rPr lang="en-US" sz="315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150" baseline="30000" dirty="0">
                <a:effectLst>
                  <a:outerShdw blurRad="38100" dist="38100" dir="2700000" algn="tl">
                    <a:srgbClr val="000000">
                      <a:alpha val="43137"/>
                    </a:srgbClr>
                  </a:outerShdw>
                </a:effectLst>
                <a:latin typeface="Calibri" panose="020F0502020204030204" pitchFamily="34" charset="0"/>
              </a:rPr>
              <a:t>3</a:t>
            </a:r>
            <a:r>
              <a:rPr lang="en-US" sz="315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15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150" dirty="0">
                <a:effectLst>
                  <a:outerShdw blurRad="38100" dist="38100" dir="2700000" algn="tl">
                    <a:srgbClr val="000000">
                      <a:alpha val="43137"/>
                    </a:srgbClr>
                  </a:outerShdw>
                </a:effectLst>
                <a:latin typeface="Calibri" panose="020F0502020204030204" pitchFamily="34" charset="0"/>
              </a:rPr>
              <a:t>, that where I am, </a:t>
            </a:r>
            <a:r>
              <a:rPr lang="en-US" sz="3150" i="1" dirty="0">
                <a:effectLst>
                  <a:outerShdw blurRad="38100" dist="38100" dir="2700000" algn="tl">
                    <a:srgbClr val="000000">
                      <a:alpha val="43137"/>
                    </a:srgbClr>
                  </a:outerShdw>
                </a:effectLst>
                <a:latin typeface="Calibri" panose="020F0502020204030204" pitchFamily="34" charset="0"/>
              </a:rPr>
              <a:t>there</a:t>
            </a:r>
            <a:r>
              <a:rPr lang="en-US" sz="3150" dirty="0">
                <a:effectLst>
                  <a:outerShdw blurRad="38100" dist="38100" dir="2700000" algn="tl">
                    <a:srgbClr val="000000">
                      <a:alpha val="43137"/>
                    </a:srgbClr>
                  </a:outerShdw>
                </a:effectLst>
                <a:latin typeface="Calibri" panose="020F0502020204030204" pitchFamily="34" charset="0"/>
              </a:rPr>
              <a:t> you may be also. </a:t>
            </a:r>
            <a:r>
              <a:rPr lang="en-US" sz="3150" baseline="30000" dirty="0">
                <a:effectLst>
                  <a:outerShdw blurRad="38100" dist="38100" dir="2700000" algn="tl">
                    <a:srgbClr val="000000">
                      <a:alpha val="43137"/>
                    </a:srgbClr>
                  </a:outerShdw>
                </a:effectLst>
                <a:latin typeface="Calibri" panose="020F0502020204030204" pitchFamily="34" charset="0"/>
              </a:rPr>
              <a:t>4</a:t>
            </a:r>
            <a:r>
              <a:rPr lang="en-US" sz="315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4981216"/>
              </p:ext>
            </p:extLst>
          </p:nvPr>
        </p:nvGraphicFramePr>
        <p:xfrm>
          <a:off x="1066800" y="228600"/>
          <a:ext cx="10058400" cy="6400800"/>
        </p:xfrm>
        <a:graphic>
          <a:graphicData uri="http://schemas.openxmlformats.org/drawingml/2006/table">
            <a:tbl>
              <a:tblPr firstRow="1" bandRow="1">
                <a:tableStyleId>{073A0DAA-6AF3-43AB-8588-CEC1D06C72B9}</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6687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Parallels</a:t>
                      </a:r>
                    </a:p>
                  </a:txBody>
                  <a:tcPr/>
                </a:tc>
                <a:tc hMerge="1">
                  <a:txBody>
                    <a:bodyPr/>
                    <a:lstStyle/>
                    <a:p>
                      <a:endParaRPr lang="en-US" sz="2800" dirty="0"/>
                    </a:p>
                  </a:txBody>
                  <a:tcPr>
                    <a:solidFill>
                      <a:schemeClr val="bg1">
                        <a:lumMod val="95000"/>
                      </a:schemeClr>
                    </a:solidFill>
                  </a:tcPr>
                </a:tc>
                <a:extLst>
                  <a:ext uri="{0D108BD9-81ED-4DB2-BD59-A6C34878D82A}">
                    <a16:rowId xmlns:a16="http://schemas.microsoft.com/office/drawing/2014/main" val="4131561483"/>
                  </a:ext>
                </a:extLst>
              </a:tr>
              <a:tr h="573206">
                <a:tc>
                  <a:txBody>
                    <a:bodyPr/>
                    <a:lstStyle/>
                    <a:p>
                      <a:pPr algn="ctr"/>
                      <a:r>
                        <a:rPr lang="en-US" sz="2800" b="1" dirty="0">
                          <a:solidFill>
                            <a:schemeClr val="bg2"/>
                          </a:solidFill>
                          <a:latin typeface="Calibri" panose="020F0502020204030204" pitchFamily="34" charset="0"/>
                          <a:ea typeface="Calibri" panose="020F0502020204030204" pitchFamily="34" charset="0"/>
                          <a:cs typeface="Calibri" panose="020F0502020204030204" pitchFamily="34" charset="0"/>
                        </a:rPr>
                        <a:t>JOHN 14:1-4</a:t>
                      </a:r>
                    </a:p>
                  </a:txBody>
                  <a:tcPr/>
                </a:tc>
                <a:tc>
                  <a:txBody>
                    <a:bodyPr/>
                    <a:lstStyle/>
                    <a:p>
                      <a:pPr algn="ctr"/>
                      <a:r>
                        <a:rPr lang="en-US" sz="2800" b="1" dirty="0">
                          <a:solidFill>
                            <a:schemeClr val="bg2"/>
                          </a:solidFill>
                          <a:latin typeface="Calibri" panose="020F0502020204030204" pitchFamily="34" charset="0"/>
                          <a:ea typeface="Calibri" panose="020F0502020204030204" pitchFamily="34" charset="0"/>
                          <a:cs typeface="Calibri" panose="020F0502020204030204" pitchFamily="34" charset="0"/>
                        </a:rPr>
                        <a:t>1 THESS 4:13-18</a:t>
                      </a:r>
                    </a:p>
                  </a:txBody>
                  <a:tcPr/>
                </a:tc>
                <a:extLst>
                  <a:ext uri="{0D108BD9-81ED-4DB2-BD59-A6C34878D82A}">
                    <a16:rowId xmlns:a16="http://schemas.microsoft.com/office/drawing/2014/main" val="10000"/>
                  </a:ext>
                </a:extLst>
              </a:tr>
              <a:tr h="573206">
                <a:tc>
                  <a:txBody>
                    <a:bodyPr/>
                    <a:lstStyle/>
                    <a:p>
                      <a:pPr marL="228600" lvl="1" indent="0"/>
                      <a:r>
                        <a:rPr lang="en-US" sz="2800" dirty="0">
                          <a:solidFill>
                            <a:schemeClr val="bg2"/>
                          </a:solidFill>
                          <a:latin typeface="Calibri" panose="020F0502020204030204" pitchFamily="34" charset="0"/>
                          <a:ea typeface="Calibri" panose="020F0502020204030204" pitchFamily="34" charset="0"/>
                          <a:cs typeface="Calibri" panose="020F0502020204030204" pitchFamily="34" charset="0"/>
                        </a:rPr>
                        <a:t>trouble (1)</a:t>
                      </a:r>
                    </a:p>
                  </a:txBody>
                  <a:tcPr/>
                </a:tc>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sorrow (13)</a:t>
                      </a:r>
                    </a:p>
                  </a:txBody>
                  <a:tcPr/>
                </a:tc>
                <a:extLst>
                  <a:ext uri="{0D108BD9-81ED-4DB2-BD59-A6C34878D82A}">
                    <a16:rowId xmlns:a16="http://schemas.microsoft.com/office/drawing/2014/main" val="10001"/>
                  </a:ext>
                </a:extLst>
              </a:tr>
              <a:tr h="573206">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Believe (1)</a:t>
                      </a:r>
                    </a:p>
                  </a:txBody>
                  <a:tcPr/>
                </a:tc>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believe (14)</a:t>
                      </a:r>
                    </a:p>
                  </a:txBody>
                  <a:tcPr/>
                </a:tc>
                <a:extLst>
                  <a:ext uri="{0D108BD9-81ED-4DB2-BD59-A6C34878D82A}">
                    <a16:rowId xmlns:a16="http://schemas.microsoft.com/office/drawing/2014/main" val="10002"/>
                  </a:ext>
                </a:extLst>
              </a:tr>
              <a:tr h="573206">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God, me (1)</a:t>
                      </a:r>
                    </a:p>
                  </a:txBody>
                  <a:tcPr/>
                </a:tc>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Jesus, God (14)</a:t>
                      </a:r>
                    </a:p>
                  </a:txBody>
                  <a:tcPr/>
                </a:tc>
                <a:extLst>
                  <a:ext uri="{0D108BD9-81ED-4DB2-BD59-A6C34878D82A}">
                    <a16:rowId xmlns:a16="http://schemas.microsoft.com/office/drawing/2014/main" val="10003"/>
                  </a:ext>
                </a:extLst>
              </a:tr>
              <a:tr h="573206">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told you (2)</a:t>
                      </a:r>
                    </a:p>
                  </a:txBody>
                  <a:tcPr/>
                </a:tc>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say to you (15)</a:t>
                      </a:r>
                    </a:p>
                  </a:txBody>
                  <a:tcPr/>
                </a:tc>
                <a:extLst>
                  <a:ext uri="{0D108BD9-81ED-4DB2-BD59-A6C34878D82A}">
                    <a16:rowId xmlns:a16="http://schemas.microsoft.com/office/drawing/2014/main" val="10004"/>
                  </a:ext>
                </a:extLst>
              </a:tr>
              <a:tr h="573206">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come again (3)</a:t>
                      </a:r>
                    </a:p>
                  </a:txBody>
                  <a:tcPr/>
                </a:tc>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coming of the Lord (15) </a:t>
                      </a:r>
                    </a:p>
                  </a:txBody>
                  <a:tcPr/>
                </a:tc>
                <a:extLst>
                  <a:ext uri="{0D108BD9-81ED-4DB2-BD59-A6C34878D82A}">
                    <a16:rowId xmlns:a16="http://schemas.microsoft.com/office/drawing/2014/main" val="10005"/>
                  </a:ext>
                </a:extLst>
              </a:tr>
              <a:tr h="573206">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receive, you (3)</a:t>
                      </a:r>
                    </a:p>
                  </a:txBody>
                  <a:tcPr/>
                </a:tc>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caught up (17)</a:t>
                      </a:r>
                    </a:p>
                  </a:txBody>
                  <a:tcPr/>
                </a:tc>
                <a:extLst>
                  <a:ext uri="{0D108BD9-81ED-4DB2-BD59-A6C34878D82A}">
                    <a16:rowId xmlns:a16="http://schemas.microsoft.com/office/drawing/2014/main" val="10006"/>
                  </a:ext>
                </a:extLst>
              </a:tr>
              <a:tr h="573206">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to myself (3)</a:t>
                      </a:r>
                    </a:p>
                  </a:txBody>
                  <a:tcPr/>
                </a:tc>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to meet the Lord (17)</a:t>
                      </a:r>
                    </a:p>
                  </a:txBody>
                  <a:tcPr/>
                </a:tc>
                <a:extLst>
                  <a:ext uri="{0D108BD9-81ED-4DB2-BD59-A6C34878D82A}">
                    <a16:rowId xmlns:a16="http://schemas.microsoft.com/office/drawing/2014/main" val="10007"/>
                  </a:ext>
                </a:extLst>
              </a:tr>
              <a:tr h="573206">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be where I am (3)</a:t>
                      </a:r>
                    </a:p>
                  </a:txBody>
                  <a:tcPr/>
                </a:tc>
                <a:tc>
                  <a:txBody>
                    <a:bodyPr/>
                    <a:lstStyle/>
                    <a:p>
                      <a:pPr marL="228600" lvl="1" indent="0" algn="l" defTabSz="914400" rtl="0" eaLnBrk="1" latinLnBrk="0" hangingPunct="1"/>
                      <a:r>
                        <a:rPr lang="en-US" sz="2800" kern="1200" dirty="0">
                          <a:solidFill>
                            <a:schemeClr val="bg2"/>
                          </a:solidFill>
                          <a:latin typeface="Calibri" panose="020F0502020204030204" pitchFamily="34" charset="0"/>
                          <a:ea typeface="Calibri" panose="020F0502020204030204" pitchFamily="34" charset="0"/>
                          <a:cs typeface="Calibri" panose="020F0502020204030204" pitchFamily="34" charset="0"/>
                        </a:rPr>
                        <a:t>ever be with the Lord (17)</a:t>
                      </a:r>
                    </a:p>
                  </a:txBody>
                  <a:tcPr/>
                </a:tc>
                <a:extLst>
                  <a:ext uri="{0D108BD9-81ED-4DB2-BD59-A6C34878D82A}">
                    <a16:rowId xmlns:a16="http://schemas.microsoft.com/office/drawing/2014/main" val="10008"/>
                  </a:ext>
                </a:extLst>
              </a:tr>
              <a:tr h="57320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J. B. Smith, </a:t>
                      </a:r>
                      <a:r>
                        <a:rPr kumimoji="0" lang="en-US" sz="1800" b="0"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A Revelation of Jesus Christ: A Commentary on the Book of Revelation</a:t>
                      </a:r>
                      <a:r>
                        <a:rPr kumimoji="0" lang="en-US" sz="1800" b="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 311-13</a:t>
                      </a:r>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nchor="ctr"/>
                </a:tc>
                <a:tc hMerge="1">
                  <a:txBody>
                    <a:bodyPr/>
                    <a:lstStyle/>
                    <a:p>
                      <a:endParaRPr lang="en-US" sz="2800" dirty="0"/>
                    </a:p>
                  </a:txBody>
                  <a:tcPr>
                    <a:solidFill>
                      <a:schemeClr val="bg1">
                        <a:lumMod val="95000"/>
                      </a:schemeClr>
                    </a:solidFill>
                  </a:tcPr>
                </a:tc>
                <a:extLst>
                  <a:ext uri="{0D108BD9-81ED-4DB2-BD59-A6C34878D82A}">
                    <a16:rowId xmlns:a16="http://schemas.microsoft.com/office/drawing/2014/main" val="11675452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609600" y="1828800"/>
            <a:ext cx="7315200" cy="4031873"/>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words or phrases are almost an exact parallel. They follow one another in both passages in exactly the same order. Only the righteous are dealt with in each case. There is not a single irregularity in the progression of words from first to last. Either column takes the believer from the troubles of earth to the glories of heaven.”</a:t>
            </a:r>
          </a:p>
        </p:txBody>
      </p:sp>
      <p:sp>
        <p:nvSpPr>
          <p:cNvPr id="46083" name="TextBox 4"/>
          <p:cNvSpPr txBox="1">
            <a:spLocks noChangeArrowheads="1"/>
          </p:cNvSpPr>
          <p:nvPr/>
        </p:nvSpPr>
        <p:spPr bwMode="auto">
          <a:xfrm>
            <a:off x="2057400" y="228602"/>
            <a:ext cx="7696200" cy="1461939"/>
          </a:xfrm>
          <a:prstGeom prst="rect">
            <a:avLst/>
          </a:prstGeom>
          <a:noFill/>
          <a:ln w="952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 B. Smith</a:t>
            </a:r>
          </a:p>
          <a:p>
            <a:pPr algn="ctr"/>
            <a:r>
              <a:rPr lang="en-US" i="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Revelation of Jesus Christ: A Commentary on the Book of Revelation</a:t>
            </a:r>
            <a:r>
              <a:rPr lang="en-US"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(Scottdale, PA: Herald Press, 1961), pp. 312-13.</a:t>
            </a:r>
          </a:p>
        </p:txBody>
      </p:sp>
      <p:pic>
        <p:nvPicPr>
          <p:cNvPr id="46084" name="Picture 2" descr="http://ecx.images-amazon.com/images/I/815a89B-cW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794" y="1981200"/>
            <a:ext cx="3080263" cy="4572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400"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1937684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caught up (</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harpazō</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cs typeface="Calibri" panose="020F0502020204030204" pitchFamily="34" charset="0"/>
              </a:rPr>
              <a:t>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80985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b="1" u="sng" dirty="0">
                <a:solidFill>
                  <a:srgbClr val="FFFFCC"/>
                </a:solidFill>
              </a:rPr>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02AFA13-43AD-7061-06D5-139962BCB26D}"/>
              </a:ext>
            </a:extLst>
          </p:cNvPr>
          <p:cNvSpPr>
            <a:spLocks noGrp="1" noChangeArrowheads="1"/>
          </p:cNvSpPr>
          <p:nvPr>
            <p:ph type="title"/>
          </p:nvPr>
        </p:nvSpPr>
        <p:spPr>
          <a:xfrm>
            <a:off x="914400" y="228600"/>
            <a:ext cx="10363200" cy="1143000"/>
          </a:xfrm>
        </p:spPr>
        <p:txBody>
          <a:bodyPr/>
          <a:lstStyle/>
          <a:p>
            <a:pPr algn="ctr" eaLnBrk="1" hangingPunct="1"/>
            <a:r>
              <a:rPr lang="en-US" altLang="en-US" sz="3600" dirty="0"/>
              <a:t>Catching Away of All Living Believers </a:t>
            </a:r>
            <a:br>
              <a:rPr lang="en-US" altLang="en-US" sz="3600" dirty="0"/>
            </a:br>
            <a:r>
              <a:rPr lang="en-US" altLang="en-US" sz="2800" dirty="0">
                <a:solidFill>
                  <a:schemeClr val="tx1"/>
                </a:solidFill>
                <a:effectLst>
                  <a:outerShdw blurRad="38100" dist="38100" dir="2700000" algn="tl">
                    <a:srgbClr val="000000"/>
                  </a:outerShdw>
                </a:effectLst>
                <a:ea typeface="+mn-ea"/>
                <a:cs typeface="+mn-cs"/>
              </a:rPr>
              <a:t>(1 Thess. 4:17)</a:t>
            </a:r>
            <a:endParaRPr lang="en-US" altLang="en-US" sz="3200" dirty="0">
              <a:solidFill>
                <a:schemeClr val="tx1"/>
              </a:solidFill>
              <a:effectLst>
                <a:outerShdw blurRad="38100" dist="38100" dir="2700000" algn="tl">
                  <a:srgbClr val="000000"/>
                </a:outerShdw>
              </a:effectLst>
              <a:ea typeface="+mn-ea"/>
              <a:cs typeface="+mn-cs"/>
            </a:endParaRPr>
          </a:p>
        </p:txBody>
      </p:sp>
      <p:sp>
        <p:nvSpPr>
          <p:cNvPr id="28675" name="Rectangle 3">
            <a:extLst>
              <a:ext uri="{FF2B5EF4-FFF2-40B4-BE49-F238E27FC236}">
                <a16:creationId xmlns:a16="http://schemas.microsoft.com/office/drawing/2014/main" id="{19C461FC-5B2B-A745-0E3C-35628AB18288}"/>
              </a:ext>
            </a:extLst>
          </p:cNvPr>
          <p:cNvSpPr>
            <a:spLocks noGrp="1" noChangeArrowheads="1"/>
          </p:cNvSpPr>
          <p:nvPr>
            <p:ph type="body" idx="1"/>
          </p:nvPr>
        </p:nvSpPr>
        <p:spPr>
          <a:xfrm>
            <a:off x="3886200" y="2306638"/>
            <a:ext cx="7696200" cy="2244725"/>
          </a:xfrm>
        </p:spPr>
        <p:txBody>
          <a:bodyPr/>
          <a:lstStyle/>
          <a:p>
            <a:pPr marL="457200" indent="-457200" eaLnBrk="1" hangingPunct="1">
              <a:spcBef>
                <a:spcPts val="0"/>
              </a:spcBef>
              <a:spcAft>
                <a:spcPts val="2400"/>
              </a:spcAft>
              <a:defRPr/>
            </a:pPr>
            <a:r>
              <a:rPr lang="en-US" i="1" dirty="0" err="1"/>
              <a:t>Harpazo</a:t>
            </a:r>
            <a:r>
              <a:rPr lang="en-US" dirty="0"/>
              <a:t> = seized or caught up by force</a:t>
            </a:r>
          </a:p>
          <a:p>
            <a:pPr marL="457200" indent="-457200" eaLnBrk="1" hangingPunct="1">
              <a:spcBef>
                <a:spcPts val="0"/>
              </a:spcBef>
              <a:spcAft>
                <a:spcPts val="2400"/>
              </a:spcAft>
              <a:defRPr/>
            </a:pPr>
            <a:r>
              <a:rPr lang="en-US" i="1" dirty="0" err="1"/>
              <a:t>Harpazo</a:t>
            </a:r>
            <a:r>
              <a:rPr lang="en-US" dirty="0"/>
              <a:t> (Greek) = </a:t>
            </a:r>
            <a:r>
              <a:rPr lang="en-US" i="1" dirty="0" err="1"/>
              <a:t>rapere</a:t>
            </a:r>
            <a:r>
              <a:rPr lang="en-US" dirty="0"/>
              <a:t> (Latin) = rapture (English)</a:t>
            </a:r>
          </a:p>
        </p:txBody>
      </p:sp>
      <p:pic>
        <p:nvPicPr>
          <p:cNvPr id="61444" name="Picture 4">
            <a:extLst>
              <a:ext uri="{FF2B5EF4-FFF2-40B4-BE49-F238E27FC236}">
                <a16:creationId xmlns:a16="http://schemas.microsoft.com/office/drawing/2014/main" id="{A40E88EF-7BC4-065E-8157-ECC24AF02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94" r="24529"/>
          <a:stretch>
            <a:fillRect/>
          </a:stretch>
        </p:blipFill>
        <p:spPr bwMode="auto">
          <a:xfrm>
            <a:off x="624839" y="1828800"/>
            <a:ext cx="2575072" cy="3200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906B029-6406-8CD9-DDCF-502402BB9822}"/>
              </a:ext>
            </a:extLst>
          </p:cNvPr>
          <p:cNvPicPr>
            <a:picLocks noChangeAspect="1"/>
          </p:cNvPicPr>
          <p:nvPr/>
        </p:nvPicPr>
        <p:blipFill>
          <a:blip r:embed="rId3"/>
          <a:stretch>
            <a:fillRect/>
          </a:stretch>
        </p:blipFill>
        <p:spPr>
          <a:xfrm>
            <a:off x="10626852" y="104274"/>
            <a:ext cx="955548" cy="9144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CFF9CFB-A713-746D-7A9D-978AAC465599}"/>
              </a:ext>
            </a:extLst>
          </p:cNvPr>
          <p:cNvGraphicFramePr>
            <a:graphicFrameLocks noGrp="1"/>
          </p:cNvGraphicFramePr>
          <p:nvPr/>
        </p:nvGraphicFramePr>
        <p:xfrm>
          <a:off x="609600" y="228600"/>
          <a:ext cx="10972800" cy="6339870"/>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2471753490"/>
                    </a:ext>
                  </a:extLst>
                </a:gridCol>
                <a:gridCol w="5486400">
                  <a:extLst>
                    <a:ext uri="{9D8B030D-6E8A-4147-A177-3AD203B41FA5}">
                      <a16:colId xmlns:a16="http://schemas.microsoft.com/office/drawing/2014/main" val="4163398497"/>
                    </a:ext>
                  </a:extLst>
                </a:gridCol>
              </a:tblGrid>
              <a:tr h="54864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lang="en-US" alt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RAPTURE DISTINCT FROM SECOND ADVENT</a:t>
                      </a:r>
                      <a:endParaRPr 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tc>
                <a:tc hMerge="1">
                  <a:txBody>
                    <a:bodyPr/>
                    <a:lstStyle/>
                    <a:p>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4057595765"/>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RAPTURE</a:t>
                      </a:r>
                      <a:r>
                        <a:rPr kumimoji="0" lang="en-US" sz="2000" b="1" i="0" u="none" strike="noStrike" cap="none" normalizeH="0" baseline="0" dirty="0">
                          <a:ln>
                            <a:noFill/>
                          </a:ln>
                          <a:solidFill>
                            <a:srgbClr val="C00000"/>
                          </a:solidFill>
                          <a:effectLst/>
                          <a:latin typeface="Calibri" panose="020F0502020204030204" pitchFamily="34"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rgbClr val="C00000"/>
                          </a:solidFill>
                          <a:effectLst/>
                          <a:latin typeface="Calibri" panose="020F0502020204030204" pitchFamily="34" charset="0"/>
                          <a:cs typeface="Arial" charset="0"/>
                        </a:rPr>
                        <a:t>(1 </a:t>
                      </a:r>
                      <a:r>
                        <a:rPr kumimoji="0" lang="en-US" sz="2000" b="1" i="0" u="none" strike="noStrike" cap="none" normalizeH="0" baseline="0" dirty="0" err="1">
                          <a:ln>
                            <a:noFill/>
                          </a:ln>
                          <a:solidFill>
                            <a:srgbClr val="C00000"/>
                          </a:solidFill>
                          <a:effectLst/>
                          <a:latin typeface="Calibri" panose="020F0502020204030204" pitchFamily="34" charset="0"/>
                          <a:cs typeface="Arial" charset="0"/>
                        </a:rPr>
                        <a:t>Thess</a:t>
                      </a:r>
                      <a:r>
                        <a:rPr kumimoji="0" lang="en-US" sz="2000" b="1" i="0" u="none" strike="noStrike" cap="none" normalizeH="0" baseline="0" dirty="0">
                          <a:ln>
                            <a:noFill/>
                          </a:ln>
                          <a:solidFill>
                            <a:srgbClr val="C00000"/>
                          </a:solidFill>
                          <a:effectLst/>
                          <a:latin typeface="Calibri" panose="020F0502020204030204" pitchFamily="34" charset="0"/>
                          <a:cs typeface="Arial" charset="0"/>
                        </a:rPr>
                        <a:t> 4:13-17; 1 Cor 15:51-57)</a:t>
                      </a:r>
                    </a:p>
                  </a:txBody>
                  <a:tcPr marT="45725" marB="4572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SECOND COMING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(Rev 19:11-16)</a:t>
                      </a:r>
                    </a:p>
                  </a:txBody>
                  <a:tcPr marT="45725" marB="45725" anchor="ctr" horzOverflow="overflow"/>
                </a:tc>
                <a:extLst>
                  <a:ext uri="{0D108BD9-81ED-4DB2-BD59-A6C34878D82A}">
                    <a16:rowId xmlns:a16="http://schemas.microsoft.com/office/drawing/2014/main" val="1750457174"/>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in the air (1 </a:t>
                      </a:r>
                      <a:r>
                        <a:rPr kumimoji="0" lang="en-US" sz="24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p>
                  </a:txBody>
                  <a:tcPr marT="45725" marB="45725" anchor="ctr" horzOverflow="overflow"/>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to the earth (</a:t>
                      </a:r>
                      <a:r>
                        <a:rPr kumimoji="0" lang="en-US" sz="24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14:4)</a:t>
                      </a:r>
                    </a:p>
                  </a:txBody>
                  <a:tcPr marT="45725" marB="45725" anchor="ctr" horzOverflow="overflow"/>
                </a:tc>
                <a:extLst>
                  <a:ext uri="{0D108BD9-81ED-4DB2-BD59-A6C34878D82A}">
                    <a16:rowId xmlns:a16="http://schemas.microsoft.com/office/drawing/2014/main" val="2844135064"/>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For His saints (1 </a:t>
                      </a:r>
                      <a:r>
                        <a:rPr kumimoji="0" lang="en-US" sz="2400" b="0"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4:15-17)</a:t>
                      </a:r>
                    </a:p>
                  </a:txBody>
                  <a:tcPr marT="45725" marB="45725" anchor="ctr" horzOverflow="overflow"/>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With His saints (Rev 19:14)</a:t>
                      </a:r>
                    </a:p>
                  </a:txBody>
                  <a:tcPr marT="45725" marB="45725" anchor="ctr" horzOverflow="overflow"/>
                </a:tc>
                <a:extLst>
                  <a:ext uri="{0D108BD9-81ED-4DB2-BD59-A6C34878D82A}">
                    <a16:rowId xmlns:a16="http://schemas.microsoft.com/office/drawing/2014/main" val="1311439648"/>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Blessing (1 </a:t>
                      </a:r>
                      <a:r>
                        <a:rPr kumimoji="0" lang="en-US" sz="2400" b="0"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4:18)</a:t>
                      </a:r>
                    </a:p>
                  </a:txBody>
                  <a:tcPr marT="45725" marB="45725" anchor="ctr" horzOverflow="overflow"/>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Judgment (Rev 19:15)</a:t>
                      </a:r>
                    </a:p>
                  </a:txBody>
                  <a:tcPr marT="45725" marB="45725" anchor="ctr" horzOverflow="overflow"/>
                </a:tc>
                <a:extLst>
                  <a:ext uri="{0D108BD9-81ED-4DB2-BD59-A6C34878D82A}">
                    <a16:rowId xmlns:a16="http://schemas.microsoft.com/office/drawing/2014/main" val="2993002991"/>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Effects only believers (1 </a:t>
                      </a:r>
                      <a:r>
                        <a:rPr kumimoji="0" lang="en-US" sz="2400" b="0"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4:16)</a:t>
                      </a:r>
                    </a:p>
                  </a:txBody>
                  <a:tcPr marT="45725" marB="45725" anchor="ctr" horzOverflow="overflow"/>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Effects both believers and unbelievers (Rev 19:15)</a:t>
                      </a:r>
                    </a:p>
                  </a:txBody>
                  <a:tcPr marT="45725" marB="45725" anchor="ctr" horzOverflow="overflow"/>
                </a:tc>
                <a:extLst>
                  <a:ext uri="{0D108BD9-81ED-4DB2-BD59-A6C34878D82A}">
                    <a16:rowId xmlns:a16="http://schemas.microsoft.com/office/drawing/2014/main" val="1895735015"/>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Invisible (1 </a:t>
                      </a:r>
                      <a:r>
                        <a:rPr kumimoji="0" lang="en-US" sz="2400" b="0"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4:16)</a:t>
                      </a:r>
                    </a:p>
                  </a:txBody>
                  <a:tcPr marT="45725" marB="45725" anchor="ctr" horzOverflow="overflow"/>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Visible to all (Rev 1:7)</a:t>
                      </a:r>
                    </a:p>
                  </a:txBody>
                  <a:tcPr marT="45725" marB="45725" anchor="ctr" horzOverflow="overflow"/>
                </a:tc>
                <a:extLst>
                  <a:ext uri="{0D108BD9-81ED-4DB2-BD59-A6C34878D82A}">
                    <a16:rowId xmlns:a16="http://schemas.microsoft.com/office/drawing/2014/main" val="1320907840"/>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Announced only by an archangel (1 </a:t>
                      </a:r>
                      <a:r>
                        <a:rPr kumimoji="0" lang="en-US" sz="2400" b="0"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4:16)</a:t>
                      </a:r>
                    </a:p>
                  </a:txBody>
                  <a:tcPr marT="45725" marB="45725" anchor="ctr" horzOverflow="overflow"/>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Involves myriads of angels (Jude 14)</a:t>
                      </a:r>
                    </a:p>
                  </a:txBody>
                  <a:tcPr marT="45725" marB="45725" anchor="ctr" horzOverflow="overflow"/>
                </a:tc>
                <a:extLst>
                  <a:ext uri="{0D108BD9-81ED-4DB2-BD59-A6C34878D82A}">
                    <a16:rowId xmlns:a16="http://schemas.microsoft.com/office/drawing/2014/main" val="249876970"/>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Resurrection (1 Cor 15: 51)</a:t>
                      </a:r>
                    </a:p>
                  </a:txBody>
                  <a:tcPr marT="45725" marB="45725" anchor="ctr" horzOverflow="overflow"/>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No resurrection</a:t>
                      </a:r>
                    </a:p>
                  </a:txBody>
                  <a:tcPr marT="45725" marB="45725" anchor="ctr" horzOverflow="overflow"/>
                </a:tc>
                <a:extLst>
                  <a:ext uri="{0D108BD9-81ED-4DB2-BD59-A6C34878D82A}">
                    <a16:rowId xmlns:a16="http://schemas.microsoft.com/office/drawing/2014/main" val="3694572136"/>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Rescue of the church (1 </a:t>
                      </a:r>
                      <a:r>
                        <a:rPr kumimoji="0" lang="en-US" sz="2400" b="0"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1:10)</a:t>
                      </a:r>
                    </a:p>
                  </a:txBody>
                  <a:tcPr marT="45725" marB="45725" anchor="ctr" horzOverflow="overflow"/>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Rescue of Israel (Matt 23:37-39)</a:t>
                      </a:r>
                    </a:p>
                  </a:txBody>
                  <a:tcPr marT="45725" marB="45725" anchor="ctr" horzOverflow="overflow"/>
                </a:tc>
                <a:extLst>
                  <a:ext uri="{0D108BD9-81ED-4DB2-BD59-A6C34878D82A}">
                    <a16:rowId xmlns:a16="http://schemas.microsoft.com/office/drawing/2014/main" val="3968666947"/>
                  </a:ext>
                </a:extLst>
              </a:tr>
            </a:tbl>
          </a:graphicData>
        </a:graphic>
      </p:graphicFrame>
    </p:spTree>
    <p:extLst>
      <p:ext uri="{BB962C8B-B14F-4D97-AF65-F5344CB8AC3E}">
        <p14:creationId xmlns:p14="http://schemas.microsoft.com/office/powerpoint/2010/main" val="212451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in Christ</a:t>
            </a:r>
            <a:r>
              <a:rPr lang="en-US" sz="3400" dirty="0">
                <a:effectLst>
                  <a:outerShdw blurRad="38100" dist="38100" dir="2700000" algn="tl">
                    <a:srgbClr val="000000">
                      <a:alpha val="43137"/>
                    </a:srgbClr>
                  </a:outerShdw>
                </a:effectLst>
                <a:cs typeface="Calibri" panose="020F0502020204030204" pitchFamily="34" charset="0"/>
              </a:rPr>
              <a: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287471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19907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F7D522-CBC7-41A6-B712-3E4204B59D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4001095"/>
          </a:xfrm>
          <a:prstGeom prst="rect">
            <a:avLst/>
          </a:prstGeom>
          <a:noFill/>
          <a:ln w="28575">
            <a:noFill/>
            <a:miter lim="800000"/>
            <a:headEnd/>
            <a:tailEnd/>
          </a:ln>
        </p:spPr>
        <p:txBody>
          <a:bodyPr wrap="square">
            <a:spAutoFit/>
          </a:bodyPr>
          <a:lstStyle/>
          <a:p>
            <a:pPr algn="ctr">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did not come to life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thousand years were completed. This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first resurrection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809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2209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200" y="1034716"/>
            <a:ext cx="10515600" cy="5442284"/>
          </a:xfrm>
          <a:prstGeom prst="rect">
            <a:avLst/>
          </a:prstGeom>
          <a:solidFill>
            <a:schemeClr val="bg1">
              <a:lumMod val="50000"/>
            </a:schemeClr>
          </a:solidFill>
          <a:ln>
            <a:solidFill>
              <a:schemeClr val="tx1"/>
            </a:solidFill>
          </a:ln>
        </p:spPr>
      </p:pic>
    </p:spTree>
    <p:extLst>
      <p:ext uri="{BB962C8B-B14F-4D97-AF65-F5344CB8AC3E}">
        <p14:creationId xmlns:p14="http://schemas.microsoft.com/office/powerpoint/2010/main" val="3972080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5BA91-91F6-8117-D543-B0F453288403}"/>
              </a:ext>
            </a:extLst>
          </p:cNvPr>
          <p:cNvPicPr>
            <a:picLocks noChangeAspect="1"/>
          </p:cNvPicPr>
          <p:nvPr/>
        </p:nvPicPr>
        <p:blipFill>
          <a:blip r:embed="rId2"/>
          <a:stretch>
            <a:fillRect/>
          </a:stretch>
        </p:blipFill>
        <p:spPr>
          <a:xfrm>
            <a:off x="1986940" y="216129"/>
            <a:ext cx="8218120" cy="6425741"/>
          </a:xfrm>
          <a:prstGeom prst="rect">
            <a:avLst/>
          </a:prstGeom>
        </p:spPr>
      </p:pic>
    </p:spTree>
    <p:extLst>
      <p:ext uri="{BB962C8B-B14F-4D97-AF65-F5344CB8AC3E}">
        <p14:creationId xmlns:p14="http://schemas.microsoft.com/office/powerpoint/2010/main" val="303431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we</a:t>
            </a:r>
            <a:r>
              <a:rPr lang="en-US" sz="3400" dirty="0">
                <a:effectLst>
                  <a:outerShdw blurRad="38100" dist="38100" dir="2700000" algn="tl">
                    <a:srgbClr val="000000">
                      <a:alpha val="43137"/>
                    </a:srgbClr>
                  </a:outerShdw>
                </a:effectLst>
                <a:cs typeface="Calibri" panose="020F0502020204030204" pitchFamily="34" charset="0"/>
              </a:rPr>
              <a:t>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281136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28959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09600" y="0"/>
            <a:ext cx="10972800" cy="26670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1818" y="2590800"/>
            <a:ext cx="4668365" cy="228600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A801FCC-9901-1A8C-6603-EE6F7FEC27BD}"/>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Christian Living (4:1-12)</a:t>
            </a:r>
          </a:p>
        </p:txBody>
      </p:sp>
      <p:sp>
        <p:nvSpPr>
          <p:cNvPr id="23555" name="Rectangle 3">
            <a:extLst>
              <a:ext uri="{FF2B5EF4-FFF2-40B4-BE49-F238E27FC236}">
                <a16:creationId xmlns:a16="http://schemas.microsoft.com/office/drawing/2014/main" id="{E79DA9E4-6334-51A3-D831-E7A803EA7937}"/>
              </a:ext>
            </a:extLst>
          </p:cNvPr>
          <p:cNvSpPr>
            <a:spLocks noGrp="1" noChangeArrowheads="1"/>
          </p:cNvSpPr>
          <p:nvPr>
            <p:ph type="body" idx="1"/>
          </p:nvPr>
        </p:nvSpPr>
        <p:spPr>
          <a:xfrm>
            <a:off x="2266157" y="1946275"/>
            <a:ext cx="7868443" cy="2473325"/>
          </a:xfrm>
        </p:spPr>
        <p:txBody>
          <a:bodyPr/>
          <a:lstStyle/>
          <a:p>
            <a:pPr marL="457200" indent="-457200" eaLnBrk="1" hangingPunct="1">
              <a:spcBef>
                <a:spcPts val="0"/>
              </a:spcBef>
              <a:spcAft>
                <a:spcPts val="2400"/>
              </a:spcAft>
              <a:defRPr/>
            </a:pPr>
            <a:r>
              <a:rPr lang="en-US" dirty="0"/>
              <a:t>General conduct (4:1-2)</a:t>
            </a:r>
          </a:p>
          <a:p>
            <a:pPr marL="457200" indent="-457200" eaLnBrk="1" hangingPunct="1">
              <a:spcBef>
                <a:spcPts val="0"/>
              </a:spcBef>
              <a:spcAft>
                <a:spcPts val="2400"/>
              </a:spcAft>
              <a:defRPr/>
            </a:pPr>
            <a:r>
              <a:rPr lang="en-US" dirty="0"/>
              <a:t>Negative command: sexual sin (4:3-8)</a:t>
            </a:r>
          </a:p>
          <a:p>
            <a:pPr marL="457200" indent="-457200" eaLnBrk="1" hangingPunct="1">
              <a:spcBef>
                <a:spcPts val="0"/>
              </a:spcBef>
              <a:spcAft>
                <a:spcPts val="2400"/>
              </a:spcAft>
              <a:defRPr/>
            </a:pPr>
            <a:r>
              <a:rPr lang="en-US" b="1" u="sng" dirty="0">
                <a:solidFill>
                  <a:srgbClr val="FFFFCC"/>
                </a:solidFill>
              </a:rPr>
              <a:t>Positive command: brotherly love (4:9-12)</a:t>
            </a:r>
          </a:p>
        </p:txBody>
      </p:sp>
      <p:pic>
        <p:nvPicPr>
          <p:cNvPr id="4" name="Picture 3">
            <a:extLst>
              <a:ext uri="{FF2B5EF4-FFF2-40B4-BE49-F238E27FC236}">
                <a16:creationId xmlns:a16="http://schemas.microsoft.com/office/drawing/2014/main" id="{9107BE44-0FB5-0D8E-A1D0-2EFAB3B235C6}"/>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714500" y="1600202"/>
            <a:ext cx="8763000" cy="277812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1819" y="4267200"/>
            <a:ext cx="4668365" cy="2286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49C49-5E67-4115-9AFE-5158568B6AEC}"/>
              </a:ext>
            </a:extLst>
          </p:cNvPr>
          <p:cNvPicPr>
            <a:picLocks noChangeAspect="1"/>
          </p:cNvPicPr>
          <p:nvPr/>
        </p:nvPicPr>
        <p:blipFill>
          <a:blip r:embed="rId2"/>
          <a:stretch>
            <a:fillRect/>
          </a:stretch>
        </p:blipFill>
        <p:spPr>
          <a:xfrm>
            <a:off x="1667429" y="157572"/>
            <a:ext cx="8857143" cy="654285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9918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A5B1F67-48CC-F9F8-7A92-26024C695C6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Positive Command (4:9-12)</a:t>
            </a:r>
          </a:p>
        </p:txBody>
      </p:sp>
      <p:sp>
        <p:nvSpPr>
          <p:cNvPr id="20483" name="Rectangle 3">
            <a:extLst>
              <a:ext uri="{FF2B5EF4-FFF2-40B4-BE49-F238E27FC236}">
                <a16:creationId xmlns:a16="http://schemas.microsoft.com/office/drawing/2014/main" id="{4D8C0F71-37CA-9190-81E1-0AF7A390CD09}"/>
              </a:ext>
            </a:extLst>
          </p:cNvPr>
          <p:cNvSpPr>
            <a:spLocks noGrp="1" noChangeArrowheads="1"/>
          </p:cNvSpPr>
          <p:nvPr>
            <p:ph type="body" idx="1"/>
          </p:nvPr>
        </p:nvSpPr>
        <p:spPr>
          <a:xfrm>
            <a:off x="1961357" y="1752600"/>
            <a:ext cx="8269287" cy="4114800"/>
          </a:xfrm>
        </p:spPr>
        <p:txBody>
          <a:bodyPr/>
          <a:lstStyle/>
          <a:p>
            <a:pPr marL="571500" indent="-571500" eaLnBrk="1" hangingPunct="1">
              <a:lnSpc>
                <a:spcPct val="150000"/>
              </a:lnSpc>
              <a:spcBef>
                <a:spcPts val="0"/>
              </a:spcBef>
              <a:spcAft>
                <a:spcPts val="2400"/>
              </a:spcAft>
              <a:buSzPct val="100000"/>
              <a:buFont typeface="+mj-lt"/>
              <a:buAutoNum type="romanUcPeriod"/>
              <a:defRPr/>
            </a:pPr>
            <a:r>
              <a:rPr lang="en-US" dirty="0"/>
              <a:t>General Command to love (4:9-10)</a:t>
            </a:r>
          </a:p>
          <a:p>
            <a:pPr marL="571500" indent="-571500" eaLnBrk="1" hangingPunct="1">
              <a:lnSpc>
                <a:spcPct val="150000"/>
              </a:lnSpc>
              <a:spcBef>
                <a:spcPts val="0"/>
              </a:spcBef>
              <a:spcAft>
                <a:spcPts val="2400"/>
              </a:spcAft>
              <a:buSzPct val="100000"/>
              <a:buFont typeface="+mj-lt"/>
              <a:buAutoNum type="romanUcPeriod"/>
              <a:defRPr/>
            </a:pPr>
            <a:r>
              <a:rPr lang="en-US" b="1" u="sng" dirty="0">
                <a:solidFill>
                  <a:srgbClr val="FFFFCC"/>
                </a:solidFill>
              </a:rPr>
              <a:t>Specifics on how to love (4:11)</a:t>
            </a:r>
          </a:p>
          <a:p>
            <a:pPr marL="571500" indent="-571500" eaLnBrk="1" hangingPunct="1">
              <a:lnSpc>
                <a:spcPct val="150000"/>
              </a:lnSpc>
              <a:spcBef>
                <a:spcPts val="0"/>
              </a:spcBef>
              <a:spcAft>
                <a:spcPts val="2400"/>
              </a:spcAft>
              <a:buSzPct val="100000"/>
              <a:buFont typeface="+mj-lt"/>
              <a:buAutoNum type="romanUcPeriod"/>
              <a:defRPr/>
            </a:pPr>
            <a:r>
              <a:rPr lang="en-US" dirty="0"/>
              <a:t>Results (4:12)</a:t>
            </a:r>
          </a:p>
        </p:txBody>
      </p:sp>
      <p:pic>
        <p:nvPicPr>
          <p:cNvPr id="4" name="Picture 3">
            <a:extLst>
              <a:ext uri="{FF2B5EF4-FFF2-40B4-BE49-F238E27FC236}">
                <a16:creationId xmlns:a16="http://schemas.microsoft.com/office/drawing/2014/main" id="{002988D7-E1E0-2E7B-FACF-EB2E6D3A4FCF}"/>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96980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E77333D-0D45-011B-8F00-31C0E27236D4}"/>
              </a:ext>
            </a:extLst>
          </p:cNvPr>
          <p:cNvSpPr>
            <a:spLocks noGrp="1" noChangeArrowheads="1"/>
          </p:cNvSpPr>
          <p:nvPr>
            <p:ph type="title"/>
          </p:nvPr>
        </p:nvSpPr>
        <p:spPr>
          <a:xfrm>
            <a:off x="1981200" y="228600"/>
            <a:ext cx="8229600" cy="914400"/>
          </a:xfrm>
        </p:spPr>
        <p:txBody>
          <a:bodyPr/>
          <a:lstStyle/>
          <a:p>
            <a:pPr marL="838200" indent="-838200" algn="ctr" eaLnBrk="1" hangingPunct="1"/>
            <a:r>
              <a:rPr lang="en-US" altLang="en-US" sz="4000" dirty="0"/>
              <a:t>II. Specifics on how to Love (4:11)</a:t>
            </a:r>
          </a:p>
        </p:txBody>
      </p:sp>
      <p:sp>
        <p:nvSpPr>
          <p:cNvPr id="27651" name="Rectangle 3">
            <a:extLst>
              <a:ext uri="{FF2B5EF4-FFF2-40B4-BE49-F238E27FC236}">
                <a16:creationId xmlns:a16="http://schemas.microsoft.com/office/drawing/2014/main" id="{6E7D88FA-6038-A9CA-2A2C-4C5AD23DC630}"/>
              </a:ext>
            </a:extLst>
          </p:cNvPr>
          <p:cNvSpPr>
            <a:spLocks noGrp="1" noChangeArrowheads="1"/>
          </p:cNvSpPr>
          <p:nvPr>
            <p:ph type="body" idx="1"/>
          </p:nvPr>
        </p:nvSpPr>
        <p:spPr>
          <a:xfrm>
            <a:off x="990600" y="1828800"/>
            <a:ext cx="7543800" cy="4191000"/>
          </a:xfrm>
        </p:spPr>
        <p:txBody>
          <a:bodyPr/>
          <a:lstStyle/>
          <a:p>
            <a:pPr marL="457200" lvl="1" indent="-457200" eaLnBrk="1" hangingPunct="1">
              <a:spcBef>
                <a:spcPts val="0"/>
              </a:spcBef>
              <a:spcAft>
                <a:spcPts val="3000"/>
              </a:spcAft>
              <a:buClr>
                <a:srgbClr val="CC66FF"/>
              </a:buClr>
              <a:buSzPct val="100000"/>
              <a:buFont typeface="+mj-lt"/>
              <a:buAutoNum type="alphaUcPeriod"/>
              <a:defRPr/>
            </a:pPr>
            <a:r>
              <a:rPr lang="en-US" kern="1200" dirty="0">
                <a:effectLst>
                  <a:outerShdw blurRad="38100" dist="38100" dir="2700000" algn="tl">
                    <a:srgbClr val="000000">
                      <a:alpha val="43137"/>
                    </a:srgbClr>
                  </a:outerShdw>
                </a:effectLst>
                <a:ea typeface="+mn-ea"/>
                <a:cs typeface="+mn-cs"/>
              </a:rPr>
              <a:t>Aspiration (11a)</a:t>
            </a:r>
          </a:p>
          <a:p>
            <a:pPr marL="457200" lvl="1" indent="-457200" eaLnBrk="1" hangingPunct="1">
              <a:spcBef>
                <a:spcPts val="0"/>
              </a:spcBef>
              <a:spcAft>
                <a:spcPts val="3000"/>
              </a:spcAft>
              <a:buClr>
                <a:srgbClr val="CC66FF"/>
              </a:buClr>
              <a:buSzPct val="100000"/>
              <a:buFont typeface="+mj-lt"/>
              <a:buAutoNum type="alphaUcPeriod"/>
              <a:defRPr/>
            </a:pPr>
            <a:r>
              <a:rPr lang="en-US" kern="1200" dirty="0">
                <a:effectLst>
                  <a:outerShdw blurRad="38100" dist="38100" dir="2700000" algn="tl">
                    <a:srgbClr val="000000">
                      <a:alpha val="43137"/>
                    </a:srgbClr>
                  </a:outerShdw>
                </a:effectLst>
                <a:ea typeface="+mn-ea"/>
                <a:cs typeface="+mn-cs"/>
              </a:rPr>
              <a:t>Quiet life (11b)</a:t>
            </a:r>
          </a:p>
          <a:p>
            <a:pPr marL="457200" lvl="1" indent="-457200" eaLnBrk="1" hangingPunct="1">
              <a:spcBef>
                <a:spcPts val="0"/>
              </a:spcBef>
              <a:spcAft>
                <a:spcPts val="3000"/>
              </a:spcAft>
              <a:buClr>
                <a:srgbClr val="CC66FF"/>
              </a:buClr>
              <a:buSzPct val="100000"/>
              <a:buFont typeface="+mj-lt"/>
              <a:buAutoNum type="alphaUcPeriod"/>
              <a:defRPr/>
            </a:pPr>
            <a:r>
              <a:rPr lang="en-US" kern="1200" dirty="0">
                <a:effectLst>
                  <a:outerShdw blurRad="38100" dist="38100" dir="2700000" algn="tl">
                    <a:srgbClr val="000000">
                      <a:alpha val="43137"/>
                    </a:srgbClr>
                  </a:outerShdw>
                </a:effectLst>
                <a:ea typeface="+mn-ea"/>
                <a:cs typeface="+mn-cs"/>
              </a:rPr>
              <a:t>Mind your own business (11c)</a:t>
            </a:r>
          </a:p>
          <a:p>
            <a:pPr marL="457200" lvl="1" indent="-457200" eaLnBrk="1" hangingPunct="1">
              <a:spcBef>
                <a:spcPts val="0"/>
              </a:spcBef>
              <a:spcAft>
                <a:spcPts val="3000"/>
              </a:spcAft>
              <a:buClr>
                <a:srgbClr val="CC66FF"/>
              </a:buClr>
              <a:buSzPct val="100000"/>
              <a:buFont typeface="+mj-lt"/>
              <a:buAutoNum type="alphaUcPeriod"/>
              <a:defRPr/>
            </a:pPr>
            <a:r>
              <a:rPr lang="en-US" kern="1200" dirty="0">
                <a:effectLst>
                  <a:outerShdw blurRad="38100" dist="38100" dir="2700000" algn="tl">
                    <a:srgbClr val="000000">
                      <a:alpha val="43137"/>
                    </a:srgbClr>
                  </a:outerShdw>
                </a:effectLst>
                <a:ea typeface="+mn-ea"/>
                <a:cs typeface="+mn-cs"/>
              </a:rPr>
              <a:t>Work with your hands (11d)</a:t>
            </a:r>
          </a:p>
          <a:p>
            <a:pPr marL="457200"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a typeface="+mn-ea"/>
                <a:cs typeface="+mn-cs"/>
              </a:rPr>
              <a:t>Apostolic authority (11e)</a:t>
            </a:r>
          </a:p>
        </p:txBody>
      </p:sp>
      <p:pic>
        <p:nvPicPr>
          <p:cNvPr id="4" name="Picture 3">
            <a:extLst>
              <a:ext uri="{FF2B5EF4-FFF2-40B4-BE49-F238E27FC236}">
                <a16:creationId xmlns:a16="http://schemas.microsoft.com/office/drawing/2014/main" id="{DDA0FE3C-C93A-A7B1-5CD2-97C13070B552}"/>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2F37B6F7-6387-0163-8230-08F655F209C0}"/>
              </a:ext>
            </a:extLst>
          </p:cNvPr>
          <p:cNvPicPr>
            <a:picLocks noChangeAspect="1"/>
          </p:cNvPicPr>
          <p:nvPr/>
        </p:nvPicPr>
        <p:blipFill>
          <a:blip r:embed="rId3"/>
          <a:stretch>
            <a:fillRect/>
          </a:stretch>
        </p:blipFill>
        <p:spPr>
          <a:xfrm>
            <a:off x="7102301" y="1940052"/>
            <a:ext cx="4511964" cy="297789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146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A5B1F67-48CC-F9F8-7A92-26024C695C6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Positive Command (4:9-12)</a:t>
            </a:r>
          </a:p>
        </p:txBody>
      </p:sp>
      <p:sp>
        <p:nvSpPr>
          <p:cNvPr id="20483" name="Rectangle 3">
            <a:extLst>
              <a:ext uri="{FF2B5EF4-FFF2-40B4-BE49-F238E27FC236}">
                <a16:creationId xmlns:a16="http://schemas.microsoft.com/office/drawing/2014/main" id="{4D8C0F71-37CA-9190-81E1-0AF7A390CD09}"/>
              </a:ext>
            </a:extLst>
          </p:cNvPr>
          <p:cNvSpPr>
            <a:spLocks noGrp="1" noChangeArrowheads="1"/>
          </p:cNvSpPr>
          <p:nvPr>
            <p:ph type="body" idx="1"/>
          </p:nvPr>
        </p:nvSpPr>
        <p:spPr>
          <a:xfrm>
            <a:off x="1961357" y="1752600"/>
            <a:ext cx="8269287" cy="4114800"/>
          </a:xfrm>
        </p:spPr>
        <p:txBody>
          <a:bodyPr/>
          <a:lstStyle/>
          <a:p>
            <a:pPr marL="571500" indent="-571500" eaLnBrk="1" hangingPunct="1">
              <a:lnSpc>
                <a:spcPct val="150000"/>
              </a:lnSpc>
              <a:spcBef>
                <a:spcPts val="0"/>
              </a:spcBef>
              <a:spcAft>
                <a:spcPts val="2400"/>
              </a:spcAft>
              <a:buSzPct val="100000"/>
              <a:buFont typeface="+mj-lt"/>
              <a:buAutoNum type="romanUcPeriod"/>
              <a:defRPr/>
            </a:pPr>
            <a:r>
              <a:rPr lang="en-US" dirty="0"/>
              <a:t>General Command to love (4:9-10)</a:t>
            </a:r>
          </a:p>
          <a:p>
            <a:pPr marL="571500" indent="-571500" eaLnBrk="1" hangingPunct="1">
              <a:lnSpc>
                <a:spcPct val="150000"/>
              </a:lnSpc>
              <a:spcBef>
                <a:spcPts val="0"/>
              </a:spcBef>
              <a:spcAft>
                <a:spcPts val="2400"/>
              </a:spcAft>
              <a:buSzPct val="100000"/>
              <a:buFont typeface="+mj-lt"/>
              <a:buAutoNum type="romanUcPeriod"/>
              <a:defRPr/>
            </a:pPr>
            <a:r>
              <a:rPr lang="en-US" dirty="0"/>
              <a:t>Specifics on how to love (4:11)</a:t>
            </a:r>
          </a:p>
          <a:p>
            <a:pPr marL="571500" indent="-571500" eaLnBrk="1" hangingPunct="1">
              <a:lnSpc>
                <a:spcPct val="150000"/>
              </a:lnSpc>
              <a:spcBef>
                <a:spcPts val="0"/>
              </a:spcBef>
              <a:spcAft>
                <a:spcPts val="2400"/>
              </a:spcAft>
              <a:buSzPct val="100000"/>
              <a:buFont typeface="+mj-lt"/>
              <a:buAutoNum type="romanUcPeriod"/>
              <a:defRPr/>
            </a:pPr>
            <a:r>
              <a:rPr lang="en-US" b="1" u="sng" dirty="0">
                <a:solidFill>
                  <a:srgbClr val="FFFFCC"/>
                </a:solidFill>
              </a:rPr>
              <a:t>Results (4:12)</a:t>
            </a:r>
          </a:p>
        </p:txBody>
      </p:sp>
      <p:pic>
        <p:nvPicPr>
          <p:cNvPr id="4" name="Picture 3">
            <a:extLst>
              <a:ext uri="{FF2B5EF4-FFF2-40B4-BE49-F238E27FC236}">
                <a16:creationId xmlns:a16="http://schemas.microsoft.com/office/drawing/2014/main" id="{002988D7-E1E0-2E7B-FACF-EB2E6D3A4FCF}"/>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2172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E77333D-0D45-011B-8F00-31C0E27236D4}"/>
              </a:ext>
            </a:extLst>
          </p:cNvPr>
          <p:cNvSpPr>
            <a:spLocks noGrp="1" noChangeArrowheads="1"/>
          </p:cNvSpPr>
          <p:nvPr>
            <p:ph type="title"/>
          </p:nvPr>
        </p:nvSpPr>
        <p:spPr>
          <a:xfrm>
            <a:off x="1981200" y="228600"/>
            <a:ext cx="8229600" cy="914400"/>
          </a:xfrm>
        </p:spPr>
        <p:txBody>
          <a:bodyPr/>
          <a:lstStyle/>
          <a:p>
            <a:pPr marL="838200" indent="-838200" algn="ctr" eaLnBrk="1" hangingPunct="1"/>
            <a:r>
              <a:rPr lang="en-US" altLang="en-US" sz="4000" dirty="0"/>
              <a:t>III. Results (4:12)</a:t>
            </a:r>
          </a:p>
        </p:txBody>
      </p:sp>
      <p:sp>
        <p:nvSpPr>
          <p:cNvPr id="27651" name="Rectangle 3">
            <a:extLst>
              <a:ext uri="{FF2B5EF4-FFF2-40B4-BE49-F238E27FC236}">
                <a16:creationId xmlns:a16="http://schemas.microsoft.com/office/drawing/2014/main" id="{6E7D88FA-6038-A9CA-2A2C-4C5AD23DC630}"/>
              </a:ext>
            </a:extLst>
          </p:cNvPr>
          <p:cNvSpPr>
            <a:spLocks noGrp="1" noChangeArrowheads="1"/>
          </p:cNvSpPr>
          <p:nvPr>
            <p:ph type="body" idx="1"/>
          </p:nvPr>
        </p:nvSpPr>
        <p:spPr>
          <a:xfrm>
            <a:off x="2590800" y="2268538"/>
            <a:ext cx="7010400" cy="2320925"/>
          </a:xfrm>
        </p:spPr>
        <p:txBody>
          <a:bodyPr/>
          <a:lstStyle/>
          <a:p>
            <a:pPr marL="457200" lvl="1" indent="-457200" eaLnBrk="1" hangingPunct="1">
              <a:spcBef>
                <a:spcPts val="0"/>
              </a:spcBef>
              <a:spcAft>
                <a:spcPts val="3000"/>
              </a:spcAft>
              <a:buClr>
                <a:srgbClr val="CC66FF"/>
              </a:buClr>
              <a:buSzPct val="100000"/>
              <a:buFont typeface="+mj-lt"/>
              <a:buAutoNum type="alphaUcPeriod"/>
              <a:defRPr/>
            </a:pPr>
            <a:r>
              <a:rPr lang="en-US" kern="1200" dirty="0">
                <a:effectLst>
                  <a:outerShdw blurRad="38100" dist="38100" dir="2700000" algn="tl">
                    <a:srgbClr val="000000">
                      <a:alpha val="43137"/>
                    </a:srgbClr>
                  </a:outerShdw>
                </a:effectLst>
                <a:ea typeface="+mn-ea"/>
                <a:cs typeface="+mn-cs"/>
              </a:rPr>
              <a:t>Proper testimony to unbelievers (12a)</a:t>
            </a:r>
          </a:p>
          <a:p>
            <a:pPr marL="457200" lvl="1" indent="-457200" eaLnBrk="1" hangingPunct="1">
              <a:spcBef>
                <a:spcPts val="0"/>
              </a:spcBef>
              <a:spcAft>
                <a:spcPts val="3000"/>
              </a:spcAft>
              <a:buClr>
                <a:srgbClr val="CC66FF"/>
              </a:buClr>
              <a:buSzPct val="100000"/>
              <a:buFont typeface="+mj-lt"/>
              <a:buAutoNum type="alphaUcPeriod"/>
              <a:defRPr/>
            </a:pPr>
            <a:r>
              <a:rPr lang="en-US" kern="1200" dirty="0">
                <a:effectLst>
                  <a:outerShdw blurRad="38100" dist="38100" dir="2700000" algn="tl">
                    <a:srgbClr val="000000">
                      <a:alpha val="43137"/>
                    </a:srgbClr>
                  </a:outerShdw>
                </a:effectLst>
                <a:ea typeface="+mn-ea"/>
                <a:cs typeface="+mn-cs"/>
              </a:rPr>
              <a:t>Lack of need (12b)</a:t>
            </a:r>
          </a:p>
        </p:txBody>
      </p:sp>
      <p:pic>
        <p:nvPicPr>
          <p:cNvPr id="4" name="Picture 3">
            <a:extLst>
              <a:ext uri="{FF2B5EF4-FFF2-40B4-BE49-F238E27FC236}">
                <a16:creationId xmlns:a16="http://schemas.microsoft.com/office/drawing/2014/main" id="{DDA0FE3C-C93A-A7B1-5CD2-97C13070B552}"/>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32740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E77333D-0D45-011B-8F00-31C0E27236D4}"/>
              </a:ext>
            </a:extLst>
          </p:cNvPr>
          <p:cNvSpPr>
            <a:spLocks noGrp="1" noChangeArrowheads="1"/>
          </p:cNvSpPr>
          <p:nvPr>
            <p:ph type="title"/>
          </p:nvPr>
        </p:nvSpPr>
        <p:spPr>
          <a:xfrm>
            <a:off x="1981200" y="228600"/>
            <a:ext cx="8229600" cy="914400"/>
          </a:xfrm>
        </p:spPr>
        <p:txBody>
          <a:bodyPr/>
          <a:lstStyle/>
          <a:p>
            <a:pPr marL="838200" indent="-838200" algn="ctr" eaLnBrk="1" hangingPunct="1"/>
            <a:r>
              <a:rPr lang="en-US" altLang="en-US" sz="4000" dirty="0"/>
              <a:t>III. Results (4:12)</a:t>
            </a:r>
          </a:p>
        </p:txBody>
      </p:sp>
      <p:sp>
        <p:nvSpPr>
          <p:cNvPr id="27651" name="Rectangle 3">
            <a:extLst>
              <a:ext uri="{FF2B5EF4-FFF2-40B4-BE49-F238E27FC236}">
                <a16:creationId xmlns:a16="http://schemas.microsoft.com/office/drawing/2014/main" id="{6E7D88FA-6038-A9CA-2A2C-4C5AD23DC630}"/>
              </a:ext>
            </a:extLst>
          </p:cNvPr>
          <p:cNvSpPr>
            <a:spLocks noGrp="1" noChangeArrowheads="1"/>
          </p:cNvSpPr>
          <p:nvPr>
            <p:ph type="body" idx="1"/>
          </p:nvPr>
        </p:nvSpPr>
        <p:spPr>
          <a:xfrm>
            <a:off x="2590800" y="2268538"/>
            <a:ext cx="7162800" cy="2320925"/>
          </a:xfrm>
        </p:spPr>
        <p:txBody>
          <a:bodyPr/>
          <a:lstStyle/>
          <a:p>
            <a:pPr marL="457200"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a typeface="+mn-ea"/>
                <a:cs typeface="+mn-cs"/>
              </a:rPr>
              <a:t>Proper testimony to unbelievers (12a)</a:t>
            </a:r>
          </a:p>
          <a:p>
            <a:pPr marL="457200" lvl="1" indent="-457200" eaLnBrk="1" hangingPunct="1">
              <a:spcBef>
                <a:spcPts val="0"/>
              </a:spcBef>
              <a:spcAft>
                <a:spcPts val="3000"/>
              </a:spcAft>
              <a:buClr>
                <a:srgbClr val="CC66FF"/>
              </a:buClr>
              <a:buSzPct val="100000"/>
              <a:buFont typeface="+mj-lt"/>
              <a:buAutoNum type="alphaUcPeriod"/>
              <a:defRPr/>
            </a:pPr>
            <a:r>
              <a:rPr lang="en-US" kern="1200" dirty="0">
                <a:effectLst>
                  <a:outerShdw blurRad="38100" dist="38100" dir="2700000" algn="tl">
                    <a:srgbClr val="000000">
                      <a:alpha val="43137"/>
                    </a:srgbClr>
                  </a:outerShdw>
                </a:effectLst>
                <a:ea typeface="+mn-ea"/>
                <a:cs typeface="+mn-cs"/>
              </a:rPr>
              <a:t>Lack of need (12b)</a:t>
            </a:r>
          </a:p>
        </p:txBody>
      </p:sp>
      <p:pic>
        <p:nvPicPr>
          <p:cNvPr id="4" name="Picture 3">
            <a:extLst>
              <a:ext uri="{FF2B5EF4-FFF2-40B4-BE49-F238E27FC236}">
                <a16:creationId xmlns:a16="http://schemas.microsoft.com/office/drawing/2014/main" id="{DDA0FE3C-C93A-A7B1-5CD2-97C13070B552}"/>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34499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3148</TotalTime>
  <Words>2455</Words>
  <Application>Microsoft Office PowerPoint</Application>
  <PresentationFormat>Widescreen</PresentationFormat>
  <Paragraphs>171</Paragraphs>
  <Slides>43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Calibri</vt:lpstr>
      <vt:lpstr>Times New Roman</vt:lpstr>
      <vt:lpstr>Wingdings</vt:lpstr>
      <vt:lpstr>Azure</vt:lpstr>
      <vt:lpstr>1_Azure</vt:lpstr>
      <vt:lpstr>PowerPoint Presentation</vt:lpstr>
      <vt:lpstr>Structure</vt:lpstr>
      <vt:lpstr>Structure</vt:lpstr>
      <vt:lpstr>Christian Living (4:1-12)</vt:lpstr>
      <vt:lpstr>Positive Command (4:9-12)</vt:lpstr>
      <vt:lpstr>II. Specifics on how to Love (4:11)</vt:lpstr>
      <vt:lpstr>Positive Command (4:9-12)</vt:lpstr>
      <vt:lpstr>III. Results (4:12)</vt:lpstr>
      <vt:lpstr>III. Results (4:12)</vt:lpstr>
      <vt:lpstr>Charles Ryrie Ryrie Study Bible, page 1485</vt:lpstr>
      <vt:lpstr>III. Results (4:12)</vt:lpstr>
      <vt:lpstr>Structure</vt:lpstr>
      <vt:lpstr>PowerPoint Presentation</vt:lpstr>
      <vt:lpstr>PowerPoint Presentation</vt:lpstr>
      <vt:lpstr>Unique Characteristics</vt:lpstr>
      <vt:lpstr>PowerPoint Presentation</vt:lpstr>
      <vt:lpstr>PowerPoint Presentation</vt:lpstr>
      <vt:lpstr>Order of Paul’s Letters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Catching Away of All Living Believers  (1 Thess. 4:17)</vt:lpstr>
      <vt:lpstr>PowerPoint Presentation</vt:lpstr>
      <vt:lpstr>PowerPoint Presentation</vt:lpstr>
      <vt:lpstr>PowerPoint Presentation</vt:lpstr>
      <vt:lpstr>PowerPoint Presentation</vt:lpstr>
      <vt:lpstr>God’s Resurrection Program</vt:lpstr>
      <vt:lpstr>PowerPoint Presentation</vt:lpstr>
      <vt:lpstr>PowerPoint Presentation</vt:lpstr>
      <vt:lpstr>PowerPoint Presentation</vt:lpstr>
      <vt:lpstr>PowerPoint Presentation</vt:lpstr>
      <vt:lpstr>Promised Exemption from Divine Wrath</vt:lpstr>
      <vt:lpstr>PowerPoint Presentation</vt:lpstr>
      <vt:lpstr>Conclusion</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016 - 4v11b-18 - 16 X 9</dc:title>
  <dc:subject>1 Thessalonians</dc:subject>
  <dc:creator>A. Woods</dc:creator>
  <cp:lastModifiedBy>Jim McGowan</cp:lastModifiedBy>
  <cp:revision>283</cp:revision>
  <cp:lastPrinted>2023-02-19T01:12:32Z</cp:lastPrinted>
  <dcterms:created xsi:type="dcterms:W3CDTF">2009-02-09T13:26:58Z</dcterms:created>
  <dcterms:modified xsi:type="dcterms:W3CDTF">2023-02-19T01:12:45Z</dcterms:modified>
</cp:coreProperties>
</file>