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ink/ink1.xml" ContentType="application/inkml+xml"/>
  <Override PartName="/ppt/ink/ink2.xml" ContentType="application/inkml+xml"/>
  <Override PartName="/ppt/ink/ink3.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4.xml" ContentType="application/inkml+xml"/>
  <Override PartName="/ppt/ink/ink5.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116"/>
  </p:notesMasterIdLst>
  <p:handoutMasterIdLst>
    <p:handoutMasterId r:id="rId117"/>
  </p:handoutMasterIdLst>
  <p:sldIdLst>
    <p:sldId id="256" r:id="rId2"/>
    <p:sldId id="9304" r:id="rId3"/>
    <p:sldId id="9364" r:id="rId4"/>
    <p:sldId id="9581" r:id="rId5"/>
    <p:sldId id="9377" r:id="rId6"/>
    <p:sldId id="9541" r:id="rId7"/>
    <p:sldId id="9611" r:id="rId8"/>
    <p:sldId id="4729" r:id="rId9"/>
    <p:sldId id="2307" r:id="rId10"/>
    <p:sldId id="1363" r:id="rId11"/>
    <p:sldId id="4495" r:id="rId12"/>
    <p:sldId id="4518" r:id="rId13"/>
    <p:sldId id="4519" r:id="rId14"/>
    <p:sldId id="3683" r:id="rId15"/>
    <p:sldId id="4523" r:id="rId16"/>
    <p:sldId id="4525" r:id="rId17"/>
    <p:sldId id="261" r:id="rId18"/>
    <p:sldId id="4730" r:id="rId19"/>
    <p:sldId id="6579" r:id="rId20"/>
    <p:sldId id="9582" r:id="rId21"/>
    <p:sldId id="4804" r:id="rId22"/>
    <p:sldId id="4803" r:id="rId23"/>
    <p:sldId id="4805" r:id="rId24"/>
    <p:sldId id="4822" r:id="rId25"/>
    <p:sldId id="4813" r:id="rId26"/>
    <p:sldId id="4812" r:id="rId27"/>
    <p:sldId id="4270" r:id="rId28"/>
    <p:sldId id="2805" r:id="rId29"/>
    <p:sldId id="2806" r:id="rId30"/>
    <p:sldId id="2820" r:id="rId31"/>
    <p:sldId id="9616" r:id="rId32"/>
    <p:sldId id="4814" r:id="rId33"/>
    <p:sldId id="2729" r:id="rId34"/>
    <p:sldId id="2645" r:id="rId35"/>
    <p:sldId id="2651" r:id="rId36"/>
    <p:sldId id="2650" r:id="rId37"/>
    <p:sldId id="2647" r:id="rId38"/>
    <p:sldId id="2691" r:id="rId39"/>
    <p:sldId id="2730" r:id="rId40"/>
    <p:sldId id="9617" r:id="rId41"/>
    <p:sldId id="9615" r:id="rId42"/>
    <p:sldId id="9378" r:id="rId43"/>
    <p:sldId id="9365" r:id="rId44"/>
    <p:sldId id="9379" r:id="rId45"/>
    <p:sldId id="9380" r:id="rId46"/>
    <p:sldId id="9542" r:id="rId47"/>
    <p:sldId id="9543" r:id="rId48"/>
    <p:sldId id="9600" r:id="rId49"/>
    <p:sldId id="9544" r:id="rId50"/>
    <p:sldId id="9587" r:id="rId51"/>
    <p:sldId id="9340" r:id="rId52"/>
    <p:sldId id="1116" r:id="rId53"/>
    <p:sldId id="9586" r:id="rId54"/>
    <p:sldId id="9339" r:id="rId55"/>
    <p:sldId id="9569" r:id="rId56"/>
    <p:sldId id="2751" r:id="rId57"/>
    <p:sldId id="2812" r:id="rId58"/>
    <p:sldId id="9588" r:id="rId59"/>
    <p:sldId id="9601" r:id="rId60"/>
    <p:sldId id="379" r:id="rId61"/>
    <p:sldId id="1490" r:id="rId62"/>
    <p:sldId id="1504" r:id="rId63"/>
    <p:sldId id="1503" r:id="rId64"/>
    <p:sldId id="1299" r:id="rId65"/>
    <p:sldId id="361" r:id="rId66"/>
    <p:sldId id="1474" r:id="rId67"/>
    <p:sldId id="1475" r:id="rId68"/>
    <p:sldId id="1476" r:id="rId69"/>
    <p:sldId id="9474" r:id="rId70"/>
    <p:sldId id="9589" r:id="rId71"/>
    <p:sldId id="856" r:id="rId72"/>
    <p:sldId id="9545" r:id="rId73"/>
    <p:sldId id="9590" r:id="rId74"/>
    <p:sldId id="7502" r:id="rId75"/>
    <p:sldId id="9602" r:id="rId76"/>
    <p:sldId id="9591" r:id="rId77"/>
    <p:sldId id="7379" r:id="rId78"/>
    <p:sldId id="9603" r:id="rId79"/>
    <p:sldId id="2957" r:id="rId80"/>
    <p:sldId id="2958" r:id="rId81"/>
    <p:sldId id="2952" r:id="rId82"/>
    <p:sldId id="2817" r:id="rId83"/>
    <p:sldId id="9546" r:id="rId84"/>
    <p:sldId id="9612" r:id="rId85"/>
    <p:sldId id="452" r:id="rId86"/>
    <p:sldId id="9561" r:id="rId87"/>
    <p:sldId id="9319" r:id="rId88"/>
    <p:sldId id="264" r:id="rId89"/>
    <p:sldId id="9381" r:id="rId90"/>
    <p:sldId id="9547" r:id="rId91"/>
    <p:sldId id="9555" r:id="rId92"/>
    <p:sldId id="4566" r:id="rId93"/>
    <p:sldId id="9556" r:id="rId94"/>
    <p:sldId id="9592" r:id="rId95"/>
    <p:sldId id="497" r:id="rId96"/>
    <p:sldId id="3902" r:id="rId97"/>
    <p:sldId id="4203" r:id="rId98"/>
    <p:sldId id="4295" r:id="rId99"/>
    <p:sldId id="4294" r:id="rId100"/>
    <p:sldId id="4080" r:id="rId101"/>
    <p:sldId id="4296" r:id="rId102"/>
    <p:sldId id="9557" r:id="rId103"/>
    <p:sldId id="9605" r:id="rId104"/>
    <p:sldId id="9606" r:id="rId105"/>
    <p:sldId id="9607" r:id="rId106"/>
    <p:sldId id="9558" r:id="rId107"/>
    <p:sldId id="1651" r:id="rId108"/>
    <p:sldId id="9608" r:id="rId109"/>
    <p:sldId id="9609" r:id="rId110"/>
    <p:sldId id="9559" r:id="rId111"/>
    <p:sldId id="9560" r:id="rId112"/>
    <p:sldId id="891" r:id="rId113"/>
    <p:sldId id="8695" r:id="rId114"/>
    <p:sldId id="9554" r:id="rId115"/>
  </p:sldIdLst>
  <p:sldSz cx="12192000" cy="6858000"/>
  <p:notesSz cx="7315200" cy="9601200"/>
  <p:custDataLst>
    <p:tags r:id="rId118"/>
  </p:custDataLst>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a:srgbClr val="FFFFCC"/>
    <a:srgbClr val="0000CC"/>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90AA3F-A903-448D-A9BD-1DC7F43BF8E7}" v="2" dt="2023-02-16T01:43:12.051"/>
    <p1510:client id="{3916E8C7-D9A8-40F4-B7E1-35DAA7D8EDE5}" v="5" dt="2023-02-16T02:02:44.163"/>
  </p1510:revLst>
</p1510:revInfo>
</file>

<file path=ppt/tableStyles.xml><?xml version="1.0" encoding="utf-8"?>
<a:tblStyleLst xmlns:a="http://schemas.openxmlformats.org/drawingml/2006/main" def="{5C22544A-7EE6-4342-B048-85BDC9FD1C3A}">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43" autoAdjust="0"/>
    <p:restoredTop sz="95128" autoAdjust="0"/>
  </p:normalViewPr>
  <p:slideViewPr>
    <p:cSldViewPr>
      <p:cViewPr varScale="1">
        <p:scale>
          <a:sx n="61" d="100"/>
          <a:sy n="61" d="100"/>
        </p:scale>
        <p:origin x="114" y="7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78" d="100"/>
          <a:sy n="78" d="100"/>
        </p:scale>
        <p:origin x="3390" y="69"/>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handoutMaster" Target="handoutMasters/handoutMaster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microsoft.com/office/2016/11/relationships/changesInfo" Target="changesInfos/changesInfo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notesMaster" Target="notesMasters/notesMaster1.xml"/><Relationship Id="rId124"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3916E8C7-D9A8-40F4-B7E1-35DAA7D8EDE5}"/>
    <pc:docChg chg="custSel addSld modSld">
      <pc:chgData name="Jim McGowan" userId="e2c7446dd3aca506" providerId="LiveId" clId="{3916E8C7-D9A8-40F4-B7E1-35DAA7D8EDE5}" dt="2023-02-16T02:03:07.231" v="23" actId="255"/>
      <pc:docMkLst>
        <pc:docMk/>
      </pc:docMkLst>
      <pc:sldChg chg="addSp delSp modSp mod">
        <pc:chgData name="Jim McGowan" userId="e2c7446dd3aca506" providerId="LiveId" clId="{3916E8C7-D9A8-40F4-B7E1-35DAA7D8EDE5}" dt="2023-02-16T01:59:04.947" v="3"/>
        <pc:sldMkLst>
          <pc:docMk/>
          <pc:sldMk cId="3465158759" sldId="4523"/>
        </pc:sldMkLst>
        <pc:picChg chg="del mod">
          <ac:chgData name="Jim McGowan" userId="e2c7446dd3aca506" providerId="LiveId" clId="{3916E8C7-D9A8-40F4-B7E1-35DAA7D8EDE5}" dt="2023-02-16T01:59:04.041" v="2" actId="478"/>
          <ac:picMkLst>
            <pc:docMk/>
            <pc:sldMk cId="3465158759" sldId="4523"/>
            <ac:picMk id="2" creationId="{3B8A2E19-F569-60DD-0D54-BC1E56DDD5E1}"/>
          </ac:picMkLst>
        </pc:picChg>
        <pc:picChg chg="add mod">
          <ac:chgData name="Jim McGowan" userId="e2c7446dd3aca506" providerId="LiveId" clId="{3916E8C7-D9A8-40F4-B7E1-35DAA7D8EDE5}" dt="2023-02-16T01:59:04.947" v="3"/>
          <ac:picMkLst>
            <pc:docMk/>
            <pc:sldMk cId="3465158759" sldId="4523"/>
            <ac:picMk id="4" creationId="{18CF1F49-C843-C897-5D00-C21D88EE17FE}"/>
          </ac:picMkLst>
        </pc:picChg>
      </pc:sldChg>
      <pc:sldChg chg="addSp modSp">
        <pc:chgData name="Jim McGowan" userId="e2c7446dd3aca506" providerId="LiveId" clId="{3916E8C7-D9A8-40F4-B7E1-35DAA7D8EDE5}" dt="2023-02-16T02:01:31.317" v="4"/>
        <pc:sldMkLst>
          <pc:docMk/>
          <pc:sldMk cId="2925209928" sldId="4525"/>
        </pc:sldMkLst>
        <pc:picChg chg="add mod">
          <ac:chgData name="Jim McGowan" userId="e2c7446dd3aca506" providerId="LiveId" clId="{3916E8C7-D9A8-40F4-B7E1-35DAA7D8EDE5}" dt="2023-02-16T02:01:31.317" v="4"/>
          <ac:picMkLst>
            <pc:docMk/>
            <pc:sldMk cId="2925209928" sldId="4525"/>
            <ac:picMk id="3" creationId="{9888790C-6017-B9A4-4366-88904807BD66}"/>
          </ac:picMkLst>
        </pc:picChg>
      </pc:sldChg>
      <pc:sldChg chg="delSp modSp new mod">
        <pc:chgData name="Jim McGowan" userId="e2c7446dd3aca506" providerId="LiveId" clId="{3916E8C7-D9A8-40F4-B7E1-35DAA7D8EDE5}" dt="2023-02-16T02:03:07.231" v="23" actId="255"/>
        <pc:sldMkLst>
          <pc:docMk/>
          <pc:sldMk cId="534632089" sldId="9617"/>
        </pc:sldMkLst>
        <pc:spChg chg="mod">
          <ac:chgData name="Jim McGowan" userId="e2c7446dd3aca506" providerId="LiveId" clId="{3916E8C7-D9A8-40F4-B7E1-35DAA7D8EDE5}" dt="2023-02-16T02:03:07.231" v="23" actId="255"/>
          <ac:spMkLst>
            <pc:docMk/>
            <pc:sldMk cId="534632089" sldId="9617"/>
            <ac:spMk id="2" creationId="{CC533079-1D68-F65E-6751-2189CDA9FE1B}"/>
          </ac:spMkLst>
        </pc:spChg>
        <pc:spChg chg="del">
          <ac:chgData name="Jim McGowan" userId="e2c7446dd3aca506" providerId="LiveId" clId="{3916E8C7-D9A8-40F4-B7E1-35DAA7D8EDE5}" dt="2023-02-16T02:02:24.001" v="6" actId="478"/>
          <ac:spMkLst>
            <pc:docMk/>
            <pc:sldMk cId="534632089" sldId="9617"/>
            <ac:spMk id="3" creationId="{4323BF46-2945-DD6C-A4A5-A034BCB94FE2}"/>
          </ac:spMkLst>
        </pc:spChg>
      </pc:sldChg>
    </pc:docChg>
  </pc:docChgLst>
  <pc:docChgLst>
    <pc:chgData name="Jim McGowan" userId="e2c7446dd3aca506" providerId="LiveId" clId="{0B90AA3F-A903-448D-A9BD-1DC7F43BF8E7}"/>
    <pc:docChg chg="custSel modSld">
      <pc:chgData name="Jim McGowan" userId="e2c7446dd3aca506" providerId="LiveId" clId="{0B90AA3F-A903-448D-A9BD-1DC7F43BF8E7}" dt="2023-02-16T01:51:42.493" v="9" actId="14734"/>
      <pc:docMkLst>
        <pc:docMk/>
      </pc:docMkLst>
      <pc:sldChg chg="modSp mod">
        <pc:chgData name="Jim McGowan" userId="e2c7446dd3aca506" providerId="LiveId" clId="{0B90AA3F-A903-448D-A9BD-1DC7F43BF8E7}" dt="2023-02-16T01:45:49.168" v="8" actId="12789"/>
        <pc:sldMkLst>
          <pc:docMk/>
          <pc:sldMk cId="0" sldId="282"/>
        </pc:sldMkLst>
        <pc:graphicFrameChg chg="mod modGraphic">
          <ac:chgData name="Jim McGowan" userId="e2c7446dd3aca506" providerId="LiveId" clId="{0B90AA3F-A903-448D-A9BD-1DC7F43BF8E7}" dt="2023-02-16T01:45:49.168" v="8" actId="12789"/>
          <ac:graphicFrameMkLst>
            <pc:docMk/>
            <pc:sldMk cId="0" sldId="282"/>
            <ac:graphicFrameMk id="4" creationId="{19B34C23-AE2A-427E-B954-D9A01A2C7D48}"/>
          </ac:graphicFrameMkLst>
        </pc:graphicFrameChg>
      </pc:sldChg>
      <pc:sldChg chg="modSp mod">
        <pc:chgData name="Jim McGowan" userId="e2c7446dd3aca506" providerId="LiveId" clId="{0B90AA3F-A903-448D-A9BD-1DC7F43BF8E7}" dt="2023-02-16T01:51:42.493" v="9" actId="14734"/>
        <pc:sldMkLst>
          <pc:docMk/>
          <pc:sldMk cId="196698269" sldId="4518"/>
        </pc:sldMkLst>
        <pc:graphicFrameChg chg="modGraphic">
          <ac:chgData name="Jim McGowan" userId="e2c7446dd3aca506" providerId="LiveId" clId="{0B90AA3F-A903-448D-A9BD-1DC7F43BF8E7}" dt="2023-02-16T01:51:42.493" v="9" actId="14734"/>
          <ac:graphicFrameMkLst>
            <pc:docMk/>
            <pc:sldMk cId="196698269" sldId="4518"/>
            <ac:graphicFrameMk id="3" creationId="{3386EFB9-830F-4A11-9069-29F8D8401807}"/>
          </ac:graphicFrameMkLst>
        </pc:graphicFrame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043C7B8-CFA8-7C74-D408-B761A71CF179}"/>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r>
              <a:rPr lang="en-US" sz="1700" dirty="0">
                <a:cs typeface="Calibri" panose="020F0502020204030204" pitchFamily="34" charset="0"/>
              </a:rPr>
              <a:t>Sugar Land Bible Church</a:t>
            </a:r>
          </a:p>
        </p:txBody>
      </p:sp>
      <p:sp>
        <p:nvSpPr>
          <p:cNvPr id="5" name="Slide Number Placeholder 4">
            <a:extLst>
              <a:ext uri="{FF2B5EF4-FFF2-40B4-BE49-F238E27FC236}">
                <a16:creationId xmlns:a16="http://schemas.microsoft.com/office/drawing/2014/main" id="{E9FC0A85-0045-973A-1372-9B8D07A2C270}"/>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89BB543A-226D-4735-B5FB-55EF450615E8}" type="slidenum">
              <a:rPr lang="en-US" smtClean="0"/>
              <a:t>‹#›</a:t>
            </a:fld>
            <a:endParaRPr lang="en-US"/>
          </a:p>
        </p:txBody>
      </p:sp>
      <p:sp>
        <p:nvSpPr>
          <p:cNvPr id="6" name="Header Placeholder 1">
            <a:extLst>
              <a:ext uri="{FF2B5EF4-FFF2-40B4-BE49-F238E27FC236}">
                <a16:creationId xmlns:a16="http://schemas.microsoft.com/office/drawing/2014/main" id="{B40553C3-D951-0223-F091-11FC5151E53F}"/>
              </a:ext>
            </a:extLst>
          </p:cNvPr>
          <p:cNvSpPr>
            <a:spLocks noGrp="1"/>
          </p:cNvSpPr>
          <p:nvPr>
            <p:ph type="hdr" sz="quarter"/>
          </p:nvPr>
        </p:nvSpPr>
        <p:spPr>
          <a:xfrm>
            <a:off x="1720355" y="126427"/>
            <a:ext cx="4362172" cy="833695"/>
          </a:xfrm>
          <a:prstGeom prst="rect">
            <a:avLst/>
          </a:prstGeom>
        </p:spPr>
        <p:txBody>
          <a:bodyPr vert="horz" lIns="124976" tIns="62488" rIns="124976" bIns="62488" rtlCol="0"/>
          <a:lstStyle>
            <a:lvl1pPr algn="ctr">
              <a:defRPr sz="1800" dirty="0">
                <a:latin typeface="Calibri" panose="020F0502020204030204" pitchFamily="34" charset="0"/>
                <a:cs typeface="Calibri" panose="020F0502020204030204" pitchFamily="34" charset="0"/>
              </a:defRPr>
            </a:lvl1pPr>
          </a:lstStyle>
          <a:p>
            <a:pPr>
              <a:defRPr/>
            </a:pPr>
            <a:r>
              <a:rPr lang="en-US" sz="1700" dirty="0"/>
              <a:t>Dr. Andy Woods</a:t>
            </a:r>
          </a:p>
          <a:p>
            <a:pPr>
              <a:defRPr/>
            </a:pPr>
            <a:r>
              <a:rPr lang="en-US" sz="1700" dirty="0"/>
              <a:t>012 Acts 2v36-47 </a:t>
            </a:r>
          </a:p>
          <a:p>
            <a:pPr>
              <a:defRPr/>
            </a:pPr>
            <a:r>
              <a:rPr lang="en-US" sz="1700" dirty="0"/>
              <a:t>02-22-2023</a:t>
            </a:r>
          </a:p>
        </p:txBody>
      </p:sp>
    </p:spTree>
    <p:extLst>
      <p:ext uri="{BB962C8B-B14F-4D97-AF65-F5344CB8AC3E}">
        <p14:creationId xmlns:p14="http://schemas.microsoft.com/office/powerpoint/2010/main" val="1638717228"/>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6.834"/>
    </inkml:context>
    <inkml:brush xml:id="br0">
      <inkml:brushProperty name="width" value="0.0265" units="cm"/>
      <inkml:brushProperty name="height" value="0.0265" units="cm"/>
    </inkml:brush>
  </inkml:definitions>
  <inkml:trace contextRef="#ctx0" brushRef="#br0">18293 11582 11840,'0'19'-128,"0"-19"-256,0 19-960,0-19-384,19 19-1024</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508"/>
    </inkml:context>
    <inkml:brush xml:id="br0">
      <inkml:brushProperty name="width" value="0.025" units="cm"/>
      <inkml:brushProperty name="height" value="0.025" units="cm"/>
    </inkml:brush>
  </inkml:definitions>
  <inkml:trace contextRef="#ctx0" brushRef="#br0">18919 11715 7808,'-57'-19'2880,"57"19"-1536,0 0-1632,0 0 448,0 0-1504,0 0-544,0 0-1024,0 19-352</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646"/>
    </inkml:context>
    <inkml:brush xml:id="br0">
      <inkml:brushProperty name="width" value="0.025" units="cm"/>
      <inkml:brushProperty name="height" value="0.025" units="cm"/>
    </inkml:brush>
  </inkml:definitions>
  <inkml:trace contextRef="#ctx0" brushRef="#br0">18919 11734 2304,'-38'0'960,"76"0"-512,-76 0-1504,38 0-320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6.834"/>
    </inkml:context>
    <inkml:brush xml:id="br0">
      <inkml:brushProperty name="width" value="0.0265" units="cm"/>
      <inkml:brushProperty name="height" value="0.0265" units="cm"/>
    </inkml:brush>
  </inkml:definitions>
  <inkml:trace contextRef="#ctx0" brushRef="#br0">18293 11582 11840,'0'19'-128,"0"-19"-256,0 19-960,0-19-384,19 19-1024</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508"/>
    </inkml:context>
    <inkml:brush xml:id="br0">
      <inkml:brushProperty name="width" value="0.025" units="cm"/>
      <inkml:brushProperty name="height" value="0.025" units="cm"/>
    </inkml:brush>
  </inkml:definitions>
  <inkml:trace contextRef="#ctx0" brushRef="#br0">18919 11715 7808,'-57'-19'2880,"57"19"-1536,0 0-1632,0 0 448,0 0-1504,0 0-544,0 0-1024,0 19-352</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646"/>
    </inkml:context>
    <inkml:brush xml:id="br0">
      <inkml:brushProperty name="width" value="0.025" units="cm"/>
      <inkml:brushProperty name="height" value="0.025" units="cm"/>
    </inkml:brush>
  </inkml:definitions>
  <inkml:trace contextRef="#ctx0" brushRef="#br0">18919 11734 2304,'-38'0'960,"76"0"-512,-76 0-1504,38 0-320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6.834"/>
    </inkml:context>
    <inkml:brush xml:id="br0">
      <inkml:brushProperty name="width" value="0.0265" units="cm"/>
      <inkml:brushProperty name="height" value="0.0265" units="cm"/>
    </inkml:brush>
  </inkml:definitions>
  <inkml:trace contextRef="#ctx0" brushRef="#br0">18293 11582 11840,'0'19'-128,"0"-19"-256,0 19-960,0-19-384,19 19-1024</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508"/>
    </inkml:context>
    <inkml:brush xml:id="br0">
      <inkml:brushProperty name="width" value="0.025" units="cm"/>
      <inkml:brushProperty name="height" value="0.025" units="cm"/>
    </inkml:brush>
  </inkml:definitions>
  <inkml:trace contextRef="#ctx0" brushRef="#br0">18919 11715 7808,'-57'-19'2880,"57"19"-1536,0 0-1632,0 0 448,0 0-1504,0 0-544,0 0-1024,0 19-352</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646"/>
    </inkml:context>
    <inkml:brush xml:id="br0">
      <inkml:brushProperty name="width" value="0.025" units="cm"/>
      <inkml:brushProperty name="height" value="0.025" units="cm"/>
    </inkml:brush>
  </inkml:definitions>
  <inkml:trace contextRef="#ctx0" brushRef="#br0">18919 11734 2304,'-38'0'960,"76"0"-512,-76 0-1504,38 0-320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6.834"/>
    </inkml:context>
    <inkml:brush xml:id="br0">
      <inkml:brushProperty name="width" value="0.0265" units="cm"/>
      <inkml:brushProperty name="height" value="0.0265" units="cm"/>
    </inkml:brush>
  </inkml:definitions>
  <inkml:trace contextRef="#ctx0" brushRef="#br0">18293 11582 11840,'0'19'-128,"0"-19"-256,0 19-960,0-19-384,19 19-1024</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508"/>
    </inkml:context>
    <inkml:brush xml:id="br0">
      <inkml:brushProperty name="width" value="0.025" units="cm"/>
      <inkml:brushProperty name="height" value="0.025" units="cm"/>
    </inkml:brush>
  </inkml:definitions>
  <inkml:trace contextRef="#ctx0" brushRef="#br0">18919 11715 7808,'-57'-19'2880,"57"19"-1536,0 0-1632,0 0 448,0 0-1504,0 0-544,0 0-1024,0 19-352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508"/>
    </inkml:context>
    <inkml:brush xml:id="br0">
      <inkml:brushProperty name="width" value="0.025" units="cm"/>
      <inkml:brushProperty name="height" value="0.025" units="cm"/>
    </inkml:brush>
  </inkml:definitions>
  <inkml:trace contextRef="#ctx0" brushRef="#br0">18919 11715 7808,'-57'-19'2880,"57"19"-1536,0 0-1632,0 0 448,0 0-1504,0 0-544,0 0-1024,0 19-352</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646"/>
    </inkml:context>
    <inkml:brush xml:id="br0">
      <inkml:brushProperty name="width" value="0.025" units="cm"/>
      <inkml:brushProperty name="height" value="0.025" units="cm"/>
    </inkml:brush>
  </inkml:definitions>
  <inkml:trace contextRef="#ctx0" brushRef="#br0">18919 11734 2304,'-38'0'960,"76"0"-512,-76 0-1504,38 0-320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646"/>
    </inkml:context>
    <inkml:brush xml:id="br0">
      <inkml:brushProperty name="width" value="0.025" units="cm"/>
      <inkml:brushProperty name="height" value="0.025" units="cm"/>
    </inkml:brush>
  </inkml:definitions>
  <inkml:trace contextRef="#ctx0" brushRef="#br0">18919 11734 2304,'-38'0'960,"76"0"-512,-76 0-1504,38 0-320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089"/>
    </inkml:context>
    <inkml:brush xml:id="br0">
      <inkml:brushProperty name="width" value="0.05" units="cm"/>
      <inkml:brushProperty name="height" value="0.05" units="cm"/>
    </inkml:brush>
  </inkml:definitions>
  <inkml:trace contextRef="#ctx0" brushRef="#br0">17 17 3456,'-10'0'762,"6"0"-329,2 0-216,2 0-44,-1 0-48,1 0-48,0 0-49,0 0-104,0 0-47,0 0 76,0 0-13,0 0-48,0 0-120,1 0-48,1 0 35,2-1 14,-1 1-33,-2-1 211,-1 1-1,1 0 1,-1 0-1,0-1 1,1 1-1,-1 0 1,1-1 0,-1 1-1,0-1 1,1 1-1,-1 0 1,0-1-1,0 1 1,1-1-1,-1 1 1,0-1-1,0 1 1,0-1-1,1 1 1,-1-1-1,0 1 1,0-1-1,0 1 1,0-1-1,0 1 1,0-1-1,0 1 1,0-1 49,0-2-458,3 3 36,10 0-362</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263"/>
    </inkml:context>
    <inkml:brush xml:id="br0">
      <inkml:brushProperty name="width" value="0.05" units="cm"/>
      <inkml:brushProperty name="height" value="0.05" units="cm"/>
    </inkml:brush>
  </inkml:definitions>
  <inkml:trace contextRef="#ctx0" brushRef="#br0">0 1 3456,'0'0'817,"0"0"-354,0 0-234,0 0-64,0 0-81,0 0-98,0 0-75,0 0-59,1 0-90,1 0-194,18 0-1378,-12 0 1098,-6 0-323</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6.834"/>
    </inkml:context>
    <inkml:brush xml:id="br0">
      <inkml:brushProperty name="width" value="0.0265" units="cm"/>
      <inkml:brushProperty name="height" value="0.0265" units="cm"/>
    </inkml:brush>
  </inkml:definitions>
  <inkml:trace contextRef="#ctx0" brushRef="#br0">18293 11582 11840,'0'19'-128,"0"-19"-256,0 19-960,0-19-384,19 19-1024</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508"/>
    </inkml:context>
    <inkml:brush xml:id="br0">
      <inkml:brushProperty name="width" value="0.025" units="cm"/>
      <inkml:brushProperty name="height" value="0.025" units="cm"/>
    </inkml:brush>
  </inkml:definitions>
  <inkml:trace contextRef="#ctx0" brushRef="#br0">18919 11715 7808,'-57'-19'2880,"57"19"-1536,0 0-1632,0 0 448,0 0-1504,0 0-544,0 0-1024,0 19-352</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646"/>
    </inkml:context>
    <inkml:brush xml:id="br0">
      <inkml:brushProperty name="width" value="0.025" units="cm"/>
      <inkml:brushProperty name="height" value="0.025" units="cm"/>
    </inkml:brush>
  </inkml:definitions>
  <inkml:trace contextRef="#ctx0" brushRef="#br0">18919 11734 2304,'-38'0'960,"76"0"-512,-76 0-1504,38 0-320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6.834"/>
    </inkml:context>
    <inkml:brush xml:id="br0">
      <inkml:brushProperty name="width" value="0.0265" units="cm"/>
      <inkml:brushProperty name="height" value="0.0265" units="cm"/>
    </inkml:brush>
  </inkml:definitions>
  <inkml:trace contextRef="#ctx0" brushRef="#br0">18293 11582 11840,'0'19'-128,"0"-19"-256,0 19-960,0-19-384,19 19-1024</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1E34231C-5117-451E-899C-BAA7F6E7430D}" type="datetimeFigureOut">
              <a:rPr lang="en-US" smtClean="0"/>
              <a:t>2/22/2023</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F8C071F8-0110-44CB-B1AD-32F308DA789F}" type="slidenum">
              <a:rPr lang="en-US" smtClean="0"/>
              <a:t>‹#›</a:t>
            </a:fld>
            <a:endParaRPr lang="en-US"/>
          </a:p>
        </p:txBody>
      </p:sp>
    </p:spTree>
    <p:extLst>
      <p:ext uri="{BB962C8B-B14F-4D97-AF65-F5344CB8AC3E}">
        <p14:creationId xmlns:p14="http://schemas.microsoft.com/office/powerpoint/2010/main" val="1353198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WRONG!!!</a:t>
            </a:r>
          </a:p>
        </p:txBody>
      </p:sp>
      <p:sp>
        <p:nvSpPr>
          <p:cNvPr id="4" name="Header Placeholder 3"/>
          <p:cNvSpPr>
            <a:spLocks noGrp="1"/>
          </p:cNvSpPr>
          <p:nvPr>
            <p:ph type="hdr" sz="quarter" idx="10"/>
          </p:nvPr>
        </p:nvSpPr>
        <p:spPr/>
        <p:txBody>
          <a:bodyPr/>
          <a:lstStyle/>
          <a:p>
            <a:pPr>
              <a:defRPr/>
            </a:pPr>
            <a:r>
              <a:rPr lang="en-US"/>
              <a:t>Dr. Andy Woods - The Coming Kingdom</a:t>
            </a:r>
            <a:endParaRPr lang="en-US" dirty="0"/>
          </a:p>
        </p:txBody>
      </p:sp>
      <p:sp>
        <p:nvSpPr>
          <p:cNvPr id="5" name="Date Placeholder 4"/>
          <p:cNvSpPr>
            <a:spLocks noGrp="1"/>
          </p:cNvSpPr>
          <p:nvPr>
            <p:ph type="dt" idx="11"/>
          </p:nvPr>
        </p:nvSpPr>
        <p:spPr/>
        <p:txBody>
          <a:bodyPr/>
          <a:lstStyle/>
          <a:p>
            <a:pPr>
              <a:defRPr/>
            </a:pPr>
            <a:r>
              <a:rPr lang="en-US"/>
              <a:t>12/5/2018</a:t>
            </a:r>
            <a:endParaRPr lang="en-US" dirty="0"/>
          </a:p>
        </p:txBody>
      </p:sp>
      <p:sp>
        <p:nvSpPr>
          <p:cNvPr id="6" name="Footer Placeholder 5"/>
          <p:cNvSpPr>
            <a:spLocks noGrp="1"/>
          </p:cNvSpPr>
          <p:nvPr>
            <p:ph type="ftr" sz="quarter" idx="12"/>
          </p:nvPr>
        </p:nvSpPr>
        <p:spPr/>
        <p:txBody>
          <a:bodyPr/>
          <a:lstStyle/>
          <a:p>
            <a:pPr>
              <a:defRPr/>
            </a:pPr>
            <a:r>
              <a:rPr lang="en-US">
                <a:cs typeface="Calibri" panose="020F0502020204030204" pitchFamily="34" charset="0"/>
              </a:rPr>
              <a:t>Sugar Land BIble Church</a:t>
            </a:r>
            <a:endParaRPr lang="en-US" dirty="0">
              <a:cs typeface="Calibri" panose="020F0502020204030204" pitchFamily="34" charset="0"/>
            </a:endParaRPr>
          </a:p>
        </p:txBody>
      </p:sp>
      <p:sp>
        <p:nvSpPr>
          <p:cNvPr id="7" name="Slide Number Placeholder 6"/>
          <p:cNvSpPr>
            <a:spLocks noGrp="1"/>
          </p:cNvSpPr>
          <p:nvPr>
            <p:ph type="sldNum" sz="quarter" idx="13"/>
          </p:nvPr>
        </p:nvSpPr>
        <p:spPr/>
        <p:txBody>
          <a:bodyPr/>
          <a:lstStyle/>
          <a:p>
            <a:pPr>
              <a:defRPr/>
            </a:pPr>
            <a:fld id="{B1F4E4D5-D111-482F-97CA-316C84D86ECF}" type="slidenum">
              <a:rPr lang="en-US" smtClean="0"/>
              <a:pPr>
                <a:defRPr/>
              </a:pPr>
              <a:t>14</a:t>
            </a:fld>
            <a:endParaRPr lang="en-US" dirty="0"/>
          </a:p>
        </p:txBody>
      </p:sp>
    </p:spTree>
    <p:extLst>
      <p:ext uri="{BB962C8B-B14F-4D97-AF65-F5344CB8AC3E}">
        <p14:creationId xmlns:p14="http://schemas.microsoft.com/office/powerpoint/2010/main" val="28996887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t>Dr. Andy Woods</a:t>
            </a:r>
          </a:p>
        </p:txBody>
      </p:sp>
      <p:sp>
        <p:nvSpPr>
          <p:cNvPr id="5" name="Date Placeholder 4"/>
          <p:cNvSpPr>
            <a:spLocks noGrp="1"/>
          </p:cNvSpPr>
          <p:nvPr>
            <p:ph type="dt" idx="11"/>
          </p:nvPr>
        </p:nvSpPr>
        <p:spPr/>
        <p:txBody>
          <a:bodyPr/>
          <a:lstStyle/>
          <a:p>
            <a:pPr>
              <a:defRPr/>
            </a:pPr>
            <a:r>
              <a:rPr lang="en-US"/>
              <a:t>12/5/2018</a:t>
            </a:r>
          </a:p>
        </p:txBody>
      </p:sp>
      <p:sp>
        <p:nvSpPr>
          <p:cNvPr id="6" name="Footer Placeholder 5"/>
          <p:cNvSpPr>
            <a:spLocks noGrp="1"/>
          </p:cNvSpPr>
          <p:nvPr>
            <p:ph type="ftr" sz="quarter" idx="12"/>
          </p:nvPr>
        </p:nvSpPr>
        <p:spPr/>
        <p:txBody>
          <a:bodyPr/>
          <a:lstStyle/>
          <a:p>
            <a:pPr>
              <a:defRPr/>
            </a:pPr>
            <a:r>
              <a:rPr lang="en-US" dirty="0">
                <a:cs typeface="Calibri" panose="020F0502020204030204" pitchFamily="34" charset="0"/>
              </a:rPr>
              <a:t>Sugar Land Bible Church</a:t>
            </a:r>
          </a:p>
        </p:txBody>
      </p:sp>
      <p:sp>
        <p:nvSpPr>
          <p:cNvPr id="7" name="Slide Number Placeholder 6"/>
          <p:cNvSpPr>
            <a:spLocks noGrp="1"/>
          </p:cNvSpPr>
          <p:nvPr>
            <p:ph type="sldNum" sz="quarter" idx="13"/>
          </p:nvPr>
        </p:nvSpPr>
        <p:spPr/>
        <p:txBody>
          <a:bodyPr/>
          <a:lstStyle/>
          <a:p>
            <a:pPr>
              <a:defRPr/>
            </a:pPr>
            <a:fld id="{152DD1A1-F99A-4FB8-8776-D254C3D23044}" type="slidenum">
              <a:rPr lang="en-US" altLang="en-US" smtClean="0"/>
              <a:pPr>
                <a:defRPr/>
              </a:pPr>
              <a:t>15</a:t>
            </a:fld>
            <a:endParaRPr lang="en-US" altLang="en-US" dirty="0"/>
          </a:p>
        </p:txBody>
      </p:sp>
    </p:spTree>
    <p:extLst>
      <p:ext uri="{BB962C8B-B14F-4D97-AF65-F5344CB8AC3E}">
        <p14:creationId xmlns:p14="http://schemas.microsoft.com/office/powerpoint/2010/main" val="32325998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Dr. Andy Woods - The Coming Kingdom</a:t>
            </a:r>
            <a:endParaRPr lang="en-US" dirty="0"/>
          </a:p>
        </p:txBody>
      </p:sp>
      <p:sp>
        <p:nvSpPr>
          <p:cNvPr id="5" name="Date Placeholder 4"/>
          <p:cNvSpPr>
            <a:spLocks noGrp="1"/>
          </p:cNvSpPr>
          <p:nvPr>
            <p:ph type="dt" idx="1"/>
          </p:nvPr>
        </p:nvSpPr>
        <p:spPr/>
        <p:txBody>
          <a:bodyPr/>
          <a:lstStyle/>
          <a:p>
            <a:pPr>
              <a:defRPr/>
            </a:pPr>
            <a:fld id="{A1699931-725F-482E-916B-5439278D6BA4}" type="datetime1">
              <a:rPr lang="en-US" smtClean="0"/>
              <a:t>2/22/2023</a:t>
            </a:fld>
            <a:endParaRPr lang="en-US" dirty="0"/>
          </a:p>
        </p:txBody>
      </p:sp>
      <p:sp>
        <p:nvSpPr>
          <p:cNvPr id="6" name="Footer Placeholder 5"/>
          <p:cNvSpPr>
            <a:spLocks noGrp="1"/>
          </p:cNvSpPr>
          <p:nvPr>
            <p:ph type="ftr" sz="quarter" idx="4"/>
          </p:nvPr>
        </p:nvSpPr>
        <p:spPr/>
        <p:txBody>
          <a:bodyPr/>
          <a:lstStyle/>
          <a:p>
            <a:pPr>
              <a:defRPr/>
            </a:pPr>
            <a:r>
              <a:rPr lang="en-US">
                <a:cs typeface="Calibri" panose="020F0502020204030204" pitchFamily="34" charset="0"/>
              </a:rPr>
              <a:t>Sugar Land BIble Church</a:t>
            </a:r>
            <a:endParaRPr lang="en-US" dirty="0">
              <a:cs typeface="Calibri" panose="020F0502020204030204" pitchFamily="34" charset="0"/>
            </a:endParaRPr>
          </a:p>
        </p:txBody>
      </p:sp>
      <p:sp>
        <p:nvSpPr>
          <p:cNvPr id="7" name="Slide Number Placeholder 6"/>
          <p:cNvSpPr>
            <a:spLocks noGrp="1"/>
          </p:cNvSpPr>
          <p:nvPr>
            <p:ph type="sldNum" sz="quarter" idx="5"/>
          </p:nvPr>
        </p:nvSpPr>
        <p:spPr/>
        <p:txBody>
          <a:bodyPr/>
          <a:lstStyle/>
          <a:p>
            <a:pPr>
              <a:defRPr/>
            </a:pPr>
            <a:fld id="{B1F4E4D5-D111-482F-97CA-316C84D86ECF}" type="slidenum">
              <a:rPr lang="en-US" smtClean="0"/>
              <a:pPr>
                <a:defRPr/>
              </a:pPr>
              <a:t>16</a:t>
            </a:fld>
            <a:endParaRPr lang="en-US" dirty="0"/>
          </a:p>
        </p:txBody>
      </p:sp>
    </p:spTree>
    <p:extLst>
      <p:ext uri="{BB962C8B-B14F-4D97-AF65-F5344CB8AC3E}">
        <p14:creationId xmlns:p14="http://schemas.microsoft.com/office/powerpoint/2010/main" val="41714489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Dr. Andy Woods - The Coming Kingdom</a:t>
            </a:r>
            <a:endParaRPr lang="en-US" dirty="0"/>
          </a:p>
        </p:txBody>
      </p:sp>
      <p:sp>
        <p:nvSpPr>
          <p:cNvPr id="5" name="Date Placeholder 4"/>
          <p:cNvSpPr>
            <a:spLocks noGrp="1"/>
          </p:cNvSpPr>
          <p:nvPr>
            <p:ph type="dt" idx="1"/>
          </p:nvPr>
        </p:nvSpPr>
        <p:spPr/>
        <p:txBody>
          <a:bodyPr/>
          <a:lstStyle/>
          <a:p>
            <a:pPr>
              <a:defRPr/>
            </a:pPr>
            <a:fld id="{23034002-AA64-4B63-AEA7-0FCDCB889CF3}" type="datetime1">
              <a:rPr lang="en-US" smtClean="0"/>
              <a:t>2/22/2023</a:t>
            </a:fld>
            <a:endParaRPr lang="en-US" dirty="0"/>
          </a:p>
        </p:txBody>
      </p:sp>
      <p:sp>
        <p:nvSpPr>
          <p:cNvPr id="6" name="Footer Placeholder 5"/>
          <p:cNvSpPr>
            <a:spLocks noGrp="1"/>
          </p:cNvSpPr>
          <p:nvPr>
            <p:ph type="ftr" sz="quarter" idx="4"/>
          </p:nvPr>
        </p:nvSpPr>
        <p:spPr/>
        <p:txBody>
          <a:bodyPr/>
          <a:lstStyle/>
          <a:p>
            <a:pPr>
              <a:defRPr/>
            </a:pPr>
            <a:r>
              <a:rPr lang="en-US">
                <a:cs typeface="Calibri" panose="020F0502020204030204" pitchFamily="34" charset="0"/>
              </a:rPr>
              <a:t>Sugar Land BIble Church</a:t>
            </a:r>
            <a:endParaRPr lang="en-US" dirty="0">
              <a:cs typeface="Calibri" panose="020F0502020204030204" pitchFamily="34" charset="0"/>
            </a:endParaRPr>
          </a:p>
        </p:txBody>
      </p:sp>
      <p:sp>
        <p:nvSpPr>
          <p:cNvPr id="7" name="Slide Number Placeholder 6"/>
          <p:cNvSpPr>
            <a:spLocks noGrp="1"/>
          </p:cNvSpPr>
          <p:nvPr>
            <p:ph type="sldNum" sz="quarter" idx="5"/>
          </p:nvPr>
        </p:nvSpPr>
        <p:spPr/>
        <p:txBody>
          <a:bodyPr/>
          <a:lstStyle/>
          <a:p>
            <a:pPr>
              <a:defRPr/>
            </a:pPr>
            <a:fld id="{B1F4E4D5-D111-482F-97CA-316C84D86ECF}" type="slidenum">
              <a:rPr lang="en-US" smtClean="0"/>
              <a:pPr>
                <a:defRPr/>
              </a:pPr>
              <a:t>17</a:t>
            </a:fld>
            <a:endParaRPr lang="en-US" dirty="0"/>
          </a:p>
        </p:txBody>
      </p:sp>
    </p:spTree>
    <p:extLst>
      <p:ext uri="{BB962C8B-B14F-4D97-AF65-F5344CB8AC3E}">
        <p14:creationId xmlns:p14="http://schemas.microsoft.com/office/powerpoint/2010/main" val="38833269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Calibri" panose="020F0502020204030204" pitchFamily="34" charset="0"/>
            </a:endParaRPr>
          </a:p>
        </p:txBody>
      </p:sp>
      <p:sp>
        <p:nvSpPr>
          <p:cNvPr id="138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279" eaLnBrk="0" hangingPunct="0">
              <a:defRPr sz="2500">
                <a:solidFill>
                  <a:schemeClr val="tx1"/>
                </a:solidFill>
                <a:latin typeface="Times New Roman" panose="02020603050405020304" pitchFamily="18" charset="0"/>
                <a:cs typeface="Arial" panose="020B0604020202020204" pitchFamily="34" charset="0"/>
              </a:defRPr>
            </a:lvl1pPr>
            <a:lvl2pPr marL="770662" indent="-296408" defTabSz="912279" eaLnBrk="0" hangingPunct="0">
              <a:defRPr sz="2500">
                <a:solidFill>
                  <a:schemeClr val="tx1"/>
                </a:solidFill>
                <a:latin typeface="Times New Roman" panose="02020603050405020304" pitchFamily="18" charset="0"/>
                <a:cs typeface="Arial" panose="020B0604020202020204" pitchFamily="34" charset="0"/>
              </a:defRPr>
            </a:lvl2pPr>
            <a:lvl3pPr marL="1185634" indent="-237127" defTabSz="912279" eaLnBrk="0" hangingPunct="0">
              <a:defRPr sz="2500">
                <a:solidFill>
                  <a:schemeClr val="tx1"/>
                </a:solidFill>
                <a:latin typeface="Times New Roman" panose="02020603050405020304" pitchFamily="18" charset="0"/>
                <a:cs typeface="Arial" panose="020B0604020202020204" pitchFamily="34" charset="0"/>
              </a:defRPr>
            </a:lvl3pPr>
            <a:lvl4pPr marL="1659887" indent="-237127" defTabSz="912279" eaLnBrk="0" hangingPunct="0">
              <a:defRPr sz="2500">
                <a:solidFill>
                  <a:schemeClr val="tx1"/>
                </a:solidFill>
                <a:latin typeface="Times New Roman" panose="02020603050405020304" pitchFamily="18" charset="0"/>
                <a:cs typeface="Arial" panose="020B0604020202020204" pitchFamily="34" charset="0"/>
              </a:defRPr>
            </a:lvl4pPr>
            <a:lvl5pPr marL="2134141" indent="-237127" defTabSz="912279" eaLnBrk="0" hangingPunct="0">
              <a:defRPr sz="2500">
                <a:solidFill>
                  <a:schemeClr val="tx1"/>
                </a:solidFill>
                <a:latin typeface="Times New Roman" panose="02020603050405020304" pitchFamily="18" charset="0"/>
                <a:cs typeface="Arial" panose="020B0604020202020204" pitchFamily="34" charset="0"/>
              </a:defRPr>
            </a:lvl5pPr>
            <a:lvl6pPr marL="260839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6pPr>
            <a:lvl7pPr marL="3082648"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7pPr>
            <a:lvl8pPr marL="3556902"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8pPr>
            <a:lvl9pPr marL="403115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9pPr>
          </a:lstStyle>
          <a:p>
            <a:pPr eaLnBrk="1" hangingPunct="1"/>
            <a:fld id="{59C21613-B277-418A-868C-8142072CA599}" type="slidenum">
              <a:rPr lang="en-US" altLang="en-US" sz="1300">
                <a:latin typeface="Calibri" panose="020F0502020204030204" pitchFamily="34" charset="0"/>
              </a:rPr>
              <a:pPr eaLnBrk="1" hangingPunct="1"/>
              <a:t>33</a:t>
            </a:fld>
            <a:endParaRPr lang="en-US" altLang="en-US" sz="1300" dirty="0">
              <a:latin typeface="Calibri" panose="020F0502020204030204" pitchFamily="34" charset="0"/>
            </a:endParaRPr>
          </a:p>
        </p:txBody>
      </p:sp>
    </p:spTree>
    <p:extLst>
      <p:ext uri="{BB962C8B-B14F-4D97-AF65-F5344CB8AC3E}">
        <p14:creationId xmlns:p14="http://schemas.microsoft.com/office/powerpoint/2010/main" val="41075949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Calibri" panose="020F0502020204030204" pitchFamily="34" charset="0"/>
            </a:endParaRPr>
          </a:p>
        </p:txBody>
      </p:sp>
      <p:sp>
        <p:nvSpPr>
          <p:cNvPr id="138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279" eaLnBrk="0" hangingPunct="0">
              <a:defRPr sz="2500">
                <a:solidFill>
                  <a:schemeClr val="tx1"/>
                </a:solidFill>
                <a:latin typeface="Times New Roman" panose="02020603050405020304" pitchFamily="18" charset="0"/>
                <a:cs typeface="Arial" panose="020B0604020202020204" pitchFamily="34" charset="0"/>
              </a:defRPr>
            </a:lvl1pPr>
            <a:lvl2pPr marL="770662" indent="-296408" defTabSz="912279" eaLnBrk="0" hangingPunct="0">
              <a:defRPr sz="2500">
                <a:solidFill>
                  <a:schemeClr val="tx1"/>
                </a:solidFill>
                <a:latin typeface="Times New Roman" panose="02020603050405020304" pitchFamily="18" charset="0"/>
                <a:cs typeface="Arial" panose="020B0604020202020204" pitchFamily="34" charset="0"/>
              </a:defRPr>
            </a:lvl2pPr>
            <a:lvl3pPr marL="1185634" indent="-237127" defTabSz="912279" eaLnBrk="0" hangingPunct="0">
              <a:defRPr sz="2500">
                <a:solidFill>
                  <a:schemeClr val="tx1"/>
                </a:solidFill>
                <a:latin typeface="Times New Roman" panose="02020603050405020304" pitchFamily="18" charset="0"/>
                <a:cs typeface="Arial" panose="020B0604020202020204" pitchFamily="34" charset="0"/>
              </a:defRPr>
            </a:lvl3pPr>
            <a:lvl4pPr marL="1659887" indent="-237127" defTabSz="912279" eaLnBrk="0" hangingPunct="0">
              <a:defRPr sz="2500">
                <a:solidFill>
                  <a:schemeClr val="tx1"/>
                </a:solidFill>
                <a:latin typeface="Times New Roman" panose="02020603050405020304" pitchFamily="18" charset="0"/>
                <a:cs typeface="Arial" panose="020B0604020202020204" pitchFamily="34" charset="0"/>
              </a:defRPr>
            </a:lvl4pPr>
            <a:lvl5pPr marL="2134141" indent="-237127" defTabSz="912279" eaLnBrk="0" hangingPunct="0">
              <a:defRPr sz="2500">
                <a:solidFill>
                  <a:schemeClr val="tx1"/>
                </a:solidFill>
                <a:latin typeface="Times New Roman" panose="02020603050405020304" pitchFamily="18" charset="0"/>
                <a:cs typeface="Arial" panose="020B0604020202020204" pitchFamily="34" charset="0"/>
              </a:defRPr>
            </a:lvl5pPr>
            <a:lvl6pPr marL="260839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6pPr>
            <a:lvl7pPr marL="3082648"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7pPr>
            <a:lvl8pPr marL="3556902"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8pPr>
            <a:lvl9pPr marL="403115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9pPr>
          </a:lstStyle>
          <a:p>
            <a:pPr eaLnBrk="1" hangingPunct="1"/>
            <a:fld id="{59C21613-B277-418A-868C-8142072CA599}" type="slidenum">
              <a:rPr lang="en-US" altLang="en-US" sz="1300">
                <a:latin typeface="Calibri" panose="020F0502020204030204" pitchFamily="34" charset="0"/>
              </a:rPr>
              <a:pPr eaLnBrk="1" hangingPunct="1"/>
              <a:t>39</a:t>
            </a:fld>
            <a:endParaRPr lang="en-US" altLang="en-US" sz="1300" dirty="0">
              <a:latin typeface="Calibri" panose="020F0502020204030204" pitchFamily="34" charset="0"/>
            </a:endParaRPr>
          </a:p>
        </p:txBody>
      </p:sp>
    </p:spTree>
    <p:extLst>
      <p:ext uri="{BB962C8B-B14F-4D97-AF65-F5344CB8AC3E}">
        <p14:creationId xmlns:p14="http://schemas.microsoft.com/office/powerpoint/2010/main" val="39719726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94</a:t>
            </a:fld>
            <a:endParaRPr lang="en-US" altLang="en-US" dirty="0"/>
          </a:p>
        </p:txBody>
      </p:sp>
    </p:spTree>
    <p:extLst>
      <p:ext uri="{BB962C8B-B14F-4D97-AF65-F5344CB8AC3E}">
        <p14:creationId xmlns:p14="http://schemas.microsoft.com/office/powerpoint/2010/main" val="21002810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1/27/2019</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112</a:t>
            </a:fld>
            <a:endParaRPr lang="en-US" altLang="en-US" dirty="0"/>
          </a:p>
        </p:txBody>
      </p:sp>
    </p:spTree>
    <p:extLst>
      <p:ext uri="{BB962C8B-B14F-4D97-AF65-F5344CB8AC3E}">
        <p14:creationId xmlns:p14="http://schemas.microsoft.com/office/powerpoint/2010/main" val="33058980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3672109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2754146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34686915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666897060"/>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3"/>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4971FCA6-7645-460B-AB48-CA8D34B804C4}"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627833835"/>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59984" y="1946275"/>
            <a:ext cx="5080000" cy="4114800"/>
          </a:xfrm>
        </p:spPr>
        <p:txBody>
          <a:bodyPr/>
          <a:lstStyle/>
          <a:p>
            <a:pPr lvl="0"/>
            <a:endParaRPr lang="en-US" noProof="0"/>
          </a:p>
        </p:txBody>
      </p:sp>
      <p:sp>
        <p:nvSpPr>
          <p:cNvPr id="4" name="Text Placeholder 3"/>
          <p:cNvSpPr>
            <a:spLocks noGrp="1"/>
          </p:cNvSpPr>
          <p:nvPr>
            <p:ph type="body" sz="half" idx="2"/>
          </p:nvPr>
        </p:nvSpPr>
        <p:spPr>
          <a:xfrm>
            <a:off x="68431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p:txBody>
          <a:bodyPr/>
          <a:lstStyle>
            <a:lvl1pPr>
              <a:defRPr/>
            </a:lvl1pPr>
          </a:lstStyle>
          <a:p>
            <a:pPr>
              <a:defRPr/>
            </a:pPr>
            <a:endParaRPr lang="en-US"/>
          </a:p>
        </p:txBody>
      </p:sp>
      <p:sp>
        <p:nvSpPr>
          <p:cNvPr id="6" name="Rectangle 36"/>
          <p:cNvSpPr>
            <a:spLocks noGrp="1" noChangeArrowheads="1"/>
          </p:cNvSpPr>
          <p:nvPr>
            <p:ph type="ftr" sz="quarter" idx="11"/>
          </p:nvPr>
        </p:nvSpPr>
        <p:spPr/>
        <p:txBody>
          <a:bodyPr/>
          <a:lstStyle>
            <a:lvl1pPr>
              <a:defRPr/>
            </a:lvl1pPr>
          </a:lstStyle>
          <a:p>
            <a:pPr>
              <a:defRPr/>
            </a:pPr>
            <a:endParaRPr lang="en-US"/>
          </a:p>
        </p:txBody>
      </p:sp>
      <p:sp>
        <p:nvSpPr>
          <p:cNvPr id="7" name="Rectangle 37"/>
          <p:cNvSpPr>
            <a:spLocks noGrp="1" noChangeArrowheads="1"/>
          </p:cNvSpPr>
          <p:nvPr>
            <p:ph type="sldNum" sz="quarter" idx="12"/>
          </p:nvPr>
        </p:nvSpPr>
        <p:spPr/>
        <p:txBody>
          <a:bodyPr/>
          <a:lstStyle>
            <a:lvl1pPr>
              <a:defRPr/>
            </a:lvl1pPr>
          </a:lstStyle>
          <a:p>
            <a:fld id="{D36E8520-37C3-473E-85E6-D362048BCA9A}" type="slidenum">
              <a:rPr lang="en-US" altLang="en-US"/>
              <a:pPr/>
              <a:t>‹#›</a:t>
            </a:fld>
            <a:endParaRPr lang="en-US" altLang="en-US"/>
          </a:p>
        </p:txBody>
      </p:sp>
    </p:spTree>
    <p:extLst>
      <p:ext uri="{BB962C8B-B14F-4D97-AF65-F5344CB8AC3E}">
        <p14:creationId xmlns:p14="http://schemas.microsoft.com/office/powerpoint/2010/main" val="38533456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lstStyle/>
          <a:p>
            <a:pPr lvl="0"/>
            <a:endParaRPr lang="en-US" noProof="0"/>
          </a:p>
        </p:txBody>
      </p:sp>
      <p:sp>
        <p:nvSpPr>
          <p:cNvPr id="4" name="Rectangle 1059"/>
          <p:cNvSpPr>
            <a:spLocks noGrp="1" noChangeArrowheads="1"/>
          </p:cNvSpPr>
          <p:nvPr>
            <p:ph type="dt" sz="half" idx="10"/>
          </p:nvPr>
        </p:nvSpPr>
        <p:spPr/>
        <p:txBody>
          <a:bodyPr/>
          <a:lstStyle>
            <a:lvl1pPr>
              <a:defRPr/>
            </a:lvl1pPr>
          </a:lstStyle>
          <a:p>
            <a:pPr>
              <a:defRPr/>
            </a:pPr>
            <a:endParaRPr lang="en-US"/>
          </a:p>
        </p:txBody>
      </p:sp>
      <p:sp>
        <p:nvSpPr>
          <p:cNvPr id="5" name="Rectangle 1060"/>
          <p:cNvSpPr>
            <a:spLocks noGrp="1" noChangeArrowheads="1"/>
          </p:cNvSpPr>
          <p:nvPr>
            <p:ph type="ftr" sz="quarter" idx="11"/>
          </p:nvPr>
        </p:nvSpPr>
        <p:spPr/>
        <p:txBody>
          <a:bodyPr/>
          <a:lstStyle>
            <a:lvl1pPr>
              <a:defRPr/>
            </a:lvl1pPr>
          </a:lstStyle>
          <a:p>
            <a:pPr>
              <a:defRPr/>
            </a:pPr>
            <a:endParaRPr lang="en-US"/>
          </a:p>
        </p:txBody>
      </p:sp>
      <p:sp>
        <p:nvSpPr>
          <p:cNvPr id="6" name="Rectangle 1061"/>
          <p:cNvSpPr>
            <a:spLocks noGrp="1" noChangeArrowheads="1"/>
          </p:cNvSpPr>
          <p:nvPr>
            <p:ph type="sldNum" sz="quarter" idx="12"/>
          </p:nvPr>
        </p:nvSpPr>
        <p:spPr/>
        <p:txBody>
          <a:bodyPr/>
          <a:lstStyle>
            <a:lvl1pPr>
              <a:defRPr smtClean="0"/>
            </a:lvl1pPr>
          </a:lstStyle>
          <a:p>
            <a:pPr>
              <a:defRPr/>
            </a:pPr>
            <a:fld id="{37FD5E51-C704-4CB5-AD20-00065384E650}" type="slidenum">
              <a:rPr lang="en-US" altLang="en-US"/>
              <a:pPr>
                <a:defRPr/>
              </a:pPr>
              <a:t>‹#›</a:t>
            </a:fld>
            <a:endParaRPr lang="en-US" altLang="en-US"/>
          </a:p>
        </p:txBody>
      </p:sp>
    </p:spTree>
    <p:extLst>
      <p:ext uri="{BB962C8B-B14F-4D97-AF65-F5344CB8AC3E}">
        <p14:creationId xmlns:p14="http://schemas.microsoft.com/office/powerpoint/2010/main" val="35572523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454007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2840491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2519073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1519428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2917579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2649549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3845674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1561822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91122158-50D8-4B77-ADCA-79B530C41F2E}"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11" r:id="rId13"/>
    <p:sldLayoutId id="2147483712" r:id="rId14"/>
    <p:sldLayoutId id="2147483713" r:id="rId15"/>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61.gif"/><Relationship Id="rId1" Type="http://schemas.openxmlformats.org/officeDocument/2006/relationships/slideLayout" Target="../slideLayouts/slideLayout12.xml"/></Relationships>
</file>

<file path=ppt/slides/_rels/slide10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1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64.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70.png"/><Relationship Id="rId7" Type="http://schemas.openxmlformats.org/officeDocument/2006/relationships/image" Target="../media/image69.png"/><Relationship Id="rId2" Type="http://schemas.openxmlformats.org/officeDocument/2006/relationships/customXml" Target="../ink/ink1.xml"/><Relationship Id="rId1" Type="http://schemas.openxmlformats.org/officeDocument/2006/relationships/slideLayout" Target="../slideLayouts/slideLayout2.xml"/><Relationship Id="rId6" Type="http://schemas.openxmlformats.org/officeDocument/2006/relationships/customXml" Target="../ink/ink3.xml"/><Relationship Id="rId5" Type="http://schemas.openxmlformats.org/officeDocument/2006/relationships/image" Target="../media/image68.png"/><Relationship Id="rId4" Type="http://schemas.openxmlformats.org/officeDocument/2006/relationships/customXml" Target="../ink/ink2.xml"/><Relationship Id="rId9" Type="http://schemas.openxmlformats.org/officeDocument/2006/relationships/image" Target="../media/image11.jpe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customXml" Target="../ink/ink4.xml"/><Relationship Id="rId7"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customXml" Target="../ink/ink5.xml"/><Relationship Id="rId4" Type="http://schemas.openxmlformats.org/officeDocument/2006/relationships/image" Target="../media/image76.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690.png"/><Relationship Id="rId7" Type="http://schemas.openxmlformats.org/officeDocument/2006/relationships/image" Target="../media/image710.png"/><Relationship Id="rId2" Type="http://schemas.openxmlformats.org/officeDocument/2006/relationships/customXml" Target="../ink/ink6.xml"/><Relationship Id="rId1" Type="http://schemas.openxmlformats.org/officeDocument/2006/relationships/slideLayout" Target="../slideLayouts/slideLayout2.xml"/><Relationship Id="rId6" Type="http://schemas.openxmlformats.org/officeDocument/2006/relationships/customXml" Target="../ink/ink8.xml"/><Relationship Id="rId5" Type="http://schemas.openxmlformats.org/officeDocument/2006/relationships/image" Target="../media/image77.png"/><Relationship Id="rId4" Type="http://schemas.openxmlformats.org/officeDocument/2006/relationships/customXml" Target="../ink/ink7.xml"/></Relationships>
</file>

<file path=ppt/slides/_rels/slide2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690.png"/><Relationship Id="rId7" Type="http://schemas.openxmlformats.org/officeDocument/2006/relationships/image" Target="../media/image710.png"/><Relationship Id="rId2" Type="http://schemas.openxmlformats.org/officeDocument/2006/relationships/customXml" Target="../ink/ink9.xml"/><Relationship Id="rId1" Type="http://schemas.openxmlformats.org/officeDocument/2006/relationships/slideLayout" Target="../slideLayouts/slideLayout2.xml"/><Relationship Id="rId6" Type="http://schemas.openxmlformats.org/officeDocument/2006/relationships/customXml" Target="../ink/ink11.xml"/><Relationship Id="rId5" Type="http://schemas.openxmlformats.org/officeDocument/2006/relationships/image" Target="../media/image77.png"/><Relationship Id="rId4" Type="http://schemas.openxmlformats.org/officeDocument/2006/relationships/customXml" Target="../ink/ink10.xml"/></Relationships>
</file>

<file path=ppt/slides/_rels/slide2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690.png"/><Relationship Id="rId7" Type="http://schemas.openxmlformats.org/officeDocument/2006/relationships/image" Target="../media/image710.png"/><Relationship Id="rId2" Type="http://schemas.openxmlformats.org/officeDocument/2006/relationships/customXml" Target="../ink/ink12.xml"/><Relationship Id="rId1" Type="http://schemas.openxmlformats.org/officeDocument/2006/relationships/slideLayout" Target="../slideLayouts/slideLayout2.xml"/><Relationship Id="rId6" Type="http://schemas.openxmlformats.org/officeDocument/2006/relationships/customXml" Target="../ink/ink14.xml"/><Relationship Id="rId5" Type="http://schemas.openxmlformats.org/officeDocument/2006/relationships/image" Target="../media/image77.png"/><Relationship Id="rId4" Type="http://schemas.openxmlformats.org/officeDocument/2006/relationships/customXml" Target="../ink/ink13.xml"/></Relationships>
</file>

<file path=ppt/slides/_rels/slide24.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82.png"/><Relationship Id="rId7" Type="http://schemas.openxmlformats.org/officeDocument/2006/relationships/image" Target="../media/image84.png"/><Relationship Id="rId2" Type="http://schemas.openxmlformats.org/officeDocument/2006/relationships/customXml" Target="../ink/ink15.xml"/><Relationship Id="rId1" Type="http://schemas.openxmlformats.org/officeDocument/2006/relationships/slideLayout" Target="../slideLayouts/slideLayout2.xml"/><Relationship Id="rId6" Type="http://schemas.openxmlformats.org/officeDocument/2006/relationships/customXml" Target="../ink/ink17.xml"/><Relationship Id="rId5" Type="http://schemas.openxmlformats.org/officeDocument/2006/relationships/image" Target="../media/image83.png"/><Relationship Id="rId4" Type="http://schemas.openxmlformats.org/officeDocument/2006/relationships/customXml" Target="../ink/ink16.xml"/></Relationships>
</file>

<file path=ppt/slides/_rels/slide25.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690.png"/><Relationship Id="rId7" Type="http://schemas.openxmlformats.org/officeDocument/2006/relationships/image" Target="../media/image710.png"/><Relationship Id="rId2" Type="http://schemas.openxmlformats.org/officeDocument/2006/relationships/customXml" Target="../ink/ink18.xml"/><Relationship Id="rId1" Type="http://schemas.openxmlformats.org/officeDocument/2006/relationships/slideLayout" Target="../slideLayouts/slideLayout2.xml"/><Relationship Id="rId6" Type="http://schemas.openxmlformats.org/officeDocument/2006/relationships/customXml" Target="../ink/ink20.xml"/><Relationship Id="rId5" Type="http://schemas.openxmlformats.org/officeDocument/2006/relationships/image" Target="../media/image77.png"/><Relationship Id="rId4" Type="http://schemas.openxmlformats.org/officeDocument/2006/relationships/customXml" Target="../ink/ink1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44.wmf"/><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44.wmf"/><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2" Type="http://schemas.openxmlformats.org/officeDocument/2006/relationships/image" Target="../media/image44.wmf"/><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44.wmf"/><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6.png"/><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9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D3C6EE-A469-2D17-2340-D00F22FD232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3" name="Picture 2" descr="A picture containing text, book&#10;&#10;Description automatically generated">
            <a:extLst>
              <a:ext uri="{FF2B5EF4-FFF2-40B4-BE49-F238E27FC236}">
                <a16:creationId xmlns:a16="http://schemas.microsoft.com/office/drawing/2014/main" id="{2DCDF2B8-5470-227C-31DD-24831E2494AE}"/>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37284" y="609600"/>
            <a:ext cx="6517433" cy="4572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C03C1F84-50F2-4AD7-A6C9-819D23EAC03A}"/>
              </a:ext>
            </a:extLst>
          </p:cNvPr>
          <p:cNvSpPr>
            <a:spLocks noGrp="1" noChangeArrowheads="1"/>
          </p:cNvSpPr>
          <p:nvPr>
            <p:ph type="title" idx="4294967295"/>
          </p:nvPr>
        </p:nvSpPr>
        <p:spPr>
          <a:xfrm>
            <a:off x="3221038" y="228600"/>
            <a:ext cx="5749925" cy="762000"/>
          </a:xfrm>
        </p:spPr>
        <p:txBody>
          <a:bodyPr anchor="t"/>
          <a:lstStyle/>
          <a:p>
            <a:pPr algn="ctr" defTabSz="457200" eaLnBrk="0" hangingPunct="0">
              <a:lnSpc>
                <a:spcPct val="100000"/>
              </a:lnSpc>
              <a:spcAft>
                <a:spcPts val="6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Satan’s Progressive Defeat</a:t>
            </a:r>
          </a:p>
        </p:txBody>
      </p:sp>
      <p:sp>
        <p:nvSpPr>
          <p:cNvPr id="36867" name="Rectangle 3">
            <a:extLst>
              <a:ext uri="{FF2B5EF4-FFF2-40B4-BE49-F238E27FC236}">
                <a16:creationId xmlns:a16="http://schemas.microsoft.com/office/drawing/2014/main" id="{03A2E33C-754B-4D69-A3F8-36AB0282C58D}"/>
              </a:ext>
            </a:extLst>
          </p:cNvPr>
          <p:cNvSpPr>
            <a:spLocks noGrp="1" noChangeArrowheads="1"/>
          </p:cNvSpPr>
          <p:nvPr>
            <p:ph type="body" idx="4294967295"/>
          </p:nvPr>
        </p:nvSpPr>
        <p:spPr>
          <a:xfrm>
            <a:off x="1049721" y="1600200"/>
            <a:ext cx="10092559" cy="4876800"/>
          </a:xfrm>
        </p:spPr>
        <p:txBody>
          <a:bodyPr/>
          <a:lstStyle/>
          <a:p>
            <a:pPr marL="461963" indent="-461963">
              <a:lnSpc>
                <a:spcPct val="100000"/>
              </a:lnSpc>
              <a:spcBef>
                <a:spcPts val="0"/>
              </a:spcBef>
              <a:spcAft>
                <a:spcPts val="18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Initial eviction from heaven (Isa 14:12-15; Ezek 28:12-17)</a:t>
            </a:r>
          </a:p>
          <a:p>
            <a:pPr marL="461963" indent="-461963">
              <a:lnSpc>
                <a:spcPct val="100000"/>
              </a:lnSpc>
              <a:spcBef>
                <a:spcPts val="0"/>
              </a:spcBef>
              <a:spcAft>
                <a:spcPts val="18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Eden (Gen 3:15)</a:t>
            </a:r>
          </a:p>
          <a:p>
            <a:pPr marL="461963" indent="-461963">
              <a:lnSpc>
                <a:spcPct val="100000"/>
              </a:lnSpc>
              <a:spcBef>
                <a:spcPts val="0"/>
              </a:spcBef>
              <a:spcAft>
                <a:spcPts val="18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Pre-</a:t>
            </a:r>
            <a:r>
              <a:rPr lang="en-US" sz="3200" dirty="0" err="1">
                <a:effectLst>
                  <a:outerShdw blurRad="38100" dist="38100" dir="2700000" algn="tl">
                    <a:srgbClr val="000000">
                      <a:alpha val="43137"/>
                    </a:srgbClr>
                  </a:outerShdw>
                </a:effectLst>
                <a:latin typeface="Calibri" panose="020F0502020204030204" pitchFamily="34" charset="0"/>
              </a:rPr>
              <a:t>diluvian</a:t>
            </a:r>
            <a:r>
              <a:rPr lang="en-US" sz="3200" dirty="0">
                <a:effectLst>
                  <a:outerShdw blurRad="38100" dist="38100" dir="2700000" algn="tl">
                    <a:srgbClr val="000000">
                      <a:alpha val="43137"/>
                    </a:srgbClr>
                  </a:outerShdw>
                </a:effectLst>
                <a:latin typeface="Calibri" panose="020F0502020204030204" pitchFamily="34" charset="0"/>
              </a:rPr>
              <a:t> world (1 Pet 3:19-20)</a:t>
            </a:r>
          </a:p>
          <a:p>
            <a:pPr marL="461963" indent="-461963">
              <a:lnSpc>
                <a:spcPct val="100000"/>
              </a:lnSpc>
              <a:spcBef>
                <a:spcPts val="0"/>
              </a:spcBef>
              <a:spcAft>
                <a:spcPts val="18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Cross (John 12:31; 16:11; Col 2:15; Heb 2:14; 1 John 3:8)</a:t>
            </a:r>
          </a:p>
          <a:p>
            <a:pPr marL="461963" indent="-461963">
              <a:lnSpc>
                <a:spcPct val="100000"/>
              </a:lnSpc>
              <a:spcBef>
                <a:spcPts val="0"/>
              </a:spcBef>
              <a:spcAft>
                <a:spcPts val="1800"/>
              </a:spcAft>
              <a:buClr>
                <a:srgbClr val="00FFFF"/>
              </a:buClr>
              <a:buSzPct val="100000"/>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Mid point of the Tribulation (Rev 12:9)</a:t>
            </a:r>
          </a:p>
          <a:p>
            <a:pPr marL="461963" indent="-461963">
              <a:lnSpc>
                <a:spcPct val="100000"/>
              </a:lnSpc>
              <a:spcBef>
                <a:spcPts val="0"/>
              </a:spcBef>
              <a:spcAft>
                <a:spcPts val="1800"/>
              </a:spcAft>
              <a:buClr>
                <a:srgbClr val="00FFFF"/>
              </a:buClr>
              <a:buSzPct val="100000"/>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Beginning of millennium (Rev 20:2-3)</a:t>
            </a:r>
          </a:p>
          <a:p>
            <a:pPr marL="461963" indent="-461963">
              <a:lnSpc>
                <a:spcPct val="100000"/>
              </a:lnSpc>
              <a:spcBef>
                <a:spcPts val="0"/>
              </a:spcBef>
              <a:spcAft>
                <a:spcPts val="1800"/>
              </a:spcAft>
              <a:buClr>
                <a:srgbClr val="00FFFF"/>
              </a:buClr>
              <a:buSzPct val="100000"/>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End of millennium (Rev 20:10)</a:t>
            </a:r>
          </a:p>
        </p:txBody>
      </p:sp>
      <p:pic>
        <p:nvPicPr>
          <p:cNvPr id="2" name="Picture 1">
            <a:extLst>
              <a:ext uri="{FF2B5EF4-FFF2-40B4-BE49-F238E27FC236}">
                <a16:creationId xmlns:a16="http://schemas.microsoft.com/office/drawing/2014/main" id="{327A3CC1-AF2A-4108-BA29-6CA2769B729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92922" y="76200"/>
            <a:ext cx="1083478" cy="1097280"/>
          </a:xfrm>
          <a:prstGeom prst="rect">
            <a:avLst/>
          </a:prstGeom>
          <a:ln w="12700">
            <a:solidFill>
              <a:schemeClr val="tx1"/>
            </a:solidFill>
          </a:ln>
        </p:spPr>
      </p:pic>
    </p:spTree>
    <p:extLst>
      <p:ext uri="{BB962C8B-B14F-4D97-AF65-F5344CB8AC3E}">
        <p14:creationId xmlns:p14="http://schemas.microsoft.com/office/powerpoint/2010/main" val="201302271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371600"/>
            <a:ext cx="10972800" cy="4953000"/>
          </a:xfrm>
        </p:spPr>
        <p:txBody>
          <a:bodyPr/>
          <a:lstStyle/>
          <a:p>
            <a:pPr marL="0" indent="0" algn="just">
              <a:lnSpc>
                <a:spcPct val="100000"/>
              </a:lnSpc>
              <a:buNone/>
              <a:defRPr/>
            </a:pPr>
            <a:r>
              <a:rPr lang="en-US" dirty="0">
                <a:effectLst>
                  <a:outerShdw blurRad="38100" dist="38100" dir="2700000" algn="tl">
                    <a:srgbClr val="000000">
                      <a:alpha val="43137"/>
                    </a:srgbClr>
                  </a:outerShdw>
                </a:effectLst>
              </a:rPr>
              <a:t>“We do not know how long the glossolalia, as thus described by Paul, continued. It passed away gradually with the other extraordinary or strictly supernatural gifts of the apostolic age. It is not mentioned in the Pastoral, nor in the Catholic Epistles. We have but a few allusions to it at the close of the second century. </a:t>
            </a:r>
            <a:r>
              <a:rPr lang="en-US" dirty="0" err="1">
                <a:effectLst>
                  <a:outerShdw blurRad="38100" dist="38100" dir="2700000" algn="tl">
                    <a:srgbClr val="000000">
                      <a:alpha val="43137"/>
                    </a:srgbClr>
                  </a:outerShdw>
                </a:effectLst>
              </a:rPr>
              <a:t>Irenæus</a:t>
            </a:r>
            <a:r>
              <a:rPr lang="en-US" dirty="0">
                <a:effectLst>
                  <a:outerShdw blurRad="38100" dist="38100" dir="2700000" algn="tl">
                    <a:srgbClr val="000000">
                      <a:alpha val="43137"/>
                    </a:srgbClr>
                  </a:outerShdw>
                </a:effectLst>
              </a:rPr>
              <a:t> (Adv. </a:t>
            </a:r>
            <a:r>
              <a:rPr lang="en-US" dirty="0" err="1">
                <a:effectLst>
                  <a:outerShdw blurRad="38100" dist="38100" dir="2700000" algn="tl">
                    <a:srgbClr val="000000">
                      <a:alpha val="43137"/>
                    </a:srgbClr>
                  </a:outerShdw>
                </a:effectLst>
              </a:rPr>
              <a:t>Haer</a:t>
            </a:r>
            <a:r>
              <a:rPr lang="en-US" dirty="0">
                <a:effectLst>
                  <a:outerShdw blurRad="38100" dist="38100" dir="2700000" algn="tl">
                    <a:srgbClr val="000000">
                      <a:alpha val="43137"/>
                    </a:srgbClr>
                  </a:outerShdw>
                </a:effectLst>
              </a:rPr>
              <a:t>. 1. v. c. 6 § 1,) speaks of ‘many brethren’ whom he heard in the church having the gift of prophecy and of speaking in ‘diverse tongues’ (πα</a:t>
            </a:r>
            <a:r>
              <a:rPr lang="en-US" dirty="0" err="1">
                <a:effectLst>
                  <a:outerShdw blurRad="38100" dist="38100" dir="2700000" algn="tl">
                    <a:srgbClr val="000000">
                      <a:alpha val="43137"/>
                    </a:srgbClr>
                  </a:outerShdw>
                </a:effectLst>
              </a:rPr>
              <a:t>ντοδ</a:t>
            </a:r>
            <a:r>
              <a:rPr lang="en-US" dirty="0">
                <a:effectLst>
                  <a:outerShdw blurRad="38100" dist="38100" dir="2700000" algn="tl">
                    <a:srgbClr val="000000">
                      <a:alpha val="43137"/>
                    </a:srgbClr>
                  </a:outerShdw>
                </a:effectLst>
              </a:rPr>
              <a:t>απαῖς γλώσσαις), bringing the hidden things of men (τὰ κρύφια τῶν ἀνθρώπων) to light and expounding the mysteries of God (τὰ μυστήρια τοῦ θεοῦ). It is not clear whether by the term ‘diverse,’ which does not elsewhere occur, he means a speaking in foreign languages, or in diversities of tongues altogether peculiar, like those meant by Paul.”</a:t>
            </a:r>
          </a:p>
        </p:txBody>
      </p:sp>
      <p:sp>
        <p:nvSpPr>
          <p:cNvPr id="99331" name="TextBox 3"/>
          <p:cNvSpPr txBox="1">
            <a:spLocks noChangeArrowheads="1"/>
          </p:cNvSpPr>
          <p:nvPr/>
        </p:nvSpPr>
        <p:spPr bwMode="auto">
          <a:xfrm>
            <a:off x="3486150" y="228600"/>
            <a:ext cx="5219700" cy="1031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600"/>
              </a:spcAft>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Philip Schaff</a:t>
            </a:r>
          </a:p>
          <a:p>
            <a:pPr algn="ctr" eaLnBrk="1" hangingPunct="1"/>
            <a:r>
              <a:rPr lang="en-US" altLang="en-US" sz="2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History of the Christian Church</a:t>
            </a:r>
            <a:r>
              <a:rPr lang="en-US" alt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vol. 1 , p. 236-37</a:t>
            </a:r>
            <a:r>
              <a:rPr lang="en-US" altLang="en-US" sz="2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2" name="Picture 1">
            <a:extLst>
              <a:ext uri="{FF2B5EF4-FFF2-40B4-BE49-F238E27FC236}">
                <a16:creationId xmlns:a16="http://schemas.microsoft.com/office/drawing/2014/main" id="{66237E8C-8146-47DB-A49B-BE8D3136809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94726" y="121920"/>
            <a:ext cx="776874" cy="10972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2173174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371600"/>
            <a:ext cx="10972800" cy="4746532"/>
          </a:xfrm>
        </p:spPr>
        <p:txBody>
          <a:bodyPr/>
          <a:lstStyle/>
          <a:p>
            <a:pPr marL="0" indent="0" algn="just">
              <a:lnSpc>
                <a:spcPct val="100000"/>
              </a:lnSpc>
              <a:buNone/>
              <a:defRPr/>
            </a:pPr>
            <a:r>
              <a:rPr lang="en-US" dirty="0">
                <a:effectLst>
                  <a:outerShdw blurRad="38100" dist="38100" dir="2700000" algn="tl">
                    <a:srgbClr val="000000">
                      <a:alpha val="43137"/>
                    </a:srgbClr>
                  </a:outerShdw>
                </a:effectLst>
              </a:rPr>
              <a:t>“The latter is more probable. </a:t>
            </a:r>
            <a:r>
              <a:rPr lang="en-US" dirty="0" err="1">
                <a:effectLst>
                  <a:outerShdw blurRad="38100" dist="38100" dir="2700000" algn="tl">
                    <a:srgbClr val="000000">
                      <a:alpha val="43137"/>
                    </a:srgbClr>
                  </a:outerShdw>
                </a:effectLst>
              </a:rPr>
              <a:t>Irenæus</a:t>
            </a:r>
            <a:r>
              <a:rPr lang="en-US" dirty="0">
                <a:effectLst>
                  <a:outerShdw blurRad="38100" dist="38100" dir="2700000" algn="tl">
                    <a:srgbClr val="000000">
                      <a:alpha val="43137"/>
                    </a:srgbClr>
                  </a:outerShdw>
                </a:effectLst>
              </a:rPr>
              <a:t> himself had to learn the language of Gaul. Tertullian (Adv. Marc. V. 8; comp. De Anima, c. 9) obscurely speaks of the spiritual gifts, including the gift of tongues, as being still manifest among the Montanists to whom he belonged. At the time of Chrysostom it had entirely disappeared; at least he accounts for the obscurity of the gift from our ignorance of the fact. From that time on the glossolalia was usually misunderstood as a miraculous and permanent gift of foreign languages for missionary purposes. But the whole history of missions furnishes no clear example of such a gift for such a purpose.”</a:t>
            </a:r>
          </a:p>
        </p:txBody>
      </p:sp>
      <p:sp>
        <p:nvSpPr>
          <p:cNvPr id="99331" name="TextBox 3"/>
          <p:cNvSpPr txBox="1">
            <a:spLocks noChangeArrowheads="1"/>
          </p:cNvSpPr>
          <p:nvPr/>
        </p:nvSpPr>
        <p:spPr bwMode="auto">
          <a:xfrm>
            <a:off x="2990850" y="228600"/>
            <a:ext cx="6210300" cy="1031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600"/>
              </a:spcAft>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Philip Schaff</a:t>
            </a:r>
          </a:p>
          <a:p>
            <a:pPr lvl="0" algn="ctr" eaLnBrk="1" hangingPunct="1"/>
            <a:r>
              <a:rPr lang="en-US" altLang="en-US" sz="2000" i="1"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History of the Christian Church, </a:t>
            </a:r>
            <a:r>
              <a:rPr lang="en-US" altLang="en-US" sz="20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vol. 1 , p. 236-37.</a:t>
            </a:r>
          </a:p>
        </p:txBody>
      </p:sp>
      <p:pic>
        <p:nvPicPr>
          <p:cNvPr id="2" name="Picture 1">
            <a:extLst>
              <a:ext uri="{FF2B5EF4-FFF2-40B4-BE49-F238E27FC236}">
                <a16:creationId xmlns:a16="http://schemas.microsoft.com/office/drawing/2014/main" id="{A6515CC7-1831-7E19-C9B7-0EF4450DA5D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94726" y="121920"/>
            <a:ext cx="776874" cy="10972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7239468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571500" indent="-57150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2:42-47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Church</a:t>
            </a:r>
          </a:p>
        </p:txBody>
      </p:sp>
      <p:sp>
        <p:nvSpPr>
          <p:cNvPr id="161795" name="Rectangle 3"/>
          <p:cNvSpPr>
            <a:spLocks noGrp="1" noChangeArrowheads="1"/>
          </p:cNvSpPr>
          <p:nvPr>
            <p:ph type="body" idx="1"/>
          </p:nvPr>
        </p:nvSpPr>
        <p:spPr>
          <a:xfrm>
            <a:off x="914400" y="1447800"/>
            <a:ext cx="6096000" cy="5029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Priorities (42)</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Miracles (43)</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Unity (44)</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Communal living (45)</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Lord’s Table (46)</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Evangelism (47)</a:t>
            </a:r>
          </a:p>
        </p:txBody>
      </p:sp>
      <p:pic>
        <p:nvPicPr>
          <p:cNvPr id="3" name="Picture 2">
            <a:extLst>
              <a:ext uri="{FF2B5EF4-FFF2-40B4-BE49-F238E27FC236}">
                <a16:creationId xmlns:a16="http://schemas.microsoft.com/office/drawing/2014/main" id="{38235C62-6AFD-B401-1EDC-6EE898F4CCE2}"/>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99389181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44264B-F17D-5199-7836-69778EC54E9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Rectangle 2"/>
          <p:cNvSpPr/>
          <p:nvPr/>
        </p:nvSpPr>
        <p:spPr>
          <a:xfrm>
            <a:off x="609600" y="0"/>
            <a:ext cx="10972800" cy="4801314"/>
          </a:xfrm>
          <a:prstGeom prst="rect">
            <a:avLst/>
          </a:prstGeom>
        </p:spPr>
        <p:txBody>
          <a:bodyPr wrap="square">
            <a:spAutoFit/>
          </a:bodyPr>
          <a:lstStyle/>
          <a:p>
            <a:pPr algn="ctr">
              <a:spcAft>
                <a:spcPts val="1200"/>
              </a:spcAft>
            </a:pPr>
            <a:r>
              <a:rPr 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John 17:20-23</a:t>
            </a:r>
            <a:endPar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endParaRPr>
          </a:p>
          <a:p>
            <a:pPr algn="just"/>
            <a:r>
              <a:rPr lang="en-US" sz="3200" baseline="30000" dirty="0">
                <a:effectLst>
                  <a:outerShdw blurRad="38100" dist="38100" dir="2700000" algn="tl">
                    <a:srgbClr val="000000">
                      <a:alpha val="43137"/>
                    </a:srgbClr>
                  </a:outerShdw>
                </a:effectLst>
              </a:rPr>
              <a:t>20</a:t>
            </a:r>
            <a:r>
              <a:rPr lang="en-US" sz="3200" dirty="0">
                <a:effectLst>
                  <a:outerShdw blurRad="38100" dist="38100" dir="2700000" algn="tl">
                    <a:srgbClr val="000000">
                      <a:alpha val="43137"/>
                    </a:srgbClr>
                  </a:outerShdw>
                </a:effectLst>
              </a:rPr>
              <a:t> “I do not ask on behalf of these alone, but for those also who believe in Me through their word; </a:t>
            </a:r>
            <a:r>
              <a:rPr lang="en-US" sz="3200" baseline="30000" dirty="0">
                <a:effectLst>
                  <a:outerShdw blurRad="38100" dist="38100" dir="2700000" algn="tl">
                    <a:srgbClr val="000000">
                      <a:alpha val="43137"/>
                    </a:srgbClr>
                  </a:outerShdw>
                </a:effectLst>
              </a:rPr>
              <a:t>21</a:t>
            </a:r>
            <a:r>
              <a:rPr lang="en-US" sz="3200" dirty="0">
                <a:effectLst>
                  <a:outerShdw blurRad="38100" dist="38100" dir="2700000" algn="tl">
                    <a:srgbClr val="000000">
                      <a:alpha val="43137"/>
                    </a:srgbClr>
                  </a:outerShdw>
                </a:effectLst>
              </a:rPr>
              <a:t> that they may all be one; even as You, Father, are in Me and I in You, that they also may be in Us, so that the world may believe that You sent Me. </a:t>
            </a:r>
            <a:r>
              <a:rPr lang="en-US" sz="3200" baseline="30000" dirty="0">
                <a:effectLst>
                  <a:outerShdw blurRad="38100" dist="38100" dir="2700000" algn="tl">
                    <a:srgbClr val="000000">
                      <a:alpha val="43137"/>
                    </a:srgbClr>
                  </a:outerShdw>
                </a:effectLst>
              </a:rPr>
              <a:t>22</a:t>
            </a:r>
            <a:r>
              <a:rPr lang="en-US" sz="3200" dirty="0">
                <a:effectLst>
                  <a:outerShdw blurRad="38100" dist="38100" dir="2700000" algn="tl">
                    <a:srgbClr val="000000">
                      <a:alpha val="43137"/>
                    </a:srgbClr>
                  </a:outerShdw>
                </a:effectLst>
              </a:rPr>
              <a:t> The glory which You have given Me I have given to them, that they may be one, just as We are one; </a:t>
            </a:r>
            <a:r>
              <a:rPr lang="en-US" sz="3200" baseline="30000" dirty="0">
                <a:effectLst>
                  <a:outerShdw blurRad="38100" dist="38100" dir="2700000" algn="tl">
                    <a:srgbClr val="000000">
                      <a:alpha val="43137"/>
                    </a:srgbClr>
                  </a:outerShdw>
                </a:effectLst>
              </a:rPr>
              <a:t>23</a:t>
            </a:r>
            <a:r>
              <a:rPr lang="en-US" sz="3200" dirty="0">
                <a:effectLst>
                  <a:outerShdw blurRad="38100" dist="38100" dir="2700000" algn="tl">
                    <a:srgbClr val="000000">
                      <a:alpha val="43137"/>
                    </a:srgbClr>
                  </a:outerShdw>
                </a:effectLst>
              </a:rPr>
              <a:t> I in them and You in Me, that they may be perfected in unity, so that the world may know that You sent Me, and loved them, even as You have loved Me.”</a:t>
            </a:r>
          </a:p>
        </p:txBody>
      </p:sp>
    </p:spTree>
    <p:extLst>
      <p:ext uri="{BB962C8B-B14F-4D97-AF65-F5344CB8AC3E}">
        <p14:creationId xmlns:p14="http://schemas.microsoft.com/office/powerpoint/2010/main" val="161218037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44264B-F17D-5199-7836-69778EC54E9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Rectangle 2"/>
          <p:cNvSpPr/>
          <p:nvPr/>
        </p:nvSpPr>
        <p:spPr>
          <a:xfrm>
            <a:off x="609600" y="0"/>
            <a:ext cx="10972800" cy="2523768"/>
          </a:xfrm>
          <a:prstGeom prst="rect">
            <a:avLst/>
          </a:prstGeom>
        </p:spPr>
        <p:txBody>
          <a:bodyPr wrap="square">
            <a:spAutoFit/>
          </a:bodyPr>
          <a:lstStyle/>
          <a:p>
            <a:pPr algn="ctr">
              <a:spcAft>
                <a:spcPts val="1200"/>
              </a:spcAft>
            </a:pPr>
            <a:r>
              <a:rPr 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1 Corinthians 12:13</a:t>
            </a:r>
            <a:endPar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endParaRPr>
          </a:p>
          <a:p>
            <a:pPr algn="just">
              <a:spcAft>
                <a:spcPts val="1000"/>
              </a:spcAft>
            </a:pPr>
            <a:r>
              <a:rPr lang="en-US" sz="3600" dirty="0">
                <a:effectLst>
                  <a:outerShdw blurRad="38100" dist="38100" dir="2700000" algn="tl">
                    <a:srgbClr val="000000">
                      <a:alpha val="43137"/>
                    </a:srgbClr>
                  </a:outerShdw>
                </a:effectLst>
              </a:rPr>
              <a:t>“For by one Spirit </a:t>
            </a:r>
            <a:r>
              <a:rPr lang="en-US" sz="3600" b="1" u="sng" dirty="0">
                <a:solidFill>
                  <a:srgbClr val="FFFFCC"/>
                </a:solidFill>
                <a:effectLst>
                  <a:outerShdw blurRad="38100" dist="38100" dir="2700000" algn="tl">
                    <a:srgbClr val="000000">
                      <a:alpha val="43137"/>
                    </a:srgbClr>
                  </a:outerShdw>
                </a:effectLst>
              </a:rPr>
              <a:t>we were all baptized into one body</a:t>
            </a:r>
            <a:r>
              <a:rPr lang="en-US" sz="3600" dirty="0">
                <a:effectLst>
                  <a:outerShdw blurRad="38100" dist="38100" dir="2700000" algn="tl">
                    <a:srgbClr val="000000">
                      <a:alpha val="43137"/>
                    </a:srgbClr>
                  </a:outerShdw>
                </a:effectLst>
              </a:rPr>
              <a:t>, whether Jews or Greeks, whether slaves or free, and we were all made to drink of one Spirit.”</a:t>
            </a:r>
          </a:p>
        </p:txBody>
      </p:sp>
      <p:pic>
        <p:nvPicPr>
          <p:cNvPr id="4" name="Picture 3">
            <a:extLst>
              <a:ext uri="{FF2B5EF4-FFF2-40B4-BE49-F238E27FC236}">
                <a16:creationId xmlns:a16="http://schemas.microsoft.com/office/drawing/2014/main" id="{35FCB1D8-6EC8-28EC-F6EB-7A1C27FEB312}"/>
              </a:ext>
            </a:extLst>
          </p:cNvPr>
          <p:cNvPicPr>
            <a:picLocks noChangeAspect="1"/>
          </p:cNvPicPr>
          <p:nvPr/>
        </p:nvPicPr>
        <p:blipFill>
          <a:blip r:embed="rId3"/>
          <a:stretch>
            <a:fillRect/>
          </a:stretch>
        </p:blipFill>
        <p:spPr>
          <a:xfrm>
            <a:off x="4317268" y="2514600"/>
            <a:ext cx="3557464" cy="2286000"/>
          </a:xfrm>
          <a:prstGeom prst="rect">
            <a:avLst/>
          </a:prstGeom>
        </p:spPr>
      </p:pic>
    </p:spTree>
    <p:extLst>
      <p:ext uri="{BB962C8B-B14F-4D97-AF65-F5344CB8AC3E}">
        <p14:creationId xmlns:p14="http://schemas.microsoft.com/office/powerpoint/2010/main" val="229396129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a:xfrm>
            <a:off x="1733550" y="0"/>
            <a:ext cx="8724900" cy="1143000"/>
          </a:xfrm>
        </p:spPr>
        <p:txBody>
          <a:bodyPr/>
          <a:lstStyle/>
          <a:p>
            <a:pPr algn="ctr" eaLnBrk="1" hangingPunct="1">
              <a:lnSpc>
                <a:spcPct val="100000"/>
              </a:lnSpc>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Lewis Sperry Chafer</a:t>
            </a:r>
            <a:br>
              <a:rPr lang="en-US" sz="2800" dirty="0">
                <a:solidFill>
                  <a:schemeClr val="tx1"/>
                </a:solidFill>
              </a:rPr>
            </a:br>
            <a:r>
              <a:rPr lang="en-US" sz="2000" dirty="0">
                <a:solidFill>
                  <a:schemeClr val="tx1"/>
                </a:solidFill>
              </a:rPr>
              <a:t>vol. 5, </a:t>
            </a:r>
            <a:r>
              <a:rPr lang="en-US" sz="2000" i="1" dirty="0">
                <a:solidFill>
                  <a:schemeClr val="tx1"/>
                </a:solidFill>
              </a:rPr>
              <a:t>Systematic Theology</a:t>
            </a:r>
            <a:r>
              <a:rPr lang="en-US" sz="2000" dirty="0">
                <a:solidFill>
                  <a:schemeClr val="tx1"/>
                </a:solidFill>
              </a:rPr>
              <a:t> (Grand Rapids, MI: Kregel Publications, 1993), </a:t>
            </a:r>
            <a:r>
              <a:rPr lang="en-US" sz="2000" dirty="0"/>
              <a:t>158</a:t>
            </a:r>
            <a:r>
              <a:rPr lang="en-US" sz="2000" dirty="0">
                <a:solidFill>
                  <a:schemeClr val="tx1"/>
                </a:solidFill>
              </a:rPr>
              <a:t>.</a:t>
            </a:r>
            <a:endParaRPr lang="en-US" sz="2800" dirty="0">
              <a:solidFill>
                <a:schemeClr val="tx1"/>
              </a:solidFill>
            </a:endParaRPr>
          </a:p>
        </p:txBody>
      </p:sp>
      <p:sp>
        <p:nvSpPr>
          <p:cNvPr id="39939" name="Content Placeholder 2"/>
          <p:cNvSpPr>
            <a:spLocks noGrp="1"/>
          </p:cNvSpPr>
          <p:nvPr>
            <p:ph idx="1"/>
          </p:nvPr>
        </p:nvSpPr>
        <p:spPr>
          <a:xfrm>
            <a:off x="609600" y="1524000"/>
            <a:ext cx="10972800" cy="4114800"/>
          </a:xfrm>
        </p:spPr>
        <p:txBody>
          <a:bodyPr/>
          <a:lstStyle/>
          <a:p>
            <a:pPr marL="0" indent="0" algn="just" eaLnBrk="1" hangingPunct="1">
              <a:buNone/>
              <a:defRPr/>
            </a:pPr>
            <a:r>
              <a:rPr lang="en-US" sz="3000" dirty="0"/>
              <a:t>“Thoughtless and absurd is the modern notion that Christ was praying that denominations which exist in this remote time and in a country then unknown might become organically united in one, and therefore it is the duty of all sects to unite and thus help to answer this prayer. As indicated before, this unity is sought at the hand of the Father, indicating that it is a divine undertaking. It is that, and it results in a unity as organic and vital as that between the Father and the Son. This prayer began to be answered on the Day of Pentecost when believers were by the Spirit baptized into one Body, and is constantly answered whenever a soul is saved and thus joined as a member to the Body of Christ by the same baptism of the Spirit.” </a:t>
            </a:r>
          </a:p>
        </p:txBody>
      </p:sp>
      <p:pic>
        <p:nvPicPr>
          <p:cNvPr id="58372" name="Picture 6"/>
          <p:cNvPicPr>
            <a:picLocks noChangeAspect="1" noChangeArrowheads="1"/>
          </p:cNvPicPr>
          <p:nvPr/>
        </p:nvPicPr>
        <p:blipFill>
          <a:blip r:embed="rId2" cstate="print"/>
          <a:srcRect/>
          <a:stretch>
            <a:fillRect/>
          </a:stretch>
        </p:blipFill>
        <p:spPr bwMode="auto">
          <a:xfrm>
            <a:off x="609600" y="137160"/>
            <a:ext cx="838200" cy="115824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5018036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571500" indent="-57150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2:42-47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Church</a:t>
            </a:r>
          </a:p>
        </p:txBody>
      </p:sp>
      <p:sp>
        <p:nvSpPr>
          <p:cNvPr id="161795" name="Rectangle 3"/>
          <p:cNvSpPr>
            <a:spLocks noGrp="1" noChangeArrowheads="1"/>
          </p:cNvSpPr>
          <p:nvPr>
            <p:ph type="body" idx="1"/>
          </p:nvPr>
        </p:nvSpPr>
        <p:spPr>
          <a:xfrm>
            <a:off x="914400" y="1447800"/>
            <a:ext cx="6096000" cy="5029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Priorities (42)</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Miracles (43)</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Unity (44)</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Communal living (45)</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Lord’s Table (46)</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Evangelism (47)</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41014584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4229100" y="228600"/>
            <a:ext cx="3733800" cy="8001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John Adams</a:t>
            </a:r>
          </a:p>
        </p:txBody>
      </p:sp>
      <p:sp>
        <p:nvSpPr>
          <p:cNvPr id="3" name="Content Placeholder 2"/>
          <p:cNvSpPr>
            <a:spLocks noGrp="1"/>
          </p:cNvSpPr>
          <p:nvPr>
            <p:ph idx="1"/>
          </p:nvPr>
        </p:nvSpPr>
        <p:spPr>
          <a:xfrm>
            <a:off x="3962400" y="1066800"/>
            <a:ext cx="7620000" cy="4495800"/>
          </a:xfrm>
        </p:spPr>
        <p:txBody>
          <a:bodyPr/>
          <a:lstStyle/>
          <a:p>
            <a:pPr marL="0" indent="0" algn="just" eaLnBrk="1" hangingPunct="1">
              <a:lnSpc>
                <a:spcPct val="100000"/>
              </a:lnSpc>
              <a:buNone/>
              <a:defRPr/>
            </a:pPr>
            <a:r>
              <a:rPr lang="en-US" sz="3200" dirty="0">
                <a:effectLst>
                  <a:outerShdw blurRad="38100" dist="38100" dir="2700000" algn="tl">
                    <a:srgbClr val="000000">
                      <a:alpha val="43137"/>
                    </a:srgbClr>
                  </a:outerShdw>
                </a:effectLst>
                <a:latin typeface="Calibri" panose="020F0502020204030204" pitchFamily="34" charset="0"/>
                <a:cs typeface="Calibri" pitchFamily="34" charset="0"/>
              </a:rPr>
              <a:t>“</a:t>
            </a:r>
            <a:r>
              <a:rPr lang="en-US" sz="3200" dirty="0">
                <a:effectLst>
                  <a:outerShdw blurRad="38100" dist="38100" dir="2700000" algn="tl">
                    <a:srgbClr val="000000">
                      <a:alpha val="43137"/>
                    </a:srgbClr>
                  </a:outerShdw>
                </a:effectLst>
                <a:latin typeface="Calibri" panose="020F0502020204030204" pitchFamily="34" charset="0"/>
              </a:rPr>
              <a:t>The moment the idea is admitted into society, that property is not as sacred as the laws of God, and that there is not a force of law and public justice to protect it, anarchy and tyranny commence. If ‘Thou Shalt Not Covet,’ and ‘Thou Shalt Not Steal’ were not commandments of Heaven, they must be made inviolable precepts in every society before it can be civilized or made free</a:t>
            </a:r>
            <a:r>
              <a:rPr lang="en-US" sz="3200" dirty="0">
                <a:effectLst>
                  <a:outerShdw blurRad="38100" dist="38100" dir="2700000" algn="tl">
                    <a:srgbClr val="000000">
                      <a:alpha val="43137"/>
                    </a:srgbClr>
                  </a:outerShdw>
                </a:effectLst>
                <a:latin typeface="Calibri" pitchFamily="34" charset="0"/>
                <a:cs typeface="Calibri" pitchFamily="34" charset="0"/>
              </a:rPr>
              <a:t>.”</a:t>
            </a:r>
          </a:p>
        </p:txBody>
      </p:sp>
      <p:sp>
        <p:nvSpPr>
          <p:cNvPr id="30724" name="TextBox 4"/>
          <p:cNvSpPr txBox="1">
            <a:spLocks noChangeArrowheads="1"/>
          </p:cNvSpPr>
          <p:nvPr/>
        </p:nvSpPr>
        <p:spPr bwMode="auto">
          <a:xfrm>
            <a:off x="2476500" y="6248405"/>
            <a:ext cx="7239000" cy="461665"/>
          </a:xfrm>
          <a:prstGeom prst="rect">
            <a:avLst/>
          </a:prstGeom>
          <a:noFill/>
          <a:ln w="9525">
            <a:noFill/>
            <a:miter lim="800000"/>
            <a:headEnd/>
            <a:tailEnd/>
          </a:ln>
        </p:spPr>
        <p:txBody>
          <a:bodyPr>
            <a:spAutoFit/>
          </a:bodyPr>
          <a:lstStyle/>
          <a:p>
            <a:pPr algn="ctr" eaLnBrk="0" hangingPunct="0"/>
            <a:r>
              <a:rPr lang="en-US" sz="1200" dirty="0">
                <a:latin typeface="Calibri" panose="020F0502020204030204" pitchFamily="34" charset="0"/>
              </a:rPr>
              <a:t>John Adams, </a:t>
            </a:r>
            <a:r>
              <a:rPr lang="en-US" sz="1200" i="1" dirty="0">
                <a:latin typeface="Calibri" panose="020F0502020204030204" pitchFamily="34" charset="0"/>
              </a:rPr>
              <a:t>A </a:t>
            </a:r>
            <a:r>
              <a:rPr lang="en-US" sz="1200" i="1" dirty="0" err="1">
                <a:latin typeface="Calibri" panose="020F0502020204030204" pitchFamily="34" charset="0"/>
              </a:rPr>
              <a:t>Defence</a:t>
            </a:r>
            <a:r>
              <a:rPr lang="en-US" sz="1200" i="1" dirty="0">
                <a:latin typeface="Calibri" panose="020F0502020204030204" pitchFamily="34" charset="0"/>
              </a:rPr>
              <a:t> of the Constitutions of Government of the United States of America</a:t>
            </a:r>
            <a:r>
              <a:rPr lang="en-US" sz="1200" dirty="0">
                <a:latin typeface="Calibri" panose="020F0502020204030204" pitchFamily="34" charset="0"/>
              </a:rPr>
              <a:t>, 3 vols., American Constitutional and Legal History, ed. Leonard W. Levy (London: Dilly, 1787; reprint, NY: </a:t>
            </a:r>
            <a:r>
              <a:rPr lang="en-US" sz="1200" dirty="0" err="1">
                <a:latin typeface="Calibri" panose="020F0502020204030204" pitchFamily="34" charset="0"/>
              </a:rPr>
              <a:t>Da</a:t>
            </a:r>
            <a:r>
              <a:rPr lang="en-US" sz="1200" dirty="0">
                <a:latin typeface="Calibri" panose="020F0502020204030204" pitchFamily="34" charset="0"/>
              </a:rPr>
              <a:t> Capo, 1971), 3:217</a:t>
            </a:r>
            <a:endParaRPr lang="en-US" sz="1200" dirty="0">
              <a:latin typeface="Calibri" pitchFamily="34" charset="0"/>
              <a:cs typeface="Calibri" pitchFamily="34" charset="0"/>
            </a:endParaRPr>
          </a:p>
        </p:txBody>
      </p:sp>
      <p:pic>
        <p:nvPicPr>
          <p:cNvPr id="52226" name="Picture 2" descr="http://johnadamsinfo.com/images/johnadamsinfo.com/john-adams-war.jpg"/>
          <p:cNvPicPr>
            <a:picLocks noChangeAspect="1" noChangeArrowheads="1"/>
          </p:cNvPicPr>
          <p:nvPr/>
        </p:nvPicPr>
        <p:blipFill>
          <a:blip r:embed="rId2" cstate="print"/>
          <a:srcRect/>
          <a:stretch>
            <a:fillRect/>
          </a:stretch>
        </p:blipFill>
        <p:spPr bwMode="auto">
          <a:xfrm>
            <a:off x="685800" y="1200154"/>
            <a:ext cx="2743200" cy="2743200"/>
          </a:xfrm>
          <a:prstGeom prst="rect">
            <a:avLst/>
          </a:prstGeom>
          <a:noFill/>
          <a:ln>
            <a:solidFill>
              <a:schemeClr val="tx1"/>
            </a:solidFill>
          </a:ln>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3E8835-C4F2-41F7-AE9A-5F9FD6771C6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66047" y="228600"/>
            <a:ext cx="8659906" cy="6400800"/>
          </a:xfrm>
          <a:prstGeom prst="rect">
            <a:avLst/>
          </a:prstGeom>
          <a:solidFill>
            <a:srgbClr val="FFFFFF">
              <a:shade val="85000"/>
            </a:srgbClr>
          </a:solidFill>
          <a:ln w="38100" cap="sq">
            <a:solidFill>
              <a:srgbClr val="C0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17840136"/>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ounds Of Trumpet: The Seven Feasts of Israel are ...">
            <a:extLst>
              <a:ext uri="{FF2B5EF4-FFF2-40B4-BE49-F238E27FC236}">
                <a16:creationId xmlns:a16="http://schemas.microsoft.com/office/drawing/2014/main" id="{41C4DB65-40CE-4E4A-ACC3-A16678F3A5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52399"/>
            <a:ext cx="10879667" cy="6555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1444227"/>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FED928-785C-4264-BC48-D922E78883B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3631763"/>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1 Kings 2:11-12</a:t>
            </a:r>
          </a:p>
          <a:p>
            <a:pPr algn="just"/>
            <a:r>
              <a:rPr lang="en-US" sz="3600" dirty="0">
                <a:effectLst>
                  <a:outerShdw blurRad="38100" dist="38100" dir="2700000" algn="tl">
                    <a:srgbClr val="000000">
                      <a:alpha val="43137"/>
                    </a:srgbClr>
                  </a:outerShdw>
                </a:effectLst>
              </a:rPr>
              <a:t>“The days that David reigned over </a:t>
            </a:r>
            <a:r>
              <a:rPr lang="en-US" sz="3600" b="1" u="sng" dirty="0">
                <a:solidFill>
                  <a:srgbClr val="FFFFCC"/>
                </a:solidFill>
                <a:effectLst>
                  <a:outerShdw blurRad="38100" dist="38100" dir="2700000" algn="tl">
                    <a:srgbClr val="000000">
                      <a:alpha val="43137"/>
                    </a:srgbClr>
                  </a:outerShdw>
                </a:effectLst>
              </a:rPr>
              <a:t>Israel</a:t>
            </a:r>
            <a:r>
              <a:rPr lang="en-US" sz="3600" dirty="0">
                <a:effectLst>
                  <a:outerShdw blurRad="38100" dist="38100" dir="2700000" algn="tl">
                    <a:srgbClr val="000000">
                      <a:alpha val="43137"/>
                    </a:srgbClr>
                  </a:outerShdw>
                </a:effectLst>
              </a:rPr>
              <a:t> were forty years: seven years he reigned in </a:t>
            </a:r>
            <a:r>
              <a:rPr lang="en-US" sz="3600" b="1" u="sng" dirty="0">
                <a:solidFill>
                  <a:srgbClr val="FFFFCC"/>
                </a:solidFill>
                <a:effectLst>
                  <a:outerShdw blurRad="38100" dist="38100" dir="2700000" algn="tl">
                    <a:srgbClr val="000000">
                      <a:alpha val="43137"/>
                    </a:srgbClr>
                  </a:outerShdw>
                </a:effectLst>
              </a:rPr>
              <a:t>Hebron</a:t>
            </a:r>
            <a:r>
              <a:rPr lang="en-US" sz="3600" dirty="0">
                <a:effectLst>
                  <a:outerShdw blurRad="38100" dist="38100" dir="2700000" algn="tl">
                    <a:srgbClr val="000000">
                      <a:alpha val="43137"/>
                    </a:srgbClr>
                  </a:outerShdw>
                </a:effectLst>
              </a:rPr>
              <a:t> and thirty-three years he reigned in </a:t>
            </a:r>
            <a:r>
              <a:rPr lang="en-US" sz="3600" b="1" u="sng" dirty="0">
                <a:solidFill>
                  <a:srgbClr val="FFFFCC"/>
                </a:solidFill>
                <a:effectLst>
                  <a:outerShdw blurRad="38100" dist="38100" dir="2700000" algn="tl">
                    <a:srgbClr val="000000">
                      <a:alpha val="43137"/>
                    </a:srgbClr>
                  </a:outerShdw>
                </a:effectLst>
              </a:rPr>
              <a:t>Jerusalem</a:t>
            </a:r>
            <a:r>
              <a:rPr lang="en-US" sz="3600" dirty="0">
                <a:effectLst>
                  <a:outerShdw blurRad="38100" dist="38100" dir="2700000" algn="tl">
                    <a:srgbClr val="000000">
                      <a:alpha val="43137"/>
                    </a:srgbClr>
                  </a:outerShdw>
                </a:effectLst>
              </a:rPr>
              <a:t>.</a:t>
            </a:r>
            <a:r>
              <a:rPr lang="en-US" sz="3600" b="1" dirty="0">
                <a:solidFill>
                  <a:srgbClr val="FFFFCC"/>
                </a:solidFill>
                <a:effectLst>
                  <a:outerShdw blurRad="38100" dist="38100" dir="2700000" algn="tl">
                    <a:srgbClr val="000000">
                      <a:alpha val="43137"/>
                    </a:srgbClr>
                  </a:outerShdw>
                </a:effectLst>
              </a:rPr>
              <a:t> </a:t>
            </a:r>
            <a:r>
              <a:rPr lang="en-US" sz="3600" dirty="0">
                <a:effectLst>
                  <a:outerShdw blurRad="38100" dist="38100" dir="2700000" algn="tl">
                    <a:srgbClr val="000000">
                      <a:alpha val="43137"/>
                    </a:srgbClr>
                  </a:outerShdw>
                </a:effectLst>
              </a:rPr>
              <a:t>And </a:t>
            </a:r>
            <a:r>
              <a:rPr lang="en-US" sz="3600" b="1" u="sng" dirty="0">
                <a:solidFill>
                  <a:srgbClr val="FFFFCC"/>
                </a:solidFill>
                <a:effectLst>
                  <a:outerShdw blurRad="38100" dist="38100" dir="2700000" algn="tl">
                    <a:srgbClr val="000000">
                      <a:alpha val="43137"/>
                    </a:srgbClr>
                  </a:outerShdw>
                </a:effectLst>
              </a:rPr>
              <a:t>Solomon sat on the throne of David</a:t>
            </a:r>
            <a:r>
              <a:rPr lang="en-US" sz="3600" dirty="0">
                <a:effectLst>
                  <a:outerShdw blurRad="38100" dist="38100" dir="2700000" algn="tl">
                    <a:srgbClr val="000000">
                      <a:alpha val="43137"/>
                    </a:srgbClr>
                  </a:outerShdw>
                </a:effectLst>
              </a:rPr>
              <a:t> his father, and his kingdom was firmly established.”</a:t>
            </a:r>
            <a:endParaRPr lang="en-US" sz="3600" dirty="0">
              <a:effectLst>
                <a:outerShdw blurRad="38100" dist="38100" dir="2700000" algn="tl">
                  <a:srgbClr val="000000">
                    <a:alpha val="43137"/>
                  </a:srgbClr>
                </a:outerShdw>
              </a:effectLst>
              <a:cs typeface="Calibri" panose="020F0502020204030204" pitchFamily="34" charset="0"/>
            </a:endParaRPr>
          </a:p>
        </p:txBody>
      </p:sp>
      <p:pic>
        <p:nvPicPr>
          <p:cNvPr id="3" name="Picture 2" descr="Jesus Dust: How to Live in the Kingdom of God">
            <a:extLst>
              <a:ext uri="{FF2B5EF4-FFF2-40B4-BE49-F238E27FC236}">
                <a16:creationId xmlns:a16="http://schemas.microsoft.com/office/drawing/2014/main" id="{39F0C54A-C116-10F7-A4D4-6EC4681F40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3101" y="3048000"/>
            <a:ext cx="2465798"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8572865"/>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571500" indent="-57150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2:42-47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Church</a:t>
            </a:r>
          </a:p>
        </p:txBody>
      </p:sp>
      <p:sp>
        <p:nvSpPr>
          <p:cNvPr id="161795" name="Rectangle 3"/>
          <p:cNvSpPr>
            <a:spLocks noGrp="1" noChangeArrowheads="1"/>
          </p:cNvSpPr>
          <p:nvPr>
            <p:ph type="body" idx="1"/>
          </p:nvPr>
        </p:nvSpPr>
        <p:spPr>
          <a:xfrm>
            <a:off x="914400" y="1447800"/>
            <a:ext cx="6096000" cy="5029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Priorities (42)</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Miracles (43)</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Unity (44)</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Communal living (45)</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Lord’s Table (46)</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Evangelism (47)</a:t>
            </a:r>
          </a:p>
        </p:txBody>
      </p:sp>
      <p:pic>
        <p:nvPicPr>
          <p:cNvPr id="3" name="Picture 2">
            <a:extLst>
              <a:ext uri="{FF2B5EF4-FFF2-40B4-BE49-F238E27FC236}">
                <a16:creationId xmlns:a16="http://schemas.microsoft.com/office/drawing/2014/main" id="{0BED5768-DBB1-9783-47D1-4D200788468D}"/>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49329195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571500" indent="-57150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2:42-47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Church</a:t>
            </a:r>
          </a:p>
        </p:txBody>
      </p:sp>
      <p:sp>
        <p:nvSpPr>
          <p:cNvPr id="161795" name="Rectangle 3"/>
          <p:cNvSpPr>
            <a:spLocks noGrp="1" noChangeArrowheads="1"/>
          </p:cNvSpPr>
          <p:nvPr>
            <p:ph type="body" idx="1"/>
          </p:nvPr>
        </p:nvSpPr>
        <p:spPr>
          <a:xfrm>
            <a:off x="914400" y="1447800"/>
            <a:ext cx="6096000" cy="5029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Priorities (42)</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Miracles (43)</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Unity (44)</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Communal living (45)</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Lord’s Table (46)</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Evangelism (47)</a:t>
            </a:r>
          </a:p>
        </p:txBody>
      </p:sp>
      <p:pic>
        <p:nvPicPr>
          <p:cNvPr id="3" name="Picture 2">
            <a:extLst>
              <a:ext uri="{FF2B5EF4-FFF2-40B4-BE49-F238E27FC236}">
                <a16:creationId xmlns:a16="http://schemas.microsoft.com/office/drawing/2014/main" id="{2866F4FD-09DD-3135-6D6C-6FA8FEB7ED39}"/>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66806567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807939-35E7-4F52-AA3D-1DD48B0EFF5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1"/>
            <a:ext cx="10972800" cy="2523768"/>
          </a:xfrm>
          <a:prstGeom prst="rect">
            <a:avLst/>
          </a:prstGeom>
          <a:noFill/>
          <a:ln w="28575">
            <a:noFill/>
            <a:miter lim="800000"/>
            <a:headEnd/>
            <a:tailEnd/>
          </a:ln>
        </p:spPr>
        <p:txBody>
          <a:bodyPr wrap="square">
            <a:spAutoFit/>
          </a:bodyPr>
          <a:lstStyle/>
          <a:p>
            <a:pPr algn="ctr" eaLnBrk="1" hangingPunct="1">
              <a:spcBef>
                <a:spcPts val="0"/>
              </a:spcBef>
              <a:spcAft>
                <a:spcPts val="1200"/>
              </a:spcAft>
              <a:buClr>
                <a:schemeClr val="tx1"/>
              </a:buClr>
              <a:buSzPct val="75000"/>
              <a:defRPr/>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Matthew 16:18</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also say to you that you are Peter, and upon this rock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will build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oikodomeō</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My church</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t>
            </a:r>
            <a:r>
              <a:rPr lang="en-US" sz="3600" dirty="0">
                <a:effectLst>
                  <a:outerShdw blurRad="38100" dist="38100" dir="2700000" algn="tl">
                    <a:srgbClr val="000000">
                      <a:alpha val="43137"/>
                    </a:srgbClr>
                  </a:outerShdw>
                </a:effectLst>
                <a:cs typeface="Calibri" panose="020F0502020204030204" pitchFamily="34" charset="0"/>
              </a:rPr>
              <a:t>the gates of Hades WILL NOT overpower it.”</a:t>
            </a:r>
            <a:endParaRPr lang="en-US" altLang="en-US" sz="3600" dirty="0">
              <a:effectLst>
                <a:outerShdw blurRad="38100" dist="38100" dir="2700000" algn="tl">
                  <a:srgbClr val="000000">
                    <a:alpha val="43137"/>
                  </a:srgbClr>
                </a:outerShdw>
              </a:effectLst>
              <a:cs typeface="Calibri" panose="020F0502020204030204" pitchFamily="34" charset="0"/>
            </a:endParaRPr>
          </a:p>
        </p:txBody>
      </p:sp>
      <p:pic>
        <p:nvPicPr>
          <p:cNvPr id="4" name="Picture 3">
            <a:extLst>
              <a:ext uri="{FF2B5EF4-FFF2-40B4-BE49-F238E27FC236}">
                <a16:creationId xmlns:a16="http://schemas.microsoft.com/office/drawing/2014/main" id="{4FA8FF99-5E30-4649-BBE1-63182A55E4D3}"/>
              </a:ext>
            </a:extLst>
          </p:cNvPr>
          <p:cNvPicPr>
            <a:picLocks noChangeAspect="1"/>
          </p:cNvPicPr>
          <p:nvPr/>
        </p:nvPicPr>
        <p:blipFill>
          <a:blip r:embed="rId4"/>
          <a:stretch>
            <a:fillRect/>
          </a:stretch>
        </p:blipFill>
        <p:spPr>
          <a:xfrm>
            <a:off x="1758320" y="2819400"/>
            <a:ext cx="8675360" cy="1828959"/>
          </a:xfrm>
          <a:prstGeom prst="rect">
            <a:avLst/>
          </a:prstGeom>
        </p:spPr>
      </p:pic>
    </p:spTree>
    <p:extLst>
      <p:ext uri="{BB962C8B-B14F-4D97-AF65-F5344CB8AC3E}">
        <p14:creationId xmlns:p14="http://schemas.microsoft.com/office/powerpoint/2010/main" val="4770040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solidFill>
                  <a:srgbClr val="00FFFF"/>
                </a:solidFill>
                <a:effectLst>
                  <a:outerShdw blurRad="38100" dist="38100" dir="2700000" algn="tl">
                    <a:srgbClr val="000000">
                      <a:alpha val="43137"/>
                    </a:srgbClr>
                  </a:outerShdw>
                </a:effectLst>
                <a:latin typeface="Calibri" panose="020F0502020204030204" pitchFamily="34" charset="0"/>
              </a:rPr>
              <a:t>Conclusion</a:t>
            </a:r>
          </a:p>
        </p:txBody>
      </p:sp>
    </p:spTree>
    <p:extLst>
      <p:ext uri="{BB962C8B-B14F-4D97-AF65-F5344CB8AC3E}">
        <p14:creationId xmlns:p14="http://schemas.microsoft.com/office/powerpoint/2010/main" val="424660203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Chapter Summary</a:t>
            </a:r>
          </a:p>
        </p:txBody>
      </p:sp>
      <p:sp>
        <p:nvSpPr>
          <p:cNvPr id="161795" name="Rectangle 3"/>
          <p:cNvSpPr>
            <a:spLocks noGrp="1" noChangeArrowheads="1"/>
          </p:cNvSpPr>
          <p:nvPr>
            <p:ph type="body" idx="1"/>
          </p:nvPr>
        </p:nvSpPr>
        <p:spPr>
          <a:xfrm>
            <a:off x="585217" y="1676400"/>
            <a:ext cx="7788900" cy="3505200"/>
          </a:xfrm>
        </p:spPr>
        <p:txBody>
          <a:bodyPr/>
          <a:lstStyle/>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Coming of the Holy Spirit (1-4)</a:t>
            </a:r>
          </a:p>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Holy Spirit’s Impact (5-13)</a:t>
            </a:r>
          </a:p>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Peter’s Sermon (14-36)</a:t>
            </a:r>
          </a:p>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Sermon’s Impact (37-47)</a:t>
            </a:r>
          </a:p>
        </p:txBody>
      </p:sp>
      <p:pic>
        <p:nvPicPr>
          <p:cNvPr id="3" name="Picture 2">
            <a:extLst>
              <a:ext uri="{FF2B5EF4-FFF2-40B4-BE49-F238E27FC236}">
                <a16:creationId xmlns:a16="http://schemas.microsoft.com/office/drawing/2014/main" id="{CE7BD969-BE2C-1F77-23A5-56726EC5B158}"/>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3192279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a:extLst>
              <a:ext uri="{FF2B5EF4-FFF2-40B4-BE49-F238E27FC236}">
                <a16:creationId xmlns:a16="http://schemas.microsoft.com/office/drawing/2014/main" id="{3386EFB9-830F-4A11-9069-29F8D8401807}"/>
              </a:ext>
            </a:extLst>
          </p:cNvPr>
          <p:cNvGraphicFramePr>
            <a:graphicFrameLocks noGrp="1"/>
          </p:cNvGraphicFramePr>
          <p:nvPr>
            <p:ph/>
            <p:extLst>
              <p:ext uri="{D42A27DB-BD31-4B8C-83A1-F6EECF244321}">
                <p14:modId xmlns:p14="http://schemas.microsoft.com/office/powerpoint/2010/main" val="3416868883"/>
              </p:ext>
            </p:extLst>
          </p:nvPr>
        </p:nvGraphicFramePr>
        <p:xfrm>
          <a:off x="609600" y="1188720"/>
          <a:ext cx="10972800" cy="4572000"/>
        </p:xfrm>
        <a:graphic>
          <a:graphicData uri="http://schemas.openxmlformats.org/drawingml/2006/table">
            <a:tbl>
              <a:tblPr firstRow="1" bandRow="1">
                <a:tableStyleId>{073A0DAA-6AF3-43AB-8588-CEC1D06C72B9}</a:tableStyleId>
              </a:tblPr>
              <a:tblGrid>
                <a:gridCol w="1981200">
                  <a:extLst>
                    <a:ext uri="{9D8B030D-6E8A-4147-A177-3AD203B41FA5}">
                      <a16:colId xmlns:a16="http://schemas.microsoft.com/office/drawing/2014/main" val="3561167396"/>
                    </a:ext>
                  </a:extLst>
                </a:gridCol>
                <a:gridCol w="4800600">
                  <a:extLst>
                    <a:ext uri="{9D8B030D-6E8A-4147-A177-3AD203B41FA5}">
                      <a16:colId xmlns:a16="http://schemas.microsoft.com/office/drawing/2014/main" val="980899094"/>
                    </a:ext>
                  </a:extLst>
                </a:gridCol>
                <a:gridCol w="4191000">
                  <a:extLst>
                    <a:ext uri="{9D8B030D-6E8A-4147-A177-3AD203B41FA5}">
                      <a16:colId xmlns:a16="http://schemas.microsoft.com/office/drawing/2014/main" val="2934671267"/>
                    </a:ext>
                  </a:extLst>
                </a:gridCol>
              </a:tblGrid>
              <a:tr h="914400">
                <a:tc>
                  <a:txBody>
                    <a:bodyPr/>
                    <a:lstStyle/>
                    <a:p>
                      <a:pPr algn="ctr"/>
                      <a:r>
                        <a:rPr lang="en-US" sz="3600" b="0" dirty="0">
                          <a:solidFill>
                            <a:srgbClr val="00FFFF"/>
                          </a:solidFill>
                          <a:effectLst/>
                          <a:latin typeface="Calibri" panose="020F0502020204030204" pitchFamily="34" charset="0"/>
                          <a:ea typeface="+mj-ea"/>
                          <a:cs typeface="Calibri" panose="020F0502020204030204" pitchFamily="34" charset="0"/>
                        </a:rPr>
                        <a:t>Changes</a:t>
                      </a:r>
                    </a:p>
                  </a:txBody>
                  <a:tcPr anchor="ctr"/>
                </a:tc>
                <a:tc>
                  <a:txBody>
                    <a:bodyPr/>
                    <a:lstStyle/>
                    <a:p>
                      <a:pPr algn="ctr"/>
                      <a:r>
                        <a:rPr lang="en-US" sz="3600" b="0" dirty="0">
                          <a:solidFill>
                            <a:srgbClr val="00FFFF"/>
                          </a:solidFill>
                          <a:effectLst/>
                          <a:latin typeface="Calibri" panose="020F0502020204030204" pitchFamily="34" charset="0"/>
                          <a:ea typeface="+mj-ea"/>
                          <a:cs typeface="Calibri" panose="020F0502020204030204" pitchFamily="34" charset="0"/>
                        </a:rPr>
                        <a:t>Biblical Davidic Throne</a:t>
                      </a:r>
                    </a:p>
                  </a:txBody>
                  <a:tcPr anchor="ctr"/>
                </a:tc>
                <a:tc>
                  <a:txBody>
                    <a:bodyPr/>
                    <a:lstStyle/>
                    <a:p>
                      <a:pPr algn="ctr"/>
                      <a:r>
                        <a:rPr lang="en-US" sz="3600" b="0" dirty="0">
                          <a:solidFill>
                            <a:srgbClr val="00FFFF"/>
                          </a:solidFill>
                          <a:effectLst/>
                          <a:latin typeface="Calibri" panose="020F0502020204030204" pitchFamily="34" charset="0"/>
                          <a:ea typeface="+mj-ea"/>
                          <a:cs typeface="Calibri" panose="020F0502020204030204" pitchFamily="34" charset="0"/>
                        </a:rPr>
                        <a:t>Davidic Throne Now?</a:t>
                      </a:r>
                    </a:p>
                  </a:txBody>
                  <a:tcPr anchor="ctr"/>
                </a:tc>
                <a:extLst>
                  <a:ext uri="{0D108BD9-81ED-4DB2-BD59-A6C34878D82A}">
                    <a16:rowId xmlns:a16="http://schemas.microsoft.com/office/drawing/2014/main" val="2178549750"/>
                  </a:ext>
                </a:extLst>
              </a:tr>
              <a:tr h="914400">
                <a:tc>
                  <a:txBody>
                    <a:bodyPr/>
                    <a:lstStyle/>
                    <a:p>
                      <a:pPr marL="112713" indent="0" algn="l"/>
                      <a:r>
                        <a:rPr lang="en-US" sz="3600" b="1" dirty="0">
                          <a:latin typeface="Calibri" panose="020F0502020204030204" pitchFamily="34" charset="0"/>
                          <a:cs typeface="Calibri" panose="020F0502020204030204" pitchFamily="34" charset="0"/>
                        </a:rPr>
                        <a:t>Place:</a:t>
                      </a:r>
                    </a:p>
                  </a:txBody>
                  <a:tcPr anchor="ctr"/>
                </a:tc>
                <a:tc>
                  <a:txBody>
                    <a:bodyPr/>
                    <a:lstStyle/>
                    <a:p>
                      <a:pPr algn="ctr"/>
                      <a:r>
                        <a:rPr lang="en-US" sz="3600" b="1" dirty="0">
                          <a:solidFill>
                            <a:srgbClr val="C00000"/>
                          </a:solidFill>
                          <a:latin typeface="Calibri" panose="020F0502020204030204" pitchFamily="34" charset="0"/>
                          <a:cs typeface="Calibri" panose="020F0502020204030204" pitchFamily="34" charset="0"/>
                        </a:rPr>
                        <a:t>Earth</a:t>
                      </a:r>
                    </a:p>
                  </a:txBody>
                  <a:tcPr anchor="ctr"/>
                </a:tc>
                <a:tc>
                  <a:txBody>
                    <a:bodyPr/>
                    <a:lstStyle/>
                    <a:p>
                      <a:pPr algn="ctr"/>
                      <a:r>
                        <a:rPr lang="en-US" sz="3600" b="1" dirty="0">
                          <a:solidFill>
                            <a:srgbClr val="0000FF"/>
                          </a:solidFill>
                          <a:latin typeface="Calibri" panose="020F0502020204030204" pitchFamily="34" charset="0"/>
                          <a:cs typeface="Calibri" panose="020F0502020204030204" pitchFamily="34" charset="0"/>
                        </a:rPr>
                        <a:t>Heaven</a:t>
                      </a:r>
                    </a:p>
                  </a:txBody>
                  <a:tcPr anchor="ctr"/>
                </a:tc>
                <a:extLst>
                  <a:ext uri="{0D108BD9-81ED-4DB2-BD59-A6C34878D82A}">
                    <a16:rowId xmlns:a16="http://schemas.microsoft.com/office/drawing/2014/main" val="745773342"/>
                  </a:ext>
                </a:extLst>
              </a:tr>
              <a:tr h="914400">
                <a:tc>
                  <a:txBody>
                    <a:bodyPr/>
                    <a:lstStyle/>
                    <a:p>
                      <a:pPr marL="112713" indent="0" algn="l" defTabSz="914400" rtl="0" eaLnBrk="1" latinLnBrk="0" hangingPunct="1"/>
                      <a:r>
                        <a:rPr lang="en-US" sz="3600" b="1" kern="1200" dirty="0">
                          <a:solidFill>
                            <a:schemeClr val="dk1"/>
                          </a:solidFill>
                          <a:latin typeface="Calibri" panose="020F0502020204030204" pitchFamily="34" charset="0"/>
                          <a:ea typeface="+mn-ea"/>
                          <a:cs typeface="Calibri" panose="020F0502020204030204" pitchFamily="34" charset="0"/>
                        </a:rPr>
                        <a:t>People:</a:t>
                      </a:r>
                    </a:p>
                  </a:txBody>
                  <a:tcPr anchor="ctr"/>
                </a:tc>
                <a:tc>
                  <a:txBody>
                    <a:bodyPr/>
                    <a:lstStyle/>
                    <a:p>
                      <a:pPr algn="ctr"/>
                      <a:r>
                        <a:rPr lang="en-US" sz="3600" b="1" dirty="0">
                          <a:solidFill>
                            <a:srgbClr val="C00000"/>
                          </a:solidFill>
                          <a:latin typeface="Calibri" panose="020F0502020204030204" pitchFamily="34" charset="0"/>
                          <a:cs typeface="Calibri" panose="020F0502020204030204" pitchFamily="34" charset="0"/>
                        </a:rPr>
                        <a:t>Israel</a:t>
                      </a:r>
                    </a:p>
                  </a:txBody>
                  <a:tcPr anchor="ctr"/>
                </a:tc>
                <a:tc>
                  <a:txBody>
                    <a:bodyPr/>
                    <a:lstStyle/>
                    <a:p>
                      <a:pPr algn="ctr"/>
                      <a:r>
                        <a:rPr lang="en-US" sz="3600" b="1" dirty="0">
                          <a:solidFill>
                            <a:srgbClr val="0000FF"/>
                          </a:solidFill>
                          <a:latin typeface="Calibri" panose="020F0502020204030204" pitchFamily="34" charset="0"/>
                          <a:cs typeface="Calibri" panose="020F0502020204030204" pitchFamily="34" charset="0"/>
                        </a:rPr>
                        <a:t>Gentile Church</a:t>
                      </a:r>
                    </a:p>
                  </a:txBody>
                  <a:tcPr anchor="ctr"/>
                </a:tc>
                <a:extLst>
                  <a:ext uri="{0D108BD9-81ED-4DB2-BD59-A6C34878D82A}">
                    <a16:rowId xmlns:a16="http://schemas.microsoft.com/office/drawing/2014/main" val="1199476003"/>
                  </a:ext>
                </a:extLst>
              </a:tr>
              <a:tr h="914400">
                <a:tc>
                  <a:txBody>
                    <a:bodyPr/>
                    <a:lstStyle/>
                    <a:p>
                      <a:pPr marL="112713" indent="0" algn="l" defTabSz="914400" rtl="0" eaLnBrk="1" latinLnBrk="0" hangingPunct="1"/>
                      <a:r>
                        <a:rPr lang="en-US" sz="3600" b="1" kern="1200" dirty="0">
                          <a:solidFill>
                            <a:schemeClr val="dk1"/>
                          </a:solidFill>
                          <a:latin typeface="Calibri" panose="020F0502020204030204" pitchFamily="34" charset="0"/>
                          <a:ea typeface="+mn-ea"/>
                          <a:cs typeface="Calibri" panose="020F0502020204030204" pitchFamily="34" charset="0"/>
                        </a:rPr>
                        <a:t>Israel:</a:t>
                      </a:r>
                    </a:p>
                  </a:txBody>
                  <a:tcPr anchor="ctr"/>
                </a:tc>
                <a:tc>
                  <a:txBody>
                    <a:bodyPr/>
                    <a:lstStyle/>
                    <a:p>
                      <a:pPr algn="ctr"/>
                      <a:r>
                        <a:rPr lang="en-US" sz="3600" b="1" dirty="0">
                          <a:solidFill>
                            <a:srgbClr val="C00000"/>
                          </a:solidFill>
                          <a:latin typeface="Calibri" panose="020F0502020204030204" pitchFamily="34" charset="0"/>
                          <a:cs typeface="Calibri" panose="020F0502020204030204" pitchFamily="34" charset="0"/>
                        </a:rPr>
                        <a:t>Converted</a:t>
                      </a:r>
                    </a:p>
                  </a:txBody>
                  <a:tcPr anchor="ctr"/>
                </a:tc>
                <a:tc>
                  <a:txBody>
                    <a:bodyPr/>
                    <a:lstStyle/>
                    <a:p>
                      <a:pPr algn="ctr"/>
                      <a:r>
                        <a:rPr lang="en-US" sz="3600" b="1" dirty="0">
                          <a:solidFill>
                            <a:srgbClr val="0000FF"/>
                          </a:solidFill>
                          <a:latin typeface="Calibri" panose="020F0502020204030204" pitchFamily="34" charset="0"/>
                          <a:cs typeface="Calibri" panose="020F0502020204030204" pitchFamily="34" charset="0"/>
                        </a:rPr>
                        <a:t>Unconverted</a:t>
                      </a:r>
                    </a:p>
                  </a:txBody>
                  <a:tcPr anchor="ctr"/>
                </a:tc>
                <a:extLst>
                  <a:ext uri="{0D108BD9-81ED-4DB2-BD59-A6C34878D82A}">
                    <a16:rowId xmlns:a16="http://schemas.microsoft.com/office/drawing/2014/main" val="2593988310"/>
                  </a:ext>
                </a:extLst>
              </a:tr>
              <a:tr h="914400">
                <a:tc>
                  <a:txBody>
                    <a:bodyPr/>
                    <a:lstStyle/>
                    <a:p>
                      <a:pPr marL="112713" indent="0" algn="l" defTabSz="914400" rtl="0" eaLnBrk="1" latinLnBrk="0" hangingPunct="1"/>
                      <a:r>
                        <a:rPr lang="en-US" sz="3600" b="1" kern="1200" dirty="0">
                          <a:solidFill>
                            <a:schemeClr val="dk1"/>
                          </a:solidFill>
                          <a:latin typeface="Calibri" panose="020F0502020204030204" pitchFamily="34" charset="0"/>
                          <a:ea typeface="+mn-ea"/>
                          <a:cs typeface="Calibri" panose="020F0502020204030204" pitchFamily="34" charset="0"/>
                        </a:rPr>
                        <a:t>Realm</a:t>
                      </a:r>
                    </a:p>
                  </a:txBody>
                  <a:tcPr anchor="ctr"/>
                </a:tc>
                <a:tc>
                  <a:txBody>
                    <a:bodyPr/>
                    <a:lstStyle/>
                    <a:p>
                      <a:pPr algn="ctr"/>
                      <a:r>
                        <a:rPr lang="en-US" sz="3600" b="1" dirty="0">
                          <a:solidFill>
                            <a:srgbClr val="C00000"/>
                          </a:solidFill>
                          <a:latin typeface="Calibri" panose="020F0502020204030204" pitchFamily="34" charset="0"/>
                          <a:cs typeface="Calibri" panose="020F0502020204030204" pitchFamily="34" charset="0"/>
                        </a:rPr>
                        <a:t>Physical</a:t>
                      </a:r>
                    </a:p>
                  </a:txBody>
                  <a:tcPr anchor="ctr"/>
                </a:tc>
                <a:tc>
                  <a:txBody>
                    <a:bodyPr/>
                    <a:lstStyle/>
                    <a:p>
                      <a:pPr algn="ctr"/>
                      <a:r>
                        <a:rPr lang="en-US" sz="3600" b="1" dirty="0">
                          <a:solidFill>
                            <a:srgbClr val="0000FF"/>
                          </a:solidFill>
                          <a:latin typeface="Calibri" panose="020F0502020204030204" pitchFamily="34" charset="0"/>
                          <a:cs typeface="Calibri" panose="020F0502020204030204" pitchFamily="34" charset="0"/>
                        </a:rPr>
                        <a:t>Spiritual</a:t>
                      </a:r>
                    </a:p>
                  </a:txBody>
                  <a:tcPr anchor="ctr"/>
                </a:tc>
                <a:extLst>
                  <a:ext uri="{0D108BD9-81ED-4DB2-BD59-A6C34878D82A}">
                    <a16:rowId xmlns:a16="http://schemas.microsoft.com/office/drawing/2014/main" val="795456391"/>
                  </a:ext>
                </a:extLst>
              </a:tr>
            </a:tbl>
          </a:graphicData>
        </a:graphic>
      </p:graphicFrame>
    </p:spTree>
    <p:extLst>
      <p:ext uri="{BB962C8B-B14F-4D97-AF65-F5344CB8AC3E}">
        <p14:creationId xmlns:p14="http://schemas.microsoft.com/office/powerpoint/2010/main" val="1966982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Content Placeholder 2"/>
          <p:cNvSpPr>
            <a:spLocks noGrp="1"/>
          </p:cNvSpPr>
          <p:nvPr>
            <p:ph idx="1"/>
          </p:nvPr>
        </p:nvSpPr>
        <p:spPr>
          <a:xfrm>
            <a:off x="609600" y="1595736"/>
            <a:ext cx="10972800" cy="4805064"/>
          </a:xfrm>
        </p:spPr>
        <p:txBody>
          <a:bodyPr/>
          <a:lstStyle/>
          <a:p>
            <a:pPr marL="0" indent="0" algn="just">
              <a:lnSpc>
                <a:spcPct val="100000"/>
              </a:lnSpc>
              <a:buNone/>
              <a:defRPr/>
            </a:pPr>
            <a:r>
              <a:rPr lang="en-US" dirty="0">
                <a:effectLst>
                  <a:outerShdw blurRad="38100" dist="38100" dir="2700000" algn="tl">
                    <a:srgbClr val="000000">
                      <a:alpha val="43137"/>
                    </a:srgbClr>
                  </a:outerShdw>
                </a:effectLst>
              </a:rPr>
              <a:t>“[T]he new redemptive events in the course of </a:t>
            </a:r>
            <a:r>
              <a:rPr lang="en-US" i="1" dirty="0" err="1">
                <a:effectLst>
                  <a:outerShdw blurRad="38100" dist="38100" dir="2700000" algn="tl">
                    <a:srgbClr val="000000">
                      <a:alpha val="43137"/>
                    </a:srgbClr>
                  </a:outerShdw>
                </a:effectLst>
              </a:rPr>
              <a:t>Heilsgeschichte</a:t>
            </a:r>
            <a:r>
              <a:rPr lang="en-US" baseline="30000" dirty="0">
                <a:effectLst>
                  <a:outerShdw blurRad="38100" dist="38100" dir="2700000" algn="tl">
                    <a:srgbClr val="000000">
                      <a:alpha val="43137"/>
                    </a:srgbClr>
                  </a:outerShdw>
                </a:effectLst>
              </a:rPr>
              <a:t> </a:t>
            </a:r>
            <a:r>
              <a:rPr lang="en-US" dirty="0">
                <a:effectLst>
                  <a:outerShdw blurRad="38100" dist="38100" dir="2700000" algn="tl">
                    <a:srgbClr val="000000">
                      <a:alpha val="43137"/>
                    </a:srgbClr>
                  </a:outerShdw>
                </a:effectLst>
              </a:rPr>
              <a:t>have compelled Peter to </a:t>
            </a:r>
            <a:r>
              <a:rPr lang="en-US" b="1" u="sng" dirty="0">
                <a:solidFill>
                  <a:srgbClr val="FFFFCC"/>
                </a:solidFill>
                <a:effectLst>
                  <a:outerShdw blurRad="38100" dist="38100" dir="2700000" algn="tl">
                    <a:srgbClr val="000000">
                      <a:alpha val="43137"/>
                    </a:srgbClr>
                  </a:outerShdw>
                </a:effectLst>
              </a:rPr>
              <a:t>reinterpret the Old Testament</a:t>
            </a:r>
            <a:r>
              <a:rPr lang="en-US" dirty="0">
                <a:effectLst>
                  <a:outerShdw blurRad="38100" dist="38100" dir="2700000" algn="tl">
                    <a:srgbClr val="000000">
                      <a:alpha val="43137"/>
                    </a:srgbClr>
                  </a:outerShdw>
                </a:effectLst>
              </a:rPr>
              <a:t>. Because of the resurrection and ascension of Jesus, Peter </a:t>
            </a:r>
            <a:r>
              <a:rPr lang="en-US" b="1" u="sng" dirty="0">
                <a:solidFill>
                  <a:srgbClr val="FFFFCC"/>
                </a:solidFill>
                <a:effectLst>
                  <a:outerShdw blurRad="38100" dist="38100" dir="2700000" algn="tl">
                    <a:srgbClr val="000000">
                      <a:alpha val="43137"/>
                    </a:srgbClr>
                  </a:outerShdw>
                </a:effectLst>
              </a:rPr>
              <a:t>transfers the messianic Davidic throne from Jerusalem to God’s right hand in heaven</a:t>
            </a:r>
            <a:r>
              <a:rPr lang="en-US" dirty="0">
                <a:effectLst>
                  <a:outerShdw blurRad="38100" dist="38100" dir="2700000" algn="tl">
                    <a:srgbClr val="000000">
                      <a:alpha val="43137"/>
                    </a:srgbClr>
                  </a:outerShdw>
                </a:effectLst>
              </a:rPr>
              <a:t>. Jesus has now been enthroned as the Davidic Messiah on the throne of David, and is awaiting the final consummation of his messianic reign.. .. This involves a rather </a:t>
            </a:r>
            <a:r>
              <a:rPr lang="en-US" b="1" u="sng" dirty="0">
                <a:solidFill>
                  <a:srgbClr val="FFFFCC"/>
                </a:solidFill>
                <a:effectLst>
                  <a:outerShdw blurRad="38100" dist="38100" dir="2700000" algn="tl">
                    <a:srgbClr val="000000">
                      <a:alpha val="43137"/>
                    </a:srgbClr>
                  </a:outerShdw>
                </a:effectLst>
              </a:rPr>
              <a:t>radical reinterpretation of Old Testament prophecies</a:t>
            </a:r>
            <a:r>
              <a:rPr lang="en-US" dirty="0">
                <a:effectLst>
                  <a:outerShdw blurRad="38100" dist="38100" dir="2700000" algn="tl">
                    <a:srgbClr val="000000">
                      <a:alpha val="43137"/>
                    </a:srgbClr>
                  </a:outerShdw>
                </a:effectLst>
              </a:rPr>
              <a:t>, but no more so than the entire </a:t>
            </a:r>
            <a:r>
              <a:rPr lang="en-US" b="1" u="sng" dirty="0">
                <a:solidFill>
                  <a:srgbClr val="FFFFCC"/>
                </a:solidFill>
                <a:effectLst>
                  <a:outerShdw blurRad="38100" dist="38100" dir="2700000" algn="tl">
                    <a:srgbClr val="000000">
                      <a:alpha val="43137"/>
                    </a:srgbClr>
                  </a:outerShdw>
                </a:effectLst>
              </a:rPr>
              <a:t>reinterpretation</a:t>
            </a:r>
            <a:r>
              <a:rPr lang="en-US" dirty="0">
                <a:effectLst>
                  <a:outerShdw blurRad="38100" dist="38100" dir="2700000" algn="tl">
                    <a:srgbClr val="000000">
                      <a:alpha val="43137"/>
                    </a:srgbClr>
                  </a:outerShdw>
                </a:effectLst>
              </a:rPr>
              <a:t> of God’s redemptive plan by the early church. In fact, it is an essential part of this </a:t>
            </a:r>
            <a:r>
              <a:rPr lang="en-US" b="1" u="sng" dirty="0">
                <a:solidFill>
                  <a:srgbClr val="FFFFCC"/>
                </a:solidFill>
                <a:effectLst>
                  <a:outerShdw blurRad="38100" dist="38100" dir="2700000" algn="tl">
                    <a:srgbClr val="000000">
                      <a:alpha val="43137"/>
                    </a:srgbClr>
                  </a:outerShdw>
                </a:effectLst>
              </a:rPr>
              <a:t>reinterpretation</a:t>
            </a:r>
            <a:r>
              <a:rPr lang="en-US" dirty="0">
                <a:effectLst>
                  <a:outerShdw blurRad="38100" dist="38100" dir="2700000" algn="tl">
                    <a:srgbClr val="000000">
                      <a:alpha val="43137"/>
                    </a:srgbClr>
                  </a:outerShdw>
                </a:effectLst>
              </a:rPr>
              <a:t> demanded by the events of redemptive history.. ..Jesus is enthroned as the Messiah.... He must reign until all his enemies are made a stool for his feet.”</a:t>
            </a:r>
          </a:p>
        </p:txBody>
      </p:sp>
      <mc:AlternateContent xmlns:mc="http://schemas.openxmlformats.org/markup-compatibility/2006" xmlns:p14="http://schemas.microsoft.com/office/powerpoint/2010/main">
        <mc:Choice Requires="p14">
          <p:contentPart p14:bwMode="auto" r:id="rId2">
            <p14:nvContentPartPr>
              <p14:cNvPr id="9" name="Ink 8"/>
              <p14:cNvContentPartPr/>
              <p14:nvPr/>
            </p14:nvContentPartPr>
            <p14:xfrm>
              <a:off x="5099609" y="3821322"/>
              <a:ext cx="6840" cy="20520"/>
            </p14:xfrm>
          </p:contentPart>
        </mc:Choice>
        <mc:Fallback xmlns="">
          <p:pic>
            <p:nvPicPr>
              <p:cNvPr id="9" name="Ink 8"/>
              <p:cNvPicPr/>
              <p:nvPr/>
            </p:nvPicPr>
            <p:blipFill>
              <a:blip r:embed="rId3"/>
              <a:stretch>
                <a:fillRect/>
              </a:stretch>
            </p:blipFill>
            <p:spPr>
              <a:xfrm>
                <a:off x="5095163" y="3816723"/>
                <a:ext cx="15732" cy="29719"/>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0" name="Ink 9"/>
              <p14:cNvContentPartPr/>
              <p14:nvPr/>
            </p14:nvContentPartPr>
            <p14:xfrm>
              <a:off x="5304449" y="3862362"/>
              <a:ext cx="20880" cy="7200"/>
            </p14:xfrm>
          </p:contentPart>
        </mc:Choice>
        <mc:Fallback xmlns="">
          <p:pic>
            <p:nvPicPr>
              <p:cNvPr id="10" name="Ink 9"/>
              <p:cNvPicPr/>
              <p:nvPr/>
            </p:nvPicPr>
            <p:blipFill>
              <a:blip r:embed="rId5"/>
              <a:stretch>
                <a:fillRect/>
              </a:stretch>
            </p:blipFill>
            <p:spPr>
              <a:xfrm>
                <a:off x="5300129" y="3858042"/>
                <a:ext cx="29520" cy="158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Ink 10"/>
              <p14:cNvContentPartPr/>
              <p14:nvPr/>
            </p14:nvContentPartPr>
            <p14:xfrm>
              <a:off x="5311289" y="3876042"/>
              <a:ext cx="14040" cy="360"/>
            </p14:xfrm>
          </p:contentPart>
        </mc:Choice>
        <mc:Fallback xmlns="">
          <p:pic>
            <p:nvPicPr>
              <p:cNvPr id="11" name="Ink 10"/>
              <p:cNvPicPr/>
              <p:nvPr/>
            </p:nvPicPr>
            <p:blipFill>
              <a:blip r:embed="rId7"/>
              <a:stretch>
                <a:fillRect/>
              </a:stretch>
            </p:blipFill>
            <p:spPr>
              <a:xfrm>
                <a:off x="5306969" y="3871722"/>
                <a:ext cx="22680" cy="9000"/>
              </a:xfrm>
              <a:prstGeom prst="rect">
                <a:avLst/>
              </a:prstGeom>
            </p:spPr>
          </p:pic>
        </mc:Fallback>
      </mc:AlternateContent>
      <p:pic>
        <p:nvPicPr>
          <p:cNvPr id="8" name="Picture 7">
            <a:extLst>
              <a:ext uri="{FF2B5EF4-FFF2-40B4-BE49-F238E27FC236}">
                <a16:creationId xmlns:a16="http://schemas.microsoft.com/office/drawing/2014/main" id="{EF719D8F-C67A-4E5B-9EAA-263ED043A0D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134600" y="76200"/>
            <a:ext cx="1484579" cy="990600"/>
          </a:xfrm>
          <a:prstGeom prst="rect">
            <a:avLst/>
          </a:prstGeom>
        </p:spPr>
      </p:pic>
      <p:sp>
        <p:nvSpPr>
          <p:cNvPr id="2" name="Rectangle 1">
            <a:extLst>
              <a:ext uri="{FF2B5EF4-FFF2-40B4-BE49-F238E27FC236}">
                <a16:creationId xmlns:a16="http://schemas.microsoft.com/office/drawing/2014/main" id="{E1AA4512-8E49-4EAA-9107-A79070D221AD}"/>
              </a:ext>
            </a:extLst>
          </p:cNvPr>
          <p:cNvSpPr/>
          <p:nvPr/>
        </p:nvSpPr>
        <p:spPr>
          <a:xfrm>
            <a:off x="2476171" y="228600"/>
            <a:ext cx="7239661" cy="1000274"/>
          </a:xfrm>
          <a:prstGeom prst="rect">
            <a:avLst/>
          </a:prstGeom>
        </p:spPr>
        <p:txBody>
          <a:bodyPr wrap="square">
            <a:spAutoFit/>
          </a:bodyPr>
          <a:lstStyle/>
          <a:p>
            <a:pPr algn="ctr">
              <a:spcAft>
                <a:spcPts val="600"/>
              </a:spcAft>
              <a:buClr>
                <a:schemeClr val="tx2"/>
              </a:buClr>
              <a:buSzPct val="75000"/>
              <a:defRPr/>
            </a:pPr>
            <a:r>
              <a:rPr lang="en-US" sz="3600" dirty="0">
                <a:solidFill>
                  <a:srgbClr val="00FFFF"/>
                </a:solidFill>
                <a:effectLst>
                  <a:outerShdw blurRad="38100" dist="38100" dir="2700000" algn="tl">
                    <a:srgbClr val="000000">
                      <a:alpha val="43137"/>
                    </a:srgbClr>
                  </a:outerShdw>
                </a:effectLst>
                <a:ea typeface="+mj-ea"/>
                <a:cs typeface="+mj-cs"/>
              </a:rPr>
              <a:t>George Eldon Ladd</a:t>
            </a:r>
          </a:p>
          <a:p>
            <a:pPr algn="ctr"/>
            <a:r>
              <a:rPr lang="en-US" dirty="0">
                <a:effectLst>
                  <a:outerShdw blurRad="38100" dist="38100" dir="2700000" algn="tl">
                    <a:srgbClr val="000000">
                      <a:alpha val="43137"/>
                    </a:srgbClr>
                  </a:outerShdw>
                </a:effectLst>
              </a:rPr>
              <a:t>A Theology of the New Testament (Grand Rapids: Eerdmans, 1974), 336–37.</a:t>
            </a:r>
          </a:p>
        </p:txBody>
      </p:sp>
      <p:pic>
        <p:nvPicPr>
          <p:cNvPr id="5" name="Picture 4">
            <a:extLst>
              <a:ext uri="{FF2B5EF4-FFF2-40B4-BE49-F238E27FC236}">
                <a16:creationId xmlns:a16="http://schemas.microsoft.com/office/drawing/2014/main" id="{13C4049B-1BEF-4DCB-A5D8-50D86B8B91EA}"/>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09600" y="91440"/>
            <a:ext cx="800100" cy="914400"/>
          </a:xfrm>
          <a:prstGeom prst="rect">
            <a:avLst/>
          </a:prstGeom>
          <a:ln>
            <a:solidFill>
              <a:schemeClr val="tx1"/>
            </a:solidFill>
          </a:ln>
        </p:spPr>
      </p:pic>
    </p:spTree>
    <p:extLst>
      <p:ext uri="{BB962C8B-B14F-4D97-AF65-F5344CB8AC3E}">
        <p14:creationId xmlns:p14="http://schemas.microsoft.com/office/powerpoint/2010/main" val="8176606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09600" y="1730092"/>
            <a:ext cx="10972800" cy="3046988"/>
          </a:xfrm>
          <a:prstGeom prst="rect">
            <a:avLst/>
          </a:prstGeom>
        </p:spPr>
        <p:txBody>
          <a:bodyPr wrap="square">
            <a:spAutoFit/>
          </a:bodyPr>
          <a:lstStyle/>
          <a:p>
            <a:pPr algn="just"/>
            <a:r>
              <a:rPr lang="en-US" sz="3200" dirty="0">
                <a:effectLst>
                  <a:outerShdw blurRad="38100" dist="38100" dir="2700000" algn="tl">
                    <a:srgbClr val="000000">
                      <a:alpha val="43137"/>
                    </a:srgbClr>
                  </a:outerShdw>
                </a:effectLst>
              </a:rPr>
              <a:t>“…the New Testament does introduce </a:t>
            </a:r>
            <a:r>
              <a:rPr lang="en-US" sz="3200" b="1" u="sng" dirty="0">
                <a:solidFill>
                  <a:srgbClr val="FFFFCC"/>
                </a:solidFill>
                <a:effectLst>
                  <a:outerShdw blurRad="38100" dist="38100" dir="2700000" algn="tl">
                    <a:srgbClr val="000000">
                      <a:alpha val="43137"/>
                    </a:srgbClr>
                  </a:outerShdw>
                </a:effectLst>
              </a:rPr>
              <a:t>change</a:t>
            </a:r>
            <a:r>
              <a:rPr lang="en-US" sz="3200" dirty="0">
                <a:effectLst>
                  <a:outerShdw blurRad="38100" dist="38100" dir="2700000" algn="tl">
                    <a:srgbClr val="000000">
                      <a:alpha val="43137"/>
                    </a:srgbClr>
                  </a:outerShdw>
                </a:effectLst>
              </a:rPr>
              <a:t> and advance; it does not merely repeat Old Testament revelation. In making complementary </a:t>
            </a:r>
            <a:r>
              <a:rPr lang="en-US" sz="3200" b="1" u="sng" dirty="0">
                <a:solidFill>
                  <a:srgbClr val="FFFFCC"/>
                </a:solidFill>
                <a:effectLst>
                  <a:outerShdw blurRad="38100" dist="38100" dir="2700000" algn="tl">
                    <a:srgbClr val="000000">
                      <a:alpha val="43137"/>
                    </a:srgbClr>
                  </a:outerShdw>
                </a:effectLst>
              </a:rPr>
              <a:t>additions</a:t>
            </a:r>
            <a:r>
              <a:rPr lang="en-US" sz="3200" dirty="0">
                <a:effectLst>
                  <a:outerShdw blurRad="38100" dist="38100" dir="2700000" algn="tl">
                    <a:srgbClr val="000000">
                      <a:alpha val="43137"/>
                    </a:srgbClr>
                  </a:outerShdw>
                </a:effectLst>
              </a:rPr>
              <a:t>, however, it does not jettison Old Testament promises. The </a:t>
            </a:r>
            <a:r>
              <a:rPr lang="en-US" sz="3200" b="1" u="sng" dirty="0">
                <a:solidFill>
                  <a:srgbClr val="FFFFCC"/>
                </a:solidFill>
                <a:effectLst>
                  <a:outerShdw blurRad="38100" dist="38100" dir="2700000" algn="tl">
                    <a:srgbClr val="000000">
                      <a:alpha val="43137"/>
                    </a:srgbClr>
                  </a:outerShdw>
                </a:effectLst>
              </a:rPr>
              <a:t>enhancement</a:t>
            </a:r>
            <a:r>
              <a:rPr lang="en-US" sz="3200" dirty="0">
                <a:effectLst>
                  <a:outerShdw blurRad="38100" dist="38100" dir="2700000" algn="tl">
                    <a:srgbClr val="000000">
                      <a:alpha val="43137"/>
                    </a:srgbClr>
                  </a:outerShdw>
                </a:effectLst>
              </a:rPr>
              <a:t> is not at the expense of the original promise.”</a:t>
            </a:r>
          </a:p>
        </p:txBody>
      </p:sp>
      <p:sp>
        <p:nvSpPr>
          <p:cNvPr id="8" name="TextBox 7"/>
          <p:cNvSpPr txBox="1"/>
          <p:nvPr/>
        </p:nvSpPr>
        <p:spPr>
          <a:xfrm>
            <a:off x="1714500" y="6248400"/>
            <a:ext cx="8763000" cy="523220"/>
          </a:xfrm>
          <a:prstGeom prst="rect">
            <a:avLst/>
          </a:prstGeom>
          <a:noFill/>
        </p:spPr>
        <p:txBody>
          <a:bodyPr wrap="square" rtlCol="0">
            <a:spAutoFit/>
          </a:bodyPr>
          <a:lstStyle/>
          <a:p>
            <a:pPr algn="ctr"/>
            <a:r>
              <a:rPr lang="en-US" sz="1400" dirty="0">
                <a:effectLst>
                  <a:outerShdw blurRad="38100" dist="38100" dir="2700000" algn="tl">
                    <a:srgbClr val="000000">
                      <a:alpha val="43137"/>
                    </a:srgbClr>
                  </a:outerShdw>
                </a:effectLst>
                <a:cs typeface="Calibri" panose="020F0502020204030204" pitchFamily="34" charset="0"/>
              </a:rPr>
              <a:t>Craig </a:t>
            </a:r>
            <a:r>
              <a:rPr lang="en-US" sz="1400" dirty="0" err="1">
                <a:effectLst>
                  <a:outerShdw blurRad="38100" dist="38100" dir="2700000" algn="tl">
                    <a:srgbClr val="000000">
                      <a:alpha val="43137"/>
                    </a:srgbClr>
                  </a:outerShdw>
                </a:effectLst>
                <a:cs typeface="Calibri" panose="020F0502020204030204" pitchFamily="34" charset="0"/>
              </a:rPr>
              <a:t>Blaising</a:t>
            </a:r>
            <a:r>
              <a:rPr lang="en-US" sz="1400" dirty="0">
                <a:effectLst>
                  <a:outerShdw blurRad="38100" dist="38100" dir="2700000" algn="tl">
                    <a:srgbClr val="000000">
                      <a:alpha val="43137"/>
                    </a:srgbClr>
                  </a:outerShdw>
                </a:effectLst>
                <a:cs typeface="Calibri" panose="020F0502020204030204" pitchFamily="34" charset="0"/>
              </a:rPr>
              <a:t> and Darrell Bock, “Dispensationalism, Israel and the Church: Assessment and Dialogue,” in </a:t>
            </a:r>
            <a:r>
              <a:rPr lang="en-US" sz="1400" i="1" dirty="0">
                <a:effectLst>
                  <a:outerShdw blurRad="38100" dist="38100" dir="2700000" algn="tl">
                    <a:srgbClr val="000000">
                      <a:alpha val="43137"/>
                    </a:srgbClr>
                  </a:outerShdw>
                </a:effectLst>
                <a:cs typeface="Calibri" panose="020F0502020204030204" pitchFamily="34" charset="0"/>
              </a:rPr>
              <a:t>Dispensationalism, Israel and the Church</a:t>
            </a:r>
            <a:r>
              <a:rPr lang="en-US" sz="1400" dirty="0">
                <a:effectLst>
                  <a:outerShdw blurRad="38100" dist="38100" dir="2700000" algn="tl">
                    <a:srgbClr val="000000">
                      <a:alpha val="43137"/>
                    </a:srgbClr>
                  </a:outerShdw>
                </a:effectLst>
                <a:cs typeface="Calibri" panose="020F0502020204030204" pitchFamily="34" charset="0"/>
              </a:rPr>
              <a:t>, ed. Craig </a:t>
            </a:r>
            <a:r>
              <a:rPr lang="en-US" sz="1400" dirty="0" err="1">
                <a:effectLst>
                  <a:outerShdw blurRad="38100" dist="38100" dir="2700000" algn="tl">
                    <a:srgbClr val="000000">
                      <a:alpha val="43137"/>
                    </a:srgbClr>
                  </a:outerShdw>
                </a:effectLst>
                <a:cs typeface="Calibri" panose="020F0502020204030204" pitchFamily="34" charset="0"/>
              </a:rPr>
              <a:t>Blaising</a:t>
            </a:r>
            <a:r>
              <a:rPr lang="en-US" sz="1400" dirty="0">
                <a:effectLst>
                  <a:outerShdw blurRad="38100" dist="38100" dir="2700000" algn="tl">
                    <a:srgbClr val="000000">
                      <a:alpha val="43137"/>
                    </a:srgbClr>
                  </a:outerShdw>
                </a:effectLst>
                <a:cs typeface="Calibri" panose="020F0502020204030204" pitchFamily="34" charset="0"/>
              </a:rPr>
              <a:t> and Darrell Bock (Grand Rapids: Zondervan, 1992), 392–93.</a:t>
            </a:r>
          </a:p>
        </p:txBody>
      </p:sp>
      <p:sp>
        <p:nvSpPr>
          <p:cNvPr id="3" name="Rectangle 2"/>
          <p:cNvSpPr/>
          <p:nvPr/>
        </p:nvSpPr>
        <p:spPr>
          <a:xfrm>
            <a:off x="2590802" y="228601"/>
            <a:ext cx="7010399" cy="1200329"/>
          </a:xfrm>
          <a:prstGeom prst="rect">
            <a:avLst/>
          </a:prstGeom>
        </p:spPr>
        <p:txBody>
          <a:bodyPr wrap="square">
            <a:spAutoFit/>
          </a:bodyPr>
          <a:lstStyle/>
          <a:p>
            <a:pPr algn="ctr"/>
            <a:r>
              <a:rPr lang="en-US" sz="3600" dirty="0">
                <a:solidFill>
                  <a:srgbClr val="00FFFF"/>
                </a:solidFill>
                <a:effectLst>
                  <a:outerShdw blurRad="38100" dist="38100" dir="2700000" algn="tl">
                    <a:srgbClr val="000000">
                      <a:alpha val="43137"/>
                    </a:srgbClr>
                  </a:outerShdw>
                </a:effectLst>
                <a:ea typeface="+mj-ea"/>
                <a:cs typeface="+mj-cs"/>
              </a:rPr>
              <a:t>“Complementary Hermeneutics” in Progressive Dispensationalism</a:t>
            </a:r>
          </a:p>
        </p:txBody>
      </p:sp>
      <p:pic>
        <p:nvPicPr>
          <p:cNvPr id="5" name="Picture 4">
            <a:extLst>
              <a:ext uri="{FF2B5EF4-FFF2-40B4-BE49-F238E27FC236}">
                <a16:creationId xmlns:a16="http://schemas.microsoft.com/office/drawing/2014/main" id="{85DE594B-DFC2-2CC3-330E-E78C8E853ED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784189" cy="1097280"/>
          </a:xfrm>
          <a:prstGeom prst="rect">
            <a:avLst/>
          </a:prstGeom>
          <a:ln>
            <a:solidFill>
              <a:schemeClr val="tx1"/>
            </a:solidFill>
          </a:ln>
        </p:spPr>
      </p:pic>
    </p:spTree>
    <p:extLst>
      <p:ext uri="{BB962C8B-B14F-4D97-AF65-F5344CB8AC3E}">
        <p14:creationId xmlns:p14="http://schemas.microsoft.com/office/powerpoint/2010/main" val="2900010757"/>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FF9BA11E-28E2-4B3A-A673-6773D66734D0}"/>
              </a:ext>
            </a:extLst>
          </p:cNvPr>
          <p:cNvSpPr txBox="1">
            <a:spLocks noChangeArrowheads="1"/>
          </p:cNvSpPr>
          <p:nvPr/>
        </p:nvSpPr>
        <p:spPr bwMode="auto">
          <a:xfrm>
            <a:off x="609600" y="1752600"/>
            <a:ext cx="10972800" cy="123148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just">
              <a:buNone/>
            </a:pPr>
            <a:r>
              <a:rPr lang="en-US" dirty="0">
                <a:effectLst>
                  <a:outerShdw blurRad="38100" dist="38100" dir="2700000" algn="tl">
                    <a:srgbClr val="000000">
                      <a:alpha val="43137"/>
                    </a:srgbClr>
                  </a:outerShdw>
                </a:effectLst>
                <a:latin typeface="Calibri" panose="020F0502020204030204" pitchFamily="34" charset="0"/>
              </a:rPr>
              <a:t>“The Davidic throne and the heavenly throne of Jesus at the right hand of the Father are one and the same.”</a:t>
            </a:r>
            <a:endParaRPr lang="en-US" sz="3000" dirty="0">
              <a:effectLst>
                <a:outerShdw blurRad="38100" dist="38100" dir="2700000" algn="tl">
                  <a:srgbClr val="000000">
                    <a:alpha val="43137"/>
                  </a:srgbClr>
                </a:outerShdw>
              </a:effectLst>
              <a:latin typeface="Calibri" panose="020F0502020204030204" pitchFamily="34" charset="0"/>
            </a:endParaRPr>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71143766-1925-4265-A7F8-E13E532AF080}"/>
                  </a:ext>
                </a:extLst>
              </p14:cNvPr>
              <p14:cNvContentPartPr/>
              <p14:nvPr/>
            </p14:nvContentPartPr>
            <p14:xfrm>
              <a:off x="6161659" y="5127760"/>
              <a:ext cx="12240" cy="6480"/>
            </p14:xfrm>
          </p:contentPart>
        </mc:Choice>
        <mc:Fallback xmlns="">
          <p:pic>
            <p:nvPicPr>
              <p:cNvPr id="5" name="Ink 4">
                <a:extLst>
                  <a:ext uri="{FF2B5EF4-FFF2-40B4-BE49-F238E27FC236}">
                    <a16:creationId xmlns:a16="http://schemas.microsoft.com/office/drawing/2014/main" id="{71143766-1925-4265-A7F8-E13E532AF080}"/>
                  </a:ext>
                </a:extLst>
              </p:cNvPr>
              <p:cNvPicPr/>
              <p:nvPr/>
            </p:nvPicPr>
            <p:blipFill>
              <a:blip r:embed="rId4"/>
              <a:stretch>
                <a:fillRect/>
              </a:stretch>
            </p:blipFill>
            <p:spPr>
              <a:xfrm>
                <a:off x="6152659" y="5118760"/>
                <a:ext cx="2988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EE323F91-5EC0-4040-B6AC-7BBF1164F850}"/>
                  </a:ext>
                </a:extLst>
              </p14:cNvPr>
              <p14:cNvContentPartPr/>
              <p14:nvPr/>
            </p14:nvContentPartPr>
            <p14:xfrm>
              <a:off x="6221419" y="5163400"/>
              <a:ext cx="12240" cy="360"/>
            </p14:xfrm>
          </p:contentPart>
        </mc:Choice>
        <mc:Fallback xmlns="">
          <p:pic>
            <p:nvPicPr>
              <p:cNvPr id="7" name="Ink 6">
                <a:extLst>
                  <a:ext uri="{FF2B5EF4-FFF2-40B4-BE49-F238E27FC236}">
                    <a16:creationId xmlns:a16="http://schemas.microsoft.com/office/drawing/2014/main" id="{EE323F91-5EC0-4040-B6AC-7BBF1164F850}"/>
                  </a:ext>
                </a:extLst>
              </p:cNvPr>
              <p:cNvPicPr/>
              <p:nvPr/>
            </p:nvPicPr>
            <p:blipFill>
              <a:blip r:embed="rId6"/>
              <a:stretch>
                <a:fillRect/>
              </a:stretch>
            </p:blipFill>
            <p:spPr>
              <a:xfrm>
                <a:off x="6212419" y="5154400"/>
                <a:ext cx="29880" cy="18000"/>
              </a:xfrm>
              <a:prstGeom prst="rect">
                <a:avLst/>
              </a:prstGeom>
            </p:spPr>
          </p:pic>
        </mc:Fallback>
      </mc:AlternateContent>
      <p:sp>
        <p:nvSpPr>
          <p:cNvPr id="12" name="Rectangle 11">
            <a:extLst>
              <a:ext uri="{FF2B5EF4-FFF2-40B4-BE49-F238E27FC236}">
                <a16:creationId xmlns:a16="http://schemas.microsoft.com/office/drawing/2014/main" id="{7238D600-D951-46D2-8EB5-D1AC1375A50E}"/>
              </a:ext>
            </a:extLst>
          </p:cNvPr>
          <p:cNvSpPr/>
          <p:nvPr/>
        </p:nvSpPr>
        <p:spPr>
          <a:xfrm>
            <a:off x="3086100" y="228600"/>
            <a:ext cx="6019800" cy="1246495"/>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ea typeface="+mj-ea"/>
                <a:cs typeface="+mj-cs"/>
              </a:rPr>
              <a:t>Darrell Bock</a:t>
            </a:r>
          </a:p>
          <a:p>
            <a:pPr algn="ctr"/>
            <a:r>
              <a:rPr lang="en-US" dirty="0">
                <a:effectLst>
                  <a:outerShdw blurRad="38100" dist="38100" dir="2700000" algn="tl">
                    <a:srgbClr val="000000">
                      <a:alpha val="43137"/>
                    </a:srgbClr>
                  </a:outerShdw>
                </a:effectLst>
                <a:latin typeface="Calibri" panose="020F0502020204030204" pitchFamily="34" charset="0"/>
              </a:rPr>
              <a:t> </a:t>
            </a:r>
            <a:r>
              <a:rPr lang="en-US" sz="1600" dirty="0">
                <a:effectLst>
                  <a:outerShdw blurRad="38100" dist="38100" dir="2700000" algn="tl">
                    <a:srgbClr val="000000">
                      <a:alpha val="43137"/>
                    </a:srgbClr>
                  </a:outerShdw>
                </a:effectLst>
                <a:cs typeface="Calibri" panose="020F0502020204030204" pitchFamily="34" charset="0"/>
              </a:rPr>
              <a:t>“Evidence from Acts,” in The Coming Millennial Kingdom, ed. Donald Campbell and Jeffrey Townsend (Chicago: Moody, 1992), 194.</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3" name="Picture 2" descr="Jesus Dust: How to Live in the Kingdom of God">
            <a:extLst>
              <a:ext uri="{FF2B5EF4-FFF2-40B4-BE49-F238E27FC236}">
                <a16:creationId xmlns:a16="http://schemas.microsoft.com/office/drawing/2014/main" id="{5C369AD4-696F-1EEA-D120-D9BC57117B0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000" y="3048000"/>
            <a:ext cx="4572000" cy="33909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8CF1F49-C843-C897-5D00-C21D88EE17F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09600" y="76200"/>
            <a:ext cx="784189" cy="1097280"/>
          </a:xfrm>
          <a:prstGeom prst="rect">
            <a:avLst/>
          </a:prstGeom>
          <a:ln>
            <a:solidFill>
              <a:schemeClr val="tx1"/>
            </a:solidFill>
          </a:ln>
        </p:spPr>
      </p:pic>
    </p:spTree>
    <p:extLst>
      <p:ext uri="{BB962C8B-B14F-4D97-AF65-F5344CB8AC3E}">
        <p14:creationId xmlns:p14="http://schemas.microsoft.com/office/powerpoint/2010/main" val="34651587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a:xfrm>
            <a:off x="1981200" y="228600"/>
            <a:ext cx="8229600" cy="914400"/>
          </a:xfrm>
        </p:spPr>
        <p:txBody>
          <a:bodyPr/>
          <a:lstStyle/>
          <a:p>
            <a:pPr algn="ctr">
              <a:defRPr/>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Is Jesus Now Reigning on David’s Throne?</a:t>
            </a:r>
          </a:p>
        </p:txBody>
      </p:sp>
      <p:sp>
        <p:nvSpPr>
          <p:cNvPr id="61443" name="Content Placeholder 2"/>
          <p:cNvSpPr>
            <a:spLocks noGrp="1"/>
          </p:cNvSpPr>
          <p:nvPr>
            <p:ph idx="1"/>
          </p:nvPr>
        </p:nvSpPr>
        <p:spPr>
          <a:xfrm>
            <a:off x="2895600" y="1447800"/>
            <a:ext cx="8686800" cy="3962400"/>
          </a:xfrm>
        </p:spPr>
        <p:txBody>
          <a:bodyPr/>
          <a:lstStyle/>
          <a:p>
            <a:pPr marL="0" indent="0" algn="just">
              <a:lnSpc>
                <a:spcPct val="100000"/>
              </a:lnSpc>
              <a:buNone/>
              <a:defRPr/>
            </a:pPr>
            <a:r>
              <a:rPr lang="en-US" sz="3200" dirty="0">
                <a:cs typeface="Calibri" panose="020F0502020204030204" pitchFamily="34" charset="0"/>
              </a:rPr>
              <a:t>“‘Complementary hermeneutics’ must not be confused with the historic orthodox doctrine of progressive revelation. The latter truth means that God revealed His truth gradually, sometimes over a long period of time. </a:t>
            </a:r>
            <a:r>
              <a:rPr lang="en-US" sz="3200" b="1" u="sng" dirty="0">
                <a:solidFill>
                  <a:srgbClr val="FFFFCC"/>
                </a:solidFill>
                <a:cs typeface="Calibri" panose="020F0502020204030204" pitchFamily="34" charset="0"/>
              </a:rPr>
              <a:t>What was revealed later never changed the original revelation, however</a:t>
            </a:r>
            <a:r>
              <a:rPr lang="en-US" sz="3200" dirty="0">
                <a:cs typeface="Calibri" panose="020F0502020204030204" pitchFamily="34" charset="0"/>
              </a:rPr>
              <a:t>. The meaning and the recipients of the original promise always remain the same.</a:t>
            </a:r>
            <a:r>
              <a:rPr lang="en-US" sz="3200" dirty="0">
                <a:effectLst>
                  <a:outerShdw blurRad="38100" dist="38100" dir="2700000" algn="tl">
                    <a:srgbClr val="000000">
                      <a:alpha val="43137"/>
                    </a:srgbClr>
                  </a:outerShdw>
                </a:effectLst>
                <a:cs typeface="Calibri" panose="020F0502020204030204" pitchFamily="34" charset="0"/>
              </a:rPr>
              <a:t>”</a:t>
            </a:r>
            <a:endParaRPr lang="en-US" sz="3200" dirty="0">
              <a:cs typeface="Calibri" panose="020F0502020204030204" pitchFamily="34" charset="0"/>
            </a:endParaRPr>
          </a:p>
        </p:txBody>
      </p:sp>
      <p:sp>
        <p:nvSpPr>
          <p:cNvPr id="61444" name="TextBox 3"/>
          <p:cNvSpPr txBox="1">
            <a:spLocks noChangeArrowheads="1"/>
          </p:cNvSpPr>
          <p:nvPr/>
        </p:nvSpPr>
        <p:spPr bwMode="auto">
          <a:xfrm>
            <a:off x="2686050" y="6356129"/>
            <a:ext cx="7905750" cy="369332"/>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en-US" dirty="0">
                <a:latin typeface="Calibri" panose="020F0502020204030204" pitchFamily="34" charset="0"/>
                <a:cs typeface="Calibri" panose="020F0502020204030204" pitchFamily="34" charset="0"/>
              </a:rPr>
              <a:t>Robert Lightner, </a:t>
            </a:r>
            <a:r>
              <a:rPr lang="en-US" i="1" dirty="0">
                <a:latin typeface="Calibri" panose="020F0502020204030204" pitchFamily="34" charset="0"/>
                <a:cs typeface="Calibri" panose="020F0502020204030204" pitchFamily="34" charset="0"/>
              </a:rPr>
              <a:t>Last Days Handbook</a:t>
            </a:r>
            <a:r>
              <a:rPr lang="en-US" dirty="0">
                <a:latin typeface="Calibri" panose="020F0502020204030204" pitchFamily="34" charset="0"/>
                <a:cs typeface="Calibri" panose="020F0502020204030204" pitchFamily="34" charset="0"/>
              </a:rPr>
              <a:t> (Nashville: Thomas Nelson, 1997), 210.</a:t>
            </a:r>
            <a:endParaRPr lang="en-US" alt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0C138092-6401-4FE3-8026-DE08F9A7ED6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0064" y="1676400"/>
            <a:ext cx="2076936" cy="27432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4" descr="http://t1.gstatic.com/images?q=tbn:ANd9GcRVEkk3EF6aIGxY0Yz0z_uevMi3B1FPvrIm0btZT0dvwfQOys6K">
            <a:extLst>
              <a:ext uri="{FF2B5EF4-FFF2-40B4-BE49-F238E27FC236}">
                <a16:creationId xmlns:a16="http://schemas.microsoft.com/office/drawing/2014/main" id="{9888790C-6017-B9A4-4366-88904807BD6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78934" y="76200"/>
            <a:ext cx="868866" cy="1097280"/>
          </a:xfrm>
          <a:prstGeom prst="rect">
            <a:avLst/>
          </a:prstGeom>
          <a:solidFill>
            <a:srgbClr val="FFFFFF">
              <a:shade val="85000"/>
            </a:srgbClr>
          </a:solidFill>
          <a:ln w="38100">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252099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Content Placeholder 2"/>
          <p:cNvSpPr>
            <a:spLocks noGrp="1"/>
          </p:cNvSpPr>
          <p:nvPr>
            <p:ph idx="1"/>
          </p:nvPr>
        </p:nvSpPr>
        <p:spPr>
          <a:xfrm>
            <a:off x="2895600" y="1447800"/>
            <a:ext cx="8686800" cy="3124199"/>
          </a:xfrm>
        </p:spPr>
        <p:txBody>
          <a:bodyPr/>
          <a:lstStyle/>
          <a:p>
            <a:pPr marL="0" indent="0" algn="just">
              <a:lnSpc>
                <a:spcPct val="100000"/>
              </a:lnSpc>
              <a:buNone/>
              <a:defRPr/>
            </a:pPr>
            <a:r>
              <a:rPr lang="en-US" altLang="en-US" sz="3200" dirty="0">
                <a:effectLst>
                  <a:outerShdw blurRad="38100" dist="38100" dir="2700000" algn="tl">
                    <a:srgbClr val="000000">
                      <a:alpha val="43137"/>
                    </a:srgbClr>
                  </a:outerShdw>
                </a:effectLst>
                <a:cs typeface="Calibri" panose="020F0502020204030204" pitchFamily="34" charset="0"/>
              </a:rPr>
              <a:t>“</a:t>
            </a:r>
            <a:r>
              <a:rPr lang="en-US" sz="3200" dirty="0">
                <a:cs typeface="Calibri" panose="020F0502020204030204" pitchFamily="34" charset="0"/>
              </a:rPr>
              <a:t>So, they have not only changed the people to include the Church, but they have also changed the place where the covenant is to be fulfilled. Now it’s not only on earth, but it’s also in heaven. . . . The people have changed and the place has changed</a:t>
            </a:r>
            <a:r>
              <a:rPr lang="en-US" altLang="en-US" sz="3200" dirty="0">
                <a:effectLst>
                  <a:outerShdw blurRad="38100" dist="38100" dir="2700000" algn="tl">
                    <a:srgbClr val="000000">
                      <a:alpha val="43137"/>
                    </a:srgbClr>
                  </a:outerShdw>
                </a:effectLst>
                <a:cs typeface="Calibri" panose="020F0502020204030204" pitchFamily="34" charset="0"/>
              </a:rPr>
              <a:t>.”</a:t>
            </a:r>
          </a:p>
        </p:txBody>
      </p:sp>
      <p:sp>
        <p:nvSpPr>
          <p:cNvPr id="61444" name="TextBox 3"/>
          <p:cNvSpPr txBox="1">
            <a:spLocks noChangeArrowheads="1"/>
          </p:cNvSpPr>
          <p:nvPr/>
        </p:nvSpPr>
        <p:spPr bwMode="auto">
          <a:xfrm>
            <a:off x="2762250" y="6073914"/>
            <a:ext cx="6667500" cy="707886"/>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en-US" sz="2000" dirty="0">
                <a:latin typeface="Calibri" panose="020F0502020204030204" pitchFamily="34" charset="0"/>
                <a:cs typeface="Calibri" panose="020F0502020204030204" pitchFamily="34" charset="0"/>
              </a:rPr>
              <a:t>Robert Lightner, “Progressive Dispensationalism,” </a:t>
            </a:r>
            <a:r>
              <a:rPr lang="en-US" sz="2000" i="1" dirty="0">
                <a:latin typeface="Calibri" panose="020F0502020204030204" pitchFamily="34" charset="0"/>
                <a:cs typeface="Calibri" panose="020F0502020204030204" pitchFamily="34" charset="0"/>
              </a:rPr>
              <a:t>Conservative Theological Journal</a:t>
            </a:r>
            <a:r>
              <a:rPr lang="en-US" sz="2000" dirty="0">
                <a:latin typeface="Calibri" panose="020F0502020204030204" pitchFamily="34" charset="0"/>
                <a:cs typeface="Calibri" panose="020F0502020204030204" pitchFamily="34" charset="0"/>
              </a:rPr>
              <a:t> 4, no. 11 (March 2000): 53–54.</a:t>
            </a:r>
            <a:endParaRPr lang="en-US" altLang="en-US" sz="20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1445" name="Picture 4" descr="http://t1.gstatic.com/images?q=tbn:ANd9GcRVEkk3EF6aIGxY0Yz0z_uevMi3B1FPvrIm0btZT0dvwfQOys6K"/>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8934" y="76200"/>
            <a:ext cx="868866" cy="1097280"/>
          </a:xfrm>
          <a:prstGeom prst="rect">
            <a:avLst/>
          </a:prstGeom>
          <a:solidFill>
            <a:srgbClr val="FFFFFF">
              <a:shade val="85000"/>
            </a:srgbClr>
          </a:solidFill>
          <a:ln w="38100">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9814" name="Picture 1"/>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609600" y="1676400"/>
            <a:ext cx="2057400" cy="27432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itle 1">
            <a:extLst>
              <a:ext uri="{FF2B5EF4-FFF2-40B4-BE49-F238E27FC236}">
                <a16:creationId xmlns:a16="http://schemas.microsoft.com/office/drawing/2014/main" id="{395778C5-7C73-B2B9-0862-34D2977D5908}"/>
              </a:ext>
            </a:extLst>
          </p:cNvPr>
          <p:cNvSpPr>
            <a:spLocks noGrp="1"/>
          </p:cNvSpPr>
          <p:nvPr>
            <p:ph type="title"/>
          </p:nvPr>
        </p:nvSpPr>
        <p:spPr>
          <a:xfrm>
            <a:off x="1981200" y="228600"/>
            <a:ext cx="8229600" cy="914400"/>
          </a:xfrm>
        </p:spPr>
        <p:txBody>
          <a:bodyPr/>
          <a:lstStyle/>
          <a:p>
            <a:pPr algn="ctr">
              <a:defRPr/>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Is Jesus Now Reigning on David’s Throne?</a:t>
            </a:r>
          </a:p>
        </p:txBody>
      </p:sp>
    </p:spTree>
    <p:extLst>
      <p:ext uri="{BB962C8B-B14F-4D97-AF65-F5344CB8AC3E}">
        <p14:creationId xmlns:p14="http://schemas.microsoft.com/office/powerpoint/2010/main" val="24942838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algn="ctr">
              <a:spcAft>
                <a:spcPts val="1200"/>
              </a:spcAft>
            </a:pPr>
            <a:r>
              <a:rPr lang="en-US" altLang="en-US" sz="4000" dirty="0">
                <a:solidFill>
                  <a:srgbClr val="00FFFF"/>
                </a:solidFill>
                <a:effectLst>
                  <a:outerShdw blurRad="38100" dist="38100" dir="2700000" algn="tl">
                    <a:srgbClr val="000000">
                      <a:alpha val="43137"/>
                    </a:srgbClr>
                  </a:outerShdw>
                </a:effectLst>
              </a:rPr>
              <a:t>Acts 2:30</a:t>
            </a:r>
          </a:p>
          <a:p>
            <a:pPr algn="just">
              <a:spcBef>
                <a:spcPts val="0"/>
              </a:spcBef>
              <a:spcAft>
                <a:spcPts val="0"/>
              </a:spcAft>
            </a:pPr>
            <a:r>
              <a:rPr lang="en-US" sz="3600" dirty="0">
                <a:effectLst>
                  <a:outerShdw blurRad="38100" dist="38100" dir="2700000" algn="tl">
                    <a:srgbClr val="000000">
                      <a:alpha val="43137"/>
                    </a:srgbClr>
                  </a:outerShdw>
                </a:effectLst>
                <a:cs typeface="Calibri" panose="020F0502020204030204" pitchFamily="34" charset="0"/>
              </a:rPr>
              <a:t>“And so, because he was a prophet and knew that </a:t>
            </a:r>
            <a:r>
              <a:rPr lang="en-US" sz="3600" cap="small" dirty="0">
                <a:effectLst>
                  <a:outerShdw blurRad="38100" dist="38100" dir="2700000" algn="tl">
                    <a:srgbClr val="000000">
                      <a:alpha val="43137"/>
                    </a:srgbClr>
                  </a:outerShdw>
                </a:effectLst>
                <a:cs typeface="Calibri" panose="020F0502020204030204" pitchFamily="34" charset="0"/>
              </a:rPr>
              <a:t>God had sworn to him with an oath </a:t>
            </a:r>
            <a:r>
              <a:rPr lang="en-US" sz="3600" b="1" u="sng" cap="small" dirty="0">
                <a:solidFill>
                  <a:srgbClr val="FFFFCC"/>
                </a:solidFill>
                <a:effectLst>
                  <a:outerShdw blurRad="38100" dist="38100" dir="2700000" algn="tl">
                    <a:srgbClr val="000000">
                      <a:alpha val="43137"/>
                    </a:srgbClr>
                  </a:outerShdw>
                </a:effectLst>
                <a:cs typeface="Calibri" panose="020F0502020204030204" pitchFamily="34" charset="0"/>
              </a:rPr>
              <a:t>to seat</a:t>
            </a:r>
            <a:r>
              <a:rPr lang="en-US" sz="3600" dirty="0">
                <a:effectLst>
                  <a:outerShdw blurRad="38100" dist="38100" dir="2700000" algn="tl">
                    <a:srgbClr val="000000">
                      <a:alpha val="43137"/>
                    </a:srgbClr>
                  </a:outerShdw>
                </a:effectLst>
                <a:cs typeface="Calibri" panose="020F0502020204030204" pitchFamily="34" charset="0"/>
              </a:rPr>
              <a:t> </a:t>
            </a:r>
            <a:r>
              <a:rPr lang="en-US" sz="3600" i="1" dirty="0">
                <a:effectLst>
                  <a:outerShdw blurRad="38100" dist="38100" dir="2700000" algn="tl">
                    <a:srgbClr val="000000">
                      <a:alpha val="43137"/>
                    </a:srgbClr>
                  </a:outerShdw>
                </a:effectLst>
                <a:cs typeface="Calibri" panose="020F0502020204030204" pitchFamily="34" charset="0"/>
              </a:rPr>
              <a:t>one</a:t>
            </a:r>
            <a:r>
              <a:rPr lang="en-US" sz="3600" dirty="0">
                <a:effectLst>
                  <a:outerShdw blurRad="38100" dist="38100" dir="2700000" algn="tl">
                    <a:srgbClr val="000000">
                      <a:alpha val="43137"/>
                    </a:srgbClr>
                  </a:outerShdw>
                </a:effectLst>
                <a:cs typeface="Calibri" panose="020F0502020204030204" pitchFamily="34" charset="0"/>
              </a:rPr>
              <a:t> </a:t>
            </a:r>
            <a:r>
              <a:rPr lang="en-US" sz="3600" cap="small" dirty="0">
                <a:effectLst>
                  <a:outerShdw blurRad="38100" dist="38100" dir="2700000" algn="tl">
                    <a:srgbClr val="000000">
                      <a:alpha val="43137"/>
                    </a:srgbClr>
                  </a:outerShdw>
                </a:effectLst>
                <a:cs typeface="Calibri" panose="020F0502020204030204" pitchFamily="34" charset="0"/>
              </a:rPr>
              <a:t>of his descendants on his throne.</a:t>
            </a:r>
            <a:r>
              <a:rPr lang="en-US" sz="3600" dirty="0">
                <a:effectLst>
                  <a:outerShdw blurRad="38100" dist="38100" dir="2700000" algn="tl">
                    <a:srgbClr val="000000">
                      <a:alpha val="43137"/>
                    </a:srgbClr>
                  </a:outerShdw>
                </a:effectLst>
                <a:cs typeface="Calibri" panose="020F0502020204030204" pitchFamily="34" charset="0"/>
              </a:rPr>
              <a:t>”</a:t>
            </a:r>
          </a:p>
        </p:txBody>
      </p:sp>
      <p:pic>
        <p:nvPicPr>
          <p:cNvPr id="3" name="Picture 2" descr="Jesus Dust: How to Live in the Kingdom of God">
            <a:extLst>
              <a:ext uri="{FF2B5EF4-FFF2-40B4-BE49-F238E27FC236}">
                <a16:creationId xmlns:a16="http://schemas.microsoft.com/office/drawing/2014/main" id="{201653C7-DAB0-6666-A059-82E922B341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3101" y="3048000"/>
            <a:ext cx="2465798"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9341491"/>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4764CCE3-6DC6-897E-230E-B52DB808971F}"/>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sp>
        <p:nvSpPr>
          <p:cNvPr id="134147" name="Rectangle 1">
            <a:extLst>
              <a:ext uri="{FF2B5EF4-FFF2-40B4-BE49-F238E27FC236}">
                <a16:creationId xmlns:a16="http://schemas.microsoft.com/office/drawing/2014/main" id="{A4B84B81-180C-4D43-855E-B136D5FE019D}"/>
              </a:ext>
            </a:extLst>
          </p:cNvPr>
          <p:cNvSpPr>
            <a:spLocks noChangeArrowheads="1"/>
          </p:cNvSpPr>
          <p:nvPr/>
        </p:nvSpPr>
        <p:spPr bwMode="auto">
          <a:xfrm>
            <a:off x="609600" y="1"/>
            <a:ext cx="10972800" cy="2523768"/>
          </a:xfrm>
          <a:prstGeom prst="rect">
            <a:avLst/>
          </a:prstGeom>
          <a:noFill/>
          <a:ln w="28575">
            <a:noFill/>
            <a:miter lim="800000"/>
            <a:headEnd/>
            <a:tailEnd/>
          </a:ln>
        </p:spPr>
        <p:txBody>
          <a:bodyPr wrap="square">
            <a:spAutoFit/>
          </a:bodyPr>
          <a:lstStyle/>
          <a:p>
            <a:pPr algn="ctr">
              <a:spcAft>
                <a:spcPts val="1200"/>
              </a:spcAft>
              <a:defRPr/>
            </a:pPr>
            <a:r>
              <a:rPr lang="en-US" sz="3200" b="1" dirty="0">
                <a:solidFill>
                  <a:schemeClr val="tx2"/>
                </a:solidFill>
                <a:effectLst>
                  <a:outerShdw blurRad="38100" dist="38100" dir="2700000" algn="tl">
                    <a:srgbClr val="000000">
                      <a:alpha val="43137"/>
                    </a:srgbClr>
                  </a:outerShdw>
                </a:effectLst>
                <a:latin typeface="Calibri" panose="020F0502020204030204" pitchFamily="34" charset="0"/>
                <a:ea typeface="+mj-ea"/>
              </a:rPr>
              <a:t> </a:t>
            </a:r>
            <a:r>
              <a:rPr lang="en-US" sz="4000" dirty="0">
                <a:solidFill>
                  <a:srgbClr val="00FFFF"/>
                </a:solidFill>
                <a:effectLst>
                  <a:outerShdw blurRad="38100" dist="38100" dir="2700000" algn="tl">
                    <a:srgbClr val="000000">
                      <a:alpha val="43137"/>
                    </a:srgbClr>
                  </a:outerShdw>
                </a:effectLst>
              </a:rPr>
              <a:t>John 1:29</a:t>
            </a:r>
          </a:p>
          <a:p>
            <a:pPr algn="just">
              <a:defRPr/>
            </a:pPr>
            <a:r>
              <a:rPr lang="en-US" sz="3600" dirty="0">
                <a:effectLst>
                  <a:outerShdw blurRad="38100" dist="38100" dir="2700000" algn="tl">
                    <a:srgbClr val="000000">
                      <a:alpha val="43137"/>
                    </a:srgbClr>
                  </a:outerShdw>
                </a:effectLst>
                <a:cs typeface="Calibri" panose="020F0502020204030204" pitchFamily="34" charset="0"/>
              </a:rPr>
              <a:t>“The next day he saw Jesus coming to him and said, ‘Behold, the Lamb of God who takes away the sin of the world!’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4" name="Picture 6" descr="Image result for passover lamb">
            <a:extLst>
              <a:ext uri="{FF2B5EF4-FFF2-40B4-BE49-F238E27FC236}">
                <a16:creationId xmlns:a16="http://schemas.microsoft.com/office/drawing/2014/main" id="{23018CCF-B113-9F5A-B0A3-6EF407E4C3F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064000" y="2514600"/>
            <a:ext cx="4064000" cy="2286000"/>
          </a:xfrm>
          <a:prstGeom prst="rect">
            <a:avLst/>
          </a:prstGeom>
          <a:noFill/>
          <a:ln w="28575">
            <a:solidFill>
              <a:schemeClr val="tx1"/>
            </a:solidFill>
          </a:ln>
        </p:spPr>
      </p:pic>
    </p:spTree>
    <p:extLst>
      <p:ext uri="{BB962C8B-B14F-4D97-AF65-F5344CB8AC3E}">
        <p14:creationId xmlns:p14="http://schemas.microsoft.com/office/powerpoint/2010/main" val="1276857726"/>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50D4471-004E-A1BE-C790-175E5A5BB120}"/>
              </a:ext>
            </a:extLst>
          </p:cNvPr>
          <p:cNvPicPr>
            <a:picLocks noChangeAspect="1"/>
          </p:cNvPicPr>
          <p:nvPr/>
        </p:nvPicPr>
        <p:blipFill>
          <a:blip r:embed="rId2"/>
          <a:stretch>
            <a:fillRect/>
          </a:stretch>
        </p:blipFill>
        <p:spPr>
          <a:xfrm>
            <a:off x="7949184" y="2060854"/>
            <a:ext cx="3657600" cy="2556829"/>
          </a:xfrm>
          <a:prstGeom prst="rect">
            <a:avLst/>
          </a:prstGeom>
        </p:spPr>
      </p:pic>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Chapter Summary</a:t>
            </a:r>
          </a:p>
        </p:txBody>
      </p:sp>
      <p:sp>
        <p:nvSpPr>
          <p:cNvPr id="161795" name="Rectangle 3"/>
          <p:cNvSpPr>
            <a:spLocks noGrp="1" noChangeArrowheads="1"/>
          </p:cNvSpPr>
          <p:nvPr>
            <p:ph type="body" idx="1"/>
          </p:nvPr>
        </p:nvSpPr>
        <p:spPr>
          <a:xfrm>
            <a:off x="585217" y="1676400"/>
            <a:ext cx="7788900" cy="3505200"/>
          </a:xfrm>
        </p:spPr>
        <p:txBody>
          <a:bodyPr/>
          <a:lstStyle/>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Prologue (1-5)</a:t>
            </a:r>
          </a:p>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Jesus’ Ascension (6-11)</a:t>
            </a:r>
          </a:p>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Return to Jerusalem (12-14)</a:t>
            </a:r>
          </a:p>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Matthias Chosen (15-26)</a:t>
            </a:r>
          </a:p>
        </p:txBody>
      </p:sp>
    </p:spTree>
    <p:extLst>
      <p:ext uri="{BB962C8B-B14F-4D97-AF65-F5344CB8AC3E}">
        <p14:creationId xmlns:p14="http://schemas.microsoft.com/office/powerpoint/2010/main" val="1629756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algn="ctr">
              <a:spcAft>
                <a:spcPts val="1200"/>
              </a:spcAft>
            </a:pPr>
            <a:r>
              <a:rPr lang="en-US" altLang="en-US" sz="4000" dirty="0">
                <a:solidFill>
                  <a:srgbClr val="00FFFF"/>
                </a:solidFill>
                <a:effectLst>
                  <a:outerShdw blurRad="38100" dist="38100" dir="2700000" algn="tl">
                    <a:srgbClr val="000000">
                      <a:alpha val="43137"/>
                    </a:srgbClr>
                  </a:outerShdw>
                </a:effectLst>
              </a:rPr>
              <a:t>Acts 2:34-35</a:t>
            </a:r>
          </a:p>
          <a:p>
            <a:pPr algn="just"/>
            <a:r>
              <a:rPr lang="en-US" sz="3600" dirty="0">
                <a:effectLst>
                  <a:outerShdw blurRad="38100" dist="38100" dir="2700000" algn="tl">
                    <a:srgbClr val="000000">
                      <a:alpha val="43137"/>
                    </a:srgbClr>
                  </a:outerShdw>
                </a:effectLst>
                <a:cs typeface="Calibri" panose="020F0502020204030204" pitchFamily="34" charset="0"/>
              </a:rPr>
              <a:t>“For it was not David who ascended into heaven, but he himself says: ‘</a:t>
            </a:r>
            <a:r>
              <a:rPr lang="en-US" sz="3600" cap="small" dirty="0">
                <a:effectLst>
                  <a:outerShdw blurRad="38100" dist="38100" dir="2700000" algn="tl">
                    <a:srgbClr val="000000">
                      <a:alpha val="43137"/>
                    </a:srgbClr>
                  </a:outerShdw>
                </a:effectLst>
                <a:cs typeface="Calibri" panose="020F0502020204030204" pitchFamily="34" charset="0"/>
              </a:rPr>
              <a:t>The Lord said to my Lord</a:t>
            </a:r>
            <a:r>
              <a:rPr lang="en-US" sz="3600" dirty="0">
                <a:effectLst>
                  <a:outerShdw blurRad="38100" dist="38100" dir="2700000" algn="tl">
                    <a:srgbClr val="000000">
                      <a:alpha val="43137"/>
                    </a:srgbClr>
                  </a:outerShdw>
                </a:effectLst>
                <a:cs typeface="Calibri" panose="020F0502020204030204" pitchFamily="34" charset="0"/>
              </a:rPr>
              <a:t>, “</a:t>
            </a:r>
            <a:r>
              <a:rPr lang="en-US" sz="3600" b="1" u="sng" cap="small" dirty="0">
                <a:solidFill>
                  <a:srgbClr val="FFFFCC"/>
                </a:solidFill>
                <a:effectLst>
                  <a:outerShdw blurRad="38100" dist="38100" dir="2700000" algn="tl">
                    <a:srgbClr val="000000">
                      <a:alpha val="43137"/>
                    </a:srgbClr>
                  </a:outerShdw>
                </a:effectLst>
                <a:cs typeface="Calibri" panose="020F0502020204030204" pitchFamily="34" charset="0"/>
              </a:rPr>
              <a:t>Sit</a:t>
            </a:r>
            <a:r>
              <a:rPr lang="en-US" sz="3600" cap="small" dirty="0">
                <a:effectLst>
                  <a:outerShdw blurRad="38100" dist="38100" dir="2700000" algn="tl">
                    <a:srgbClr val="000000">
                      <a:alpha val="43137"/>
                    </a:srgbClr>
                  </a:outerShdw>
                </a:effectLst>
                <a:cs typeface="Calibri" panose="020F0502020204030204" pitchFamily="34" charset="0"/>
              </a:rPr>
              <a:t> at My right hand</a:t>
            </a:r>
            <a:r>
              <a:rPr lang="en-US" sz="3600" dirty="0">
                <a:effectLst>
                  <a:outerShdw blurRad="38100" dist="38100" dir="2700000" algn="tl">
                    <a:srgbClr val="000000">
                      <a:alpha val="43137"/>
                    </a:srgbClr>
                  </a:outerShdw>
                </a:effectLst>
                <a:cs typeface="Calibri" panose="020F0502020204030204" pitchFamily="34" charset="0"/>
              </a:rPr>
              <a:t>, </a:t>
            </a:r>
            <a:r>
              <a:rPr lang="en-US" sz="3600" cap="small" dirty="0">
                <a:effectLst>
                  <a:outerShdw blurRad="38100" dist="38100" dir="2700000" algn="tl">
                    <a:srgbClr val="000000">
                      <a:alpha val="43137"/>
                    </a:srgbClr>
                  </a:outerShdw>
                </a:effectLst>
                <a:cs typeface="Calibri" panose="020F0502020204030204" pitchFamily="34" charset="0"/>
              </a:rPr>
              <a:t>Until I make Your enemies a footstool for Your feet.</a:t>
            </a:r>
            <a:r>
              <a:rPr lang="en-US" sz="3600" b="1" baseline="30000" dirty="0">
                <a:effectLst>
                  <a:outerShdw blurRad="38100" dist="38100" dir="2700000" algn="tl">
                    <a:srgbClr val="000000">
                      <a:alpha val="43137"/>
                    </a:srgbClr>
                  </a:outerShdw>
                </a:effectLst>
                <a:cs typeface="Calibri" panose="020F0502020204030204" pitchFamily="34" charset="0"/>
              </a:rPr>
              <a:t>’”</a:t>
            </a:r>
            <a:endParaRPr lang="en-US" sz="3600" dirty="0">
              <a:effectLst>
                <a:outerShdw blurRad="38100" dist="38100" dir="2700000" algn="tl">
                  <a:srgbClr val="000000">
                    <a:alpha val="43137"/>
                  </a:srgbClr>
                </a:outerShdw>
              </a:effectLst>
              <a:cs typeface="Calibri" panose="020F0502020204030204" pitchFamily="34" charset="0"/>
            </a:endParaRPr>
          </a:p>
        </p:txBody>
      </p:sp>
      <p:pic>
        <p:nvPicPr>
          <p:cNvPr id="3" name="Picture 2" descr="Jesus Dust: How to Live in the Kingdom of God">
            <a:extLst>
              <a:ext uri="{FF2B5EF4-FFF2-40B4-BE49-F238E27FC236}">
                <a16:creationId xmlns:a16="http://schemas.microsoft.com/office/drawing/2014/main" id="{C591AEE3-872C-3982-D7B5-3337117E74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3101" y="3048000"/>
            <a:ext cx="2465798"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5502517"/>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Content Placeholder 2"/>
          <p:cNvSpPr>
            <a:spLocks noGrp="1"/>
          </p:cNvSpPr>
          <p:nvPr>
            <p:ph idx="1"/>
          </p:nvPr>
        </p:nvSpPr>
        <p:spPr>
          <a:xfrm>
            <a:off x="609600" y="1600200"/>
            <a:ext cx="10972800" cy="4495800"/>
          </a:xfrm>
        </p:spPr>
        <p:txBody>
          <a:bodyPr/>
          <a:lstStyle/>
          <a:p>
            <a:pPr marL="0" indent="0" algn="just">
              <a:lnSpc>
                <a:spcPct val="100000"/>
              </a:lnSpc>
              <a:buNone/>
            </a:pPr>
            <a:r>
              <a:rPr lang="en-US" dirty="0">
                <a:effectLst>
                  <a:outerShdw blurRad="38100" dist="38100" dir="2700000" algn="tl">
                    <a:srgbClr val="000000">
                      <a:alpha val="43137"/>
                    </a:srgbClr>
                  </a:outerShdw>
                </a:effectLst>
              </a:rPr>
              <a:t>“Having mentioned the need to call on the Lord, Peter turns to recent events. He recounts Jesus’ ministry in death but notes the death is not able to hold him (vv. 22–24). Peter goes on to note that such impotency for death was predicted in Psalm 16, the second Old Testament citation in Acts 2 (vv. 25–28). The text is clearly presented as having been fulfilled in Jesus’ resurrection. The Psalm 16 citation leads to the mention of David and a defense of the fact that a resurrection understanding of the text cannot refer to David, since he is buried (v. 29)….The </a:t>
            </a:r>
            <a:r>
              <a:rPr lang="en-US" b="1" u="sng" dirty="0">
                <a:solidFill>
                  <a:srgbClr val="FFFFCC"/>
                </a:solidFill>
                <a:effectLst>
                  <a:outerShdw blurRad="38100" dist="38100" dir="2700000" algn="tl">
                    <a:srgbClr val="000000">
                      <a:alpha val="43137"/>
                    </a:srgbClr>
                  </a:outerShdw>
                </a:effectLst>
              </a:rPr>
              <a:t>crucial linking allusion</a:t>
            </a:r>
            <a:r>
              <a:rPr lang="en-US" dirty="0">
                <a:effectLst>
                  <a:outerShdw blurRad="38100" dist="38100" dir="2700000" algn="tl">
                    <a:srgbClr val="000000">
                      <a:alpha val="43137"/>
                    </a:srgbClr>
                  </a:outerShdw>
                </a:effectLst>
              </a:rPr>
              <a:t> appears at this point. Peter notes that David was a prophet. Not only was David a prophet, he was the conscience beneficiary of an oath God had made to him that ‘one of the fruit of his [David’s] loins’ (KJV)…</a:t>
            </a:r>
          </a:p>
        </p:txBody>
      </p:sp>
      <mc:AlternateContent xmlns:mc="http://schemas.openxmlformats.org/markup-compatibility/2006" xmlns:p14="http://schemas.microsoft.com/office/powerpoint/2010/main">
        <mc:Choice Requires="p14">
          <p:contentPart p14:bwMode="auto" r:id="rId2">
            <p14:nvContentPartPr>
              <p14:cNvPr id="9" name="Ink 8"/>
              <p14:cNvContentPartPr/>
              <p14:nvPr/>
            </p14:nvContentPartPr>
            <p14:xfrm>
              <a:off x="5099609" y="3821322"/>
              <a:ext cx="6840" cy="20520"/>
            </p14:xfrm>
          </p:contentPart>
        </mc:Choice>
        <mc:Fallback xmlns="">
          <p:pic>
            <p:nvPicPr>
              <p:cNvPr id="9" name="Ink 8"/>
              <p:cNvPicPr/>
              <p:nvPr/>
            </p:nvPicPr>
            <p:blipFill>
              <a:blip r:embed="rId3"/>
              <a:stretch>
                <a:fillRect/>
              </a:stretch>
            </p:blipFill>
            <p:spPr>
              <a:xfrm>
                <a:off x="5095163" y="3816723"/>
                <a:ext cx="15732" cy="29719"/>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0" name="Ink 9"/>
              <p14:cNvContentPartPr/>
              <p14:nvPr/>
            </p14:nvContentPartPr>
            <p14:xfrm>
              <a:off x="5304449" y="3862362"/>
              <a:ext cx="20880" cy="7200"/>
            </p14:xfrm>
          </p:contentPart>
        </mc:Choice>
        <mc:Fallback xmlns="">
          <p:pic>
            <p:nvPicPr>
              <p:cNvPr id="10" name="Ink 9"/>
              <p:cNvPicPr/>
              <p:nvPr/>
            </p:nvPicPr>
            <p:blipFill>
              <a:blip r:embed="rId5"/>
              <a:stretch>
                <a:fillRect/>
              </a:stretch>
            </p:blipFill>
            <p:spPr>
              <a:xfrm>
                <a:off x="5300129" y="3858042"/>
                <a:ext cx="29520" cy="158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Ink 10"/>
              <p14:cNvContentPartPr/>
              <p14:nvPr/>
            </p14:nvContentPartPr>
            <p14:xfrm>
              <a:off x="5311289" y="3876042"/>
              <a:ext cx="14040" cy="360"/>
            </p14:xfrm>
          </p:contentPart>
        </mc:Choice>
        <mc:Fallback xmlns="">
          <p:pic>
            <p:nvPicPr>
              <p:cNvPr id="11" name="Ink 10"/>
              <p:cNvPicPr/>
              <p:nvPr/>
            </p:nvPicPr>
            <p:blipFill>
              <a:blip r:embed="rId7"/>
              <a:stretch>
                <a:fillRect/>
              </a:stretch>
            </p:blipFill>
            <p:spPr>
              <a:xfrm>
                <a:off x="5306969" y="3871722"/>
                <a:ext cx="22680" cy="9000"/>
              </a:xfrm>
              <a:prstGeom prst="rect">
                <a:avLst/>
              </a:prstGeom>
            </p:spPr>
          </p:pic>
        </mc:Fallback>
      </mc:AlternateContent>
      <p:sp>
        <p:nvSpPr>
          <p:cNvPr id="13" name="Rectangle 12">
            <a:extLst>
              <a:ext uri="{FF2B5EF4-FFF2-40B4-BE49-F238E27FC236}">
                <a16:creationId xmlns:a16="http://schemas.microsoft.com/office/drawing/2014/main" id="{03B0F2B1-854D-4A01-A544-40470566ED05}"/>
              </a:ext>
            </a:extLst>
          </p:cNvPr>
          <p:cNvSpPr/>
          <p:nvPr/>
        </p:nvSpPr>
        <p:spPr>
          <a:xfrm>
            <a:off x="2806530" y="228600"/>
            <a:ext cx="6578940" cy="1154162"/>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Darrell Bock</a:t>
            </a:r>
          </a:p>
          <a:p>
            <a:pPr algn="ctr"/>
            <a:r>
              <a:rPr lang="en-US" sz="1400" dirty="0">
                <a:effectLst>
                  <a:outerShdw blurRad="38100" dist="38100" dir="2700000" algn="tl">
                    <a:srgbClr val="000000">
                      <a:alpha val="43137"/>
                    </a:srgbClr>
                  </a:outerShdw>
                </a:effectLst>
                <a:cs typeface="Calibri" panose="020F0502020204030204" pitchFamily="34" charset="0"/>
              </a:rPr>
              <a:t>Darrell Bock, “The Reign of the Lord Christ,” in </a:t>
            </a:r>
            <a:r>
              <a:rPr lang="en-US" sz="1400" i="1" dirty="0">
                <a:effectLst>
                  <a:outerShdw blurRad="38100" dist="38100" dir="2700000" algn="tl">
                    <a:srgbClr val="000000">
                      <a:alpha val="43137"/>
                    </a:srgbClr>
                  </a:outerShdw>
                </a:effectLst>
                <a:cs typeface="Calibri" panose="020F0502020204030204" pitchFamily="34" charset="0"/>
              </a:rPr>
              <a:t>Dispensationalism, Israel and the Church</a:t>
            </a:r>
            <a:r>
              <a:rPr lang="en-US" sz="1400" dirty="0">
                <a:effectLst>
                  <a:outerShdw blurRad="38100" dist="38100" dir="2700000" algn="tl">
                    <a:srgbClr val="000000">
                      <a:alpha val="43137"/>
                    </a:srgbClr>
                  </a:outerShdw>
                </a:effectLst>
                <a:cs typeface="Calibri" panose="020F0502020204030204" pitchFamily="34" charset="0"/>
              </a:rPr>
              <a:t>, ed. Craig A. </a:t>
            </a:r>
            <a:r>
              <a:rPr lang="en-US" sz="1400" dirty="0" err="1">
                <a:effectLst>
                  <a:outerShdw blurRad="38100" dist="38100" dir="2700000" algn="tl">
                    <a:srgbClr val="000000">
                      <a:alpha val="43137"/>
                    </a:srgbClr>
                  </a:outerShdw>
                </a:effectLst>
                <a:cs typeface="Calibri" panose="020F0502020204030204" pitchFamily="34" charset="0"/>
              </a:rPr>
              <a:t>Blaising</a:t>
            </a:r>
            <a:r>
              <a:rPr lang="en-US" sz="1400" dirty="0">
                <a:effectLst>
                  <a:outerShdw blurRad="38100" dist="38100" dir="2700000" algn="tl">
                    <a:srgbClr val="000000">
                      <a:alpha val="43137"/>
                    </a:srgbClr>
                  </a:outerShdw>
                </a:effectLst>
                <a:cs typeface="Calibri" panose="020F0502020204030204" pitchFamily="34" charset="0"/>
              </a:rPr>
              <a:t> and Darrell L. Bock (Grand Rapids: Zondervan, 1992), 49–50.</a:t>
            </a:r>
          </a:p>
        </p:txBody>
      </p:sp>
      <p:pic>
        <p:nvPicPr>
          <p:cNvPr id="2" name="Picture 1">
            <a:extLst>
              <a:ext uri="{FF2B5EF4-FFF2-40B4-BE49-F238E27FC236}">
                <a16:creationId xmlns:a16="http://schemas.microsoft.com/office/drawing/2014/main" id="{49331D92-FBF2-2424-53C6-C6C84E878FBF}"/>
              </a:ext>
            </a:extLst>
          </p:cNvPr>
          <p:cNvPicPr>
            <a:picLocks noChangeAspect="1"/>
          </p:cNvPicPr>
          <p:nvPr/>
        </p:nvPicPr>
        <p:blipFill>
          <a:blip r:embed="rId8"/>
          <a:stretch>
            <a:fillRect/>
          </a:stretch>
        </p:blipFill>
        <p:spPr>
          <a:xfrm>
            <a:off x="604345" y="97439"/>
            <a:ext cx="810838" cy="1121761"/>
          </a:xfrm>
          <a:prstGeom prst="rect">
            <a:avLst/>
          </a:prstGeom>
        </p:spPr>
      </p:pic>
    </p:spTree>
    <p:extLst>
      <p:ext uri="{BB962C8B-B14F-4D97-AF65-F5344CB8AC3E}">
        <p14:creationId xmlns:p14="http://schemas.microsoft.com/office/powerpoint/2010/main" val="40431367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Content Placeholder 2"/>
          <p:cNvSpPr>
            <a:spLocks noGrp="1"/>
          </p:cNvSpPr>
          <p:nvPr>
            <p:ph idx="1"/>
          </p:nvPr>
        </p:nvSpPr>
        <p:spPr>
          <a:xfrm>
            <a:off x="609600" y="1600200"/>
            <a:ext cx="10972800" cy="4876800"/>
          </a:xfrm>
        </p:spPr>
        <p:txBody>
          <a:bodyPr/>
          <a:lstStyle/>
          <a:p>
            <a:pPr marL="0" indent="0" algn="just">
              <a:lnSpc>
                <a:spcPct val="100000"/>
              </a:lnSpc>
              <a:buNone/>
            </a:pPr>
            <a:r>
              <a:rPr lang="en-US" dirty="0">
                <a:effectLst>
                  <a:outerShdw blurRad="38100" dist="38100" dir="2700000" algn="tl">
                    <a:srgbClr val="000000">
                      <a:alpha val="43137"/>
                    </a:srgbClr>
                  </a:outerShdw>
                </a:effectLst>
              </a:rPr>
              <a:t>…would sit on his throne (Acts 2:30). The term </a:t>
            </a:r>
            <a:r>
              <a:rPr lang="en-US" i="1" dirty="0" err="1">
                <a:effectLst>
                  <a:outerShdw blurRad="38100" dist="38100" dir="2700000" algn="tl">
                    <a:srgbClr val="000000">
                      <a:alpha val="43137"/>
                    </a:srgbClr>
                  </a:outerShdw>
                </a:effectLst>
              </a:rPr>
              <a:t>kathisai</a:t>
            </a:r>
            <a:r>
              <a:rPr lang="en-US" dirty="0">
                <a:effectLst>
                  <a:outerShdw blurRad="38100" dist="38100" dir="2700000" algn="tl">
                    <a:srgbClr val="000000">
                      <a:alpha val="43137"/>
                    </a:srgbClr>
                  </a:outerShdw>
                </a:effectLst>
              </a:rPr>
              <a:t> (to sit), which is reintroduced in the citation of Psalm 110 (note </a:t>
            </a:r>
            <a:r>
              <a:rPr lang="en-US" i="1" dirty="0" err="1">
                <a:effectLst>
                  <a:outerShdw blurRad="38100" dist="38100" dir="2700000" algn="tl">
                    <a:srgbClr val="000000">
                      <a:alpha val="43137"/>
                    </a:srgbClr>
                  </a:outerShdw>
                </a:effectLst>
              </a:rPr>
              <a:t>kathou</a:t>
            </a:r>
            <a:r>
              <a:rPr lang="en-US" dirty="0">
                <a:effectLst>
                  <a:outerShdw blurRad="38100" dist="38100" dir="2700000" algn="tl">
                    <a:srgbClr val="000000">
                      <a:alpha val="43137"/>
                    </a:srgbClr>
                  </a:outerShdw>
                </a:effectLst>
              </a:rPr>
              <a:t>, “sit,” in v. 34). The allusion in verse 30 is to Psalm 132:11, a Psalm which is strongly Israelitish and national in tone (see vv. 12–18). The Psalm in turn is a reflection of the promise made to David in 2 Samuel 7, especially verse 12. This 2 Samuel passage is better known as the Davidic covenant. What is </a:t>
            </a:r>
            <a:r>
              <a:rPr lang="en-US" b="1" u="sng" dirty="0">
                <a:solidFill>
                  <a:srgbClr val="FFFFCC"/>
                </a:solidFill>
                <a:effectLst>
                  <a:outerShdw blurRad="38100" dist="38100" dir="2700000" algn="tl">
                    <a:srgbClr val="000000">
                      <a:alpha val="43137"/>
                    </a:srgbClr>
                  </a:outerShdw>
                </a:effectLst>
              </a:rPr>
              <a:t>crucial</a:t>
            </a:r>
            <a:r>
              <a:rPr lang="en-US" dirty="0">
                <a:effectLst>
                  <a:outerShdw blurRad="38100" dist="38100" dir="2700000" algn="tl">
                    <a:srgbClr val="000000">
                      <a:alpha val="43137"/>
                    </a:srgbClr>
                  </a:outerShdw>
                </a:effectLst>
              </a:rPr>
              <a:t> is that David’s awareness of this covenant promise is immediately </a:t>
            </a:r>
            <a:r>
              <a:rPr lang="en-US" b="1" u="sng" dirty="0">
                <a:solidFill>
                  <a:srgbClr val="FFFFCC"/>
                </a:solidFill>
                <a:effectLst>
                  <a:outerShdw blurRad="38100" dist="38100" dir="2700000" algn="tl">
                    <a:srgbClr val="000000">
                      <a:alpha val="43137"/>
                    </a:srgbClr>
                  </a:outerShdw>
                </a:effectLst>
              </a:rPr>
              <a:t>linked</a:t>
            </a:r>
            <a:r>
              <a:rPr lang="en-US" dirty="0">
                <a:effectLst>
                  <a:outerShdw blurRad="38100" dist="38100" dir="2700000" algn="tl">
                    <a:srgbClr val="000000">
                      <a:alpha val="43137"/>
                    </a:srgbClr>
                  </a:outerShdw>
                </a:effectLst>
              </a:rPr>
              <a:t> to his understanding of the resurrection in Psalm 16, which in turn is immediately tied to the resurrection proof text of Psalm 110 (vv. 31–35)…</a:t>
            </a:r>
            <a:r>
              <a:rPr lang="en-US" sz="2800" dirty="0">
                <a:effectLst>
                  <a:outerShdw blurRad="38100" dist="38100" dir="2700000" algn="tl">
                    <a:srgbClr val="000000">
                      <a:alpha val="43137"/>
                    </a:srgbClr>
                  </a:outerShdw>
                </a:effectLst>
              </a:rPr>
              <a:t> </a:t>
            </a:r>
            <a:r>
              <a:rPr lang="en-US" sz="2800" i="1" dirty="0">
                <a:effectLst>
                  <a:outerShdw blurRad="38100" dist="38100" dir="2700000" algn="tl">
                    <a:srgbClr val="000000">
                      <a:alpha val="43137"/>
                    </a:srgbClr>
                  </a:outerShdw>
                </a:effectLst>
              </a:rPr>
              <a:t>Being seated on David’s throne is linked to being seated at God’s right hand</a:t>
            </a:r>
            <a:r>
              <a:rPr lang="en-US" sz="2800" dirty="0">
                <a:effectLst>
                  <a:outerShdw blurRad="38100" dist="38100" dir="2700000" algn="tl">
                    <a:srgbClr val="000000">
                      <a:alpha val="43137"/>
                    </a:srgbClr>
                  </a:outerShdw>
                </a:effectLst>
              </a:rPr>
              <a:t>. In other words, Jesus’ resurrection-ascension to God’s right hand </a:t>
            </a:r>
            <a:r>
              <a:rPr lang="en-US" dirty="0">
                <a:effectLst>
                  <a:outerShdw blurRad="38100" dist="38100" dir="2700000" algn="tl">
                    <a:srgbClr val="000000">
                      <a:alpha val="43137"/>
                    </a:srgbClr>
                  </a:outerShdw>
                </a:effectLst>
              </a:rPr>
              <a:t>…</a:t>
            </a:r>
          </a:p>
        </p:txBody>
      </p:sp>
      <mc:AlternateContent xmlns:mc="http://schemas.openxmlformats.org/markup-compatibility/2006" xmlns:p14="http://schemas.microsoft.com/office/powerpoint/2010/main">
        <mc:Choice Requires="p14">
          <p:contentPart p14:bwMode="auto" r:id="rId2">
            <p14:nvContentPartPr>
              <p14:cNvPr id="9" name="Ink 8"/>
              <p14:cNvContentPartPr/>
              <p14:nvPr/>
            </p14:nvContentPartPr>
            <p14:xfrm>
              <a:off x="5099609" y="3821322"/>
              <a:ext cx="6840" cy="20520"/>
            </p14:xfrm>
          </p:contentPart>
        </mc:Choice>
        <mc:Fallback xmlns="">
          <p:pic>
            <p:nvPicPr>
              <p:cNvPr id="9" name="Ink 8"/>
              <p:cNvPicPr/>
              <p:nvPr/>
            </p:nvPicPr>
            <p:blipFill>
              <a:blip r:embed="rId3"/>
              <a:stretch>
                <a:fillRect/>
              </a:stretch>
            </p:blipFill>
            <p:spPr>
              <a:xfrm>
                <a:off x="5095163" y="3816723"/>
                <a:ext cx="15732" cy="29719"/>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0" name="Ink 9"/>
              <p14:cNvContentPartPr/>
              <p14:nvPr/>
            </p14:nvContentPartPr>
            <p14:xfrm>
              <a:off x="5304449" y="3862362"/>
              <a:ext cx="20880" cy="7200"/>
            </p14:xfrm>
          </p:contentPart>
        </mc:Choice>
        <mc:Fallback xmlns="">
          <p:pic>
            <p:nvPicPr>
              <p:cNvPr id="10" name="Ink 9"/>
              <p:cNvPicPr/>
              <p:nvPr/>
            </p:nvPicPr>
            <p:blipFill>
              <a:blip r:embed="rId5"/>
              <a:stretch>
                <a:fillRect/>
              </a:stretch>
            </p:blipFill>
            <p:spPr>
              <a:xfrm>
                <a:off x="5300129" y="3858042"/>
                <a:ext cx="29520" cy="158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Ink 10"/>
              <p14:cNvContentPartPr/>
              <p14:nvPr/>
            </p14:nvContentPartPr>
            <p14:xfrm>
              <a:off x="5311289" y="3876042"/>
              <a:ext cx="14040" cy="360"/>
            </p14:xfrm>
          </p:contentPart>
        </mc:Choice>
        <mc:Fallback xmlns="">
          <p:pic>
            <p:nvPicPr>
              <p:cNvPr id="11" name="Ink 10"/>
              <p:cNvPicPr/>
              <p:nvPr/>
            </p:nvPicPr>
            <p:blipFill>
              <a:blip r:embed="rId7"/>
              <a:stretch>
                <a:fillRect/>
              </a:stretch>
            </p:blipFill>
            <p:spPr>
              <a:xfrm>
                <a:off x="5306969" y="3871722"/>
                <a:ext cx="22680" cy="9000"/>
              </a:xfrm>
              <a:prstGeom prst="rect">
                <a:avLst/>
              </a:prstGeom>
            </p:spPr>
          </p:pic>
        </mc:Fallback>
      </mc:AlternateContent>
      <p:sp>
        <p:nvSpPr>
          <p:cNvPr id="2" name="Rectangle 1">
            <a:extLst>
              <a:ext uri="{FF2B5EF4-FFF2-40B4-BE49-F238E27FC236}">
                <a16:creationId xmlns:a16="http://schemas.microsoft.com/office/drawing/2014/main" id="{2B9FB01D-A84A-6144-5FC9-2C57A2AA7D0A}"/>
              </a:ext>
            </a:extLst>
          </p:cNvPr>
          <p:cNvSpPr/>
          <p:nvPr/>
        </p:nvSpPr>
        <p:spPr>
          <a:xfrm>
            <a:off x="2806530" y="228600"/>
            <a:ext cx="6578940" cy="1154162"/>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Darrell Bock</a:t>
            </a:r>
          </a:p>
          <a:p>
            <a:pPr algn="ctr"/>
            <a:r>
              <a:rPr lang="en-US" sz="1400" dirty="0">
                <a:effectLst>
                  <a:outerShdw blurRad="38100" dist="38100" dir="2700000" algn="tl">
                    <a:srgbClr val="000000">
                      <a:alpha val="43137"/>
                    </a:srgbClr>
                  </a:outerShdw>
                </a:effectLst>
                <a:cs typeface="Calibri" panose="020F0502020204030204" pitchFamily="34" charset="0"/>
              </a:rPr>
              <a:t>Darrell Bock, “The Reign of the Lord Christ,” in </a:t>
            </a:r>
            <a:r>
              <a:rPr lang="en-US" sz="1400" i="1" dirty="0">
                <a:effectLst>
                  <a:outerShdw blurRad="38100" dist="38100" dir="2700000" algn="tl">
                    <a:srgbClr val="000000">
                      <a:alpha val="43137"/>
                    </a:srgbClr>
                  </a:outerShdw>
                </a:effectLst>
                <a:cs typeface="Calibri" panose="020F0502020204030204" pitchFamily="34" charset="0"/>
              </a:rPr>
              <a:t>Dispensationalism, Israel and the Church</a:t>
            </a:r>
            <a:r>
              <a:rPr lang="en-US" sz="1400" dirty="0">
                <a:effectLst>
                  <a:outerShdw blurRad="38100" dist="38100" dir="2700000" algn="tl">
                    <a:srgbClr val="000000">
                      <a:alpha val="43137"/>
                    </a:srgbClr>
                  </a:outerShdw>
                </a:effectLst>
                <a:cs typeface="Calibri" panose="020F0502020204030204" pitchFamily="34" charset="0"/>
              </a:rPr>
              <a:t>, ed. Craig A. </a:t>
            </a:r>
            <a:r>
              <a:rPr lang="en-US" sz="1400" dirty="0" err="1">
                <a:effectLst>
                  <a:outerShdw blurRad="38100" dist="38100" dir="2700000" algn="tl">
                    <a:srgbClr val="000000">
                      <a:alpha val="43137"/>
                    </a:srgbClr>
                  </a:outerShdw>
                </a:effectLst>
                <a:cs typeface="Calibri" panose="020F0502020204030204" pitchFamily="34" charset="0"/>
              </a:rPr>
              <a:t>Blaising</a:t>
            </a:r>
            <a:r>
              <a:rPr lang="en-US" sz="1400" dirty="0">
                <a:effectLst>
                  <a:outerShdw blurRad="38100" dist="38100" dir="2700000" algn="tl">
                    <a:srgbClr val="000000">
                      <a:alpha val="43137"/>
                    </a:srgbClr>
                  </a:outerShdw>
                </a:effectLst>
                <a:cs typeface="Calibri" panose="020F0502020204030204" pitchFamily="34" charset="0"/>
              </a:rPr>
              <a:t> and Darrell L. Bock (Grand Rapids: Zondervan, 1992), 49–50.</a:t>
            </a:r>
          </a:p>
        </p:txBody>
      </p:sp>
      <p:pic>
        <p:nvPicPr>
          <p:cNvPr id="5" name="Picture 4">
            <a:extLst>
              <a:ext uri="{FF2B5EF4-FFF2-40B4-BE49-F238E27FC236}">
                <a16:creationId xmlns:a16="http://schemas.microsoft.com/office/drawing/2014/main" id="{912A6B34-D15A-115B-FFE4-557B3998A4C7}"/>
              </a:ext>
            </a:extLst>
          </p:cNvPr>
          <p:cNvPicPr>
            <a:picLocks noChangeAspect="1"/>
          </p:cNvPicPr>
          <p:nvPr/>
        </p:nvPicPr>
        <p:blipFill>
          <a:blip r:embed="rId8"/>
          <a:stretch>
            <a:fillRect/>
          </a:stretch>
        </p:blipFill>
        <p:spPr>
          <a:xfrm>
            <a:off x="604345" y="97439"/>
            <a:ext cx="810838" cy="1121761"/>
          </a:xfrm>
          <a:prstGeom prst="rect">
            <a:avLst/>
          </a:prstGeom>
        </p:spPr>
      </p:pic>
    </p:spTree>
    <p:extLst>
      <p:ext uri="{BB962C8B-B14F-4D97-AF65-F5344CB8AC3E}">
        <p14:creationId xmlns:p14="http://schemas.microsoft.com/office/powerpoint/2010/main" val="18862059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Content Placeholder 2"/>
          <p:cNvSpPr>
            <a:spLocks noGrp="1"/>
          </p:cNvSpPr>
          <p:nvPr>
            <p:ph idx="1"/>
          </p:nvPr>
        </p:nvSpPr>
        <p:spPr>
          <a:xfrm>
            <a:off x="609600" y="1371601"/>
            <a:ext cx="10972800" cy="4392792"/>
          </a:xfrm>
        </p:spPr>
        <p:txBody>
          <a:bodyPr/>
          <a:lstStyle/>
          <a:p>
            <a:pPr marL="0" indent="0" algn="just">
              <a:lnSpc>
                <a:spcPct val="100000"/>
              </a:lnSpc>
              <a:buNone/>
            </a:pPr>
            <a:r>
              <a:rPr lang="en-US" sz="2700" dirty="0">
                <a:effectLst>
                  <a:outerShdw blurRad="38100" dist="38100" dir="2700000" algn="tl">
                    <a:srgbClr val="000000">
                      <a:alpha val="43137"/>
                    </a:srgbClr>
                  </a:outerShdw>
                </a:effectLst>
              </a:rPr>
              <a:t>…hand is put forward by Peter as a fulfillment of the Davidic covenant, just as the allusion to Joel fulfills the new covenant. To say that Peter is only interested to argue that the Messiah must be raised misses the point of the connection in these verses and ignores entirely the allusion to Psalm 132 in the Davidic covenant. This passage and Luke 1:68–79 also counter the claim that no New Testament text asserts the present work of Jesus’ as a reigning Davidite sitting on David’s Throne. The throne on which Jesus is said to sit is the one promised to David’s descendent through the Davidic promise of 2 Samuel, which was initially passed on through Solomon. Jesus sits here as David’s promised Son on David’s promised Throne. This fits Old Testament imagery as well. The idea of sitting describes the idea of rule, as the parallelism of Jeremiah 22:30 shows. </a:t>
            </a:r>
            <a:r>
              <a:rPr lang="en-US" sz="2700" b="1" u="sng" dirty="0">
                <a:solidFill>
                  <a:srgbClr val="FFFFCC"/>
                </a:solidFill>
                <a:effectLst>
                  <a:outerShdw blurRad="38100" dist="38100" dir="2700000" algn="tl">
                    <a:srgbClr val="000000">
                      <a:alpha val="43137"/>
                    </a:srgbClr>
                  </a:outerShdw>
                </a:effectLst>
              </a:rPr>
              <a:t>As the Davidic heir, Jesus sits in and rules from heaven</a:t>
            </a:r>
            <a:r>
              <a:rPr lang="en-US" sz="2700" dirty="0">
                <a:effectLst>
                  <a:outerShdw blurRad="38100" dist="38100" dir="2700000" algn="tl">
                    <a:srgbClr val="000000">
                      <a:alpha val="43137"/>
                    </a:srgbClr>
                  </a:outerShdw>
                </a:effectLst>
              </a:rPr>
              <a:t>.”</a:t>
            </a:r>
          </a:p>
        </p:txBody>
      </p:sp>
      <mc:AlternateContent xmlns:mc="http://schemas.openxmlformats.org/markup-compatibility/2006" xmlns:p14="http://schemas.microsoft.com/office/powerpoint/2010/main">
        <mc:Choice Requires="p14">
          <p:contentPart p14:bwMode="auto" r:id="rId2">
            <p14:nvContentPartPr>
              <p14:cNvPr id="9" name="Ink 8"/>
              <p14:cNvContentPartPr/>
              <p14:nvPr/>
            </p14:nvContentPartPr>
            <p14:xfrm>
              <a:off x="5099609" y="3821322"/>
              <a:ext cx="6840" cy="20520"/>
            </p14:xfrm>
          </p:contentPart>
        </mc:Choice>
        <mc:Fallback xmlns="">
          <p:pic>
            <p:nvPicPr>
              <p:cNvPr id="9" name="Ink 8"/>
              <p:cNvPicPr/>
              <p:nvPr/>
            </p:nvPicPr>
            <p:blipFill>
              <a:blip r:embed="rId3"/>
              <a:stretch>
                <a:fillRect/>
              </a:stretch>
            </p:blipFill>
            <p:spPr>
              <a:xfrm>
                <a:off x="5095163" y="3816723"/>
                <a:ext cx="15732" cy="29719"/>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0" name="Ink 9"/>
              <p14:cNvContentPartPr/>
              <p14:nvPr/>
            </p14:nvContentPartPr>
            <p14:xfrm>
              <a:off x="5304449" y="3862362"/>
              <a:ext cx="20880" cy="7200"/>
            </p14:xfrm>
          </p:contentPart>
        </mc:Choice>
        <mc:Fallback xmlns="">
          <p:pic>
            <p:nvPicPr>
              <p:cNvPr id="10" name="Ink 9"/>
              <p:cNvPicPr/>
              <p:nvPr/>
            </p:nvPicPr>
            <p:blipFill>
              <a:blip r:embed="rId5"/>
              <a:stretch>
                <a:fillRect/>
              </a:stretch>
            </p:blipFill>
            <p:spPr>
              <a:xfrm>
                <a:off x="5300129" y="3858042"/>
                <a:ext cx="29520" cy="158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Ink 10"/>
              <p14:cNvContentPartPr/>
              <p14:nvPr/>
            </p14:nvContentPartPr>
            <p14:xfrm>
              <a:off x="5311289" y="3876042"/>
              <a:ext cx="14040" cy="360"/>
            </p14:xfrm>
          </p:contentPart>
        </mc:Choice>
        <mc:Fallback xmlns="">
          <p:pic>
            <p:nvPicPr>
              <p:cNvPr id="11" name="Ink 10"/>
              <p:cNvPicPr/>
              <p:nvPr/>
            </p:nvPicPr>
            <p:blipFill>
              <a:blip r:embed="rId7"/>
              <a:stretch>
                <a:fillRect/>
              </a:stretch>
            </p:blipFill>
            <p:spPr>
              <a:xfrm>
                <a:off x="5306969" y="3871722"/>
                <a:ext cx="22680" cy="9000"/>
              </a:xfrm>
              <a:prstGeom prst="rect">
                <a:avLst/>
              </a:prstGeom>
            </p:spPr>
          </p:pic>
        </mc:Fallback>
      </mc:AlternateContent>
      <p:sp>
        <p:nvSpPr>
          <p:cNvPr id="2" name="Rectangle 1">
            <a:extLst>
              <a:ext uri="{FF2B5EF4-FFF2-40B4-BE49-F238E27FC236}">
                <a16:creationId xmlns:a16="http://schemas.microsoft.com/office/drawing/2014/main" id="{44F92DF9-0015-4D0D-793A-CD1545EF2D8A}"/>
              </a:ext>
            </a:extLst>
          </p:cNvPr>
          <p:cNvSpPr/>
          <p:nvPr/>
        </p:nvSpPr>
        <p:spPr>
          <a:xfrm>
            <a:off x="2806530" y="228600"/>
            <a:ext cx="6578940" cy="1154162"/>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Darrell Bock</a:t>
            </a:r>
          </a:p>
          <a:p>
            <a:pPr algn="ctr"/>
            <a:r>
              <a:rPr lang="en-US" sz="1400" dirty="0">
                <a:effectLst>
                  <a:outerShdw blurRad="38100" dist="38100" dir="2700000" algn="tl">
                    <a:srgbClr val="000000">
                      <a:alpha val="43137"/>
                    </a:srgbClr>
                  </a:outerShdw>
                </a:effectLst>
                <a:cs typeface="Calibri" panose="020F0502020204030204" pitchFamily="34" charset="0"/>
              </a:rPr>
              <a:t>Darrell Bock, “The Reign of the Lord Christ,” in </a:t>
            </a:r>
            <a:r>
              <a:rPr lang="en-US" sz="1400" i="1" dirty="0">
                <a:effectLst>
                  <a:outerShdw blurRad="38100" dist="38100" dir="2700000" algn="tl">
                    <a:srgbClr val="000000">
                      <a:alpha val="43137"/>
                    </a:srgbClr>
                  </a:outerShdw>
                </a:effectLst>
                <a:cs typeface="Calibri" panose="020F0502020204030204" pitchFamily="34" charset="0"/>
              </a:rPr>
              <a:t>Dispensationalism, Israel and the Church</a:t>
            </a:r>
            <a:r>
              <a:rPr lang="en-US" sz="1400" dirty="0">
                <a:effectLst>
                  <a:outerShdw blurRad="38100" dist="38100" dir="2700000" algn="tl">
                    <a:srgbClr val="000000">
                      <a:alpha val="43137"/>
                    </a:srgbClr>
                  </a:outerShdw>
                </a:effectLst>
                <a:cs typeface="Calibri" panose="020F0502020204030204" pitchFamily="34" charset="0"/>
              </a:rPr>
              <a:t>, ed. Craig A. </a:t>
            </a:r>
            <a:r>
              <a:rPr lang="en-US" sz="1400" dirty="0" err="1">
                <a:effectLst>
                  <a:outerShdw blurRad="38100" dist="38100" dir="2700000" algn="tl">
                    <a:srgbClr val="000000">
                      <a:alpha val="43137"/>
                    </a:srgbClr>
                  </a:outerShdw>
                </a:effectLst>
                <a:cs typeface="Calibri" panose="020F0502020204030204" pitchFamily="34" charset="0"/>
              </a:rPr>
              <a:t>Blaising</a:t>
            </a:r>
            <a:r>
              <a:rPr lang="en-US" sz="1400" dirty="0">
                <a:effectLst>
                  <a:outerShdw blurRad="38100" dist="38100" dir="2700000" algn="tl">
                    <a:srgbClr val="000000">
                      <a:alpha val="43137"/>
                    </a:srgbClr>
                  </a:outerShdw>
                </a:effectLst>
                <a:cs typeface="Calibri" panose="020F0502020204030204" pitchFamily="34" charset="0"/>
              </a:rPr>
              <a:t> and Darrell L. Bock (Grand Rapids: Zondervan, 1992), 49–50.</a:t>
            </a:r>
          </a:p>
        </p:txBody>
      </p:sp>
      <p:pic>
        <p:nvPicPr>
          <p:cNvPr id="3" name="Picture 2">
            <a:extLst>
              <a:ext uri="{FF2B5EF4-FFF2-40B4-BE49-F238E27FC236}">
                <a16:creationId xmlns:a16="http://schemas.microsoft.com/office/drawing/2014/main" id="{AD54DDB6-C53F-C5B2-0301-31F1EA483E7F}"/>
              </a:ext>
            </a:extLst>
          </p:cNvPr>
          <p:cNvPicPr>
            <a:picLocks noChangeAspect="1"/>
          </p:cNvPicPr>
          <p:nvPr/>
        </p:nvPicPr>
        <p:blipFill>
          <a:blip r:embed="rId8"/>
          <a:stretch>
            <a:fillRect/>
          </a:stretch>
        </p:blipFill>
        <p:spPr>
          <a:xfrm>
            <a:off x="604345" y="97439"/>
            <a:ext cx="810838" cy="1121761"/>
          </a:xfrm>
          <a:prstGeom prst="rect">
            <a:avLst/>
          </a:prstGeom>
        </p:spPr>
      </p:pic>
    </p:spTree>
    <p:extLst>
      <p:ext uri="{BB962C8B-B14F-4D97-AF65-F5344CB8AC3E}">
        <p14:creationId xmlns:p14="http://schemas.microsoft.com/office/powerpoint/2010/main" val="24516190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Content Placeholder 2"/>
          <p:cNvSpPr>
            <a:spLocks noGrp="1"/>
          </p:cNvSpPr>
          <p:nvPr>
            <p:ph idx="1"/>
          </p:nvPr>
        </p:nvSpPr>
        <p:spPr>
          <a:xfrm>
            <a:off x="609600" y="1371600"/>
            <a:ext cx="10972800" cy="4489979"/>
          </a:xfrm>
        </p:spPr>
        <p:txBody>
          <a:bodyPr/>
          <a:lstStyle/>
          <a:p>
            <a:pPr marL="0" indent="0" algn="just">
              <a:lnSpc>
                <a:spcPct val="100000"/>
              </a:lnSpc>
              <a:buNone/>
            </a:pPr>
            <a:r>
              <a:rPr lang="en-US" sz="3200" dirty="0">
                <a:effectLst>
                  <a:outerShdw blurRad="38100" dist="38100" dir="2700000" algn="tl">
                    <a:srgbClr val="000000">
                      <a:alpha val="43137"/>
                    </a:srgbClr>
                  </a:outerShdw>
                </a:effectLst>
              </a:rPr>
              <a:t>“This precise point—the ascension—is in view in Acts 2:34: ‘For David did not send into heavens, but he says himself . . .’ It is simply incorrect to treat Psalm 16 as linked with Psalm 110 by asserting that both are resurrection proof texts. Psalm 16 is, but Psalm 110 is not. </a:t>
            </a:r>
            <a:r>
              <a:rPr lang="en-US" sz="3200" b="1" u="sng" dirty="0">
                <a:solidFill>
                  <a:srgbClr val="FFFFCC"/>
                </a:solidFill>
                <a:effectLst>
                  <a:outerShdw blurRad="38100" dist="38100" dir="2700000" algn="tl">
                    <a:srgbClr val="000000">
                      <a:alpha val="43137"/>
                    </a:srgbClr>
                  </a:outerShdw>
                </a:effectLst>
              </a:rPr>
              <a:t>Rather, Peter quoted each Psalm with its own quite distinct emphasis in support of two different elements in his presentation</a:t>
            </a:r>
            <a:r>
              <a:rPr lang="en-US" sz="3200" dirty="0">
                <a:effectLst>
                  <a:outerShdw blurRad="38100" dist="38100" dir="2700000" algn="tl">
                    <a:srgbClr val="000000">
                      <a:alpha val="43137"/>
                    </a:srgbClr>
                  </a:outerShdw>
                </a:effectLst>
              </a:rPr>
              <a:t>.”</a:t>
            </a:r>
          </a:p>
        </p:txBody>
      </p:sp>
      <mc:AlternateContent xmlns:mc="http://schemas.openxmlformats.org/markup-compatibility/2006" xmlns:p14="http://schemas.microsoft.com/office/powerpoint/2010/main">
        <mc:Choice Requires="p14">
          <p:contentPart p14:bwMode="auto" r:id="rId2">
            <p14:nvContentPartPr>
              <p14:cNvPr id="9" name="Ink 8"/>
              <p14:cNvContentPartPr/>
              <p14:nvPr/>
            </p14:nvContentPartPr>
            <p14:xfrm>
              <a:off x="5099609" y="3821322"/>
              <a:ext cx="6840" cy="20520"/>
            </p14:xfrm>
          </p:contentPart>
        </mc:Choice>
        <mc:Fallback xmlns="">
          <p:pic>
            <p:nvPicPr>
              <p:cNvPr id="9" name="Ink 8"/>
              <p:cNvPicPr/>
              <p:nvPr/>
            </p:nvPicPr>
            <p:blipFill>
              <a:blip r:embed="rId3"/>
              <a:stretch>
                <a:fillRect/>
              </a:stretch>
            </p:blipFill>
            <p:spPr>
              <a:xfrm>
                <a:off x="5095163" y="3816723"/>
                <a:ext cx="15732" cy="29719"/>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0" name="Ink 9"/>
              <p14:cNvContentPartPr/>
              <p14:nvPr/>
            </p14:nvContentPartPr>
            <p14:xfrm>
              <a:off x="5304449" y="3862362"/>
              <a:ext cx="20880" cy="7200"/>
            </p14:xfrm>
          </p:contentPart>
        </mc:Choice>
        <mc:Fallback xmlns="">
          <p:pic>
            <p:nvPicPr>
              <p:cNvPr id="10" name="Ink 9"/>
              <p:cNvPicPr/>
              <p:nvPr/>
            </p:nvPicPr>
            <p:blipFill>
              <a:blip r:embed="rId5"/>
              <a:stretch>
                <a:fillRect/>
              </a:stretch>
            </p:blipFill>
            <p:spPr>
              <a:xfrm>
                <a:off x="5300129" y="3858042"/>
                <a:ext cx="29520" cy="158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Ink 10"/>
              <p14:cNvContentPartPr/>
              <p14:nvPr/>
            </p14:nvContentPartPr>
            <p14:xfrm>
              <a:off x="5311289" y="3876042"/>
              <a:ext cx="14040" cy="360"/>
            </p14:xfrm>
          </p:contentPart>
        </mc:Choice>
        <mc:Fallback xmlns="">
          <p:pic>
            <p:nvPicPr>
              <p:cNvPr id="11" name="Ink 10"/>
              <p:cNvPicPr/>
              <p:nvPr/>
            </p:nvPicPr>
            <p:blipFill>
              <a:blip r:embed="rId7"/>
              <a:stretch>
                <a:fillRect/>
              </a:stretch>
            </p:blipFill>
            <p:spPr>
              <a:xfrm>
                <a:off x="5306969" y="3871722"/>
                <a:ext cx="22680" cy="9000"/>
              </a:xfrm>
              <a:prstGeom prst="rect">
                <a:avLst/>
              </a:prstGeom>
            </p:spPr>
          </p:pic>
        </mc:Fallback>
      </mc:AlternateContent>
      <p:sp>
        <p:nvSpPr>
          <p:cNvPr id="8" name="Rectangle 7">
            <a:extLst>
              <a:ext uri="{FF2B5EF4-FFF2-40B4-BE49-F238E27FC236}">
                <a16:creationId xmlns:a16="http://schemas.microsoft.com/office/drawing/2014/main" id="{366F5326-D995-4BE0-8A3C-08E38B432DCD}"/>
              </a:ext>
            </a:extLst>
          </p:cNvPr>
          <p:cNvSpPr/>
          <p:nvPr/>
        </p:nvSpPr>
        <p:spPr>
          <a:xfrm>
            <a:off x="2687940" y="228601"/>
            <a:ext cx="6816120" cy="1154162"/>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Zane Hodges</a:t>
            </a:r>
          </a:p>
          <a:p>
            <a:pPr algn="ctr"/>
            <a:r>
              <a:rPr lang="en-US" sz="1400" dirty="0">
                <a:effectLst>
                  <a:outerShdw blurRad="38100" dist="38100" dir="2700000" algn="tl">
                    <a:srgbClr val="000000">
                      <a:alpha val="43137"/>
                    </a:srgbClr>
                  </a:outerShdw>
                </a:effectLst>
                <a:cs typeface="Calibri" panose="020F0502020204030204" pitchFamily="34" charset="0"/>
              </a:rPr>
              <a:t>Zane C. Hodges, “A Dispensational Understanding of Acts 2,” in </a:t>
            </a:r>
            <a:r>
              <a:rPr lang="en-US" sz="1400" i="1" dirty="0">
                <a:effectLst>
                  <a:outerShdw blurRad="38100" dist="38100" dir="2700000" algn="tl">
                    <a:srgbClr val="000000">
                      <a:alpha val="43137"/>
                    </a:srgbClr>
                  </a:outerShdw>
                </a:effectLst>
                <a:cs typeface="Calibri" panose="020F0502020204030204" pitchFamily="34" charset="0"/>
              </a:rPr>
              <a:t>Issues in Dispensationalism</a:t>
            </a:r>
            <a:r>
              <a:rPr lang="en-US" sz="1400" dirty="0">
                <a:effectLst>
                  <a:outerShdw blurRad="38100" dist="38100" dir="2700000" algn="tl">
                    <a:srgbClr val="000000">
                      <a:alpha val="43137"/>
                    </a:srgbClr>
                  </a:outerShdw>
                </a:effectLst>
                <a:cs typeface="Calibri" panose="020F0502020204030204" pitchFamily="34" charset="0"/>
              </a:rPr>
              <a:t>, ed. John R. Master Wesley R. Willis, Charles C. Ryrie (Chicago: Moody, 1994), 178.</a:t>
            </a:r>
          </a:p>
        </p:txBody>
      </p:sp>
      <p:pic>
        <p:nvPicPr>
          <p:cNvPr id="12" name="Picture 2" descr="Image result for zane hodges">
            <a:extLst>
              <a:ext uri="{FF2B5EF4-FFF2-40B4-BE49-F238E27FC236}">
                <a16:creationId xmlns:a16="http://schemas.microsoft.com/office/drawing/2014/main" id="{93DE161C-9FDF-48CF-9B7F-BD4DBE1F6B24}"/>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561473" y="76200"/>
            <a:ext cx="962527"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21217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Content Placeholder 2"/>
          <p:cNvSpPr>
            <a:spLocks noGrp="1"/>
          </p:cNvSpPr>
          <p:nvPr>
            <p:ph idx="1"/>
          </p:nvPr>
        </p:nvSpPr>
        <p:spPr>
          <a:xfrm>
            <a:off x="609600" y="1371600"/>
            <a:ext cx="10972800" cy="5181600"/>
          </a:xfrm>
        </p:spPr>
        <p:txBody>
          <a:bodyPr/>
          <a:lstStyle/>
          <a:p>
            <a:pPr marL="0" indent="0" algn="just">
              <a:lnSpc>
                <a:spcPct val="100000"/>
              </a:lnSpc>
              <a:spcBef>
                <a:spcPts val="0"/>
              </a:spcBef>
              <a:buNone/>
            </a:pPr>
            <a:r>
              <a:rPr lang="en-US" dirty="0">
                <a:effectLst>
                  <a:outerShdw blurRad="38100" dist="38100" dir="2700000" algn="tl">
                    <a:srgbClr val="000000">
                      <a:alpha val="43137"/>
                    </a:srgbClr>
                  </a:outerShdw>
                </a:effectLst>
              </a:rPr>
              <a:t>“But unless Bock is reading the Greek text in the form found in the Majority Text (not likely, to be sure), there appears to be a translational gaffe here that slightly overstates the similarity between verses 30 and 34. As you read the modern editions of the Greek New Testament, the verb </a:t>
            </a:r>
            <a:r>
              <a:rPr lang="en-US" i="1" dirty="0" err="1">
                <a:effectLst>
                  <a:outerShdw blurRad="38100" dist="38100" dir="2700000" algn="tl">
                    <a:srgbClr val="000000">
                      <a:alpha val="43137"/>
                    </a:srgbClr>
                  </a:outerShdw>
                </a:effectLst>
              </a:rPr>
              <a:t>kathisai</a:t>
            </a:r>
            <a:r>
              <a:rPr lang="en-US" dirty="0">
                <a:effectLst>
                  <a:outerShdw blurRad="38100" dist="38100" dir="2700000" algn="tl">
                    <a:srgbClr val="000000">
                      <a:alpha val="43137"/>
                    </a:srgbClr>
                  </a:outerShdw>
                </a:effectLst>
              </a:rPr>
              <a:t> in verse 30 is not to be read as intransitive (‘to sit’) but as transitive (‘to seat’; cf. the NIV here). In verse 34, however, the intransitive sense ‘to sit’ is correct, even though a slightly different Greek verb is involved. But, in view of the difference in verbs, Bock is not technically accurate when he states that the former verb is ‘reintroduced’ in the quotation from Psalm 110. Clearly this would be quibbling were it not for the fact that </a:t>
            </a:r>
            <a:r>
              <a:rPr lang="en-US" b="1" i="1" u="sng" dirty="0">
                <a:solidFill>
                  <a:srgbClr val="FFFFCC"/>
                </a:solidFill>
                <a:effectLst>
                  <a:outerShdw blurRad="38100" dist="38100" dir="2700000" algn="tl">
                    <a:srgbClr val="000000">
                      <a:alpha val="43137"/>
                    </a:srgbClr>
                  </a:outerShdw>
                </a:effectLst>
              </a:rPr>
              <a:t>Bock is trying to make these verses parallel by appealing to the use of a single verb in the same sense in both verses</a:t>
            </a:r>
            <a:r>
              <a:rPr lang="en-US" dirty="0">
                <a:effectLst>
                  <a:outerShdw blurRad="38100" dist="38100" dir="2700000" algn="tl">
                    <a:srgbClr val="000000">
                      <a:alpha val="43137"/>
                    </a:srgbClr>
                  </a:outerShdw>
                </a:effectLst>
              </a:rPr>
              <a:t>.”</a:t>
            </a:r>
          </a:p>
        </p:txBody>
      </p:sp>
      <mc:AlternateContent xmlns:mc="http://schemas.openxmlformats.org/markup-compatibility/2006" xmlns:p14="http://schemas.microsoft.com/office/powerpoint/2010/main">
        <mc:Choice Requires="p14">
          <p:contentPart p14:bwMode="auto" r:id="rId2">
            <p14:nvContentPartPr>
              <p14:cNvPr id="9" name="Ink 8"/>
              <p14:cNvContentPartPr/>
              <p14:nvPr/>
            </p14:nvContentPartPr>
            <p14:xfrm>
              <a:off x="5099609" y="3821322"/>
              <a:ext cx="6840" cy="20520"/>
            </p14:xfrm>
          </p:contentPart>
        </mc:Choice>
        <mc:Fallback xmlns="">
          <p:pic>
            <p:nvPicPr>
              <p:cNvPr id="9" name="Ink 8"/>
              <p:cNvPicPr/>
              <p:nvPr/>
            </p:nvPicPr>
            <p:blipFill>
              <a:blip r:embed="rId3"/>
              <a:stretch>
                <a:fillRect/>
              </a:stretch>
            </p:blipFill>
            <p:spPr>
              <a:xfrm>
                <a:off x="5095163" y="3816723"/>
                <a:ext cx="15732" cy="29719"/>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0" name="Ink 9"/>
              <p14:cNvContentPartPr/>
              <p14:nvPr/>
            </p14:nvContentPartPr>
            <p14:xfrm>
              <a:off x="5304449" y="3862362"/>
              <a:ext cx="20880" cy="7200"/>
            </p14:xfrm>
          </p:contentPart>
        </mc:Choice>
        <mc:Fallback xmlns="">
          <p:pic>
            <p:nvPicPr>
              <p:cNvPr id="10" name="Ink 9"/>
              <p:cNvPicPr/>
              <p:nvPr/>
            </p:nvPicPr>
            <p:blipFill>
              <a:blip r:embed="rId5"/>
              <a:stretch>
                <a:fillRect/>
              </a:stretch>
            </p:blipFill>
            <p:spPr>
              <a:xfrm>
                <a:off x="5300129" y="3858042"/>
                <a:ext cx="29520" cy="158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Ink 10"/>
              <p14:cNvContentPartPr/>
              <p14:nvPr/>
            </p14:nvContentPartPr>
            <p14:xfrm>
              <a:off x="5311289" y="3876042"/>
              <a:ext cx="14040" cy="360"/>
            </p14:xfrm>
          </p:contentPart>
        </mc:Choice>
        <mc:Fallback xmlns="">
          <p:pic>
            <p:nvPicPr>
              <p:cNvPr id="11" name="Ink 10"/>
              <p:cNvPicPr/>
              <p:nvPr/>
            </p:nvPicPr>
            <p:blipFill>
              <a:blip r:embed="rId7"/>
              <a:stretch>
                <a:fillRect/>
              </a:stretch>
            </p:blipFill>
            <p:spPr>
              <a:xfrm>
                <a:off x="5306969" y="3871722"/>
                <a:ext cx="22680" cy="9000"/>
              </a:xfrm>
              <a:prstGeom prst="rect">
                <a:avLst/>
              </a:prstGeom>
            </p:spPr>
          </p:pic>
        </mc:Fallback>
      </mc:AlternateContent>
      <p:sp>
        <p:nvSpPr>
          <p:cNvPr id="13" name="Rectangle 12">
            <a:extLst>
              <a:ext uri="{FF2B5EF4-FFF2-40B4-BE49-F238E27FC236}">
                <a16:creationId xmlns:a16="http://schemas.microsoft.com/office/drawing/2014/main" id="{03B0F2B1-854D-4A01-A544-40470566ED05}"/>
              </a:ext>
            </a:extLst>
          </p:cNvPr>
          <p:cNvSpPr/>
          <p:nvPr/>
        </p:nvSpPr>
        <p:spPr>
          <a:xfrm>
            <a:off x="2667000" y="228600"/>
            <a:ext cx="6858000" cy="1154162"/>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Zane Hodges</a:t>
            </a:r>
          </a:p>
          <a:p>
            <a:pPr algn="ctr"/>
            <a:r>
              <a:rPr lang="en-US" sz="1400" dirty="0">
                <a:effectLst>
                  <a:outerShdw blurRad="38100" dist="38100" dir="2700000" algn="tl">
                    <a:srgbClr val="000000">
                      <a:alpha val="43137"/>
                    </a:srgbClr>
                  </a:outerShdw>
                </a:effectLst>
                <a:cs typeface="Calibri" panose="020F0502020204030204" pitchFamily="34" charset="0"/>
              </a:rPr>
              <a:t>Zane C. Hodges, “A Dispensational Understanding of Acts 2,” in </a:t>
            </a:r>
            <a:r>
              <a:rPr lang="en-US" sz="1400" i="1" dirty="0">
                <a:effectLst>
                  <a:outerShdw blurRad="38100" dist="38100" dir="2700000" algn="tl">
                    <a:srgbClr val="000000">
                      <a:alpha val="43137"/>
                    </a:srgbClr>
                  </a:outerShdw>
                </a:effectLst>
                <a:cs typeface="Calibri" panose="020F0502020204030204" pitchFamily="34" charset="0"/>
              </a:rPr>
              <a:t>Issues in Dispensationalism</a:t>
            </a:r>
            <a:r>
              <a:rPr lang="en-US" sz="1400" dirty="0">
                <a:effectLst>
                  <a:outerShdw blurRad="38100" dist="38100" dir="2700000" algn="tl">
                    <a:srgbClr val="000000">
                      <a:alpha val="43137"/>
                    </a:srgbClr>
                  </a:outerShdw>
                </a:effectLst>
                <a:cs typeface="Calibri" panose="020F0502020204030204" pitchFamily="34" charset="0"/>
              </a:rPr>
              <a:t>, ed. John R. Master Wesley R. Willis, Charles C. Ryrie (Chicago: Moody, 1994), 175–76.</a:t>
            </a:r>
          </a:p>
        </p:txBody>
      </p:sp>
      <p:pic>
        <p:nvPicPr>
          <p:cNvPr id="2" name="Picture 2" descr="Image result for zane hodges">
            <a:extLst>
              <a:ext uri="{FF2B5EF4-FFF2-40B4-BE49-F238E27FC236}">
                <a16:creationId xmlns:a16="http://schemas.microsoft.com/office/drawing/2014/main" id="{1759416D-C68A-4006-2F28-395AE6B1B914}"/>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561473" y="76200"/>
            <a:ext cx="962527"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41702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a:extLst>
              <a:ext uri="{FF2B5EF4-FFF2-40B4-BE49-F238E27FC236}">
                <a16:creationId xmlns:a16="http://schemas.microsoft.com/office/drawing/2014/main" id="{3386EFB9-830F-4A11-9069-29F8D8401807}"/>
              </a:ext>
            </a:extLst>
          </p:cNvPr>
          <p:cNvGraphicFramePr>
            <a:graphicFrameLocks noGrp="1"/>
          </p:cNvGraphicFramePr>
          <p:nvPr>
            <p:ph/>
            <p:extLst>
              <p:ext uri="{D42A27DB-BD31-4B8C-83A1-F6EECF244321}">
                <p14:modId xmlns:p14="http://schemas.microsoft.com/office/powerpoint/2010/main" val="1350448816"/>
              </p:ext>
            </p:extLst>
          </p:nvPr>
        </p:nvGraphicFramePr>
        <p:xfrm>
          <a:off x="1600200" y="1524000"/>
          <a:ext cx="8991600" cy="4495800"/>
        </p:xfrm>
        <a:graphic>
          <a:graphicData uri="http://schemas.openxmlformats.org/drawingml/2006/table">
            <a:tbl>
              <a:tblPr firstRow="1" bandRow="1">
                <a:tableStyleId>{073A0DAA-6AF3-43AB-8588-CEC1D06C72B9}</a:tableStyleId>
              </a:tblPr>
              <a:tblGrid>
                <a:gridCol w="2819400">
                  <a:extLst>
                    <a:ext uri="{9D8B030D-6E8A-4147-A177-3AD203B41FA5}">
                      <a16:colId xmlns:a16="http://schemas.microsoft.com/office/drawing/2014/main" val="3561167396"/>
                    </a:ext>
                  </a:extLst>
                </a:gridCol>
                <a:gridCol w="3175000">
                  <a:extLst>
                    <a:ext uri="{9D8B030D-6E8A-4147-A177-3AD203B41FA5}">
                      <a16:colId xmlns:a16="http://schemas.microsoft.com/office/drawing/2014/main" val="980899094"/>
                    </a:ext>
                  </a:extLst>
                </a:gridCol>
                <a:gridCol w="2997200">
                  <a:extLst>
                    <a:ext uri="{9D8B030D-6E8A-4147-A177-3AD203B41FA5}">
                      <a16:colId xmlns:a16="http://schemas.microsoft.com/office/drawing/2014/main" val="2934671267"/>
                    </a:ext>
                  </a:extLst>
                </a:gridCol>
              </a:tblGrid>
              <a:tr h="838200">
                <a:tc>
                  <a:txBody>
                    <a:bodyPr/>
                    <a:lstStyle/>
                    <a:p>
                      <a:pPr marL="112713" indent="0" algn="l" rtl="0" fontAlgn="base">
                        <a:spcBef>
                          <a:spcPts val="0"/>
                        </a:spcBef>
                        <a:spcAft>
                          <a:spcPts val="1200"/>
                        </a:spcAft>
                      </a:pPr>
                      <a:r>
                        <a:rPr lang="en-US" sz="4000" b="0" kern="1200" dirty="0">
                          <a:solidFill>
                            <a:srgbClr val="00FFFF"/>
                          </a:solidFill>
                          <a:effectLst/>
                          <a:latin typeface="Calibri" panose="020F0502020204030204" pitchFamily="34" charset="0"/>
                          <a:ea typeface="+mj-ea"/>
                          <a:cs typeface="Calibri" panose="020F0502020204030204" pitchFamily="34" charset="0"/>
                        </a:rPr>
                        <a:t>Verse:</a:t>
                      </a:r>
                    </a:p>
                  </a:txBody>
                  <a:tcPr anchor="ctr"/>
                </a:tc>
                <a:tc>
                  <a:txBody>
                    <a:bodyPr/>
                    <a:lstStyle/>
                    <a:p>
                      <a:pPr algn="ctr" rtl="0" fontAlgn="base">
                        <a:spcBef>
                          <a:spcPts val="0"/>
                        </a:spcBef>
                        <a:spcAft>
                          <a:spcPts val="1200"/>
                        </a:spcAft>
                      </a:pPr>
                      <a:r>
                        <a:rPr lang="en-US" sz="4000" b="0" kern="1200" dirty="0">
                          <a:solidFill>
                            <a:srgbClr val="00FFFF"/>
                          </a:solidFill>
                          <a:effectLst/>
                          <a:latin typeface="Calibri" panose="020F0502020204030204" pitchFamily="34" charset="0"/>
                          <a:ea typeface="+mj-ea"/>
                          <a:cs typeface="Calibri" panose="020F0502020204030204" pitchFamily="34" charset="0"/>
                        </a:rPr>
                        <a:t>Acts 2:30</a:t>
                      </a:r>
                    </a:p>
                  </a:txBody>
                  <a:tcPr anchor="ctr"/>
                </a:tc>
                <a:tc>
                  <a:txBody>
                    <a:bodyPr/>
                    <a:lstStyle/>
                    <a:p>
                      <a:pPr algn="ctr" rtl="0" fontAlgn="base">
                        <a:spcBef>
                          <a:spcPts val="0"/>
                        </a:spcBef>
                        <a:spcAft>
                          <a:spcPts val="1200"/>
                        </a:spcAft>
                      </a:pPr>
                      <a:r>
                        <a:rPr lang="en-US" sz="4000" b="0" kern="1200" dirty="0">
                          <a:solidFill>
                            <a:srgbClr val="00FFFF"/>
                          </a:solidFill>
                          <a:effectLst/>
                          <a:latin typeface="Calibri" panose="020F0502020204030204" pitchFamily="34" charset="0"/>
                          <a:ea typeface="+mj-ea"/>
                          <a:cs typeface="Calibri" panose="020F0502020204030204" pitchFamily="34" charset="0"/>
                        </a:rPr>
                        <a:t>Acts 2:34</a:t>
                      </a:r>
                    </a:p>
                  </a:txBody>
                  <a:tcPr anchor="ctr"/>
                </a:tc>
                <a:extLst>
                  <a:ext uri="{0D108BD9-81ED-4DB2-BD59-A6C34878D82A}">
                    <a16:rowId xmlns:a16="http://schemas.microsoft.com/office/drawing/2014/main" val="2178549750"/>
                  </a:ext>
                </a:extLst>
              </a:tr>
              <a:tr h="914400">
                <a:tc>
                  <a:txBody>
                    <a:bodyPr/>
                    <a:lstStyle/>
                    <a:p>
                      <a:pPr marL="112713" indent="0" algn="l"/>
                      <a:r>
                        <a:rPr lang="en-US" sz="3600" b="1" dirty="0">
                          <a:latin typeface="Calibri" panose="020F0502020204030204" pitchFamily="34" charset="0"/>
                          <a:cs typeface="Calibri" panose="020F0502020204030204" pitchFamily="34" charset="0"/>
                        </a:rPr>
                        <a:t>Psalm</a:t>
                      </a:r>
                    </a:p>
                  </a:txBody>
                  <a:tcPr anchor="ctr"/>
                </a:tc>
                <a:tc>
                  <a:txBody>
                    <a:bodyPr/>
                    <a:lstStyle/>
                    <a:p>
                      <a:pPr algn="ctr"/>
                      <a:r>
                        <a:rPr lang="en-US" sz="3600" b="1" dirty="0">
                          <a:solidFill>
                            <a:srgbClr val="C00000"/>
                          </a:solidFill>
                          <a:latin typeface="Calibri" panose="020F0502020204030204" pitchFamily="34" charset="0"/>
                          <a:cs typeface="Calibri" panose="020F0502020204030204" pitchFamily="34" charset="0"/>
                        </a:rPr>
                        <a:t>132:11</a:t>
                      </a:r>
                    </a:p>
                  </a:txBody>
                  <a:tcPr anchor="ctr"/>
                </a:tc>
                <a:tc>
                  <a:txBody>
                    <a:bodyPr/>
                    <a:lstStyle/>
                    <a:p>
                      <a:pPr algn="ctr"/>
                      <a:r>
                        <a:rPr lang="en-US" sz="3600" b="1" dirty="0">
                          <a:solidFill>
                            <a:srgbClr val="0000CC"/>
                          </a:solidFill>
                          <a:latin typeface="Calibri" panose="020F0502020204030204" pitchFamily="34" charset="0"/>
                          <a:cs typeface="Calibri" panose="020F0502020204030204" pitchFamily="34" charset="0"/>
                        </a:rPr>
                        <a:t>110:1</a:t>
                      </a:r>
                    </a:p>
                  </a:txBody>
                  <a:tcPr anchor="ctr"/>
                </a:tc>
                <a:extLst>
                  <a:ext uri="{0D108BD9-81ED-4DB2-BD59-A6C34878D82A}">
                    <a16:rowId xmlns:a16="http://schemas.microsoft.com/office/drawing/2014/main" val="1738947076"/>
                  </a:ext>
                </a:extLst>
              </a:tr>
              <a:tr h="914400">
                <a:tc>
                  <a:txBody>
                    <a:bodyPr/>
                    <a:lstStyle/>
                    <a:p>
                      <a:pPr marL="112713" indent="0" algn="l" defTabSz="914400" rtl="0" eaLnBrk="1" latinLnBrk="0" hangingPunct="1"/>
                      <a:r>
                        <a:rPr lang="en-US" sz="3600" b="1" kern="1200" dirty="0">
                          <a:solidFill>
                            <a:schemeClr val="dk1"/>
                          </a:solidFill>
                          <a:latin typeface="Calibri" panose="020F0502020204030204" pitchFamily="34" charset="0"/>
                          <a:ea typeface="+mn-ea"/>
                          <a:cs typeface="Calibri" panose="020F0502020204030204" pitchFamily="34" charset="0"/>
                        </a:rPr>
                        <a:t>Verb:</a:t>
                      </a:r>
                    </a:p>
                  </a:txBody>
                  <a:tcPr anchor="ctr"/>
                </a:tc>
                <a:tc>
                  <a:txBody>
                    <a:bodyPr/>
                    <a:lstStyle/>
                    <a:p>
                      <a:pPr algn="ctr"/>
                      <a:r>
                        <a:rPr lang="en-US" sz="3600" b="1" kern="1200" dirty="0" err="1">
                          <a:solidFill>
                            <a:srgbClr val="C00000"/>
                          </a:solidFill>
                          <a:latin typeface="Calibri" panose="020F0502020204030204" pitchFamily="34" charset="0"/>
                          <a:ea typeface="+mn-ea"/>
                          <a:cs typeface="Calibri" panose="020F0502020204030204" pitchFamily="34" charset="0"/>
                        </a:rPr>
                        <a:t>kathízō</a:t>
                      </a:r>
                      <a:endParaRPr lang="en-US" sz="3600" b="1" kern="1200" dirty="0">
                        <a:solidFill>
                          <a:srgbClr val="C00000"/>
                        </a:solidFill>
                        <a:latin typeface="Calibri" panose="020F0502020204030204" pitchFamily="34" charset="0"/>
                        <a:ea typeface="+mn-ea"/>
                        <a:cs typeface="Calibri" panose="020F0502020204030204" pitchFamily="34" charset="0"/>
                      </a:endParaRPr>
                    </a:p>
                  </a:txBody>
                  <a:tcPr anchor="ctr"/>
                </a:tc>
                <a:tc>
                  <a:txBody>
                    <a:bodyPr/>
                    <a:lstStyle/>
                    <a:p>
                      <a:pPr algn="ctr"/>
                      <a:r>
                        <a:rPr lang="en-US" sz="3600" b="1" kern="1200" dirty="0" err="1">
                          <a:solidFill>
                            <a:srgbClr val="0000CC"/>
                          </a:solidFill>
                          <a:latin typeface="Calibri" panose="020F0502020204030204" pitchFamily="34" charset="0"/>
                          <a:ea typeface="+mn-ea"/>
                          <a:cs typeface="Calibri" panose="020F0502020204030204" pitchFamily="34" charset="0"/>
                        </a:rPr>
                        <a:t>káthēmai</a:t>
                      </a:r>
                      <a:endParaRPr lang="en-US" sz="3600" b="1" kern="1200" dirty="0">
                        <a:solidFill>
                          <a:srgbClr val="0000CC"/>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1199476003"/>
                  </a:ext>
                </a:extLst>
              </a:tr>
              <a:tr h="914400">
                <a:tc>
                  <a:txBody>
                    <a:bodyPr/>
                    <a:lstStyle/>
                    <a:p>
                      <a:pPr marL="112713" indent="0" algn="l" defTabSz="914400" rtl="0" eaLnBrk="1" latinLnBrk="0" hangingPunct="1"/>
                      <a:r>
                        <a:rPr lang="en-US" sz="3600" b="1" kern="1200" dirty="0">
                          <a:solidFill>
                            <a:schemeClr val="dk1"/>
                          </a:solidFill>
                          <a:latin typeface="Calibri" panose="020F0502020204030204" pitchFamily="34" charset="0"/>
                          <a:ea typeface="+mn-ea"/>
                          <a:cs typeface="Calibri" panose="020F0502020204030204" pitchFamily="34" charset="0"/>
                        </a:rPr>
                        <a:t>Kind of verb:</a:t>
                      </a:r>
                    </a:p>
                  </a:txBody>
                  <a:tcPr anchor="ctr"/>
                </a:tc>
                <a:tc>
                  <a:txBody>
                    <a:bodyPr/>
                    <a:lstStyle/>
                    <a:p>
                      <a:pPr algn="ctr"/>
                      <a:r>
                        <a:rPr lang="en-US" sz="3600" b="1" dirty="0">
                          <a:solidFill>
                            <a:srgbClr val="C00000"/>
                          </a:solidFill>
                          <a:latin typeface="Calibri" panose="020F0502020204030204" pitchFamily="34" charset="0"/>
                          <a:cs typeface="Calibri" panose="020F0502020204030204" pitchFamily="34" charset="0"/>
                        </a:rPr>
                        <a:t>Transitive</a:t>
                      </a:r>
                    </a:p>
                  </a:txBody>
                  <a:tcPr anchor="ctr"/>
                </a:tc>
                <a:tc>
                  <a:txBody>
                    <a:bodyPr/>
                    <a:lstStyle/>
                    <a:p>
                      <a:pPr algn="ctr"/>
                      <a:r>
                        <a:rPr lang="en-US" sz="3600" b="1" dirty="0">
                          <a:solidFill>
                            <a:srgbClr val="0000CC"/>
                          </a:solidFill>
                          <a:latin typeface="Calibri" panose="020F0502020204030204" pitchFamily="34" charset="0"/>
                          <a:cs typeface="Calibri" panose="020F0502020204030204" pitchFamily="34" charset="0"/>
                        </a:rPr>
                        <a:t>Intransitive</a:t>
                      </a:r>
                    </a:p>
                  </a:txBody>
                  <a:tcPr anchor="ctr"/>
                </a:tc>
                <a:extLst>
                  <a:ext uri="{0D108BD9-81ED-4DB2-BD59-A6C34878D82A}">
                    <a16:rowId xmlns:a16="http://schemas.microsoft.com/office/drawing/2014/main" val="2593988310"/>
                  </a:ext>
                </a:extLst>
              </a:tr>
              <a:tr h="914400">
                <a:tc>
                  <a:txBody>
                    <a:bodyPr/>
                    <a:lstStyle/>
                    <a:p>
                      <a:pPr marL="112713" indent="0" algn="l" defTabSz="914400" rtl="0" eaLnBrk="1" latinLnBrk="0" hangingPunct="1"/>
                      <a:r>
                        <a:rPr lang="en-US" sz="3600" b="1" kern="1200" dirty="0">
                          <a:solidFill>
                            <a:schemeClr val="dk1"/>
                          </a:solidFill>
                          <a:latin typeface="Calibri" panose="020F0502020204030204" pitchFamily="34" charset="0"/>
                          <a:ea typeface="+mn-ea"/>
                          <a:cs typeface="Calibri" panose="020F0502020204030204" pitchFamily="34" charset="0"/>
                        </a:rPr>
                        <a:t>Translation</a:t>
                      </a:r>
                    </a:p>
                  </a:txBody>
                  <a:tcPr anchor="ctr"/>
                </a:tc>
                <a:tc>
                  <a:txBody>
                    <a:bodyPr/>
                    <a:lstStyle/>
                    <a:p>
                      <a:pPr algn="ctr"/>
                      <a:r>
                        <a:rPr lang="en-US" sz="3600" b="1" dirty="0">
                          <a:solidFill>
                            <a:srgbClr val="C00000"/>
                          </a:solidFill>
                          <a:latin typeface="Calibri" panose="020F0502020204030204" pitchFamily="34" charset="0"/>
                          <a:cs typeface="Calibri" panose="020F0502020204030204" pitchFamily="34" charset="0"/>
                        </a:rPr>
                        <a:t>To seat or place</a:t>
                      </a:r>
                    </a:p>
                  </a:txBody>
                  <a:tcPr anchor="ctr"/>
                </a:tc>
                <a:tc>
                  <a:txBody>
                    <a:bodyPr/>
                    <a:lstStyle/>
                    <a:p>
                      <a:pPr algn="ctr"/>
                      <a:r>
                        <a:rPr lang="en-US" sz="3600" b="1" dirty="0">
                          <a:solidFill>
                            <a:srgbClr val="0000CC"/>
                          </a:solidFill>
                          <a:latin typeface="Calibri" panose="020F0502020204030204" pitchFamily="34" charset="0"/>
                          <a:cs typeface="Calibri" panose="020F0502020204030204" pitchFamily="34" charset="0"/>
                        </a:rPr>
                        <a:t>To sit</a:t>
                      </a:r>
                    </a:p>
                  </a:txBody>
                  <a:tcPr anchor="ctr"/>
                </a:tc>
                <a:extLst>
                  <a:ext uri="{0D108BD9-81ED-4DB2-BD59-A6C34878D82A}">
                    <a16:rowId xmlns:a16="http://schemas.microsoft.com/office/drawing/2014/main" val="3316920980"/>
                  </a:ext>
                </a:extLst>
              </a:tr>
            </a:tbl>
          </a:graphicData>
        </a:graphic>
      </p:graphicFrame>
      <p:sp>
        <p:nvSpPr>
          <p:cNvPr id="4" name="Title 1">
            <a:extLst>
              <a:ext uri="{FF2B5EF4-FFF2-40B4-BE49-F238E27FC236}">
                <a16:creationId xmlns:a16="http://schemas.microsoft.com/office/drawing/2014/main" id="{6D785030-2CCA-4B96-A138-2D23F7BBDD1B}"/>
              </a:ext>
            </a:extLst>
          </p:cNvPr>
          <p:cNvSpPr txBox="1">
            <a:spLocks/>
          </p:cNvSpPr>
          <p:nvPr/>
        </p:nvSpPr>
        <p:spPr bwMode="auto">
          <a:xfrm>
            <a:off x="1637111" y="228600"/>
            <a:ext cx="8917781" cy="91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eaLnBrk="1" hangingPunct="1">
              <a:buNone/>
              <a:defRPr/>
            </a:pPr>
            <a:r>
              <a:rPr lang="en-US" alt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Is Jesus Now Reigning from David’s Throne? </a:t>
            </a:r>
            <a:br>
              <a:rPr lang="en-US" alt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br>
            <a:r>
              <a:rPr lang="en-US" altLang="en-US" sz="2800" dirty="0">
                <a:effectLst>
                  <a:outerShdw blurRad="38100" dist="38100" dir="2700000" algn="tl">
                    <a:srgbClr val="000000">
                      <a:alpha val="43137"/>
                    </a:srgbClr>
                  </a:outerShdw>
                </a:effectLst>
                <a:ea typeface="+mj-ea"/>
                <a:cs typeface="Calibri" panose="020F0502020204030204" pitchFamily="34" charset="0"/>
              </a:rPr>
              <a:t>(Acts 2)</a:t>
            </a:r>
          </a:p>
        </p:txBody>
      </p:sp>
    </p:spTree>
    <p:extLst>
      <p:ext uri="{BB962C8B-B14F-4D97-AF65-F5344CB8AC3E}">
        <p14:creationId xmlns:p14="http://schemas.microsoft.com/office/powerpoint/2010/main" val="20213761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3">
            <a:extLst>
              <a:ext uri="{FF2B5EF4-FFF2-40B4-BE49-F238E27FC236}">
                <a16:creationId xmlns:a16="http://schemas.microsoft.com/office/drawing/2014/main" id="{4626C4BB-BE82-42CF-8C07-CB8533ABD8F4}"/>
              </a:ext>
            </a:extLst>
          </p:cNvPr>
          <p:cNvSpPr>
            <a:spLocks noGrp="1" noChangeArrowheads="1"/>
          </p:cNvSpPr>
          <p:nvPr>
            <p:ph type="body" idx="1"/>
          </p:nvPr>
        </p:nvSpPr>
        <p:spPr>
          <a:xfrm>
            <a:off x="609600" y="1905000"/>
            <a:ext cx="10972800" cy="3733800"/>
          </a:xfrm>
        </p:spPr>
        <p:txBody>
          <a:bodyPr/>
          <a:lstStyle/>
          <a:p>
            <a:pPr marL="0" indent="0" algn="just">
              <a:lnSpc>
                <a:spcPct val="100000"/>
              </a:lnSpc>
              <a:spcBef>
                <a:spcPts val="0"/>
              </a:spcBef>
              <a:buNone/>
              <a:defRPr/>
            </a:pPr>
            <a:r>
              <a:rPr lang="en-US" sz="3000" dirty="0">
                <a:effectLst>
                  <a:outerShdw blurRad="38100" dist="38100" dir="2700000" algn="tl">
                    <a:srgbClr val="000000">
                      <a:alpha val="43137"/>
                    </a:srgbClr>
                  </a:outerShdw>
                </a:effectLst>
              </a:rPr>
              <a:t>“[T]he word Kingdom does not occur in Acts 2. . . . It is difficult to explain why Luke does not use the term if the kingdom is being inaugurated. He employs it forty-five times in the gospel and uses it two more times in Acts 1. . . . [O]ne would expect Luke to use the word if such a startling thing as the inauguration of the kingdom had taken place. The fact that Luke uses kingdom only eight times in Acts after such heavy usage in his gospel implies that the kingdom had not begun but was in fact, postponed.”</a:t>
            </a:r>
          </a:p>
        </p:txBody>
      </p:sp>
      <p:pic>
        <p:nvPicPr>
          <p:cNvPr id="4" name="Picture 3">
            <a:extLst>
              <a:ext uri="{FF2B5EF4-FFF2-40B4-BE49-F238E27FC236}">
                <a16:creationId xmlns:a16="http://schemas.microsoft.com/office/drawing/2014/main" id="{E0A2F5D2-6706-4C23-84E8-6E6DA068F6D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53112"/>
          <a:stretch/>
        </p:blipFill>
        <p:spPr>
          <a:xfrm>
            <a:off x="627075" y="76200"/>
            <a:ext cx="896925" cy="1097280"/>
          </a:xfrm>
          <a:prstGeom prst="rect">
            <a:avLst/>
          </a:prstGeom>
          <a:ln>
            <a:solidFill>
              <a:schemeClr val="tx1"/>
            </a:solidFill>
          </a:ln>
        </p:spPr>
      </p:pic>
      <p:sp>
        <p:nvSpPr>
          <p:cNvPr id="5" name="Rectangle 4">
            <a:extLst>
              <a:ext uri="{FF2B5EF4-FFF2-40B4-BE49-F238E27FC236}">
                <a16:creationId xmlns:a16="http://schemas.microsoft.com/office/drawing/2014/main" id="{E5BB2372-8305-4372-81FE-8A6DFCA8AA1F}"/>
              </a:ext>
            </a:extLst>
          </p:cNvPr>
          <p:cNvSpPr/>
          <p:nvPr/>
        </p:nvSpPr>
        <p:spPr>
          <a:xfrm>
            <a:off x="1524001" y="228600"/>
            <a:ext cx="9143999" cy="1277273"/>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Stanley D. Toussaint </a:t>
            </a:r>
          </a:p>
          <a:p>
            <a:pPr algn="ctr"/>
            <a:r>
              <a:rPr lang="en-US" dirty="0">
                <a:effectLst>
                  <a:outerShdw blurRad="38100" dist="38100" dir="2700000" algn="tl">
                    <a:srgbClr val="000000">
                      <a:alpha val="43137"/>
                    </a:srgbClr>
                  </a:outerShdw>
                </a:effectLst>
              </a:rPr>
              <a:t>“Israel and the Church of a Traditional Dispensationalist,” in Three Central Issues in Contemporary Dispensationalism, ed. Herbert W. Bateman (Grand Rapids: Kregel, 1999), 242. </a:t>
            </a:r>
            <a:endParaRPr lang="en-US" dirty="0">
              <a:effectLst>
                <a:outerShdw blurRad="38100" dist="38100" dir="2700000" algn="tl">
                  <a:srgbClr val="000000">
                    <a:alpha val="43137"/>
                  </a:srgbClr>
                </a:outerShdw>
              </a:effectLst>
              <a:cs typeface="Calibri" panose="020F0502020204030204" pitchFamily="34" charset="0"/>
            </a:endParaRPr>
          </a:p>
        </p:txBody>
      </p:sp>
      <p:pic>
        <p:nvPicPr>
          <p:cNvPr id="2" name="Picture 1">
            <a:extLst>
              <a:ext uri="{FF2B5EF4-FFF2-40B4-BE49-F238E27FC236}">
                <a16:creationId xmlns:a16="http://schemas.microsoft.com/office/drawing/2014/main" id="{2C218065-7B9C-9E3D-2064-30E54F73BB4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52199"/>
          <a:stretch/>
        </p:blipFill>
        <p:spPr>
          <a:xfrm>
            <a:off x="10668000" y="76200"/>
            <a:ext cx="914400" cy="1097280"/>
          </a:xfrm>
          <a:prstGeom prst="rect">
            <a:avLst/>
          </a:prstGeom>
          <a:ln>
            <a:solidFill>
              <a:schemeClr val="tx1"/>
            </a:solidFill>
          </a:ln>
        </p:spPr>
      </p:pic>
    </p:spTree>
    <p:extLst>
      <p:ext uri="{BB962C8B-B14F-4D97-AF65-F5344CB8AC3E}">
        <p14:creationId xmlns:p14="http://schemas.microsoft.com/office/powerpoint/2010/main" val="993125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a:xfrm>
            <a:off x="3128913" y="6324600"/>
            <a:ext cx="5934174" cy="457200"/>
          </a:xfrm>
        </p:spPr>
        <p:txBody>
          <a:bodyPr/>
          <a:lstStyle/>
          <a:p>
            <a:pPr algn="ctr" eaLnBrk="1" hangingPunct="1">
              <a:defRPr/>
            </a:pPr>
            <a:r>
              <a:rPr lang="en-US" sz="1200" dirty="0"/>
              <a:t>Lewis Sperry Chafer, </a:t>
            </a:r>
            <a:r>
              <a:rPr lang="en-US" sz="1200" i="1" dirty="0"/>
              <a:t>Salvation: God’s Marvelous Work of Grace</a:t>
            </a:r>
            <a:r>
              <a:rPr lang="en-US" sz="1200" dirty="0"/>
              <a:t> (Grand Rapids: </a:t>
            </a:r>
            <a:r>
              <a:rPr lang="en-US" sz="1200" dirty="0" err="1"/>
              <a:t>Kregel</a:t>
            </a:r>
            <a:r>
              <a:rPr lang="en-US" sz="1200" dirty="0"/>
              <a:t>, 1991), 49–50; idem, </a:t>
            </a:r>
            <a:r>
              <a:rPr lang="en-US" sz="1200" i="1" dirty="0"/>
              <a:t>Grace: The Glorious Theme</a:t>
            </a:r>
            <a:r>
              <a:rPr lang="en-US" sz="1200" dirty="0"/>
              <a:t> (Grand Rapids: Zondervan, 1972), 132.</a:t>
            </a:r>
            <a:endParaRPr lang="en-US" altLang="en-US" sz="1600" dirty="0">
              <a:effectLst>
                <a:outerShdw blurRad="38100" dist="38100" dir="2700000" algn="tl">
                  <a:srgbClr val="000000">
                    <a:alpha val="43137"/>
                  </a:srgbClr>
                </a:outerShdw>
              </a:effectLst>
            </a:endParaRPr>
          </a:p>
        </p:txBody>
      </p:sp>
      <p:pic>
        <p:nvPicPr>
          <p:cNvPr id="4" name="Picture 2" descr="http://t1.gstatic.com/images?q=tbn:ANd9GcQxv3vyi4YqgamHAJTIgWkNJkLqWWIuAG2pkecTpX67vjz6XE96Kw"/>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81000" y="1353530"/>
            <a:ext cx="2278931" cy="321211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Content Placeholder 1"/>
          <p:cNvSpPr>
            <a:spLocks noGrp="1"/>
          </p:cNvSpPr>
          <p:nvPr>
            <p:ph idx="1"/>
          </p:nvPr>
        </p:nvSpPr>
        <p:spPr>
          <a:xfrm>
            <a:off x="2895600" y="1143000"/>
            <a:ext cx="9067799" cy="4279768"/>
          </a:xfrm>
        </p:spPr>
        <p:txBody>
          <a:bodyPr/>
          <a:lstStyle/>
          <a:p>
            <a:pPr marL="0" indent="0" algn="just">
              <a:spcBef>
                <a:spcPts val="0"/>
              </a:spcBef>
              <a:buNone/>
              <a:defRPr/>
            </a:pPr>
            <a:r>
              <a:rPr lang="en-US" altLang="en-US" dirty="0">
                <a:solidFill>
                  <a:prstClr val="white"/>
                </a:solidFill>
                <a:effectLst>
                  <a:outerShdw blurRad="38100" dist="38100" dir="2700000" algn="tl">
                    <a:srgbClr val="000000">
                      <a:alpha val="43137"/>
                    </a:srgbClr>
                  </a:outerShdw>
                </a:effectLst>
              </a:rPr>
              <a:t>“</a:t>
            </a:r>
            <a:r>
              <a:rPr lang="en-US" dirty="0"/>
              <a:t>Such insistence is too often based on Scripture which is addressed to the covenant people, Israel. They . . . being covenant people, are privileged to return to God on the grounds of their covenant by repentance. There is much Scripture both in the Old Testament and in the New that calls this one nation to its long-predicted repentance....The preaching of John the Baptist, of Jesus and the early message of the disciples, was, ‘repent for the kingdom of heaven is at hand’; but it was addressed only to Israel (Matt. 10:5, 6)</a:t>
            </a:r>
            <a:r>
              <a:rPr lang="en-US" altLang="en-US" dirty="0">
                <a:solidFill>
                  <a:prstClr val="white"/>
                </a:solidFill>
                <a:effectLst>
                  <a:outerShdw blurRad="38100" dist="38100" dir="2700000" algn="tl">
                    <a:srgbClr val="000000">
                      <a:alpha val="43137"/>
                    </a:srgbClr>
                  </a:outerShdw>
                </a:effectLst>
              </a:rPr>
              <a:t>.”</a:t>
            </a:r>
            <a:r>
              <a:rPr lang="en-US" dirty="0">
                <a:effectLst/>
              </a:rPr>
              <a:t> </a:t>
            </a:r>
            <a:r>
              <a:rPr lang="en-US" dirty="0"/>
              <a:t>“</a:t>
            </a:r>
            <a:r>
              <a:rPr lang="en-US" b="1" u="sng" dirty="0">
                <a:solidFill>
                  <a:srgbClr val="FFFFCC"/>
                </a:solidFill>
              </a:rPr>
              <a:t>This good news to that nation was the ‘gospel of the kingdom,’ and should in no wise be confused with the Gospel of saving grace</a:t>
            </a:r>
            <a:r>
              <a:rPr lang="en-US" dirty="0"/>
              <a:t>.”</a:t>
            </a:r>
          </a:p>
        </p:txBody>
      </p:sp>
      <p:sp>
        <p:nvSpPr>
          <p:cNvPr id="5" name="Rectangle 4"/>
          <p:cNvSpPr/>
          <p:nvPr/>
        </p:nvSpPr>
        <p:spPr>
          <a:xfrm>
            <a:off x="4160086" y="242360"/>
            <a:ext cx="3871830" cy="646331"/>
          </a:xfrm>
          <a:prstGeom prst="rect">
            <a:avLst/>
          </a:prstGeom>
        </p:spPr>
        <p:txBody>
          <a:bodyPr wrap="none">
            <a:spAutoFit/>
          </a:bodyPr>
          <a:lstStyle/>
          <a:p>
            <a:pPr algn="ctr">
              <a:defRPr/>
            </a:pPr>
            <a:r>
              <a:rPr 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Lewis Sperry Chafer</a:t>
            </a:r>
          </a:p>
        </p:txBody>
      </p:sp>
    </p:spTree>
    <p:extLst>
      <p:ext uri="{BB962C8B-B14F-4D97-AF65-F5344CB8AC3E}">
        <p14:creationId xmlns:p14="http://schemas.microsoft.com/office/powerpoint/2010/main" val="36806907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009900" y="228600"/>
            <a:ext cx="6172200" cy="914400"/>
          </a:xfrm>
        </p:spPr>
        <p:txBody>
          <a:bodyPr/>
          <a:lstStyle/>
          <a:p>
            <a:pPr algn="ct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Charles Ryrie</a:t>
            </a:r>
            <a:br>
              <a:rPr lang="en-US" sz="3600" dirty="0"/>
            </a:br>
            <a:r>
              <a:rPr lang="en-US" sz="2000" i="1" dirty="0"/>
              <a:t>So Great A Salvation, </a:t>
            </a:r>
            <a:r>
              <a:rPr lang="en-US" sz="2000" dirty="0"/>
              <a:t>Pages 36-37</a:t>
            </a:r>
          </a:p>
        </p:txBody>
      </p:sp>
      <p:sp>
        <p:nvSpPr>
          <p:cNvPr id="16387" name="Rectangle 3"/>
          <p:cNvSpPr>
            <a:spLocks noGrp="1" noChangeArrowheads="1"/>
          </p:cNvSpPr>
          <p:nvPr>
            <p:ph type="body" idx="1"/>
          </p:nvPr>
        </p:nvSpPr>
        <p:spPr>
          <a:xfrm>
            <a:off x="228600" y="1524000"/>
            <a:ext cx="11734800" cy="5334000"/>
          </a:xfrm>
        </p:spPr>
        <p:txBody>
          <a:bodyPr/>
          <a:lstStyle/>
          <a:p>
            <a:pPr marL="0" indent="0" algn="just">
              <a:spcBef>
                <a:spcPts val="0"/>
              </a:spcBef>
              <a:buNone/>
              <a:defRPr/>
            </a:pPr>
            <a:r>
              <a:rPr lang="en-US" sz="3200" i="1" dirty="0"/>
              <a:t>“</a:t>
            </a:r>
            <a:r>
              <a:rPr lang="en-US" sz="3200" b="1" u="sng" dirty="0">
                <a:solidFill>
                  <a:srgbClr val="FFFFCC"/>
                </a:solidFill>
              </a:rPr>
              <a:t>Even the New Testament uses the word </a:t>
            </a:r>
            <a:r>
              <a:rPr lang="en-US" sz="3200" b="1" i="1" u="sng" dirty="0">
                <a:solidFill>
                  <a:srgbClr val="FFFFCC"/>
                </a:solidFill>
              </a:rPr>
              <a:t>gospel</a:t>
            </a:r>
            <a:r>
              <a:rPr lang="en-US" sz="3200" b="1" u="sng" dirty="0">
                <a:solidFill>
                  <a:srgbClr val="FFFFCC"/>
                </a:solidFill>
              </a:rPr>
              <a:t> to mean various types of good news</a:t>
            </a:r>
            <a:r>
              <a:rPr lang="en-US" sz="3200" dirty="0"/>
              <a:t>, so one has to describe what good news is in view. . . . In the Gospel of Matthew, all but one time the word </a:t>
            </a:r>
            <a:r>
              <a:rPr lang="en-US" sz="3200" i="1" dirty="0"/>
              <a:t>gospel</a:t>
            </a:r>
            <a:r>
              <a:rPr lang="en-US" sz="3200" dirty="0"/>
              <a:t> is used concerning the good news of the gospel of the kingdom. This is the message of John the Baptist (Matthew 3:1–2), of our Lord (Matthew 4:17), and of the twelve disciples when they were first sent out by the Lord (Matthew 10:5–7). What was the good news about the kingdom? The correct answer lies in the concept and hope of the kingdom that the Jewish people had at the time of the first coming of Christ. In fact, their hope was for the establishment of the promised rule of the Messiah in His …</a:t>
            </a:r>
            <a:endParaRPr lang="en-US" sz="3200" i="1" dirty="0"/>
          </a:p>
        </p:txBody>
      </p:sp>
      <p:pic>
        <p:nvPicPr>
          <p:cNvPr id="29700"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22438" y="152400"/>
            <a:ext cx="944563" cy="1143000"/>
          </a:xfrm>
          <a:prstGeom prst="rect">
            <a:avLst/>
          </a:prstGeom>
          <a:noFill/>
          <a:ln w="9525">
            <a:noFill/>
            <a:miter lim="800000"/>
            <a:headEnd/>
            <a:tailEnd/>
          </a:ln>
        </p:spPr>
      </p:pic>
    </p:spTree>
    <p:extLst>
      <p:ext uri="{BB962C8B-B14F-4D97-AF65-F5344CB8AC3E}">
        <p14:creationId xmlns:p14="http://schemas.microsoft.com/office/powerpoint/2010/main" val="30328291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Chapter Summary</a:t>
            </a:r>
          </a:p>
        </p:txBody>
      </p:sp>
      <p:sp>
        <p:nvSpPr>
          <p:cNvPr id="161795" name="Rectangle 3"/>
          <p:cNvSpPr>
            <a:spLocks noGrp="1" noChangeArrowheads="1"/>
          </p:cNvSpPr>
          <p:nvPr>
            <p:ph type="body" idx="1"/>
          </p:nvPr>
        </p:nvSpPr>
        <p:spPr>
          <a:xfrm>
            <a:off x="585217" y="1676400"/>
            <a:ext cx="7788900" cy="3505200"/>
          </a:xfrm>
        </p:spPr>
        <p:txBody>
          <a:bodyPr/>
          <a:lstStyle/>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Coming of the Holy Spirit (1-4)</a:t>
            </a:r>
          </a:p>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Holy Spirit’s Impact (5-13)</a:t>
            </a:r>
          </a:p>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Peter’s Sermon (14-36)</a:t>
            </a:r>
          </a:p>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Sermon’s Impact (37-47)</a:t>
            </a:r>
          </a:p>
        </p:txBody>
      </p:sp>
      <p:pic>
        <p:nvPicPr>
          <p:cNvPr id="3" name="Picture 2">
            <a:extLst>
              <a:ext uri="{FF2B5EF4-FFF2-40B4-BE49-F238E27FC236}">
                <a16:creationId xmlns:a16="http://schemas.microsoft.com/office/drawing/2014/main" id="{38A3D74F-D2B5-5925-96A5-C55210836ED5}"/>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42617777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009900" y="228600"/>
            <a:ext cx="6172200" cy="914400"/>
          </a:xfrm>
        </p:spPr>
        <p:txBody>
          <a:bodyPr/>
          <a:lstStyle/>
          <a:p>
            <a:pPr algn="ct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Charles Ryrie</a:t>
            </a:r>
            <a:br>
              <a:rPr lang="en-US" sz="3600" dirty="0"/>
            </a:br>
            <a:r>
              <a:rPr lang="en-US" sz="2000" i="1" dirty="0"/>
              <a:t>So Great A Salvation, </a:t>
            </a:r>
            <a:r>
              <a:rPr lang="en-US" sz="2000" dirty="0"/>
              <a:t>Pages 36-37</a:t>
            </a:r>
          </a:p>
        </p:txBody>
      </p:sp>
      <p:sp>
        <p:nvSpPr>
          <p:cNvPr id="16387" name="Rectangle 3"/>
          <p:cNvSpPr>
            <a:spLocks noGrp="1" noChangeArrowheads="1"/>
          </p:cNvSpPr>
          <p:nvPr>
            <p:ph type="body" idx="1"/>
          </p:nvPr>
        </p:nvSpPr>
        <p:spPr>
          <a:xfrm>
            <a:off x="190500" y="1524000"/>
            <a:ext cx="11811000" cy="4876800"/>
          </a:xfrm>
        </p:spPr>
        <p:txBody>
          <a:bodyPr/>
          <a:lstStyle/>
          <a:p>
            <a:pPr marL="0" indent="0" algn="just">
              <a:buNone/>
              <a:defRPr/>
            </a:pPr>
            <a:r>
              <a:rPr lang="en-US" sz="3200" i="1" dirty="0"/>
              <a:t>“…</a:t>
            </a:r>
            <a:r>
              <a:rPr lang="en-US" sz="3200" dirty="0"/>
              <a:t>kingdom on this earth, and in the kingdom that would exalt the Jewish people and free them from the rule of Rome under which they lived. But the rule of heaven did not arrive during Jesus’ lifetime because the people refused to repent and meet the spiritual conditions for the kingdom. Most only wanted a political deliverance without having to meet any personal requirements for change of life. So the kingdom did not arrive because the people would not prepare properly for it</a:t>
            </a:r>
            <a:r>
              <a:rPr lang="en-US" sz="3200" i="1" dirty="0"/>
              <a:t>.”</a:t>
            </a:r>
          </a:p>
        </p:txBody>
      </p:sp>
      <p:pic>
        <p:nvPicPr>
          <p:cNvPr id="29700"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22438" y="152400"/>
            <a:ext cx="944563" cy="1143000"/>
          </a:xfrm>
          <a:prstGeom prst="rect">
            <a:avLst/>
          </a:prstGeom>
          <a:noFill/>
          <a:ln w="9525">
            <a:noFill/>
            <a:miter lim="800000"/>
            <a:headEnd/>
            <a:tailEnd/>
          </a:ln>
        </p:spPr>
      </p:pic>
    </p:spTree>
    <p:extLst>
      <p:ext uri="{BB962C8B-B14F-4D97-AF65-F5344CB8AC3E}">
        <p14:creationId xmlns:p14="http://schemas.microsoft.com/office/powerpoint/2010/main" val="14348654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600365199"/>
              </p:ext>
            </p:extLst>
          </p:nvPr>
        </p:nvGraphicFramePr>
        <p:xfrm>
          <a:off x="76200" y="231787"/>
          <a:ext cx="12039600" cy="6394425"/>
        </p:xfrm>
        <a:graphic>
          <a:graphicData uri="http://schemas.openxmlformats.org/drawingml/2006/table">
            <a:tbl>
              <a:tblPr firstRow="1" bandRow="1">
                <a:tableStyleId>{D7AC3CCA-C797-4891-BE02-D94E43425B78}</a:tableStyleId>
              </a:tblPr>
              <a:tblGrid>
                <a:gridCol w="4432351">
                  <a:extLst>
                    <a:ext uri="{9D8B030D-6E8A-4147-A177-3AD203B41FA5}">
                      <a16:colId xmlns:a16="http://schemas.microsoft.com/office/drawing/2014/main" val="1548706622"/>
                    </a:ext>
                  </a:extLst>
                </a:gridCol>
                <a:gridCol w="3959937">
                  <a:extLst>
                    <a:ext uri="{9D8B030D-6E8A-4147-A177-3AD203B41FA5}">
                      <a16:colId xmlns:a16="http://schemas.microsoft.com/office/drawing/2014/main" val="2017861585"/>
                    </a:ext>
                  </a:extLst>
                </a:gridCol>
                <a:gridCol w="3647312">
                  <a:extLst>
                    <a:ext uri="{9D8B030D-6E8A-4147-A177-3AD203B41FA5}">
                      <a16:colId xmlns:a16="http://schemas.microsoft.com/office/drawing/2014/main" val="1115267921"/>
                    </a:ext>
                  </a:extLst>
                </a:gridCol>
              </a:tblGrid>
              <a:tr h="749981">
                <a:tc gridSpan="3">
                  <a:txBody>
                    <a:bodyPr/>
                    <a:lstStyle/>
                    <a:p>
                      <a:pPr algn="ctr"/>
                      <a:r>
                        <a:rPr lang="en-US" sz="3600" b="0" dirty="0">
                          <a:solidFill>
                            <a:srgbClr val="00FFFF"/>
                          </a:solidFill>
                          <a:effectLst>
                            <a:outerShdw blurRad="38100" dist="38100" dir="2700000" algn="tl">
                              <a:srgbClr val="000000">
                                <a:alpha val="43137"/>
                              </a:srgbClr>
                            </a:outerShdw>
                          </a:effectLst>
                          <a:latin typeface="Calibri" panose="020F0502020204030204" pitchFamily="34" charset="0"/>
                        </a:rPr>
                        <a:t>Kingdom Gospel vs. Personal Gospel</a:t>
                      </a:r>
                    </a:p>
                  </a:txBody>
                  <a:tcPr anchor="ctr">
                    <a:solidFill>
                      <a:schemeClr val="bg1"/>
                    </a:solidFill>
                  </a:tcPr>
                </a:tc>
                <a:tc hMerge="1">
                  <a:txBody>
                    <a:bodyPr/>
                    <a:lstStyle/>
                    <a:p>
                      <a:endParaRPr lang="en-US" sz="2800" dirty="0">
                        <a:latin typeface="Calibri" panose="020F0502020204030204" pitchFamily="34" charset="0"/>
                      </a:endParaRPr>
                    </a:p>
                  </a:txBody>
                  <a:tcPr/>
                </a:tc>
                <a:tc hMerge="1">
                  <a:txBody>
                    <a:bodyPr/>
                    <a:lstStyle/>
                    <a:p>
                      <a:endParaRPr lang="en-US" sz="2800" dirty="0">
                        <a:latin typeface="Calibri" panose="020F0502020204030204" pitchFamily="34" charset="0"/>
                      </a:endParaRPr>
                    </a:p>
                  </a:txBody>
                  <a:tcPr/>
                </a:tc>
                <a:extLst>
                  <a:ext uri="{0D108BD9-81ED-4DB2-BD59-A6C34878D82A}">
                    <a16:rowId xmlns:a16="http://schemas.microsoft.com/office/drawing/2014/main" val="726409370"/>
                  </a:ext>
                </a:extLst>
              </a:tr>
              <a:tr h="731520">
                <a:tc>
                  <a:txBody>
                    <a:bodyPr/>
                    <a:lstStyle/>
                    <a:p>
                      <a:pPr algn="ctr"/>
                      <a:endParaRPr lang="en-US" sz="2800" b="1" dirty="0">
                        <a:latin typeface="Calibri" panose="020F0502020204030204" pitchFamily="34" charset="0"/>
                      </a:endParaRPr>
                    </a:p>
                  </a:txBody>
                  <a:tcPr anchor="ctr"/>
                </a:tc>
                <a:tc>
                  <a:txBody>
                    <a:bodyPr/>
                    <a:lstStyle/>
                    <a:p>
                      <a:pPr algn="ctr"/>
                      <a:r>
                        <a:rPr lang="en-US" sz="2800" b="1" dirty="0">
                          <a:solidFill>
                            <a:srgbClr val="C00000"/>
                          </a:solidFill>
                          <a:latin typeface="Calibri" panose="020F0502020204030204" pitchFamily="34" charset="0"/>
                        </a:rPr>
                        <a:t>Kingdom Gospel</a:t>
                      </a:r>
                    </a:p>
                  </a:txBody>
                  <a:tcPr anchor="ctr"/>
                </a:tc>
                <a:tc>
                  <a:txBody>
                    <a:bodyPr/>
                    <a:lstStyle/>
                    <a:p>
                      <a:pPr algn="ctr"/>
                      <a:r>
                        <a:rPr lang="en-US" sz="2800" b="1" dirty="0">
                          <a:solidFill>
                            <a:srgbClr val="0000FF"/>
                          </a:solidFill>
                          <a:latin typeface="Calibri" panose="020F0502020204030204" pitchFamily="34" charset="0"/>
                        </a:rPr>
                        <a:t>Personal Gospel</a:t>
                      </a:r>
                    </a:p>
                  </a:txBody>
                  <a:tcPr anchor="ctr"/>
                </a:tc>
                <a:extLst>
                  <a:ext uri="{0D108BD9-81ED-4DB2-BD59-A6C34878D82A}">
                    <a16:rowId xmlns:a16="http://schemas.microsoft.com/office/drawing/2014/main" val="322325277"/>
                  </a:ext>
                </a:extLst>
              </a:tr>
              <a:tr h="707591">
                <a:tc>
                  <a:txBody>
                    <a:bodyPr/>
                    <a:lstStyle/>
                    <a:p>
                      <a:r>
                        <a:rPr lang="en-US" sz="2400" dirty="0">
                          <a:latin typeface="Calibri" panose="020F0502020204030204" pitchFamily="34" charset="0"/>
                        </a:rPr>
                        <a:t>Biblical example</a:t>
                      </a:r>
                      <a:endParaRPr lang="en-US" sz="2400" b="1" dirty="0">
                        <a:latin typeface="Calibri" panose="020F0502020204030204" pitchFamily="34" charset="0"/>
                      </a:endParaRPr>
                    </a:p>
                  </a:txBody>
                  <a:tcPr anchor="ctr"/>
                </a:tc>
                <a:tc>
                  <a:txBody>
                    <a:bodyPr/>
                    <a:lstStyle/>
                    <a:p>
                      <a:r>
                        <a:rPr lang="en-US" sz="2400" dirty="0">
                          <a:latin typeface="Calibri" panose="020F0502020204030204" pitchFamily="34" charset="0"/>
                        </a:rPr>
                        <a:t>Matt. 3:2; 4:17; 10:5-7</a:t>
                      </a:r>
                    </a:p>
                  </a:txBody>
                  <a:tcPr anchor="ctr"/>
                </a:tc>
                <a:tc>
                  <a:txBody>
                    <a:bodyPr/>
                    <a:lstStyle/>
                    <a:p>
                      <a:r>
                        <a:rPr lang="en-US" sz="2400" dirty="0">
                          <a:latin typeface="Calibri" panose="020F0502020204030204" pitchFamily="34" charset="0"/>
                        </a:rPr>
                        <a:t>Acts 16:30-31</a:t>
                      </a:r>
                    </a:p>
                  </a:txBody>
                  <a:tcPr anchor="ctr"/>
                </a:tc>
                <a:extLst>
                  <a:ext uri="{0D108BD9-81ED-4DB2-BD59-A6C34878D82A}">
                    <a16:rowId xmlns:a16="http://schemas.microsoft.com/office/drawing/2014/main" val="21921017"/>
                  </a:ext>
                </a:extLst>
              </a:tr>
              <a:tr h="851957">
                <a:tc>
                  <a:txBody>
                    <a:bodyPr/>
                    <a:lstStyle/>
                    <a:p>
                      <a:r>
                        <a:rPr lang="en-US" sz="2400" dirty="0">
                          <a:latin typeface="Calibri" panose="020F0502020204030204" pitchFamily="34" charset="0"/>
                        </a:rPr>
                        <a:t>Target audience</a:t>
                      </a:r>
                      <a:endParaRPr lang="en-US" sz="2400" b="1" dirty="0">
                        <a:latin typeface="Calibri" panose="020F0502020204030204" pitchFamily="34" charset="0"/>
                      </a:endParaRPr>
                    </a:p>
                  </a:txBody>
                  <a:tcPr anchor="ctr"/>
                </a:tc>
                <a:tc>
                  <a:txBody>
                    <a:bodyPr/>
                    <a:lstStyle/>
                    <a:p>
                      <a:r>
                        <a:rPr lang="en-US" sz="2400" dirty="0">
                          <a:latin typeface="Calibri" panose="020F0502020204030204" pitchFamily="34" charset="0"/>
                        </a:rPr>
                        <a:t>National Israel (Matt. 10:5-7)</a:t>
                      </a:r>
                    </a:p>
                  </a:txBody>
                  <a:tcPr anchor="ctr"/>
                </a:tc>
                <a:tc>
                  <a:txBody>
                    <a:bodyPr/>
                    <a:lstStyle/>
                    <a:p>
                      <a:r>
                        <a:rPr lang="en-US" sz="2400" dirty="0">
                          <a:latin typeface="Calibri" panose="020F0502020204030204" pitchFamily="34" charset="0"/>
                        </a:rPr>
                        <a:t>All nations (Matt. 28:18-20)</a:t>
                      </a:r>
                    </a:p>
                  </a:txBody>
                  <a:tcPr anchor="ctr"/>
                </a:tc>
                <a:extLst>
                  <a:ext uri="{0D108BD9-81ED-4DB2-BD59-A6C34878D82A}">
                    <a16:rowId xmlns:a16="http://schemas.microsoft.com/office/drawing/2014/main" val="436724035"/>
                  </a:ext>
                </a:extLst>
              </a:tr>
              <a:tr h="707591">
                <a:tc>
                  <a:txBody>
                    <a:bodyPr/>
                    <a:lstStyle/>
                    <a:p>
                      <a:r>
                        <a:rPr lang="en-US" sz="2400" dirty="0">
                          <a:latin typeface="Calibri" panose="020F0502020204030204" pitchFamily="34" charset="0"/>
                        </a:rPr>
                        <a:t>Type of salvation offered</a:t>
                      </a:r>
                      <a:endParaRPr lang="en-US" sz="2400" b="1" dirty="0">
                        <a:latin typeface="Calibri" panose="020F0502020204030204" pitchFamily="34" charset="0"/>
                      </a:endParaRPr>
                    </a:p>
                  </a:txBody>
                  <a:tcPr anchor="ctr"/>
                </a:tc>
                <a:tc>
                  <a:txBody>
                    <a:bodyPr/>
                    <a:lstStyle/>
                    <a:p>
                      <a:r>
                        <a:rPr lang="en-US" sz="2400" dirty="0">
                          <a:latin typeface="Calibri" panose="020F0502020204030204" pitchFamily="34" charset="0"/>
                        </a:rPr>
                        <a:t>National</a:t>
                      </a:r>
                    </a:p>
                  </a:txBody>
                  <a:tcPr anchor="ctr"/>
                </a:tc>
                <a:tc>
                  <a:txBody>
                    <a:bodyPr/>
                    <a:lstStyle/>
                    <a:p>
                      <a:r>
                        <a:rPr lang="en-US" sz="2400" dirty="0">
                          <a:latin typeface="Calibri" panose="020F0502020204030204" pitchFamily="34" charset="0"/>
                        </a:rPr>
                        <a:t>Personal and individual</a:t>
                      </a:r>
                    </a:p>
                  </a:txBody>
                  <a:tcPr anchor="ctr"/>
                </a:tc>
                <a:extLst>
                  <a:ext uri="{0D108BD9-81ED-4DB2-BD59-A6C34878D82A}">
                    <a16:rowId xmlns:a16="http://schemas.microsoft.com/office/drawing/2014/main" val="3012532902"/>
                  </a:ext>
                </a:extLst>
              </a:tr>
              <a:tr h="707591">
                <a:tc>
                  <a:txBody>
                    <a:bodyPr/>
                    <a:lstStyle/>
                    <a:p>
                      <a:r>
                        <a:rPr lang="en-US" sz="2400" dirty="0">
                          <a:latin typeface="Calibri" panose="020F0502020204030204" pitchFamily="34" charset="0"/>
                        </a:rPr>
                        <a:t>Portrayal of Christ</a:t>
                      </a:r>
                      <a:endParaRPr lang="en-US" sz="2400" b="1" dirty="0">
                        <a:latin typeface="Calibri" panose="020F0502020204030204" pitchFamily="34" charset="0"/>
                      </a:endParaRPr>
                    </a:p>
                  </a:txBody>
                  <a:tcPr anchor="ctr"/>
                </a:tc>
                <a:tc>
                  <a:txBody>
                    <a:bodyPr/>
                    <a:lstStyle/>
                    <a:p>
                      <a:r>
                        <a:rPr lang="en-US" sz="2400" dirty="0">
                          <a:latin typeface="Calibri" panose="020F0502020204030204" pitchFamily="34" charset="0"/>
                        </a:rPr>
                        <a:t>National savior and king</a:t>
                      </a:r>
                    </a:p>
                  </a:txBody>
                  <a:tcPr anchor="ctr"/>
                </a:tc>
                <a:tc>
                  <a:txBody>
                    <a:bodyPr/>
                    <a:lstStyle/>
                    <a:p>
                      <a:r>
                        <a:rPr lang="en-US" sz="2400" dirty="0">
                          <a:latin typeface="Calibri" panose="020F0502020204030204" pitchFamily="34" charset="0"/>
                        </a:rPr>
                        <a:t>Personal savior</a:t>
                      </a:r>
                    </a:p>
                  </a:txBody>
                  <a:tcPr anchor="ctr"/>
                </a:tc>
                <a:extLst>
                  <a:ext uri="{0D108BD9-81ED-4DB2-BD59-A6C34878D82A}">
                    <a16:rowId xmlns:a16="http://schemas.microsoft.com/office/drawing/2014/main" val="1692019242"/>
                  </a:ext>
                </a:extLst>
              </a:tr>
              <a:tr h="707591">
                <a:tc>
                  <a:txBody>
                    <a:bodyPr/>
                    <a:lstStyle/>
                    <a:p>
                      <a:r>
                        <a:rPr lang="en-US" sz="2400" dirty="0">
                          <a:latin typeface="Calibri" panose="020F0502020204030204" pitchFamily="34" charset="0"/>
                        </a:rPr>
                        <a:t>Kingdom expectancy</a:t>
                      </a:r>
                      <a:endParaRPr lang="en-US" sz="2400" b="1" dirty="0">
                        <a:latin typeface="Calibri" panose="020F0502020204030204" pitchFamily="34" charset="0"/>
                      </a:endParaRPr>
                    </a:p>
                  </a:txBody>
                  <a:tcPr anchor="ctr"/>
                </a:tc>
                <a:tc>
                  <a:txBody>
                    <a:bodyPr/>
                    <a:lstStyle/>
                    <a:p>
                      <a:pPr algn="l"/>
                      <a:r>
                        <a:rPr lang="en-US" sz="2400" dirty="0">
                          <a:latin typeface="Calibri" panose="020F0502020204030204" pitchFamily="34" charset="0"/>
                        </a:rPr>
                        <a:t>Imminent</a:t>
                      </a:r>
                    </a:p>
                  </a:txBody>
                  <a:tcPr anchor="ctr"/>
                </a:tc>
                <a:tc>
                  <a:txBody>
                    <a:bodyPr/>
                    <a:lstStyle/>
                    <a:p>
                      <a:pPr algn="l"/>
                      <a:r>
                        <a:rPr lang="en-US" sz="2400" dirty="0">
                          <a:latin typeface="Calibri" panose="020F0502020204030204" pitchFamily="34" charset="0"/>
                        </a:rPr>
                        <a:t>Absent</a:t>
                      </a:r>
                    </a:p>
                  </a:txBody>
                  <a:tcPr anchor="ctr"/>
                </a:tc>
                <a:extLst>
                  <a:ext uri="{0D108BD9-81ED-4DB2-BD59-A6C34878D82A}">
                    <a16:rowId xmlns:a16="http://schemas.microsoft.com/office/drawing/2014/main" val="1289722862"/>
                  </a:ext>
                </a:extLst>
              </a:tr>
              <a:tr h="1230603">
                <a:tc>
                  <a:txBody>
                    <a:bodyPr/>
                    <a:lstStyle/>
                    <a:p>
                      <a:r>
                        <a:rPr lang="en-US" sz="2400" dirty="0">
                          <a:latin typeface="Calibri" panose="020F0502020204030204" pitchFamily="34" charset="0"/>
                        </a:rPr>
                        <a:t>Contribution to God’s program</a:t>
                      </a:r>
                    </a:p>
                  </a:txBody>
                  <a:tcPr anchor="ctr"/>
                </a:tc>
                <a:tc>
                  <a:txBody>
                    <a:bodyPr/>
                    <a:lstStyle/>
                    <a:p>
                      <a:r>
                        <a:rPr lang="en-US" sz="2400" dirty="0">
                          <a:latin typeface="Calibri" panose="020F0502020204030204" pitchFamily="34" charset="0"/>
                        </a:rPr>
                        <a:t>Appearing of the kingdom</a:t>
                      </a:r>
                    </a:p>
                  </a:txBody>
                  <a:tcPr anchor="ctr"/>
                </a:tc>
                <a:tc>
                  <a:txBody>
                    <a:bodyPr/>
                    <a:lstStyle/>
                    <a:p>
                      <a:r>
                        <a:rPr lang="en-US" sz="2400" dirty="0">
                          <a:latin typeface="Calibri" panose="020F0502020204030204" pitchFamily="34" charset="0"/>
                        </a:rPr>
                        <a:t>Building of the church (Matt. 16:18; Rom. 11:25b)</a:t>
                      </a:r>
                    </a:p>
                  </a:txBody>
                  <a:tcPr anchor="ctr"/>
                </a:tc>
                <a:extLst>
                  <a:ext uri="{0D108BD9-81ED-4DB2-BD59-A6C34878D82A}">
                    <a16:rowId xmlns:a16="http://schemas.microsoft.com/office/drawing/2014/main" val="3063031420"/>
                  </a:ext>
                </a:extLst>
              </a:tr>
            </a:tbl>
          </a:graphicData>
        </a:graphic>
      </p:graphicFrame>
    </p:spTree>
    <p:extLst>
      <p:ext uri="{BB962C8B-B14F-4D97-AF65-F5344CB8AC3E}">
        <p14:creationId xmlns:p14="http://schemas.microsoft.com/office/powerpoint/2010/main" val="27122990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934610277"/>
              </p:ext>
            </p:extLst>
          </p:nvPr>
        </p:nvGraphicFramePr>
        <p:xfrm>
          <a:off x="152400" y="95334"/>
          <a:ext cx="11887200" cy="6667332"/>
        </p:xfrm>
        <a:graphic>
          <a:graphicData uri="http://schemas.openxmlformats.org/drawingml/2006/table">
            <a:tbl>
              <a:tblPr firstRow="1" bandRow="1">
                <a:tableStyleId>{D7AC3CCA-C797-4891-BE02-D94E43425B78}</a:tableStyleId>
              </a:tblPr>
              <a:tblGrid>
                <a:gridCol w="4387892">
                  <a:extLst>
                    <a:ext uri="{9D8B030D-6E8A-4147-A177-3AD203B41FA5}">
                      <a16:colId xmlns:a16="http://schemas.microsoft.com/office/drawing/2014/main" val="1548706622"/>
                    </a:ext>
                  </a:extLst>
                </a:gridCol>
                <a:gridCol w="3889269">
                  <a:extLst>
                    <a:ext uri="{9D8B030D-6E8A-4147-A177-3AD203B41FA5}">
                      <a16:colId xmlns:a16="http://schemas.microsoft.com/office/drawing/2014/main" val="2017861585"/>
                    </a:ext>
                  </a:extLst>
                </a:gridCol>
                <a:gridCol w="3610039">
                  <a:extLst>
                    <a:ext uri="{9D8B030D-6E8A-4147-A177-3AD203B41FA5}">
                      <a16:colId xmlns:a16="http://schemas.microsoft.com/office/drawing/2014/main" val="1115267921"/>
                    </a:ext>
                  </a:extLst>
                </a:gridCol>
              </a:tblGrid>
              <a:tr h="638293">
                <a:tc gridSpan="3">
                  <a:txBody>
                    <a:bodyPr/>
                    <a:lstStyle/>
                    <a:p>
                      <a:pPr algn="ctr"/>
                      <a:r>
                        <a:rPr lang="en-US" sz="3600" b="0" dirty="0">
                          <a:solidFill>
                            <a:srgbClr val="00FFFF"/>
                          </a:solidFill>
                          <a:effectLst>
                            <a:outerShdw blurRad="38100" dist="38100" dir="2700000" algn="tl">
                              <a:srgbClr val="000000">
                                <a:alpha val="43137"/>
                              </a:srgbClr>
                            </a:outerShdw>
                          </a:effectLst>
                          <a:latin typeface="Calibri" panose="020F0502020204030204" pitchFamily="34" charset="0"/>
                        </a:rPr>
                        <a:t>Kingdom Gospel vs. Personal Gospel</a:t>
                      </a:r>
                    </a:p>
                  </a:txBody>
                  <a:tcPr anchor="ctr">
                    <a:solidFill>
                      <a:schemeClr val="bg1"/>
                    </a:solidFill>
                  </a:tcPr>
                </a:tc>
                <a:tc hMerge="1">
                  <a:txBody>
                    <a:bodyPr/>
                    <a:lstStyle/>
                    <a:p>
                      <a:endParaRPr lang="en-US" sz="2800" dirty="0">
                        <a:latin typeface="Calibri" panose="020F0502020204030204" pitchFamily="34" charset="0"/>
                      </a:endParaRPr>
                    </a:p>
                  </a:txBody>
                  <a:tcPr/>
                </a:tc>
                <a:tc hMerge="1">
                  <a:txBody>
                    <a:bodyPr/>
                    <a:lstStyle/>
                    <a:p>
                      <a:endParaRPr lang="en-US" sz="2800" dirty="0">
                        <a:latin typeface="Calibri" panose="020F0502020204030204" pitchFamily="34" charset="0"/>
                      </a:endParaRPr>
                    </a:p>
                  </a:txBody>
                  <a:tcPr/>
                </a:tc>
                <a:extLst>
                  <a:ext uri="{0D108BD9-81ED-4DB2-BD59-A6C34878D82A}">
                    <a16:rowId xmlns:a16="http://schemas.microsoft.com/office/drawing/2014/main" val="726409370"/>
                  </a:ext>
                </a:extLst>
              </a:tr>
              <a:tr h="622725">
                <a:tc>
                  <a:txBody>
                    <a:bodyPr/>
                    <a:lstStyle/>
                    <a:p>
                      <a:pPr algn="ctr"/>
                      <a:endParaRPr lang="en-US" sz="2400" b="1" dirty="0">
                        <a:latin typeface="Calibri" panose="020F0502020204030204" pitchFamily="34" charset="0"/>
                      </a:endParaRPr>
                    </a:p>
                  </a:txBody>
                  <a:tcPr anchor="ctr"/>
                </a:tc>
                <a:tc>
                  <a:txBody>
                    <a:bodyPr/>
                    <a:lstStyle/>
                    <a:p>
                      <a:pPr algn="ctr"/>
                      <a:r>
                        <a:rPr lang="en-US" sz="2800" b="1" kern="1200" dirty="0">
                          <a:solidFill>
                            <a:srgbClr val="C00000"/>
                          </a:solidFill>
                          <a:latin typeface="Calibri" panose="020F0502020204030204" pitchFamily="34" charset="0"/>
                          <a:ea typeface="+mn-ea"/>
                          <a:cs typeface="+mn-cs"/>
                        </a:rPr>
                        <a:t>Kingdom Gospel</a:t>
                      </a:r>
                    </a:p>
                  </a:txBody>
                  <a:tcPr anchor="ctr"/>
                </a:tc>
                <a:tc>
                  <a:txBody>
                    <a:bodyPr/>
                    <a:lstStyle/>
                    <a:p>
                      <a:pPr algn="ctr"/>
                      <a:r>
                        <a:rPr lang="en-US" sz="2800" b="1" kern="1200" dirty="0">
                          <a:solidFill>
                            <a:srgbClr val="0000FF"/>
                          </a:solidFill>
                          <a:latin typeface="Calibri" panose="020F0502020204030204" pitchFamily="34" charset="0"/>
                          <a:ea typeface="+mn-ea"/>
                          <a:cs typeface="+mn-cs"/>
                        </a:rPr>
                        <a:t>Personal Gospel</a:t>
                      </a:r>
                    </a:p>
                  </a:txBody>
                  <a:tcPr anchor="ctr"/>
                </a:tc>
                <a:extLst>
                  <a:ext uri="{0D108BD9-81ED-4DB2-BD59-A6C34878D82A}">
                    <a16:rowId xmlns:a16="http://schemas.microsoft.com/office/drawing/2014/main" val="322325277"/>
                  </a:ext>
                </a:extLst>
              </a:tr>
              <a:tr h="856247">
                <a:tc>
                  <a:txBody>
                    <a:bodyPr/>
                    <a:lstStyle/>
                    <a:p>
                      <a:r>
                        <a:rPr lang="en-US" sz="2200" dirty="0">
                          <a:latin typeface="Calibri" panose="020F0502020204030204" pitchFamily="34" charset="0"/>
                        </a:rPr>
                        <a:t>Scriptural foundation</a:t>
                      </a:r>
                    </a:p>
                  </a:txBody>
                  <a:tcPr anchor="ctr"/>
                </a:tc>
                <a:tc>
                  <a:txBody>
                    <a:bodyPr/>
                    <a:lstStyle/>
                    <a:p>
                      <a:r>
                        <a:rPr lang="en-US" sz="2200" dirty="0">
                          <a:latin typeface="Calibri" panose="020F0502020204030204" pitchFamily="34" charset="0"/>
                        </a:rPr>
                        <a:t>Mosaic Covenant </a:t>
                      </a:r>
                    </a:p>
                    <a:p>
                      <a:r>
                        <a:rPr lang="en-US" sz="2200" dirty="0">
                          <a:latin typeface="Calibri" panose="020F0502020204030204" pitchFamily="34" charset="0"/>
                        </a:rPr>
                        <a:t>(Exod. 19:5-6; Deut. 28:15-68)</a:t>
                      </a:r>
                    </a:p>
                  </a:txBody>
                  <a:tcPr anchor="ctr"/>
                </a:tc>
                <a:tc>
                  <a:txBody>
                    <a:bodyPr/>
                    <a:lstStyle/>
                    <a:p>
                      <a:r>
                        <a:rPr lang="en-US" sz="2200" dirty="0">
                          <a:latin typeface="Calibri" panose="020F0502020204030204" pitchFamily="34" charset="0"/>
                        </a:rPr>
                        <a:t>Gen. 3:15; 15:6; John 3:16; Gal 3:16</a:t>
                      </a:r>
                    </a:p>
                  </a:txBody>
                  <a:tcPr anchor="ctr"/>
                </a:tc>
                <a:extLst>
                  <a:ext uri="{0D108BD9-81ED-4DB2-BD59-A6C34878D82A}">
                    <a16:rowId xmlns:a16="http://schemas.microsoft.com/office/drawing/2014/main" val="436724035"/>
                  </a:ext>
                </a:extLst>
              </a:tr>
              <a:tr h="653498">
                <a:tc>
                  <a:txBody>
                    <a:bodyPr/>
                    <a:lstStyle/>
                    <a:p>
                      <a:r>
                        <a:rPr lang="en-US" sz="2200" dirty="0">
                          <a:latin typeface="Calibri" panose="020F0502020204030204" pitchFamily="34" charset="0"/>
                        </a:rPr>
                        <a:t>When preached?</a:t>
                      </a:r>
                    </a:p>
                  </a:txBody>
                  <a:tcPr anchor="ctr"/>
                </a:tc>
                <a:tc>
                  <a:txBody>
                    <a:bodyPr/>
                    <a:lstStyle/>
                    <a:p>
                      <a:r>
                        <a:rPr lang="en-US" sz="2200" dirty="0">
                          <a:latin typeface="Calibri" panose="020F0502020204030204" pitchFamily="34" charset="0"/>
                        </a:rPr>
                        <a:t>Early Gospels and Tribulation (Matt. 3:2; 24:14)</a:t>
                      </a:r>
                    </a:p>
                  </a:txBody>
                  <a:tcPr anchor="ctr"/>
                </a:tc>
                <a:tc>
                  <a:txBody>
                    <a:bodyPr/>
                    <a:lstStyle/>
                    <a:p>
                      <a:pPr algn="ctr"/>
                      <a:r>
                        <a:rPr lang="en-US" sz="2200" dirty="0">
                          <a:latin typeface="Calibri" panose="020F0502020204030204" pitchFamily="34" charset="0"/>
                        </a:rPr>
                        <a:t>Church Age</a:t>
                      </a:r>
                    </a:p>
                  </a:txBody>
                  <a:tcPr anchor="ctr"/>
                </a:tc>
                <a:extLst>
                  <a:ext uri="{0D108BD9-81ED-4DB2-BD59-A6C34878D82A}">
                    <a16:rowId xmlns:a16="http://schemas.microsoft.com/office/drawing/2014/main" val="3012532902"/>
                  </a:ext>
                </a:extLst>
              </a:tr>
              <a:tr h="582654">
                <a:tc>
                  <a:txBody>
                    <a:bodyPr/>
                    <a:lstStyle/>
                    <a:p>
                      <a:r>
                        <a:rPr lang="en-US" sz="2200" dirty="0">
                          <a:latin typeface="Calibri" panose="020F0502020204030204" pitchFamily="34" charset="0"/>
                        </a:rPr>
                        <a:t>Preached today?</a:t>
                      </a:r>
                    </a:p>
                  </a:txBody>
                  <a:tcPr anchor="ctr"/>
                </a:tc>
                <a:tc>
                  <a:txBody>
                    <a:bodyPr/>
                    <a:lstStyle/>
                    <a:p>
                      <a:pPr algn="ctr"/>
                      <a:r>
                        <a:rPr lang="en-US" sz="2200" dirty="0">
                          <a:latin typeface="Calibri" panose="020F0502020204030204" pitchFamily="34" charset="0"/>
                        </a:rPr>
                        <a:t>No</a:t>
                      </a:r>
                    </a:p>
                  </a:txBody>
                  <a:tcPr anchor="ctr"/>
                </a:tc>
                <a:tc>
                  <a:txBody>
                    <a:bodyPr/>
                    <a:lstStyle/>
                    <a:p>
                      <a:pPr algn="ctr"/>
                      <a:r>
                        <a:rPr lang="en-US" sz="2200" dirty="0">
                          <a:latin typeface="Calibri" panose="020F0502020204030204" pitchFamily="34" charset="0"/>
                        </a:rPr>
                        <a:t>Yes</a:t>
                      </a:r>
                    </a:p>
                  </a:txBody>
                  <a:tcPr anchor="ctr"/>
                </a:tc>
                <a:extLst>
                  <a:ext uri="{0D108BD9-81ED-4DB2-BD59-A6C34878D82A}">
                    <a16:rowId xmlns:a16="http://schemas.microsoft.com/office/drawing/2014/main" val="1692019242"/>
                  </a:ext>
                </a:extLst>
              </a:tr>
              <a:tr h="582654">
                <a:tc>
                  <a:txBody>
                    <a:bodyPr/>
                    <a:lstStyle/>
                    <a:p>
                      <a:r>
                        <a:rPr lang="en-US" sz="2200" dirty="0">
                          <a:latin typeface="Calibri" panose="020F0502020204030204" pitchFamily="34" charset="0"/>
                        </a:rPr>
                        <a:t>Perpetual availability?</a:t>
                      </a:r>
                    </a:p>
                  </a:txBody>
                  <a:tcPr anchor="ctr"/>
                </a:tc>
                <a:tc>
                  <a:txBody>
                    <a:bodyPr/>
                    <a:lstStyle/>
                    <a:p>
                      <a:pPr algn="ctr"/>
                      <a:r>
                        <a:rPr lang="en-US" sz="2200" dirty="0">
                          <a:latin typeface="Calibri" panose="020F0502020204030204" pitchFamily="34" charset="0"/>
                        </a:rPr>
                        <a:t>No</a:t>
                      </a:r>
                    </a:p>
                  </a:txBody>
                  <a:tcPr anchor="ctr"/>
                </a:tc>
                <a:tc>
                  <a:txBody>
                    <a:bodyPr/>
                    <a:lstStyle/>
                    <a:p>
                      <a:pPr algn="ctr"/>
                      <a:r>
                        <a:rPr lang="en-US" sz="2200" dirty="0">
                          <a:latin typeface="Calibri" panose="020F0502020204030204" pitchFamily="34" charset="0"/>
                        </a:rPr>
                        <a:t>Yes</a:t>
                      </a:r>
                    </a:p>
                  </a:txBody>
                  <a:tcPr anchor="ctr"/>
                </a:tc>
                <a:extLst>
                  <a:ext uri="{0D108BD9-81ED-4DB2-BD59-A6C34878D82A}">
                    <a16:rowId xmlns:a16="http://schemas.microsoft.com/office/drawing/2014/main" val="1289722862"/>
                  </a:ext>
                </a:extLst>
              </a:tr>
              <a:tr h="582654">
                <a:tc>
                  <a:txBody>
                    <a:bodyPr/>
                    <a:lstStyle/>
                    <a:p>
                      <a:r>
                        <a:rPr lang="en-US" sz="2200" dirty="0">
                          <a:latin typeface="Calibri" panose="020F0502020204030204" pitchFamily="34" charset="0"/>
                        </a:rPr>
                        <a:t>Which Gospels?</a:t>
                      </a:r>
                    </a:p>
                  </a:txBody>
                  <a:tcPr anchor="ctr"/>
                </a:tc>
                <a:tc>
                  <a:txBody>
                    <a:bodyPr/>
                    <a:lstStyle/>
                    <a:p>
                      <a:pPr algn="ctr"/>
                      <a:r>
                        <a:rPr lang="en-US" sz="2200" dirty="0">
                          <a:latin typeface="Calibri" panose="020F0502020204030204" pitchFamily="34" charset="0"/>
                        </a:rPr>
                        <a:t>Synoptics</a:t>
                      </a:r>
                    </a:p>
                  </a:txBody>
                  <a:tcPr anchor="ctr"/>
                </a:tc>
                <a:tc>
                  <a:txBody>
                    <a:bodyPr/>
                    <a:lstStyle/>
                    <a:p>
                      <a:pPr algn="ctr"/>
                      <a:r>
                        <a:rPr lang="en-US" sz="2200" dirty="0">
                          <a:latin typeface="Calibri" panose="020F0502020204030204" pitchFamily="34" charset="0"/>
                        </a:rPr>
                        <a:t>John</a:t>
                      </a:r>
                    </a:p>
                  </a:txBody>
                  <a:tcPr anchor="ctr"/>
                </a:tc>
                <a:extLst>
                  <a:ext uri="{0D108BD9-81ED-4DB2-BD59-A6C34878D82A}">
                    <a16:rowId xmlns:a16="http://schemas.microsoft.com/office/drawing/2014/main" val="509833994"/>
                  </a:ext>
                </a:extLst>
              </a:tr>
              <a:tr h="941038">
                <a:tc>
                  <a:txBody>
                    <a:bodyPr/>
                    <a:lstStyle/>
                    <a:p>
                      <a:r>
                        <a:rPr lang="en-US" sz="2200" dirty="0">
                          <a:latin typeface="Calibri" panose="020F0502020204030204" pitchFamily="34" charset="0"/>
                        </a:rPr>
                        <a:t>Cross, atonement, resurrection, Ascension, Holy Spirit, forgiveness of sins</a:t>
                      </a:r>
                    </a:p>
                  </a:txBody>
                  <a:tcPr anchor="ctr"/>
                </a:tc>
                <a:tc>
                  <a:txBody>
                    <a:bodyPr/>
                    <a:lstStyle/>
                    <a:p>
                      <a:pPr algn="ctr"/>
                      <a:r>
                        <a:rPr lang="en-US" sz="2200" dirty="0">
                          <a:latin typeface="Calibri" panose="020F0502020204030204" pitchFamily="34" charset="0"/>
                        </a:rPr>
                        <a:t>No</a:t>
                      </a:r>
                    </a:p>
                  </a:txBody>
                  <a:tcPr anchor="ctr"/>
                </a:tc>
                <a:tc>
                  <a:txBody>
                    <a:bodyPr/>
                    <a:lstStyle/>
                    <a:p>
                      <a:pPr algn="ctr"/>
                      <a:r>
                        <a:rPr lang="en-US" sz="2200" dirty="0">
                          <a:latin typeface="Calibri" panose="020F0502020204030204" pitchFamily="34" charset="0"/>
                        </a:rPr>
                        <a:t>Yes</a:t>
                      </a:r>
                    </a:p>
                  </a:txBody>
                  <a:tcPr anchor="ctr"/>
                </a:tc>
                <a:extLst>
                  <a:ext uri="{0D108BD9-81ED-4DB2-BD59-A6C34878D82A}">
                    <a16:rowId xmlns:a16="http://schemas.microsoft.com/office/drawing/2014/main" val="3247665478"/>
                  </a:ext>
                </a:extLst>
              </a:tr>
              <a:tr h="941038">
                <a:tc>
                  <a:txBody>
                    <a:bodyPr/>
                    <a:lstStyle/>
                    <a:p>
                      <a:r>
                        <a:rPr lang="en-US" sz="2200" dirty="0">
                          <a:latin typeface="Calibri" panose="020F0502020204030204" pitchFamily="34" charset="0"/>
                        </a:rPr>
                        <a:t>Systematic Theology</a:t>
                      </a:r>
                    </a:p>
                  </a:txBody>
                  <a:tcPr anchor="ctr"/>
                </a:tc>
                <a:tc>
                  <a:txBody>
                    <a:bodyPr/>
                    <a:lstStyle/>
                    <a:p>
                      <a:pPr algn="ctr"/>
                      <a:r>
                        <a:rPr lang="en-US" sz="2200" dirty="0">
                          <a:latin typeface="Calibri" panose="020F0502020204030204" pitchFamily="34" charset="0"/>
                        </a:rPr>
                        <a:t>Eschatology</a:t>
                      </a:r>
                    </a:p>
                  </a:txBody>
                  <a:tcPr anchor="ctr"/>
                </a:tc>
                <a:tc>
                  <a:txBody>
                    <a:bodyPr/>
                    <a:lstStyle/>
                    <a:p>
                      <a:pPr algn="ctr"/>
                      <a:r>
                        <a:rPr lang="en-US" sz="2200" dirty="0">
                          <a:latin typeface="Calibri" panose="020F0502020204030204" pitchFamily="34" charset="0"/>
                        </a:rPr>
                        <a:t>Soteriology</a:t>
                      </a:r>
                    </a:p>
                  </a:txBody>
                  <a:tcPr anchor="ctr"/>
                </a:tc>
                <a:extLst>
                  <a:ext uri="{0D108BD9-81ED-4DB2-BD59-A6C34878D82A}">
                    <a16:rowId xmlns:a16="http://schemas.microsoft.com/office/drawing/2014/main" val="3471528846"/>
                  </a:ext>
                </a:extLst>
              </a:tr>
            </a:tbl>
          </a:graphicData>
        </a:graphic>
      </p:graphicFrame>
    </p:spTree>
    <p:extLst>
      <p:ext uri="{BB962C8B-B14F-4D97-AF65-F5344CB8AC3E}">
        <p14:creationId xmlns:p14="http://schemas.microsoft.com/office/powerpoint/2010/main" val="27138808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1943100" y="228600"/>
            <a:ext cx="8305800" cy="914400"/>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Was the kingdom re-offered in Acts? No!</a:t>
            </a:r>
            <a:endPar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6387" name="Rectangle 3"/>
          <p:cNvSpPr>
            <a:spLocks noGrp="1" noChangeArrowheads="1"/>
          </p:cNvSpPr>
          <p:nvPr>
            <p:ph type="body" sz="half" idx="2"/>
          </p:nvPr>
        </p:nvSpPr>
        <p:spPr>
          <a:xfrm>
            <a:off x="609600" y="1143000"/>
            <a:ext cx="10972800" cy="5410200"/>
          </a:xfrm>
        </p:spPr>
        <p:txBody>
          <a:bodyPr/>
          <a:lstStyle/>
          <a:p>
            <a:pPr marL="461963" indent="-461963">
              <a:lnSpc>
                <a:spcPct val="100000"/>
              </a:lnSpc>
              <a:spcBef>
                <a:spcPts val="0"/>
              </a:spcBef>
              <a:spcAft>
                <a:spcPts val="1800"/>
              </a:spcAft>
              <a:buClr>
                <a:srgbClr val="00FFFF"/>
              </a:buClr>
              <a:buSzPct val="100000"/>
              <a:buAutoNum type="alphaLcPeriod"/>
              <a:defRPr/>
            </a:pPr>
            <a:r>
              <a:rPr lang="en-US" sz="3200" dirty="0"/>
              <a:t>The king was absent (Acts 1:9-11)</a:t>
            </a:r>
          </a:p>
          <a:p>
            <a:pPr marL="461963" indent="-461963">
              <a:lnSpc>
                <a:spcPct val="100000"/>
              </a:lnSpc>
              <a:spcBef>
                <a:spcPts val="0"/>
              </a:spcBef>
              <a:spcAft>
                <a:spcPts val="1800"/>
              </a:spcAft>
              <a:buClr>
                <a:srgbClr val="00FFFF"/>
              </a:buClr>
              <a:buSzPct val="100000"/>
              <a:buAutoNum type="alphaLcPeriod"/>
              <a:defRPr/>
            </a:pPr>
            <a:r>
              <a:rPr lang="en-US" sz="3200" dirty="0"/>
              <a:t>Irreversible language found in the Gospels (Matt. 12:31-32; 21:42; 22:7)</a:t>
            </a:r>
          </a:p>
          <a:p>
            <a:pPr marL="461963" indent="-461963">
              <a:lnSpc>
                <a:spcPct val="100000"/>
              </a:lnSpc>
              <a:spcBef>
                <a:spcPts val="0"/>
              </a:spcBef>
              <a:spcAft>
                <a:spcPts val="1800"/>
              </a:spcAft>
              <a:buClr>
                <a:srgbClr val="00FFFF"/>
              </a:buClr>
              <a:buSzPct val="100000"/>
              <a:buAutoNum type="alphaLcPeriod"/>
              <a:defRPr/>
            </a:pPr>
            <a:r>
              <a:rPr lang="en-US" sz="3200" dirty="0"/>
              <a:t>A new age in the kingdom’s absence has already been disclosed (Luke 19:11-27; Matt. 13; 24‒25)</a:t>
            </a:r>
          </a:p>
          <a:p>
            <a:pPr marL="461963" indent="-461963">
              <a:lnSpc>
                <a:spcPct val="100000"/>
              </a:lnSpc>
              <a:spcBef>
                <a:spcPts val="0"/>
              </a:spcBef>
              <a:spcAft>
                <a:spcPts val="1800"/>
              </a:spcAft>
              <a:buClr>
                <a:srgbClr val="00FFFF"/>
              </a:buClr>
              <a:buSzPct val="100000"/>
              <a:buAutoNum type="alphaLcPeriod"/>
              <a:defRPr/>
            </a:pPr>
            <a:r>
              <a:rPr lang="en-US" sz="3200" dirty="0"/>
              <a:t>“Kingdom” is mentioned 45x in Luke’s Gospel but only 8x in Acts</a:t>
            </a:r>
          </a:p>
          <a:p>
            <a:pPr marL="461963" indent="-461963">
              <a:lnSpc>
                <a:spcPct val="100000"/>
              </a:lnSpc>
              <a:spcBef>
                <a:spcPts val="0"/>
              </a:spcBef>
              <a:spcAft>
                <a:spcPts val="1800"/>
              </a:spcAft>
              <a:buClr>
                <a:srgbClr val="00FFFF"/>
              </a:buClr>
              <a:buSzPct val="100000"/>
              <a:buFont typeface="Wingdings" pitchFamily="2" charset="2"/>
              <a:buAutoNum type="alphaLcPeriod"/>
              <a:defRPr/>
            </a:pPr>
            <a:r>
              <a:rPr lang="en-US" sz="3200" dirty="0"/>
              <a:t>Expression “repent for the kingdom of heaven is at hand” is absent from Acts</a:t>
            </a:r>
          </a:p>
        </p:txBody>
      </p:sp>
      <p:pic>
        <p:nvPicPr>
          <p:cNvPr id="84996" name="Picture 4" descr="King_of_Kings[1]"/>
          <p:cNvPicPr>
            <a:picLocks noGrp="1" noChangeAspect="1" noChangeArrowheads="1"/>
          </p:cNvPicPr>
          <p:nvPr>
            <p:ph type="clipArt" sz="half" idx="1"/>
          </p:nvPr>
        </p:nvPicPr>
        <p:blipFill>
          <a:blip r:embed="rId3" cstate="email">
            <a:extLst>
              <a:ext uri="{28A0092B-C50C-407E-A947-70E740481C1C}">
                <a14:useLocalDpi xmlns:a14="http://schemas.microsoft.com/office/drawing/2010/main"/>
              </a:ext>
            </a:extLst>
          </a:blip>
          <a:srcRect/>
          <a:stretch>
            <a:fillRect/>
          </a:stretch>
        </p:blipFill>
        <p:spPr>
          <a:xfrm>
            <a:off x="10744200" y="76200"/>
            <a:ext cx="900350" cy="1219200"/>
          </a:xfrm>
          <a:ln>
            <a:solidFill>
              <a:schemeClr val="tx1"/>
            </a:solidFill>
          </a:ln>
        </p:spPr>
      </p:pic>
    </p:spTree>
    <p:extLst>
      <p:ext uri="{BB962C8B-B14F-4D97-AF65-F5344CB8AC3E}">
        <p14:creationId xmlns:p14="http://schemas.microsoft.com/office/powerpoint/2010/main" val="10654934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idx="4294967295"/>
          </p:nvPr>
        </p:nvSpPr>
        <p:spPr>
          <a:xfrm>
            <a:off x="1828800" y="228600"/>
            <a:ext cx="8534400" cy="914400"/>
          </a:xfrm>
        </p:spPr>
        <p:txBody>
          <a:bodyPr/>
          <a:lstStyle/>
          <a:p>
            <a:pPr algn="ctr" eaLnBrk="1" hangingPunct="1">
              <a:defRPr/>
            </a:pPr>
            <a:r>
              <a:rPr lang="en-US" altLang="en-US" sz="4000" b="1" dirty="0">
                <a:solidFill>
                  <a:srgbClr val="00FFFF"/>
                </a:solidFill>
                <a:effectLst>
                  <a:outerShdw blurRad="38100" dist="38100" dir="2700000" algn="tl">
                    <a:srgbClr val="000000">
                      <a:alpha val="43137"/>
                    </a:srgbClr>
                  </a:outerShdw>
                </a:effectLst>
              </a:rPr>
              <a:t>Messengers of the Kingdom In Matthew</a:t>
            </a:r>
          </a:p>
        </p:txBody>
      </p:sp>
      <p:sp>
        <p:nvSpPr>
          <p:cNvPr id="145411" name="Rectangle 3"/>
          <p:cNvSpPr>
            <a:spLocks noGrp="1" noChangeArrowheads="1"/>
          </p:cNvSpPr>
          <p:nvPr>
            <p:ph type="body" sz="half" idx="4294967295"/>
          </p:nvPr>
        </p:nvSpPr>
        <p:spPr>
          <a:xfrm>
            <a:off x="6181728" y="1905003"/>
            <a:ext cx="4333872" cy="3581398"/>
          </a:xfrm>
        </p:spPr>
        <p:txBody>
          <a:bodyPr/>
          <a:lstStyle/>
          <a:p>
            <a:pPr marL="461963" indent="-461963">
              <a:spcBef>
                <a:spcPts val="1200"/>
              </a:spcBef>
              <a:spcAft>
                <a:spcPts val="1200"/>
              </a:spcAft>
            </a:pPr>
            <a:r>
              <a:rPr lang="en-US" altLang="en-US" sz="3200" dirty="0"/>
              <a:t>John the Baptist – 3:2</a:t>
            </a:r>
          </a:p>
          <a:p>
            <a:pPr marL="461963" indent="-461963">
              <a:spcBef>
                <a:spcPts val="1200"/>
              </a:spcBef>
              <a:spcAft>
                <a:spcPts val="1200"/>
              </a:spcAft>
            </a:pPr>
            <a:r>
              <a:rPr lang="en-US" altLang="en-US" sz="3200" dirty="0"/>
              <a:t>Jesus Christ – 4:17</a:t>
            </a:r>
          </a:p>
          <a:p>
            <a:pPr marL="461963" indent="-461963">
              <a:spcBef>
                <a:spcPts val="1200"/>
              </a:spcBef>
              <a:spcAft>
                <a:spcPts val="1200"/>
              </a:spcAft>
            </a:pPr>
            <a:r>
              <a:rPr lang="en-US" altLang="en-US" sz="3200" dirty="0"/>
              <a:t>12 Apostles – 10:5-7</a:t>
            </a:r>
          </a:p>
          <a:p>
            <a:pPr marL="461963" indent="-461963">
              <a:spcBef>
                <a:spcPts val="1200"/>
              </a:spcBef>
              <a:spcAft>
                <a:spcPts val="1200"/>
              </a:spcAft>
            </a:pPr>
            <a:r>
              <a:rPr lang="en-US" altLang="en-US" sz="3200" dirty="0"/>
              <a:t>Seventy – Luke 10:1, 9</a:t>
            </a:r>
          </a:p>
        </p:txBody>
      </p:sp>
      <p:pic>
        <p:nvPicPr>
          <p:cNvPr id="145412" name="Picture 4" descr="j0275620"/>
          <p:cNvPicPr>
            <a:picLocks noGrp="1" noChangeAspect="1" noChangeArrowheads="1"/>
          </p:cNvPicPr>
          <p:nvPr>
            <p:ph type="clipArt" sz="half" idx="4294967295"/>
          </p:nvPr>
        </p:nvPicPr>
        <p:blipFill>
          <a:blip r:embed="rId2" cstate="print"/>
          <a:srcRect/>
          <a:stretch>
            <a:fillRect/>
          </a:stretch>
        </p:blipFill>
        <p:spPr>
          <a:xfrm>
            <a:off x="1819277" y="1905003"/>
            <a:ext cx="4048124" cy="3292475"/>
          </a:xfrm>
        </p:spPr>
      </p:pic>
      <p:sp>
        <p:nvSpPr>
          <p:cNvPr id="145413" name="TextBox 4"/>
          <p:cNvSpPr txBox="1">
            <a:spLocks noChangeArrowheads="1"/>
          </p:cNvSpPr>
          <p:nvPr/>
        </p:nvSpPr>
        <p:spPr bwMode="auto">
          <a:xfrm>
            <a:off x="3814765" y="6324601"/>
            <a:ext cx="4562473" cy="369332"/>
          </a:xfrm>
          <a:prstGeom prst="rect">
            <a:avLst/>
          </a:prstGeom>
          <a:noFill/>
          <a:ln w="9525">
            <a:noFill/>
            <a:miter lim="800000"/>
            <a:headEnd/>
            <a:tailEnd/>
          </a:ln>
        </p:spPr>
        <p:txBody>
          <a:bodyPr wrap="square">
            <a:spAutoFit/>
          </a:bodyPr>
          <a:lstStyle/>
          <a:p>
            <a:pPr algn="ctr"/>
            <a:r>
              <a:rPr lang="en-US" altLang="en-US" kern="0" dirty="0">
                <a:latin typeface="Calibri" panose="020F0502020204030204" pitchFamily="34" charset="0"/>
              </a:rPr>
              <a:t>Toussaint, </a:t>
            </a:r>
            <a:r>
              <a:rPr lang="en-US" altLang="en-US" i="1" kern="0" dirty="0">
                <a:latin typeface="Calibri" panose="020F0502020204030204" pitchFamily="34" charset="0"/>
              </a:rPr>
              <a:t>Behold the King</a:t>
            </a:r>
            <a:r>
              <a:rPr lang="en-US" altLang="en-US" kern="0" dirty="0">
                <a:latin typeface="Calibri" panose="020F0502020204030204" pitchFamily="34" charset="0"/>
              </a:rPr>
              <a:t>, 18-20</a:t>
            </a:r>
          </a:p>
        </p:txBody>
      </p:sp>
    </p:spTree>
    <p:extLst>
      <p:ext uri="{BB962C8B-B14F-4D97-AF65-F5344CB8AC3E}">
        <p14:creationId xmlns:p14="http://schemas.microsoft.com/office/powerpoint/2010/main" val="26880886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398790-B568-2F03-CD92-B43BFA8C4CF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algn="ctr">
              <a:spcAft>
                <a:spcPts val="1200"/>
              </a:spcAft>
            </a:pPr>
            <a:r>
              <a:rPr lang="en-US" altLang="en-US" sz="4000" dirty="0">
                <a:solidFill>
                  <a:srgbClr val="00FFFF"/>
                </a:solidFill>
                <a:effectLst>
                  <a:outerShdw blurRad="38100" dist="38100" dir="2700000" algn="tl">
                    <a:srgbClr val="000000">
                      <a:alpha val="43137"/>
                    </a:srgbClr>
                  </a:outerShdw>
                </a:effectLst>
              </a:rPr>
              <a:t>Matthew 3:1-2</a:t>
            </a:r>
          </a:p>
          <a:p>
            <a:pPr algn="just">
              <a:spcBef>
                <a:spcPts val="0"/>
              </a:spcBef>
              <a:spcAft>
                <a:spcPts val="0"/>
              </a:spcAft>
            </a:pPr>
            <a:r>
              <a:rPr lang="en-US" altLang="en-US" sz="3600" kern="0" dirty="0">
                <a:effectLst>
                  <a:outerShdw blurRad="38100" dist="38100" dir="2700000" algn="tl">
                    <a:srgbClr val="000000">
                      <a:alpha val="43137"/>
                    </a:srgbClr>
                  </a:outerShdw>
                </a:effectLst>
              </a:rPr>
              <a:t>“</a:t>
            </a:r>
            <a:r>
              <a:rPr lang="en-US" sz="3600" dirty="0">
                <a:effectLst>
                  <a:outerShdw blurRad="38100" dist="38100" dir="2700000" algn="tl">
                    <a:srgbClr val="000000">
                      <a:alpha val="43137"/>
                    </a:srgbClr>
                  </a:outerShdw>
                </a:effectLst>
              </a:rPr>
              <a:t>Now in those days John the Baptist came, preaching in the wilderness of Judea, saying, ‘</a:t>
            </a:r>
            <a:r>
              <a:rPr lang="en-US" sz="3600" b="1" u="sng" dirty="0">
                <a:solidFill>
                  <a:srgbClr val="FFFFCC"/>
                </a:solidFill>
                <a:effectLst>
                  <a:outerShdw blurRad="38100" dist="38100" dir="2700000" algn="tl">
                    <a:srgbClr val="000000">
                      <a:alpha val="43137"/>
                    </a:srgbClr>
                  </a:outerShdw>
                </a:effectLst>
              </a:rPr>
              <a:t>Repent, for the kingdom of heaven is at hand</a:t>
            </a:r>
            <a:r>
              <a:rPr lang="en-US" sz="3600" dirty="0">
                <a:effectLst>
                  <a:outerShdw blurRad="38100" dist="38100" dir="2700000" algn="tl">
                    <a:srgbClr val="000000">
                      <a:alpha val="43137"/>
                    </a:srgbClr>
                  </a:outerShdw>
                </a:effectLst>
              </a:rPr>
              <a:t>.”</a:t>
            </a:r>
          </a:p>
        </p:txBody>
      </p:sp>
      <p:pic>
        <p:nvPicPr>
          <p:cNvPr id="3" name="Picture 2" descr="Jesus Dust: How to Live in the Kingdom of God">
            <a:extLst>
              <a:ext uri="{FF2B5EF4-FFF2-40B4-BE49-F238E27FC236}">
                <a16:creationId xmlns:a16="http://schemas.microsoft.com/office/drawing/2014/main" id="{DB0040A5-5753-9050-D457-B56EFBF11F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3101" y="3048000"/>
            <a:ext cx="2465798"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4994055"/>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A6B5FA-32B4-C482-C800-1F5BAB7D57E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2046714"/>
          </a:xfrm>
          <a:prstGeom prst="rect">
            <a:avLst/>
          </a:prstGeom>
          <a:noFill/>
          <a:ln w="28575">
            <a:noFill/>
            <a:miter lim="800000"/>
            <a:headEnd/>
            <a:tailEnd/>
          </a:ln>
        </p:spPr>
        <p:txBody>
          <a:bodyPr wrap="square">
            <a:spAutoFit/>
          </a:bodyPr>
          <a:lstStyle/>
          <a:p>
            <a:pPr algn="ctr">
              <a:spcAft>
                <a:spcPts val="1200"/>
              </a:spcAft>
            </a:pPr>
            <a:r>
              <a:rPr lang="en-US" altLang="en-US" sz="4000" dirty="0">
                <a:solidFill>
                  <a:srgbClr val="00FFFF"/>
                </a:solidFill>
                <a:effectLst>
                  <a:outerShdw blurRad="38100" dist="38100" dir="2700000" algn="tl">
                    <a:srgbClr val="000000">
                      <a:alpha val="43137"/>
                    </a:srgbClr>
                  </a:outerShdw>
                </a:effectLst>
              </a:rPr>
              <a:t>Matthew 4:17</a:t>
            </a:r>
          </a:p>
          <a:p>
            <a:pPr algn="just">
              <a:spcBef>
                <a:spcPts val="0"/>
              </a:spcBef>
              <a:spcAft>
                <a:spcPts val="0"/>
              </a:spcAft>
            </a:pPr>
            <a:r>
              <a:rPr lang="en-US" altLang="en-US" sz="3600" kern="0" dirty="0">
                <a:effectLst>
                  <a:outerShdw blurRad="38100" dist="38100" dir="2700000" algn="tl">
                    <a:srgbClr val="000000">
                      <a:alpha val="43137"/>
                    </a:srgbClr>
                  </a:outerShdw>
                </a:effectLst>
              </a:rPr>
              <a:t>“</a:t>
            </a:r>
            <a:r>
              <a:rPr lang="en-US" sz="3600" dirty="0">
                <a:effectLst>
                  <a:outerShdw blurRad="38100" dist="38100" dir="2700000" algn="tl">
                    <a:srgbClr val="000000">
                      <a:alpha val="43137"/>
                    </a:srgbClr>
                  </a:outerShdw>
                </a:effectLst>
              </a:rPr>
              <a:t>From that time Jesus began to preach and say, ‘</a:t>
            </a:r>
            <a:r>
              <a:rPr lang="en-US" sz="3600" b="1" u="sng" dirty="0">
                <a:solidFill>
                  <a:srgbClr val="FFFFCC"/>
                </a:solidFill>
                <a:effectLst>
                  <a:outerShdw blurRad="38100" dist="38100" dir="2700000" algn="tl">
                    <a:srgbClr val="000000">
                      <a:alpha val="43137"/>
                    </a:srgbClr>
                  </a:outerShdw>
                </a:effectLst>
              </a:rPr>
              <a:t>Repent, for the kingdom of heaven is at hand</a:t>
            </a:r>
            <a:r>
              <a:rPr lang="en-US" sz="3600" dirty="0">
                <a:effectLst>
                  <a:outerShdw blurRad="38100" dist="38100" dir="2700000" algn="tl">
                    <a:srgbClr val="000000">
                      <a:alpha val="43137"/>
                    </a:srgbClr>
                  </a:outerShdw>
                </a:effectLst>
              </a:rPr>
              <a:t>.’”</a:t>
            </a:r>
            <a:endParaRPr lang="en-US" altLang="en-US" sz="3600" kern="0" dirty="0">
              <a:effectLst>
                <a:outerShdw blurRad="38100" dist="38100" dir="2700000" algn="tl">
                  <a:srgbClr val="000000">
                    <a:alpha val="43137"/>
                  </a:srgbClr>
                </a:outerShdw>
              </a:effectLst>
            </a:endParaRPr>
          </a:p>
        </p:txBody>
      </p:sp>
      <p:pic>
        <p:nvPicPr>
          <p:cNvPr id="3" name="Picture 2" descr="Jesus Dust: How to Live in the Kingdom of God">
            <a:extLst>
              <a:ext uri="{FF2B5EF4-FFF2-40B4-BE49-F238E27FC236}">
                <a16:creationId xmlns:a16="http://schemas.microsoft.com/office/drawing/2014/main" id="{4BC5DFE7-261F-EDB1-5280-25EA40DB1E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3101" y="3048000"/>
            <a:ext cx="2465798"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6030223"/>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D676DE-5C48-035C-5E43-81BF7F4531E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3477875"/>
          </a:xfrm>
          <a:prstGeom prst="rect">
            <a:avLst/>
          </a:prstGeom>
          <a:noFill/>
          <a:ln w="28575">
            <a:noFill/>
            <a:miter lim="800000"/>
            <a:headEnd/>
            <a:tailEnd/>
          </a:ln>
        </p:spPr>
        <p:txBody>
          <a:bodyPr wrap="square">
            <a:spAutoFit/>
          </a:bodyPr>
          <a:lstStyle/>
          <a:p>
            <a:pPr algn="ctr">
              <a:spcAft>
                <a:spcPts val="1200"/>
              </a:spcAft>
            </a:pPr>
            <a:r>
              <a:rPr lang="en-US" altLang="en-US" sz="4000" dirty="0">
                <a:solidFill>
                  <a:srgbClr val="00FFFF"/>
                </a:solidFill>
                <a:effectLst>
                  <a:outerShdw blurRad="38100" dist="38100" dir="2700000" algn="tl">
                    <a:srgbClr val="000000">
                      <a:alpha val="43137"/>
                    </a:srgbClr>
                  </a:outerShdw>
                </a:effectLst>
              </a:rPr>
              <a:t>Matthew 10:5-7</a:t>
            </a:r>
          </a:p>
          <a:p>
            <a:pPr algn="just">
              <a:spcBef>
                <a:spcPts val="0"/>
              </a:spcBef>
              <a:spcAft>
                <a:spcPts val="0"/>
              </a:spcAft>
            </a:pPr>
            <a:r>
              <a:rPr lang="en-US" altLang="en-US" sz="3400" kern="0" dirty="0">
                <a:effectLst>
                  <a:outerShdw blurRad="38100" dist="38100" dir="2700000" algn="tl">
                    <a:srgbClr val="000000">
                      <a:alpha val="43137"/>
                    </a:srgbClr>
                  </a:outerShdw>
                </a:effectLst>
              </a:rPr>
              <a:t>“</a:t>
            </a:r>
            <a:r>
              <a:rPr lang="en-US" sz="3400" dirty="0">
                <a:effectLst>
                  <a:outerShdw blurRad="38100" dist="38100" dir="2700000" algn="tl">
                    <a:srgbClr val="000000">
                      <a:alpha val="43137"/>
                    </a:srgbClr>
                  </a:outerShdw>
                </a:effectLst>
              </a:rPr>
              <a:t>These twelve Jesus sent out after instructing them: “Do not go in </a:t>
            </a:r>
            <a:r>
              <a:rPr lang="en-US" sz="3400" i="1" dirty="0">
                <a:effectLst>
                  <a:outerShdw blurRad="38100" dist="38100" dir="2700000" algn="tl">
                    <a:srgbClr val="000000">
                      <a:alpha val="43137"/>
                    </a:srgbClr>
                  </a:outerShdw>
                </a:effectLst>
              </a:rPr>
              <a:t>the</a:t>
            </a:r>
            <a:r>
              <a:rPr lang="en-US" sz="3400" dirty="0">
                <a:effectLst>
                  <a:outerShdw blurRad="38100" dist="38100" dir="2700000" algn="tl">
                    <a:srgbClr val="000000">
                      <a:alpha val="43137"/>
                    </a:srgbClr>
                  </a:outerShdw>
                </a:effectLst>
              </a:rPr>
              <a:t> way of </a:t>
            </a:r>
            <a:r>
              <a:rPr lang="en-US" sz="3400" i="1" dirty="0">
                <a:effectLst>
                  <a:outerShdw blurRad="38100" dist="38100" dir="2700000" algn="tl">
                    <a:srgbClr val="000000">
                      <a:alpha val="43137"/>
                    </a:srgbClr>
                  </a:outerShdw>
                </a:effectLst>
              </a:rPr>
              <a:t>the</a:t>
            </a:r>
            <a:r>
              <a:rPr lang="en-US" sz="3400" dirty="0">
                <a:effectLst>
                  <a:outerShdw blurRad="38100" dist="38100" dir="2700000" algn="tl">
                    <a:srgbClr val="000000">
                      <a:alpha val="43137"/>
                    </a:srgbClr>
                  </a:outerShdw>
                </a:effectLst>
              </a:rPr>
              <a:t> Gentiles, and do not enter </a:t>
            </a:r>
            <a:r>
              <a:rPr lang="en-US" sz="3400" i="1" dirty="0">
                <a:effectLst>
                  <a:outerShdw blurRad="38100" dist="38100" dir="2700000" algn="tl">
                    <a:srgbClr val="000000">
                      <a:alpha val="43137"/>
                    </a:srgbClr>
                  </a:outerShdw>
                </a:effectLst>
              </a:rPr>
              <a:t>any</a:t>
            </a:r>
            <a:r>
              <a:rPr lang="en-US" sz="3400" dirty="0">
                <a:effectLst>
                  <a:outerShdw blurRad="38100" dist="38100" dir="2700000" algn="tl">
                    <a:srgbClr val="000000">
                      <a:alpha val="43137"/>
                    </a:srgbClr>
                  </a:outerShdw>
                </a:effectLst>
              </a:rPr>
              <a:t> city of the Samaritans; </a:t>
            </a:r>
            <a:r>
              <a:rPr lang="en-US" sz="3400" baseline="30000" dirty="0">
                <a:effectLst>
                  <a:outerShdw blurRad="38100" dist="38100" dir="2700000" algn="tl">
                    <a:srgbClr val="000000">
                      <a:alpha val="43137"/>
                    </a:srgbClr>
                  </a:outerShdw>
                </a:effectLst>
              </a:rPr>
              <a:t>6 </a:t>
            </a:r>
            <a:r>
              <a:rPr lang="en-US" sz="3400" dirty="0">
                <a:effectLst>
                  <a:outerShdw blurRad="38100" dist="38100" dir="2700000" algn="tl">
                    <a:srgbClr val="000000">
                      <a:alpha val="43137"/>
                    </a:srgbClr>
                  </a:outerShdw>
                </a:effectLst>
              </a:rPr>
              <a:t>but rather go to the lost sheep of the house of Israel. </a:t>
            </a:r>
            <a:r>
              <a:rPr lang="en-US" sz="3400" baseline="30000" dirty="0">
                <a:effectLst>
                  <a:outerShdw blurRad="38100" dist="38100" dir="2700000" algn="tl">
                    <a:srgbClr val="000000">
                      <a:alpha val="43137"/>
                    </a:srgbClr>
                  </a:outerShdw>
                </a:effectLst>
              </a:rPr>
              <a:t>7 </a:t>
            </a:r>
            <a:r>
              <a:rPr lang="en-US" sz="3400" dirty="0">
                <a:effectLst>
                  <a:outerShdw blurRad="38100" dist="38100" dir="2700000" algn="tl">
                    <a:srgbClr val="000000">
                      <a:alpha val="43137"/>
                    </a:srgbClr>
                  </a:outerShdw>
                </a:effectLst>
              </a:rPr>
              <a:t>And as you go, preach, saying, ‘</a:t>
            </a:r>
            <a:r>
              <a:rPr lang="en-US" sz="3400" b="1" u="sng" dirty="0">
                <a:solidFill>
                  <a:srgbClr val="FFFFCC"/>
                </a:solidFill>
                <a:effectLst>
                  <a:outerShdw blurRad="38100" dist="38100" dir="2700000" algn="tl">
                    <a:srgbClr val="000000">
                      <a:alpha val="43137"/>
                    </a:srgbClr>
                  </a:outerShdw>
                </a:effectLst>
              </a:rPr>
              <a:t>The kingdom of heaven is at hand</a:t>
            </a:r>
            <a:r>
              <a:rPr lang="en-US" sz="3400" dirty="0">
                <a:effectLst>
                  <a:outerShdw blurRad="38100" dist="38100" dir="2700000" algn="tl">
                    <a:srgbClr val="000000">
                      <a:alpha val="43137"/>
                    </a:srgbClr>
                  </a:outerShdw>
                </a:effectLst>
              </a:rPr>
              <a:t>.’”</a:t>
            </a:r>
            <a:endParaRPr lang="en-US" altLang="en-US" sz="3400" kern="0" dirty="0">
              <a:effectLst>
                <a:outerShdw blurRad="38100" dist="38100" dir="2700000" algn="tl">
                  <a:srgbClr val="000000">
                    <a:alpha val="43137"/>
                  </a:srgbClr>
                </a:outerShdw>
              </a:effectLst>
            </a:endParaRPr>
          </a:p>
        </p:txBody>
      </p:sp>
      <p:pic>
        <p:nvPicPr>
          <p:cNvPr id="4" name="Picture 3" descr="Jesus Dust: How to Live in the Kingdom of God">
            <a:extLst>
              <a:ext uri="{FF2B5EF4-FFF2-40B4-BE49-F238E27FC236}">
                <a16:creationId xmlns:a16="http://schemas.microsoft.com/office/drawing/2014/main" id="{26386797-D8D4-8070-171C-F9A8E2976E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3101" y="3048000"/>
            <a:ext cx="2465798"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2513492"/>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7A674F-3B35-D883-06CB-71630A5D913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3477875"/>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rPr>
              <a:t>Luke 10:9</a:t>
            </a:r>
          </a:p>
          <a:p>
            <a:pPr algn="just">
              <a:spcBef>
                <a:spcPts val="0"/>
              </a:spcBef>
              <a:spcAft>
                <a:spcPts val="0"/>
              </a:spcAft>
            </a:pPr>
            <a:r>
              <a:rPr lang="en-US" altLang="en-US" sz="3400" kern="0" dirty="0">
                <a:effectLst>
                  <a:outerShdw blurRad="38100" dist="38100" dir="2700000" algn="tl">
                    <a:srgbClr val="000000">
                      <a:alpha val="43137"/>
                    </a:srgbClr>
                  </a:outerShdw>
                </a:effectLst>
              </a:rPr>
              <a:t>“</a:t>
            </a:r>
            <a:r>
              <a:rPr lang="en-US" sz="3400" dirty="0">
                <a:effectLst>
                  <a:outerShdw blurRad="38100" dist="38100" dir="2700000" algn="tl">
                    <a:srgbClr val="000000">
                      <a:alpha val="43137"/>
                    </a:srgbClr>
                  </a:outerShdw>
                </a:effectLst>
              </a:rPr>
              <a:t>Now after this the Lord appointed seventy others, and sent them in pairs ahead of Him to every city and place where He Himself was going to come…and heal those in it who are sick, and say to them, ‘</a:t>
            </a:r>
            <a:r>
              <a:rPr lang="en-US" sz="3400" b="1" u="sng" dirty="0">
                <a:solidFill>
                  <a:srgbClr val="FFFFCC"/>
                </a:solidFill>
                <a:effectLst>
                  <a:outerShdw blurRad="38100" dist="38100" dir="2700000" algn="tl">
                    <a:srgbClr val="000000">
                      <a:alpha val="43137"/>
                    </a:srgbClr>
                  </a:outerShdw>
                </a:effectLst>
              </a:rPr>
              <a:t>The kingdom of God has come near to you</a:t>
            </a:r>
            <a:r>
              <a:rPr lang="en-US" sz="3400" dirty="0">
                <a:effectLst>
                  <a:outerShdw blurRad="38100" dist="38100" dir="2700000" algn="tl">
                    <a:srgbClr val="000000">
                      <a:alpha val="43137"/>
                    </a:srgbClr>
                  </a:outerShdw>
                </a:effectLst>
              </a:rPr>
              <a:t>.’”</a:t>
            </a:r>
            <a:endParaRPr lang="en-US" altLang="en-US" sz="3400" kern="0" dirty="0">
              <a:effectLst>
                <a:outerShdw blurRad="38100" dist="38100" dir="2700000" algn="tl">
                  <a:srgbClr val="000000">
                    <a:alpha val="43137"/>
                  </a:srgbClr>
                </a:outerShdw>
              </a:effectLst>
            </a:endParaRPr>
          </a:p>
        </p:txBody>
      </p:sp>
      <p:pic>
        <p:nvPicPr>
          <p:cNvPr id="3" name="Picture 2" descr="Jesus Dust: How to Live in the Kingdom of God">
            <a:extLst>
              <a:ext uri="{FF2B5EF4-FFF2-40B4-BE49-F238E27FC236}">
                <a16:creationId xmlns:a16="http://schemas.microsoft.com/office/drawing/2014/main" id="{3B40AEB3-ABCB-4B39-1013-4935D55CDA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3101" y="3048000"/>
            <a:ext cx="2465798"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8076455"/>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sz="half" idx="2"/>
          </p:nvPr>
        </p:nvSpPr>
        <p:spPr>
          <a:xfrm>
            <a:off x="609600" y="1143000"/>
            <a:ext cx="10972800" cy="5029200"/>
          </a:xfrm>
        </p:spPr>
        <p:txBody>
          <a:bodyPr/>
          <a:lstStyle/>
          <a:p>
            <a:pPr marL="514350" indent="-514350">
              <a:lnSpc>
                <a:spcPct val="100000"/>
              </a:lnSpc>
              <a:spcBef>
                <a:spcPts val="0"/>
              </a:spcBef>
              <a:spcAft>
                <a:spcPts val="1800"/>
              </a:spcAft>
              <a:buClr>
                <a:srgbClr val="00FFFF"/>
              </a:buClr>
              <a:buSzPct val="100000"/>
              <a:buFont typeface="+mj-lt"/>
              <a:buAutoNum type="alphaLcPeriod" startAt="6"/>
              <a:defRPr/>
            </a:pPr>
            <a:r>
              <a:rPr lang="en-US" sz="3200" dirty="0"/>
              <a:t>Co-mingling of kingdom truth with Church Age truth</a:t>
            </a:r>
          </a:p>
          <a:p>
            <a:pPr marL="461963" indent="-461963">
              <a:lnSpc>
                <a:spcPct val="100000"/>
              </a:lnSpc>
              <a:spcBef>
                <a:spcPts val="0"/>
              </a:spcBef>
              <a:spcAft>
                <a:spcPts val="1800"/>
              </a:spcAft>
              <a:buClr>
                <a:srgbClr val="00FFFF"/>
              </a:buClr>
              <a:buSzPct val="100000"/>
              <a:buFont typeface="Arial" panose="020B0604020202020204" pitchFamily="34" charset="0"/>
              <a:buAutoNum type="alphaLcPeriod" startAt="6"/>
              <a:defRPr/>
            </a:pPr>
            <a:r>
              <a:rPr lang="en-US" sz="3200" dirty="0"/>
              <a:t>The timing of the kingdom has already been fixed by the Father’s authority (Acts 1:6-7)</a:t>
            </a:r>
          </a:p>
          <a:p>
            <a:pPr marL="461963" indent="-461963">
              <a:lnSpc>
                <a:spcPct val="100000"/>
              </a:lnSpc>
              <a:spcBef>
                <a:spcPts val="0"/>
              </a:spcBef>
              <a:spcAft>
                <a:spcPts val="1800"/>
              </a:spcAft>
              <a:buClr>
                <a:srgbClr val="00FFFF"/>
              </a:buClr>
              <a:buSzPct val="100000"/>
              <a:buFont typeface="Arial" panose="020B0604020202020204" pitchFamily="34" charset="0"/>
              <a:buAutoNum type="alphaLcPeriod" startAt="6"/>
              <a:defRPr/>
            </a:pPr>
            <a:r>
              <a:rPr lang="en-US" sz="3200" dirty="0"/>
              <a:t>Peter was merely preaching the personal Gospel in Acts 2</a:t>
            </a:r>
          </a:p>
          <a:p>
            <a:pPr marL="461963" indent="-461963">
              <a:lnSpc>
                <a:spcPct val="100000"/>
              </a:lnSpc>
              <a:spcBef>
                <a:spcPts val="0"/>
              </a:spcBef>
              <a:spcAft>
                <a:spcPts val="1800"/>
              </a:spcAft>
              <a:buClr>
                <a:srgbClr val="00FFFF"/>
              </a:buClr>
              <a:buSzPct val="100000"/>
              <a:buFont typeface="Arial" panose="020B0604020202020204" pitchFamily="34" charset="0"/>
              <a:buAutoNum type="alphaLcPeriod" startAt="6"/>
              <a:defRPr/>
            </a:pPr>
            <a:r>
              <a:rPr lang="en-US" sz="3200" dirty="0"/>
              <a:t>Acts 3:19-21 is laying out the condition by which the kingdom will ultimately come to the earth (Acts 3:19-21)</a:t>
            </a:r>
          </a:p>
          <a:p>
            <a:pPr marL="461963" indent="-461963">
              <a:lnSpc>
                <a:spcPct val="100000"/>
              </a:lnSpc>
              <a:spcBef>
                <a:spcPts val="0"/>
              </a:spcBef>
              <a:spcAft>
                <a:spcPts val="1800"/>
              </a:spcAft>
              <a:buClr>
                <a:srgbClr val="00FFFF"/>
              </a:buClr>
              <a:buSzPct val="100000"/>
              <a:buFont typeface="Arial" panose="020B0604020202020204" pitchFamily="34" charset="0"/>
              <a:buAutoNum type="alphaLcPeriod" startAt="6"/>
              <a:defRPr/>
            </a:pPr>
            <a:r>
              <a:rPr lang="en-US" sz="3200" dirty="0"/>
              <a:t>The miracles in Acts authenticate the new age of the Church (Heb. 2:2-3) and not the ongoing offer of the kingdom</a:t>
            </a:r>
          </a:p>
          <a:p>
            <a:pPr marL="514350" indent="-514350">
              <a:spcBef>
                <a:spcPts val="0"/>
              </a:spcBef>
              <a:spcAft>
                <a:spcPts val="2400"/>
              </a:spcAft>
              <a:buSzPct val="100000"/>
              <a:buAutoNum type="alphaLcPeriod" startAt="6"/>
              <a:defRPr/>
            </a:pPr>
            <a:endParaRPr lang="en-US" dirty="0"/>
          </a:p>
        </p:txBody>
      </p:sp>
      <p:sp>
        <p:nvSpPr>
          <p:cNvPr id="10" name="Rectangle 2"/>
          <p:cNvSpPr>
            <a:spLocks noGrp="1" noChangeArrowheads="1"/>
          </p:cNvSpPr>
          <p:nvPr>
            <p:ph type="title"/>
          </p:nvPr>
        </p:nvSpPr>
        <p:spPr>
          <a:xfrm>
            <a:off x="1943100" y="228600"/>
            <a:ext cx="8305800" cy="914400"/>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Was the kingdom re-offered in Acts? No!</a:t>
            </a:r>
            <a:endPar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4" descr="King_of_Kings[1]">
            <a:extLst>
              <a:ext uri="{FF2B5EF4-FFF2-40B4-BE49-F238E27FC236}">
                <a16:creationId xmlns:a16="http://schemas.microsoft.com/office/drawing/2014/main" id="{F4D4B546-D635-5632-7C2B-9ACF8BD174C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744200" y="76200"/>
            <a:ext cx="900350" cy="1219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67834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Acts 2:13, 15</a:t>
            </a:r>
          </a:p>
          <a:p>
            <a:pPr algn="just"/>
            <a:r>
              <a:rPr lang="en-US" sz="3600" baseline="30000" dirty="0">
                <a:effectLst>
                  <a:outerShdw blurRad="38100" dist="38100" dir="2700000" algn="tl">
                    <a:srgbClr val="000000">
                      <a:alpha val="43137"/>
                    </a:srgbClr>
                  </a:outerShdw>
                </a:effectLst>
                <a:cs typeface="Calibri" panose="020F0502020204030204" pitchFamily="34" charset="0"/>
              </a:rPr>
              <a:t>13 </a:t>
            </a:r>
            <a:r>
              <a:rPr lang="en-US" sz="3600" dirty="0">
                <a:effectLst>
                  <a:outerShdw blurRad="38100" dist="38100" dir="2700000" algn="tl">
                    <a:srgbClr val="000000">
                      <a:alpha val="43137"/>
                    </a:srgbClr>
                  </a:outerShdw>
                </a:effectLst>
                <a:cs typeface="Calibri" panose="020F0502020204030204" pitchFamily="34" charset="0"/>
              </a:rPr>
              <a:t>“But others were mocking and saying, ‘They are full of sweet wine.’… </a:t>
            </a:r>
            <a:r>
              <a:rPr lang="en-US" sz="3600" baseline="30000" dirty="0">
                <a:effectLst>
                  <a:outerShdw blurRad="38100" dist="38100" dir="2700000" algn="tl">
                    <a:srgbClr val="000000">
                      <a:alpha val="43137"/>
                    </a:srgbClr>
                  </a:outerShdw>
                </a:effectLst>
                <a:cs typeface="Calibri" panose="020F0502020204030204" pitchFamily="34" charset="0"/>
              </a:rPr>
              <a:t>15 </a:t>
            </a:r>
            <a:r>
              <a:rPr lang="en-US" sz="3600" dirty="0">
                <a:effectLst>
                  <a:outerShdw blurRad="38100" dist="38100" dir="2700000" algn="tl">
                    <a:srgbClr val="000000">
                      <a:alpha val="43137"/>
                    </a:srgbClr>
                  </a:outerShdw>
                </a:effectLst>
                <a:cs typeface="Calibri" panose="020F0502020204030204" pitchFamily="34" charset="0"/>
              </a:rPr>
              <a:t>‘For these men are not drunk, as you suppose, for it is only the third hour of the day.’”</a:t>
            </a:r>
          </a:p>
        </p:txBody>
      </p:sp>
      <p:pic>
        <p:nvPicPr>
          <p:cNvPr id="3" name="Picture 2" descr="Jesus Dust: How to Live in the Kingdom of God">
            <a:extLst>
              <a:ext uri="{FF2B5EF4-FFF2-40B4-BE49-F238E27FC236}">
                <a16:creationId xmlns:a16="http://schemas.microsoft.com/office/drawing/2014/main" id="{C691AB9A-9104-B852-4FCD-ADE21937E3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5840" y="2895600"/>
            <a:ext cx="2560320" cy="1898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8975439"/>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Acts 2:13, 15</a:t>
            </a:r>
          </a:p>
          <a:p>
            <a:pPr algn="just"/>
            <a:r>
              <a:rPr lang="en-US" sz="3600" baseline="30000" dirty="0">
                <a:effectLst>
                  <a:outerShdw blurRad="38100" dist="38100" dir="2700000" algn="tl">
                    <a:srgbClr val="000000">
                      <a:alpha val="43137"/>
                    </a:srgbClr>
                  </a:outerShdw>
                </a:effectLst>
                <a:cs typeface="Calibri" panose="020F0502020204030204" pitchFamily="34" charset="0"/>
              </a:rPr>
              <a:t>13 </a:t>
            </a:r>
            <a:r>
              <a:rPr lang="en-US" sz="3600" dirty="0">
                <a:effectLst>
                  <a:outerShdw blurRad="38100" dist="38100" dir="2700000" algn="tl">
                    <a:srgbClr val="000000">
                      <a:alpha val="43137"/>
                    </a:srgbClr>
                  </a:outerShdw>
                </a:effectLst>
                <a:cs typeface="Calibri" panose="020F0502020204030204" pitchFamily="34" charset="0"/>
              </a:rPr>
              <a:t>“But others were mocking and saying, ‘They are full of sweet wine.’… </a:t>
            </a:r>
            <a:r>
              <a:rPr lang="en-US" sz="3600" baseline="30000" dirty="0">
                <a:effectLst>
                  <a:outerShdw blurRad="38100" dist="38100" dir="2700000" algn="tl">
                    <a:srgbClr val="000000">
                      <a:alpha val="43137"/>
                    </a:srgbClr>
                  </a:outerShdw>
                </a:effectLst>
                <a:cs typeface="Calibri" panose="020F0502020204030204" pitchFamily="34" charset="0"/>
              </a:rPr>
              <a:t>15 </a:t>
            </a:r>
            <a:r>
              <a:rPr lang="en-US" sz="3600" dirty="0">
                <a:effectLst>
                  <a:outerShdw blurRad="38100" dist="38100" dir="2700000" algn="tl">
                    <a:srgbClr val="000000">
                      <a:alpha val="43137"/>
                    </a:srgbClr>
                  </a:outerShdw>
                </a:effectLst>
                <a:cs typeface="Calibri" panose="020F0502020204030204" pitchFamily="34" charset="0"/>
              </a:rPr>
              <a:t>‘For these men are not drunk, as you suppose, for it is only the third hour of the day.’”</a:t>
            </a:r>
          </a:p>
        </p:txBody>
      </p:sp>
      <p:pic>
        <p:nvPicPr>
          <p:cNvPr id="3" name="Picture 2" descr="Jesus Dust: How to Live in the Kingdom of God">
            <a:extLst>
              <a:ext uri="{FF2B5EF4-FFF2-40B4-BE49-F238E27FC236}">
                <a16:creationId xmlns:a16="http://schemas.microsoft.com/office/drawing/2014/main" id="{C691AB9A-9104-B852-4FCD-ADE21937E3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5840" y="2895600"/>
            <a:ext cx="2560320" cy="1898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9598626"/>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28636" y="1295400"/>
            <a:ext cx="6096000" cy="2743200"/>
          </a:xfrm>
        </p:spPr>
        <p:txBody>
          <a:bodyPr/>
          <a:lstStyle/>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Too early (15)</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Joel 2:28-32 (16-21)</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Christ’s miracles (22)</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Crucifixion (23)</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Resurrection (24)</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Psalm 16:8-11 (25-29)</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Psalm 132:11 (30-32)</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High priestly ministry (33)</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Psalm 110:1 (34-35)</a:t>
            </a:r>
          </a:p>
        </p:txBody>
      </p:sp>
      <p:sp>
        <p:nvSpPr>
          <p:cNvPr id="4" name="Rectangle 2">
            <a:extLst>
              <a:ext uri="{FF2B5EF4-FFF2-40B4-BE49-F238E27FC236}">
                <a16:creationId xmlns:a16="http://schemas.microsoft.com/office/drawing/2014/main" id="{E5B94F48-9E67-3F9D-3086-59D466DE39E7}"/>
              </a:ext>
            </a:extLst>
          </p:cNvPr>
          <p:cNvSpPr>
            <a:spLocks noGrp="1" noChangeArrowheads="1"/>
          </p:cNvSpPr>
          <p:nvPr>
            <p:ph type="title"/>
          </p:nvPr>
        </p:nvSpPr>
        <p:spPr>
          <a:xfrm>
            <a:off x="2738438" y="228600"/>
            <a:ext cx="6715125" cy="914400"/>
          </a:xfrm>
        </p:spPr>
        <p:txBody>
          <a:bodyPr/>
          <a:lstStyle/>
          <a:p>
            <a:pPr marL="458788" indent="-458788"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2:15-35</a:t>
            </a:r>
            <a:br>
              <a:rPr lang="en-US" sz="3600" dirty="0">
                <a:effectLst>
                  <a:outerShdw blurRad="38100" dist="38100" dir="2700000" algn="tl">
                    <a:srgbClr val="000000">
                      <a:alpha val="43137"/>
                    </a:srgbClr>
                  </a:outerShdw>
                </a:effectLst>
                <a:cs typeface="Calibri" panose="020F0502020204030204" pitchFamily="34" charset="0"/>
              </a:rPr>
            </a:br>
            <a:r>
              <a:rPr lang="en-US" sz="2400" dirty="0">
                <a:effectLst>
                  <a:outerShdw blurRad="38100" dist="38100" dir="2700000" algn="tl">
                    <a:srgbClr val="000000">
                      <a:alpha val="43137"/>
                    </a:srgbClr>
                  </a:outerShdw>
                </a:effectLst>
                <a:latin typeface="Calibri" panose="020F0502020204030204" pitchFamily="34" charset="0"/>
                <a:ea typeface="+mn-ea"/>
                <a:cs typeface="+mn-cs"/>
              </a:rPr>
              <a:t>Refutation of the Charge of Drunkenness</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5" name="Picture 4">
            <a:extLst>
              <a:ext uri="{FF2B5EF4-FFF2-40B4-BE49-F238E27FC236}">
                <a16:creationId xmlns:a16="http://schemas.microsoft.com/office/drawing/2014/main" id="{1E93A751-493A-89CA-A36D-FBB594D19FD9}"/>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2280147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571500" indent="-571500" algn="ctr" eaLnBrk="1" hangingPunct="1">
              <a:lnSpc>
                <a:spcPct val="100000"/>
              </a:lnSpc>
              <a:buFont typeface="+mj-lt"/>
              <a:buAutoNum type="roman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Peter’s Sermon</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Acts 2:14-36</a:t>
            </a:r>
          </a:p>
        </p:txBody>
      </p:sp>
      <p:sp>
        <p:nvSpPr>
          <p:cNvPr id="161795" name="Rectangle 3"/>
          <p:cNvSpPr>
            <a:spLocks noGrp="1" noChangeArrowheads="1"/>
          </p:cNvSpPr>
          <p:nvPr>
            <p:ph type="body" idx="1"/>
          </p:nvPr>
        </p:nvSpPr>
        <p:spPr>
          <a:xfrm>
            <a:off x="585216" y="2133600"/>
            <a:ext cx="7187183" cy="2590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Introduction (14)</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Refutation of Drunkenness Charge   (15-35)</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Conclusion (36)</a:t>
            </a:r>
          </a:p>
        </p:txBody>
      </p:sp>
      <p:pic>
        <p:nvPicPr>
          <p:cNvPr id="3" name="Picture 2">
            <a:extLst>
              <a:ext uri="{FF2B5EF4-FFF2-40B4-BE49-F238E27FC236}">
                <a16:creationId xmlns:a16="http://schemas.microsoft.com/office/drawing/2014/main" id="{36254400-058A-3E05-184A-8548DA1F5E96}"/>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7886991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Chapter Summary</a:t>
            </a:r>
          </a:p>
        </p:txBody>
      </p:sp>
      <p:sp>
        <p:nvSpPr>
          <p:cNvPr id="161795" name="Rectangle 3"/>
          <p:cNvSpPr>
            <a:spLocks noGrp="1" noChangeArrowheads="1"/>
          </p:cNvSpPr>
          <p:nvPr>
            <p:ph type="body" idx="1"/>
          </p:nvPr>
        </p:nvSpPr>
        <p:spPr>
          <a:xfrm>
            <a:off x="585217" y="1676400"/>
            <a:ext cx="7788900" cy="3505200"/>
          </a:xfrm>
        </p:spPr>
        <p:txBody>
          <a:bodyPr/>
          <a:lstStyle/>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Coming of the Holy Spirit (1-4)</a:t>
            </a:r>
          </a:p>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Holy Spirit’s Impact (5-13)</a:t>
            </a:r>
          </a:p>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Peter’s Sermon (14-36)</a:t>
            </a:r>
          </a:p>
          <a:p>
            <a:pPr marL="571500" lvl="1" indent="-571500">
              <a:lnSpc>
                <a:spcPct val="100000"/>
              </a:lnSpc>
              <a:spcBef>
                <a:spcPts val="0"/>
              </a:spcBef>
              <a:spcAft>
                <a:spcPts val="36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Sermon’s Impact (37-47)</a:t>
            </a:r>
          </a:p>
        </p:txBody>
      </p:sp>
      <p:pic>
        <p:nvPicPr>
          <p:cNvPr id="2" name="Picture 1">
            <a:extLst>
              <a:ext uri="{FF2B5EF4-FFF2-40B4-BE49-F238E27FC236}">
                <a16:creationId xmlns:a16="http://schemas.microsoft.com/office/drawing/2014/main" id="{F6363DEA-3239-9A3C-4B72-C04F685E9C3A}"/>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0380555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112009" y="228600"/>
            <a:ext cx="5967983" cy="914400"/>
          </a:xfrm>
        </p:spPr>
        <p:txBody>
          <a:bodyPr/>
          <a:lstStyle/>
          <a:p>
            <a:pPr marL="687388" indent="-687388" algn="ctr" eaLnBrk="1" hangingPunct="1">
              <a:lnSpc>
                <a:spcPct val="100000"/>
              </a:lnSpc>
              <a:buFont typeface="+mj-lt"/>
              <a:buAutoNum type="roman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Coming of the Holy Spirit</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Acts 2:37-47</a:t>
            </a:r>
          </a:p>
        </p:txBody>
      </p:sp>
      <p:sp>
        <p:nvSpPr>
          <p:cNvPr id="161795" name="Rectangle 3"/>
          <p:cNvSpPr>
            <a:spLocks noGrp="1" noChangeArrowheads="1"/>
          </p:cNvSpPr>
          <p:nvPr>
            <p:ph type="body" idx="1"/>
          </p:nvPr>
        </p:nvSpPr>
        <p:spPr>
          <a:xfrm>
            <a:off x="585217" y="2133600"/>
            <a:ext cx="5967984" cy="2590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Salvation (37-41)</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Church (42-47)</a:t>
            </a:r>
          </a:p>
        </p:txBody>
      </p:sp>
      <p:pic>
        <p:nvPicPr>
          <p:cNvPr id="2" name="Picture 1">
            <a:extLst>
              <a:ext uri="{FF2B5EF4-FFF2-40B4-BE49-F238E27FC236}">
                <a16:creationId xmlns:a16="http://schemas.microsoft.com/office/drawing/2014/main" id="{9A33FCB9-4193-F38C-BADE-108DC4EA3748}"/>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8338238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85217" y="2133600"/>
            <a:ext cx="5967984" cy="2590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Salvation (37-41)</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Church (42-47)</a:t>
            </a:r>
          </a:p>
        </p:txBody>
      </p:sp>
      <p:pic>
        <p:nvPicPr>
          <p:cNvPr id="2" name="Picture 1">
            <a:extLst>
              <a:ext uri="{FF2B5EF4-FFF2-40B4-BE49-F238E27FC236}">
                <a16:creationId xmlns:a16="http://schemas.microsoft.com/office/drawing/2014/main" id="{9A33FCB9-4193-F38C-BADE-108DC4EA3748}"/>
              </a:ext>
            </a:extLst>
          </p:cNvPr>
          <p:cNvPicPr>
            <a:picLocks noChangeAspect="1"/>
          </p:cNvPicPr>
          <p:nvPr/>
        </p:nvPicPr>
        <p:blipFill>
          <a:blip r:embed="rId2"/>
          <a:stretch>
            <a:fillRect/>
          </a:stretch>
        </p:blipFill>
        <p:spPr>
          <a:xfrm>
            <a:off x="7949184" y="2057400"/>
            <a:ext cx="3657600" cy="2563739"/>
          </a:xfrm>
          <a:prstGeom prst="rect">
            <a:avLst/>
          </a:prstGeom>
        </p:spPr>
      </p:pic>
      <p:sp>
        <p:nvSpPr>
          <p:cNvPr id="4" name="Rectangle 2">
            <a:extLst>
              <a:ext uri="{FF2B5EF4-FFF2-40B4-BE49-F238E27FC236}">
                <a16:creationId xmlns:a16="http://schemas.microsoft.com/office/drawing/2014/main" id="{1407D072-146B-A05D-FD3E-DFCD4220ACA1}"/>
              </a:ext>
            </a:extLst>
          </p:cNvPr>
          <p:cNvSpPr txBox="1">
            <a:spLocks noChangeArrowheads="1"/>
          </p:cNvSpPr>
          <p:nvPr/>
        </p:nvSpPr>
        <p:spPr bwMode="auto">
          <a:xfrm>
            <a:off x="3112009" y="228600"/>
            <a:ext cx="596798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687388" indent="-687388" algn="ctr" defTabSz="914400" eaLnBrk="1" hangingPunct="1">
              <a:lnSpc>
                <a:spcPct val="100000"/>
              </a:lnSpc>
              <a:buFont typeface="+mj-lt"/>
              <a:buAutoNum type="roman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Coming of the Holy Spirit</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Acts 2:37-47</a:t>
            </a:r>
          </a:p>
        </p:txBody>
      </p:sp>
    </p:spTree>
    <p:extLst>
      <p:ext uri="{BB962C8B-B14F-4D97-AF65-F5344CB8AC3E}">
        <p14:creationId xmlns:p14="http://schemas.microsoft.com/office/powerpoint/2010/main" val="42113622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571500" indent="-571500" algn="ctr"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2:37-41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Calibri" panose="020F0502020204030204" pitchFamily="34" charset="0"/>
                <a:ea typeface="+mn-ea"/>
                <a:cs typeface="+mn-cs"/>
              </a:rPr>
              <a:t>Salvation</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sp>
        <p:nvSpPr>
          <p:cNvPr id="161795" name="Rectangle 3"/>
          <p:cNvSpPr>
            <a:spLocks noGrp="1" noChangeArrowheads="1"/>
          </p:cNvSpPr>
          <p:nvPr>
            <p:ph type="body" idx="1"/>
          </p:nvPr>
        </p:nvSpPr>
        <p:spPr>
          <a:xfrm>
            <a:off x="609600" y="2057400"/>
            <a:ext cx="6096000" cy="2743200"/>
          </a:xfrm>
        </p:spPr>
        <p:txBody>
          <a:bodyPr/>
          <a:lstStyle/>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Conviction (37)</a:t>
            </a:r>
          </a:p>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Repentance &amp; Baptism (38-39)</a:t>
            </a:r>
          </a:p>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Consequence of Repentance (40)</a:t>
            </a:r>
          </a:p>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Result (41)</a:t>
            </a:r>
          </a:p>
        </p:txBody>
      </p:sp>
      <p:pic>
        <p:nvPicPr>
          <p:cNvPr id="2" name="Picture 1">
            <a:extLst>
              <a:ext uri="{FF2B5EF4-FFF2-40B4-BE49-F238E27FC236}">
                <a16:creationId xmlns:a16="http://schemas.microsoft.com/office/drawing/2014/main" id="{9558E9B3-A5F9-A5CC-E7E2-D8EED28FEBCB}"/>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002188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09600" y="2057400"/>
            <a:ext cx="6096000" cy="2743200"/>
          </a:xfrm>
        </p:spPr>
        <p:txBody>
          <a:bodyPr/>
          <a:lstStyle/>
          <a:p>
            <a:pPr marL="457200" lvl="3" indent="-457200" eaLnBrk="1" hangingPunct="1">
              <a:lnSpc>
                <a:spcPct val="100000"/>
              </a:lnSpc>
              <a:spcBef>
                <a:spcPts val="0"/>
              </a:spcBef>
              <a:spcAft>
                <a:spcPts val="36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Conviction (37)</a:t>
            </a:r>
          </a:p>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Repentance &amp; Baptism (38-39)</a:t>
            </a:r>
          </a:p>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Consequence of Repentance (40)</a:t>
            </a:r>
          </a:p>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Result (41)</a:t>
            </a:r>
          </a:p>
        </p:txBody>
      </p:sp>
      <p:sp>
        <p:nvSpPr>
          <p:cNvPr id="4" name="Rectangle 2">
            <a:extLst>
              <a:ext uri="{FF2B5EF4-FFF2-40B4-BE49-F238E27FC236}">
                <a16:creationId xmlns:a16="http://schemas.microsoft.com/office/drawing/2014/main" id="{FF14A474-A06D-4D1A-D2DE-B9DFA66963EA}"/>
              </a:ext>
            </a:extLst>
          </p:cNvPr>
          <p:cNvSpPr txBox="1">
            <a:spLocks noChangeArrowheads="1"/>
          </p:cNvSpPr>
          <p:nvPr/>
        </p:nvSpPr>
        <p:spPr bwMode="auto">
          <a:xfrm>
            <a:off x="2738438" y="2286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571500" indent="-571500" algn="ctr" defTabSz="914400" eaLnBrk="1" hangingPunct="1">
              <a:lnSpc>
                <a:spcPct val="100000"/>
              </a:lnSpc>
              <a:buClr>
                <a:srgbClr val="CC66FF"/>
              </a:buClr>
              <a:buFont typeface="+mj-lt"/>
              <a:buAutoNum type="alphaUcPeriod"/>
            </a:pPr>
            <a:r>
              <a:rPr lang="en-US" sz="360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2:37-41</a:t>
            </a:r>
            <a:br>
              <a:rPr lang="en-US" sz="3600">
                <a:effectLst>
                  <a:outerShdw blurRad="38100" dist="38100" dir="2700000" algn="tl">
                    <a:srgbClr val="000000">
                      <a:alpha val="43137"/>
                    </a:srgbClr>
                  </a:outerShdw>
                </a:effectLst>
                <a:cs typeface="Calibri" panose="020F0502020204030204" pitchFamily="34" charset="0"/>
              </a:rPr>
            </a:br>
            <a:r>
              <a:rPr lang="en-US" sz="2800">
                <a:effectLst>
                  <a:outerShdw blurRad="38100" dist="38100" dir="2700000" algn="tl">
                    <a:srgbClr val="000000">
                      <a:alpha val="43137"/>
                    </a:srgbClr>
                  </a:outerShdw>
                </a:effectLst>
                <a:latin typeface="Calibri" panose="020F0502020204030204" pitchFamily="34" charset="0"/>
                <a:ea typeface="+mn-ea"/>
                <a:cs typeface="+mn-cs"/>
              </a:rPr>
              <a:t>Salvation</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5" name="Picture 4">
            <a:extLst>
              <a:ext uri="{FF2B5EF4-FFF2-40B4-BE49-F238E27FC236}">
                <a16:creationId xmlns:a16="http://schemas.microsoft.com/office/drawing/2014/main" id="{D5088718-94AB-E9E6-C076-3AF91B5ECEF6}"/>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9753284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4" name="TextBox 3">
            <a:extLst>
              <a:ext uri="{FF2B5EF4-FFF2-40B4-BE49-F238E27FC236}">
                <a16:creationId xmlns:a16="http://schemas.microsoft.com/office/drawing/2014/main" id="{3DA3B335-1C23-4929-5CA1-65BA5DBA7AC8}"/>
              </a:ext>
            </a:extLst>
          </p:cNvPr>
          <p:cNvSpPr txBox="1"/>
          <p:nvPr/>
        </p:nvSpPr>
        <p:spPr>
          <a:xfrm>
            <a:off x="609600" y="0"/>
            <a:ext cx="10972800" cy="4775666"/>
          </a:xfrm>
          <a:prstGeom prst="rect">
            <a:avLst/>
          </a:prstGeom>
          <a:noFill/>
        </p:spPr>
        <p:txBody>
          <a:bodyPr wrap="square">
            <a:spAutoFit/>
          </a:bodyPr>
          <a:lstStyle/>
          <a:p>
            <a:pPr marL="0" marR="0" algn="ctr">
              <a:spcBef>
                <a:spcPts val="0"/>
              </a:spcBef>
              <a:spcAft>
                <a:spcPts val="1000"/>
              </a:spcAft>
            </a:pPr>
            <a:r>
              <a:rPr lang="en-US" sz="4000" dirty="0">
                <a:solidFill>
                  <a:srgbClr val="00FFFF"/>
                </a:solidFill>
                <a:effectLst>
                  <a:outerShdw blurRad="38100" dist="38100" dir="2700000" algn="tl">
                    <a:srgbClr val="000000">
                      <a:alpha val="43137"/>
                    </a:srgbClr>
                  </a:outerShdw>
                </a:effectLst>
                <a:cs typeface="Calibri" panose="020F0502020204030204" pitchFamily="34" charset="0"/>
              </a:rPr>
              <a:t>John 16:7–11</a:t>
            </a:r>
          </a:p>
          <a:p>
            <a:pPr marL="0" marR="0" algn="just">
              <a:spcBef>
                <a:spcPts val="0"/>
              </a:spcBef>
              <a:spcAft>
                <a:spcPts val="1000"/>
              </a:spcAft>
            </a:pPr>
            <a:r>
              <a:rPr lang="en-US" sz="3200" u="none" strike="noStrike" baseline="30000" dirty="0">
                <a:effectLst>
                  <a:outerShdw blurRad="38100" dist="38100" dir="2700000" algn="tl">
                    <a:srgbClr val="000000">
                      <a:alpha val="43137"/>
                    </a:srgbClr>
                  </a:outerShdw>
                </a:effectLst>
                <a:latin typeface="Calibri" panose="020F0502020204030204" pitchFamily="34" charset="0"/>
              </a:rPr>
              <a:t>7</a:t>
            </a:r>
            <a:r>
              <a:rPr lang="en-US" sz="3200" u="none" strike="noStrike" dirty="0">
                <a:effectLst>
                  <a:outerShdw blurRad="38100" dist="38100" dir="2700000" algn="tl">
                    <a:srgbClr val="000000">
                      <a:alpha val="43137"/>
                    </a:srgbClr>
                  </a:outerShdw>
                </a:effectLst>
                <a:latin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rPr>
              <a:t>“But I tell you the truth, it is to your advantage that I go away; for if I do not go away, the Helper will not come to you; but if I go, I will send Him to you. </a:t>
            </a:r>
            <a:r>
              <a:rPr lang="en-US" sz="3200" u="none" strike="noStrike" baseline="30000" dirty="0">
                <a:effectLst>
                  <a:outerShdw blurRad="38100" dist="38100" dir="2700000" algn="tl">
                    <a:srgbClr val="000000">
                      <a:alpha val="43137"/>
                    </a:srgbClr>
                  </a:outerShdw>
                </a:effectLst>
                <a:latin typeface="Calibri" panose="020F0502020204030204" pitchFamily="34" charset="0"/>
              </a:rPr>
              <a:t>8</a:t>
            </a:r>
            <a:r>
              <a:rPr lang="en-US" sz="3200" u="none" strike="noStrike" dirty="0">
                <a:effectLst>
                  <a:outerShdw blurRad="38100" dist="38100" dir="2700000" algn="tl">
                    <a:srgbClr val="000000">
                      <a:alpha val="43137"/>
                    </a:srgbClr>
                  </a:outerShdw>
                </a:effectLst>
                <a:latin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rPr>
              <a:t>“And He, when He comes, will convict the world concerning sin and righteousness and judgment; </a:t>
            </a:r>
            <a:r>
              <a:rPr lang="en-US" sz="3200" u="none" strike="noStrike" baseline="30000" dirty="0">
                <a:effectLst>
                  <a:outerShdw blurRad="38100" dist="38100" dir="2700000" algn="tl">
                    <a:srgbClr val="000000">
                      <a:alpha val="43137"/>
                    </a:srgbClr>
                  </a:outerShdw>
                </a:effectLst>
                <a:latin typeface="Calibri" panose="020F0502020204030204" pitchFamily="34" charset="0"/>
              </a:rPr>
              <a:t>9</a:t>
            </a:r>
            <a:r>
              <a:rPr lang="en-US" sz="3200" u="none" strike="noStrike" dirty="0">
                <a:effectLst>
                  <a:outerShdw blurRad="38100" dist="38100" dir="2700000" algn="tl">
                    <a:srgbClr val="000000">
                      <a:alpha val="43137"/>
                    </a:srgbClr>
                  </a:outerShdw>
                </a:effectLst>
                <a:latin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rPr>
              <a:t>concerning sin, because they do not believe in Me; </a:t>
            </a:r>
            <a:r>
              <a:rPr lang="en-US" sz="3200" u="none" strike="noStrike" baseline="30000" dirty="0">
                <a:effectLst>
                  <a:outerShdw blurRad="38100" dist="38100" dir="2700000" algn="tl">
                    <a:srgbClr val="000000">
                      <a:alpha val="43137"/>
                    </a:srgbClr>
                  </a:outerShdw>
                </a:effectLst>
                <a:latin typeface="Calibri" panose="020F0502020204030204" pitchFamily="34" charset="0"/>
              </a:rPr>
              <a:t>10</a:t>
            </a:r>
            <a:r>
              <a:rPr lang="en-US" sz="3200" u="none" strike="noStrike" dirty="0">
                <a:effectLst>
                  <a:outerShdw blurRad="38100" dist="38100" dir="2700000" algn="tl">
                    <a:srgbClr val="000000">
                      <a:alpha val="43137"/>
                    </a:srgbClr>
                  </a:outerShdw>
                </a:effectLst>
                <a:latin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rPr>
              <a:t>and concerning righteousness, because I go to the Father and you no longer see Me; </a:t>
            </a:r>
            <a:r>
              <a:rPr lang="en-US" sz="3200" u="none" strike="noStrike" baseline="30000" dirty="0">
                <a:effectLst>
                  <a:outerShdw blurRad="38100" dist="38100" dir="2700000" algn="tl">
                    <a:srgbClr val="000000">
                      <a:alpha val="43137"/>
                    </a:srgbClr>
                  </a:outerShdw>
                </a:effectLst>
                <a:latin typeface="Calibri" panose="020F0502020204030204" pitchFamily="34" charset="0"/>
              </a:rPr>
              <a:t>11</a:t>
            </a:r>
            <a:r>
              <a:rPr lang="en-US" sz="3200" u="none" strike="noStrike" dirty="0">
                <a:effectLst>
                  <a:outerShdw blurRad="38100" dist="38100" dir="2700000" algn="tl">
                    <a:srgbClr val="000000">
                      <a:alpha val="43137"/>
                    </a:srgbClr>
                  </a:outerShdw>
                </a:effectLst>
                <a:latin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rPr>
              <a:t>and concerning judgment, because the ruler of this world has been judged. </a:t>
            </a:r>
          </a:p>
        </p:txBody>
      </p:sp>
    </p:spTree>
    <p:extLst>
      <p:ext uri="{BB962C8B-B14F-4D97-AF65-F5344CB8AC3E}">
        <p14:creationId xmlns:p14="http://schemas.microsoft.com/office/powerpoint/2010/main" val="198890871"/>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09600" y="2057400"/>
            <a:ext cx="6096000" cy="2743200"/>
          </a:xfrm>
        </p:spPr>
        <p:txBody>
          <a:bodyPr/>
          <a:lstStyle/>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Conviction (37)</a:t>
            </a:r>
          </a:p>
          <a:p>
            <a:pPr marL="457200" lvl="3" indent="-457200">
              <a:lnSpc>
                <a:spcPct val="100000"/>
              </a:lnSpc>
              <a:spcBef>
                <a:spcPts val="0"/>
              </a:spcBef>
              <a:spcAft>
                <a:spcPts val="36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Repentance &amp; Baptism (38-39)</a:t>
            </a:r>
          </a:p>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Consequence of Repentance (40)</a:t>
            </a:r>
          </a:p>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Result (41)</a:t>
            </a:r>
          </a:p>
        </p:txBody>
      </p:sp>
      <p:sp>
        <p:nvSpPr>
          <p:cNvPr id="4" name="Rectangle 2">
            <a:extLst>
              <a:ext uri="{FF2B5EF4-FFF2-40B4-BE49-F238E27FC236}">
                <a16:creationId xmlns:a16="http://schemas.microsoft.com/office/drawing/2014/main" id="{E7F32FBD-DCE3-60B1-8CA6-DA6FF43DCA4E}"/>
              </a:ext>
            </a:extLst>
          </p:cNvPr>
          <p:cNvSpPr txBox="1">
            <a:spLocks noChangeArrowheads="1"/>
          </p:cNvSpPr>
          <p:nvPr/>
        </p:nvSpPr>
        <p:spPr bwMode="auto">
          <a:xfrm>
            <a:off x="2738438" y="2286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571500" indent="-571500" algn="ctr" defTabSz="914400"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2:37-41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Calibri" panose="020F0502020204030204" pitchFamily="34" charset="0"/>
                <a:ea typeface="+mn-ea"/>
                <a:cs typeface="+mn-cs"/>
              </a:rPr>
              <a:t>Salvation</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5" name="Picture 4">
            <a:extLst>
              <a:ext uri="{FF2B5EF4-FFF2-40B4-BE49-F238E27FC236}">
                <a16:creationId xmlns:a16="http://schemas.microsoft.com/office/drawing/2014/main" id="{A4D6907A-670A-56B3-CFB2-7BC81428EA1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8483559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571500" indent="-571500" algn="ctr" eaLnBrk="1" hangingPunct="1">
              <a:lnSpc>
                <a:spcPct val="100000"/>
              </a:lnSpc>
              <a:buFont typeface="+mj-lt"/>
              <a:buAutoNum type="roman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Peter’s Sermon</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Acts 2:14-36</a:t>
            </a:r>
          </a:p>
        </p:txBody>
      </p:sp>
      <p:sp>
        <p:nvSpPr>
          <p:cNvPr id="161795" name="Rectangle 3"/>
          <p:cNvSpPr>
            <a:spLocks noGrp="1" noChangeArrowheads="1"/>
          </p:cNvSpPr>
          <p:nvPr>
            <p:ph type="body" idx="1"/>
          </p:nvPr>
        </p:nvSpPr>
        <p:spPr>
          <a:xfrm>
            <a:off x="585216" y="2133600"/>
            <a:ext cx="7187183" cy="2590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Introduction (14)</a:t>
            </a:r>
          </a:p>
          <a:p>
            <a:pPr marL="457200" lvl="1" indent="-457200">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Refutation of Drunkenness Charge   (15-35)</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Conclusion (36)</a:t>
            </a:r>
          </a:p>
        </p:txBody>
      </p:sp>
      <p:pic>
        <p:nvPicPr>
          <p:cNvPr id="3" name="Picture 2">
            <a:extLst>
              <a:ext uri="{FF2B5EF4-FFF2-40B4-BE49-F238E27FC236}">
                <a16:creationId xmlns:a16="http://schemas.microsoft.com/office/drawing/2014/main" id="{CCFFAC1B-49D3-875D-D66A-D97E5586FF2F}"/>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16918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8A656E-E70C-4F1B-F802-2C187A64A863}"/>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cs typeface="Calibri" panose="020F0502020204030204" pitchFamily="34" charset="0"/>
              </a:rPr>
              <a:t>Acts 2:38</a:t>
            </a:r>
          </a:p>
          <a:p>
            <a:pPr algn="just">
              <a:spcBef>
                <a:spcPts val="0"/>
              </a:spcBef>
              <a:spcAft>
                <a:spcPts val="0"/>
              </a:spcAft>
            </a:pPr>
            <a:r>
              <a:rPr lang="en-US" altLang="en-US" sz="3600" dirty="0"/>
              <a:t>“</a:t>
            </a:r>
            <a:r>
              <a:rPr lang="en-US" sz="3600" dirty="0"/>
              <a:t>Peter said to them, “</a:t>
            </a:r>
            <a:r>
              <a:rPr lang="en-US" sz="3600" b="1" u="sng" kern="0" dirty="0">
                <a:solidFill>
                  <a:srgbClr val="FFFFCC"/>
                </a:solidFill>
              </a:rPr>
              <a:t>Repent [</a:t>
            </a:r>
            <a:r>
              <a:rPr lang="en-US" sz="3600" b="1" i="1" u="sng" kern="0" dirty="0" err="1">
                <a:solidFill>
                  <a:srgbClr val="FFFFCC"/>
                </a:solidFill>
              </a:rPr>
              <a:t>metanoeō</a:t>
            </a:r>
            <a:r>
              <a:rPr lang="en-US" sz="3600" b="1" u="sng" kern="0" dirty="0">
                <a:solidFill>
                  <a:srgbClr val="FFFFCC"/>
                </a:solidFill>
              </a:rPr>
              <a:t>]</a:t>
            </a:r>
            <a:r>
              <a:rPr lang="en-US" sz="3600" dirty="0"/>
              <a:t>, and each of you be baptized in the name of Jesus Christ for (</a:t>
            </a:r>
            <a:r>
              <a:rPr lang="en-US" sz="3600" dirty="0" err="1"/>
              <a:t>eis</a:t>
            </a:r>
            <a:r>
              <a:rPr lang="en-US" sz="3600" dirty="0"/>
              <a:t>) the forgiveness of your sins; and you will receive the gift of the Holy Spirit.</a:t>
            </a:r>
            <a:r>
              <a:rPr lang="en-US" altLang="en-US" sz="3600" kern="0" dirty="0"/>
              <a:t>”</a:t>
            </a:r>
          </a:p>
        </p:txBody>
      </p:sp>
      <p:pic>
        <p:nvPicPr>
          <p:cNvPr id="3" name="Picture 2">
            <a:extLst>
              <a:ext uri="{FF2B5EF4-FFF2-40B4-BE49-F238E27FC236}">
                <a16:creationId xmlns:a16="http://schemas.microsoft.com/office/drawing/2014/main" id="{ABC82386-E4C6-36F0-179A-ACBF5FF7AAFA}"/>
              </a:ext>
            </a:extLst>
          </p:cNvPr>
          <p:cNvPicPr>
            <a:picLocks noChangeAspect="1"/>
          </p:cNvPicPr>
          <p:nvPr/>
        </p:nvPicPr>
        <p:blipFill>
          <a:blip r:embed="rId3"/>
          <a:stretch>
            <a:fillRect/>
          </a:stretch>
        </p:blipFill>
        <p:spPr>
          <a:xfrm>
            <a:off x="3261360" y="3033301"/>
            <a:ext cx="5669280" cy="1691099"/>
          </a:xfrm>
          <a:prstGeom prst="rect">
            <a:avLst/>
          </a:prstGeom>
        </p:spPr>
      </p:pic>
    </p:spTree>
    <p:extLst>
      <p:ext uri="{BB962C8B-B14F-4D97-AF65-F5344CB8AC3E}">
        <p14:creationId xmlns:p14="http://schemas.microsoft.com/office/powerpoint/2010/main" val="513455590"/>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7928EC84-B4DB-D0DE-8D79-652025C4C3B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7" name="Rectangle 1"/>
          <p:cNvSpPr>
            <a:spLocks noChangeArrowheads="1"/>
          </p:cNvSpPr>
          <p:nvPr/>
        </p:nvSpPr>
        <p:spPr bwMode="auto">
          <a:xfrm>
            <a:off x="609600" y="0"/>
            <a:ext cx="10972800" cy="3093154"/>
          </a:xfrm>
          <a:prstGeom prst="rect">
            <a:avLst/>
          </a:prstGeom>
          <a:noFill/>
          <a:ln w="28575">
            <a:noFill/>
            <a:miter lim="800000"/>
            <a:headEnd/>
            <a:tailEnd/>
          </a:ln>
        </p:spPr>
        <p:txBody>
          <a:bodyPr wrap="square">
            <a:spAutoFit/>
          </a:bodyPr>
          <a:lstStyle/>
          <a:p>
            <a:pPr algn="ctr">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alpha val="43137"/>
                    </a:srgbClr>
                  </a:outerShdw>
                </a:effectLst>
                <a:cs typeface="Calibri" panose="020F0502020204030204" pitchFamily="34" charset="0"/>
              </a:rPr>
              <a:t>2 Peter 3:9</a:t>
            </a:r>
          </a:p>
          <a:p>
            <a:pPr algn="ctr" defTabSz="685800">
              <a:spcBef>
                <a:spcPts val="0"/>
              </a:spcBef>
              <a:spcAft>
                <a:spcPts val="600"/>
              </a:spcAft>
              <a:buClr>
                <a:schemeClr val="tx2"/>
              </a:buClr>
              <a:buSzPct val="75000"/>
              <a:defRPr/>
            </a:pPr>
            <a:r>
              <a:rPr lang="en-US" sz="3200" b="1" i="0" dirty="0">
                <a:solidFill>
                  <a:srgbClr val="FFFFCC"/>
                </a:solidFill>
                <a:effectLst/>
                <a:latin typeface="system-ui"/>
              </a:rPr>
              <a:t>Douay-Rheims 1899 American Edition (DRA)</a:t>
            </a:r>
            <a:endParaRPr lang="en-US" altLang="en-US" sz="4000" b="1" dirty="0">
              <a:solidFill>
                <a:srgbClr val="FFFFCC"/>
              </a:solidFill>
              <a:effectLst>
                <a:outerShdw blurRad="38100" dist="38100" dir="2700000" algn="tl">
                  <a:srgbClr val="000000"/>
                </a:outerShdw>
              </a:effectLst>
              <a:latin typeface="Calibri" panose="020F0502020204030204" pitchFamily="34" charset="0"/>
              <a:ea typeface="+mj-ea"/>
              <a:cs typeface="Calibri" panose="020F0502020204030204" pitchFamily="34" charset="0"/>
            </a:endParaRP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Lord </a:t>
            </a:r>
            <a:r>
              <a:rPr lang="en-US" sz="36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delayeth</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not his promise, as some imagine, but </a:t>
            </a:r>
            <a:r>
              <a:rPr lang="en-US" sz="36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dealeth</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patiently for your sake, not willing that any should perish, but that all should return to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penance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 name="Picture 2" descr="Evangelism &amp; Street Preaching for Outreaches – Harveston Lake Church">
            <a:extLst>
              <a:ext uri="{FF2B5EF4-FFF2-40B4-BE49-F238E27FC236}">
                <a16:creationId xmlns:a16="http://schemas.microsoft.com/office/drawing/2014/main" id="{E56A4208-2318-9952-D02E-B30FCB2EE4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6170" y="3090863"/>
            <a:ext cx="3099660" cy="178593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60349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a:xfrm>
            <a:off x="1733550" y="228600"/>
            <a:ext cx="8724900" cy="1143000"/>
          </a:xfrm>
        </p:spPr>
        <p:txBody>
          <a:bodyPr/>
          <a:lstStyle/>
          <a:p>
            <a:pPr algn="ctr" eaLnBrk="1" hangingPunct="1"/>
            <a:r>
              <a:rPr lang="en-US" sz="4000" dirty="0">
                <a:solidFill>
                  <a:srgbClr val="00FFFF"/>
                </a:solidFill>
                <a:effectLst>
                  <a:outerShdw blurRad="38100" dist="38100" dir="2700000" algn="tl">
                    <a:srgbClr val="000000">
                      <a:alpha val="43137"/>
                    </a:srgbClr>
                  </a:outerShdw>
                </a:effectLst>
                <a:latin typeface="+mn-lt"/>
                <a:ea typeface="+mn-ea"/>
                <a:cs typeface="Calibri" panose="020F0502020204030204" pitchFamily="34" charset="0"/>
              </a:rPr>
              <a:t>Lewis Sperry Chafer</a:t>
            </a:r>
            <a:br>
              <a:rPr lang="en-US" sz="2800" dirty="0">
                <a:solidFill>
                  <a:schemeClr val="tx1"/>
                </a:solidFill>
                <a:latin typeface="+mn-lt"/>
              </a:rPr>
            </a:br>
            <a:r>
              <a:rPr lang="en-US" sz="2000" dirty="0">
                <a:solidFill>
                  <a:schemeClr val="tx1"/>
                </a:solidFill>
                <a:latin typeface="+mn-lt"/>
              </a:rPr>
              <a:t>vol. 7, </a:t>
            </a:r>
            <a:r>
              <a:rPr lang="en-US" sz="2000" i="1" dirty="0">
                <a:solidFill>
                  <a:schemeClr val="tx1"/>
                </a:solidFill>
                <a:latin typeface="+mn-lt"/>
              </a:rPr>
              <a:t>Systematic Theology</a:t>
            </a:r>
            <a:r>
              <a:rPr lang="en-US" sz="2000" dirty="0">
                <a:solidFill>
                  <a:schemeClr val="tx1"/>
                </a:solidFill>
                <a:latin typeface="+mn-lt"/>
              </a:rPr>
              <a:t> (Grand Rapids, MI: </a:t>
            </a:r>
            <a:r>
              <a:rPr lang="en-US" sz="2000" dirty="0" err="1">
                <a:solidFill>
                  <a:schemeClr val="tx1"/>
                </a:solidFill>
                <a:latin typeface="+mn-lt"/>
              </a:rPr>
              <a:t>Kregel</a:t>
            </a:r>
            <a:r>
              <a:rPr lang="en-US" sz="2000" dirty="0">
                <a:solidFill>
                  <a:schemeClr val="tx1"/>
                </a:solidFill>
                <a:latin typeface="+mn-lt"/>
              </a:rPr>
              <a:t> Publications, 1993), 265-66.</a:t>
            </a:r>
            <a:endParaRPr lang="en-US" sz="2800" dirty="0">
              <a:solidFill>
                <a:schemeClr val="tx1"/>
              </a:solidFill>
              <a:latin typeface="+mn-lt"/>
            </a:endParaRPr>
          </a:p>
        </p:txBody>
      </p:sp>
      <p:sp>
        <p:nvSpPr>
          <p:cNvPr id="39939" name="Content Placeholder 2"/>
          <p:cNvSpPr>
            <a:spLocks noGrp="1"/>
          </p:cNvSpPr>
          <p:nvPr>
            <p:ph idx="1"/>
          </p:nvPr>
        </p:nvSpPr>
        <p:spPr>
          <a:xfrm>
            <a:off x="3352800" y="1600200"/>
            <a:ext cx="8229600" cy="4114800"/>
          </a:xfrm>
        </p:spPr>
        <p:txBody>
          <a:bodyPr/>
          <a:lstStyle/>
          <a:p>
            <a:pPr marL="0" indent="0" algn="just" eaLnBrk="1" hangingPunct="1">
              <a:lnSpc>
                <a:spcPct val="100000"/>
              </a:lnSpc>
              <a:buNone/>
              <a:defRPr/>
            </a:pPr>
            <a:r>
              <a:rPr lang="en-US" sz="3200" dirty="0"/>
              <a:t>“This vital newness of mind is a part of believing, after all, and therefore it may be and is used as a </a:t>
            </a:r>
            <a:r>
              <a:rPr lang="en-US" sz="3200" b="1" i="1" u="sng" dirty="0">
                <a:solidFill>
                  <a:srgbClr val="FFFFCC"/>
                </a:solidFill>
              </a:rPr>
              <a:t>synonym</a:t>
            </a:r>
            <a:r>
              <a:rPr lang="en-US" sz="3200" dirty="0"/>
              <a:t> for believing at times (cf. Acts 17:30; 20:21; 26:20; Rom. 2:4; 2Tim. 2:25; 2 Pet. 3:9). Repentance nevertheless cannot be added to believing as a condition of salvation, because upwards of 150 passages of Scripture condition salvation upon believing only (cf. John 3:16; Acts 16:31).” </a:t>
            </a:r>
          </a:p>
        </p:txBody>
      </p:sp>
      <p:pic>
        <p:nvPicPr>
          <p:cNvPr id="58372" name="Picture 6"/>
          <p:cNvPicPr>
            <a:picLocks noChangeAspect="1" noChangeArrowheads="1"/>
          </p:cNvPicPr>
          <p:nvPr/>
        </p:nvPicPr>
        <p:blipFill>
          <a:blip r:embed="rId2" cstate="print"/>
          <a:srcRect/>
          <a:stretch>
            <a:fillRect/>
          </a:stretch>
        </p:blipFill>
        <p:spPr bwMode="auto">
          <a:xfrm>
            <a:off x="685800" y="1752599"/>
            <a:ext cx="2316078" cy="32004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9977E4-9558-271C-C164-53F64C0897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
            <a:ext cx="12192000" cy="6857999"/>
          </a:xfrm>
          <a:prstGeom prst="rect">
            <a:avLst/>
          </a:prstGeom>
        </p:spPr>
      </p:pic>
      <p:sp>
        <p:nvSpPr>
          <p:cNvPr id="3" name="Content Placeholder 2">
            <a:extLst>
              <a:ext uri="{FF2B5EF4-FFF2-40B4-BE49-F238E27FC236}">
                <a16:creationId xmlns:a16="http://schemas.microsoft.com/office/drawing/2014/main" id="{CC114B2D-F004-F2D1-D491-250F89586F9B}"/>
              </a:ext>
            </a:extLst>
          </p:cNvPr>
          <p:cNvSpPr txBox="1">
            <a:spLocks/>
          </p:cNvSpPr>
          <p:nvPr/>
        </p:nvSpPr>
        <p:spPr>
          <a:xfrm>
            <a:off x="609600" y="0"/>
            <a:ext cx="10972800" cy="4343400"/>
          </a:xfrm>
          <a:prstGeom prst="rect">
            <a:avLst/>
          </a:prstGeom>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a:spcBef>
                <a:spcPts val="0"/>
              </a:spcBef>
              <a:spcAft>
                <a:spcPts val="1200"/>
              </a:spcAft>
              <a:buFont typeface="Wingdings" panose="05000000000000000000" pitchFamily="2" charset="2"/>
              <a:buNone/>
              <a:defRPr/>
            </a:pPr>
            <a:r>
              <a:rPr lang="en-US" sz="4000" dirty="0">
                <a:solidFill>
                  <a:srgbClr val="00FFFF"/>
                </a:solidFill>
                <a:effectLst>
                  <a:outerShdw blurRad="38100" dist="38100" dir="2700000" algn="tl">
                    <a:srgbClr val="000000">
                      <a:alpha val="43137"/>
                    </a:srgbClr>
                  </a:outerShdw>
                </a:effectLst>
                <a:cs typeface="Calibri" panose="020F0502020204030204" pitchFamily="34" charset="0"/>
              </a:rPr>
              <a:t>Acts 17:30-31</a:t>
            </a:r>
          </a:p>
          <a:p>
            <a:pPr marL="0" indent="0" algn="just">
              <a:spcBef>
                <a:spcPts val="0"/>
              </a:spcBef>
              <a:buFont typeface="Wingdings" panose="05000000000000000000" pitchFamily="2" charset="2"/>
              <a:buNone/>
            </a:pPr>
            <a:r>
              <a:rPr lang="en-US" sz="3600" kern="0" dirty="0"/>
              <a:t>“</a:t>
            </a:r>
            <a:r>
              <a:rPr lang="en-US" sz="3600" kern="0" baseline="30000" dirty="0"/>
              <a:t>30</a:t>
            </a:r>
            <a:r>
              <a:rPr lang="en-US" sz="3600" kern="0" dirty="0"/>
              <a:t> Therefore having overlooked the times of ignorance, God is now declaring to men that all people everywhere should </a:t>
            </a:r>
            <a:r>
              <a:rPr lang="en-US" sz="3600" b="1" u="sng" kern="0" dirty="0">
                <a:solidFill>
                  <a:srgbClr val="FFFFCC"/>
                </a:solidFill>
              </a:rPr>
              <a:t>repent [</a:t>
            </a:r>
            <a:r>
              <a:rPr lang="en-US" sz="3600" b="1" i="1" u="sng" kern="0" dirty="0" err="1">
                <a:solidFill>
                  <a:srgbClr val="FFFFCC"/>
                </a:solidFill>
              </a:rPr>
              <a:t>metanoeō</a:t>
            </a:r>
            <a:r>
              <a:rPr lang="en-US" sz="3600" b="1" u="sng" kern="0" dirty="0">
                <a:solidFill>
                  <a:srgbClr val="FFFFCC"/>
                </a:solidFill>
              </a:rPr>
              <a:t>]</a:t>
            </a:r>
            <a:r>
              <a:rPr lang="en-US" sz="3600" kern="0" dirty="0"/>
              <a:t>, </a:t>
            </a:r>
            <a:r>
              <a:rPr lang="en-US" sz="3600" kern="0" baseline="30000" dirty="0"/>
              <a:t>31</a:t>
            </a:r>
            <a:r>
              <a:rPr lang="en-US" sz="3600" kern="0" dirty="0"/>
              <a:t> because He has fixed a day in which He will judge the world in righteousness through a Man whom He has appointed, having furnished proof to all men by raising Him from the dead.”</a:t>
            </a:r>
          </a:p>
          <a:p>
            <a:pPr marL="0" indent="0">
              <a:buFont typeface="Wingdings" panose="05000000000000000000" pitchFamily="2" charset="2"/>
              <a:buNone/>
            </a:pPr>
            <a:endParaRPr lang="en-US" kern="0" dirty="0"/>
          </a:p>
        </p:txBody>
      </p:sp>
    </p:spTree>
    <p:extLst>
      <p:ext uri="{BB962C8B-B14F-4D97-AF65-F5344CB8AC3E}">
        <p14:creationId xmlns:p14="http://schemas.microsoft.com/office/powerpoint/2010/main" val="11842811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7928EC84-B4DB-D0DE-8D79-652025C4C3B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7" name="Rectangle 1"/>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algn="ctr">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alpha val="43137"/>
                    </a:srgbClr>
                  </a:outerShdw>
                </a:effectLst>
                <a:cs typeface="Calibri" panose="020F0502020204030204" pitchFamily="34" charset="0"/>
              </a:rPr>
              <a:t>2 Peter 3:9</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Lord is not slow about His promise, as some count slowness, but is patient toward you, not wishing for any to perish but for all to come to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repentance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 name="Picture 2" descr="Evangelism &amp; Street Preaching for Outreaches – Harveston Lake Church">
            <a:extLst>
              <a:ext uri="{FF2B5EF4-FFF2-40B4-BE49-F238E27FC236}">
                <a16:creationId xmlns:a16="http://schemas.microsoft.com/office/drawing/2014/main" id="{E56A4208-2318-9952-D02E-B30FCB2EE4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6170" y="3014663"/>
            <a:ext cx="3099660" cy="178593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37416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25ECFB-7480-4E0A-8FA2-35CFC311E23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algn="ctr">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alpha val="43137"/>
                    </a:srgbClr>
                  </a:outerShdw>
                </a:effectLst>
                <a:cs typeface="Calibri" panose="020F0502020204030204" pitchFamily="34" charset="0"/>
              </a:rPr>
              <a:t>Matthew 12:24</a:t>
            </a:r>
          </a:p>
          <a:p>
            <a:pPr algn="just">
              <a:spcBef>
                <a:spcPts val="0"/>
              </a:spcBef>
              <a:spcAft>
                <a:spcPts val="0"/>
              </a:spcAft>
            </a:pPr>
            <a:r>
              <a:rPr lang="en-US" altLang="en-US" sz="3600" kern="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But when the Pharisees heard </a:t>
            </a:r>
            <a:r>
              <a:rPr lang="en-US" sz="3600" i="1" dirty="0">
                <a:effectLst>
                  <a:outerShdw blurRad="38100" dist="38100" dir="2700000" algn="tl">
                    <a:srgbClr val="000000">
                      <a:alpha val="43137"/>
                    </a:srgbClr>
                  </a:outerShdw>
                </a:effectLst>
                <a:latin typeface="Calibri" panose="020F0502020204030204" pitchFamily="34" charset="0"/>
              </a:rPr>
              <a:t>this</a:t>
            </a:r>
            <a:r>
              <a:rPr lang="en-US" sz="3600" dirty="0">
                <a:effectLst>
                  <a:outerShdw blurRad="38100" dist="38100" dir="2700000" algn="tl">
                    <a:srgbClr val="000000">
                      <a:alpha val="43137"/>
                    </a:srgbClr>
                  </a:outerShdw>
                </a:effectLst>
                <a:latin typeface="Calibri" panose="020F0502020204030204" pitchFamily="34" charset="0"/>
              </a:rPr>
              <a:t>, they said, ‘This man casts out demons only by </a:t>
            </a:r>
            <a:r>
              <a:rPr lang="en-US" sz="3600" dirty="0" err="1">
                <a:effectLst>
                  <a:outerShdw blurRad="38100" dist="38100" dir="2700000" algn="tl">
                    <a:srgbClr val="000000">
                      <a:alpha val="43137"/>
                    </a:srgbClr>
                  </a:outerShdw>
                </a:effectLst>
                <a:latin typeface="Calibri" panose="020F0502020204030204" pitchFamily="34" charset="0"/>
              </a:rPr>
              <a:t>Beelzebul</a:t>
            </a:r>
            <a:r>
              <a:rPr lang="en-US" sz="3600" dirty="0">
                <a:effectLst>
                  <a:outerShdw blurRad="38100" dist="38100" dir="2700000" algn="tl">
                    <a:srgbClr val="000000">
                      <a:alpha val="43137"/>
                    </a:srgbClr>
                  </a:outerShdw>
                </a:effectLst>
                <a:latin typeface="Calibri" panose="020F0502020204030204" pitchFamily="34" charset="0"/>
              </a:rPr>
              <a:t> the ruler of the demons.’”</a:t>
            </a: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2000" y="2667000"/>
            <a:ext cx="3048000" cy="2286000"/>
          </a:xfrm>
          <a:prstGeom prst="ellipse">
            <a:avLst/>
          </a:prstGeom>
          <a:ln>
            <a:noFill/>
          </a:ln>
          <a:effectLst>
            <a:softEdge rad="112500"/>
          </a:effectLst>
        </p:spPr>
      </p:pic>
    </p:spTree>
    <p:extLst>
      <p:ext uri="{BB962C8B-B14F-4D97-AF65-F5344CB8AC3E}">
        <p14:creationId xmlns:p14="http://schemas.microsoft.com/office/powerpoint/2010/main" val="9529334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1981200" y="246357"/>
            <a:ext cx="8229600" cy="847152"/>
          </a:xfrm>
        </p:spPr>
        <p:txBody>
          <a:bodyPr/>
          <a:lstStyle/>
          <a:p>
            <a:pPr algn="ctr" eaLnBrk="1" hangingPunct="1"/>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Matthew Outline</a:t>
            </a:r>
          </a:p>
        </p:txBody>
      </p:sp>
      <p:sp>
        <p:nvSpPr>
          <p:cNvPr id="26627" name="Rectangle 3"/>
          <p:cNvSpPr>
            <a:spLocks noGrp="1" noChangeArrowheads="1"/>
          </p:cNvSpPr>
          <p:nvPr>
            <p:ph type="body" idx="1"/>
          </p:nvPr>
        </p:nvSpPr>
        <p:spPr>
          <a:xfrm>
            <a:off x="1688969" y="1244338"/>
            <a:ext cx="8814062" cy="5184742"/>
          </a:xfrm>
        </p:spPr>
        <p:txBody>
          <a:bodyPr/>
          <a:lstStyle/>
          <a:p>
            <a:pPr marL="0" indent="0">
              <a:buNone/>
              <a:defRPr/>
            </a:pPr>
            <a:r>
              <a:rPr lang="en-US" dirty="0">
                <a:effectLst>
                  <a:outerShdw blurRad="38100" dist="38100" dir="2700000" algn="tl">
                    <a:srgbClr val="000000">
                      <a:alpha val="43137"/>
                    </a:srgbClr>
                  </a:outerShdw>
                </a:effectLst>
              </a:rPr>
              <a:t>Pedigree of the king (1</a:t>
            </a:r>
            <a:r>
              <a:rPr lang="en-US" dirty="0">
                <a:effectLst>
                  <a:outerShdw blurRad="38100" dist="38100" dir="2700000" algn="tl">
                    <a:srgbClr val="000000">
                      <a:alpha val="43137"/>
                    </a:srgbClr>
                  </a:outerShdw>
                </a:effectLst>
                <a:cs typeface="Calibri" panose="020F0502020204030204" pitchFamily="34" charset="0"/>
              </a:rPr>
              <a:t>–2)</a:t>
            </a:r>
            <a:endParaRPr lang="en-US" dirty="0">
              <a:effectLst>
                <a:outerShdw blurRad="38100" dist="38100" dir="2700000" algn="tl">
                  <a:srgbClr val="000000">
                    <a:alpha val="43137"/>
                  </a:srgbClr>
                </a:outerShdw>
              </a:effectLst>
            </a:endParaRPr>
          </a:p>
          <a:p>
            <a:pPr lvl="1" eaLnBrk="1" hangingPunct="1">
              <a:lnSpc>
                <a:spcPct val="90000"/>
              </a:lnSpc>
              <a:defRPr/>
            </a:pPr>
            <a:r>
              <a:rPr lang="en-US" dirty="0">
                <a:effectLst>
                  <a:outerShdw blurRad="38100" dist="38100" dir="2700000" algn="tl">
                    <a:srgbClr val="000000">
                      <a:alpha val="43137"/>
                    </a:srgbClr>
                  </a:outerShdw>
                </a:effectLst>
              </a:rPr>
              <a:t>Preparation of the king (3</a:t>
            </a:r>
            <a:r>
              <a:rPr lang="en-US" dirty="0">
                <a:effectLst>
                  <a:outerShdw blurRad="38100" dist="38100" dir="2700000" algn="tl">
                    <a:srgbClr val="000000">
                      <a:alpha val="43137"/>
                    </a:srgbClr>
                  </a:outerShdw>
                </a:effectLst>
                <a:cs typeface="Calibri" panose="020F0502020204030204" pitchFamily="34" charset="0"/>
              </a:rPr>
              <a:t>–4)</a:t>
            </a:r>
            <a:endParaRPr lang="en-US" dirty="0">
              <a:effectLst>
                <a:outerShdw blurRad="38100" dist="38100" dir="2700000" algn="tl">
                  <a:srgbClr val="000000">
                    <a:alpha val="43137"/>
                  </a:srgbClr>
                </a:outerShdw>
              </a:effectLst>
            </a:endParaRPr>
          </a:p>
          <a:p>
            <a:pPr lvl="2" eaLnBrk="1" hangingPunct="1">
              <a:lnSpc>
                <a:spcPct val="90000"/>
              </a:lnSpc>
              <a:defRPr/>
            </a:pPr>
            <a:r>
              <a:rPr lang="en-US" sz="2800" dirty="0">
                <a:effectLst>
                  <a:outerShdw blurRad="38100" dist="38100" dir="2700000" algn="tl">
                    <a:srgbClr val="000000">
                      <a:alpha val="43137"/>
                    </a:srgbClr>
                  </a:outerShdw>
                </a:effectLst>
              </a:rPr>
              <a:t>Pedagogy of the king (5</a:t>
            </a:r>
            <a:r>
              <a:rPr lang="en-US" sz="2800" dirty="0">
                <a:effectLst>
                  <a:outerShdw blurRad="38100" dist="38100" dir="2700000" algn="tl">
                    <a:srgbClr val="000000">
                      <a:alpha val="43137"/>
                    </a:srgbClr>
                  </a:outerShdw>
                </a:effectLst>
                <a:cs typeface="Calibri" panose="020F0502020204030204" pitchFamily="34" charset="0"/>
              </a:rPr>
              <a:t>–7)</a:t>
            </a:r>
            <a:endParaRPr lang="en-US" sz="2800" dirty="0">
              <a:effectLst>
                <a:outerShdw blurRad="38100" dist="38100" dir="2700000" algn="tl">
                  <a:srgbClr val="000000">
                    <a:alpha val="43137"/>
                  </a:srgbClr>
                </a:outerShdw>
              </a:effectLst>
            </a:endParaRPr>
          </a:p>
          <a:p>
            <a:pPr lvl="3" eaLnBrk="1" hangingPunct="1">
              <a:lnSpc>
                <a:spcPct val="90000"/>
              </a:lnSpc>
              <a:defRPr/>
            </a:pPr>
            <a:r>
              <a:rPr lang="en-US" sz="2800" dirty="0">
                <a:effectLst>
                  <a:outerShdw blurRad="38100" dist="38100" dir="2700000" algn="tl">
                    <a:srgbClr val="000000">
                      <a:alpha val="43137"/>
                    </a:srgbClr>
                  </a:outerShdw>
                </a:effectLst>
              </a:rPr>
              <a:t>Power of the king (8</a:t>
            </a:r>
            <a:r>
              <a:rPr lang="en-US" sz="2800" dirty="0">
                <a:effectLst>
                  <a:outerShdw blurRad="38100" dist="38100" dir="2700000" algn="tl">
                    <a:srgbClr val="000000">
                      <a:alpha val="43137"/>
                    </a:srgbClr>
                  </a:outerShdw>
                </a:effectLst>
                <a:cs typeface="Calibri" panose="020F0502020204030204" pitchFamily="34" charset="0"/>
              </a:rPr>
              <a:t>–9)</a:t>
            </a:r>
          </a:p>
          <a:p>
            <a:pPr lvl="4" eaLnBrk="1" hangingPunct="1">
              <a:lnSpc>
                <a:spcPct val="90000"/>
              </a:lnSpc>
              <a:defRPr/>
            </a:pPr>
            <a:r>
              <a:rPr lang="en-US" sz="2800" dirty="0">
                <a:effectLst>
                  <a:outerShdw blurRad="38100" dist="38100" dir="2700000" algn="tl">
                    <a:srgbClr val="000000">
                      <a:alpha val="43137"/>
                    </a:srgbClr>
                  </a:outerShdw>
                </a:effectLst>
                <a:cs typeface="Calibri" panose="020F0502020204030204" pitchFamily="34" charset="0"/>
              </a:rPr>
              <a:t>Program of the king (10)</a:t>
            </a:r>
            <a:endParaRPr lang="en-US" sz="2800" dirty="0">
              <a:effectLst>
                <a:outerShdw blurRad="38100" dist="38100" dir="2700000" algn="tl">
                  <a:srgbClr val="000000">
                    <a:alpha val="43137"/>
                  </a:srgbClr>
                </a:outerShdw>
              </a:effectLst>
            </a:endParaRPr>
          </a:p>
          <a:p>
            <a:pPr lvl="5">
              <a:lnSpc>
                <a:spcPct val="90000"/>
              </a:lnSpc>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Progressive rejection of the king (11–12)</a:t>
            </a:r>
          </a:p>
          <a:p>
            <a:pPr lvl="4" eaLnBrk="1" hangingPunct="1">
              <a:lnSpc>
                <a:spcPct val="90000"/>
              </a:lnSpc>
              <a:defRPr/>
            </a:pPr>
            <a:r>
              <a:rPr lang="en-US" sz="2800" dirty="0">
                <a:effectLst>
                  <a:outerShdw blurRad="38100" dist="38100" dir="2700000" algn="tl">
                    <a:srgbClr val="000000">
                      <a:alpha val="43137"/>
                    </a:srgbClr>
                  </a:outerShdw>
                </a:effectLst>
              </a:rPr>
              <a:t>Preparation of the king’s disciples (13</a:t>
            </a:r>
            <a:r>
              <a:rPr lang="en-US" sz="2800" dirty="0">
                <a:effectLst>
                  <a:outerShdw blurRad="38100" dist="38100" dir="2700000" algn="tl">
                    <a:srgbClr val="000000">
                      <a:alpha val="43137"/>
                    </a:srgbClr>
                  </a:outerShdw>
                </a:effectLst>
                <a:cs typeface="Calibri" panose="020F0502020204030204" pitchFamily="34" charset="0"/>
              </a:rPr>
              <a:t>–20)</a:t>
            </a:r>
            <a:endParaRPr lang="en-US" sz="2800" dirty="0">
              <a:effectLst>
                <a:outerShdw blurRad="38100" dist="38100" dir="2700000" algn="tl">
                  <a:srgbClr val="000000">
                    <a:alpha val="43137"/>
                  </a:srgbClr>
                </a:outerShdw>
              </a:effectLst>
            </a:endParaRPr>
          </a:p>
          <a:p>
            <a:pPr lvl="3" eaLnBrk="1" hangingPunct="1">
              <a:lnSpc>
                <a:spcPct val="90000"/>
              </a:lnSpc>
              <a:defRPr/>
            </a:pPr>
            <a:r>
              <a:rPr lang="en-US" sz="2800" dirty="0">
                <a:effectLst>
                  <a:outerShdw blurRad="38100" dist="38100" dir="2700000" algn="tl">
                    <a:srgbClr val="000000">
                      <a:alpha val="43137"/>
                    </a:srgbClr>
                  </a:outerShdw>
                </a:effectLst>
              </a:rPr>
              <a:t>Presentation &amp; rejection of the king (21</a:t>
            </a:r>
            <a:r>
              <a:rPr lang="en-US" sz="2800" dirty="0">
                <a:effectLst>
                  <a:outerShdw blurRad="38100" dist="38100" dir="2700000" algn="tl">
                    <a:srgbClr val="000000">
                      <a:alpha val="43137"/>
                    </a:srgbClr>
                  </a:outerShdw>
                </a:effectLst>
                <a:cs typeface="Calibri" panose="020F0502020204030204" pitchFamily="34" charset="0"/>
              </a:rPr>
              <a:t>–23)</a:t>
            </a:r>
            <a:r>
              <a:rPr lang="en-US" sz="2800" dirty="0">
                <a:effectLst>
                  <a:outerShdw blurRad="38100" dist="38100" dir="2700000" algn="tl">
                    <a:srgbClr val="000000">
                      <a:alpha val="43137"/>
                    </a:srgbClr>
                  </a:outerShdw>
                </a:effectLst>
              </a:rPr>
              <a:t> </a:t>
            </a:r>
          </a:p>
          <a:p>
            <a:pPr lvl="2" eaLnBrk="1" hangingPunct="1">
              <a:lnSpc>
                <a:spcPct val="90000"/>
              </a:lnSpc>
              <a:defRPr/>
            </a:pPr>
            <a:r>
              <a:rPr lang="en-US" sz="2800" dirty="0">
                <a:effectLst>
                  <a:outerShdw blurRad="38100" dist="38100" dir="2700000" algn="tl">
                    <a:srgbClr val="000000">
                      <a:alpha val="43137"/>
                    </a:srgbClr>
                  </a:outerShdw>
                </a:effectLst>
              </a:rPr>
              <a:t>Prophecies of the king (24</a:t>
            </a:r>
            <a:r>
              <a:rPr lang="en-US" sz="2800" dirty="0">
                <a:effectLst>
                  <a:outerShdw blurRad="38100" dist="38100" dir="2700000" algn="tl">
                    <a:srgbClr val="000000">
                      <a:alpha val="43137"/>
                    </a:srgbClr>
                  </a:outerShdw>
                </a:effectLst>
                <a:cs typeface="Calibri" panose="020F0502020204030204" pitchFamily="34" charset="0"/>
              </a:rPr>
              <a:t>–25)</a:t>
            </a:r>
            <a:endParaRPr lang="en-US" sz="2800" dirty="0">
              <a:effectLst>
                <a:outerShdw blurRad="38100" dist="38100" dir="2700000" algn="tl">
                  <a:srgbClr val="000000">
                    <a:alpha val="43137"/>
                  </a:srgbClr>
                </a:outerShdw>
              </a:effectLst>
            </a:endParaRPr>
          </a:p>
          <a:p>
            <a:pPr lvl="1" eaLnBrk="1" hangingPunct="1">
              <a:lnSpc>
                <a:spcPct val="90000"/>
              </a:lnSpc>
              <a:defRPr/>
            </a:pPr>
            <a:r>
              <a:rPr lang="en-US" dirty="0">
                <a:effectLst>
                  <a:outerShdw blurRad="38100" dist="38100" dir="2700000" algn="tl">
                    <a:srgbClr val="000000">
                      <a:alpha val="43137"/>
                    </a:srgbClr>
                  </a:outerShdw>
                </a:effectLst>
              </a:rPr>
              <a:t>Passion of the king (26</a:t>
            </a:r>
            <a:r>
              <a:rPr lang="en-US" dirty="0">
                <a:effectLst>
                  <a:outerShdw blurRad="38100" dist="38100" dir="2700000" algn="tl">
                    <a:srgbClr val="000000">
                      <a:alpha val="43137"/>
                    </a:srgbClr>
                  </a:outerShdw>
                </a:effectLst>
                <a:cs typeface="Calibri" panose="020F0502020204030204" pitchFamily="34" charset="0"/>
              </a:rPr>
              <a:t>–27)</a:t>
            </a:r>
            <a:endParaRPr lang="en-US" dirty="0">
              <a:effectLst>
                <a:outerShdw blurRad="38100" dist="38100" dir="2700000" algn="tl">
                  <a:srgbClr val="000000">
                    <a:alpha val="43137"/>
                  </a:srgbClr>
                </a:outerShdw>
              </a:effectLst>
            </a:endParaRPr>
          </a:p>
          <a:p>
            <a:pPr marL="0" indent="0">
              <a:buNone/>
              <a:defRPr/>
            </a:pPr>
            <a:r>
              <a:rPr lang="en-US" dirty="0">
                <a:effectLst>
                  <a:outerShdw blurRad="38100" dist="38100" dir="2700000" algn="tl">
                    <a:srgbClr val="000000">
                      <a:alpha val="43137"/>
                    </a:srgbClr>
                  </a:outerShdw>
                </a:effectLst>
              </a:rPr>
              <a:t>Proof of the king (</a:t>
            </a:r>
            <a:r>
              <a:rPr lang="en-US" dirty="0">
                <a:effectLst>
                  <a:outerShdw blurRad="38100" dist="38100" dir="2700000" algn="tl">
                    <a:srgbClr val="000000">
                      <a:alpha val="43137"/>
                    </a:srgbClr>
                  </a:outerShdw>
                </a:effectLst>
                <a:cs typeface="Calibri" panose="020F0502020204030204" pitchFamily="34" charset="0"/>
              </a:rPr>
              <a:t>28)</a:t>
            </a:r>
          </a:p>
        </p:txBody>
      </p:sp>
    </p:spTree>
    <p:extLst>
      <p:ext uri="{BB962C8B-B14F-4D97-AF65-F5344CB8AC3E}">
        <p14:creationId xmlns:p14="http://schemas.microsoft.com/office/powerpoint/2010/main" val="155498864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410587453"/>
              </p:ext>
            </p:extLst>
          </p:nvPr>
        </p:nvGraphicFramePr>
        <p:xfrm>
          <a:off x="609600" y="548640"/>
          <a:ext cx="10972800" cy="5760720"/>
        </p:xfrm>
        <a:graphic>
          <a:graphicData uri="http://schemas.openxmlformats.org/drawingml/2006/table">
            <a:tbl>
              <a:tblPr firstRow="1" bandRow="1">
                <a:tableStyleId>{D7AC3CCA-C797-4891-BE02-D94E43425B78}</a:tableStyleId>
              </a:tblPr>
              <a:tblGrid>
                <a:gridCol w="4067503">
                  <a:extLst>
                    <a:ext uri="{9D8B030D-6E8A-4147-A177-3AD203B41FA5}">
                      <a16:colId xmlns:a16="http://schemas.microsoft.com/office/drawing/2014/main" val="1548706622"/>
                    </a:ext>
                  </a:extLst>
                </a:gridCol>
                <a:gridCol w="3594538">
                  <a:extLst>
                    <a:ext uri="{9D8B030D-6E8A-4147-A177-3AD203B41FA5}">
                      <a16:colId xmlns:a16="http://schemas.microsoft.com/office/drawing/2014/main" val="2017861585"/>
                    </a:ext>
                  </a:extLst>
                </a:gridCol>
                <a:gridCol w="3310759">
                  <a:extLst>
                    <a:ext uri="{9D8B030D-6E8A-4147-A177-3AD203B41FA5}">
                      <a16:colId xmlns:a16="http://schemas.microsoft.com/office/drawing/2014/main" val="1115267921"/>
                    </a:ext>
                  </a:extLst>
                </a:gridCol>
              </a:tblGrid>
              <a:tr h="640080">
                <a:tc gridSpan="3">
                  <a:txBody>
                    <a:bodyPr/>
                    <a:lstStyle/>
                    <a:p>
                      <a:pPr algn="ctr"/>
                      <a:r>
                        <a:rPr lang="en-US" sz="3600" b="0" dirty="0">
                          <a:solidFill>
                            <a:srgbClr val="00FFFF"/>
                          </a:solidFill>
                          <a:effectLst>
                            <a:outerShdw blurRad="38100" dist="38100" dir="2700000" algn="tl">
                              <a:srgbClr val="000000">
                                <a:alpha val="43137"/>
                              </a:srgbClr>
                            </a:outerShdw>
                          </a:effectLst>
                          <a:latin typeface="Calibri" panose="020F0502020204030204" pitchFamily="34" charset="0"/>
                        </a:rPr>
                        <a:t>Transition from Public to Private Ministry</a:t>
                      </a:r>
                    </a:p>
                  </a:txBody>
                  <a:tcPr anchor="ctr">
                    <a:solidFill>
                      <a:schemeClr val="bg1"/>
                    </a:solidFill>
                  </a:tcPr>
                </a:tc>
                <a:tc hMerge="1">
                  <a:txBody>
                    <a:bodyPr/>
                    <a:lstStyle/>
                    <a:p>
                      <a:endParaRPr lang="en-US" sz="2800" dirty="0">
                        <a:latin typeface="Calibri" panose="020F0502020204030204" pitchFamily="34" charset="0"/>
                      </a:endParaRPr>
                    </a:p>
                  </a:txBody>
                  <a:tcPr/>
                </a:tc>
                <a:tc hMerge="1">
                  <a:txBody>
                    <a:bodyPr/>
                    <a:lstStyle/>
                    <a:p>
                      <a:endParaRPr lang="en-US" sz="2800" dirty="0">
                        <a:latin typeface="Calibri" panose="020F0502020204030204" pitchFamily="34" charset="0"/>
                      </a:endParaRPr>
                    </a:p>
                  </a:txBody>
                  <a:tcPr/>
                </a:tc>
                <a:extLst>
                  <a:ext uri="{0D108BD9-81ED-4DB2-BD59-A6C34878D82A}">
                    <a16:rowId xmlns:a16="http://schemas.microsoft.com/office/drawing/2014/main" val="726409370"/>
                  </a:ext>
                </a:extLst>
              </a:tr>
              <a:tr h="640080">
                <a:tc>
                  <a:txBody>
                    <a:bodyPr/>
                    <a:lstStyle/>
                    <a:p>
                      <a:pPr algn="ctr"/>
                      <a:endParaRPr lang="en-US" sz="2800" b="1" dirty="0">
                        <a:latin typeface="Calibri" panose="020F0502020204030204" pitchFamily="34" charset="0"/>
                      </a:endParaRPr>
                    </a:p>
                  </a:txBody>
                  <a:tcPr anchor="ctr"/>
                </a:tc>
                <a:tc>
                  <a:txBody>
                    <a:bodyPr/>
                    <a:lstStyle/>
                    <a:p>
                      <a:pPr algn="ctr"/>
                      <a:r>
                        <a:rPr kumimoji="0" lang="en-US" sz="2800" b="1" u="none" strike="noStrike" cap="none" normalizeH="0" baseline="0" dirty="0">
                          <a:ln>
                            <a:noFill/>
                          </a:ln>
                          <a:solidFill>
                            <a:srgbClr val="C00000"/>
                          </a:solidFill>
                          <a:effectLst/>
                          <a:latin typeface="Calibri" panose="020F0502020204030204" pitchFamily="34" charset="0"/>
                        </a:rPr>
                        <a:t>PUBLIC</a:t>
                      </a:r>
                      <a:endParaRPr lang="en-US" sz="2800" b="1" dirty="0">
                        <a:solidFill>
                          <a:srgbClr val="C00000"/>
                        </a:solidFill>
                        <a:latin typeface="Calibri" panose="020F0502020204030204" pitchFamily="34" charset="0"/>
                      </a:endParaRPr>
                    </a:p>
                  </a:txBody>
                  <a:tcPr anchor="ctr"/>
                </a:tc>
                <a:tc>
                  <a:txBody>
                    <a:bodyPr/>
                    <a:lstStyle/>
                    <a:p>
                      <a:pPr algn="ctr"/>
                      <a:r>
                        <a:rPr lang="en-US" sz="2800" b="1" dirty="0">
                          <a:solidFill>
                            <a:srgbClr val="0000FF"/>
                          </a:solidFill>
                          <a:latin typeface="Calibri" panose="020F0502020204030204" pitchFamily="34" charset="0"/>
                        </a:rPr>
                        <a:t>PRIVATE</a:t>
                      </a:r>
                    </a:p>
                  </a:txBody>
                  <a:tcPr anchor="ctr"/>
                </a:tc>
                <a:extLst>
                  <a:ext uri="{0D108BD9-81ED-4DB2-BD59-A6C34878D82A}">
                    <a16:rowId xmlns:a16="http://schemas.microsoft.com/office/drawing/2014/main" val="322325277"/>
                  </a:ext>
                </a:extLst>
              </a:tr>
              <a:tr h="64008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1"/>
                          </a:solidFill>
                          <a:effectLst/>
                          <a:latin typeface="Calibri" panose="020F0502020204030204" pitchFamily="34" charset="0"/>
                        </a:rPr>
                        <a:t>Scripture</a:t>
                      </a:r>
                      <a:endParaRPr kumimoji="0" lang="en-US" sz="2800" b="1" i="0" u="none" strike="noStrike" cap="none" normalizeH="0" baseline="0" dirty="0">
                        <a:ln>
                          <a:noFill/>
                        </a:ln>
                        <a:solidFill>
                          <a:schemeClr val="bg1"/>
                        </a:solidFill>
                        <a:effectLst/>
                        <a:latin typeface="Calibri" panose="020F0502020204030204" pitchFamily="34" charset="0"/>
                      </a:endParaRPr>
                    </a:p>
                  </a:txBody>
                  <a:tcPr marT="45713" marB="45713"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1"/>
                          </a:solidFill>
                          <a:effectLst/>
                          <a:latin typeface="Calibri" panose="020F0502020204030204" pitchFamily="34" charset="0"/>
                        </a:rPr>
                        <a:t>Matt. 1–12</a:t>
                      </a:r>
                      <a:endParaRPr kumimoji="0" lang="en-US" sz="2800" b="1" i="0" u="none" strike="noStrike" cap="none" normalizeH="0" baseline="0" dirty="0">
                        <a:ln>
                          <a:noFill/>
                        </a:ln>
                        <a:solidFill>
                          <a:schemeClr val="bg1"/>
                        </a:solidFill>
                        <a:effectLst/>
                        <a:latin typeface="Calibri" panose="020F0502020204030204" pitchFamily="34" charset="0"/>
                      </a:endParaRPr>
                    </a:p>
                  </a:txBody>
                  <a:tcPr marT="45713" marB="45713"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1"/>
                          </a:solidFill>
                          <a:effectLst/>
                          <a:latin typeface="Calibri" panose="020F0502020204030204" pitchFamily="34" charset="0"/>
                        </a:rPr>
                        <a:t>Matt. 13–28</a:t>
                      </a:r>
                      <a:endParaRPr kumimoji="0" lang="en-US" sz="2800" b="1" i="0" u="none" strike="noStrike" cap="none" normalizeH="0" baseline="0" dirty="0">
                        <a:ln>
                          <a:noFill/>
                        </a:ln>
                        <a:solidFill>
                          <a:schemeClr val="bg1"/>
                        </a:solidFill>
                        <a:effectLst/>
                        <a:latin typeface="Calibri" panose="020F0502020204030204" pitchFamily="34" charset="0"/>
                        <a:cs typeface="Calibri" panose="020F0502020204030204" pitchFamily="34" charset="0"/>
                      </a:endParaRPr>
                    </a:p>
                  </a:txBody>
                  <a:tcPr marT="45713" marB="45713" anchor="ctr" horzOverflow="overflow"/>
                </a:tc>
                <a:extLst>
                  <a:ext uri="{0D108BD9-81ED-4DB2-BD59-A6C34878D82A}">
                    <a16:rowId xmlns:a16="http://schemas.microsoft.com/office/drawing/2014/main" val="21921017"/>
                  </a:ext>
                </a:extLst>
              </a:tr>
              <a:tr h="64008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1"/>
                          </a:solidFill>
                          <a:effectLst/>
                          <a:latin typeface="Calibri" panose="020F0502020204030204" pitchFamily="34" charset="0"/>
                        </a:rPr>
                        <a:t>Focus</a:t>
                      </a:r>
                      <a:endParaRPr kumimoji="0" lang="en-US" sz="2800" b="1" i="0" u="none" strike="noStrike" cap="none" normalizeH="0" baseline="0" dirty="0">
                        <a:ln>
                          <a:noFill/>
                        </a:ln>
                        <a:solidFill>
                          <a:schemeClr val="bg1"/>
                        </a:solidFill>
                        <a:effectLst/>
                        <a:latin typeface="Calibri" panose="020F0502020204030204" pitchFamily="34" charset="0"/>
                      </a:endParaRPr>
                    </a:p>
                  </a:txBody>
                  <a:tcPr marT="45713" marB="45713"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1"/>
                          </a:solidFill>
                          <a:effectLst/>
                          <a:latin typeface="Calibri" panose="020F0502020204030204" pitchFamily="34" charset="0"/>
                        </a:rPr>
                        <a:t>Nation</a:t>
                      </a:r>
                      <a:endParaRPr kumimoji="0" lang="en-US" sz="2800" b="1" i="0" u="none" strike="noStrike" cap="none" normalizeH="0" baseline="0" dirty="0">
                        <a:ln>
                          <a:noFill/>
                        </a:ln>
                        <a:solidFill>
                          <a:schemeClr val="bg1"/>
                        </a:solidFill>
                        <a:effectLst/>
                        <a:latin typeface="Calibri" panose="020F0502020204030204" pitchFamily="34" charset="0"/>
                      </a:endParaRPr>
                    </a:p>
                  </a:txBody>
                  <a:tcPr marT="45713" marB="45713"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1"/>
                          </a:solidFill>
                          <a:effectLst/>
                          <a:latin typeface="Calibri" panose="020F0502020204030204" pitchFamily="34" charset="0"/>
                        </a:rPr>
                        <a:t>Remnant</a:t>
                      </a:r>
                      <a:endParaRPr kumimoji="0" lang="en-US" sz="2800" b="1" i="0" u="none" strike="noStrike" cap="none" normalizeH="0" baseline="0" dirty="0">
                        <a:ln>
                          <a:noFill/>
                        </a:ln>
                        <a:solidFill>
                          <a:schemeClr val="bg1"/>
                        </a:solidFill>
                        <a:effectLst/>
                        <a:latin typeface="Calibri" panose="020F0502020204030204" pitchFamily="34" charset="0"/>
                      </a:endParaRPr>
                    </a:p>
                  </a:txBody>
                  <a:tcPr marT="45713" marB="45713" anchor="ctr" horzOverflow="overflow"/>
                </a:tc>
                <a:extLst>
                  <a:ext uri="{0D108BD9-81ED-4DB2-BD59-A6C34878D82A}">
                    <a16:rowId xmlns:a16="http://schemas.microsoft.com/office/drawing/2014/main" val="436724035"/>
                  </a:ext>
                </a:extLst>
              </a:tr>
              <a:tr h="64008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1"/>
                          </a:solidFill>
                          <a:effectLst/>
                          <a:latin typeface="Calibri" panose="020F0502020204030204" pitchFamily="34" charset="0"/>
                        </a:rPr>
                        <a:t>Miracles</a:t>
                      </a:r>
                      <a:endParaRPr kumimoji="0" lang="en-US" sz="2800" b="1" i="0" u="none" strike="noStrike" cap="none" normalizeH="0" baseline="0" dirty="0">
                        <a:ln>
                          <a:noFill/>
                        </a:ln>
                        <a:solidFill>
                          <a:schemeClr val="bg1"/>
                        </a:solidFill>
                        <a:effectLst/>
                        <a:latin typeface="Calibri" panose="020F0502020204030204" pitchFamily="34" charset="0"/>
                      </a:endParaRPr>
                    </a:p>
                  </a:txBody>
                  <a:tcPr marT="45713" marB="45713"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1"/>
                          </a:solidFill>
                          <a:effectLst/>
                          <a:latin typeface="Calibri" panose="020F0502020204030204" pitchFamily="34" charset="0"/>
                        </a:rPr>
                        <a:t>Proof to nation</a:t>
                      </a:r>
                      <a:endParaRPr kumimoji="0" lang="en-US" sz="2800" b="1" i="0" u="none" strike="noStrike" cap="none" normalizeH="0" baseline="0" dirty="0">
                        <a:ln>
                          <a:noFill/>
                        </a:ln>
                        <a:solidFill>
                          <a:schemeClr val="bg1"/>
                        </a:solidFill>
                        <a:effectLst/>
                        <a:latin typeface="Calibri" panose="020F0502020204030204" pitchFamily="34" charset="0"/>
                      </a:endParaRPr>
                    </a:p>
                  </a:txBody>
                  <a:tcPr marT="45713" marB="45713"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1"/>
                          </a:solidFill>
                          <a:effectLst/>
                          <a:latin typeface="Calibri" panose="020F0502020204030204" pitchFamily="34" charset="0"/>
                        </a:rPr>
                        <a:t>Training for remnant</a:t>
                      </a:r>
                      <a:endParaRPr kumimoji="0" lang="en-US" sz="2800" b="1" i="0" u="none" strike="noStrike" cap="none" normalizeH="0" baseline="0" dirty="0">
                        <a:ln>
                          <a:noFill/>
                        </a:ln>
                        <a:solidFill>
                          <a:schemeClr val="bg1"/>
                        </a:solidFill>
                        <a:effectLst/>
                        <a:latin typeface="Calibri" panose="020F0502020204030204" pitchFamily="34" charset="0"/>
                      </a:endParaRPr>
                    </a:p>
                  </a:txBody>
                  <a:tcPr marT="45713" marB="45713" anchor="ctr" horzOverflow="overflow"/>
                </a:tc>
                <a:extLst>
                  <a:ext uri="{0D108BD9-81ED-4DB2-BD59-A6C34878D82A}">
                    <a16:rowId xmlns:a16="http://schemas.microsoft.com/office/drawing/2014/main" val="3012532902"/>
                  </a:ext>
                </a:extLst>
              </a:tr>
              <a:tr h="64008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1"/>
                          </a:solidFill>
                          <a:effectLst/>
                          <a:latin typeface="Calibri" panose="020F0502020204030204" pitchFamily="34" charset="0"/>
                        </a:rPr>
                        <a:t>Kingdom Offer</a:t>
                      </a:r>
                      <a:endParaRPr kumimoji="0" lang="en-US" sz="2800" b="1" i="0" u="none" strike="noStrike" cap="none" normalizeH="0" baseline="0" dirty="0">
                        <a:ln>
                          <a:noFill/>
                        </a:ln>
                        <a:solidFill>
                          <a:schemeClr val="bg1"/>
                        </a:solidFill>
                        <a:effectLst/>
                        <a:latin typeface="Calibri" panose="020F0502020204030204" pitchFamily="34" charset="0"/>
                      </a:endParaRPr>
                    </a:p>
                  </a:txBody>
                  <a:tcPr marT="45713" marB="45713"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1"/>
                          </a:solidFill>
                          <a:effectLst/>
                          <a:latin typeface="Calibri" panose="020F0502020204030204" pitchFamily="34" charset="0"/>
                        </a:rPr>
                        <a:t>Prominent</a:t>
                      </a:r>
                      <a:endParaRPr kumimoji="0" lang="en-US" sz="2800" b="1" i="0" u="none" strike="noStrike" cap="none" normalizeH="0" baseline="0" dirty="0">
                        <a:ln>
                          <a:noFill/>
                        </a:ln>
                        <a:solidFill>
                          <a:schemeClr val="bg1"/>
                        </a:solidFill>
                        <a:effectLst/>
                        <a:latin typeface="Calibri" panose="020F0502020204030204" pitchFamily="34" charset="0"/>
                      </a:endParaRPr>
                    </a:p>
                  </a:txBody>
                  <a:tcPr marT="45713" marB="45713"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1"/>
                          </a:solidFill>
                          <a:effectLst/>
                          <a:latin typeface="Calibri" panose="020F0502020204030204" pitchFamily="34" charset="0"/>
                        </a:rPr>
                        <a:t>Disappears</a:t>
                      </a:r>
                      <a:endParaRPr kumimoji="0" lang="en-US" sz="2800" b="1" i="0" u="none" strike="noStrike" cap="none" normalizeH="0" baseline="0" dirty="0">
                        <a:ln>
                          <a:noFill/>
                        </a:ln>
                        <a:solidFill>
                          <a:schemeClr val="bg1"/>
                        </a:solidFill>
                        <a:effectLst/>
                        <a:latin typeface="Calibri" panose="020F0502020204030204" pitchFamily="34" charset="0"/>
                      </a:endParaRPr>
                    </a:p>
                  </a:txBody>
                  <a:tcPr marT="45713" marB="45713" anchor="ctr" horzOverflow="overflow"/>
                </a:tc>
                <a:extLst>
                  <a:ext uri="{0D108BD9-81ED-4DB2-BD59-A6C34878D82A}">
                    <a16:rowId xmlns:a16="http://schemas.microsoft.com/office/drawing/2014/main" val="1692019242"/>
                  </a:ext>
                </a:extLst>
              </a:tr>
              <a:tr h="64008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1"/>
                          </a:solidFill>
                          <a:effectLst/>
                          <a:latin typeface="Calibri" panose="020F0502020204030204" pitchFamily="34" charset="0"/>
                        </a:rPr>
                        <a:t>Teaching</a:t>
                      </a:r>
                      <a:endParaRPr kumimoji="0" lang="en-US" sz="2800" b="1" i="0" u="none" strike="noStrike" cap="none" normalizeH="0" baseline="0" dirty="0">
                        <a:ln>
                          <a:noFill/>
                        </a:ln>
                        <a:solidFill>
                          <a:schemeClr val="bg1"/>
                        </a:solidFill>
                        <a:effectLst/>
                        <a:latin typeface="Calibri" panose="020F0502020204030204" pitchFamily="34" charset="0"/>
                      </a:endParaRPr>
                    </a:p>
                  </a:txBody>
                  <a:tcPr marT="45713" marB="45713"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1"/>
                          </a:solidFill>
                          <a:effectLst/>
                          <a:latin typeface="Calibri" panose="020F0502020204030204" pitchFamily="34" charset="0"/>
                        </a:rPr>
                        <a:t>Discourse</a:t>
                      </a:r>
                      <a:endParaRPr kumimoji="0" lang="en-US" sz="2800" b="1" i="0" u="none" strike="noStrike" cap="none" normalizeH="0" baseline="0" dirty="0">
                        <a:ln>
                          <a:noFill/>
                        </a:ln>
                        <a:solidFill>
                          <a:schemeClr val="bg1"/>
                        </a:solidFill>
                        <a:effectLst/>
                        <a:latin typeface="Calibri" panose="020F0502020204030204" pitchFamily="34" charset="0"/>
                      </a:endParaRPr>
                    </a:p>
                  </a:txBody>
                  <a:tcPr marT="45713" marB="45713"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1"/>
                          </a:solidFill>
                          <a:effectLst/>
                          <a:latin typeface="Calibri" panose="020F0502020204030204" pitchFamily="34" charset="0"/>
                        </a:rPr>
                        <a:t>Parabolic</a:t>
                      </a:r>
                      <a:endParaRPr kumimoji="0" lang="en-US" sz="2800" b="1" i="0" u="none" strike="noStrike" cap="none" normalizeH="0" baseline="0" dirty="0">
                        <a:ln>
                          <a:noFill/>
                        </a:ln>
                        <a:solidFill>
                          <a:schemeClr val="bg1"/>
                        </a:solidFill>
                        <a:effectLst/>
                        <a:latin typeface="Calibri" panose="020F0502020204030204" pitchFamily="34" charset="0"/>
                      </a:endParaRPr>
                    </a:p>
                  </a:txBody>
                  <a:tcPr marT="45713" marB="45713" anchor="ctr" horzOverflow="overflow"/>
                </a:tc>
                <a:extLst>
                  <a:ext uri="{0D108BD9-81ED-4DB2-BD59-A6C34878D82A}">
                    <a16:rowId xmlns:a16="http://schemas.microsoft.com/office/drawing/2014/main" val="1289722862"/>
                  </a:ext>
                </a:extLst>
              </a:tr>
              <a:tr h="64008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1"/>
                          </a:solidFill>
                          <a:effectLst/>
                          <a:latin typeface="Calibri" panose="020F0502020204030204" pitchFamily="34" charset="0"/>
                        </a:rPr>
                        <a:t>Interim program</a:t>
                      </a:r>
                      <a:endParaRPr kumimoji="0" lang="en-US" sz="2800" b="1" i="0" u="none" strike="noStrike" cap="none" normalizeH="0" baseline="0" dirty="0">
                        <a:ln>
                          <a:noFill/>
                        </a:ln>
                        <a:solidFill>
                          <a:schemeClr val="bg1"/>
                        </a:solidFill>
                        <a:effectLst/>
                        <a:latin typeface="Calibri" panose="020F0502020204030204" pitchFamily="34" charset="0"/>
                      </a:endParaRPr>
                    </a:p>
                  </a:txBody>
                  <a:tcPr marT="45713" marB="45713"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1"/>
                          </a:solidFill>
                          <a:effectLst/>
                          <a:latin typeface="Calibri" panose="020F0502020204030204" pitchFamily="34" charset="0"/>
                        </a:rPr>
                        <a:t>Not mentioned</a:t>
                      </a:r>
                      <a:endParaRPr kumimoji="0" lang="en-US" sz="2800" b="1" i="0" u="none" strike="noStrike" cap="none" normalizeH="0" baseline="0" dirty="0">
                        <a:ln>
                          <a:noFill/>
                        </a:ln>
                        <a:solidFill>
                          <a:schemeClr val="bg1"/>
                        </a:solidFill>
                        <a:effectLst/>
                        <a:latin typeface="Calibri" panose="020F0502020204030204" pitchFamily="34" charset="0"/>
                      </a:endParaRPr>
                    </a:p>
                  </a:txBody>
                  <a:tcPr marT="45713" marB="45713"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1"/>
                          </a:solidFill>
                          <a:effectLst/>
                          <a:latin typeface="Calibri" panose="020F0502020204030204" pitchFamily="34" charset="0"/>
                        </a:rPr>
                        <a:t>Prominent</a:t>
                      </a:r>
                      <a:endParaRPr kumimoji="0" lang="en-US" sz="2800" b="1" i="0" u="none" strike="noStrike" cap="none" normalizeH="0" baseline="0" dirty="0">
                        <a:ln>
                          <a:noFill/>
                        </a:ln>
                        <a:solidFill>
                          <a:schemeClr val="bg1"/>
                        </a:solidFill>
                        <a:effectLst/>
                        <a:latin typeface="Calibri" panose="020F0502020204030204" pitchFamily="34" charset="0"/>
                      </a:endParaRPr>
                    </a:p>
                  </a:txBody>
                  <a:tcPr marT="45713" marB="45713" anchor="ctr" horzOverflow="overflow"/>
                </a:tc>
                <a:extLst>
                  <a:ext uri="{0D108BD9-81ED-4DB2-BD59-A6C34878D82A}">
                    <a16:rowId xmlns:a16="http://schemas.microsoft.com/office/drawing/2014/main" val="4270603190"/>
                  </a:ext>
                </a:extLst>
              </a:tr>
              <a:tr h="64008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1"/>
                          </a:solidFill>
                          <a:effectLst/>
                          <a:latin typeface="Calibri" panose="020F0502020204030204" pitchFamily="34" charset="0"/>
                        </a:rPr>
                        <a:t>Crucifixion; Resurrection</a:t>
                      </a:r>
                    </a:p>
                  </a:txBody>
                  <a:tcPr marT="45713" marB="45713"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a:ln>
                            <a:noFill/>
                          </a:ln>
                          <a:solidFill>
                            <a:schemeClr val="bg1"/>
                          </a:solidFill>
                          <a:effectLst/>
                          <a:latin typeface="Calibri" panose="020F0502020204030204" pitchFamily="34" charset="0"/>
                        </a:rPr>
                        <a:t>Not mentioned (4:17)</a:t>
                      </a:r>
                      <a:endParaRPr kumimoji="0" lang="en-US" sz="2800" b="1" i="0" u="none" strike="noStrike" cap="none" normalizeH="0" baseline="0" dirty="0">
                        <a:ln>
                          <a:noFill/>
                        </a:ln>
                        <a:solidFill>
                          <a:schemeClr val="bg1"/>
                        </a:solidFill>
                        <a:effectLst/>
                        <a:latin typeface="Calibri" panose="020F0502020204030204" pitchFamily="34" charset="0"/>
                      </a:endParaRPr>
                    </a:p>
                  </a:txBody>
                  <a:tcPr marT="45713" marB="45713"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1"/>
                          </a:solidFill>
                          <a:effectLst/>
                          <a:latin typeface="Calibri" panose="020F0502020204030204" pitchFamily="34" charset="0"/>
                        </a:rPr>
                        <a:t>Prominent (16:21)</a:t>
                      </a:r>
                    </a:p>
                  </a:txBody>
                  <a:tcPr marT="45713" marB="45713" anchor="ctr" horzOverflow="overflow"/>
                </a:tc>
                <a:extLst>
                  <a:ext uri="{0D108BD9-81ED-4DB2-BD59-A6C34878D82A}">
                    <a16:rowId xmlns:a16="http://schemas.microsoft.com/office/drawing/2014/main" val="1280132494"/>
                  </a:ext>
                </a:extLst>
              </a:tr>
            </a:tbl>
          </a:graphicData>
        </a:graphic>
      </p:graphicFrame>
    </p:spTree>
    <p:extLst>
      <p:ext uri="{BB962C8B-B14F-4D97-AF65-F5344CB8AC3E}">
        <p14:creationId xmlns:p14="http://schemas.microsoft.com/office/powerpoint/2010/main" val="374344053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613F832-9AB5-28D8-5336-2BB83AA8E1C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algn="ctr">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alpha val="43137"/>
                    </a:srgbClr>
                  </a:outerShdw>
                </a:effectLst>
                <a:cs typeface="Calibri" panose="020F0502020204030204" pitchFamily="34" charset="0"/>
              </a:rPr>
              <a:t>Acts 2:38</a:t>
            </a:r>
          </a:p>
          <a:p>
            <a:pPr algn="just">
              <a:spcBef>
                <a:spcPts val="0"/>
              </a:spcBef>
              <a:spcAft>
                <a:spcPts val="0"/>
              </a:spcAft>
            </a:pPr>
            <a:r>
              <a:rPr lang="en-US" altLang="en-US" sz="3600" kern="0" dirty="0">
                <a:effectLst>
                  <a:outerShdw blurRad="38100" dist="38100" dir="2700000" algn="tl">
                    <a:srgbClr val="000000">
                      <a:alpha val="43137"/>
                    </a:srgbClr>
                  </a:outerShdw>
                </a:effectLst>
              </a:rPr>
              <a:t>“</a:t>
            </a:r>
            <a:r>
              <a:rPr lang="en-US" sz="3600" dirty="0">
                <a:effectLst>
                  <a:outerShdw blurRad="38100" dist="38100" dir="2700000" algn="tl">
                    <a:srgbClr val="000000">
                      <a:alpha val="43137"/>
                    </a:srgbClr>
                  </a:outerShdw>
                </a:effectLst>
              </a:rPr>
              <a:t>Peter </a:t>
            </a:r>
            <a:r>
              <a:rPr lang="en-US" sz="3600" i="1" dirty="0">
                <a:effectLst>
                  <a:outerShdw blurRad="38100" dist="38100" dir="2700000" algn="tl">
                    <a:srgbClr val="000000">
                      <a:alpha val="43137"/>
                    </a:srgbClr>
                  </a:outerShdw>
                </a:effectLst>
              </a:rPr>
              <a:t>said</a:t>
            </a:r>
            <a:r>
              <a:rPr lang="en-US" sz="3600" dirty="0">
                <a:effectLst>
                  <a:outerShdw blurRad="38100" dist="38100" dir="2700000" algn="tl">
                    <a:srgbClr val="000000">
                      <a:alpha val="43137"/>
                    </a:srgbClr>
                  </a:outerShdw>
                </a:effectLst>
              </a:rPr>
              <a:t> to them, ‘Repent, and each of you be baptized in the name of Jesus Christ for (</a:t>
            </a:r>
            <a:r>
              <a:rPr lang="en-US" sz="3600" i="1" dirty="0" err="1">
                <a:effectLst>
                  <a:outerShdw blurRad="38100" dist="38100" dir="2700000" algn="tl">
                    <a:srgbClr val="000000">
                      <a:alpha val="43137"/>
                    </a:srgbClr>
                  </a:outerShdw>
                </a:effectLst>
              </a:rPr>
              <a:t>eis</a:t>
            </a:r>
            <a:r>
              <a:rPr lang="en-US" sz="3600" dirty="0">
                <a:effectLst>
                  <a:outerShdw blurRad="38100" dist="38100" dir="2700000" algn="tl">
                    <a:srgbClr val="000000">
                      <a:alpha val="43137"/>
                    </a:srgbClr>
                  </a:outerShdw>
                </a:effectLst>
              </a:rPr>
              <a:t>) the forgiveness of your sins; and you will receive the gift of the Holy Spirit.’</a:t>
            </a:r>
            <a:r>
              <a:rPr lang="en-US" altLang="en-US" sz="3600" kern="0" dirty="0">
                <a:effectLst>
                  <a:outerShdw blurRad="38100" dist="38100" dir="2700000" algn="tl">
                    <a:srgbClr val="000000">
                      <a:alpha val="43137"/>
                    </a:srgbClr>
                  </a:outerShdw>
                </a:effectLst>
              </a:rPr>
              <a:t>”</a:t>
            </a:r>
          </a:p>
        </p:txBody>
      </p:sp>
      <p:pic>
        <p:nvPicPr>
          <p:cNvPr id="3" name="Picture 2">
            <a:extLst>
              <a:ext uri="{FF2B5EF4-FFF2-40B4-BE49-F238E27FC236}">
                <a16:creationId xmlns:a16="http://schemas.microsoft.com/office/drawing/2014/main" id="{7ECFC110-604D-844C-71DF-73FE4E9C2897}"/>
              </a:ext>
            </a:extLst>
          </p:cNvPr>
          <p:cNvPicPr>
            <a:picLocks noChangeAspect="1"/>
          </p:cNvPicPr>
          <p:nvPr/>
        </p:nvPicPr>
        <p:blipFill>
          <a:blip r:embed="rId3"/>
          <a:stretch>
            <a:fillRect/>
          </a:stretch>
        </p:blipFill>
        <p:spPr>
          <a:xfrm>
            <a:off x="4317268" y="2514600"/>
            <a:ext cx="3557464" cy="2286000"/>
          </a:xfrm>
          <a:prstGeom prst="rect">
            <a:avLst/>
          </a:prstGeom>
        </p:spPr>
      </p:pic>
    </p:spTree>
    <p:extLst>
      <p:ext uri="{BB962C8B-B14F-4D97-AF65-F5344CB8AC3E}">
        <p14:creationId xmlns:p14="http://schemas.microsoft.com/office/powerpoint/2010/main" val="2069406762"/>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613F832-9AB5-28D8-5336-2BB83AA8E1C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algn="ctr">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alpha val="43137"/>
                    </a:srgbClr>
                  </a:outerShdw>
                </a:effectLst>
                <a:cs typeface="Calibri" panose="020F0502020204030204" pitchFamily="34" charset="0"/>
              </a:rPr>
              <a:t>Acts 2:38</a:t>
            </a:r>
          </a:p>
          <a:p>
            <a:pPr algn="just">
              <a:spcBef>
                <a:spcPts val="0"/>
              </a:spcBef>
              <a:spcAft>
                <a:spcPts val="0"/>
              </a:spcAft>
            </a:pPr>
            <a:r>
              <a:rPr lang="en-US" altLang="en-US" sz="3600" kern="0" dirty="0">
                <a:effectLst>
                  <a:outerShdw blurRad="38100" dist="38100" dir="2700000" algn="tl">
                    <a:srgbClr val="000000">
                      <a:alpha val="43137"/>
                    </a:srgbClr>
                  </a:outerShdw>
                </a:effectLst>
              </a:rPr>
              <a:t>“</a:t>
            </a:r>
            <a:r>
              <a:rPr lang="en-US" sz="3600" dirty="0">
                <a:effectLst>
                  <a:outerShdw blurRad="38100" dist="38100" dir="2700000" algn="tl">
                    <a:srgbClr val="000000">
                      <a:alpha val="43137"/>
                    </a:srgbClr>
                  </a:outerShdw>
                </a:effectLst>
              </a:rPr>
              <a:t>Peter </a:t>
            </a:r>
            <a:r>
              <a:rPr lang="en-US" sz="3600" i="1" dirty="0">
                <a:effectLst>
                  <a:outerShdw blurRad="38100" dist="38100" dir="2700000" algn="tl">
                    <a:srgbClr val="000000">
                      <a:alpha val="43137"/>
                    </a:srgbClr>
                  </a:outerShdw>
                </a:effectLst>
              </a:rPr>
              <a:t>said</a:t>
            </a:r>
            <a:r>
              <a:rPr lang="en-US" sz="3600" dirty="0">
                <a:effectLst>
                  <a:outerShdw blurRad="38100" dist="38100" dir="2700000" algn="tl">
                    <a:srgbClr val="000000">
                      <a:alpha val="43137"/>
                    </a:srgbClr>
                  </a:outerShdw>
                </a:effectLst>
              </a:rPr>
              <a:t> to them, ‘Repent, and each of you be baptized in the name of Jesus Christ </a:t>
            </a:r>
            <a:r>
              <a:rPr lang="en-US" sz="3600" b="1" u="sng" dirty="0">
                <a:solidFill>
                  <a:srgbClr val="FFFFCC"/>
                </a:solidFill>
                <a:effectLst>
                  <a:outerShdw blurRad="38100" dist="38100" dir="2700000" algn="tl">
                    <a:srgbClr val="000000">
                      <a:alpha val="43137"/>
                    </a:srgbClr>
                  </a:outerShdw>
                </a:effectLst>
              </a:rPr>
              <a:t>for</a:t>
            </a:r>
            <a:r>
              <a:rPr lang="en-US" sz="3600" b="1" dirty="0">
                <a:solidFill>
                  <a:srgbClr val="FFFFCC"/>
                </a:solidFill>
                <a:effectLst>
                  <a:outerShdw blurRad="38100" dist="38100" dir="2700000" algn="tl">
                    <a:srgbClr val="000000">
                      <a:alpha val="43137"/>
                    </a:srgbClr>
                  </a:outerShdw>
                </a:effectLst>
              </a:rPr>
              <a:t> (</a:t>
            </a:r>
            <a:r>
              <a:rPr lang="en-US" sz="3600" b="1" i="1" dirty="0" err="1">
                <a:solidFill>
                  <a:srgbClr val="FFFFCC"/>
                </a:solidFill>
                <a:effectLst>
                  <a:outerShdw blurRad="38100" dist="38100" dir="2700000" algn="tl">
                    <a:srgbClr val="000000">
                      <a:alpha val="43137"/>
                    </a:srgbClr>
                  </a:outerShdw>
                </a:effectLst>
              </a:rPr>
              <a:t>eis</a:t>
            </a:r>
            <a:r>
              <a:rPr lang="en-US" sz="3600" b="1" dirty="0">
                <a:solidFill>
                  <a:srgbClr val="FFFFCC"/>
                </a:solidFill>
                <a:effectLst>
                  <a:outerShdw blurRad="38100" dist="38100" dir="2700000" algn="tl">
                    <a:srgbClr val="000000">
                      <a:alpha val="43137"/>
                    </a:srgbClr>
                  </a:outerShdw>
                </a:effectLst>
              </a:rPr>
              <a:t>)</a:t>
            </a:r>
            <a:r>
              <a:rPr lang="en-US" sz="3600" dirty="0">
                <a:effectLst>
                  <a:outerShdw blurRad="38100" dist="38100" dir="2700000" algn="tl">
                    <a:srgbClr val="000000">
                      <a:alpha val="43137"/>
                    </a:srgbClr>
                  </a:outerShdw>
                </a:effectLst>
              </a:rPr>
              <a:t> the forgiveness of your sins; and you will receive the gift of the Holy Spirit.’</a:t>
            </a:r>
            <a:r>
              <a:rPr lang="en-US" altLang="en-US" sz="3600" kern="0" dirty="0">
                <a:effectLst>
                  <a:outerShdw blurRad="38100" dist="38100" dir="2700000" algn="tl">
                    <a:srgbClr val="000000">
                      <a:alpha val="43137"/>
                    </a:srgbClr>
                  </a:outerShdw>
                </a:effectLst>
              </a:rPr>
              <a:t>”</a:t>
            </a:r>
          </a:p>
        </p:txBody>
      </p:sp>
      <p:pic>
        <p:nvPicPr>
          <p:cNvPr id="3" name="Picture 2">
            <a:extLst>
              <a:ext uri="{FF2B5EF4-FFF2-40B4-BE49-F238E27FC236}">
                <a16:creationId xmlns:a16="http://schemas.microsoft.com/office/drawing/2014/main" id="{7ECFC110-604D-844C-71DF-73FE4E9C2897}"/>
              </a:ext>
            </a:extLst>
          </p:cNvPr>
          <p:cNvPicPr>
            <a:picLocks noChangeAspect="1"/>
          </p:cNvPicPr>
          <p:nvPr/>
        </p:nvPicPr>
        <p:blipFill>
          <a:blip r:embed="rId3"/>
          <a:stretch>
            <a:fillRect/>
          </a:stretch>
        </p:blipFill>
        <p:spPr>
          <a:xfrm>
            <a:off x="4317268" y="2514600"/>
            <a:ext cx="3557464" cy="2286000"/>
          </a:xfrm>
          <a:prstGeom prst="rect">
            <a:avLst/>
          </a:prstGeom>
        </p:spPr>
      </p:pic>
    </p:spTree>
    <p:extLst>
      <p:ext uri="{BB962C8B-B14F-4D97-AF65-F5344CB8AC3E}">
        <p14:creationId xmlns:p14="http://schemas.microsoft.com/office/powerpoint/2010/main" val="1651623953"/>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28636" y="1295400"/>
            <a:ext cx="6096000" cy="2743200"/>
          </a:xfrm>
        </p:spPr>
        <p:txBody>
          <a:bodyPr/>
          <a:lstStyle/>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Too early (15)</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Joel 2:28-32 (16-21)</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Christ’s miracles (22)</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Crucifixion (23)</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Resurrection (24)</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Psalm 16:8-11 (25-29)</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Psalm 132:11 (30-32)</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High priestly ministry (33)</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Use of Psalm 110:1 (34-35)</a:t>
            </a:r>
          </a:p>
        </p:txBody>
      </p:sp>
      <p:sp>
        <p:nvSpPr>
          <p:cNvPr id="4" name="Rectangle 2">
            <a:extLst>
              <a:ext uri="{FF2B5EF4-FFF2-40B4-BE49-F238E27FC236}">
                <a16:creationId xmlns:a16="http://schemas.microsoft.com/office/drawing/2014/main" id="{E5B94F48-9E67-3F9D-3086-59D466DE39E7}"/>
              </a:ext>
            </a:extLst>
          </p:cNvPr>
          <p:cNvSpPr>
            <a:spLocks noGrp="1" noChangeArrowheads="1"/>
          </p:cNvSpPr>
          <p:nvPr>
            <p:ph type="title"/>
          </p:nvPr>
        </p:nvSpPr>
        <p:spPr>
          <a:xfrm>
            <a:off x="2738438" y="228600"/>
            <a:ext cx="6715125" cy="914400"/>
          </a:xfrm>
        </p:spPr>
        <p:txBody>
          <a:bodyPr/>
          <a:lstStyle/>
          <a:p>
            <a:pPr marL="458788" indent="-458788"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2:15-35</a:t>
            </a:r>
            <a:br>
              <a:rPr lang="en-US" sz="3600" dirty="0">
                <a:effectLst>
                  <a:outerShdw blurRad="38100" dist="38100" dir="2700000" algn="tl">
                    <a:srgbClr val="000000">
                      <a:alpha val="43137"/>
                    </a:srgbClr>
                  </a:outerShdw>
                </a:effectLst>
                <a:cs typeface="Calibri" panose="020F0502020204030204" pitchFamily="34" charset="0"/>
              </a:rPr>
            </a:br>
            <a:r>
              <a:rPr lang="en-US" sz="2400" dirty="0">
                <a:effectLst>
                  <a:outerShdw blurRad="38100" dist="38100" dir="2700000" algn="tl">
                    <a:srgbClr val="000000">
                      <a:alpha val="43137"/>
                    </a:srgbClr>
                  </a:outerShdw>
                </a:effectLst>
                <a:latin typeface="Calibri" panose="020F0502020204030204" pitchFamily="34" charset="0"/>
                <a:ea typeface="+mn-ea"/>
                <a:cs typeface="+mn-cs"/>
              </a:rPr>
              <a:t>Refutation of the Charge of Drunkenness</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5" name="Picture 4">
            <a:extLst>
              <a:ext uri="{FF2B5EF4-FFF2-40B4-BE49-F238E27FC236}">
                <a16:creationId xmlns:a16="http://schemas.microsoft.com/office/drawing/2014/main" id="{1E93A751-493A-89CA-A36D-FBB594D19FD9}"/>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20624646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0A863B-80C4-2421-7C6F-04E09E52970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3154710"/>
          </a:xfrm>
          <a:prstGeom prst="rect">
            <a:avLst/>
          </a:prstGeom>
          <a:noFill/>
          <a:ln w="28575">
            <a:noFill/>
            <a:miter lim="800000"/>
            <a:headEnd/>
            <a:tailEnd/>
          </a:ln>
        </p:spPr>
        <p:txBody>
          <a:bodyPr>
            <a:spAutoFit/>
          </a:bodyPr>
          <a:lstStyle/>
          <a:p>
            <a:pPr algn="ctr">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alpha val="43137"/>
                    </a:srgbClr>
                  </a:outerShdw>
                </a:effectLst>
                <a:cs typeface="Calibri" panose="020F0502020204030204" pitchFamily="34" charset="0"/>
              </a:rPr>
              <a:t>Matthew 12:41</a:t>
            </a:r>
          </a:p>
          <a:p>
            <a:pPr algn="just">
              <a:spcBef>
                <a:spcPts val="0"/>
              </a:spcBef>
              <a:spcAft>
                <a:spcPts val="0"/>
              </a:spcAft>
            </a:pPr>
            <a:r>
              <a:rPr lang="en-US" altLang="en-US" sz="3600" dirty="0"/>
              <a:t>“</a:t>
            </a:r>
            <a:r>
              <a:rPr lang="en-US" sz="3600" dirty="0"/>
              <a:t>The men of Nineveh will stand up with this generation at the judgment and will condemn it because they repented  </a:t>
            </a:r>
            <a:r>
              <a:rPr lang="en-US" sz="3600" b="1" u="sng" dirty="0">
                <a:solidFill>
                  <a:srgbClr val="FFFFCC"/>
                </a:solidFill>
              </a:rPr>
              <a:t>at</a:t>
            </a:r>
            <a:r>
              <a:rPr lang="en-US" sz="3600" b="1" dirty="0">
                <a:solidFill>
                  <a:srgbClr val="FFFFCC"/>
                </a:solidFill>
              </a:rPr>
              <a:t> [in the face of/because of] (</a:t>
            </a:r>
            <a:r>
              <a:rPr lang="en-US" sz="3600" b="1" i="1" dirty="0" err="1">
                <a:solidFill>
                  <a:srgbClr val="FFFFCC"/>
                </a:solidFill>
              </a:rPr>
              <a:t>eis</a:t>
            </a:r>
            <a:r>
              <a:rPr lang="en-US" sz="3600" b="1" dirty="0">
                <a:solidFill>
                  <a:srgbClr val="FFFFCC"/>
                </a:solidFill>
              </a:rPr>
              <a:t>)</a:t>
            </a:r>
            <a:r>
              <a:rPr lang="en-US" sz="3600" dirty="0"/>
              <a:t> the preaching of Jonah; and behold, something greater than Jonah is here.</a:t>
            </a:r>
            <a:r>
              <a:rPr lang="en-US" altLang="en-US" sz="3600" dirty="0"/>
              <a:t>”</a:t>
            </a:r>
          </a:p>
        </p:txBody>
      </p:sp>
    </p:spTree>
    <p:extLst>
      <p:ext uri="{BB962C8B-B14F-4D97-AF65-F5344CB8AC3E}">
        <p14:creationId xmlns:p14="http://schemas.microsoft.com/office/powerpoint/2010/main" val="2806957034"/>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extLst>
            <a:ext uri="{909E8E84-426E-40DD-AFC4-6F175D3DCCD1}">
              <a14:hiddenFill xmlns:a14="http://schemas.microsoft.com/office/drawing/2010/main">
                <a:solidFill>
                  <a:srgbClr val="FFFFFF"/>
                </a:solidFill>
              </a14:hiddenFill>
            </a:ext>
          </a:extLst>
        </p:spPr>
      </p:pic>
      <p:sp>
        <p:nvSpPr>
          <p:cNvPr id="134147" name="Rectangle 1"/>
          <p:cNvSpPr>
            <a:spLocks noChangeArrowheads="1"/>
          </p:cNvSpPr>
          <p:nvPr/>
        </p:nvSpPr>
        <p:spPr bwMode="auto">
          <a:xfrm>
            <a:off x="609599" y="0"/>
            <a:ext cx="10982325" cy="2523768"/>
          </a:xfrm>
          <a:prstGeom prst="rect">
            <a:avLst/>
          </a:prstGeom>
          <a:noFill/>
          <a:ln w="28575">
            <a:noFill/>
            <a:miter lim="800000"/>
            <a:headEnd/>
            <a:tailEnd/>
          </a:ln>
        </p:spPr>
        <p:txBody>
          <a:bodyPr wrap="square">
            <a:spAutoFit/>
          </a:bodyPr>
          <a:lstStyle/>
          <a:p>
            <a:pPr algn="ctr">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alpha val="43137"/>
                    </a:srgbClr>
                  </a:outerShdw>
                </a:effectLst>
                <a:cs typeface="Calibri" panose="020F0502020204030204" pitchFamily="34" charset="0"/>
              </a:rPr>
              <a:t>Acts 4:12</a:t>
            </a:r>
          </a:p>
          <a:p>
            <a:pPr algn="just" fontAlgn="auto">
              <a:spcBef>
                <a:spcPts val="0"/>
              </a:spcBef>
              <a:spcAft>
                <a:spcPts val="0"/>
              </a:spcAft>
              <a:defRPr/>
            </a:pPr>
            <a:r>
              <a:rPr lang="en-US" altLang="en-US" sz="3600" kern="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And there is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salvation in no one else</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for there is no other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name</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under heaven that has been given among men by which we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must</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6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600" i="1"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dei</a:t>
            </a:r>
            <a:r>
              <a:rPr lang="en-US" sz="36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be saved.”</a:t>
            </a:r>
            <a:endParaRPr lang="en-US" alt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A35BEB08-1BB9-F8FA-B5E8-859630FDEE0C}"/>
              </a:ext>
            </a:extLst>
          </p:cNvPr>
          <p:cNvPicPr>
            <a:picLocks noChangeAspect="1"/>
          </p:cNvPicPr>
          <p:nvPr/>
        </p:nvPicPr>
        <p:blipFill rotWithShape="1">
          <a:blip r:embed="rId3"/>
          <a:srcRect l="23913" r="27391" b="12353"/>
          <a:stretch/>
        </p:blipFill>
        <p:spPr>
          <a:xfrm>
            <a:off x="4446397" y="2667000"/>
            <a:ext cx="3299206" cy="219456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81166552"/>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44F40B62-61CB-0446-B5B3-BA9EB5AA67C6}"/>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extLst>
            <a:ext uri="{909E8E84-426E-40DD-AFC4-6F175D3DCCD1}">
              <a14:hiddenFill xmlns:a14="http://schemas.microsoft.com/office/drawing/2010/main">
                <a:solidFill>
                  <a:srgbClr val="FFFFFF"/>
                </a:solidFill>
              </a14:hiddenFill>
            </a:ext>
          </a:extLst>
        </p:spPr>
      </p:pic>
      <p:sp>
        <p:nvSpPr>
          <p:cNvPr id="134147" name="Rectangle 1"/>
          <p:cNvSpPr>
            <a:spLocks noChangeArrowheads="1"/>
          </p:cNvSpPr>
          <p:nvPr/>
        </p:nvSpPr>
        <p:spPr bwMode="auto">
          <a:xfrm>
            <a:off x="609601" y="0"/>
            <a:ext cx="10972800" cy="2523768"/>
          </a:xfrm>
          <a:prstGeom prst="rect">
            <a:avLst/>
          </a:prstGeom>
          <a:noFill/>
          <a:ln w="28575">
            <a:noFill/>
            <a:miter lim="800000"/>
            <a:headEnd/>
            <a:tailEnd/>
          </a:ln>
        </p:spPr>
        <p:txBody>
          <a:bodyPr wrap="square">
            <a:spAutoFit/>
          </a:bodyPr>
          <a:lstStyle/>
          <a:p>
            <a:pPr algn="ctr">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alpha val="43137"/>
                    </a:srgbClr>
                  </a:outerShdw>
                </a:effectLst>
                <a:cs typeface="Calibri" panose="020F0502020204030204" pitchFamily="34" charset="0"/>
              </a:rPr>
              <a:t>Luke 4:43</a:t>
            </a:r>
          </a:p>
          <a:p>
            <a:pPr algn="just" fontAlgn="auto">
              <a:spcBef>
                <a:spcPts val="0"/>
              </a:spcBef>
              <a:spcAft>
                <a:spcPts val="0"/>
              </a:spcAft>
              <a:defRPr/>
            </a:pPr>
            <a:r>
              <a:rPr lang="en-US" altLang="en-US" sz="3600" kern="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600" dirty="0">
                <a:latin typeface="Calibri" panose="020F0502020204030204" pitchFamily="34" charset="0"/>
                <a:ea typeface="Calibri" panose="020F0502020204030204" pitchFamily="34" charset="0"/>
                <a:cs typeface="Calibri" panose="020F0502020204030204" pitchFamily="34" charset="0"/>
              </a:rPr>
              <a:t>But He said to them, “I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must</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i="1" dirty="0">
                <a:latin typeface="Calibri" panose="020F0502020204030204" pitchFamily="34" charset="0"/>
                <a:ea typeface="Calibri" panose="020F0502020204030204" pitchFamily="34" charset="0"/>
                <a:cs typeface="Calibri" panose="020F0502020204030204" pitchFamily="34" charset="0"/>
              </a:rPr>
              <a:t>[</a:t>
            </a:r>
            <a:r>
              <a:rPr lang="en-US" sz="3600" i="1" dirty="0" err="1">
                <a:latin typeface="Calibri" panose="020F0502020204030204" pitchFamily="34" charset="0"/>
                <a:ea typeface="Calibri" panose="020F0502020204030204" pitchFamily="34" charset="0"/>
                <a:cs typeface="Calibri" panose="020F0502020204030204" pitchFamily="34" charset="0"/>
              </a:rPr>
              <a:t>dei</a:t>
            </a:r>
            <a:r>
              <a:rPr lang="en-US" sz="3600" i="1" dirty="0">
                <a:latin typeface="Calibri" panose="020F0502020204030204" pitchFamily="34" charset="0"/>
                <a:ea typeface="Calibri" panose="020F0502020204030204" pitchFamily="34" charset="0"/>
                <a:cs typeface="Calibri" panose="020F0502020204030204" pitchFamily="34" charset="0"/>
              </a:rPr>
              <a:t>] </a:t>
            </a:r>
            <a:r>
              <a:rPr lang="en-US" sz="3600" dirty="0">
                <a:latin typeface="Calibri" panose="020F0502020204030204" pitchFamily="34" charset="0"/>
                <a:ea typeface="Calibri" panose="020F0502020204030204" pitchFamily="34" charset="0"/>
                <a:cs typeface="Calibri" panose="020F0502020204030204" pitchFamily="34" charset="0"/>
              </a:rPr>
              <a:t>preach the kingdom of God to the other cities also, for I was sent for this purpose.”</a:t>
            </a:r>
            <a:r>
              <a:rPr lang="en-US" alt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p>
        </p:txBody>
      </p:sp>
      <p:pic>
        <p:nvPicPr>
          <p:cNvPr id="6" name="Picture 5">
            <a:extLst>
              <a:ext uri="{FF2B5EF4-FFF2-40B4-BE49-F238E27FC236}">
                <a16:creationId xmlns:a16="http://schemas.microsoft.com/office/drawing/2014/main" id="{EFF518DE-BF49-0F79-C4EC-631B7786451B}"/>
              </a:ext>
            </a:extLst>
          </p:cNvPr>
          <p:cNvPicPr>
            <a:picLocks noChangeAspect="1"/>
          </p:cNvPicPr>
          <p:nvPr/>
        </p:nvPicPr>
        <p:blipFill>
          <a:blip r:embed="rId3"/>
          <a:stretch>
            <a:fillRect/>
          </a:stretch>
        </p:blipFill>
        <p:spPr>
          <a:xfrm>
            <a:off x="4485721" y="2514600"/>
            <a:ext cx="3220558"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63216334"/>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2484EF7D-654E-B62D-34D9-D5BBEAFFC348}"/>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extLst>
            <a:ext uri="{909E8E84-426E-40DD-AFC4-6F175D3DCCD1}">
              <a14:hiddenFill xmlns:a14="http://schemas.microsoft.com/office/drawing/2010/main">
                <a:solidFill>
                  <a:srgbClr val="FFFFFF"/>
                </a:solidFill>
              </a14:hiddenFill>
            </a:ext>
          </a:extLst>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algn="ctr">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alpha val="43137"/>
                    </a:srgbClr>
                  </a:outerShdw>
                </a:effectLst>
                <a:cs typeface="Calibri" panose="020F0502020204030204" pitchFamily="34" charset="0"/>
              </a:rPr>
              <a:t>Luke 24:44</a:t>
            </a:r>
          </a:p>
          <a:p>
            <a:pPr algn="just" fontAlgn="auto">
              <a:spcBef>
                <a:spcPts val="0"/>
              </a:spcBef>
              <a:spcAft>
                <a:spcPts val="0"/>
              </a:spcAft>
              <a:defRPr/>
            </a:pPr>
            <a:r>
              <a:rPr lang="en-US" altLang="en-US" sz="3600" kern="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600" dirty="0">
                <a:latin typeface="Calibri" panose="020F0502020204030204" pitchFamily="34" charset="0"/>
                <a:ea typeface="Calibri" panose="020F0502020204030204" pitchFamily="34" charset="0"/>
                <a:cs typeface="Calibri" panose="020F0502020204030204" pitchFamily="34" charset="0"/>
              </a:rPr>
              <a:t>Now He said to them, “These are My words which I spoke to you while I was still with you, that all things which are written about Me in the Law of Moses and the Prophets and the Psalms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must</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i="1" dirty="0">
                <a:latin typeface="Calibri" panose="020F0502020204030204" pitchFamily="34" charset="0"/>
                <a:ea typeface="Calibri" panose="020F0502020204030204" pitchFamily="34" charset="0"/>
                <a:cs typeface="Calibri" panose="020F0502020204030204" pitchFamily="34" charset="0"/>
              </a:rPr>
              <a:t>[</a:t>
            </a:r>
            <a:r>
              <a:rPr lang="en-US" sz="3600" i="1" dirty="0" err="1">
                <a:latin typeface="Calibri" panose="020F0502020204030204" pitchFamily="34" charset="0"/>
                <a:ea typeface="Calibri" panose="020F0502020204030204" pitchFamily="34" charset="0"/>
                <a:cs typeface="Calibri" panose="020F0502020204030204" pitchFamily="34" charset="0"/>
              </a:rPr>
              <a:t>dei</a:t>
            </a:r>
            <a:r>
              <a:rPr lang="en-US" sz="3600" i="1" dirty="0">
                <a:latin typeface="Calibri" panose="020F0502020204030204" pitchFamily="34" charset="0"/>
                <a:ea typeface="Calibri" panose="020F0502020204030204" pitchFamily="34" charset="0"/>
                <a:cs typeface="Calibri" panose="020F0502020204030204" pitchFamily="34" charset="0"/>
              </a:rPr>
              <a:t>] </a:t>
            </a:r>
            <a:r>
              <a:rPr lang="en-US" sz="3600" dirty="0">
                <a:latin typeface="Calibri" panose="020F0502020204030204" pitchFamily="34" charset="0"/>
                <a:ea typeface="Calibri" panose="020F0502020204030204" pitchFamily="34" charset="0"/>
                <a:cs typeface="Calibri" panose="020F0502020204030204" pitchFamily="34" charset="0"/>
              </a:rPr>
              <a:t>be fulfilled.</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endParaRPr lang="en-US" alt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9E1F0E27-945F-7978-6416-DC2F8C7B7D1F}"/>
              </a:ext>
            </a:extLst>
          </p:cNvPr>
          <p:cNvPicPr>
            <a:picLocks noChangeAspect="1"/>
          </p:cNvPicPr>
          <p:nvPr/>
        </p:nvPicPr>
        <p:blipFill rotWithShape="1">
          <a:blip r:embed="rId3"/>
          <a:srcRect l="18000" r="16400"/>
          <a:stretch/>
        </p:blipFill>
        <p:spPr>
          <a:xfrm>
            <a:off x="5135392" y="3154680"/>
            <a:ext cx="1921217" cy="164592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03370726"/>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4"/>
          <p:cNvSpPr>
            <a:spLocks noChangeArrowheads="1"/>
          </p:cNvSpPr>
          <p:nvPr/>
        </p:nvSpPr>
        <p:spPr bwMode="auto">
          <a:xfrm>
            <a:off x="609600" y="2078038"/>
            <a:ext cx="10972800" cy="33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1"/>
              </a:buClr>
              <a:buFont typeface="Wingdings" panose="05000000000000000000" pitchFamily="2" charset="2"/>
              <a:buAutoNum type="romanUcPeriod"/>
              <a:defRPr sz="2800">
                <a:solidFill>
                  <a:schemeClr val="tx1"/>
                </a:solidFill>
                <a:latin typeface="Arial" panose="020B0604020202020204" pitchFamily="34" charset="0"/>
              </a:defRPr>
            </a:lvl1pPr>
            <a:lvl2pPr marL="742950" indent="-285750">
              <a:spcBef>
                <a:spcPct val="20000"/>
              </a:spcBef>
              <a:buClr>
                <a:schemeClr val="tx1"/>
              </a:buClr>
              <a:buFont typeface="Wingdings" panose="05000000000000000000" pitchFamily="2" charset="2"/>
              <a:buAutoNum type="alphaUcPeriod"/>
              <a:defRPr sz="2600">
                <a:solidFill>
                  <a:schemeClr val="tx1"/>
                </a:solidFill>
                <a:latin typeface="Arial" panose="020B0604020202020204" pitchFamily="34" charset="0"/>
              </a:defRPr>
            </a:lvl2pPr>
            <a:lvl3pPr marL="1143000" indent="-228600">
              <a:spcBef>
                <a:spcPct val="20000"/>
              </a:spcBef>
              <a:buClr>
                <a:schemeClr val="tx1"/>
              </a:buClr>
              <a:buFont typeface="Wingdings" panose="05000000000000000000" pitchFamily="2" charset="2"/>
              <a:buAutoNum type="arabicPeriod"/>
              <a:defRPr sz="2400">
                <a:solidFill>
                  <a:schemeClr val="tx1"/>
                </a:solidFill>
                <a:latin typeface="Arial" panose="020B0604020202020204" pitchFamily="34" charset="0"/>
              </a:defRPr>
            </a:lvl3pPr>
            <a:lvl4pPr marL="1600200" indent="-228600">
              <a:spcBef>
                <a:spcPct val="20000"/>
              </a:spcBef>
              <a:buClr>
                <a:schemeClr val="tx1"/>
              </a:buClr>
              <a:buSzPct val="100000"/>
              <a:buAutoNum type="alphaLcParenR"/>
              <a:defRPr sz="2000">
                <a:solidFill>
                  <a:schemeClr val="tx1"/>
                </a:solidFill>
                <a:latin typeface="Arial" panose="020B0604020202020204" pitchFamily="34" charset="0"/>
              </a:defRPr>
            </a:lvl4pPr>
            <a:lvl5pPr marL="2057400" indent="-228600">
              <a:spcBef>
                <a:spcPct val="20000"/>
              </a:spcBef>
              <a:buClr>
                <a:schemeClr val="tx1"/>
              </a:buClr>
              <a:buSzPct val="100000"/>
              <a:buAutoNum type="romanLcPeriod"/>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9pPr>
          </a:lstStyle>
          <a:p>
            <a:pPr algn="just" eaLnBrk="1" hangingPunct="1">
              <a:spcBef>
                <a:spcPct val="0"/>
              </a:spcBef>
              <a:buClrTx/>
              <a:buFontTx/>
              <a:buNone/>
            </a:pPr>
            <a:r>
              <a:rPr lang="en-US" altLang="en-US" sz="3000" b="1" dirty="0">
                <a:effectLst>
                  <a:outerShdw blurRad="38100" dist="38100" dir="2700000" algn="tl">
                    <a:srgbClr val="000000">
                      <a:alpha val="43137"/>
                    </a:srgbClr>
                  </a:outerShdw>
                </a:effectLst>
                <a:latin typeface="Calibri" panose="020F0502020204030204" pitchFamily="34" charset="0"/>
              </a:rPr>
              <a:t>“</a:t>
            </a:r>
            <a:r>
              <a:rPr lang="en-US" altLang="en-US" sz="3000" dirty="0">
                <a:effectLst>
                  <a:outerShdw blurRad="38100" dist="38100" dir="2700000" algn="tl">
                    <a:srgbClr val="000000">
                      <a:alpha val="43137"/>
                    </a:srgbClr>
                  </a:outerShdw>
                </a:effectLst>
                <a:latin typeface="Calibri" panose="020F0502020204030204" pitchFamily="34" charset="0"/>
              </a:rPr>
              <a:t>…</a:t>
            </a:r>
            <a:r>
              <a:rPr lang="en-US" alt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one of the mistakes that human beings make is believing that there is only one way</a:t>
            </a:r>
            <a:r>
              <a:rPr lang="en-US" altLang="en-US" sz="3000" dirty="0">
                <a:effectLst>
                  <a:outerShdw blurRad="38100" dist="38100" dir="2700000" algn="tl">
                    <a:srgbClr val="000000">
                      <a:alpha val="43137"/>
                    </a:srgbClr>
                  </a:outerShdw>
                </a:effectLst>
                <a:latin typeface="Calibri" panose="020F0502020204030204" pitchFamily="34" charset="0"/>
              </a:rPr>
              <a:t>…We</a:t>
            </a:r>
            <a:r>
              <a:rPr lang="en-US" altLang="en-US" sz="3000" b="1" u="sng" dirty="0">
                <a:effectLst>
                  <a:outerShdw blurRad="38100" dist="38100" dir="2700000" algn="tl">
                    <a:srgbClr val="000000">
                      <a:alpha val="43137"/>
                    </a:srgbClr>
                  </a:outerShdw>
                </a:effectLst>
                <a:latin typeface="Calibri" panose="020F0502020204030204" pitchFamily="34" charset="0"/>
              </a:rPr>
              <a:t> </a:t>
            </a:r>
            <a:r>
              <a:rPr lang="en-US" altLang="en-US" sz="3000" dirty="0">
                <a:effectLst>
                  <a:outerShdw blurRad="38100" dist="38100" dir="2700000" algn="tl">
                    <a:srgbClr val="000000">
                      <a:alpha val="43137"/>
                    </a:srgbClr>
                  </a:outerShdw>
                </a:effectLst>
                <a:latin typeface="Calibri" panose="020F0502020204030204" pitchFamily="34" charset="0"/>
              </a:rPr>
              <a:t>don’t accept that there are diverse ways of being in the world; that there are millions of ways to be a human being. And </a:t>
            </a:r>
            <a:r>
              <a:rPr lang="en-US" alt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many ways…many paths to what you call God</a:t>
            </a:r>
            <a:r>
              <a:rPr lang="en-US" altLang="en-US" sz="3000" dirty="0">
                <a:effectLst>
                  <a:outerShdw blurRad="38100" dist="38100" dir="2700000" algn="tl">
                    <a:srgbClr val="000000">
                      <a:alpha val="43137"/>
                    </a:srgbClr>
                  </a:outerShdw>
                </a:effectLst>
                <a:latin typeface="Calibri" panose="020F0502020204030204" pitchFamily="34" charset="0"/>
              </a:rPr>
              <a:t>. That her path might be something else and when she gets there she might call it the light. But her loving, and her kindness, and her generosity brings her to the…same point that it brings you…</a:t>
            </a:r>
          </a:p>
        </p:txBody>
      </p:sp>
      <p:sp>
        <p:nvSpPr>
          <p:cNvPr id="84995" name="TextBox 5"/>
          <p:cNvSpPr txBox="1">
            <a:spLocks noChangeArrowheads="1"/>
          </p:cNvSpPr>
          <p:nvPr/>
        </p:nvSpPr>
        <p:spPr bwMode="auto">
          <a:xfrm>
            <a:off x="2743200" y="6400800"/>
            <a:ext cx="7010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AutoNum type="romanUcPeriod"/>
              <a:defRPr sz="2800">
                <a:solidFill>
                  <a:schemeClr val="tx1"/>
                </a:solidFill>
                <a:latin typeface="Arial" panose="020B0604020202020204" pitchFamily="34" charset="0"/>
              </a:defRPr>
            </a:lvl1pPr>
            <a:lvl2pPr marL="742950" indent="-285750">
              <a:spcBef>
                <a:spcPct val="20000"/>
              </a:spcBef>
              <a:buClr>
                <a:schemeClr val="tx1"/>
              </a:buClr>
              <a:buFont typeface="Wingdings" panose="05000000000000000000" pitchFamily="2" charset="2"/>
              <a:buAutoNum type="alphaUcPeriod"/>
              <a:defRPr sz="2600">
                <a:solidFill>
                  <a:schemeClr val="tx1"/>
                </a:solidFill>
                <a:latin typeface="Arial" panose="020B0604020202020204" pitchFamily="34" charset="0"/>
              </a:defRPr>
            </a:lvl2pPr>
            <a:lvl3pPr marL="1143000" indent="-228600">
              <a:spcBef>
                <a:spcPct val="20000"/>
              </a:spcBef>
              <a:buClr>
                <a:schemeClr val="tx1"/>
              </a:buClr>
              <a:buFont typeface="Wingdings" panose="05000000000000000000" pitchFamily="2" charset="2"/>
              <a:buAutoNum type="arabicPeriod"/>
              <a:defRPr sz="2400">
                <a:solidFill>
                  <a:schemeClr val="tx1"/>
                </a:solidFill>
                <a:latin typeface="Arial" panose="020B0604020202020204" pitchFamily="34" charset="0"/>
              </a:defRPr>
            </a:lvl3pPr>
            <a:lvl4pPr marL="1600200" indent="-228600">
              <a:spcBef>
                <a:spcPct val="20000"/>
              </a:spcBef>
              <a:buClr>
                <a:schemeClr val="tx1"/>
              </a:buClr>
              <a:buSzPct val="100000"/>
              <a:buAutoNum type="alphaLcParenR"/>
              <a:defRPr sz="2000">
                <a:solidFill>
                  <a:schemeClr val="tx1"/>
                </a:solidFill>
                <a:latin typeface="Arial" panose="020B0604020202020204" pitchFamily="34" charset="0"/>
              </a:defRPr>
            </a:lvl4pPr>
            <a:lvl5pPr marL="2057400" indent="-228600">
              <a:spcBef>
                <a:spcPct val="20000"/>
              </a:spcBef>
              <a:buClr>
                <a:schemeClr val="tx1"/>
              </a:buClr>
              <a:buSzPct val="100000"/>
              <a:buAutoNum type="romanLcPeriod"/>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9pPr>
          </a:lstStyle>
          <a:p>
            <a:pPr algn="ctr" eaLnBrk="1" hangingPunct="1">
              <a:spcBef>
                <a:spcPct val="0"/>
              </a:spcBef>
              <a:buClrTx/>
              <a:buFontTx/>
              <a:buNone/>
            </a:pPr>
            <a:r>
              <a:rPr lang="en-US" altLang="en-US" sz="1600" dirty="0">
                <a:effectLst>
                  <a:outerShdw blurRad="38100" dist="38100" dir="2700000" algn="tl">
                    <a:srgbClr val="000000">
                      <a:alpha val="43137"/>
                    </a:srgbClr>
                  </a:outerShdw>
                </a:effectLst>
                <a:latin typeface="Calibri" panose="020F0502020204030204" pitchFamily="34" charset="0"/>
              </a:rPr>
              <a:t>www.youtube.com/watch?v=Lb2RUpMDk34</a:t>
            </a:r>
          </a:p>
        </p:txBody>
      </p:sp>
      <p:pic>
        <p:nvPicPr>
          <p:cNvPr id="84996"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805082" y="182562"/>
            <a:ext cx="2581836" cy="18288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87220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extBox 5"/>
          <p:cNvSpPr txBox="1">
            <a:spLocks noChangeArrowheads="1"/>
          </p:cNvSpPr>
          <p:nvPr/>
        </p:nvSpPr>
        <p:spPr bwMode="auto">
          <a:xfrm>
            <a:off x="2743200" y="6400800"/>
            <a:ext cx="7010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AutoNum type="romanUcPeriod"/>
              <a:defRPr sz="2800">
                <a:solidFill>
                  <a:schemeClr val="tx1"/>
                </a:solidFill>
                <a:latin typeface="Arial" panose="020B0604020202020204" pitchFamily="34" charset="0"/>
              </a:defRPr>
            </a:lvl1pPr>
            <a:lvl2pPr marL="742950" indent="-285750">
              <a:spcBef>
                <a:spcPct val="20000"/>
              </a:spcBef>
              <a:buClr>
                <a:schemeClr val="tx1"/>
              </a:buClr>
              <a:buFont typeface="Wingdings" panose="05000000000000000000" pitchFamily="2" charset="2"/>
              <a:buAutoNum type="alphaUcPeriod"/>
              <a:defRPr sz="2600">
                <a:solidFill>
                  <a:schemeClr val="tx1"/>
                </a:solidFill>
                <a:latin typeface="Arial" panose="020B0604020202020204" pitchFamily="34" charset="0"/>
              </a:defRPr>
            </a:lvl2pPr>
            <a:lvl3pPr marL="1143000" indent="-228600">
              <a:spcBef>
                <a:spcPct val="20000"/>
              </a:spcBef>
              <a:buClr>
                <a:schemeClr val="tx1"/>
              </a:buClr>
              <a:buFont typeface="Wingdings" panose="05000000000000000000" pitchFamily="2" charset="2"/>
              <a:buAutoNum type="arabicPeriod"/>
              <a:defRPr sz="2400">
                <a:solidFill>
                  <a:schemeClr val="tx1"/>
                </a:solidFill>
                <a:latin typeface="Arial" panose="020B0604020202020204" pitchFamily="34" charset="0"/>
              </a:defRPr>
            </a:lvl3pPr>
            <a:lvl4pPr marL="1600200" indent="-228600">
              <a:spcBef>
                <a:spcPct val="20000"/>
              </a:spcBef>
              <a:buClr>
                <a:schemeClr val="tx1"/>
              </a:buClr>
              <a:buSzPct val="100000"/>
              <a:buAutoNum type="alphaLcParenR"/>
              <a:defRPr sz="2000">
                <a:solidFill>
                  <a:schemeClr val="tx1"/>
                </a:solidFill>
                <a:latin typeface="Arial" panose="020B0604020202020204" pitchFamily="34" charset="0"/>
              </a:defRPr>
            </a:lvl4pPr>
            <a:lvl5pPr marL="2057400" indent="-228600">
              <a:spcBef>
                <a:spcPct val="20000"/>
              </a:spcBef>
              <a:buClr>
                <a:schemeClr val="tx1"/>
              </a:buClr>
              <a:buSzPct val="100000"/>
              <a:buAutoNum type="romanLcPeriod"/>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9pPr>
          </a:lstStyle>
          <a:p>
            <a:pPr algn="ctr" eaLnBrk="1" hangingPunct="1">
              <a:spcBef>
                <a:spcPct val="0"/>
              </a:spcBef>
              <a:buClrTx/>
              <a:buFontTx/>
              <a:buNone/>
            </a:pPr>
            <a:r>
              <a:rPr lang="en-US" altLang="en-US" sz="1600">
                <a:effectLst>
                  <a:outerShdw blurRad="38100" dist="38100" dir="2700000" algn="tl">
                    <a:srgbClr val="000000">
                      <a:alpha val="43137"/>
                    </a:srgbClr>
                  </a:outerShdw>
                </a:effectLst>
                <a:latin typeface="Calibri" panose="020F0502020204030204" pitchFamily="34" charset="0"/>
              </a:rPr>
              <a:t>www.youtube.com/watch?v=Lb2RUpMDk34</a:t>
            </a:r>
          </a:p>
        </p:txBody>
      </p:sp>
      <p:pic>
        <p:nvPicPr>
          <p:cNvPr id="86019" name="Picture 2" descr="https://encrypted-tbn1.gstatic.com/images?q=tbn:ANd9GcRDg5T_RX2f_qZ9D5NXfZbYyeP8-3VdwefZsU4VngItyg_vsMTV3w"/>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492750" y="152400"/>
            <a:ext cx="1206500" cy="12954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6020" name="Rectangle 5"/>
          <p:cNvSpPr>
            <a:spLocks noChangeArrowheads="1"/>
          </p:cNvSpPr>
          <p:nvPr/>
        </p:nvSpPr>
        <p:spPr bwMode="auto">
          <a:xfrm>
            <a:off x="609600" y="1458914"/>
            <a:ext cx="1097280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1"/>
              </a:buClr>
              <a:buFont typeface="Wingdings" panose="05000000000000000000" pitchFamily="2" charset="2"/>
              <a:buAutoNum type="romanUcPeriod"/>
              <a:defRPr sz="2800">
                <a:solidFill>
                  <a:schemeClr val="tx1"/>
                </a:solidFill>
                <a:latin typeface="Arial" panose="020B0604020202020204" pitchFamily="34" charset="0"/>
              </a:defRPr>
            </a:lvl1pPr>
            <a:lvl2pPr marL="742950" indent="-285750">
              <a:spcBef>
                <a:spcPct val="20000"/>
              </a:spcBef>
              <a:buClr>
                <a:schemeClr val="tx1"/>
              </a:buClr>
              <a:buFont typeface="Wingdings" panose="05000000000000000000" pitchFamily="2" charset="2"/>
              <a:buAutoNum type="alphaUcPeriod"/>
              <a:defRPr sz="2600">
                <a:solidFill>
                  <a:schemeClr val="tx1"/>
                </a:solidFill>
                <a:latin typeface="Arial" panose="020B0604020202020204" pitchFamily="34" charset="0"/>
              </a:defRPr>
            </a:lvl2pPr>
            <a:lvl3pPr marL="1143000" indent="-228600">
              <a:spcBef>
                <a:spcPct val="20000"/>
              </a:spcBef>
              <a:buClr>
                <a:schemeClr val="tx1"/>
              </a:buClr>
              <a:buFont typeface="Wingdings" panose="05000000000000000000" pitchFamily="2" charset="2"/>
              <a:buAutoNum type="arabicPeriod"/>
              <a:defRPr sz="2400">
                <a:solidFill>
                  <a:schemeClr val="tx1"/>
                </a:solidFill>
                <a:latin typeface="Arial" panose="020B0604020202020204" pitchFamily="34" charset="0"/>
              </a:defRPr>
            </a:lvl3pPr>
            <a:lvl4pPr marL="1600200" indent="-228600">
              <a:spcBef>
                <a:spcPct val="20000"/>
              </a:spcBef>
              <a:buClr>
                <a:schemeClr val="tx1"/>
              </a:buClr>
              <a:buSzPct val="100000"/>
              <a:buAutoNum type="alphaLcParenR"/>
              <a:defRPr sz="2000">
                <a:solidFill>
                  <a:schemeClr val="tx1"/>
                </a:solidFill>
                <a:latin typeface="Arial" panose="020B0604020202020204" pitchFamily="34" charset="0"/>
              </a:defRPr>
            </a:lvl4pPr>
            <a:lvl5pPr marL="2057400" indent="-228600">
              <a:spcBef>
                <a:spcPct val="20000"/>
              </a:spcBef>
              <a:buClr>
                <a:schemeClr val="tx1"/>
              </a:buClr>
              <a:buSzPct val="100000"/>
              <a:buAutoNum type="romanLcPeriod"/>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9pPr>
          </a:lstStyle>
          <a:p>
            <a:pPr algn="just" eaLnBrk="1" hangingPunct="1">
              <a:spcBef>
                <a:spcPct val="0"/>
              </a:spcBef>
              <a:buClrTx/>
              <a:buFontTx/>
              <a:buNone/>
            </a:pPr>
            <a:r>
              <a:rPr lang="en-US" altLang="en-US" sz="3200" dirty="0">
                <a:effectLst>
                  <a:outerShdw blurRad="38100" dist="38100" dir="2700000" algn="tl">
                    <a:srgbClr val="000000">
                      <a:alpha val="43137"/>
                    </a:srgbClr>
                  </a:outerShdw>
                </a:effectLst>
                <a:latin typeface="Calibri" panose="020F0502020204030204" pitchFamily="34" charset="0"/>
              </a:rPr>
              <a:t>…</a:t>
            </a:r>
            <a:r>
              <a:rPr lang="en-US" alt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It doesn’t matter whether she called it ‘God’ along the way or not…There couldn’t possibly be just one way!</a:t>
            </a:r>
            <a:r>
              <a:rPr lang="en-US" altLang="en-US" sz="3200" b="1" dirty="0">
                <a:solidFill>
                  <a:srgbClr val="FFFFCC"/>
                </a:solidFill>
                <a:effectLst>
                  <a:outerShdw blurRad="38100" dist="38100" dir="2700000" algn="tl">
                    <a:srgbClr val="000000">
                      <a:alpha val="43137"/>
                    </a:srgbClr>
                  </a:outerShdw>
                </a:effectLst>
                <a:latin typeface="Calibri" panose="020F0502020204030204" pitchFamily="34" charset="0"/>
              </a:rPr>
              <a:t>…</a:t>
            </a:r>
            <a:r>
              <a:rPr lang="en-US" alt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There couldn’t possibly be only one way with millions of people in the world!</a:t>
            </a:r>
            <a:r>
              <a:rPr lang="en-US" altLang="en-US" sz="3200" dirty="0">
                <a:effectLst>
                  <a:outerShdw blurRad="38100" dist="38100" dir="2700000" algn="tl">
                    <a:srgbClr val="000000">
                      <a:alpha val="43137"/>
                    </a:srgbClr>
                  </a:outerShdw>
                </a:effectLst>
                <a:latin typeface="Calibri" panose="020F0502020204030204" pitchFamily="34" charset="0"/>
              </a:rPr>
              <a:t>...You think…if you are somewhere on the planet and you never hear the name of Jesus but yet you live with a loving heart. You lived as Jesus would have had you to live. You lived for the same purpose as Jesus came to the planet to teach us all, but </a:t>
            </a:r>
            <a:r>
              <a:rPr lang="en-US" alt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you are in some remote part of the earth and you never heard the name of Jesus. You cannot get to Heaven…?</a:t>
            </a:r>
            <a:r>
              <a:rPr lang="en-US" altLang="en-US" sz="3200" b="1" dirty="0">
                <a:effectLst>
                  <a:outerShdw blurRad="38100" dist="38100" dir="2700000" algn="tl">
                    <a:srgbClr val="000000">
                      <a:alpha val="43137"/>
                    </a:srgbClr>
                  </a:outerShdw>
                </a:effectLst>
                <a:latin typeface="Calibri" panose="020F0502020204030204" pitchFamily="34" charset="0"/>
              </a:rPr>
              <a:t>”</a:t>
            </a:r>
            <a:r>
              <a:rPr lang="en-US" altLang="en-US" sz="3200" dirty="0">
                <a:effectLst>
                  <a:outerShdw blurRad="38100" dist="38100" dir="2700000" algn="tl">
                    <a:srgbClr val="000000">
                      <a:alpha val="43137"/>
                    </a:srgbClr>
                  </a:outerShdw>
                </a:effectLst>
                <a:latin typeface="Calibri" panose="020F0502020204030204" pitchFamily="34" charset="0"/>
              </a:rPr>
              <a:t> </a:t>
            </a:r>
          </a:p>
        </p:txBody>
      </p:sp>
    </p:spTree>
    <p:extLst>
      <p:ext uri="{BB962C8B-B14F-4D97-AF65-F5344CB8AC3E}">
        <p14:creationId xmlns:p14="http://schemas.microsoft.com/office/powerpoint/2010/main" val="208102815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81" name="TextBox 8"/>
          <p:cNvSpPr txBox="1">
            <a:spLocks noChangeArrowheads="1"/>
          </p:cNvSpPr>
          <p:nvPr/>
        </p:nvSpPr>
        <p:spPr bwMode="auto">
          <a:xfrm>
            <a:off x="3301149" y="228600"/>
            <a:ext cx="5589702" cy="1138773"/>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Tony Evans</a:t>
            </a:r>
          </a:p>
          <a:p>
            <a:pPr algn="ctr" eaLnBrk="1" hangingPunct="1">
              <a:defRPr/>
            </a:pPr>
            <a:r>
              <a:rPr lang="en-US" altLang="en-US" sz="16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Totally Saved: Understanding, Experiencing and Enjoying the </a:t>
            </a:r>
          </a:p>
          <a:p>
            <a:pPr algn="ctr" eaLnBrk="1" hangingPunct="1">
              <a:defRPr/>
            </a:pPr>
            <a:r>
              <a:rPr lang="en-US" altLang="en-US" sz="16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Greatness of Your Salvation</a:t>
            </a:r>
            <a:r>
              <a:rPr lang="en-US" altLang="en-US" sz="1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(Chicago: Moody, 2002), 355, 359.</a:t>
            </a:r>
          </a:p>
        </p:txBody>
      </p:sp>
      <p:sp>
        <p:nvSpPr>
          <p:cNvPr id="2" name="Rectangle 1"/>
          <p:cNvSpPr/>
          <p:nvPr/>
        </p:nvSpPr>
        <p:spPr>
          <a:xfrm>
            <a:off x="609601" y="1371600"/>
            <a:ext cx="10972800" cy="5262979"/>
          </a:xfrm>
          <a:prstGeom prst="rect">
            <a:avLst/>
          </a:prstGeom>
        </p:spPr>
        <p:txBody>
          <a:bodyPr wrap="square">
            <a:spAutoFit/>
          </a:bodyPr>
          <a:lstStyle/>
          <a:p>
            <a:pPr algn="just">
              <a:spcBef>
                <a:spcPts val="600"/>
              </a:spcBef>
              <a:spcAft>
                <a:spcPts val="600"/>
              </a:spcAft>
              <a:defRPr/>
            </a:pPr>
            <a:r>
              <a:rPr lang="en-US" sz="2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“In a class I once taught at Dallas Seminary, I inadvertently asked an exam question on material I had not covered in class.  One of the students brought this discrepancy to my attention.  To be fair, I had to rescore all of the test papers because I could not hold the students liable for information they had never been given…So the premise is that God will not hold people accountable for a decision they cannot make, based on information they have not received…And people in faraway lands who have never heard the gospel still have their own sins to answer for.  This means we need to talk about the provision God has made for those who cannot believe….</a:t>
            </a:r>
            <a:r>
              <a:rPr lang="en-US" sz="2800" dirty="0">
                <a:latin typeface="Calibri" panose="020F0502020204030204" pitchFamily="34" charset="0"/>
                <a:cs typeface="Calibri" panose="020F0502020204030204" pitchFamily="34" charset="0"/>
              </a:rPr>
              <a:t>Here's the spiritual principle at work: When people respond to what they do know of God, He takes personal responsibility for giving them more information about Himself.... In the case of a person…</a:t>
            </a:r>
            <a:endParaRPr lang="en-US" sz="2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6" name="Picture 2"/>
          <p:cNvPicPr>
            <a:picLocks noChangeAspect="1"/>
          </p:cNvPicPr>
          <p:nvPr/>
        </p:nvPicPr>
        <p:blipFill>
          <a:blip r:embed="rId2" cstate="email">
            <a:extLst>
              <a:ext uri="{BEBA8EAE-BF5A-486C-A8C5-ECC9F3942E4B}">
                <a14:imgProps xmlns:a14="http://schemas.microsoft.com/office/drawing/2010/main">
                  <a14:imgLayer r:embed="rId3">
                    <a14:imgEffect>
                      <a14:colorTemperature colorTemp="5300"/>
                    </a14:imgEffect>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533400" y="76200"/>
            <a:ext cx="1097280" cy="1097280"/>
          </a:xfrm>
          <a:prstGeom prst="rect">
            <a:avLst/>
          </a:prstGeom>
          <a:ln>
            <a:solidFill>
              <a:schemeClr val="tx1"/>
            </a:solidFill>
          </a:ln>
        </p:spPr>
      </p:pic>
    </p:spTree>
    <p:extLst>
      <p:ext uri="{BB962C8B-B14F-4D97-AF65-F5344CB8AC3E}">
        <p14:creationId xmlns:p14="http://schemas.microsoft.com/office/powerpoint/2010/main" val="32222479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3" name="Rectangle 5"/>
          <p:cNvSpPr>
            <a:spLocks noChangeArrowheads="1"/>
          </p:cNvSpPr>
          <p:nvPr/>
        </p:nvSpPr>
        <p:spPr bwMode="auto">
          <a:xfrm>
            <a:off x="609600" y="1371600"/>
            <a:ext cx="10972800" cy="4832092"/>
          </a:xfrm>
          <a:prstGeom prst="rect">
            <a:avLst/>
          </a:prstGeom>
          <a:noFill/>
          <a:ln w="9525">
            <a:noFill/>
            <a:miter lim="800000"/>
            <a:headEnd/>
            <a:tailEnd/>
          </a:ln>
        </p:spPr>
        <p:txBody>
          <a:bodyPr wrap="square">
            <a:spAutoFit/>
          </a:bodyPr>
          <a:lstStyle/>
          <a:p>
            <a:pPr algn="just"/>
            <a:r>
              <a:rPr lang="en-US" sz="2800" dirty="0">
                <a:latin typeface="Calibri" panose="020F0502020204030204" pitchFamily="34" charset="0"/>
                <a:cs typeface="Calibri" panose="020F0502020204030204" pitchFamily="34" charset="0"/>
              </a:rPr>
              <a:t>…who never hears the gospel and never knows the name of Jesus, but who responds to the light he has, God, treats </a:t>
            </a:r>
            <a:r>
              <a:rPr lang="en-US" sz="2800" dirty="0">
                <a:solidFill>
                  <a:srgbClr val="FFFFFF"/>
                </a:solidFill>
                <a:latin typeface="Calibri" panose="020F0502020204030204" pitchFamily="34" charset="0"/>
                <a:cs typeface="Calibri" panose="020F0502020204030204" pitchFamily="34" charset="0"/>
              </a:rPr>
              <a:t>that person like an Old Testament saint, if you will. That is, if the person trusts in what God has revealed, God deals with that person based on the knowledge he has, not the information he never received.  I call this </a:t>
            </a:r>
            <a:r>
              <a:rPr lang="en-US" sz="2800" b="1" u="sng" dirty="0">
                <a:solidFill>
                  <a:srgbClr val="FFFFCC"/>
                </a:solidFill>
                <a:latin typeface="Calibri" panose="020F0502020204030204" pitchFamily="34" charset="0"/>
                <a:cs typeface="Calibri" panose="020F0502020204030204" pitchFamily="34" charset="0"/>
              </a:rPr>
              <a:t>trans-dispensationalism</a:t>
            </a:r>
            <a:r>
              <a:rPr lang="en-US" sz="2800" u="sng" dirty="0">
                <a:solidFill>
                  <a:srgbClr val="FFFFFF"/>
                </a:solidFill>
                <a:latin typeface="Calibri" panose="020F0502020204030204" pitchFamily="34" charset="0"/>
                <a:cs typeface="Calibri" panose="020F0502020204030204" pitchFamily="34" charset="0"/>
              </a:rPr>
              <a:t>...</a:t>
            </a:r>
            <a:r>
              <a:rPr lang="en-US" sz="2800" b="1" u="sng" dirty="0">
                <a:solidFill>
                  <a:srgbClr val="FFFFCC"/>
                </a:solidFill>
                <a:latin typeface="Calibri" panose="020F0502020204030204" pitchFamily="34" charset="0"/>
                <a:cs typeface="Calibri" panose="020F0502020204030204" pitchFamily="34" charset="0"/>
              </a:rPr>
              <a:t>By this I mean if a person is sincerely seeking God and desiring to know Him, and is responding to the truth he knows, if there is no missionary or direct manifestation of God, then God judges that person based on his faith in the light he has received</a:t>
            </a:r>
            <a:r>
              <a:rPr lang="en-US" sz="2800" dirty="0">
                <a:solidFill>
                  <a:srgbClr val="FFFFFF"/>
                </a:solidFill>
                <a:latin typeface="Calibri" panose="020F0502020204030204" pitchFamily="34" charset="0"/>
                <a:cs typeface="Calibri" panose="020F0502020204030204" pitchFamily="34" charset="0"/>
              </a:rPr>
              <a:t>.  And as in the case of Abraham, God will retroactively count this person as righteous by applying the death of Christ from the dispensation of grace.”</a:t>
            </a:r>
            <a:endParaRPr lang="en-US" sz="2800" dirty="0">
              <a:latin typeface="Calibri" panose="020F0502020204030204" pitchFamily="34" charset="0"/>
              <a:cs typeface="Calibri" panose="020F0502020204030204" pitchFamily="34" charset="0"/>
            </a:endParaRPr>
          </a:p>
        </p:txBody>
      </p:sp>
      <p:sp>
        <p:nvSpPr>
          <p:cNvPr id="3" name="TextBox 8">
            <a:extLst>
              <a:ext uri="{FF2B5EF4-FFF2-40B4-BE49-F238E27FC236}">
                <a16:creationId xmlns:a16="http://schemas.microsoft.com/office/drawing/2014/main" id="{F090A061-FAD4-9278-F0A9-97661B2CDFC0}"/>
              </a:ext>
            </a:extLst>
          </p:cNvPr>
          <p:cNvSpPr txBox="1">
            <a:spLocks noChangeArrowheads="1"/>
          </p:cNvSpPr>
          <p:nvPr/>
        </p:nvSpPr>
        <p:spPr bwMode="auto">
          <a:xfrm>
            <a:off x="3301149" y="228600"/>
            <a:ext cx="5589702" cy="1138773"/>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Tony Evans</a:t>
            </a:r>
          </a:p>
          <a:p>
            <a:pPr algn="ctr" eaLnBrk="1" hangingPunct="1">
              <a:defRPr/>
            </a:pPr>
            <a:r>
              <a:rPr lang="en-US" altLang="en-US" sz="16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Totally Saved: Understanding, Experiencing and Enjoying the </a:t>
            </a:r>
          </a:p>
          <a:p>
            <a:pPr algn="ctr" eaLnBrk="1" hangingPunct="1">
              <a:defRPr/>
            </a:pPr>
            <a:r>
              <a:rPr lang="en-US" altLang="en-US" sz="16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Greatness of Your Salvation</a:t>
            </a:r>
            <a:r>
              <a:rPr lang="en-US" altLang="en-US" sz="1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(Chicago: Moody, 2002), 355, 359.</a:t>
            </a:r>
          </a:p>
        </p:txBody>
      </p:sp>
      <p:pic>
        <p:nvPicPr>
          <p:cNvPr id="4" name="Picture 2">
            <a:extLst>
              <a:ext uri="{FF2B5EF4-FFF2-40B4-BE49-F238E27FC236}">
                <a16:creationId xmlns:a16="http://schemas.microsoft.com/office/drawing/2014/main" id="{97B64A7C-45C4-F6CA-A18C-1F61E9A37529}"/>
              </a:ext>
            </a:extLst>
          </p:cNvPr>
          <p:cNvPicPr>
            <a:picLocks noChangeAspect="1"/>
          </p:cNvPicPr>
          <p:nvPr/>
        </p:nvPicPr>
        <p:blipFill>
          <a:blip r:embed="rId2" cstate="email">
            <a:extLst>
              <a:ext uri="{BEBA8EAE-BF5A-486C-A8C5-ECC9F3942E4B}">
                <a14:imgProps xmlns:a14="http://schemas.microsoft.com/office/drawing/2010/main">
                  <a14:imgLayer r:embed="rId3">
                    <a14:imgEffect>
                      <a14:colorTemperature colorTemp="5300"/>
                    </a14:imgEffect>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533400" y="76200"/>
            <a:ext cx="1097280" cy="1097280"/>
          </a:xfrm>
          <a:prstGeom prst="rect">
            <a:avLst/>
          </a:prstGeom>
          <a:ln>
            <a:solidFill>
              <a:schemeClr val="tx1"/>
            </a:solidFill>
          </a:ln>
        </p:spPr>
      </p:pic>
    </p:spTree>
    <p:extLst>
      <p:ext uri="{BB962C8B-B14F-4D97-AF65-F5344CB8AC3E}">
        <p14:creationId xmlns:p14="http://schemas.microsoft.com/office/powerpoint/2010/main" val="349548992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1"/>
          <p:cNvSpPr>
            <a:spLocks noChangeArrowheads="1"/>
          </p:cNvSpPr>
          <p:nvPr/>
        </p:nvSpPr>
        <p:spPr bwMode="auto">
          <a:xfrm>
            <a:off x="609600" y="1719620"/>
            <a:ext cx="10972800" cy="4985980"/>
          </a:xfrm>
          <a:prstGeom prst="rect">
            <a:avLst/>
          </a:prstGeom>
          <a:noFill/>
          <a:ln w="9525">
            <a:noFill/>
            <a:miter lim="800000"/>
            <a:headEnd/>
            <a:tailEnd/>
          </a:ln>
        </p:spPr>
        <p:txBody>
          <a:bodyPr wrap="square">
            <a:spAutoFit/>
          </a:bodyPr>
          <a:lstStyle/>
          <a:p>
            <a:pPr algn="just">
              <a:spcBef>
                <a:spcPts val="600"/>
              </a:spcBef>
              <a:spcAft>
                <a:spcPts val="600"/>
              </a:spcAft>
            </a:pPr>
            <a:r>
              <a:rPr lang="en-US" altLang="en-US" sz="2800" b="1" u="sng" dirty="0">
                <a:solidFill>
                  <a:srgbClr val="FFFFCC"/>
                </a:solidFill>
                <a:latin typeface="Calibri" panose="020F0502020204030204" pitchFamily="34" charset="0"/>
                <a:cs typeface="Calibri" panose="020F0502020204030204" pitchFamily="34" charset="0"/>
              </a:rPr>
              <a:t>Dr. Schuller</a:t>
            </a:r>
            <a:r>
              <a:rPr lang="en-US" altLang="en-US" sz="2800" b="1" dirty="0">
                <a:latin typeface="Calibri" panose="020F0502020204030204" pitchFamily="34" charset="0"/>
                <a:cs typeface="Calibri" panose="020F0502020204030204" pitchFamily="34" charset="0"/>
              </a:rPr>
              <a:t>: </a:t>
            </a:r>
            <a:r>
              <a:rPr lang="en-US" altLang="en-US" sz="2800" dirty="0">
                <a:latin typeface="Calibri" panose="020F0502020204030204" pitchFamily="34" charset="0"/>
                <a:cs typeface="Calibri" panose="020F0502020204030204" pitchFamily="34" charset="0"/>
              </a:rPr>
              <a:t>"Tell me, what is the future of Christianity?"</a:t>
            </a:r>
          </a:p>
          <a:p>
            <a:pPr algn="just">
              <a:spcBef>
                <a:spcPts val="600"/>
              </a:spcBef>
              <a:spcAft>
                <a:spcPts val="600"/>
              </a:spcAft>
            </a:pPr>
            <a:r>
              <a:rPr lang="en-US" altLang="en-US" sz="2800" b="1" u="sng" dirty="0">
                <a:solidFill>
                  <a:srgbClr val="FFFFCC"/>
                </a:solidFill>
                <a:latin typeface="Calibri" panose="020F0502020204030204" pitchFamily="34" charset="0"/>
                <a:cs typeface="Calibri" panose="020F0502020204030204" pitchFamily="34" charset="0"/>
              </a:rPr>
              <a:t>Dr. Graham</a:t>
            </a:r>
            <a:r>
              <a:rPr lang="en-US" altLang="en-US" sz="2800" b="1" dirty="0">
                <a:latin typeface="Calibri" panose="020F0502020204030204" pitchFamily="34" charset="0"/>
                <a:cs typeface="Calibri" panose="020F0502020204030204" pitchFamily="34" charset="0"/>
              </a:rPr>
              <a:t>: </a:t>
            </a:r>
            <a:r>
              <a:rPr lang="en-US" altLang="en-US" sz="2800" dirty="0">
                <a:latin typeface="Calibri" panose="020F0502020204030204" pitchFamily="34" charset="0"/>
                <a:cs typeface="Calibri" panose="020F0502020204030204" pitchFamily="34" charset="0"/>
              </a:rPr>
              <a:t>"Well, Christianity and being a true believer, you know, I think there's the body of Christ which comes from all the Christian groups around the world, or </a:t>
            </a:r>
            <a:r>
              <a:rPr lang="en-US" altLang="en-US" sz="2800" b="1" u="sng" dirty="0">
                <a:solidFill>
                  <a:srgbClr val="FFFFCC"/>
                </a:solidFill>
                <a:latin typeface="Calibri" panose="020F0502020204030204" pitchFamily="34" charset="0"/>
                <a:cs typeface="Calibri" panose="020F0502020204030204" pitchFamily="34" charset="0"/>
              </a:rPr>
              <a:t>outside the Christian groups</a:t>
            </a:r>
            <a:r>
              <a:rPr lang="en-US" altLang="en-US" sz="2800" dirty="0">
                <a:latin typeface="Calibri" panose="020F0502020204030204" pitchFamily="34" charset="0"/>
                <a:cs typeface="Calibri" panose="020F0502020204030204" pitchFamily="34" charset="0"/>
              </a:rPr>
              <a:t>. I think that everybody that loves Christ or knows Christ, </a:t>
            </a:r>
            <a:r>
              <a:rPr lang="en-US" altLang="en-US" sz="2800" b="1" u="sng" dirty="0">
                <a:solidFill>
                  <a:srgbClr val="FFFFCC"/>
                </a:solidFill>
                <a:latin typeface="Calibri" panose="020F0502020204030204" pitchFamily="34" charset="0"/>
                <a:cs typeface="Calibri" panose="020F0502020204030204" pitchFamily="34" charset="0"/>
              </a:rPr>
              <a:t>whether they're conscious of it or not</a:t>
            </a:r>
            <a:r>
              <a:rPr lang="en-US" altLang="en-US" sz="2800" dirty="0">
                <a:latin typeface="Calibri" panose="020F0502020204030204" pitchFamily="34" charset="0"/>
                <a:cs typeface="Calibri" panose="020F0502020204030204" pitchFamily="34" charset="0"/>
              </a:rPr>
              <a:t>, they're members of the body of Christ. And I don't think that we're going to see a great sweeping revival that will turn the whole world to Christ at any time…and that’s what God is doing today. He is calling people out of the world for His name. Whether they come from the </a:t>
            </a:r>
            <a:r>
              <a:rPr lang="en-US" altLang="en-US" sz="2800" b="1" u="sng" dirty="0">
                <a:solidFill>
                  <a:srgbClr val="FFFFCC"/>
                </a:solidFill>
                <a:latin typeface="Calibri" panose="020F0502020204030204" pitchFamily="34" charset="0"/>
                <a:cs typeface="Calibri" panose="020F0502020204030204" pitchFamily="34" charset="0"/>
              </a:rPr>
              <a:t>Muslim</a:t>
            </a:r>
            <a:r>
              <a:rPr lang="en-US" altLang="en-US" sz="2800" dirty="0">
                <a:solidFill>
                  <a:schemeClr val="bg1"/>
                </a:solidFill>
                <a:latin typeface="Calibri" panose="020F0502020204030204" pitchFamily="34" charset="0"/>
                <a:cs typeface="Calibri" panose="020F0502020204030204" pitchFamily="34" charset="0"/>
              </a:rPr>
              <a:t> </a:t>
            </a:r>
            <a:r>
              <a:rPr lang="en-US" altLang="en-US" sz="2800" dirty="0">
                <a:latin typeface="Calibri" panose="020F0502020204030204" pitchFamily="34" charset="0"/>
                <a:cs typeface="Calibri" panose="020F0502020204030204" pitchFamily="34" charset="0"/>
              </a:rPr>
              <a:t>world, or the </a:t>
            </a:r>
            <a:r>
              <a:rPr lang="en-US" altLang="en-US" sz="2800" b="1" u="sng" dirty="0">
                <a:solidFill>
                  <a:srgbClr val="FFFFCC"/>
                </a:solidFill>
                <a:latin typeface="Calibri" panose="020F0502020204030204" pitchFamily="34" charset="0"/>
                <a:cs typeface="Calibri" panose="020F0502020204030204" pitchFamily="34" charset="0"/>
              </a:rPr>
              <a:t>Buddhist</a:t>
            </a:r>
            <a:r>
              <a:rPr lang="en-US" altLang="en-US" sz="2800" b="1" dirty="0">
                <a:latin typeface="Calibri" panose="020F0502020204030204" pitchFamily="34" charset="0"/>
                <a:cs typeface="Calibri" panose="020F0502020204030204" pitchFamily="34" charset="0"/>
              </a:rPr>
              <a:t> </a:t>
            </a:r>
            <a:r>
              <a:rPr lang="en-US" altLang="en-US" sz="2800" dirty="0">
                <a:latin typeface="Calibri" panose="020F0502020204030204" pitchFamily="34" charset="0"/>
                <a:cs typeface="Calibri" panose="020F0502020204030204" pitchFamily="34" charset="0"/>
              </a:rPr>
              <a:t>world, or the Christian world, or the </a:t>
            </a:r>
            <a:r>
              <a:rPr lang="en-US" altLang="en-US" sz="2800" b="1" u="sng" dirty="0">
                <a:solidFill>
                  <a:srgbClr val="FFFFCC"/>
                </a:solidFill>
                <a:latin typeface="Calibri" panose="020F0502020204030204" pitchFamily="34" charset="0"/>
                <a:cs typeface="Calibri" panose="020F0502020204030204" pitchFamily="34" charset="0"/>
              </a:rPr>
              <a:t>non-believing</a:t>
            </a:r>
            <a:r>
              <a:rPr lang="en-US" altLang="en-US" sz="2800" dirty="0">
                <a:latin typeface="Calibri" panose="020F0502020204030204" pitchFamily="34" charset="0"/>
                <a:cs typeface="Calibri" panose="020F0502020204030204" pitchFamily="34" charset="0"/>
              </a:rPr>
              <a:t> world, they are members of the body of Christ because they've been called . . .  </a:t>
            </a:r>
          </a:p>
        </p:txBody>
      </p:sp>
      <p:sp>
        <p:nvSpPr>
          <p:cNvPr id="238595" name="TextBox 2"/>
          <p:cNvSpPr txBox="1">
            <a:spLocks noChangeArrowheads="1"/>
          </p:cNvSpPr>
          <p:nvPr/>
        </p:nvSpPr>
        <p:spPr bwMode="auto">
          <a:xfrm>
            <a:off x="3752850" y="1185862"/>
            <a:ext cx="4686300" cy="338138"/>
          </a:xfrm>
          <a:prstGeom prst="rect">
            <a:avLst/>
          </a:prstGeom>
          <a:noFill/>
          <a:ln w="9525">
            <a:noFill/>
            <a:miter lim="800000"/>
            <a:headEnd/>
            <a:tailEnd/>
          </a:ln>
        </p:spPr>
        <p:txBody>
          <a:bodyPr>
            <a:spAutoFit/>
          </a:bodyPr>
          <a:lstStyle/>
          <a:p>
            <a:r>
              <a:rPr lang="en-US" altLang="en-US" sz="1600" dirty="0">
                <a:latin typeface="Calibri" panose="020F0502020204030204" pitchFamily="34" charset="0"/>
                <a:cs typeface="Calibri" panose="020F0502020204030204" pitchFamily="34" charset="0"/>
              </a:rPr>
              <a:t>Hl9Aps://www.youtube.com/watch?v=hrf60-zHl9A</a:t>
            </a:r>
          </a:p>
        </p:txBody>
      </p:sp>
      <p:pic>
        <p:nvPicPr>
          <p:cNvPr id="238596" name="Picture 1"/>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22934" y="98425"/>
            <a:ext cx="1346133" cy="1097280"/>
          </a:xfrm>
          <a:prstGeom prst="rect">
            <a:avLst/>
          </a:prstGeom>
          <a:noFill/>
          <a:ln w="9525">
            <a:noFill/>
            <a:miter lim="800000"/>
            <a:headEnd/>
            <a:tailEnd/>
          </a:ln>
        </p:spPr>
      </p:pic>
    </p:spTree>
    <p:extLst>
      <p:ext uri="{BB962C8B-B14F-4D97-AF65-F5344CB8AC3E}">
        <p14:creationId xmlns:p14="http://schemas.microsoft.com/office/powerpoint/2010/main" val="309536376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1"/>
          <p:cNvSpPr>
            <a:spLocks noChangeArrowheads="1"/>
          </p:cNvSpPr>
          <p:nvPr/>
        </p:nvSpPr>
        <p:spPr bwMode="auto">
          <a:xfrm>
            <a:off x="609600" y="1765280"/>
            <a:ext cx="10972800" cy="3416320"/>
          </a:xfrm>
          <a:prstGeom prst="rect">
            <a:avLst/>
          </a:prstGeom>
          <a:noFill/>
          <a:ln w="9525">
            <a:noFill/>
            <a:miter lim="800000"/>
            <a:headEnd/>
            <a:tailEnd/>
          </a:ln>
        </p:spPr>
        <p:txBody>
          <a:bodyPr wrap="square">
            <a:spAutoFit/>
          </a:bodyPr>
          <a:lstStyle/>
          <a:p>
            <a:pPr algn="just">
              <a:spcBef>
                <a:spcPts val="600"/>
              </a:spcBef>
              <a:spcAft>
                <a:spcPts val="600"/>
              </a:spcAft>
            </a:pPr>
            <a:r>
              <a:rPr lang="en-US" altLang="en-US" sz="2800" dirty="0">
                <a:latin typeface="Calibri" panose="020F0502020204030204" pitchFamily="34" charset="0"/>
                <a:cs typeface="Calibri" panose="020F0502020204030204" pitchFamily="34" charset="0"/>
              </a:rPr>
              <a:t>…by God. </a:t>
            </a:r>
            <a:r>
              <a:rPr lang="en-US" altLang="en-US" sz="2800" b="1" u="sng" dirty="0">
                <a:solidFill>
                  <a:srgbClr val="FFFFCC"/>
                </a:solidFill>
                <a:latin typeface="Calibri" panose="020F0502020204030204" pitchFamily="34" charset="0"/>
                <a:cs typeface="Calibri" panose="020F0502020204030204" pitchFamily="34" charset="0"/>
              </a:rPr>
              <a:t>They may not even know the name of Jesus</a:t>
            </a:r>
            <a:r>
              <a:rPr lang="en-US" altLang="en-US" sz="2800" dirty="0">
                <a:latin typeface="Calibri" panose="020F0502020204030204" pitchFamily="34" charset="0"/>
                <a:cs typeface="Calibri" panose="020F0502020204030204" pitchFamily="34" charset="0"/>
              </a:rPr>
              <a:t>, but they know in their hearts they need something that they don't have and </a:t>
            </a:r>
            <a:r>
              <a:rPr lang="en-US" altLang="en-US" sz="2800" b="1" u="sng" dirty="0">
                <a:solidFill>
                  <a:srgbClr val="FFFFCC"/>
                </a:solidFill>
                <a:latin typeface="Calibri" panose="020F0502020204030204" pitchFamily="34" charset="0"/>
                <a:cs typeface="Calibri" panose="020F0502020204030204" pitchFamily="34" charset="0"/>
              </a:rPr>
              <a:t>they turn to the only light that they have and I think they're saved and they're going to be with us in heaven</a:t>
            </a:r>
            <a:r>
              <a:rPr lang="en-US" altLang="en-US" sz="2800" dirty="0">
                <a:latin typeface="Calibri" panose="020F0502020204030204" pitchFamily="34" charset="0"/>
                <a:cs typeface="Calibri" panose="020F0502020204030204" pitchFamily="34" charset="0"/>
              </a:rPr>
              <a:t>.”</a:t>
            </a:r>
          </a:p>
          <a:p>
            <a:pPr algn="just">
              <a:spcBef>
                <a:spcPts val="600"/>
              </a:spcBef>
              <a:spcAft>
                <a:spcPts val="600"/>
              </a:spcAft>
            </a:pPr>
            <a:r>
              <a:rPr lang="en-US" altLang="en-US" sz="2800" b="1" u="sng" dirty="0">
                <a:solidFill>
                  <a:srgbClr val="FFFFCC"/>
                </a:solidFill>
                <a:latin typeface="Calibri" panose="020F0502020204030204" pitchFamily="34" charset="0"/>
                <a:cs typeface="Calibri" panose="020F0502020204030204" pitchFamily="34" charset="0"/>
              </a:rPr>
              <a:t>Dr. Schuller</a:t>
            </a:r>
            <a:r>
              <a:rPr lang="en-US" altLang="en-US" sz="2800" b="1" dirty="0">
                <a:latin typeface="Calibri" panose="020F0502020204030204" pitchFamily="34" charset="0"/>
                <a:cs typeface="Calibri" panose="020F0502020204030204" pitchFamily="34" charset="0"/>
              </a:rPr>
              <a:t>:</a:t>
            </a:r>
            <a:r>
              <a:rPr lang="en-US" altLang="en-US" sz="2800" dirty="0">
                <a:latin typeface="Calibri" panose="020F0502020204030204" pitchFamily="34" charset="0"/>
                <a:cs typeface="Calibri" panose="020F0502020204030204" pitchFamily="34" charset="0"/>
              </a:rPr>
              <a:t> "This is fantastic. I'm so thrilled to hear you say that. There's a </a:t>
            </a:r>
            <a:r>
              <a:rPr lang="en-US" altLang="en-US" sz="2800" b="1" u="sng" dirty="0">
                <a:solidFill>
                  <a:srgbClr val="FFFFCC"/>
                </a:solidFill>
                <a:latin typeface="Calibri" panose="020F0502020204030204" pitchFamily="34" charset="0"/>
                <a:cs typeface="Calibri" panose="020F0502020204030204" pitchFamily="34" charset="0"/>
              </a:rPr>
              <a:t>wideness</a:t>
            </a:r>
            <a:r>
              <a:rPr lang="en-US" altLang="en-US" sz="2800" dirty="0">
                <a:solidFill>
                  <a:schemeClr val="bg1"/>
                </a:solidFill>
                <a:latin typeface="Calibri" panose="020F0502020204030204" pitchFamily="34" charset="0"/>
                <a:cs typeface="Calibri" panose="020F0502020204030204" pitchFamily="34" charset="0"/>
              </a:rPr>
              <a:t> </a:t>
            </a:r>
            <a:r>
              <a:rPr lang="en-US" altLang="en-US" sz="2800" dirty="0">
                <a:latin typeface="Calibri" panose="020F0502020204030204" pitchFamily="34" charset="0"/>
                <a:cs typeface="Calibri" panose="020F0502020204030204" pitchFamily="34" charset="0"/>
              </a:rPr>
              <a:t>in God's mercy.”</a:t>
            </a:r>
          </a:p>
          <a:p>
            <a:pPr algn="just">
              <a:spcBef>
                <a:spcPts val="600"/>
              </a:spcBef>
              <a:spcAft>
                <a:spcPts val="600"/>
              </a:spcAft>
            </a:pPr>
            <a:r>
              <a:rPr lang="en-US" altLang="en-US" sz="2800" b="1" u="sng" dirty="0">
                <a:solidFill>
                  <a:srgbClr val="FFFFCC"/>
                </a:solidFill>
                <a:latin typeface="Calibri" panose="020F0502020204030204" pitchFamily="34" charset="0"/>
                <a:cs typeface="Calibri" panose="020F0502020204030204" pitchFamily="34" charset="0"/>
              </a:rPr>
              <a:t>Dr. Graham</a:t>
            </a:r>
            <a:r>
              <a:rPr lang="en-US" altLang="en-US" sz="2800" b="1" dirty="0">
                <a:latin typeface="Calibri" panose="020F0502020204030204" pitchFamily="34" charset="0"/>
                <a:cs typeface="Calibri" panose="020F0502020204030204" pitchFamily="34" charset="0"/>
              </a:rPr>
              <a:t>:</a:t>
            </a:r>
            <a:r>
              <a:rPr lang="en-US" altLang="en-US" sz="2800" dirty="0">
                <a:latin typeface="Calibri" panose="020F0502020204030204" pitchFamily="34" charset="0"/>
                <a:cs typeface="Calibri" panose="020F0502020204030204" pitchFamily="34" charset="0"/>
              </a:rPr>
              <a:t> “There is."</a:t>
            </a:r>
          </a:p>
        </p:txBody>
      </p:sp>
      <p:sp>
        <p:nvSpPr>
          <p:cNvPr id="2" name="TextBox 2">
            <a:extLst>
              <a:ext uri="{FF2B5EF4-FFF2-40B4-BE49-F238E27FC236}">
                <a16:creationId xmlns:a16="http://schemas.microsoft.com/office/drawing/2014/main" id="{B453272E-B8CC-EFD4-8A85-D57FF1658371}"/>
              </a:ext>
            </a:extLst>
          </p:cNvPr>
          <p:cNvSpPr txBox="1">
            <a:spLocks noChangeArrowheads="1"/>
          </p:cNvSpPr>
          <p:nvPr/>
        </p:nvSpPr>
        <p:spPr bwMode="auto">
          <a:xfrm>
            <a:off x="3752850" y="1185862"/>
            <a:ext cx="4686300" cy="338138"/>
          </a:xfrm>
          <a:prstGeom prst="rect">
            <a:avLst/>
          </a:prstGeom>
          <a:noFill/>
          <a:ln w="9525">
            <a:noFill/>
            <a:miter lim="800000"/>
            <a:headEnd/>
            <a:tailEnd/>
          </a:ln>
        </p:spPr>
        <p:txBody>
          <a:bodyPr>
            <a:spAutoFit/>
          </a:bodyPr>
          <a:lstStyle/>
          <a:p>
            <a:r>
              <a:rPr lang="en-US" altLang="en-US" sz="1600" dirty="0">
                <a:latin typeface="Calibri" panose="020F0502020204030204" pitchFamily="34" charset="0"/>
                <a:cs typeface="Calibri" panose="020F0502020204030204" pitchFamily="34" charset="0"/>
              </a:rPr>
              <a:t>Hl9Aps://www.youtube.com/watch?v=hrf60-zHl9A</a:t>
            </a:r>
          </a:p>
        </p:txBody>
      </p:sp>
      <p:pic>
        <p:nvPicPr>
          <p:cNvPr id="3" name="Picture 1">
            <a:extLst>
              <a:ext uri="{FF2B5EF4-FFF2-40B4-BE49-F238E27FC236}">
                <a16:creationId xmlns:a16="http://schemas.microsoft.com/office/drawing/2014/main" id="{CB6B5FAE-3EF7-D495-DE25-D99C816EFE4C}"/>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22934" y="98425"/>
            <a:ext cx="1346133" cy="1097280"/>
          </a:xfrm>
          <a:prstGeom prst="rect">
            <a:avLst/>
          </a:prstGeom>
          <a:noFill/>
          <a:ln w="9525">
            <a:noFill/>
            <a:miter lim="800000"/>
            <a:headEnd/>
            <a:tailEnd/>
          </a:ln>
        </p:spPr>
      </p:pic>
      <p:pic>
        <p:nvPicPr>
          <p:cNvPr id="4" name="Picture 3">
            <a:extLst>
              <a:ext uri="{FF2B5EF4-FFF2-40B4-BE49-F238E27FC236}">
                <a16:creationId xmlns:a16="http://schemas.microsoft.com/office/drawing/2014/main" id="{D321412A-1178-D211-B662-C6004C0F34D0}"/>
              </a:ext>
            </a:extLst>
          </p:cNvPr>
          <p:cNvPicPr>
            <a:picLocks noChangeAspect="1"/>
          </p:cNvPicPr>
          <p:nvPr/>
        </p:nvPicPr>
        <p:blipFill rotWithShape="1">
          <a:blip r:embed="rId3"/>
          <a:srcRect l="69453"/>
          <a:stretch/>
        </p:blipFill>
        <p:spPr>
          <a:xfrm>
            <a:off x="5489860" y="4876800"/>
            <a:ext cx="1212281" cy="182880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543583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Acts 2:34-35</a:t>
            </a:r>
          </a:p>
          <a:p>
            <a:pPr algn="just"/>
            <a:r>
              <a:rPr lang="en-US" sz="3600" dirty="0">
                <a:effectLst>
                  <a:outerShdw blurRad="38100" dist="38100" dir="2700000" algn="tl">
                    <a:srgbClr val="000000">
                      <a:alpha val="43137"/>
                    </a:srgbClr>
                  </a:outerShdw>
                </a:effectLst>
                <a:cs typeface="Calibri" panose="020F0502020204030204" pitchFamily="34" charset="0"/>
              </a:rPr>
              <a:t>“For it was not David who ascended into heaven, but he himself says: ‘</a:t>
            </a:r>
            <a:r>
              <a:rPr lang="en-US" sz="3600" cap="small" dirty="0">
                <a:effectLst>
                  <a:outerShdw blurRad="38100" dist="38100" dir="2700000" algn="tl">
                    <a:srgbClr val="000000">
                      <a:alpha val="43137"/>
                    </a:srgbClr>
                  </a:outerShdw>
                </a:effectLst>
                <a:cs typeface="Calibri" panose="020F0502020204030204" pitchFamily="34" charset="0"/>
              </a:rPr>
              <a:t>The Lord said to my Lord</a:t>
            </a:r>
            <a:r>
              <a:rPr lang="en-US" sz="3600" dirty="0">
                <a:effectLst>
                  <a:outerShdw blurRad="38100" dist="38100" dir="2700000" algn="tl">
                    <a:srgbClr val="000000">
                      <a:alpha val="43137"/>
                    </a:srgbClr>
                  </a:outerShdw>
                </a:effectLst>
                <a:cs typeface="Calibri" panose="020F0502020204030204" pitchFamily="34" charset="0"/>
              </a:rPr>
              <a:t>, “</a:t>
            </a:r>
            <a:r>
              <a:rPr lang="en-US" sz="3600" cap="small" dirty="0">
                <a:effectLst>
                  <a:outerShdw blurRad="38100" dist="38100" dir="2700000" algn="tl">
                    <a:srgbClr val="000000">
                      <a:alpha val="43137"/>
                    </a:srgbClr>
                  </a:outerShdw>
                </a:effectLst>
                <a:cs typeface="Calibri" panose="020F0502020204030204" pitchFamily="34" charset="0"/>
              </a:rPr>
              <a:t>Sit at My right hand, Until I make Your enemies a footstool for Your feet.</a:t>
            </a:r>
            <a:r>
              <a:rPr lang="en-US" sz="3600" b="1" baseline="30000" dirty="0">
                <a:effectLst>
                  <a:outerShdw blurRad="38100" dist="38100" dir="2700000" algn="tl">
                    <a:srgbClr val="000000">
                      <a:alpha val="43137"/>
                    </a:srgbClr>
                  </a:outerShdw>
                </a:effectLst>
                <a:cs typeface="Calibri" panose="020F0502020204030204" pitchFamily="34" charset="0"/>
              </a:rPr>
              <a:t>’”</a:t>
            </a:r>
            <a:endParaRPr lang="en-US" sz="3600" dirty="0">
              <a:effectLst>
                <a:outerShdw blurRad="38100" dist="38100" dir="2700000" algn="tl">
                  <a:srgbClr val="000000">
                    <a:alpha val="43137"/>
                  </a:srgbClr>
                </a:outerShdw>
              </a:effectLst>
              <a:cs typeface="Calibri" panose="020F0502020204030204" pitchFamily="34" charset="0"/>
            </a:endParaRPr>
          </a:p>
        </p:txBody>
      </p:sp>
      <p:pic>
        <p:nvPicPr>
          <p:cNvPr id="3" name="Picture 2" descr="Jesus Dust: How to Live in the Kingdom of God">
            <a:extLst>
              <a:ext uri="{FF2B5EF4-FFF2-40B4-BE49-F238E27FC236}">
                <a16:creationId xmlns:a16="http://schemas.microsoft.com/office/drawing/2014/main" id="{C9CCD365-9F33-1E03-1D32-1A9835917C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5840" y="2895600"/>
            <a:ext cx="2560320" cy="1898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3964317"/>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5862F4-F9D6-4990-9908-F707F4AA65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25054" y="137160"/>
            <a:ext cx="8941895" cy="6583680"/>
          </a:xfrm>
          <a:prstGeom prst="rect">
            <a:avLst/>
          </a:prstGeom>
        </p:spPr>
      </p:pic>
    </p:spTree>
    <p:extLst>
      <p:ext uri="{BB962C8B-B14F-4D97-AF65-F5344CB8AC3E}">
        <p14:creationId xmlns:p14="http://schemas.microsoft.com/office/powerpoint/2010/main" val="113856446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04800"/>
            <a:ext cx="8229600" cy="685800"/>
          </a:xfrm>
        </p:spPr>
        <p:txBody>
          <a:bodyPr/>
          <a:lstStyle/>
          <a:p>
            <a:pPr algn="ctr"/>
            <a:r>
              <a:rPr lang="en-US" sz="3600" dirty="0">
                <a:solidFill>
                  <a:srgbClr val="00FFFF"/>
                </a:solidFill>
                <a:effectLst>
                  <a:outerShdw blurRad="38100" dist="38100" dir="2700000" algn="tl">
                    <a:srgbClr val="000000">
                      <a:alpha val="43137"/>
                    </a:srgbClr>
                  </a:outerShdw>
                </a:effectLst>
                <a:latin typeface="+mn-lt"/>
              </a:rPr>
              <a:t>Poor Word Choices</a:t>
            </a:r>
          </a:p>
        </p:txBody>
      </p:sp>
      <p:sp>
        <p:nvSpPr>
          <p:cNvPr id="3" name="Content Placeholder 2"/>
          <p:cNvSpPr>
            <a:spLocks noGrp="1"/>
          </p:cNvSpPr>
          <p:nvPr>
            <p:ph idx="1"/>
          </p:nvPr>
        </p:nvSpPr>
        <p:spPr>
          <a:xfrm>
            <a:off x="609600" y="1943100"/>
            <a:ext cx="7467600" cy="2971800"/>
          </a:xfrm>
        </p:spPr>
        <p:txBody>
          <a:bodyPr/>
          <a:lstStyle/>
          <a:p>
            <a:pPr marL="457200" indent="-457200" algn="just">
              <a:spcBef>
                <a:spcPts val="0"/>
              </a:spcBef>
              <a:spcAft>
                <a:spcPts val="2400"/>
              </a:spcAft>
              <a:buClr>
                <a:srgbClr val="00FFFF"/>
              </a:buClr>
              <a:buSzPct val="120000"/>
              <a:buFont typeface="Wingdings" panose="05000000000000000000" pitchFamily="2" charset="2"/>
              <a:buChar char="§"/>
            </a:pPr>
            <a:r>
              <a:rPr lang="en-US" sz="3200" dirty="0"/>
              <a:t>ABC method</a:t>
            </a:r>
            <a:r>
              <a:rPr lang="en-US" altLang="en-US" sz="3200" dirty="0"/>
              <a:t> – </a:t>
            </a:r>
            <a:r>
              <a:rPr lang="en-US" sz="3200" b="1" u="sng" dirty="0">
                <a:solidFill>
                  <a:srgbClr val="FFFFCC"/>
                </a:solidFill>
              </a:rPr>
              <a:t>A</a:t>
            </a:r>
            <a:r>
              <a:rPr lang="en-US" sz="3200" dirty="0"/>
              <a:t>dmit, </a:t>
            </a:r>
            <a:r>
              <a:rPr lang="en-US" sz="3200" b="1" u="sng" dirty="0">
                <a:solidFill>
                  <a:srgbClr val="FFFFCC"/>
                </a:solidFill>
              </a:rPr>
              <a:t>B</a:t>
            </a:r>
            <a:r>
              <a:rPr lang="en-US" sz="3200" dirty="0"/>
              <a:t>elieve, </a:t>
            </a:r>
            <a:r>
              <a:rPr lang="en-US" sz="3200" b="1" u="sng" dirty="0">
                <a:solidFill>
                  <a:srgbClr val="FFFFCC"/>
                </a:solidFill>
              </a:rPr>
              <a:t>C</a:t>
            </a:r>
            <a:r>
              <a:rPr lang="en-US" sz="3200" dirty="0"/>
              <a:t>onfess</a:t>
            </a:r>
          </a:p>
          <a:p>
            <a:pPr marL="457200" indent="-457200" algn="just">
              <a:spcBef>
                <a:spcPts val="0"/>
              </a:spcBef>
              <a:spcAft>
                <a:spcPts val="2400"/>
              </a:spcAft>
              <a:buClr>
                <a:srgbClr val="00FFFF"/>
              </a:buClr>
              <a:buSzPct val="120000"/>
              <a:buFont typeface="Wingdings" panose="05000000000000000000" pitchFamily="2" charset="2"/>
              <a:buChar char="§"/>
            </a:pPr>
            <a:r>
              <a:rPr lang="en-US" sz="3200" dirty="0"/>
              <a:t>Miscellaneous poor word choices</a:t>
            </a:r>
            <a:r>
              <a:rPr lang="en-US" altLang="en-US" sz="3200" dirty="0"/>
              <a:t> – </a:t>
            </a:r>
            <a:r>
              <a:rPr lang="en-US" sz="3200" dirty="0"/>
              <a:t>confess, deny, yield, surrender, sorrow, make, ask, forsake, receive, accept, invite</a:t>
            </a:r>
          </a:p>
          <a:p>
            <a:pPr marL="457200" indent="-457200" algn="just">
              <a:spcBef>
                <a:spcPts val="0"/>
              </a:spcBef>
              <a:spcAft>
                <a:spcPts val="2400"/>
              </a:spcAft>
              <a:buClr>
                <a:srgbClr val="00FFFF"/>
              </a:buClr>
              <a:buSzPct val="120000"/>
              <a:buFont typeface="Wingdings" panose="05000000000000000000" pitchFamily="2" charset="2"/>
              <a:buChar char="§"/>
            </a:pPr>
            <a:r>
              <a:rPr lang="en-US" sz="3200" dirty="0"/>
              <a:t>Negative influence of Charles Finney</a:t>
            </a:r>
          </a:p>
        </p:txBody>
      </p:sp>
      <p:pic>
        <p:nvPicPr>
          <p:cNvPr id="4" name="Picture 3"/>
          <p:cNvPicPr>
            <a:picLocks noChangeAspect="1"/>
          </p:cNvPicPr>
          <p:nvPr/>
        </p:nvPicPr>
        <p:blipFill>
          <a:blip r:embed="rId2"/>
          <a:stretch>
            <a:fillRect/>
          </a:stretch>
        </p:blipFill>
        <p:spPr>
          <a:xfrm>
            <a:off x="8626069" y="1600200"/>
            <a:ext cx="2956331" cy="3657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09600" y="2057400"/>
            <a:ext cx="6324600" cy="2743200"/>
          </a:xfrm>
        </p:spPr>
        <p:txBody>
          <a:bodyPr/>
          <a:lstStyle/>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Conviction (37)</a:t>
            </a:r>
          </a:p>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Repentance &amp; Baptism (38-39)</a:t>
            </a:r>
          </a:p>
          <a:p>
            <a:pPr marL="457200" lvl="3" indent="-457200" eaLnBrk="1" hangingPunct="1">
              <a:lnSpc>
                <a:spcPct val="100000"/>
              </a:lnSpc>
              <a:spcBef>
                <a:spcPts val="0"/>
              </a:spcBef>
              <a:spcAft>
                <a:spcPts val="36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Consequence of Repentance (40)</a:t>
            </a:r>
          </a:p>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Result (41)</a:t>
            </a:r>
          </a:p>
        </p:txBody>
      </p:sp>
      <p:sp>
        <p:nvSpPr>
          <p:cNvPr id="4" name="Rectangle 2">
            <a:extLst>
              <a:ext uri="{FF2B5EF4-FFF2-40B4-BE49-F238E27FC236}">
                <a16:creationId xmlns:a16="http://schemas.microsoft.com/office/drawing/2014/main" id="{AD1136B3-7E6F-0950-E123-F29FC74D90A1}"/>
              </a:ext>
            </a:extLst>
          </p:cNvPr>
          <p:cNvSpPr txBox="1">
            <a:spLocks noChangeArrowheads="1"/>
          </p:cNvSpPr>
          <p:nvPr/>
        </p:nvSpPr>
        <p:spPr bwMode="auto">
          <a:xfrm>
            <a:off x="2738438" y="2286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571500" indent="-571500" algn="ctr" defTabSz="914400"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2:37-41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Calibri" panose="020F0502020204030204" pitchFamily="34" charset="0"/>
                <a:ea typeface="+mn-ea"/>
                <a:cs typeface="+mn-cs"/>
              </a:rPr>
              <a:t>Salvation</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5" name="Picture 4">
            <a:extLst>
              <a:ext uri="{FF2B5EF4-FFF2-40B4-BE49-F238E27FC236}">
                <a16:creationId xmlns:a16="http://schemas.microsoft.com/office/drawing/2014/main" id="{DEB95BEF-466A-8BDA-8841-2C522D462C50}"/>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419322379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D2A88D-A347-4000-8512-01EE1A3166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28967" y="137160"/>
            <a:ext cx="8734067" cy="6583680"/>
          </a:xfrm>
          <a:prstGeom prst="rect">
            <a:avLst/>
          </a:prstGeom>
          <a:ln w="38100">
            <a:solidFill>
              <a:schemeClr val="tx1"/>
            </a:solidFill>
          </a:ln>
        </p:spPr>
      </p:pic>
    </p:spTree>
    <p:extLst>
      <p:ext uri="{BB962C8B-B14F-4D97-AF65-F5344CB8AC3E}">
        <p14:creationId xmlns:p14="http://schemas.microsoft.com/office/powerpoint/2010/main" val="343567077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idx="4294967295"/>
          </p:nvPr>
        </p:nvSpPr>
        <p:spPr>
          <a:xfrm>
            <a:off x="609600" y="228600"/>
            <a:ext cx="10972800" cy="914400"/>
          </a:xfrm>
        </p:spPr>
        <p:txBody>
          <a:bodyPr/>
          <a:lstStyle/>
          <a:p>
            <a:pPr algn="ct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Six Parts of a Suzerain-Vassal Treaty in Deuteronomy</a:t>
            </a:r>
          </a:p>
        </p:txBody>
      </p:sp>
      <p:sp>
        <p:nvSpPr>
          <p:cNvPr id="36867" name="Rectangle 3"/>
          <p:cNvSpPr>
            <a:spLocks noGrp="1" noChangeArrowheads="1"/>
          </p:cNvSpPr>
          <p:nvPr>
            <p:ph type="body" idx="4294967295"/>
          </p:nvPr>
        </p:nvSpPr>
        <p:spPr>
          <a:xfrm>
            <a:off x="1066800" y="1600199"/>
            <a:ext cx="6400800" cy="4419601"/>
          </a:xfrm>
          <a:noFill/>
        </p:spPr>
        <p:txBody>
          <a:bodyPr/>
          <a:lstStyle/>
          <a:p>
            <a:pPr marL="457200" indent="-457200">
              <a:spcBef>
                <a:spcPts val="0"/>
              </a:spcBef>
              <a:spcAft>
                <a:spcPts val="2400"/>
              </a:spcAft>
              <a:buClr>
                <a:srgbClr val="00FFFF"/>
              </a:buClr>
              <a:buSzPct val="120000"/>
              <a:buFont typeface="Wingdings" panose="05000000000000000000" pitchFamily="2" charset="2"/>
              <a:buChar char="§"/>
            </a:pPr>
            <a:r>
              <a:rPr lang="en-US" dirty="0">
                <a:effectLst/>
              </a:rPr>
              <a:t>Preamble (1:1-5)</a:t>
            </a:r>
          </a:p>
          <a:p>
            <a:pPr marL="457200" indent="-457200">
              <a:spcBef>
                <a:spcPts val="0"/>
              </a:spcBef>
              <a:spcAft>
                <a:spcPts val="2400"/>
              </a:spcAft>
              <a:buClr>
                <a:srgbClr val="00FFFF"/>
              </a:buClr>
              <a:buSzPct val="120000"/>
              <a:buFont typeface="Wingdings" panose="05000000000000000000" pitchFamily="2" charset="2"/>
              <a:buChar char="§"/>
            </a:pPr>
            <a:r>
              <a:rPr lang="en-US" dirty="0">
                <a:effectLst/>
              </a:rPr>
              <a:t>Prologue (1:6</a:t>
            </a:r>
            <a:r>
              <a:rPr lang="en-US" dirty="0">
                <a:effectLst/>
                <a:cs typeface="Times New Roman" pitchFamily="18" charset="0"/>
              </a:rPr>
              <a:t>–4:40)</a:t>
            </a:r>
            <a:endParaRPr lang="en-US" dirty="0">
              <a:effectLst/>
            </a:endParaRPr>
          </a:p>
          <a:p>
            <a:pPr marL="457200" indent="-457200">
              <a:spcBef>
                <a:spcPts val="0"/>
              </a:spcBef>
              <a:spcAft>
                <a:spcPts val="2400"/>
              </a:spcAft>
              <a:buClr>
                <a:srgbClr val="00FFFF"/>
              </a:buClr>
              <a:buSzPct val="120000"/>
              <a:buFont typeface="Wingdings" panose="05000000000000000000" pitchFamily="2" charset="2"/>
              <a:buChar char="§"/>
            </a:pPr>
            <a:r>
              <a:rPr lang="en-US" dirty="0">
                <a:effectLst/>
              </a:rPr>
              <a:t>Covenant obligations (5</a:t>
            </a:r>
            <a:r>
              <a:rPr lang="en-US" dirty="0">
                <a:effectLst/>
                <a:cs typeface="Times New Roman" pitchFamily="18" charset="0"/>
              </a:rPr>
              <a:t>–26)</a:t>
            </a:r>
            <a:endParaRPr lang="en-US" dirty="0">
              <a:effectLst/>
            </a:endParaRPr>
          </a:p>
          <a:p>
            <a:pPr marL="457200" indent="-457200">
              <a:spcBef>
                <a:spcPts val="0"/>
              </a:spcBef>
              <a:spcAft>
                <a:spcPts val="2400"/>
              </a:spcAft>
              <a:buClr>
                <a:srgbClr val="00FFFF"/>
              </a:buClr>
              <a:buSzPct val="120000"/>
              <a:buFont typeface="Wingdings" panose="05000000000000000000" pitchFamily="2" charset="2"/>
              <a:buChar char="§"/>
            </a:pPr>
            <a:r>
              <a:rPr lang="en-US" dirty="0">
                <a:effectLst/>
              </a:rPr>
              <a:t>Storage and reading instructions (27:2-3; 31:9, 24, 26)</a:t>
            </a:r>
          </a:p>
          <a:p>
            <a:pPr marL="457200" indent="-457200">
              <a:spcBef>
                <a:spcPts val="0"/>
              </a:spcBef>
              <a:spcAft>
                <a:spcPts val="2400"/>
              </a:spcAft>
              <a:buClr>
                <a:srgbClr val="00FFFF"/>
              </a:buClr>
              <a:buSzPct val="120000"/>
              <a:buFont typeface="Wingdings" panose="05000000000000000000" pitchFamily="2" charset="2"/>
              <a:buChar char="§"/>
            </a:pPr>
            <a:r>
              <a:rPr lang="en-US" dirty="0">
                <a:effectLst/>
              </a:rPr>
              <a:t>Witnesses (32:1)</a:t>
            </a:r>
          </a:p>
          <a:p>
            <a:pPr marL="457200" indent="-457200">
              <a:spcBef>
                <a:spcPts val="0"/>
              </a:spcBef>
              <a:spcAft>
                <a:spcPts val="2400"/>
              </a:spcAft>
              <a:buClr>
                <a:srgbClr val="00FFFF"/>
              </a:buClr>
              <a:buSzPct val="120000"/>
              <a:buFont typeface="Wingdings" panose="05000000000000000000" pitchFamily="2" charset="2"/>
              <a:buChar char="§"/>
            </a:pPr>
            <a:r>
              <a:rPr lang="en-US" dirty="0">
                <a:effectLst/>
              </a:rPr>
              <a:t>Blessings and curses (28)</a:t>
            </a:r>
          </a:p>
        </p:txBody>
      </p:sp>
      <p:pic>
        <p:nvPicPr>
          <p:cNvPr id="5" name="Picture 4" descr="C:\Documents and Settings\Owner\Application Data\Microsoft\Media Catalog\Downloaded Clips\cl0\SY01462_.wmf"/>
          <p:cNvPicPr>
            <a:picLocks noChangeAspect="1" noChangeArrowheads="1"/>
          </p:cNvPicPr>
          <p:nvPr/>
        </p:nvPicPr>
        <p:blipFill>
          <a:blip r:embed="rId2" cstate="print"/>
          <a:srcRect/>
          <a:stretch>
            <a:fillRect/>
          </a:stretch>
        </p:blipFill>
        <p:spPr bwMode="auto">
          <a:xfrm>
            <a:off x="8455643" y="2057400"/>
            <a:ext cx="2669557" cy="2743200"/>
          </a:xfrm>
          <a:prstGeom prst="rect">
            <a:avLst/>
          </a:prstGeom>
          <a:noFill/>
          <a:ln w="9525">
            <a:noFill/>
            <a:miter lim="800000"/>
            <a:headEnd/>
            <a:tailEnd/>
          </a:ln>
        </p:spPr>
      </p:pic>
    </p:spTree>
    <p:extLst>
      <p:ext uri="{BB962C8B-B14F-4D97-AF65-F5344CB8AC3E}">
        <p14:creationId xmlns:p14="http://schemas.microsoft.com/office/powerpoint/2010/main" val="70715380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idx="4294967295"/>
          </p:nvPr>
        </p:nvSpPr>
        <p:spPr>
          <a:xfrm>
            <a:off x="609600" y="228600"/>
            <a:ext cx="10972800" cy="914400"/>
          </a:xfrm>
        </p:spPr>
        <p:txBody>
          <a:bodyPr/>
          <a:lstStyle/>
          <a:p>
            <a:pPr algn="ct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Six Parts of a Suzerain-Vassal Treaty in Deuteronomy</a:t>
            </a:r>
          </a:p>
        </p:txBody>
      </p:sp>
      <p:sp>
        <p:nvSpPr>
          <p:cNvPr id="36867" name="Rectangle 3"/>
          <p:cNvSpPr>
            <a:spLocks noGrp="1" noChangeArrowheads="1"/>
          </p:cNvSpPr>
          <p:nvPr>
            <p:ph type="body" idx="4294967295"/>
          </p:nvPr>
        </p:nvSpPr>
        <p:spPr>
          <a:xfrm>
            <a:off x="1066800" y="1600199"/>
            <a:ext cx="6400800" cy="4419601"/>
          </a:xfrm>
          <a:noFill/>
        </p:spPr>
        <p:txBody>
          <a:bodyPr/>
          <a:lstStyle/>
          <a:p>
            <a:pPr marL="457200" indent="-457200">
              <a:spcBef>
                <a:spcPts val="0"/>
              </a:spcBef>
              <a:spcAft>
                <a:spcPts val="2400"/>
              </a:spcAft>
              <a:buClr>
                <a:srgbClr val="00FFFF"/>
              </a:buClr>
              <a:buSzPct val="120000"/>
              <a:buFont typeface="Wingdings" panose="05000000000000000000" pitchFamily="2" charset="2"/>
              <a:buChar char="§"/>
            </a:pPr>
            <a:r>
              <a:rPr lang="en-US" dirty="0">
                <a:effectLst/>
              </a:rPr>
              <a:t>Preamble (1:1-5)</a:t>
            </a:r>
          </a:p>
          <a:p>
            <a:pPr marL="457200" indent="-457200">
              <a:spcBef>
                <a:spcPts val="0"/>
              </a:spcBef>
              <a:spcAft>
                <a:spcPts val="2400"/>
              </a:spcAft>
              <a:buClr>
                <a:srgbClr val="00FFFF"/>
              </a:buClr>
              <a:buSzPct val="120000"/>
              <a:buFont typeface="Wingdings" panose="05000000000000000000" pitchFamily="2" charset="2"/>
              <a:buChar char="§"/>
            </a:pPr>
            <a:r>
              <a:rPr lang="en-US" dirty="0">
                <a:effectLst/>
              </a:rPr>
              <a:t>Prologue (1:6</a:t>
            </a:r>
            <a:r>
              <a:rPr lang="en-US" dirty="0">
                <a:effectLst/>
                <a:cs typeface="Times New Roman" pitchFamily="18" charset="0"/>
              </a:rPr>
              <a:t>–4:40)</a:t>
            </a:r>
            <a:endParaRPr lang="en-US" dirty="0">
              <a:effectLst/>
            </a:endParaRPr>
          </a:p>
          <a:p>
            <a:pPr marL="457200" indent="-457200">
              <a:spcBef>
                <a:spcPts val="0"/>
              </a:spcBef>
              <a:spcAft>
                <a:spcPts val="2400"/>
              </a:spcAft>
              <a:buClr>
                <a:srgbClr val="00FFFF"/>
              </a:buClr>
              <a:buSzPct val="120000"/>
              <a:buFont typeface="Wingdings" panose="05000000000000000000" pitchFamily="2" charset="2"/>
              <a:buChar char="§"/>
            </a:pPr>
            <a:r>
              <a:rPr lang="en-US" dirty="0">
                <a:effectLst/>
              </a:rPr>
              <a:t>Covenant obligations (5</a:t>
            </a:r>
            <a:r>
              <a:rPr lang="en-US" dirty="0">
                <a:effectLst/>
                <a:cs typeface="Times New Roman" pitchFamily="18" charset="0"/>
              </a:rPr>
              <a:t>–26)</a:t>
            </a:r>
            <a:endParaRPr lang="en-US" dirty="0">
              <a:effectLst/>
            </a:endParaRPr>
          </a:p>
          <a:p>
            <a:pPr marL="457200" indent="-457200">
              <a:spcBef>
                <a:spcPts val="0"/>
              </a:spcBef>
              <a:spcAft>
                <a:spcPts val="2400"/>
              </a:spcAft>
              <a:buClr>
                <a:srgbClr val="00FFFF"/>
              </a:buClr>
              <a:buSzPct val="120000"/>
              <a:buFont typeface="Wingdings" panose="05000000000000000000" pitchFamily="2" charset="2"/>
              <a:buChar char="§"/>
            </a:pPr>
            <a:r>
              <a:rPr lang="en-US" dirty="0">
                <a:effectLst/>
              </a:rPr>
              <a:t>Storage and reading instructions (27:2-3; 31:9, 24, 26)</a:t>
            </a:r>
          </a:p>
          <a:p>
            <a:pPr marL="457200" indent="-457200">
              <a:spcBef>
                <a:spcPts val="0"/>
              </a:spcBef>
              <a:spcAft>
                <a:spcPts val="2400"/>
              </a:spcAft>
              <a:buClr>
                <a:srgbClr val="00FFFF"/>
              </a:buClr>
              <a:buSzPct val="120000"/>
              <a:buFont typeface="Wingdings" panose="05000000000000000000" pitchFamily="2" charset="2"/>
              <a:buChar char="§"/>
            </a:pPr>
            <a:r>
              <a:rPr lang="en-US" dirty="0">
                <a:effectLst/>
              </a:rPr>
              <a:t>Witnesses (32:1)</a:t>
            </a:r>
          </a:p>
          <a:p>
            <a:pPr marL="457200" indent="-457200">
              <a:spcBef>
                <a:spcPts val="0"/>
              </a:spcBef>
              <a:spcAft>
                <a:spcPts val="2400"/>
              </a:spcAft>
              <a:buClr>
                <a:srgbClr val="00FFFF"/>
              </a:buClr>
              <a:buSzPct val="120000"/>
              <a:buFont typeface="Wingdings" panose="05000000000000000000" pitchFamily="2" charset="2"/>
              <a:buChar char="§"/>
            </a:pPr>
            <a:r>
              <a:rPr lang="en-US" b="1" i="1" u="sng" dirty="0">
                <a:solidFill>
                  <a:srgbClr val="FFFFCC"/>
                </a:solidFill>
              </a:rPr>
              <a:t>Blessings and curses (28)</a:t>
            </a:r>
          </a:p>
        </p:txBody>
      </p:sp>
      <p:pic>
        <p:nvPicPr>
          <p:cNvPr id="5" name="Picture 4" descr="C:\Documents and Settings\Owner\Application Data\Microsoft\Media Catalog\Downloaded Clips\cl0\SY01462_.wmf"/>
          <p:cNvPicPr>
            <a:picLocks noChangeAspect="1" noChangeArrowheads="1"/>
          </p:cNvPicPr>
          <p:nvPr/>
        </p:nvPicPr>
        <p:blipFill>
          <a:blip r:embed="rId2" cstate="print"/>
          <a:srcRect/>
          <a:stretch>
            <a:fillRect/>
          </a:stretch>
        </p:blipFill>
        <p:spPr bwMode="auto">
          <a:xfrm>
            <a:off x="8455643" y="2057400"/>
            <a:ext cx="2669557" cy="2743200"/>
          </a:xfrm>
          <a:prstGeom prst="rect">
            <a:avLst/>
          </a:prstGeom>
          <a:noFill/>
          <a:ln w="9525">
            <a:noFill/>
            <a:miter lim="800000"/>
            <a:headEnd/>
            <a:tailEnd/>
          </a:ln>
        </p:spPr>
      </p:pic>
    </p:spTree>
    <p:extLst>
      <p:ext uri="{BB962C8B-B14F-4D97-AF65-F5344CB8AC3E}">
        <p14:creationId xmlns:p14="http://schemas.microsoft.com/office/powerpoint/2010/main" val="52391415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3477875"/>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Deuteronomy 28:49-50</a:t>
            </a:r>
          </a:p>
          <a:p>
            <a:pPr algn="just"/>
            <a:r>
              <a:rPr lang="en-US" sz="3350" baseline="30000" dirty="0">
                <a:effectLst>
                  <a:outerShdw blurRad="38100" dist="38100" dir="2700000" algn="tl">
                    <a:srgbClr val="000000">
                      <a:alpha val="43137"/>
                    </a:srgbClr>
                  </a:outerShdw>
                </a:effectLst>
              </a:rPr>
              <a:t>49</a:t>
            </a:r>
            <a:r>
              <a:rPr lang="en-US" sz="3350" dirty="0">
                <a:effectLst>
                  <a:outerShdw blurRad="38100" dist="38100" dir="2700000" algn="tl">
                    <a:srgbClr val="000000">
                      <a:alpha val="43137"/>
                    </a:srgbClr>
                  </a:outerShdw>
                </a:effectLst>
                <a:cs typeface="Calibri" panose="020F0502020204030204" pitchFamily="34" charset="0"/>
              </a:rPr>
              <a:t> “The Lord will bring a nation against you from afar, from the end of the earth, as the eagle swoops down, a nation whose language you shall not understand, </a:t>
            </a:r>
            <a:r>
              <a:rPr lang="en-US" sz="3350" baseline="30000" dirty="0">
                <a:effectLst>
                  <a:outerShdw blurRad="38100" dist="38100" dir="2700000" algn="tl">
                    <a:srgbClr val="000000">
                      <a:alpha val="43137"/>
                    </a:srgbClr>
                  </a:outerShdw>
                </a:effectLst>
              </a:rPr>
              <a:t>50</a:t>
            </a:r>
            <a:r>
              <a:rPr lang="en-US" sz="3350" dirty="0">
                <a:effectLst>
                  <a:outerShdw blurRad="38100" dist="38100" dir="2700000" algn="tl">
                    <a:srgbClr val="000000">
                      <a:alpha val="43137"/>
                    </a:srgbClr>
                  </a:outerShdw>
                </a:effectLst>
                <a:cs typeface="Calibri" panose="020F0502020204030204" pitchFamily="34" charset="0"/>
              </a:rPr>
              <a:t> a nation of fierce countenance who will have no respect for the old, nor show favor to the young.”</a:t>
            </a:r>
          </a:p>
        </p:txBody>
      </p:sp>
      <p:pic>
        <p:nvPicPr>
          <p:cNvPr id="4" name="Picture 3" descr="Jesus Dust: How to Live in the Kingdom of God">
            <a:extLst>
              <a:ext uri="{FF2B5EF4-FFF2-40B4-BE49-F238E27FC236}">
                <a16:creationId xmlns:a16="http://schemas.microsoft.com/office/drawing/2014/main" id="{28DDBE42-195E-AA71-7F94-2D5279C06F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3101" y="3048000"/>
            <a:ext cx="2465798"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1042712"/>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a:xfrm>
            <a:off x="2209800" y="228600"/>
            <a:ext cx="7772400" cy="914400"/>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ISRAEL'S JUDGMENTS</a:t>
            </a:r>
          </a:p>
        </p:txBody>
      </p:sp>
      <p:sp>
        <p:nvSpPr>
          <p:cNvPr id="32771" name="Rectangle 3"/>
          <p:cNvSpPr>
            <a:spLocks noGrp="1" noChangeArrowheads="1"/>
          </p:cNvSpPr>
          <p:nvPr>
            <p:ph type="body" idx="4294967295"/>
          </p:nvPr>
        </p:nvSpPr>
        <p:spPr>
          <a:xfrm>
            <a:off x="609600" y="1981201"/>
            <a:ext cx="8229600" cy="2895599"/>
          </a:xfrm>
        </p:spPr>
        <p:txBody>
          <a:bodyPr/>
          <a:lstStyle/>
          <a:p>
            <a:pPr marL="457200" indent="-457200">
              <a:spcBef>
                <a:spcPts val="0"/>
              </a:spcBef>
              <a:spcAft>
                <a:spcPts val="2400"/>
              </a:spcAft>
              <a:buClr>
                <a:srgbClr val="00FFFF"/>
              </a:buClr>
              <a:buSzPct val="120000"/>
              <a:buFont typeface="Wingdings" panose="05000000000000000000" pitchFamily="2" charset="2"/>
              <a:buChar char="§"/>
              <a:defRPr/>
            </a:pPr>
            <a:r>
              <a:rPr lang="en-US" sz="3200" dirty="0"/>
              <a:t>Division of the kingdom in 931 B.C. (1 Kgs. 12)</a:t>
            </a:r>
          </a:p>
          <a:p>
            <a:pPr marL="457200" indent="-457200">
              <a:spcBef>
                <a:spcPts val="0"/>
              </a:spcBef>
              <a:spcAft>
                <a:spcPts val="2400"/>
              </a:spcAft>
              <a:buClr>
                <a:srgbClr val="00FFFF"/>
              </a:buClr>
              <a:buSzPct val="120000"/>
              <a:buFont typeface="Wingdings" panose="05000000000000000000" pitchFamily="2" charset="2"/>
              <a:buChar char="§"/>
              <a:defRPr/>
            </a:pPr>
            <a:r>
              <a:rPr lang="en-US" sz="3200" dirty="0"/>
              <a:t>Assyrian judgment in 722 B.C. (2 Kgs. 17)</a:t>
            </a:r>
          </a:p>
          <a:p>
            <a:pPr marL="457200" indent="-457200">
              <a:spcBef>
                <a:spcPts val="0"/>
              </a:spcBef>
              <a:spcAft>
                <a:spcPts val="2400"/>
              </a:spcAft>
              <a:buClr>
                <a:srgbClr val="00FFFF"/>
              </a:buClr>
              <a:buSzPct val="120000"/>
              <a:buFont typeface="Wingdings" panose="05000000000000000000" pitchFamily="2" charset="2"/>
              <a:buChar char="§"/>
              <a:defRPr/>
            </a:pPr>
            <a:r>
              <a:rPr lang="en-US" sz="3200" dirty="0"/>
              <a:t>Babylonian captivity in 586 B.C. (2 Kgs. 25)</a:t>
            </a:r>
          </a:p>
          <a:p>
            <a:pPr marL="457200" indent="-457200">
              <a:spcBef>
                <a:spcPts val="0"/>
              </a:spcBef>
              <a:spcAft>
                <a:spcPts val="2400"/>
              </a:spcAft>
              <a:buClr>
                <a:srgbClr val="00FFFF"/>
              </a:buClr>
              <a:buSzPct val="120000"/>
              <a:buFont typeface="Wingdings" panose="05000000000000000000" pitchFamily="2" charset="2"/>
              <a:buChar char="§"/>
              <a:defRPr/>
            </a:pPr>
            <a:r>
              <a:rPr lang="en-US" sz="3200" dirty="0"/>
              <a:t>Rome </a:t>
            </a:r>
            <a:r>
              <a:rPr lang="en-US" sz="3200" i="1" dirty="0"/>
              <a:t>Diaspora</a:t>
            </a:r>
            <a:r>
              <a:rPr lang="en-US" sz="3200" dirty="0"/>
              <a:t> in A.D. 70   (Luke 19:41-44)</a:t>
            </a:r>
          </a:p>
        </p:txBody>
      </p:sp>
      <p:pic>
        <p:nvPicPr>
          <p:cNvPr id="5" name="Picture 4" descr="C:\Documents and Settings\Owner\Application Data\Microsoft\Media Catalog\Downloaded Clips\cl0\SY01462_.wmf"/>
          <p:cNvPicPr>
            <a:picLocks noChangeAspect="1" noChangeArrowheads="1"/>
          </p:cNvPicPr>
          <p:nvPr/>
        </p:nvPicPr>
        <p:blipFill>
          <a:blip r:embed="rId2" cstate="print"/>
          <a:srcRect/>
          <a:stretch>
            <a:fillRect/>
          </a:stretch>
        </p:blipFill>
        <p:spPr bwMode="auto">
          <a:xfrm>
            <a:off x="8839200" y="1981201"/>
            <a:ext cx="2743200" cy="2818875"/>
          </a:xfrm>
          <a:prstGeom prst="rect">
            <a:avLst/>
          </a:prstGeom>
          <a:noFill/>
          <a:ln w="9525">
            <a:noFill/>
            <a:miter lim="800000"/>
            <a:headEnd/>
            <a:tailEnd/>
          </a:ln>
        </p:spPr>
      </p:pic>
    </p:spTree>
    <p:extLst>
      <p:ext uri="{BB962C8B-B14F-4D97-AF65-F5344CB8AC3E}">
        <p14:creationId xmlns:p14="http://schemas.microsoft.com/office/powerpoint/2010/main" val="110290556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a:xfrm>
            <a:off x="2209800" y="228600"/>
            <a:ext cx="7772400" cy="914400"/>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ISRAEL'S JUDGMENTS</a:t>
            </a:r>
          </a:p>
        </p:txBody>
      </p:sp>
      <p:sp>
        <p:nvSpPr>
          <p:cNvPr id="32771" name="Rectangle 3"/>
          <p:cNvSpPr>
            <a:spLocks noGrp="1" noChangeArrowheads="1"/>
          </p:cNvSpPr>
          <p:nvPr>
            <p:ph type="body" idx="4294967295"/>
          </p:nvPr>
        </p:nvSpPr>
        <p:spPr>
          <a:xfrm>
            <a:off x="609600" y="1981201"/>
            <a:ext cx="8229600" cy="2895599"/>
          </a:xfrm>
        </p:spPr>
        <p:txBody>
          <a:bodyPr/>
          <a:lstStyle/>
          <a:p>
            <a:pPr marL="457200" indent="-457200">
              <a:spcBef>
                <a:spcPts val="0"/>
              </a:spcBef>
              <a:spcAft>
                <a:spcPts val="2400"/>
              </a:spcAft>
              <a:buClr>
                <a:srgbClr val="00FFFF"/>
              </a:buClr>
              <a:buSzPct val="120000"/>
              <a:buFont typeface="Wingdings" panose="05000000000000000000" pitchFamily="2" charset="2"/>
              <a:buChar char="§"/>
              <a:defRPr/>
            </a:pPr>
            <a:r>
              <a:rPr lang="en-US" sz="3200" dirty="0"/>
              <a:t>Division of the kingdom in 931 B.C. (1 Kgs. 12)</a:t>
            </a:r>
          </a:p>
          <a:p>
            <a:pPr marL="457200" indent="-457200">
              <a:spcBef>
                <a:spcPts val="0"/>
              </a:spcBef>
              <a:spcAft>
                <a:spcPts val="2400"/>
              </a:spcAft>
              <a:buClr>
                <a:srgbClr val="00FFFF"/>
              </a:buClr>
              <a:buSzPct val="120000"/>
              <a:buFont typeface="Wingdings" panose="05000000000000000000" pitchFamily="2" charset="2"/>
              <a:buChar char="§"/>
              <a:defRPr/>
            </a:pPr>
            <a:r>
              <a:rPr lang="en-US" sz="3200" dirty="0"/>
              <a:t>Assyrian judgment in 722 B.C. (2 Kgs. 17)</a:t>
            </a:r>
          </a:p>
          <a:p>
            <a:pPr marL="457200" indent="-457200">
              <a:spcBef>
                <a:spcPts val="0"/>
              </a:spcBef>
              <a:spcAft>
                <a:spcPts val="2400"/>
              </a:spcAft>
              <a:buClr>
                <a:srgbClr val="00FFFF"/>
              </a:buClr>
              <a:buSzPct val="120000"/>
              <a:buFont typeface="Wingdings" panose="05000000000000000000" pitchFamily="2" charset="2"/>
              <a:buChar char="§"/>
              <a:defRPr/>
            </a:pPr>
            <a:r>
              <a:rPr lang="en-US" sz="3200" dirty="0"/>
              <a:t>Babylonian captivity in 586 B.C. (2 Kgs. 25)</a:t>
            </a:r>
          </a:p>
          <a:p>
            <a:pPr marL="457200" indent="-457200">
              <a:spcBef>
                <a:spcPts val="0"/>
              </a:spcBef>
              <a:spcAft>
                <a:spcPts val="2400"/>
              </a:spcAft>
              <a:buClr>
                <a:srgbClr val="00FFFF"/>
              </a:buClr>
              <a:buSzPct val="120000"/>
              <a:buFont typeface="Wingdings" panose="05000000000000000000" pitchFamily="2" charset="2"/>
              <a:buChar char="§"/>
              <a:defRPr/>
            </a:pPr>
            <a:r>
              <a:rPr lang="en-US" sz="3200" b="1" u="sng" dirty="0">
                <a:solidFill>
                  <a:srgbClr val="FFFFCC"/>
                </a:solidFill>
              </a:rPr>
              <a:t>Rome </a:t>
            </a:r>
            <a:r>
              <a:rPr lang="en-US" sz="3200" b="1" i="1" u="sng" dirty="0">
                <a:solidFill>
                  <a:srgbClr val="FFFFCC"/>
                </a:solidFill>
              </a:rPr>
              <a:t>Diaspora</a:t>
            </a:r>
            <a:r>
              <a:rPr lang="en-US" sz="3200" b="1" u="sng" dirty="0">
                <a:solidFill>
                  <a:srgbClr val="FFFFCC"/>
                </a:solidFill>
              </a:rPr>
              <a:t> in A.D. 70   (Luke 19:41-44)</a:t>
            </a:r>
          </a:p>
        </p:txBody>
      </p:sp>
      <p:pic>
        <p:nvPicPr>
          <p:cNvPr id="5" name="Picture 4" descr="C:\Documents and Settings\Owner\Application Data\Microsoft\Media Catalog\Downloaded Clips\cl0\SY01462_.wmf"/>
          <p:cNvPicPr>
            <a:picLocks noChangeAspect="1" noChangeArrowheads="1"/>
          </p:cNvPicPr>
          <p:nvPr/>
        </p:nvPicPr>
        <p:blipFill>
          <a:blip r:embed="rId2" cstate="print"/>
          <a:srcRect/>
          <a:stretch>
            <a:fillRect/>
          </a:stretch>
        </p:blipFill>
        <p:spPr bwMode="auto">
          <a:xfrm>
            <a:off x="8839200" y="1981201"/>
            <a:ext cx="2743200" cy="2818875"/>
          </a:xfrm>
          <a:prstGeom prst="rect">
            <a:avLst/>
          </a:prstGeom>
          <a:noFill/>
          <a:ln w="9525">
            <a:noFill/>
            <a:miter lim="800000"/>
            <a:headEnd/>
            <a:tailEnd/>
          </a:ln>
        </p:spPr>
      </p:pic>
    </p:spTree>
    <p:extLst>
      <p:ext uri="{BB962C8B-B14F-4D97-AF65-F5344CB8AC3E}">
        <p14:creationId xmlns:p14="http://schemas.microsoft.com/office/powerpoint/2010/main" val="94568811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a:xfrm>
            <a:off x="2209800" y="228600"/>
            <a:ext cx="7772400" cy="1143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latin typeface="+mn-lt"/>
                <a:cs typeface="Calibri" panose="020F0502020204030204" pitchFamily="34" charset="0"/>
              </a:rPr>
              <a:t>Eusebius (A.D. 260-340)</a:t>
            </a:r>
            <a:br>
              <a:rPr lang="en-US" altLang="en-US" sz="3600" dirty="0">
                <a:solidFill>
                  <a:srgbClr val="00FFFF"/>
                </a:solidFill>
                <a:effectLst>
                  <a:outerShdw blurRad="38100" dist="38100" dir="2700000" algn="tl">
                    <a:srgbClr val="000000">
                      <a:alpha val="43137"/>
                    </a:srgbClr>
                  </a:outerShdw>
                </a:effectLst>
                <a:latin typeface="+mn-lt"/>
                <a:cs typeface="Calibri" panose="020F0502020204030204" pitchFamily="34" charset="0"/>
              </a:rPr>
            </a:br>
            <a:r>
              <a:rPr lang="en-US" altLang="en-US" sz="2000" i="1" dirty="0">
                <a:latin typeface="+mn-lt"/>
              </a:rPr>
              <a:t>Ecclesiastical History</a:t>
            </a:r>
            <a:r>
              <a:rPr lang="en-US" altLang="en-US" sz="2000" dirty="0">
                <a:latin typeface="+mn-lt"/>
              </a:rPr>
              <a:t>, 3.5.3</a:t>
            </a:r>
          </a:p>
        </p:txBody>
      </p:sp>
      <p:sp>
        <p:nvSpPr>
          <p:cNvPr id="3" name="Content Placeholder 2"/>
          <p:cNvSpPr>
            <a:spLocks noGrp="1"/>
          </p:cNvSpPr>
          <p:nvPr>
            <p:ph idx="1"/>
          </p:nvPr>
        </p:nvSpPr>
        <p:spPr>
          <a:xfrm>
            <a:off x="609600" y="1600200"/>
            <a:ext cx="10972800" cy="4495800"/>
          </a:xfrm>
        </p:spPr>
        <p:txBody>
          <a:bodyPr/>
          <a:lstStyle/>
          <a:p>
            <a:pPr marL="0" indent="0" algn="just">
              <a:lnSpc>
                <a:spcPct val="100000"/>
              </a:lnSpc>
              <a:spcBef>
                <a:spcPts val="0"/>
              </a:spcBef>
              <a:spcAft>
                <a:spcPts val="1200"/>
              </a:spcAft>
              <a:buNone/>
              <a:defRPr/>
            </a:pPr>
            <a:r>
              <a:rPr lang="en-US" sz="3200" dirty="0"/>
              <a:t>"But the people of the church in Jerusalem had been commanded by a revelation, vouchsafed to approved men there </a:t>
            </a:r>
            <a:r>
              <a:rPr lang="en-US" sz="3200" b="1" u="sng" dirty="0">
                <a:solidFill>
                  <a:srgbClr val="FFFFCC"/>
                </a:solidFill>
              </a:rPr>
              <a:t>before the war</a:t>
            </a:r>
            <a:r>
              <a:rPr lang="en-US" sz="3200" dirty="0"/>
              <a:t>, to leave the city and to dwell in a certain town of Perea called Pella. And when those that believed in Christ had come thither from Jerusalem, then, as if the royal city of the Jews and the whole land of Judea were entirely destitute of holy men, the judgment of God at length overtook those who had committed such outrages against Christ and his apostles, and totally destroyed that generation of impious men."</a:t>
            </a:r>
          </a:p>
        </p:txBody>
      </p:sp>
      <p:sp>
        <p:nvSpPr>
          <p:cNvPr id="2" name="TextBox 1">
            <a:extLst>
              <a:ext uri="{FF2B5EF4-FFF2-40B4-BE49-F238E27FC236}">
                <a16:creationId xmlns:a16="http://schemas.microsoft.com/office/drawing/2014/main" id="{D6874587-3801-6BDA-A35D-8E831E4B4EAA}"/>
              </a:ext>
            </a:extLst>
          </p:cNvPr>
          <p:cNvSpPr txBox="1"/>
          <p:nvPr/>
        </p:nvSpPr>
        <p:spPr>
          <a:xfrm>
            <a:off x="2133600" y="6400800"/>
            <a:ext cx="7924800" cy="369332"/>
          </a:xfrm>
          <a:prstGeom prst="rect">
            <a:avLst/>
          </a:prstGeom>
          <a:noFill/>
        </p:spPr>
        <p:txBody>
          <a:bodyPr wrap="square" rtlCol="0">
            <a:spAutoFit/>
          </a:bodyPr>
          <a:lstStyle/>
          <a:p>
            <a:pPr marL="0" indent="0" algn="ctr">
              <a:spcBef>
                <a:spcPts val="0"/>
              </a:spcBef>
              <a:spcAft>
                <a:spcPts val="1200"/>
              </a:spcAft>
              <a:buNone/>
              <a:defRPr/>
            </a:pPr>
            <a:r>
              <a:rPr lang="en-US" sz="1800" dirty="0"/>
              <a:t>Epiphanius (</a:t>
            </a:r>
            <a:r>
              <a:rPr lang="en-US" sz="1800" i="1" dirty="0"/>
              <a:t>De pond. et </a:t>
            </a:r>
            <a:r>
              <a:rPr lang="en-US" sz="1800" i="1" dirty="0" err="1"/>
              <a:t>mens</a:t>
            </a:r>
            <a:r>
              <a:rPr lang="en-US" sz="1800" i="1" dirty="0"/>
              <a:t>.</a:t>
            </a:r>
            <a:r>
              <a:rPr lang="en-US" sz="1800" dirty="0"/>
              <a:t> 15) also records this flight of the Christians to Pella.)</a:t>
            </a:r>
          </a:p>
        </p:txBody>
      </p:sp>
    </p:spTree>
    <p:extLst>
      <p:ext uri="{BB962C8B-B14F-4D97-AF65-F5344CB8AC3E}">
        <p14:creationId xmlns:p14="http://schemas.microsoft.com/office/powerpoint/2010/main" val="37362094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Acts 2:34-35</a:t>
            </a:r>
          </a:p>
          <a:p>
            <a:pPr algn="just"/>
            <a:r>
              <a:rPr lang="en-US" sz="3600" dirty="0">
                <a:effectLst>
                  <a:outerShdw blurRad="38100" dist="38100" dir="2700000" algn="tl">
                    <a:srgbClr val="000000">
                      <a:alpha val="43137"/>
                    </a:srgbClr>
                  </a:outerShdw>
                </a:effectLst>
                <a:cs typeface="Calibri" panose="020F0502020204030204" pitchFamily="34" charset="0"/>
              </a:rPr>
              <a:t>“For it was not David who ascended into heaven, but he himself says: ‘</a:t>
            </a:r>
            <a:r>
              <a:rPr lang="en-US" sz="3600" cap="small" dirty="0">
                <a:effectLst>
                  <a:outerShdw blurRad="38100" dist="38100" dir="2700000" algn="tl">
                    <a:srgbClr val="000000">
                      <a:alpha val="43137"/>
                    </a:srgbClr>
                  </a:outerShdw>
                </a:effectLst>
                <a:cs typeface="Calibri" panose="020F0502020204030204" pitchFamily="34" charset="0"/>
              </a:rPr>
              <a:t>The Lord said to my Lord</a:t>
            </a:r>
            <a:r>
              <a:rPr lang="en-US" sz="3600" dirty="0">
                <a:effectLst>
                  <a:outerShdw blurRad="38100" dist="38100" dir="2700000" algn="tl">
                    <a:srgbClr val="000000">
                      <a:alpha val="43137"/>
                    </a:srgbClr>
                  </a:outerShdw>
                </a:effectLst>
                <a:cs typeface="Calibri" panose="020F0502020204030204" pitchFamily="34" charset="0"/>
              </a:rPr>
              <a:t>, “</a:t>
            </a:r>
            <a:r>
              <a:rPr lang="en-US" sz="3600" cap="small" dirty="0">
                <a:effectLst>
                  <a:outerShdw blurRad="38100" dist="38100" dir="2700000" algn="tl">
                    <a:srgbClr val="000000">
                      <a:alpha val="43137"/>
                    </a:srgbClr>
                  </a:outerShdw>
                </a:effectLst>
                <a:cs typeface="Calibri" panose="020F0502020204030204" pitchFamily="34" charset="0"/>
              </a:rPr>
              <a:t>Sit at My right hand</a:t>
            </a:r>
            <a:r>
              <a:rPr lang="en-US" sz="3600" dirty="0">
                <a:effectLst>
                  <a:outerShdw blurRad="38100" dist="38100" dir="2700000" algn="tl">
                    <a:srgbClr val="000000">
                      <a:alpha val="43137"/>
                    </a:srgbClr>
                  </a:outerShdw>
                </a:effectLst>
                <a:cs typeface="Calibri" panose="020F0502020204030204" pitchFamily="34" charset="0"/>
              </a:rPr>
              <a:t>, </a:t>
            </a:r>
            <a:r>
              <a:rPr lang="en-US" sz="3600" b="1" u="sng" cap="small" dirty="0">
                <a:solidFill>
                  <a:srgbClr val="FFFFCC"/>
                </a:solidFill>
                <a:effectLst>
                  <a:outerShdw blurRad="38100" dist="38100" dir="2700000" algn="tl">
                    <a:srgbClr val="000000">
                      <a:alpha val="43137"/>
                    </a:srgbClr>
                  </a:outerShdw>
                </a:effectLst>
                <a:cs typeface="Calibri" panose="020F0502020204030204" pitchFamily="34" charset="0"/>
              </a:rPr>
              <a:t>Until</a:t>
            </a:r>
            <a:r>
              <a:rPr lang="en-US" sz="3600" cap="small" dirty="0">
                <a:effectLst>
                  <a:outerShdw blurRad="38100" dist="38100" dir="2700000" algn="tl">
                    <a:srgbClr val="000000">
                      <a:alpha val="43137"/>
                    </a:srgbClr>
                  </a:outerShdw>
                </a:effectLst>
                <a:cs typeface="Calibri" panose="020F0502020204030204" pitchFamily="34" charset="0"/>
              </a:rPr>
              <a:t> I make Your enemies a footstool for Your feet.</a:t>
            </a:r>
            <a:r>
              <a:rPr lang="en-US" sz="3600" b="1" baseline="30000" dirty="0">
                <a:effectLst>
                  <a:outerShdw blurRad="38100" dist="38100" dir="2700000" algn="tl">
                    <a:srgbClr val="000000">
                      <a:alpha val="43137"/>
                    </a:srgbClr>
                  </a:outerShdw>
                </a:effectLst>
                <a:cs typeface="Calibri" panose="020F0502020204030204" pitchFamily="34" charset="0"/>
              </a:rPr>
              <a:t>’”</a:t>
            </a:r>
            <a:endParaRPr lang="en-US" sz="3600" dirty="0">
              <a:effectLst>
                <a:outerShdw blurRad="38100" dist="38100" dir="2700000" algn="tl">
                  <a:srgbClr val="000000">
                    <a:alpha val="43137"/>
                  </a:srgbClr>
                </a:outerShdw>
              </a:effectLst>
              <a:cs typeface="Calibri" panose="020F0502020204030204" pitchFamily="34" charset="0"/>
            </a:endParaRPr>
          </a:p>
        </p:txBody>
      </p:sp>
      <p:pic>
        <p:nvPicPr>
          <p:cNvPr id="3" name="Picture 2" descr="Jesus Dust: How to Live in the Kingdom of God">
            <a:extLst>
              <a:ext uri="{FF2B5EF4-FFF2-40B4-BE49-F238E27FC236}">
                <a16:creationId xmlns:a16="http://schemas.microsoft.com/office/drawing/2014/main" id="{C9CCD365-9F33-1E03-1D32-1A9835917C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5840" y="2895600"/>
            <a:ext cx="2560320" cy="1898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4633310"/>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a:xfrm>
            <a:off x="5067300" y="228600"/>
            <a:ext cx="2057400" cy="6858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latin typeface="+mn-lt"/>
                <a:cs typeface="Calibri" panose="020F0502020204030204" pitchFamily="34" charset="0"/>
              </a:rPr>
              <a:t>Pella</a:t>
            </a:r>
          </a:p>
        </p:txBody>
      </p:sp>
      <p:sp>
        <p:nvSpPr>
          <p:cNvPr id="3" name="Content Placeholder 2"/>
          <p:cNvSpPr>
            <a:spLocks noGrp="1"/>
          </p:cNvSpPr>
          <p:nvPr>
            <p:ph idx="1"/>
          </p:nvPr>
        </p:nvSpPr>
        <p:spPr>
          <a:xfrm>
            <a:off x="609600" y="1295400"/>
            <a:ext cx="8001000" cy="3739816"/>
          </a:xfrm>
        </p:spPr>
        <p:txBody>
          <a:bodyPr/>
          <a:lstStyle/>
          <a:p>
            <a:pPr marL="0" indent="0" algn="just">
              <a:lnSpc>
                <a:spcPct val="100000"/>
              </a:lnSpc>
              <a:buNone/>
              <a:defRPr/>
            </a:pPr>
            <a:r>
              <a:rPr lang="en-US" sz="3200" dirty="0"/>
              <a:t>Pella was a town situated beyond the Jordan, in the north of Perea, within the dominions of Herod Agrippa II. The surrounding population was chiefly Gentile. See Pliny V. 18, and Josephus, </a:t>
            </a:r>
            <a:r>
              <a:rPr lang="en-US" sz="3200" i="1" dirty="0"/>
              <a:t>B. J.</a:t>
            </a:r>
            <a:r>
              <a:rPr lang="en-US" sz="3200" dirty="0"/>
              <a:t> III. 3. 3, and I. 4. 8. </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839200" y="1415255"/>
            <a:ext cx="2743200" cy="4027491"/>
          </a:xfrm>
          <a:prstGeom prst="rect">
            <a:avLst/>
          </a:prstGeom>
        </p:spPr>
      </p:pic>
    </p:spTree>
    <p:extLst>
      <p:ext uri="{BB962C8B-B14F-4D97-AF65-F5344CB8AC3E}">
        <p14:creationId xmlns:p14="http://schemas.microsoft.com/office/powerpoint/2010/main" val="57338625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1A33602-31E9-450B-ABA4-46D0D0A544B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4147" name="Rectangle 1"/>
          <p:cNvSpPr>
            <a:spLocks noChangeArrowheads="1"/>
          </p:cNvSpPr>
          <p:nvPr/>
        </p:nvSpPr>
        <p:spPr bwMode="auto">
          <a:xfrm>
            <a:off x="606582" y="0"/>
            <a:ext cx="10975818" cy="5478423"/>
          </a:xfrm>
          <a:prstGeom prst="rect">
            <a:avLst/>
          </a:prstGeom>
          <a:noFill/>
          <a:ln w="28575">
            <a:noFill/>
            <a:miter lim="800000"/>
            <a:headEnd/>
            <a:tailEnd/>
          </a:ln>
        </p:spPr>
        <p:txBody>
          <a:bodyPr wrap="square">
            <a:spAutoFit/>
          </a:bodyPr>
          <a:lstStyle/>
          <a:p>
            <a:pPr algn="ctr">
              <a:spcBef>
                <a:spcPts val="0"/>
              </a:spcBef>
              <a:spcAft>
                <a:spcPts val="1200"/>
              </a:spcAft>
            </a:pPr>
            <a:r>
              <a:rPr 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Ezekiel 36:24-28</a:t>
            </a:r>
          </a:p>
          <a:p>
            <a:pPr algn="just"/>
            <a:r>
              <a:rPr lang="en-US" sz="3000" baseline="30000" dirty="0">
                <a:effectLst>
                  <a:outerShdw blurRad="38100" dist="38100" dir="2700000" algn="tl">
                    <a:srgbClr val="000000">
                      <a:alpha val="43137"/>
                    </a:srgbClr>
                  </a:outerShdw>
                </a:effectLst>
                <a:latin typeface="Calibri" panose="020F0502020204030204" pitchFamily="34" charset="0"/>
              </a:rPr>
              <a:t>24</a:t>
            </a:r>
            <a:r>
              <a:rPr lang="en-US" sz="3000" dirty="0">
                <a:effectLst>
                  <a:outerShdw blurRad="38100" dist="38100" dir="2700000" algn="tl">
                    <a:srgbClr val="000000">
                      <a:alpha val="43137"/>
                    </a:srgbClr>
                  </a:outerShdw>
                </a:effectLst>
                <a:latin typeface="Calibri" panose="020F0502020204030204" pitchFamily="34" charset="0"/>
              </a:rPr>
              <a:t> “For I will take you from the nations,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gather you from all the lands and bring you into your own land</a:t>
            </a:r>
            <a:r>
              <a:rPr lang="en-US" sz="30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000" baseline="30000" dirty="0">
                <a:effectLst>
                  <a:outerShdw blurRad="38100" dist="38100" dir="2700000" algn="tl">
                    <a:srgbClr val="000000">
                      <a:alpha val="43137"/>
                    </a:srgbClr>
                  </a:outerShdw>
                </a:effectLst>
                <a:latin typeface="Calibri" panose="020F0502020204030204" pitchFamily="34" charset="0"/>
              </a:rPr>
              <a:t>25</a:t>
            </a:r>
            <a:r>
              <a:rPr lang="en-US" sz="3000" b="1" baseline="30000" dirty="0">
                <a:effectLst>
                  <a:outerShdw blurRad="38100" dist="38100" dir="2700000" algn="tl">
                    <a:srgbClr val="000000">
                      <a:alpha val="43137"/>
                    </a:srgbClr>
                  </a:outerShdw>
                </a:effectLst>
                <a:latin typeface="Calibri" panose="020F0502020204030204" pitchFamily="34" charset="0"/>
              </a:rPr>
              <a:t>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I will sprinkle clean water on you, and you will be clean</a:t>
            </a:r>
            <a:r>
              <a:rPr lang="en-US" sz="3000" dirty="0">
                <a:effectLst>
                  <a:outerShdw blurRad="38100" dist="38100" dir="2700000" algn="tl">
                    <a:srgbClr val="000000">
                      <a:alpha val="43137"/>
                    </a:srgbClr>
                  </a:outerShdw>
                </a:effectLst>
                <a:latin typeface="Calibri" panose="020F0502020204030204" pitchFamily="34" charset="0"/>
              </a:rPr>
              <a:t>; I will cleanse you from all your filthiness and from all your idols. </a:t>
            </a:r>
            <a:r>
              <a:rPr lang="en-US" sz="3000" baseline="30000" dirty="0">
                <a:effectLst>
                  <a:outerShdw blurRad="38100" dist="38100" dir="2700000" algn="tl">
                    <a:srgbClr val="000000">
                      <a:alpha val="43137"/>
                    </a:srgbClr>
                  </a:outerShdw>
                </a:effectLst>
                <a:latin typeface="Calibri" panose="020F0502020204030204" pitchFamily="34" charset="0"/>
              </a:rPr>
              <a:t>26 </a:t>
            </a:r>
            <a:r>
              <a:rPr lang="en-US" sz="3000" dirty="0">
                <a:effectLst>
                  <a:outerShdw blurRad="38100" dist="38100" dir="2700000" algn="tl">
                    <a:srgbClr val="000000">
                      <a:alpha val="43137"/>
                    </a:srgbClr>
                  </a:outerShdw>
                </a:effectLst>
                <a:latin typeface="Calibri" panose="020F0502020204030204" pitchFamily="34" charset="0"/>
              </a:rPr>
              <a:t>Moreover, I will give you a new heart and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put a new spirit within you</a:t>
            </a:r>
            <a:r>
              <a:rPr lang="en-US" sz="3000" dirty="0">
                <a:effectLst>
                  <a:outerShdw blurRad="38100" dist="38100" dir="2700000" algn="tl">
                    <a:srgbClr val="000000">
                      <a:alpha val="43137"/>
                    </a:srgbClr>
                  </a:outerShdw>
                </a:effectLst>
                <a:latin typeface="Calibri" panose="020F0502020204030204" pitchFamily="34" charset="0"/>
              </a:rPr>
              <a:t>; and I will remove the heart of stone from your flesh and give you a heart of flesh. </a:t>
            </a:r>
            <a:r>
              <a:rPr lang="en-US" sz="3000" baseline="30000" dirty="0">
                <a:effectLst>
                  <a:outerShdw blurRad="38100" dist="38100" dir="2700000" algn="tl">
                    <a:srgbClr val="000000">
                      <a:alpha val="43137"/>
                    </a:srgbClr>
                  </a:outerShdw>
                </a:effectLst>
                <a:latin typeface="Calibri" panose="020F0502020204030204" pitchFamily="34" charset="0"/>
              </a:rPr>
              <a:t>27 </a:t>
            </a:r>
            <a:r>
              <a:rPr lang="en-US" sz="3000" dirty="0">
                <a:effectLst>
                  <a:outerShdw blurRad="38100" dist="38100" dir="2700000" algn="tl">
                    <a:srgbClr val="000000">
                      <a:alpha val="43137"/>
                    </a:srgbClr>
                  </a:outerShdw>
                </a:effectLst>
                <a:latin typeface="Calibri" panose="020F0502020204030204" pitchFamily="34" charset="0"/>
              </a:rPr>
              <a:t>I will put My Spirit within you and cause you to walk in My statutes, and you will be careful to observe My ordinances. </a:t>
            </a:r>
            <a:r>
              <a:rPr lang="en-US" sz="3000" baseline="30000" dirty="0">
                <a:effectLst>
                  <a:outerShdw blurRad="38100" dist="38100" dir="2700000" algn="tl">
                    <a:srgbClr val="000000">
                      <a:alpha val="43137"/>
                    </a:srgbClr>
                  </a:outerShdw>
                </a:effectLst>
                <a:latin typeface="Calibri" panose="020F0502020204030204" pitchFamily="34" charset="0"/>
              </a:rPr>
              <a:t>28 </a:t>
            </a:r>
            <a:r>
              <a:rPr lang="en-US" sz="3000" dirty="0">
                <a:effectLst>
                  <a:outerShdw blurRad="38100" dist="38100" dir="2700000" algn="tl">
                    <a:srgbClr val="000000">
                      <a:alpha val="43137"/>
                    </a:srgbClr>
                  </a:outerShdw>
                </a:effectLst>
                <a:latin typeface="Calibri" panose="020F0502020204030204" pitchFamily="34" charset="0"/>
              </a:rPr>
              <a:t>You will live in the land that I gave to your forefathers; so you will be My people, and I will be your God.”</a:t>
            </a:r>
            <a:endPar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59793867"/>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609600" y="1844219"/>
            <a:ext cx="10972800"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eaLnBrk="1" hangingPunct="1">
              <a:spcBef>
                <a:spcPct val="0"/>
              </a:spcBef>
              <a:buClrTx/>
              <a:buSzTx/>
              <a:buFontTx/>
              <a:buNone/>
            </a:pPr>
            <a:r>
              <a:rPr lang="en-US" altLang="en-US" sz="3000" dirty="0">
                <a:effectLst>
                  <a:outerShdw blurRad="38100" dist="38100" dir="2700000" algn="tl">
                    <a:srgbClr val="000000">
                      <a:alpha val="43137"/>
                    </a:srgbClr>
                  </a:outerShdw>
                </a:effectLst>
                <a:cs typeface="Calibri" panose="020F0502020204030204" pitchFamily="34" charset="0"/>
              </a:rPr>
              <a:t>“Verses 25–29 teach that the </a:t>
            </a:r>
            <a:r>
              <a:rPr lang="en-US" altLang="en-US" sz="3000" i="1" dirty="0">
                <a:effectLst>
                  <a:outerShdw blurRad="38100" dist="38100" dir="2700000" algn="tl">
                    <a:srgbClr val="000000">
                      <a:alpha val="43137"/>
                    </a:srgbClr>
                  </a:outerShdw>
                </a:effectLst>
                <a:cs typeface="Calibri" panose="020F0502020204030204" pitchFamily="34" charset="0"/>
              </a:rPr>
              <a:t>complete</a:t>
            </a:r>
            <a:r>
              <a:rPr lang="en-US" altLang="en-US" sz="3000" dirty="0">
                <a:effectLst>
                  <a:outerShdw blurRad="38100" dist="38100" dir="2700000" algn="tl">
                    <a:srgbClr val="000000">
                      <a:alpha val="43137"/>
                    </a:srgbClr>
                  </a:outerShdw>
                </a:effectLst>
                <a:cs typeface="Calibri" panose="020F0502020204030204" pitchFamily="34" charset="0"/>
              </a:rPr>
              <a:t> return of Israel will occur after the defeat of Gog and his Confederates. Ezekiel summarized his prophecies of hope and restoration. </a:t>
            </a:r>
            <a:r>
              <a:rPr lang="en-US" altLang="en-US" sz="3000" b="1" u="sng" dirty="0">
                <a:solidFill>
                  <a:srgbClr val="FFFFCC"/>
                </a:solidFill>
                <a:effectLst>
                  <a:outerShdw blurRad="38100" dist="38100" dir="2700000" algn="tl">
                    <a:srgbClr val="000000">
                      <a:alpha val="43137"/>
                    </a:srgbClr>
                  </a:outerShdw>
                </a:effectLst>
                <a:cs typeface="Calibri" panose="020F0502020204030204" pitchFamily="34" charset="0"/>
              </a:rPr>
              <a:t>When he stated that God will have mercy upon the whole house of Israel, he had in mind that all previous restorations were partial. Now a </a:t>
            </a:r>
            <a:r>
              <a:rPr lang="en-US" altLang="en-US" sz="3000" b="1" i="1" u="sng" dirty="0">
                <a:solidFill>
                  <a:srgbClr val="FFFFCC"/>
                </a:solidFill>
                <a:effectLst>
                  <a:outerShdw blurRad="38100" dist="38100" dir="2700000" algn="tl">
                    <a:srgbClr val="000000">
                      <a:alpha val="43137"/>
                    </a:srgbClr>
                  </a:outerShdw>
                </a:effectLst>
                <a:cs typeface="Calibri" panose="020F0502020204030204" pitchFamily="34" charset="0"/>
              </a:rPr>
              <a:t>universal and final restoration</a:t>
            </a:r>
            <a:r>
              <a:rPr lang="en-US" altLang="en-US" sz="3000" b="1" u="sng" dirty="0">
                <a:solidFill>
                  <a:srgbClr val="FFFFCC"/>
                </a:solidFill>
                <a:effectLst>
                  <a:outerShdw blurRad="38100" dist="38100" dir="2700000" algn="tl">
                    <a:srgbClr val="000000">
                      <a:alpha val="43137"/>
                    </a:srgbClr>
                  </a:outerShdw>
                </a:effectLst>
                <a:cs typeface="Calibri" panose="020F0502020204030204" pitchFamily="34" charset="0"/>
              </a:rPr>
              <a:t> will take place</a:t>
            </a:r>
            <a:r>
              <a:rPr lang="en-US" altLang="en-US" sz="3000" dirty="0">
                <a:effectLst>
                  <a:outerShdw blurRad="38100" dist="38100" dir="2700000" algn="tl">
                    <a:srgbClr val="000000">
                      <a:alpha val="43137"/>
                    </a:srgbClr>
                  </a:outerShdw>
                </a:effectLst>
                <a:cs typeface="Calibri" panose="020F0502020204030204" pitchFamily="34" charset="0"/>
              </a:rPr>
              <a:t>. It was God who allowed them to go into captivity; it is he who will see to it that they are regathered; indeed, it is he who will insure that </a:t>
            </a:r>
            <a:r>
              <a:rPr lang="en-US" altLang="en-US" sz="3000" i="1" dirty="0">
                <a:effectLst>
                  <a:outerShdw blurRad="38100" dist="38100" dir="2700000" algn="tl">
                    <a:srgbClr val="000000">
                      <a:alpha val="43137"/>
                    </a:srgbClr>
                  </a:outerShdw>
                </a:effectLst>
                <a:cs typeface="Calibri" panose="020F0502020204030204" pitchFamily="34" charset="0"/>
              </a:rPr>
              <a:t>not one is left out of the land</a:t>
            </a:r>
            <a:r>
              <a:rPr lang="en-US" altLang="en-US" sz="3000" dirty="0">
                <a:effectLst>
                  <a:outerShdw blurRad="38100" dist="38100" dir="2700000" algn="tl">
                    <a:srgbClr val="000000">
                      <a:alpha val="43137"/>
                    </a:srgbClr>
                  </a:outerShdw>
                </a:effectLst>
                <a:cs typeface="Calibri" panose="020F0502020204030204" pitchFamily="34" charset="0"/>
              </a:rPr>
              <a:t>...In conclusion, to summarize all the benefits promised, Ezekiel spoke of the outpouring of the Spirit upon the house of Israel (italics added).”</a:t>
            </a:r>
          </a:p>
        </p:txBody>
      </p:sp>
      <p:sp>
        <p:nvSpPr>
          <p:cNvPr id="38915" name="TextBox 2"/>
          <p:cNvSpPr txBox="1">
            <a:spLocks noChangeArrowheads="1"/>
          </p:cNvSpPr>
          <p:nvPr/>
        </p:nvSpPr>
        <p:spPr bwMode="auto">
          <a:xfrm>
            <a:off x="2971800" y="228601"/>
            <a:ext cx="6248400" cy="135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1200"/>
              </a:spcAft>
              <a:buClrTx/>
              <a:buSzTx/>
              <a:buNone/>
            </a:pPr>
            <a:r>
              <a:rPr lang="en-US" alt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Charles L. Feinberg</a:t>
            </a:r>
          </a:p>
          <a:p>
            <a:pPr algn="ctr" eaLnBrk="1" hangingPunct="1">
              <a:spcBef>
                <a:spcPct val="0"/>
              </a:spcBef>
              <a:buClrTx/>
              <a:buSzTx/>
              <a:buFontTx/>
              <a:buNone/>
            </a:pPr>
            <a:r>
              <a:rPr lang="en-US" altLang="en-US" sz="1200" dirty="0">
                <a:effectLst>
                  <a:outerShdw blurRad="38100" dist="38100" dir="2700000" algn="tl">
                    <a:srgbClr val="000000">
                      <a:alpha val="43137"/>
                    </a:srgbClr>
                  </a:outerShdw>
                </a:effectLst>
                <a:cs typeface="Calibri" panose="020F0502020204030204" pitchFamily="34" charset="0"/>
              </a:rPr>
              <a:t> </a:t>
            </a:r>
            <a:r>
              <a:rPr lang="en-US" altLang="en-US" sz="1800" i="1" dirty="0">
                <a:effectLst>
                  <a:outerShdw blurRad="38100" dist="38100" dir="2700000" algn="tl">
                    <a:srgbClr val="000000">
                      <a:alpha val="43137"/>
                    </a:srgbClr>
                  </a:outerShdw>
                </a:effectLst>
                <a:cs typeface="Calibri" panose="020F0502020204030204" pitchFamily="34" charset="0"/>
              </a:rPr>
              <a:t>The Prophecy of Ezekiel</a:t>
            </a:r>
            <a:r>
              <a:rPr lang="en-US" altLang="en-US" sz="1800" dirty="0">
                <a:effectLst>
                  <a:outerShdw blurRad="38100" dist="38100" dir="2700000" algn="tl">
                    <a:srgbClr val="000000">
                      <a:alpha val="43137"/>
                    </a:srgbClr>
                  </a:outerShdw>
                </a:effectLst>
                <a:cs typeface="Calibri" panose="020F0502020204030204" pitchFamily="34" charset="0"/>
              </a:rPr>
              <a:t>: The Glory of the Lord, Paperback ed. (Chicago: Moody, 1969; reprint, Chicago: Moody, 1984), 231-32.</a:t>
            </a: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0"/>
            <a:ext cx="890463" cy="1097280"/>
          </a:xfrm>
          <a:prstGeom prst="rect">
            <a:avLst/>
          </a:prstGeom>
          <a:ln>
            <a:solidFill>
              <a:schemeClr val="tx1"/>
            </a:solid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09600" y="2057400"/>
            <a:ext cx="6096000" cy="2743200"/>
          </a:xfrm>
        </p:spPr>
        <p:txBody>
          <a:bodyPr/>
          <a:lstStyle/>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Conviction (37)</a:t>
            </a:r>
          </a:p>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Repentance &amp; Baptism (38-39)</a:t>
            </a:r>
          </a:p>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Consequence of Repentance (40)</a:t>
            </a:r>
          </a:p>
          <a:p>
            <a:pPr marL="457200" lvl="3" indent="-457200" eaLnBrk="1" hangingPunct="1">
              <a:lnSpc>
                <a:spcPct val="100000"/>
              </a:lnSpc>
              <a:spcBef>
                <a:spcPts val="0"/>
              </a:spcBef>
              <a:spcAft>
                <a:spcPts val="36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Result (41)</a:t>
            </a:r>
          </a:p>
        </p:txBody>
      </p:sp>
      <p:sp>
        <p:nvSpPr>
          <p:cNvPr id="4" name="Rectangle 2">
            <a:extLst>
              <a:ext uri="{FF2B5EF4-FFF2-40B4-BE49-F238E27FC236}">
                <a16:creationId xmlns:a16="http://schemas.microsoft.com/office/drawing/2014/main" id="{83E7C4FF-DCCB-0310-EE62-718211972497}"/>
              </a:ext>
            </a:extLst>
          </p:cNvPr>
          <p:cNvSpPr txBox="1">
            <a:spLocks noChangeArrowheads="1"/>
          </p:cNvSpPr>
          <p:nvPr/>
        </p:nvSpPr>
        <p:spPr bwMode="auto">
          <a:xfrm>
            <a:off x="2738438" y="2286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571500" indent="-571500" algn="ctr" defTabSz="914400" eaLnBrk="1" hangingPunct="1">
              <a:lnSpc>
                <a:spcPct val="100000"/>
              </a:lnSpc>
              <a:buClr>
                <a:srgbClr val="CC66FF"/>
              </a:buClr>
              <a:buFont typeface="+mj-lt"/>
              <a:buAutoNum type="alphaUcPeriod"/>
            </a:pPr>
            <a:r>
              <a:rPr lang="en-US" sz="360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2:37-41</a:t>
            </a:r>
            <a:br>
              <a:rPr lang="en-US" sz="3600">
                <a:effectLst>
                  <a:outerShdw blurRad="38100" dist="38100" dir="2700000" algn="tl">
                    <a:srgbClr val="000000">
                      <a:alpha val="43137"/>
                    </a:srgbClr>
                  </a:outerShdw>
                </a:effectLst>
                <a:cs typeface="Calibri" panose="020F0502020204030204" pitchFamily="34" charset="0"/>
              </a:rPr>
            </a:br>
            <a:r>
              <a:rPr lang="en-US" sz="2800">
                <a:effectLst>
                  <a:outerShdw blurRad="38100" dist="38100" dir="2700000" algn="tl">
                    <a:srgbClr val="000000">
                      <a:alpha val="43137"/>
                    </a:srgbClr>
                  </a:outerShdw>
                </a:effectLst>
                <a:latin typeface="Calibri" panose="020F0502020204030204" pitchFamily="34" charset="0"/>
                <a:ea typeface="+mn-ea"/>
                <a:cs typeface="+mn-cs"/>
              </a:rPr>
              <a:t>Salvation</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5" name="Picture 4">
            <a:extLst>
              <a:ext uri="{FF2B5EF4-FFF2-40B4-BE49-F238E27FC236}">
                <a16:creationId xmlns:a16="http://schemas.microsoft.com/office/drawing/2014/main" id="{B1E00B23-5303-664D-8E86-A10F0B7C0828}"/>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65954225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pic>
        <p:nvPicPr>
          <p:cNvPr id="3" name="Picture 2" descr="Jesus Dust: How to Live in the Kingdom of God">
            <a:extLst>
              <a:ext uri="{FF2B5EF4-FFF2-40B4-BE49-F238E27FC236}">
                <a16:creationId xmlns:a16="http://schemas.microsoft.com/office/drawing/2014/main" id="{454F5453-3C6D-A4A7-87EA-4296598BC2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4876" y="2514600"/>
            <a:ext cx="3082248" cy="2286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E975BE4-5787-1CA7-9FBC-DE0CD7D25721}"/>
              </a:ext>
            </a:extLst>
          </p:cNvPr>
          <p:cNvSpPr txBox="1"/>
          <p:nvPr/>
        </p:nvSpPr>
        <p:spPr>
          <a:xfrm>
            <a:off x="655320" y="0"/>
            <a:ext cx="10881360" cy="2523768"/>
          </a:xfrm>
          <a:prstGeom prst="rect">
            <a:avLst/>
          </a:prstGeom>
          <a:noFill/>
        </p:spPr>
        <p:txBody>
          <a:bodyPr wrap="square">
            <a:spAutoFit/>
          </a:bodyPr>
          <a:lstStyle/>
          <a:p>
            <a:pPr marL="0" marR="0" algn="ctr">
              <a:spcBef>
                <a:spcPts val="0"/>
              </a:spcBef>
              <a:spcAft>
                <a:spcPts val="1200"/>
              </a:spcAft>
            </a:pPr>
            <a:r>
              <a:rPr 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Acts 2:41 </a:t>
            </a:r>
          </a:p>
          <a:p>
            <a:pPr marL="0" marR="0"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rPr>
              <a:t>“So then, those who had received his word were baptized; and that day there were added about three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thousand</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rPr>
              <a:t>souls.” </a:t>
            </a:r>
          </a:p>
        </p:txBody>
      </p:sp>
    </p:spTree>
    <p:extLst>
      <p:ext uri="{BB962C8B-B14F-4D97-AF65-F5344CB8AC3E}">
        <p14:creationId xmlns:p14="http://schemas.microsoft.com/office/powerpoint/2010/main" val="2135806419"/>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97AB78-21E7-B0E7-F38B-94573D9EF69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4147" name="Rectangle 1"/>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John 1:12</a:t>
            </a:r>
          </a:p>
          <a:p>
            <a:pPr algn="just">
              <a:spcBef>
                <a:spcPts val="0"/>
              </a:spcBef>
              <a:spcAft>
                <a:spcPts val="0"/>
              </a:spcAft>
            </a:pPr>
            <a:r>
              <a:rPr lang="en-US" altLang="en-US" sz="3600" kern="0" dirty="0"/>
              <a:t>“</a:t>
            </a:r>
            <a:r>
              <a:rPr lang="en-US" sz="3600" dirty="0"/>
              <a:t>But as many as </a:t>
            </a:r>
            <a:r>
              <a:rPr lang="en-US" sz="3600" b="1" u="sng" dirty="0">
                <a:solidFill>
                  <a:srgbClr val="FFFFCC"/>
                </a:solidFill>
              </a:rPr>
              <a:t>received</a:t>
            </a:r>
            <a:r>
              <a:rPr lang="en-US" sz="3600" dirty="0"/>
              <a:t> Him, to them He gave the right to become children of God, </a:t>
            </a:r>
            <a:r>
              <a:rPr lang="en-US" sz="3600" i="1" dirty="0"/>
              <a:t>even</a:t>
            </a:r>
            <a:r>
              <a:rPr lang="en-US" sz="3600" dirty="0"/>
              <a:t> to those who </a:t>
            </a:r>
            <a:r>
              <a:rPr lang="en-US" sz="3600" b="1" u="sng" dirty="0">
                <a:solidFill>
                  <a:srgbClr val="FFFFCC"/>
                </a:solidFill>
              </a:rPr>
              <a:t>believe</a:t>
            </a:r>
            <a:r>
              <a:rPr lang="en-US" sz="3600" dirty="0"/>
              <a:t> in His name.”</a:t>
            </a:r>
            <a:endParaRPr lang="en-US" altLang="en-US" sz="3600" kern="0" dirty="0"/>
          </a:p>
        </p:txBody>
      </p:sp>
      <p:pic>
        <p:nvPicPr>
          <p:cNvPr id="3" name="Picture 2">
            <a:extLst>
              <a:ext uri="{FF2B5EF4-FFF2-40B4-BE49-F238E27FC236}">
                <a16:creationId xmlns:a16="http://schemas.microsoft.com/office/drawing/2014/main" id="{4BC47252-77C8-87AB-E0B6-01D8BD262858}"/>
              </a:ext>
            </a:extLst>
          </p:cNvPr>
          <p:cNvPicPr>
            <a:picLocks noChangeAspect="1"/>
          </p:cNvPicPr>
          <p:nvPr/>
        </p:nvPicPr>
        <p:blipFill>
          <a:blip r:embed="rId3"/>
          <a:stretch>
            <a:fillRect/>
          </a:stretch>
        </p:blipFill>
        <p:spPr>
          <a:xfrm>
            <a:off x="3657600" y="2971800"/>
            <a:ext cx="4876800" cy="1828800"/>
          </a:xfrm>
          <a:prstGeom prst="rect">
            <a:avLst/>
          </a:prstGeom>
          <a:ln>
            <a:solidFill>
              <a:schemeClr val="tx1"/>
            </a:solidFill>
          </a:ln>
        </p:spPr>
      </p:pic>
    </p:spTree>
    <p:extLst>
      <p:ext uri="{BB962C8B-B14F-4D97-AF65-F5344CB8AC3E}">
        <p14:creationId xmlns:p14="http://schemas.microsoft.com/office/powerpoint/2010/main" val="2812634984"/>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1179" y="228600"/>
            <a:ext cx="9769643" cy="6400800"/>
          </a:xfrm>
          <a:prstGeom prst="rect">
            <a:avLst/>
          </a:prstGeom>
          <a:ln>
            <a:solidFill>
              <a:srgbClr val="FFFFCC"/>
            </a:solidFill>
          </a:ln>
        </p:spPr>
      </p:pic>
    </p:spTree>
    <p:extLst>
      <p:ext uri="{BB962C8B-B14F-4D97-AF65-F5344CB8AC3E}">
        <p14:creationId xmlns:p14="http://schemas.microsoft.com/office/powerpoint/2010/main" val="128922582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09B5EDC6-3683-A1A0-8B78-87B27DE88BF4}"/>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Message</a:t>
            </a:r>
          </a:p>
        </p:txBody>
      </p:sp>
      <p:sp>
        <p:nvSpPr>
          <p:cNvPr id="20483" name="Rectangle 3">
            <a:extLst>
              <a:ext uri="{FF2B5EF4-FFF2-40B4-BE49-F238E27FC236}">
                <a16:creationId xmlns:a16="http://schemas.microsoft.com/office/drawing/2014/main" id="{ED7D2624-E011-6FB4-38A6-F6F6A213652E}"/>
              </a:ext>
            </a:extLst>
          </p:cNvPr>
          <p:cNvSpPr>
            <a:spLocks noGrp="1" noChangeArrowheads="1"/>
          </p:cNvSpPr>
          <p:nvPr>
            <p:ph idx="1"/>
          </p:nvPr>
        </p:nvSpPr>
        <p:spPr>
          <a:xfrm>
            <a:off x="597408" y="1825625"/>
            <a:ext cx="10756392" cy="4351338"/>
          </a:xfrm>
        </p:spPr>
        <p:txBody>
          <a:bodyPr/>
          <a:lstStyle/>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Birth and growth of the church numerically, geographically, ethnically.</a:t>
            </a:r>
          </a:p>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Components</a:t>
            </a:r>
          </a:p>
          <a:p>
            <a:pPr marL="914400" lvl="1" indent="-457200">
              <a:lnSpc>
                <a:spcPct val="100000"/>
              </a:lnSpc>
              <a:spcBef>
                <a:spcPts val="0"/>
              </a:spcBef>
              <a:spcAft>
                <a:spcPts val="2400"/>
              </a:spcAft>
              <a:buClr>
                <a:srgbClr val="FF00FF"/>
              </a:buClr>
            </a:pPr>
            <a:r>
              <a:rPr lang="en-US" altLang="en-US" sz="3200" dirty="0"/>
              <a:t>Numerically (progress reports)</a:t>
            </a:r>
          </a:p>
          <a:p>
            <a:pPr marL="914400" lvl="1" indent="-457200">
              <a:lnSpc>
                <a:spcPct val="100000"/>
              </a:lnSpc>
              <a:spcBef>
                <a:spcPts val="0"/>
              </a:spcBef>
              <a:spcAft>
                <a:spcPts val="2400"/>
              </a:spcAft>
              <a:buClr>
                <a:srgbClr val="FF00FF"/>
              </a:buClr>
            </a:pPr>
            <a:r>
              <a:rPr lang="en-US" altLang="en-US" sz="3200" dirty="0"/>
              <a:t>Geographically (From Jerusalem to Rome)</a:t>
            </a:r>
          </a:p>
          <a:p>
            <a:pPr marL="914400" lvl="1" indent="-457200">
              <a:lnSpc>
                <a:spcPct val="100000"/>
              </a:lnSpc>
              <a:spcBef>
                <a:spcPts val="0"/>
              </a:spcBef>
              <a:spcAft>
                <a:spcPts val="2400"/>
              </a:spcAft>
              <a:buClr>
                <a:srgbClr val="FF00FF"/>
              </a:buClr>
            </a:pPr>
            <a:r>
              <a:rPr lang="en-US" altLang="en-US" sz="3200" dirty="0"/>
              <a:t>Ethnically (From Judaism to Gentile domination)</a:t>
            </a:r>
          </a:p>
        </p:txBody>
      </p:sp>
      <p:pic>
        <p:nvPicPr>
          <p:cNvPr id="3" name="Picture 2">
            <a:extLst>
              <a:ext uri="{FF2B5EF4-FFF2-40B4-BE49-F238E27FC236}">
                <a16:creationId xmlns:a16="http://schemas.microsoft.com/office/drawing/2014/main" id="{4377A79A-7613-14C2-BA31-83415FB7CC04}"/>
              </a:ext>
            </a:extLst>
          </p:cNvPr>
          <p:cNvPicPr>
            <a:picLocks noChangeAspect="1"/>
          </p:cNvPicPr>
          <p:nvPr/>
        </p:nvPicPr>
        <p:blipFill>
          <a:blip r:embed="rId2"/>
          <a:stretch>
            <a:fillRect/>
          </a:stretch>
        </p:blipFill>
        <p:spPr>
          <a:xfrm>
            <a:off x="8349742" y="2667000"/>
            <a:ext cx="3244850" cy="1828800"/>
          </a:xfrm>
          <a:prstGeom prst="rect">
            <a:avLst/>
          </a:prstGeom>
        </p:spPr>
      </p:pic>
      <p:pic>
        <p:nvPicPr>
          <p:cNvPr id="4" name="Picture 3">
            <a:extLst>
              <a:ext uri="{FF2B5EF4-FFF2-40B4-BE49-F238E27FC236}">
                <a16:creationId xmlns:a16="http://schemas.microsoft.com/office/drawing/2014/main" id="{420C5926-A2F7-109F-8A98-D6E86ECBBBBB}"/>
              </a:ext>
            </a:extLst>
          </p:cNvPr>
          <p:cNvPicPr>
            <a:picLocks noChangeAspect="1"/>
          </p:cNvPicPr>
          <p:nvPr/>
        </p:nvPicPr>
        <p:blipFill>
          <a:blip r:embed="rId3"/>
          <a:stretch>
            <a:fillRect/>
          </a:stretch>
        </p:blipFill>
        <p:spPr>
          <a:xfrm>
            <a:off x="10093145" y="76200"/>
            <a:ext cx="1565455" cy="1097280"/>
          </a:xfrm>
          <a:prstGeom prst="rect">
            <a:avLst/>
          </a:prstGeom>
        </p:spPr>
      </p:pic>
    </p:spTree>
    <p:extLst>
      <p:ext uri="{BB962C8B-B14F-4D97-AF65-F5344CB8AC3E}">
        <p14:creationId xmlns:p14="http://schemas.microsoft.com/office/powerpoint/2010/main" val="164122835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C9E1FD68-333A-64CE-5057-3CC926F38E6C}"/>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Progress Reports</a:t>
            </a:r>
          </a:p>
        </p:txBody>
      </p:sp>
      <p:sp>
        <p:nvSpPr>
          <p:cNvPr id="21507" name="Rectangle 3">
            <a:extLst>
              <a:ext uri="{FF2B5EF4-FFF2-40B4-BE49-F238E27FC236}">
                <a16:creationId xmlns:a16="http://schemas.microsoft.com/office/drawing/2014/main" id="{93E0859C-126C-265C-FBD7-60E30E7CB595}"/>
              </a:ext>
            </a:extLst>
          </p:cNvPr>
          <p:cNvSpPr>
            <a:spLocks noGrp="1" noChangeArrowheads="1"/>
          </p:cNvSpPr>
          <p:nvPr>
            <p:ph idx="1"/>
          </p:nvPr>
        </p:nvSpPr>
        <p:spPr>
          <a:xfrm>
            <a:off x="609600" y="2055813"/>
            <a:ext cx="7543800" cy="2746375"/>
          </a:xfrm>
        </p:spPr>
        <p:txBody>
          <a:bodyPr/>
          <a:lstStyle/>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Clearest: Acts 2:47; 6:7; 9:31; 12:24; 16:5; 19:20; 28:30-31</a:t>
            </a:r>
          </a:p>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Less clear: Acts 1:15; 2:41; 4:4, 31; 5:14, 42; 8:25, 40; 11:21; 13:49; 17:6</a:t>
            </a:r>
          </a:p>
        </p:txBody>
      </p:sp>
      <p:pic>
        <p:nvPicPr>
          <p:cNvPr id="4" name="Picture 3">
            <a:extLst>
              <a:ext uri="{FF2B5EF4-FFF2-40B4-BE49-F238E27FC236}">
                <a16:creationId xmlns:a16="http://schemas.microsoft.com/office/drawing/2014/main" id="{4EDBDC89-FBF7-B66E-4924-593365D78E73}"/>
              </a:ext>
            </a:extLst>
          </p:cNvPr>
          <p:cNvPicPr>
            <a:picLocks noChangeAspect="1"/>
          </p:cNvPicPr>
          <p:nvPr/>
        </p:nvPicPr>
        <p:blipFill>
          <a:blip r:embed="rId2"/>
          <a:stretch>
            <a:fillRect/>
          </a:stretch>
        </p:blipFill>
        <p:spPr>
          <a:xfrm>
            <a:off x="10093145" y="76200"/>
            <a:ext cx="1565455" cy="1097280"/>
          </a:xfrm>
          <a:prstGeom prst="rect">
            <a:avLst/>
          </a:prstGeom>
        </p:spPr>
      </p:pic>
      <p:pic>
        <p:nvPicPr>
          <p:cNvPr id="2" name="Picture 1">
            <a:extLst>
              <a:ext uri="{FF2B5EF4-FFF2-40B4-BE49-F238E27FC236}">
                <a16:creationId xmlns:a16="http://schemas.microsoft.com/office/drawing/2014/main" id="{67255FCD-BF58-047C-646E-F4B5DE94CDF3}"/>
              </a:ext>
            </a:extLst>
          </p:cNvPr>
          <p:cNvPicPr>
            <a:picLocks noChangeAspect="1"/>
          </p:cNvPicPr>
          <p:nvPr/>
        </p:nvPicPr>
        <p:blipFill>
          <a:blip r:embed="rId3"/>
          <a:stretch>
            <a:fillRect/>
          </a:stretch>
        </p:blipFill>
        <p:spPr>
          <a:xfrm>
            <a:off x="8349742" y="2667000"/>
            <a:ext cx="3244850" cy="1828800"/>
          </a:xfrm>
          <a:prstGeom prst="rect">
            <a:avLst/>
          </a:prstGeom>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85217" y="2133600"/>
            <a:ext cx="5967984" cy="2590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Salvation (37-41)</a:t>
            </a:r>
          </a:p>
          <a:p>
            <a:pPr marL="457200" lvl="1" indent="-457200">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Church (42-47)</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3112009" y="228600"/>
            <a:ext cx="596798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687388" indent="-687388" algn="ctr" defTabSz="914400" eaLnBrk="1" hangingPunct="1">
              <a:lnSpc>
                <a:spcPct val="100000"/>
              </a:lnSpc>
              <a:buFont typeface="+mj-lt"/>
              <a:buAutoNum type="roman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Coming of the Holy Spirit</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Acts 2:37-47</a:t>
            </a:r>
          </a:p>
        </p:txBody>
      </p:sp>
      <p:pic>
        <p:nvPicPr>
          <p:cNvPr id="5" name="Picture 4">
            <a:extLst>
              <a:ext uri="{FF2B5EF4-FFF2-40B4-BE49-F238E27FC236}">
                <a16:creationId xmlns:a16="http://schemas.microsoft.com/office/drawing/2014/main" id="{F1940B0B-6027-B129-53F9-1BD339CCFD17}"/>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928685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1847851" y="228600"/>
            <a:ext cx="8496299" cy="1447800"/>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Names &amp; Titles Demonstrating </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Satan’s Post-Fall, Earthly Authority </a:t>
            </a:r>
            <a:br>
              <a:rPr lang="en-US" sz="2800" dirty="0">
                <a:effectLst>
                  <a:outerShdw blurRad="38100" dist="38100" dir="2700000" algn="tl">
                    <a:srgbClr val="000000">
                      <a:alpha val="43137"/>
                    </a:srgbClr>
                  </a:outerShdw>
                </a:effectLst>
              </a:rPr>
            </a:br>
            <a:r>
              <a:rPr lang="en-US" sz="2400" dirty="0">
                <a:effectLst>
                  <a:outerShdw blurRad="38100" dist="38100" dir="2700000" algn="tl">
                    <a:srgbClr val="000000">
                      <a:alpha val="43137"/>
                    </a:srgbClr>
                  </a:outerShdw>
                </a:effectLst>
                <a:latin typeface="+mn-lt"/>
              </a:rPr>
              <a:t>(Job 1:7; 2:2; Luke 4:5-8; Rom. 8:19-22)</a:t>
            </a:r>
            <a:endParaRPr lang="en-US" sz="2800" dirty="0">
              <a:effectLst>
                <a:outerShdw blurRad="38100" dist="38100" dir="2700000" algn="tl">
                  <a:srgbClr val="000000">
                    <a:alpha val="43137"/>
                  </a:srgbClr>
                </a:outerShdw>
              </a:effectLst>
              <a:latin typeface="+mn-lt"/>
            </a:endParaRPr>
          </a:p>
        </p:txBody>
      </p:sp>
      <p:sp>
        <p:nvSpPr>
          <p:cNvPr id="6147" name="Rectangle 3"/>
          <p:cNvSpPr>
            <a:spLocks noGrp="1" noChangeArrowheads="1"/>
          </p:cNvSpPr>
          <p:nvPr>
            <p:ph type="body" idx="1"/>
          </p:nvPr>
        </p:nvSpPr>
        <p:spPr>
          <a:xfrm>
            <a:off x="1943100" y="2057400"/>
            <a:ext cx="8305800" cy="4572001"/>
          </a:xfrm>
        </p:spPr>
        <p:txBody>
          <a:bodyPr/>
          <a:lstStyle/>
          <a:p>
            <a:pPr marL="457200" indent="-457200">
              <a:spcBef>
                <a:spcPts val="0"/>
              </a:spcBef>
              <a:spcAft>
                <a:spcPts val="24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Prince of this world (John 12:31; 14:30; 16:11)</a:t>
            </a:r>
          </a:p>
          <a:p>
            <a:pPr marL="457200" indent="-457200">
              <a:spcBef>
                <a:spcPts val="0"/>
              </a:spcBef>
              <a:spcAft>
                <a:spcPts val="24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God of this age (2 Cor. 4:4)</a:t>
            </a:r>
          </a:p>
          <a:p>
            <a:pPr marL="457200" indent="-457200">
              <a:spcBef>
                <a:spcPts val="0"/>
              </a:spcBef>
              <a:spcAft>
                <a:spcPts val="24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Prince and power of the air (Eph. 2:2)</a:t>
            </a:r>
          </a:p>
          <a:p>
            <a:pPr marL="457200" indent="-457200">
              <a:spcBef>
                <a:spcPts val="0"/>
              </a:spcBef>
              <a:spcAft>
                <a:spcPts val="24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Who the believer wrestles with (Eph. 6:12)</a:t>
            </a:r>
          </a:p>
          <a:p>
            <a:pPr marL="457200" indent="-457200">
              <a:spcBef>
                <a:spcPts val="0"/>
              </a:spcBef>
              <a:spcAft>
                <a:spcPts val="24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Roaring lion (1 Pet. 5:8)</a:t>
            </a:r>
          </a:p>
          <a:p>
            <a:pPr marL="457200" indent="-457200">
              <a:spcBef>
                <a:spcPts val="0"/>
              </a:spcBef>
              <a:spcAft>
                <a:spcPts val="24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Whole world lies in his power (1 John 5:19)</a:t>
            </a:r>
          </a:p>
        </p:txBody>
      </p:sp>
      <p:pic>
        <p:nvPicPr>
          <p:cNvPr id="66564" name="Picture 2" descr="https://encrypted-tbn2.gstatic.com/images?q=tbn:ANd9GcSBMfbzscRtRxzhQdk5QNPtl4JEhIIZ2ki1w7Rw4zlT093wbKcls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1" y="76200"/>
            <a:ext cx="852007" cy="1097280"/>
          </a:xfrm>
          <a:prstGeom prst="rect">
            <a:avLst/>
          </a:prstGeom>
          <a:noFill/>
          <a:ln w="9525">
            <a:noFill/>
            <a:miter lim="800000"/>
            <a:headEnd/>
            <a:tailEnd/>
          </a:ln>
        </p:spPr>
      </p:pic>
    </p:spTree>
    <p:extLst>
      <p:ext uri="{BB962C8B-B14F-4D97-AF65-F5344CB8AC3E}">
        <p14:creationId xmlns:p14="http://schemas.microsoft.com/office/powerpoint/2010/main" val="196675308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571500" indent="-57150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2:42-47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Church</a:t>
            </a:r>
          </a:p>
        </p:txBody>
      </p:sp>
      <p:sp>
        <p:nvSpPr>
          <p:cNvPr id="161795" name="Rectangle 3"/>
          <p:cNvSpPr>
            <a:spLocks noGrp="1" noChangeArrowheads="1"/>
          </p:cNvSpPr>
          <p:nvPr>
            <p:ph type="body" idx="1"/>
          </p:nvPr>
        </p:nvSpPr>
        <p:spPr>
          <a:xfrm>
            <a:off x="914400" y="1447800"/>
            <a:ext cx="6096000" cy="5029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Priorities (42)</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Miracles (43)</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Unity (44)</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Communal living (45)</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Lord’s Table (46)</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Evangelism (47)</a:t>
            </a:r>
          </a:p>
        </p:txBody>
      </p:sp>
      <p:pic>
        <p:nvPicPr>
          <p:cNvPr id="2" name="Picture 1">
            <a:extLst>
              <a:ext uri="{FF2B5EF4-FFF2-40B4-BE49-F238E27FC236}">
                <a16:creationId xmlns:a16="http://schemas.microsoft.com/office/drawing/2014/main" id="{CB490ADC-9A0A-2A8B-CA49-61EEE77F7C74}"/>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05907158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571500" indent="-57150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2:42-47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Church</a:t>
            </a:r>
          </a:p>
        </p:txBody>
      </p:sp>
      <p:sp>
        <p:nvSpPr>
          <p:cNvPr id="161795" name="Rectangle 3"/>
          <p:cNvSpPr>
            <a:spLocks noGrp="1" noChangeArrowheads="1"/>
          </p:cNvSpPr>
          <p:nvPr>
            <p:ph type="body" idx="1"/>
          </p:nvPr>
        </p:nvSpPr>
        <p:spPr>
          <a:xfrm>
            <a:off x="914400" y="1447800"/>
            <a:ext cx="6096000" cy="5029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Priorities (42)</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Miracles (43)</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Unity (44)</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Communal living (45)</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Lord’s Table (46)</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Evangelism (47)</a:t>
            </a:r>
          </a:p>
        </p:txBody>
      </p:sp>
      <p:pic>
        <p:nvPicPr>
          <p:cNvPr id="4" name="Picture 3">
            <a:extLst>
              <a:ext uri="{FF2B5EF4-FFF2-40B4-BE49-F238E27FC236}">
                <a16:creationId xmlns:a16="http://schemas.microsoft.com/office/drawing/2014/main" id="{2B20F8BE-29F9-0809-27E4-E1965C71EB97}"/>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08234984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2209800" y="228600"/>
            <a:ext cx="7772400" cy="914400"/>
          </a:xfrm>
        </p:spPr>
        <p:txBody>
          <a:bodyPr/>
          <a:lstStyle/>
          <a:p>
            <a:pPr algn="ctr" eaLnBrk="1" hangingPunct="1">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Activities of the Local Church </a:t>
            </a:r>
            <a:b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br>
            <a:r>
              <a:rPr lang="en-US" altLang="en-US" sz="2800" dirty="0">
                <a:effectLst>
                  <a:outerShdw blurRad="38100" dist="38100" dir="2700000" algn="tl">
                    <a:srgbClr val="000000">
                      <a:alpha val="43137"/>
                    </a:srgbClr>
                  </a:outerShdw>
                </a:effectLst>
                <a:latin typeface="+mn-lt"/>
                <a:ea typeface="+mn-ea"/>
                <a:cs typeface="+mn-cs"/>
              </a:rPr>
              <a:t>(Acts 2:41-47)</a:t>
            </a:r>
            <a:endParaRPr lang="en-US" altLang="en-US" sz="3200" dirty="0">
              <a:effectLst>
                <a:outerShdw blurRad="38100" dist="38100" dir="2700000" algn="tl">
                  <a:srgbClr val="000000">
                    <a:alpha val="43137"/>
                  </a:srgbClr>
                </a:outerShdw>
              </a:effectLst>
              <a:latin typeface="+mn-lt"/>
              <a:ea typeface="+mn-ea"/>
              <a:cs typeface="+mn-cs"/>
            </a:endParaRPr>
          </a:p>
        </p:txBody>
      </p:sp>
      <p:sp>
        <p:nvSpPr>
          <p:cNvPr id="15363" name="Rectangle 3"/>
          <p:cNvSpPr>
            <a:spLocks noGrp="1" noChangeArrowheads="1"/>
          </p:cNvSpPr>
          <p:nvPr>
            <p:ph type="body" idx="1"/>
          </p:nvPr>
        </p:nvSpPr>
        <p:spPr>
          <a:xfrm>
            <a:off x="3302397" y="1447800"/>
            <a:ext cx="5587206" cy="5029200"/>
          </a:xfrm>
        </p:spPr>
        <p:txBody>
          <a:bodyPr/>
          <a:lstStyle/>
          <a:p>
            <a:pPr marL="457200" indent="-457200">
              <a:lnSpc>
                <a:spcPct val="100000"/>
              </a:lnSpc>
              <a:spcBef>
                <a:spcPts val="0"/>
              </a:spcBef>
              <a:spcAft>
                <a:spcPts val="18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Doctrine (Acts 2:42)</a:t>
            </a:r>
          </a:p>
          <a:p>
            <a:pPr marL="457200" indent="-457200">
              <a:lnSpc>
                <a:spcPct val="100000"/>
              </a:lnSpc>
              <a:spcBef>
                <a:spcPts val="0"/>
              </a:spcBef>
              <a:spcAft>
                <a:spcPts val="18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Ordinances (Acts 2:41-42, 46) </a:t>
            </a:r>
          </a:p>
          <a:p>
            <a:pPr marL="457200" indent="-457200">
              <a:lnSpc>
                <a:spcPct val="100000"/>
              </a:lnSpc>
              <a:spcBef>
                <a:spcPts val="0"/>
              </a:spcBef>
              <a:spcAft>
                <a:spcPts val="18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Prayer (Acts 2:42)</a:t>
            </a:r>
          </a:p>
          <a:p>
            <a:pPr marL="457200" indent="-457200">
              <a:lnSpc>
                <a:spcPct val="100000"/>
              </a:lnSpc>
              <a:spcBef>
                <a:spcPts val="0"/>
              </a:spcBef>
              <a:spcAft>
                <a:spcPts val="18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Evangelism (Acts 2:47)</a:t>
            </a:r>
          </a:p>
          <a:p>
            <a:pPr marL="457200" indent="-457200">
              <a:lnSpc>
                <a:spcPct val="100000"/>
              </a:lnSpc>
              <a:spcBef>
                <a:spcPts val="0"/>
              </a:spcBef>
              <a:spcAft>
                <a:spcPts val="18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Worship (Acts 2:47)</a:t>
            </a:r>
          </a:p>
          <a:p>
            <a:pPr marL="457200" indent="-457200">
              <a:lnSpc>
                <a:spcPct val="100000"/>
              </a:lnSpc>
              <a:spcBef>
                <a:spcPts val="0"/>
              </a:spcBef>
              <a:spcAft>
                <a:spcPts val="18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Benevolence (Acts 2:44-45)</a:t>
            </a:r>
          </a:p>
          <a:p>
            <a:pPr marL="457200" indent="-457200">
              <a:lnSpc>
                <a:spcPct val="100000"/>
              </a:lnSpc>
              <a:spcBef>
                <a:spcPts val="0"/>
              </a:spcBef>
              <a:spcAft>
                <a:spcPts val="18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Fellowship (Acts 2:42, 46-47)</a:t>
            </a:r>
          </a:p>
        </p:txBody>
      </p:sp>
    </p:spTree>
    <p:extLst>
      <p:ext uri="{BB962C8B-B14F-4D97-AF65-F5344CB8AC3E}">
        <p14:creationId xmlns:p14="http://schemas.microsoft.com/office/powerpoint/2010/main" val="4257860648"/>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571500" indent="-57150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2:42-47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Church</a:t>
            </a:r>
          </a:p>
        </p:txBody>
      </p:sp>
      <p:sp>
        <p:nvSpPr>
          <p:cNvPr id="161795" name="Rectangle 3"/>
          <p:cNvSpPr>
            <a:spLocks noGrp="1" noChangeArrowheads="1"/>
          </p:cNvSpPr>
          <p:nvPr>
            <p:ph type="body" idx="1"/>
          </p:nvPr>
        </p:nvSpPr>
        <p:spPr>
          <a:xfrm>
            <a:off x="914400" y="1447800"/>
            <a:ext cx="6096000" cy="5029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Priorities (42)</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Miracles (43)</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Unity (44)</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Communal living (45)</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Lord’s Table (46)</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Evangelism (47)</a:t>
            </a:r>
          </a:p>
        </p:txBody>
      </p:sp>
      <p:pic>
        <p:nvPicPr>
          <p:cNvPr id="4" name="Picture 3">
            <a:extLst>
              <a:ext uri="{FF2B5EF4-FFF2-40B4-BE49-F238E27FC236}">
                <a16:creationId xmlns:a16="http://schemas.microsoft.com/office/drawing/2014/main" id="{0ACDB5AC-D425-4F9E-A292-A8EE68D4A226}"/>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88352519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586374" y="1524000"/>
            <a:ext cx="10972800" cy="3733800"/>
          </a:xfrm>
        </p:spPr>
        <p:txBody>
          <a:bodyPr/>
          <a:lstStyle/>
          <a:p>
            <a:pPr marL="0" indent="0" algn="just">
              <a:lnSpc>
                <a:spcPct val="100000"/>
              </a:lnSpc>
              <a:spcBef>
                <a:spcPts val="0"/>
              </a:spcBef>
              <a:spcAft>
                <a:spcPts val="0"/>
              </a:spcAft>
              <a:buNone/>
            </a:pPr>
            <a:r>
              <a:rPr lang="en-US" sz="3200" dirty="0">
                <a:latin typeface="Calibri" panose="020F0502020204030204" pitchFamily="34" charset="0"/>
              </a:rPr>
              <a:t>“The apostles did many signs and wonders. In fact, the only ones who performed miracles in the book of Acts were the apostles or their delegates, such as Stephen (Acts 6:8). These apostolic legates were appointed by the laying on of hands by the apostles. Signs and wonders were not performed by the believers at large.”</a:t>
            </a:r>
            <a:endParaRPr lang="en-US" altLang="en-US" sz="3200" dirty="0">
              <a:latin typeface="Calibri" panose="020F0502020204030204" pitchFamily="34" charset="0"/>
            </a:endParaRPr>
          </a:p>
        </p:txBody>
      </p:sp>
      <p:sp>
        <p:nvSpPr>
          <p:cNvPr id="4" name="Text Box 5"/>
          <p:cNvSpPr txBox="1">
            <a:spLocks noChangeArrowheads="1"/>
          </p:cNvSpPr>
          <p:nvPr/>
        </p:nvSpPr>
        <p:spPr bwMode="auto">
          <a:xfrm>
            <a:off x="3381375" y="2958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latin typeface="+mn-lt"/>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i="1" dirty="0">
                <a:effectLst>
                  <a:outerShdw blurRad="38100" dist="38100" dir="2700000" algn="tl">
                    <a:srgbClr val="000000"/>
                  </a:outerShdw>
                </a:effectLst>
                <a:latin typeface="Calibri" panose="020F0502020204030204" pitchFamily="34" charset="0"/>
                <a:cs typeface="+mn-cs"/>
              </a:rPr>
              <a:t>, </a:t>
            </a:r>
            <a:r>
              <a:rPr lang="en-US" altLang="en-US" dirty="0">
                <a:effectLst>
                  <a:outerShdw blurRad="38100" dist="38100" dir="2700000" algn="tl">
                    <a:srgbClr val="000000"/>
                  </a:outerShdw>
                </a:effectLst>
              </a:rPr>
              <a:t>83</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2" name="Picture 1">
            <a:extLst>
              <a:ext uri="{FF2B5EF4-FFF2-40B4-BE49-F238E27FC236}">
                <a16:creationId xmlns:a16="http://schemas.microsoft.com/office/drawing/2014/main" id="{0383B827-DAE7-A28D-2CA8-238158CD7960}"/>
              </a:ext>
            </a:extLst>
          </p:cNvPr>
          <p:cNvPicPr>
            <a:picLocks noChangeAspect="1"/>
          </p:cNvPicPr>
          <p:nvPr/>
        </p:nvPicPr>
        <p:blipFill>
          <a:blip r:embed="rId4"/>
          <a:stretch>
            <a:fillRect/>
          </a:stretch>
        </p:blipFill>
        <p:spPr>
          <a:xfrm>
            <a:off x="10668000" y="95071"/>
            <a:ext cx="914400" cy="1188720"/>
          </a:xfrm>
          <a:prstGeom prst="rect">
            <a:avLst/>
          </a:prstGeom>
          <a:ln>
            <a:solidFill>
              <a:schemeClr val="tx1"/>
            </a:solidFill>
          </a:ln>
        </p:spPr>
      </p:pic>
    </p:spTree>
    <p:extLst>
      <p:ext uri="{BB962C8B-B14F-4D97-AF65-F5344CB8AC3E}">
        <p14:creationId xmlns:p14="http://schemas.microsoft.com/office/powerpoint/2010/main" val="33247965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47CF1F-8FBD-4ED8-358C-0688E5AFBB14}"/>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1" y="0"/>
            <a:ext cx="10972799" cy="1969770"/>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Ephesians 2:20</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“having been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built on the foundation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of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apostles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prophets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Christ Jesus Himself being the corner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stone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3"/>
          <a:stretch>
            <a:fillRect/>
          </a:stretch>
        </p:blipFill>
        <p:spPr>
          <a:xfrm>
            <a:off x="3810000" y="2514600"/>
            <a:ext cx="4572000" cy="2286000"/>
          </a:xfrm>
          <a:prstGeom prst="rect">
            <a:avLst/>
          </a:prstGeom>
          <a:ln>
            <a:solidFill>
              <a:schemeClr val="tx1"/>
            </a:solidFill>
          </a:ln>
        </p:spPr>
      </p:pic>
    </p:spTree>
    <p:extLst>
      <p:ext uri="{BB962C8B-B14F-4D97-AF65-F5344CB8AC3E}">
        <p14:creationId xmlns:p14="http://schemas.microsoft.com/office/powerpoint/2010/main" val="99023470"/>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Placeholder 3">
            <a:extLst>
              <a:ext uri="{FF2B5EF4-FFF2-40B4-BE49-F238E27FC236}">
                <a16:creationId xmlns:a16="http://schemas.microsoft.com/office/drawing/2014/main" id="{A7F54CA6-DECA-4777-81F4-836BD0F3FACC}"/>
              </a:ext>
            </a:extLst>
          </p:cNvPr>
          <p:cNvGraphicFramePr>
            <a:graphicFrameLocks noGrp="1"/>
          </p:cNvGraphicFramePr>
          <p:nvPr>
            <p:ph type="tbl" idx="1"/>
          </p:nvPr>
        </p:nvGraphicFramePr>
        <p:xfrm>
          <a:off x="876300" y="228600"/>
          <a:ext cx="10439400" cy="6248400"/>
        </p:xfrm>
        <a:graphic>
          <a:graphicData uri="http://schemas.openxmlformats.org/drawingml/2006/table">
            <a:tbl>
              <a:tblPr firstRow="1" bandRow="1">
                <a:tableStyleId>{D7AC3CCA-C797-4891-BE02-D94E43425B78}</a:tableStyleId>
              </a:tblPr>
              <a:tblGrid>
                <a:gridCol w="1563341">
                  <a:extLst>
                    <a:ext uri="{9D8B030D-6E8A-4147-A177-3AD203B41FA5}">
                      <a16:colId xmlns:a16="http://schemas.microsoft.com/office/drawing/2014/main" val="1530119538"/>
                    </a:ext>
                  </a:extLst>
                </a:gridCol>
                <a:gridCol w="4466691">
                  <a:extLst>
                    <a:ext uri="{9D8B030D-6E8A-4147-A177-3AD203B41FA5}">
                      <a16:colId xmlns:a16="http://schemas.microsoft.com/office/drawing/2014/main" val="1849523623"/>
                    </a:ext>
                  </a:extLst>
                </a:gridCol>
                <a:gridCol w="4409368">
                  <a:extLst>
                    <a:ext uri="{9D8B030D-6E8A-4147-A177-3AD203B41FA5}">
                      <a16:colId xmlns:a16="http://schemas.microsoft.com/office/drawing/2014/main" val="3286782602"/>
                    </a:ext>
                  </a:extLst>
                </a:gridCol>
              </a:tblGrid>
              <a:tr h="901954">
                <a:tc gridSpan="3">
                  <a:txBody>
                    <a:bodyPr/>
                    <a:lstStyle/>
                    <a:p>
                      <a:pPr algn="ctr"/>
                      <a:r>
                        <a:rPr lang="en-US" sz="3600" b="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Miracle Clusters In Scripture</a:t>
                      </a:r>
                    </a:p>
                  </a:txBody>
                  <a:tcPr anchor="ctr">
                    <a:solidFill>
                      <a:schemeClr val="bg1"/>
                    </a:solidFill>
                  </a:tcPr>
                </a:tc>
                <a:tc hMerge="1">
                  <a:txBody>
                    <a:bodyPr/>
                    <a:lstStyle/>
                    <a:p>
                      <a:endParaRPr lang="en-US" sz="2800" dirty="0"/>
                    </a:p>
                  </a:txBody>
                  <a:tcPr/>
                </a:tc>
                <a:tc hMerge="1">
                  <a:txBody>
                    <a:bodyPr/>
                    <a:lstStyle/>
                    <a:p>
                      <a:endParaRPr lang="en-US" sz="2800" dirty="0"/>
                    </a:p>
                  </a:txBody>
                  <a:tcPr/>
                </a:tc>
                <a:extLst>
                  <a:ext uri="{0D108BD9-81ED-4DB2-BD59-A6C34878D82A}">
                    <a16:rowId xmlns:a16="http://schemas.microsoft.com/office/drawing/2014/main" val="3417994672"/>
                  </a:ext>
                </a:extLst>
              </a:tr>
              <a:tr h="763778">
                <a:tc>
                  <a:txBody>
                    <a:bodyPr/>
                    <a:lstStyle/>
                    <a:p>
                      <a:pPr algn="ctr"/>
                      <a:r>
                        <a:rPr lang="en-US" sz="2800" b="1" dirty="0">
                          <a:latin typeface="Calibri" panose="020F0502020204030204" pitchFamily="34" charset="0"/>
                          <a:cs typeface="Calibri" panose="020F0502020204030204" pitchFamily="34" charset="0"/>
                        </a:rPr>
                        <a:t>NUM.</a:t>
                      </a:r>
                    </a:p>
                  </a:txBody>
                  <a:tcPr anchor="ctr"/>
                </a:tc>
                <a:tc>
                  <a:txBody>
                    <a:bodyPr/>
                    <a:lstStyle/>
                    <a:p>
                      <a:pPr algn="ctr"/>
                      <a:r>
                        <a:rPr lang="en-US" sz="2800" b="1" dirty="0">
                          <a:solidFill>
                            <a:schemeClr val="bg1">
                              <a:lumMod val="50000"/>
                            </a:schemeClr>
                          </a:solidFill>
                          <a:latin typeface="Calibri" panose="020F0502020204030204" pitchFamily="34" charset="0"/>
                          <a:cs typeface="Calibri" panose="020F0502020204030204" pitchFamily="34" charset="0"/>
                        </a:rPr>
                        <a:t>ERA</a:t>
                      </a:r>
                    </a:p>
                  </a:txBody>
                  <a:tcPr anchor="ctr"/>
                </a:tc>
                <a:tc>
                  <a:txBody>
                    <a:bodyPr/>
                    <a:lstStyle/>
                    <a:p>
                      <a:pPr algn="ctr"/>
                      <a:r>
                        <a:rPr lang="en-US" sz="2800" b="1" dirty="0">
                          <a:solidFill>
                            <a:srgbClr val="C00000"/>
                          </a:solidFill>
                          <a:latin typeface="Calibri" panose="020F0502020204030204" pitchFamily="34" charset="0"/>
                          <a:cs typeface="Calibri" panose="020F0502020204030204" pitchFamily="34" charset="0"/>
                        </a:rPr>
                        <a:t>AUTHENTICATION</a:t>
                      </a:r>
                    </a:p>
                  </a:txBody>
                  <a:tcPr anchor="ctr"/>
                </a:tc>
                <a:extLst>
                  <a:ext uri="{0D108BD9-81ED-4DB2-BD59-A6C34878D82A}">
                    <a16:rowId xmlns:a16="http://schemas.microsoft.com/office/drawing/2014/main" val="1386983379"/>
                  </a:ext>
                </a:extLst>
              </a:tr>
              <a:tr h="763778">
                <a:tc>
                  <a:txBody>
                    <a:bodyPr/>
                    <a:lstStyle/>
                    <a:p>
                      <a:pPr algn="ctr"/>
                      <a:r>
                        <a:rPr lang="en-US" sz="2800" dirty="0">
                          <a:latin typeface="Calibri" panose="020F0502020204030204" pitchFamily="34" charset="0"/>
                          <a:cs typeface="Calibri" panose="020F0502020204030204" pitchFamily="34" charset="0"/>
                        </a:rPr>
                        <a:t>1.</a:t>
                      </a:r>
                    </a:p>
                  </a:txBody>
                  <a:tcPr anchor="ctr"/>
                </a:tc>
                <a:tc>
                  <a:txBody>
                    <a:bodyPr/>
                    <a:lstStyle/>
                    <a:p>
                      <a:pPr algn="l"/>
                      <a:r>
                        <a:rPr lang="en-US" sz="2800" b="1" kern="1200" dirty="0">
                          <a:solidFill>
                            <a:schemeClr val="bg1">
                              <a:lumMod val="50000"/>
                            </a:schemeClr>
                          </a:solidFill>
                          <a:latin typeface="Calibri" panose="020F0502020204030204" pitchFamily="34" charset="0"/>
                          <a:ea typeface="+mn-ea"/>
                          <a:cs typeface="Calibri" panose="020F0502020204030204" pitchFamily="34" charset="0"/>
                        </a:rPr>
                        <a:t>Moses</a:t>
                      </a:r>
                    </a:p>
                  </a:txBody>
                  <a:tcPr anchor="ctr"/>
                </a:tc>
                <a:tc>
                  <a:txBody>
                    <a:bodyPr/>
                    <a:lstStyle/>
                    <a:p>
                      <a:r>
                        <a:rPr lang="en-US" sz="2800" b="1" kern="1200" dirty="0">
                          <a:solidFill>
                            <a:srgbClr val="C00000"/>
                          </a:solidFill>
                          <a:latin typeface="Calibri" panose="020F0502020204030204" pitchFamily="34" charset="0"/>
                          <a:ea typeface="+mn-ea"/>
                          <a:cs typeface="Calibri" panose="020F0502020204030204" pitchFamily="34" charset="0"/>
                        </a:rPr>
                        <a:t>Law</a:t>
                      </a:r>
                    </a:p>
                  </a:txBody>
                  <a:tcPr anchor="ctr"/>
                </a:tc>
                <a:extLst>
                  <a:ext uri="{0D108BD9-81ED-4DB2-BD59-A6C34878D82A}">
                    <a16:rowId xmlns:a16="http://schemas.microsoft.com/office/drawing/2014/main" val="3442972869"/>
                  </a:ext>
                </a:extLst>
              </a:tr>
              <a:tr h="763778">
                <a:tc>
                  <a:txBody>
                    <a:bodyPr/>
                    <a:lstStyle/>
                    <a:p>
                      <a:pPr algn="ctr"/>
                      <a:r>
                        <a:rPr lang="en-US" sz="2800" dirty="0">
                          <a:latin typeface="Calibri" panose="020F0502020204030204" pitchFamily="34" charset="0"/>
                          <a:cs typeface="Calibri" panose="020F0502020204030204" pitchFamily="34" charset="0"/>
                        </a:rPr>
                        <a:t>2.</a:t>
                      </a:r>
                    </a:p>
                  </a:txBody>
                  <a:tcPr anchor="ctr"/>
                </a:tc>
                <a:tc>
                  <a:txBody>
                    <a:bodyPr/>
                    <a:lstStyle/>
                    <a:p>
                      <a:pPr algn="l"/>
                      <a:r>
                        <a:rPr lang="en-US" sz="2800" b="1" kern="1200" dirty="0">
                          <a:solidFill>
                            <a:schemeClr val="bg1">
                              <a:lumMod val="50000"/>
                            </a:schemeClr>
                          </a:solidFill>
                          <a:latin typeface="Calibri" panose="020F0502020204030204" pitchFamily="34" charset="0"/>
                          <a:ea typeface="+mn-ea"/>
                          <a:cs typeface="Calibri" panose="020F0502020204030204" pitchFamily="34" charset="0"/>
                        </a:rPr>
                        <a:t>Joshua</a:t>
                      </a:r>
                    </a:p>
                  </a:txBody>
                  <a:tcPr anchor="ctr"/>
                </a:tc>
                <a:tc>
                  <a:txBody>
                    <a:bodyPr/>
                    <a:lstStyle/>
                    <a:p>
                      <a:r>
                        <a:rPr lang="en-US" sz="2800" b="1" kern="1200" dirty="0">
                          <a:solidFill>
                            <a:srgbClr val="C00000"/>
                          </a:solidFill>
                          <a:latin typeface="Calibri" panose="020F0502020204030204" pitchFamily="34" charset="0"/>
                          <a:ea typeface="+mn-ea"/>
                          <a:cs typeface="Calibri" panose="020F0502020204030204" pitchFamily="34" charset="0"/>
                        </a:rPr>
                        <a:t>Conquest</a:t>
                      </a:r>
                    </a:p>
                  </a:txBody>
                  <a:tcPr anchor="ctr"/>
                </a:tc>
                <a:extLst>
                  <a:ext uri="{0D108BD9-81ED-4DB2-BD59-A6C34878D82A}">
                    <a16:rowId xmlns:a16="http://schemas.microsoft.com/office/drawing/2014/main" val="3455338283"/>
                  </a:ext>
                </a:extLst>
              </a:tr>
              <a:tr h="763778">
                <a:tc>
                  <a:txBody>
                    <a:bodyPr/>
                    <a:lstStyle/>
                    <a:p>
                      <a:pPr algn="ctr"/>
                      <a:r>
                        <a:rPr lang="en-US" sz="2800" dirty="0">
                          <a:latin typeface="Calibri" panose="020F0502020204030204" pitchFamily="34" charset="0"/>
                          <a:cs typeface="Calibri" panose="020F0502020204030204" pitchFamily="34" charset="0"/>
                        </a:rPr>
                        <a:t>3.</a:t>
                      </a:r>
                    </a:p>
                  </a:txBody>
                  <a:tcPr anchor="ctr"/>
                </a:tc>
                <a:tc>
                  <a:txBody>
                    <a:bodyPr/>
                    <a:lstStyle/>
                    <a:p>
                      <a:pPr algn="l"/>
                      <a:r>
                        <a:rPr lang="en-US" sz="2800" b="1" kern="1200" dirty="0">
                          <a:solidFill>
                            <a:schemeClr val="bg1">
                              <a:lumMod val="50000"/>
                            </a:schemeClr>
                          </a:solidFill>
                          <a:latin typeface="Calibri" panose="020F0502020204030204" pitchFamily="34" charset="0"/>
                          <a:ea typeface="+mn-ea"/>
                          <a:cs typeface="Calibri" panose="020F0502020204030204" pitchFamily="34" charset="0"/>
                        </a:rPr>
                        <a:t>Elijah-Elisha</a:t>
                      </a:r>
                    </a:p>
                  </a:txBody>
                  <a:tcPr anchor="ctr"/>
                </a:tc>
                <a:tc>
                  <a:txBody>
                    <a:bodyPr/>
                    <a:lstStyle/>
                    <a:p>
                      <a:r>
                        <a:rPr lang="en-US" sz="2800" b="1" kern="1200" dirty="0">
                          <a:solidFill>
                            <a:srgbClr val="C00000"/>
                          </a:solidFill>
                          <a:latin typeface="Calibri" panose="020F0502020204030204" pitchFamily="34" charset="0"/>
                          <a:ea typeface="+mn-ea"/>
                          <a:cs typeface="Calibri" panose="020F0502020204030204" pitchFamily="34" charset="0"/>
                        </a:rPr>
                        <a:t>Prophet</a:t>
                      </a:r>
                    </a:p>
                  </a:txBody>
                  <a:tcPr anchor="ctr"/>
                </a:tc>
                <a:extLst>
                  <a:ext uri="{0D108BD9-81ED-4DB2-BD59-A6C34878D82A}">
                    <a16:rowId xmlns:a16="http://schemas.microsoft.com/office/drawing/2014/main" val="174137350"/>
                  </a:ext>
                </a:extLst>
              </a:tr>
              <a:tr h="763778">
                <a:tc>
                  <a:txBody>
                    <a:bodyPr/>
                    <a:lstStyle/>
                    <a:p>
                      <a:pPr algn="ctr"/>
                      <a:r>
                        <a:rPr lang="en-US" sz="2800" dirty="0">
                          <a:latin typeface="Calibri" panose="020F0502020204030204" pitchFamily="34" charset="0"/>
                          <a:cs typeface="Calibri" panose="020F0502020204030204" pitchFamily="34" charset="0"/>
                        </a:rPr>
                        <a:t>4.</a:t>
                      </a:r>
                    </a:p>
                  </a:txBody>
                  <a:tcPr anchor="ctr"/>
                </a:tc>
                <a:tc>
                  <a:txBody>
                    <a:bodyPr/>
                    <a:lstStyle/>
                    <a:p>
                      <a:pPr algn="l"/>
                      <a:r>
                        <a:rPr lang="en-US" sz="2800" b="1" kern="1200" dirty="0">
                          <a:solidFill>
                            <a:schemeClr val="bg1">
                              <a:lumMod val="50000"/>
                            </a:schemeClr>
                          </a:solidFill>
                          <a:latin typeface="Calibri" panose="020F0502020204030204" pitchFamily="34" charset="0"/>
                          <a:ea typeface="+mn-ea"/>
                          <a:cs typeface="Calibri" panose="020F0502020204030204" pitchFamily="34" charset="0"/>
                        </a:rPr>
                        <a:t>Christ</a:t>
                      </a:r>
                    </a:p>
                  </a:txBody>
                  <a:tcPr anchor="ctr"/>
                </a:tc>
                <a:tc>
                  <a:txBody>
                    <a:bodyPr/>
                    <a:lstStyle/>
                    <a:p>
                      <a:r>
                        <a:rPr lang="en-US" sz="2800" b="1" kern="1200" dirty="0">
                          <a:solidFill>
                            <a:srgbClr val="C00000"/>
                          </a:solidFill>
                          <a:latin typeface="Calibri" panose="020F0502020204030204" pitchFamily="34" charset="0"/>
                          <a:ea typeface="+mn-ea"/>
                          <a:cs typeface="Calibri" panose="020F0502020204030204" pitchFamily="34" charset="0"/>
                        </a:rPr>
                        <a:t>Kingdom offer</a:t>
                      </a:r>
                    </a:p>
                  </a:txBody>
                  <a:tcPr anchor="ctr"/>
                </a:tc>
                <a:extLst>
                  <a:ext uri="{0D108BD9-81ED-4DB2-BD59-A6C34878D82A}">
                    <a16:rowId xmlns:a16="http://schemas.microsoft.com/office/drawing/2014/main" val="2714243427"/>
                  </a:ext>
                </a:extLst>
              </a:tr>
              <a:tr h="763778">
                <a:tc>
                  <a:txBody>
                    <a:bodyPr/>
                    <a:lstStyle/>
                    <a:p>
                      <a:pPr algn="ctr"/>
                      <a:r>
                        <a:rPr lang="en-US" sz="2800" dirty="0">
                          <a:latin typeface="Calibri" panose="020F0502020204030204" pitchFamily="34" charset="0"/>
                          <a:cs typeface="Calibri" panose="020F0502020204030204" pitchFamily="34" charset="0"/>
                        </a:rPr>
                        <a:t>5.</a:t>
                      </a:r>
                    </a:p>
                  </a:txBody>
                  <a:tcPr anchor="ctr"/>
                </a:tc>
                <a:tc>
                  <a:txBody>
                    <a:bodyPr/>
                    <a:lstStyle/>
                    <a:p>
                      <a:pPr algn="l"/>
                      <a:r>
                        <a:rPr lang="en-US" sz="2800" b="1" kern="1200" dirty="0">
                          <a:solidFill>
                            <a:schemeClr val="bg1">
                              <a:lumMod val="50000"/>
                            </a:schemeClr>
                          </a:solidFill>
                          <a:latin typeface="Calibri" panose="020F0502020204030204" pitchFamily="34" charset="0"/>
                          <a:ea typeface="+mn-ea"/>
                          <a:cs typeface="Calibri" panose="020F0502020204030204" pitchFamily="34" charset="0"/>
                        </a:rPr>
                        <a:t>Apostles</a:t>
                      </a:r>
                    </a:p>
                  </a:txBody>
                  <a:tcPr anchor="ctr"/>
                </a:tc>
                <a:tc>
                  <a:txBody>
                    <a:bodyPr/>
                    <a:lstStyle/>
                    <a:p>
                      <a:r>
                        <a:rPr lang="en-US" sz="2800" b="1" kern="1200" dirty="0">
                          <a:solidFill>
                            <a:srgbClr val="C00000"/>
                          </a:solidFill>
                          <a:latin typeface="Calibri" panose="020F0502020204030204" pitchFamily="34" charset="0"/>
                          <a:ea typeface="+mn-ea"/>
                          <a:cs typeface="Calibri" panose="020F0502020204030204" pitchFamily="34" charset="0"/>
                        </a:rPr>
                        <a:t>Church</a:t>
                      </a:r>
                    </a:p>
                  </a:txBody>
                  <a:tcPr anchor="ctr"/>
                </a:tc>
                <a:extLst>
                  <a:ext uri="{0D108BD9-81ED-4DB2-BD59-A6C34878D82A}">
                    <a16:rowId xmlns:a16="http://schemas.microsoft.com/office/drawing/2014/main" val="2594936153"/>
                  </a:ext>
                </a:extLst>
              </a:tr>
              <a:tr h="763778">
                <a:tc>
                  <a:txBody>
                    <a:bodyPr/>
                    <a:lstStyle/>
                    <a:p>
                      <a:pPr algn="ctr"/>
                      <a:r>
                        <a:rPr lang="en-US" sz="2800" dirty="0">
                          <a:latin typeface="Calibri" panose="020F0502020204030204" pitchFamily="34" charset="0"/>
                          <a:cs typeface="Calibri" panose="020F0502020204030204" pitchFamily="34" charset="0"/>
                        </a:rPr>
                        <a:t>6.</a:t>
                      </a:r>
                    </a:p>
                  </a:txBody>
                  <a:tcPr anchor="ctr"/>
                </a:tc>
                <a:tc>
                  <a:txBody>
                    <a:bodyPr/>
                    <a:lstStyle/>
                    <a:p>
                      <a:pPr algn="l"/>
                      <a:r>
                        <a:rPr lang="en-US" sz="2800" b="1" kern="1200" dirty="0">
                          <a:solidFill>
                            <a:schemeClr val="bg1">
                              <a:lumMod val="50000"/>
                            </a:schemeClr>
                          </a:solidFill>
                          <a:latin typeface="Calibri" panose="020F0502020204030204" pitchFamily="34" charset="0"/>
                          <a:ea typeface="+mn-ea"/>
                          <a:cs typeface="Calibri" panose="020F0502020204030204" pitchFamily="34" charset="0"/>
                        </a:rPr>
                        <a:t>Tribulation &amp; Millennium</a:t>
                      </a:r>
                    </a:p>
                  </a:txBody>
                  <a:tcPr anchor="ctr"/>
                </a:tc>
                <a:tc>
                  <a:txBody>
                    <a:bodyPr/>
                    <a:lstStyle/>
                    <a:p>
                      <a:r>
                        <a:rPr lang="en-US" sz="2800" b="1" kern="1200" dirty="0">
                          <a:solidFill>
                            <a:srgbClr val="C00000"/>
                          </a:solidFill>
                          <a:latin typeface="Calibri" panose="020F0502020204030204" pitchFamily="34" charset="0"/>
                          <a:ea typeface="+mn-ea"/>
                          <a:cs typeface="Calibri" panose="020F0502020204030204" pitchFamily="34" charset="0"/>
                        </a:rPr>
                        <a:t>Kingdom establishment</a:t>
                      </a:r>
                    </a:p>
                  </a:txBody>
                  <a:tcPr anchor="ctr"/>
                </a:tc>
                <a:extLst>
                  <a:ext uri="{0D108BD9-81ED-4DB2-BD59-A6C34878D82A}">
                    <a16:rowId xmlns:a16="http://schemas.microsoft.com/office/drawing/2014/main" val="3005588977"/>
                  </a:ext>
                </a:extLst>
              </a:tr>
            </a:tbl>
          </a:graphicData>
        </a:graphic>
      </p:graphicFrame>
    </p:spTree>
    <p:extLst>
      <p:ext uri="{BB962C8B-B14F-4D97-AF65-F5344CB8AC3E}">
        <p14:creationId xmlns:p14="http://schemas.microsoft.com/office/powerpoint/2010/main" val="162628259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
            <a:ext cx="12192000" cy="6857998"/>
          </a:xfrm>
          <a:prstGeom prst="rect">
            <a:avLst/>
          </a:prstGeom>
        </p:spPr>
      </p:pic>
      <p:sp>
        <p:nvSpPr>
          <p:cNvPr id="38914" name="Rectangle 3"/>
          <p:cNvSpPr>
            <a:spLocks noChangeArrowheads="1"/>
          </p:cNvSpPr>
          <p:nvPr/>
        </p:nvSpPr>
        <p:spPr bwMode="auto">
          <a:xfrm>
            <a:off x="1333500" y="0"/>
            <a:ext cx="9525000" cy="1969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 Timothy 4:20</a:t>
            </a:r>
            <a:endPar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“Erastus remained at Corinth, but </a:t>
            </a:r>
            <a:r>
              <a:rPr lang="en-US" sz="36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Trophimus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 left sick at Miletus.”</a:t>
            </a:r>
          </a:p>
        </p:txBody>
      </p:sp>
      <p:pic>
        <p:nvPicPr>
          <p:cNvPr id="6" name="Picture 5">
            <a:extLst>
              <a:ext uri="{FF2B5EF4-FFF2-40B4-BE49-F238E27FC236}">
                <a16:creationId xmlns:a16="http://schemas.microsoft.com/office/drawing/2014/main" id="{6EB2E2C7-B3F4-48C2-B86D-A81679D4B9B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76245" y="2402204"/>
            <a:ext cx="2839515" cy="201168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37848933"/>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20570"/>
            <a:ext cx="10972800" cy="3637230"/>
          </a:xfrm>
        </p:spPr>
        <p:txBody>
          <a:bodyPr/>
          <a:lstStyle/>
          <a:p>
            <a:pPr marL="0" indent="0" algn="just">
              <a:lnSpc>
                <a:spcPct val="100000"/>
              </a:lnSpc>
              <a:buNone/>
              <a:defRPr/>
            </a:pPr>
            <a:r>
              <a:rPr lang="en-US" sz="3200" dirty="0">
                <a:effectLst>
                  <a:outerShdw blurRad="38100" dist="38100" dir="2700000" algn="tl">
                    <a:srgbClr val="000000">
                      <a:alpha val="43137"/>
                    </a:srgbClr>
                  </a:outerShdw>
                </a:effectLst>
              </a:rPr>
              <a:t>“This whole place is very obscure: but the obscurity is produced by our ignorance of the facts referred to and by their cessation, being such as then used to occur but now no longer take place. And why do they not happen now? Why look now, the cause too of the obscurity has produced us again another question: namely, why did they then happen, and now do so no more?”</a:t>
            </a:r>
          </a:p>
        </p:txBody>
      </p:sp>
      <p:pic>
        <p:nvPicPr>
          <p:cNvPr id="2" name="Picture 1">
            <a:extLst>
              <a:ext uri="{FF2B5EF4-FFF2-40B4-BE49-F238E27FC236}">
                <a16:creationId xmlns:a16="http://schemas.microsoft.com/office/drawing/2014/main" id="{33B9E5A8-A49C-47E5-A382-FD542AA7A31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21920"/>
            <a:ext cx="1102757" cy="1097280"/>
          </a:xfrm>
          <a:prstGeom prst="rect">
            <a:avLst/>
          </a:prstGeom>
          <a:ln>
            <a:solidFill>
              <a:schemeClr val="tx1"/>
            </a:solidFill>
          </a:ln>
        </p:spPr>
      </p:pic>
      <p:sp>
        <p:nvSpPr>
          <p:cNvPr id="5" name="Rectangle 4">
            <a:extLst>
              <a:ext uri="{FF2B5EF4-FFF2-40B4-BE49-F238E27FC236}">
                <a16:creationId xmlns:a16="http://schemas.microsoft.com/office/drawing/2014/main" id="{46349028-EDE1-43BE-9A44-0B6227E020AF}"/>
              </a:ext>
            </a:extLst>
          </p:cNvPr>
          <p:cNvSpPr/>
          <p:nvPr/>
        </p:nvSpPr>
        <p:spPr>
          <a:xfrm>
            <a:off x="2667000" y="238035"/>
            <a:ext cx="6858000" cy="1000274"/>
          </a:xfrm>
          <a:prstGeom prst="rect">
            <a:avLst/>
          </a:prstGeom>
        </p:spPr>
        <p:txBody>
          <a:bodyPr wrap="square">
            <a:spAutoFit/>
          </a:bodyPr>
          <a:lstStyle/>
          <a:p>
            <a:pPr algn="ctr">
              <a:spcAft>
                <a:spcPts val="600"/>
              </a:spcAft>
            </a:pPr>
            <a:r>
              <a:rPr lang="fr-FR" sz="3600" dirty="0" err="1">
                <a:solidFill>
                  <a:srgbClr val="00FFFF"/>
                </a:solidFill>
                <a:effectLst>
                  <a:outerShdw blurRad="38100" dist="38100" dir="2700000" algn="tl">
                    <a:srgbClr val="000000">
                      <a:alpha val="43137"/>
                    </a:srgbClr>
                  </a:outerShdw>
                </a:effectLst>
                <a:cs typeface="Calibri" panose="020F0502020204030204" pitchFamily="34" charset="0"/>
              </a:rPr>
              <a:t>Chrysostom</a:t>
            </a:r>
            <a:r>
              <a:rPr lang="fr-FR" sz="3600" dirty="0">
                <a:solidFill>
                  <a:srgbClr val="00FFFF"/>
                </a:solidFill>
                <a:effectLst>
                  <a:outerShdw blurRad="38100" dist="38100" dir="2700000" algn="tl">
                    <a:srgbClr val="000000">
                      <a:alpha val="43137"/>
                    </a:srgbClr>
                  </a:outerShdw>
                </a:effectLst>
                <a:cs typeface="Calibri" panose="020F0502020204030204" pitchFamily="34" charset="0"/>
              </a:rPr>
              <a:t> (A.D. 345‒407)</a:t>
            </a:r>
          </a:p>
          <a:p>
            <a:pPr algn="ctr"/>
            <a:r>
              <a:rPr lang="en-US" i="1" dirty="0">
                <a:effectLst>
                  <a:outerShdw blurRad="38100" dist="38100" dir="2700000" algn="tl">
                    <a:srgbClr val="000000">
                      <a:alpha val="43137"/>
                    </a:srgbClr>
                  </a:outerShdw>
                </a:effectLst>
              </a:rPr>
              <a:t>Patriarch of Constantinople, Chrysostom, Homily 29 on First Corinthians. </a:t>
            </a:r>
          </a:p>
        </p:txBody>
      </p:sp>
    </p:spTree>
    <p:extLst>
      <p:ext uri="{BB962C8B-B14F-4D97-AF65-F5344CB8AC3E}">
        <p14:creationId xmlns:p14="http://schemas.microsoft.com/office/powerpoint/2010/main" val="37971574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0"/>
            <a:ext cx="10972800" cy="4953000"/>
          </a:xfrm>
        </p:spPr>
        <p:txBody>
          <a:bodyPr/>
          <a:lstStyle/>
          <a:p>
            <a:pPr marL="0" indent="0" algn="just">
              <a:lnSpc>
                <a:spcPct val="100000"/>
              </a:lnSpc>
              <a:buNone/>
              <a:defRPr/>
            </a:pPr>
            <a:r>
              <a:rPr lang="en-US" sz="3200" dirty="0">
                <a:effectLst>
                  <a:outerShdw blurRad="38100" dist="38100" dir="2700000" algn="tl">
                    <a:srgbClr val="000000">
                      <a:alpha val="43137"/>
                    </a:srgbClr>
                  </a:outerShdw>
                </a:effectLst>
              </a:rPr>
              <a:t>“In the earliest times, the Holy Ghost fell upon them that believed: and they spoke with tongues, which they had not learned, as the Spirit gave them utterance. Acts 2:4 These were signs adapted to the time. For there behooved to be that betokening of the Holy Spirit in all tongues, to show that the Gospel of God was to run through all tongues over the whole earth. That thing was done for a betokening, and it passed away. . . . If then the witness of the presence of the Holy Ghost be not now given through these miracles, by what is it given, by what does one get to know that he has received the Holy Ghost?”</a:t>
            </a:r>
          </a:p>
        </p:txBody>
      </p:sp>
      <p:sp>
        <p:nvSpPr>
          <p:cNvPr id="99331" name="TextBox 3"/>
          <p:cNvSpPr txBox="1">
            <a:spLocks noChangeArrowheads="1"/>
          </p:cNvSpPr>
          <p:nvPr/>
        </p:nvSpPr>
        <p:spPr bwMode="auto">
          <a:xfrm>
            <a:off x="2490787" y="245986"/>
            <a:ext cx="7210426" cy="1031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600"/>
              </a:spcAft>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Augustine </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(A.D. 354‒430)</a:t>
            </a:r>
          </a:p>
          <a:p>
            <a:pPr algn="ctr" eaLnBrk="1" hangingPunct="1">
              <a:spcAft>
                <a:spcPts val="0"/>
              </a:spcAft>
            </a:pPr>
            <a:r>
              <a:rPr lang="en-US" alt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Bishop of Hippo, </a:t>
            </a:r>
            <a:r>
              <a:rPr lang="en-US" sz="2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Homily 6:10 on the First Epistle of John</a:t>
            </a: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1026" name="Picture 2" descr="Image result for augustine">
            <a:extLst>
              <a:ext uri="{FF2B5EF4-FFF2-40B4-BE49-F238E27FC236}">
                <a16:creationId xmlns:a16="http://schemas.microsoft.com/office/drawing/2014/main" id="{161B0FAD-294F-4129-9305-479AB97AE66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76200"/>
            <a:ext cx="1097280"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053731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9554"/>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2565</TotalTime>
  <Words>7870</Words>
  <Application>Microsoft Office PowerPoint</Application>
  <PresentationFormat>Widescreen</PresentationFormat>
  <Paragraphs>525</Paragraphs>
  <Slides>114</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114</vt:i4>
      </vt:variant>
    </vt:vector>
  </HeadingPairs>
  <TitlesOfParts>
    <vt:vector size="120" baseType="lpstr">
      <vt:lpstr>Arial</vt:lpstr>
      <vt:lpstr>Calibri</vt:lpstr>
      <vt:lpstr>Calibri Light</vt:lpstr>
      <vt:lpstr>system-ui</vt:lpstr>
      <vt:lpstr>Wingdings</vt:lpstr>
      <vt:lpstr>Office Theme</vt:lpstr>
      <vt:lpstr>PowerPoint Presentation</vt:lpstr>
      <vt:lpstr>Acts 1 Chapter Summary</vt:lpstr>
      <vt:lpstr>Acts 2 Chapter Summary</vt:lpstr>
      <vt:lpstr>PowerPoint Presentation</vt:lpstr>
      <vt:lpstr>Peter’s Sermon Acts 2:14-36</vt:lpstr>
      <vt:lpstr>Acts 2:15-35 Refutation of the Charge of Drunkenness</vt:lpstr>
      <vt:lpstr>PowerPoint Presentation</vt:lpstr>
      <vt:lpstr>PowerPoint Presentation</vt:lpstr>
      <vt:lpstr>Names &amp; Titles Demonstrating  Satan’s Post-Fall, Earthly Authority  (Job 1:7; 2:2; Luke 4:5-8; Rom. 8:19-22)</vt:lpstr>
      <vt:lpstr>Satan’s Progressive Defeat</vt:lpstr>
      <vt:lpstr>PowerPoint Presentation</vt:lpstr>
      <vt:lpstr>PowerPoint Presentation</vt:lpstr>
      <vt:lpstr>PowerPoint Presentation</vt:lpstr>
      <vt:lpstr>PowerPoint Presentation</vt:lpstr>
      <vt:lpstr>PowerPoint Presentation</vt:lpstr>
      <vt:lpstr>Is Jesus Now Reigning on David’s Throne?</vt:lpstr>
      <vt:lpstr>Is Jesus Now Reigning on David’s Throne?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Lewis Sperry Chafer, Salvation: God’s Marvelous Work of Grace (Grand Rapids: Kregel, 1991), 49–50; idem, Grace: The Glorious Theme (Grand Rapids: Zondervan, 1972), 132.</vt:lpstr>
      <vt:lpstr>Charles Ryrie So Great A Salvation, Pages 36-37</vt:lpstr>
      <vt:lpstr>Charles Ryrie So Great A Salvation, Pages 36-37</vt:lpstr>
      <vt:lpstr>PowerPoint Presentation</vt:lpstr>
      <vt:lpstr>PowerPoint Presentation</vt:lpstr>
      <vt:lpstr>Was the kingdom re-offered in Acts? No!</vt:lpstr>
      <vt:lpstr>Messengers of the Kingdom In Matthew</vt:lpstr>
      <vt:lpstr>PowerPoint Presentation</vt:lpstr>
      <vt:lpstr>PowerPoint Presentation</vt:lpstr>
      <vt:lpstr>PowerPoint Presentation</vt:lpstr>
      <vt:lpstr>PowerPoint Presentation</vt:lpstr>
      <vt:lpstr>Was the kingdom re-offered in Acts? No!</vt:lpstr>
      <vt:lpstr>PowerPoint Presentation</vt:lpstr>
      <vt:lpstr>Acts 2:15-35 Refutation of the Charge of Drunkenness</vt:lpstr>
      <vt:lpstr>Peter’s Sermon Acts 2:14-36</vt:lpstr>
      <vt:lpstr>Acts 2 Chapter Summary</vt:lpstr>
      <vt:lpstr>Coming of the Holy Spirit Acts 2:37-47</vt:lpstr>
      <vt:lpstr>PowerPoint Presentation</vt:lpstr>
      <vt:lpstr>Acts 2:37-41 Salvation</vt:lpstr>
      <vt:lpstr>PowerPoint Presentation</vt:lpstr>
      <vt:lpstr>PowerPoint Presentation</vt:lpstr>
      <vt:lpstr>PowerPoint Presentation</vt:lpstr>
      <vt:lpstr>PowerPoint Presentation</vt:lpstr>
      <vt:lpstr>PowerPoint Presentation</vt:lpstr>
      <vt:lpstr>Lewis Sperry Chafer vol. 7, Systematic Theology (Grand Rapids, MI: Kregel Publications, 1993), 265-66.</vt:lpstr>
      <vt:lpstr>PowerPoint Presentation</vt:lpstr>
      <vt:lpstr>PowerPoint Presentation</vt:lpstr>
      <vt:lpstr>PowerPoint Presentation</vt:lpstr>
      <vt:lpstr>Matthew 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Poor Word Choices</vt:lpstr>
      <vt:lpstr>PowerPoint Presentation</vt:lpstr>
      <vt:lpstr>PowerPoint Presentation</vt:lpstr>
      <vt:lpstr>Six Parts of a Suzerain-Vassal Treaty in Deuteronomy</vt:lpstr>
      <vt:lpstr>Six Parts of a Suzerain-Vassal Treaty in Deuteronomy</vt:lpstr>
      <vt:lpstr>PowerPoint Presentation</vt:lpstr>
      <vt:lpstr>ISRAEL'S JUDGMENTS</vt:lpstr>
      <vt:lpstr>ISRAEL'S JUDGMENTS</vt:lpstr>
      <vt:lpstr>Eusebius (A.D. 260-340) Ecclesiastical History, 3.5.3</vt:lpstr>
      <vt:lpstr>Pella</vt:lpstr>
      <vt:lpstr>PowerPoint Presentation</vt:lpstr>
      <vt:lpstr>PowerPoint Presentation</vt:lpstr>
      <vt:lpstr>PowerPoint Presentation</vt:lpstr>
      <vt:lpstr>PowerPoint Presentation</vt:lpstr>
      <vt:lpstr>PowerPoint Presentation</vt:lpstr>
      <vt:lpstr>PowerPoint Presentation</vt:lpstr>
      <vt:lpstr>Message</vt:lpstr>
      <vt:lpstr>Progress Reports</vt:lpstr>
      <vt:lpstr>PowerPoint Presentation</vt:lpstr>
      <vt:lpstr>Acts 2:42-47 Church</vt:lpstr>
      <vt:lpstr>Acts 2:42-47 Church</vt:lpstr>
      <vt:lpstr>Activities of the Local Church  (Acts 2:41-47)</vt:lpstr>
      <vt:lpstr>Acts 2:42-47 Church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Acts 2:42-47 Church</vt:lpstr>
      <vt:lpstr>PowerPoint Presentation</vt:lpstr>
      <vt:lpstr>PowerPoint Presentation</vt:lpstr>
      <vt:lpstr>Lewis Sperry Chafer vol. 5, Systematic Theology (Grand Rapids, MI: Kregel Publications, 1993), 158.</vt:lpstr>
      <vt:lpstr>Acts 2:42-47 Church</vt:lpstr>
      <vt:lpstr>John Adams</vt:lpstr>
      <vt:lpstr>PowerPoint Presentation</vt:lpstr>
      <vt:lpstr>PowerPoint Presentation</vt:lpstr>
      <vt:lpstr>Acts 2:42-47 Church</vt:lpstr>
      <vt:lpstr>Acts 2:42-47 Church</vt:lpstr>
      <vt:lpstr>PowerPoint Presentation</vt:lpstr>
      <vt:lpstr>Conclusion</vt:lpstr>
      <vt:lpstr>Acts 2 Chapter Summary</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012 Acts 2v36-47</dc:title>
  <dc:subject>ACTS</dc:subject>
  <dc:creator>A. Woods</dc:creator>
  <cp:lastModifiedBy>anne woods</cp:lastModifiedBy>
  <cp:revision>342</cp:revision>
  <cp:lastPrinted>2023-02-22T14:38:42Z</cp:lastPrinted>
  <dcterms:created xsi:type="dcterms:W3CDTF">2009-01-10T23:45:31Z</dcterms:created>
  <dcterms:modified xsi:type="dcterms:W3CDTF">2023-02-22T17:47:53Z</dcterms:modified>
</cp:coreProperties>
</file>