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6"/>
  </p:notesMasterIdLst>
  <p:sldIdLst>
    <p:sldId id="256" r:id="rId2"/>
    <p:sldId id="257" r:id="rId3"/>
    <p:sldId id="265" r:id="rId4"/>
    <p:sldId id="261" r:id="rId5"/>
    <p:sldId id="264" r:id="rId6"/>
    <p:sldId id="266" r:id="rId7"/>
    <p:sldId id="267" r:id="rId8"/>
    <p:sldId id="268" r:id="rId9"/>
    <p:sldId id="269" r:id="rId10"/>
    <p:sldId id="270" r:id="rId11"/>
    <p:sldId id="271" r:id="rId12"/>
    <p:sldId id="272" r:id="rId13"/>
    <p:sldId id="273" r:id="rId14"/>
    <p:sldId id="280" r:id="rId15"/>
    <p:sldId id="274" r:id="rId16"/>
    <p:sldId id="279" r:id="rId17"/>
    <p:sldId id="275" r:id="rId18"/>
    <p:sldId id="277" r:id="rId19"/>
    <p:sldId id="276" r:id="rId20"/>
    <p:sldId id="278" r:id="rId21"/>
    <p:sldId id="281" r:id="rId22"/>
    <p:sldId id="283" r:id="rId23"/>
    <p:sldId id="284" r:id="rId24"/>
    <p:sldId id="282" r:id="rId25"/>
    <p:sldId id="285" r:id="rId26"/>
    <p:sldId id="286" r:id="rId27"/>
    <p:sldId id="287" r:id="rId28"/>
    <p:sldId id="288" r:id="rId29"/>
    <p:sldId id="289" r:id="rId30"/>
    <p:sldId id="290" r:id="rId31"/>
    <p:sldId id="291" r:id="rId32"/>
    <p:sldId id="292" r:id="rId33"/>
    <p:sldId id="293" r:id="rId34"/>
    <p:sldId id="294" r:id="rId35"/>
    <p:sldId id="296" r:id="rId36"/>
    <p:sldId id="297" r:id="rId37"/>
    <p:sldId id="295" r:id="rId38"/>
    <p:sldId id="298" r:id="rId39"/>
    <p:sldId id="299" r:id="rId40"/>
    <p:sldId id="300" r:id="rId41"/>
    <p:sldId id="301" r:id="rId42"/>
    <p:sldId id="303" r:id="rId43"/>
    <p:sldId id="302" r:id="rId44"/>
    <p:sldId id="304"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254"/>
    <a:srgbClr val="E39A39"/>
    <a:srgbClr val="BF7E37"/>
    <a:srgbClr val="1D3A00"/>
    <a:srgbClr val="FE9202"/>
    <a:srgbClr val="6C1A00"/>
    <a:srgbClr val="D47A02"/>
    <a:srgbClr val="007033"/>
    <a:srgbClr val="E7FF01"/>
    <a:srgbClr val="5EE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51"/>
    <p:restoredTop sz="94681"/>
  </p:normalViewPr>
  <p:slideViewPr>
    <p:cSldViewPr>
      <p:cViewPr>
        <p:scale>
          <a:sx n="140" d="100"/>
          <a:sy n="140" d="100"/>
        </p:scale>
        <p:origin x="672" y="77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30</a:t>
            </a:fld>
            <a:endParaRPr lang="en-US"/>
          </a:p>
        </p:txBody>
      </p:sp>
    </p:spTree>
    <p:extLst>
      <p:ext uri="{BB962C8B-B14F-4D97-AF65-F5344CB8AC3E}">
        <p14:creationId xmlns:p14="http://schemas.microsoft.com/office/powerpoint/2010/main" val="2097345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31</a:t>
            </a:fld>
            <a:endParaRPr lang="en-US"/>
          </a:p>
        </p:txBody>
      </p:sp>
    </p:spTree>
    <p:extLst>
      <p:ext uri="{BB962C8B-B14F-4D97-AF65-F5344CB8AC3E}">
        <p14:creationId xmlns:p14="http://schemas.microsoft.com/office/powerpoint/2010/main" val="2623462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32</a:t>
            </a:fld>
            <a:endParaRPr lang="en-US"/>
          </a:p>
        </p:txBody>
      </p:sp>
    </p:spTree>
    <p:extLst>
      <p:ext uri="{BB962C8B-B14F-4D97-AF65-F5344CB8AC3E}">
        <p14:creationId xmlns:p14="http://schemas.microsoft.com/office/powerpoint/2010/main" val="953398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2113635"/>
            <a:ext cx="7940660" cy="1527049"/>
          </a:xfrm>
          <a:noFill/>
          <a:effectLst>
            <a:outerShdw blurRad="50800" dist="38100" dir="2700000" algn="tl" rotWithShape="0">
              <a:prstClr val="black">
                <a:alpha val="40000"/>
              </a:prstClr>
            </a:outerShdw>
          </a:effectLst>
        </p:spPr>
        <p:txBody>
          <a:bodyPr>
            <a:normAutofit/>
          </a:bodyPr>
          <a:lstStyle>
            <a:lvl1pPr algn="l">
              <a:defRPr sz="3600">
                <a:solidFill>
                  <a:schemeClr val="accent6">
                    <a:lumMod val="75000"/>
                  </a:schemeClr>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01670" y="3793390"/>
            <a:ext cx="7940660" cy="763525"/>
          </a:xfrm>
        </p:spPr>
        <p:txBody>
          <a:bodyPr>
            <a:normAutofit/>
          </a:bodyPr>
          <a:lstStyle>
            <a:lvl1pPr marL="0" indent="0" algn="l">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1/31/23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0164" y="2769394"/>
            <a:ext cx="1463675" cy="39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7940659" cy="916230"/>
          </a:xfrm>
        </p:spPr>
        <p:txBody>
          <a:bodyPr>
            <a:normAutofit/>
          </a:bodyPr>
          <a:lstStyle>
            <a:lvl1pPr algn="l">
              <a:defRPr sz="3600" baseline="0">
                <a:solidFill>
                  <a:schemeClr val="accent6">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0" y="1350110"/>
            <a:ext cx="7940660" cy="3512215"/>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6"/>
            <a:ext cx="6413610" cy="916229"/>
          </a:xfrm>
          <a:noFill/>
        </p:spPr>
        <p:txBody>
          <a:bodyPr>
            <a:normAutofit/>
          </a:bodyPr>
          <a:lstStyle>
            <a:lvl1pPr algn="l">
              <a:defRPr sz="3600">
                <a:solidFill>
                  <a:schemeClr val="accent6">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197406"/>
            <a:ext cx="6413610" cy="3511061"/>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1/31/23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916230"/>
          </a:xfrm>
        </p:spPr>
        <p:txBody>
          <a:bodyPr>
            <a:normAutofit/>
          </a:bodyPr>
          <a:lstStyle>
            <a:lvl1pPr algn="l">
              <a:defRPr sz="3600" baseline="0">
                <a:solidFill>
                  <a:schemeClr val="accent6">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02815"/>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75211"/>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2" y="1502815"/>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2" y="1975211"/>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1/31/23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555" y="739290"/>
            <a:ext cx="3512215" cy="4538569"/>
          </a:xfrm>
        </p:spPr>
        <p:txBody>
          <a:bodyPr>
            <a:normAutofit/>
          </a:bodyPr>
          <a:lstStyle/>
          <a:p>
            <a:r>
              <a:rPr lang="en-US" sz="4400" b="1" dirty="0">
                <a:solidFill>
                  <a:srgbClr val="E6B254"/>
                </a:solidFill>
                <a:latin typeface="Futura Condensed ExtraBold" panose="020B0602020204020303" pitchFamily="34" charset="-79"/>
                <a:cs typeface="Futura Condensed ExtraBold" panose="020B0602020204020303" pitchFamily="34" charset="-79"/>
              </a:rPr>
              <a:t>THE JEWISH </a:t>
            </a:r>
            <a:br>
              <a:rPr lang="en-US" sz="4400" b="1" dirty="0">
                <a:solidFill>
                  <a:srgbClr val="E6B254"/>
                </a:solidFill>
                <a:latin typeface="Futura Condensed ExtraBold" panose="020B0602020204020303" pitchFamily="34" charset="-79"/>
                <a:cs typeface="Futura Condensed ExtraBold" panose="020B0602020204020303" pitchFamily="34" charset="-79"/>
              </a:rPr>
            </a:br>
            <a:r>
              <a:rPr lang="en-US" sz="4400" b="1" dirty="0">
                <a:solidFill>
                  <a:srgbClr val="E6B254"/>
                </a:solidFill>
                <a:latin typeface="Futura Condensed ExtraBold" panose="020B0602020204020303" pitchFamily="34" charset="-79"/>
                <a:cs typeface="Futura Condensed ExtraBold" panose="020B0602020204020303" pitchFamily="34" charset="-79"/>
              </a:rPr>
              <a:t>WEDDING </a:t>
            </a:r>
            <a:br>
              <a:rPr lang="en-US" sz="4400" b="1" dirty="0">
                <a:solidFill>
                  <a:srgbClr val="E6B254"/>
                </a:solidFill>
                <a:latin typeface="Futura Condensed ExtraBold" panose="020B0602020204020303" pitchFamily="34" charset="-79"/>
                <a:cs typeface="Futura Condensed ExtraBold" panose="020B0602020204020303" pitchFamily="34" charset="-79"/>
              </a:rPr>
            </a:br>
            <a:r>
              <a:rPr lang="en-US" sz="4400" b="1" dirty="0">
                <a:solidFill>
                  <a:srgbClr val="E6B254"/>
                </a:solidFill>
                <a:latin typeface="Futura Condensed ExtraBold" panose="020B0602020204020303" pitchFamily="34" charset="-79"/>
                <a:cs typeface="Futura Condensed ExtraBold" panose="020B0602020204020303" pitchFamily="34" charset="-79"/>
              </a:rPr>
              <a:t>SYSTEM</a:t>
            </a:r>
            <a:br>
              <a:rPr lang="en-US" sz="4400" b="1" dirty="0">
                <a:solidFill>
                  <a:srgbClr val="E6B254"/>
                </a:solidFill>
                <a:latin typeface="Futura Condensed ExtraBold" panose="020B0602020204020303" pitchFamily="34" charset="-79"/>
                <a:cs typeface="Futura Condensed ExtraBold" panose="020B0602020204020303" pitchFamily="34" charset="-79"/>
              </a:rPr>
            </a:br>
            <a:r>
              <a:rPr lang="en-US" sz="4400" b="1" dirty="0">
                <a:solidFill>
                  <a:srgbClr val="E6B254"/>
                </a:solidFill>
                <a:latin typeface="Futura Condensed ExtraBold" panose="020B0602020204020303" pitchFamily="34" charset="-79"/>
                <a:cs typeface="Futura Condensed ExtraBold" panose="020B0602020204020303" pitchFamily="34" charset="-79"/>
              </a:rPr>
              <a:t>AND THE </a:t>
            </a:r>
            <a:br>
              <a:rPr lang="en-US" sz="4400" b="1" dirty="0">
                <a:solidFill>
                  <a:srgbClr val="E6B254"/>
                </a:solidFill>
                <a:latin typeface="Futura Condensed ExtraBold" panose="020B0602020204020303" pitchFamily="34" charset="-79"/>
                <a:cs typeface="Futura Condensed ExtraBold" panose="020B0602020204020303" pitchFamily="34" charset="-79"/>
              </a:rPr>
            </a:br>
            <a:r>
              <a:rPr lang="en-US" sz="4400" b="1" dirty="0">
                <a:solidFill>
                  <a:srgbClr val="E6B254"/>
                </a:solidFill>
                <a:latin typeface="Futura Condensed ExtraBold" panose="020B0602020204020303" pitchFamily="34" charset="-79"/>
                <a:cs typeface="Futura Condensed ExtraBold" panose="020B0602020204020303" pitchFamily="34" charset="-79"/>
              </a:rPr>
              <a:t>BRIDE </a:t>
            </a:r>
            <a:br>
              <a:rPr lang="en-US" sz="4400" b="1" dirty="0">
                <a:solidFill>
                  <a:srgbClr val="E6B254"/>
                </a:solidFill>
                <a:latin typeface="Futura Condensed ExtraBold" panose="020B0602020204020303" pitchFamily="34" charset="-79"/>
                <a:cs typeface="Futura Condensed ExtraBold" panose="020B0602020204020303" pitchFamily="34" charset="-79"/>
              </a:rPr>
            </a:br>
            <a:r>
              <a:rPr lang="en-US" sz="4400" b="1" dirty="0">
                <a:solidFill>
                  <a:srgbClr val="E6B254"/>
                </a:solidFill>
                <a:latin typeface="Futura Condensed ExtraBold" panose="020B0602020204020303" pitchFamily="34" charset="-79"/>
                <a:cs typeface="Futura Condensed ExtraBold" panose="020B0602020204020303" pitchFamily="34" charset="-79"/>
              </a:rPr>
              <a:t>OF MESSIAH</a:t>
            </a:r>
            <a:endParaRPr lang="en-US" sz="4400" b="1" dirty="0">
              <a:solidFill>
                <a:srgbClr val="E6B254"/>
              </a:solidFill>
              <a:latin typeface="Futura Condensed ExtraBold" panose="020B0602020204020303" pitchFamily="34" charset="-79"/>
              <a:cs typeface="Futura Condensed ExtraBold" panose="020B0602020204020303" pitchFamily="34" charset="-79"/>
            </a:endParaRPr>
          </a:p>
        </p:txBody>
      </p:sp>
      <p:pic>
        <p:nvPicPr>
          <p:cNvPr id="4" name="Picture 3">
            <a:extLst>
              <a:ext uri="{FF2B5EF4-FFF2-40B4-BE49-F238E27FC236}">
                <a16:creationId xmlns:a16="http://schemas.microsoft.com/office/drawing/2014/main" id="{EE528615-3584-58CF-950F-77B5FD18BF74}"/>
              </a:ext>
            </a:extLst>
          </p:cNvPr>
          <p:cNvPicPr>
            <a:picLocks noChangeAspect="1"/>
          </p:cNvPicPr>
          <p:nvPr/>
        </p:nvPicPr>
        <p:blipFill rotWithShape="1">
          <a:blip r:embed="rId2"/>
          <a:srcRect l="14250" r="8676"/>
          <a:stretch/>
        </p:blipFill>
        <p:spPr>
          <a:xfrm>
            <a:off x="3799325" y="1"/>
            <a:ext cx="5344675" cy="5143044"/>
          </a:xfrm>
          <a:prstGeom prst="rect">
            <a:avLst/>
          </a:prstGeom>
          <a:effectLst>
            <a:softEdge rad="267232"/>
          </a:effectLst>
        </p:spPr>
      </p:pic>
      <p:sp>
        <p:nvSpPr>
          <p:cNvPr id="7" name="Subtitle 2">
            <a:extLst>
              <a:ext uri="{FF2B5EF4-FFF2-40B4-BE49-F238E27FC236}">
                <a16:creationId xmlns:a16="http://schemas.microsoft.com/office/drawing/2014/main" id="{B4D5F63B-C670-30E3-D0AD-4C5822A3DA1A}"/>
              </a:ext>
            </a:extLst>
          </p:cNvPr>
          <p:cNvSpPr txBox="1">
            <a:spLocks/>
          </p:cNvSpPr>
          <p:nvPr/>
        </p:nvSpPr>
        <p:spPr>
          <a:xfrm>
            <a:off x="135326" y="128470"/>
            <a:ext cx="3520444" cy="763525"/>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ct val="20000"/>
              </a:spcBef>
              <a:buFont typeface="Arial" pitchFamily="34" charset="0"/>
              <a:buNone/>
              <a:defRPr sz="2800" b="0" i="0" kern="120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t>Olivier Melnick </a:t>
            </a:r>
          </a:p>
          <a:p>
            <a:r>
              <a:rPr lang="en-US" dirty="0"/>
              <a:t>Chosen People Ministries</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82" y="281175"/>
            <a:ext cx="8093363" cy="916230"/>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2.	The Preparation</a:t>
            </a:r>
          </a:p>
        </p:txBody>
      </p:sp>
      <p:sp>
        <p:nvSpPr>
          <p:cNvPr id="3" name="Content Placeholder 2"/>
          <p:cNvSpPr>
            <a:spLocks noGrp="1"/>
          </p:cNvSpPr>
          <p:nvPr>
            <p:ph idx="1"/>
          </p:nvPr>
        </p:nvSpPr>
        <p:spPr>
          <a:xfrm>
            <a:off x="143555" y="1350110"/>
            <a:ext cx="9000445" cy="3512215"/>
          </a:xfrm>
        </p:spPr>
        <p:txBody>
          <a:bodyPr>
            <a:normAutofit/>
          </a:bodyPr>
          <a:lstStyle/>
          <a:p>
            <a:r>
              <a:rPr lang="en-US" sz="3200" dirty="0">
                <a:latin typeface="Futura Medium" panose="020B0602020204020303" pitchFamily="34" charset="-79"/>
                <a:cs typeface="Futura Medium" panose="020B0602020204020303" pitchFamily="34" charset="-79"/>
              </a:rPr>
              <a:t>Numbers 5:11-31 – The water of bitterness</a:t>
            </a:r>
          </a:p>
          <a:p>
            <a:r>
              <a:rPr lang="en-US" sz="3200" dirty="0">
                <a:latin typeface="Futura Medium" panose="020B0602020204020303" pitchFamily="34" charset="-79"/>
                <a:cs typeface="Futura Medium" panose="020B0602020204020303" pitchFamily="34" charset="-79"/>
              </a:rPr>
              <a:t>Talmud: Tractates </a:t>
            </a:r>
            <a:r>
              <a:rPr lang="en-US" sz="3200" i="1" dirty="0" err="1">
                <a:latin typeface="Futura Medium" panose="020B0602020204020303" pitchFamily="34" charset="-79"/>
                <a:cs typeface="Futura Medium" panose="020B0602020204020303" pitchFamily="34" charset="-79"/>
              </a:rPr>
              <a:t>Sotah</a:t>
            </a:r>
            <a:r>
              <a:rPr lang="en-US" sz="3200" i="1" dirty="0">
                <a:latin typeface="Futura Medium" panose="020B0602020204020303" pitchFamily="34" charset="-79"/>
                <a:cs typeface="Futura Medium" panose="020B0602020204020303" pitchFamily="34" charset="-79"/>
              </a:rPr>
              <a:t> </a:t>
            </a:r>
            <a:r>
              <a:rPr lang="en-US" sz="3200" dirty="0">
                <a:latin typeface="Futura Medium" panose="020B0602020204020303" pitchFamily="34" charset="-79"/>
                <a:cs typeface="Futura Medium" panose="020B0602020204020303" pitchFamily="34" charset="-79"/>
              </a:rPr>
              <a:t>and </a:t>
            </a:r>
            <a:r>
              <a:rPr lang="en-US" sz="3200" i="1" dirty="0" err="1">
                <a:latin typeface="Futura Medium" panose="020B0602020204020303" pitchFamily="34" charset="-79"/>
                <a:cs typeface="Futura Medium" panose="020B0602020204020303" pitchFamily="34" charset="-79"/>
              </a:rPr>
              <a:t>Gittin</a:t>
            </a:r>
            <a:endParaRPr lang="en-US" sz="3200" dirty="0">
              <a:latin typeface="Futura Medium" panose="020B0602020204020303" pitchFamily="34" charset="-79"/>
              <a:cs typeface="Futura Medium" panose="020B0602020204020303" pitchFamily="34" charset="-79"/>
            </a:endParaRPr>
          </a:p>
          <a:p>
            <a:r>
              <a:rPr lang="en-US" sz="3200" dirty="0">
                <a:latin typeface="Futura Medium" panose="020B0602020204020303" pitchFamily="34" charset="-79"/>
                <a:cs typeface="Futura Medium" panose="020B0602020204020303" pitchFamily="34" charset="-79"/>
              </a:rPr>
              <a:t>Adultery/Pregnancy annuls the relationship.</a:t>
            </a:r>
          </a:p>
          <a:p>
            <a:r>
              <a:rPr lang="en-US" sz="3200" dirty="0">
                <a:latin typeface="Futura Medium" panose="020B0602020204020303" pitchFamily="34" charset="-79"/>
                <a:cs typeface="Futura Medium" panose="020B0602020204020303" pitchFamily="34" charset="-79"/>
              </a:rPr>
              <a:t>This explains Joseph’s concern for Mary.</a:t>
            </a:r>
          </a:p>
          <a:p>
            <a:r>
              <a:rPr lang="en-US" sz="3200" dirty="0">
                <a:latin typeface="Futura Medium" panose="020B0602020204020303" pitchFamily="34" charset="-79"/>
                <a:cs typeface="Futura Medium" panose="020B0602020204020303" pitchFamily="34" charset="-79"/>
              </a:rPr>
              <a:t>He might have sent her away if Gabriel had not approached him.</a:t>
            </a:r>
          </a:p>
          <a:p>
            <a:endParaRPr lang="en-US" sz="36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473770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82" y="281175"/>
            <a:ext cx="8093363" cy="916230"/>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2.	The Preparation</a:t>
            </a:r>
            <a:br>
              <a:rPr lang="en-US" sz="4000" dirty="0">
                <a:solidFill>
                  <a:srgbClr val="E6B254"/>
                </a:solidFill>
                <a:latin typeface="Futura Medium" panose="020B0602020204020303" pitchFamily="34" charset="-79"/>
                <a:cs typeface="Futura Medium" panose="020B0602020204020303" pitchFamily="34" charset="-79"/>
              </a:rPr>
            </a:br>
            <a:r>
              <a:rPr lang="en-US" sz="4000" dirty="0">
                <a:solidFill>
                  <a:schemeClr val="bg1"/>
                </a:solidFill>
                <a:latin typeface="Futura Medium" panose="020B0602020204020303" pitchFamily="34" charset="-79"/>
                <a:cs typeface="Futura Medium" panose="020B0602020204020303" pitchFamily="34" charset="-79"/>
              </a:rPr>
              <a:t>FULFILLED</a:t>
            </a: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3" name="Content Placeholder 2"/>
          <p:cNvSpPr>
            <a:spLocks noGrp="1"/>
          </p:cNvSpPr>
          <p:nvPr>
            <p:ph idx="1"/>
          </p:nvPr>
        </p:nvSpPr>
        <p:spPr>
          <a:xfrm>
            <a:off x="143555" y="1350110"/>
            <a:ext cx="9000445" cy="3512215"/>
          </a:xfrm>
        </p:spPr>
        <p:txBody>
          <a:bodyPr>
            <a:normAutofit lnSpcReduction="10000"/>
          </a:bodyPr>
          <a:lstStyle/>
          <a:p>
            <a:r>
              <a:rPr lang="en-US" sz="3200" dirty="0">
                <a:latin typeface="Futura Medium" panose="020B0602020204020303" pitchFamily="34" charset="-79"/>
                <a:cs typeface="Futura Medium" panose="020B0602020204020303" pitchFamily="34" charset="-79"/>
              </a:rPr>
              <a:t>The Bride of Messiah (Church) is being perfected for the Bridegroom (Messiah</a:t>
            </a:r>
            <a:r>
              <a:rPr lang="en-US" sz="3600" dirty="0">
                <a:latin typeface="Futura Medium" panose="020B0602020204020303" pitchFamily="34" charset="-79"/>
                <a:cs typeface="Futura Medium" panose="020B0602020204020303" pitchFamily="34" charset="-79"/>
              </a:rPr>
              <a:t>)</a:t>
            </a:r>
          </a:p>
          <a:p>
            <a:r>
              <a:rPr lang="en-US" sz="3600" dirty="0">
                <a:latin typeface="Futura Medium" panose="020B0602020204020303" pitchFamily="34" charset="-79"/>
                <a:cs typeface="Futura Medium" panose="020B0602020204020303" pitchFamily="34" charset="-79"/>
              </a:rPr>
              <a:t>The process is known as sanctification (set apart).</a:t>
            </a:r>
          </a:p>
          <a:p>
            <a:r>
              <a:rPr lang="en-US" sz="3600" dirty="0">
                <a:latin typeface="Futura Medium" panose="020B0602020204020303" pitchFamily="34" charset="-79"/>
                <a:cs typeface="Futura Medium" panose="020B0602020204020303" pitchFamily="34" charset="-79"/>
              </a:rPr>
              <a:t>The goal is to present a glorious bride </a:t>
            </a:r>
            <a:br>
              <a:rPr lang="en-US" sz="3600" dirty="0">
                <a:latin typeface="Futura Medium" panose="020B0602020204020303" pitchFamily="34" charset="-79"/>
                <a:cs typeface="Futura Medium" panose="020B0602020204020303" pitchFamily="34" charset="-79"/>
              </a:rPr>
            </a:br>
            <a:r>
              <a:rPr lang="en-US" sz="3600" dirty="0">
                <a:latin typeface="Futura Medium" panose="020B0602020204020303" pitchFamily="34" charset="-79"/>
                <a:cs typeface="Futura Medium" panose="020B0602020204020303" pitchFamily="34" charset="-79"/>
              </a:rPr>
              <a:t>to the bridegroom.</a:t>
            </a:r>
            <a:endParaRPr lang="en-US" sz="32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669162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82" y="281175"/>
            <a:ext cx="8093363" cy="916230"/>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2.	The Preparation</a:t>
            </a:r>
            <a:br>
              <a:rPr lang="en-US" sz="4000" dirty="0">
                <a:solidFill>
                  <a:srgbClr val="E6B254"/>
                </a:solidFill>
                <a:latin typeface="Futura Medium" panose="020B0602020204020303" pitchFamily="34" charset="-79"/>
                <a:cs typeface="Futura Medium" panose="020B0602020204020303" pitchFamily="34" charset="-79"/>
              </a:rPr>
            </a:br>
            <a:r>
              <a:rPr lang="en-US" sz="4000" dirty="0">
                <a:solidFill>
                  <a:schemeClr val="bg1"/>
                </a:solidFill>
                <a:latin typeface="Futura Medium" panose="020B0602020204020303" pitchFamily="34" charset="-79"/>
                <a:cs typeface="Futura Medium" panose="020B0602020204020303" pitchFamily="34" charset="-79"/>
              </a:rPr>
              <a:t>FULFILLED</a:t>
            </a: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3" name="Content Placeholder 2"/>
          <p:cNvSpPr>
            <a:spLocks noGrp="1"/>
          </p:cNvSpPr>
          <p:nvPr>
            <p:ph idx="1"/>
          </p:nvPr>
        </p:nvSpPr>
        <p:spPr>
          <a:xfrm>
            <a:off x="143555" y="1350110"/>
            <a:ext cx="9000445" cy="3512215"/>
          </a:xfrm>
        </p:spPr>
        <p:txBody>
          <a:bodyPr>
            <a:normAutofit/>
          </a:bodyPr>
          <a:lstStyle/>
          <a:p>
            <a:pPr marL="0" marR="0" indent="0">
              <a:lnSpc>
                <a:spcPct val="110000"/>
              </a:lnSpc>
              <a:spcBef>
                <a:spcPts val="0"/>
              </a:spcBef>
              <a:spcAft>
                <a:spcPts val="0"/>
              </a:spcAft>
              <a:buNone/>
            </a:pPr>
            <a:r>
              <a:rPr lang="en-US" sz="3200" b="1" dirty="0">
                <a:solidFill>
                  <a:srgbClr val="E6B254"/>
                </a:solidFill>
                <a:effectLst/>
                <a:latin typeface="FUTURA MEDIUM" panose="020B0602020204020303" pitchFamily="34" charset="-79"/>
                <a:ea typeface="MS Mincho" panose="02020609040205080304" pitchFamily="49" charset="-128"/>
                <a:cs typeface="FUTURA MEDIUM" panose="020B0602020204020303" pitchFamily="34" charset="-79"/>
              </a:rPr>
              <a:t>II Corinthians 11:2</a:t>
            </a:r>
            <a:r>
              <a:rPr lang="en-US" sz="3200" b="1" dirty="0">
                <a:solidFill>
                  <a:srgbClr val="E6B254"/>
                </a:solidFill>
                <a:latin typeface="Futura Medium" panose="020B0602020204020303" pitchFamily="34" charset="-79"/>
                <a:ea typeface="MS Mincho" panose="02020609040205080304" pitchFamily="49" charset="-128"/>
                <a:cs typeface="Futura Medium" panose="020B0602020204020303" pitchFamily="34" charset="-79"/>
              </a:rPr>
              <a:t> </a:t>
            </a:r>
            <a:r>
              <a:rPr lang="en-US" sz="3200" i="1" dirty="0">
                <a:effectLst/>
                <a:latin typeface="Futura Medium" panose="020B0602020204020303" pitchFamily="34" charset="-79"/>
                <a:ea typeface="MS Mincho" panose="02020609040205080304" pitchFamily="49" charset="-128"/>
                <a:cs typeface="Futura Medium" panose="020B0602020204020303" pitchFamily="34" charset="-79"/>
              </a:rPr>
              <a:t>For I am jealous over you with a godly jealousy; for I betrothed you to one husband that I might present you as a pure virgin to Messiah.</a:t>
            </a:r>
            <a:endParaRPr lang="en-US" sz="3200" dirty="0">
              <a:effectLst/>
              <a:latin typeface="Futura Medium" panose="020B0602020204020303" pitchFamily="34" charset="-79"/>
              <a:ea typeface="MS Mincho" panose="02020609040205080304" pitchFamily="49" charset="-128"/>
              <a:cs typeface="Futura Medium" panose="020B0602020204020303" pitchFamily="34" charset="-79"/>
            </a:endParaRPr>
          </a:p>
        </p:txBody>
      </p:sp>
    </p:spTree>
    <p:extLst>
      <p:ext uri="{BB962C8B-B14F-4D97-AF65-F5344CB8AC3E}">
        <p14:creationId xmlns:p14="http://schemas.microsoft.com/office/powerpoint/2010/main" val="2978195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82" y="281175"/>
            <a:ext cx="8093363" cy="916230"/>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2.	The Preparation</a:t>
            </a:r>
            <a:br>
              <a:rPr lang="en-US" sz="4000" dirty="0">
                <a:solidFill>
                  <a:srgbClr val="E6B254"/>
                </a:solidFill>
                <a:latin typeface="Futura Medium" panose="020B0602020204020303" pitchFamily="34" charset="-79"/>
                <a:cs typeface="Futura Medium" panose="020B0602020204020303" pitchFamily="34" charset="-79"/>
              </a:rPr>
            </a:br>
            <a:r>
              <a:rPr lang="en-US" sz="4000" dirty="0">
                <a:solidFill>
                  <a:schemeClr val="bg1"/>
                </a:solidFill>
                <a:latin typeface="Futura Medium" panose="020B0602020204020303" pitchFamily="34" charset="-79"/>
                <a:cs typeface="Futura Medium" panose="020B0602020204020303" pitchFamily="34" charset="-79"/>
              </a:rPr>
              <a:t>FULFILLED</a:t>
            </a: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3" name="Content Placeholder 2"/>
          <p:cNvSpPr>
            <a:spLocks noGrp="1"/>
          </p:cNvSpPr>
          <p:nvPr>
            <p:ph idx="1"/>
          </p:nvPr>
        </p:nvSpPr>
        <p:spPr>
          <a:xfrm>
            <a:off x="143555" y="1350110"/>
            <a:ext cx="9000445" cy="3512215"/>
          </a:xfrm>
        </p:spPr>
        <p:txBody>
          <a:bodyPr>
            <a:normAutofit/>
          </a:bodyPr>
          <a:lstStyle/>
          <a:p>
            <a:pPr marL="0" indent="0">
              <a:lnSpc>
                <a:spcPct val="110000"/>
              </a:lnSpc>
              <a:spcBef>
                <a:spcPts val="0"/>
              </a:spcBef>
              <a:buNone/>
            </a:pPr>
            <a:r>
              <a:rPr lang="en-US" sz="3200" dirty="0">
                <a:solidFill>
                  <a:srgbClr val="E6B254"/>
                </a:solidFill>
                <a:effectLst/>
                <a:latin typeface="Futura Medium" panose="020B0602020204020303" pitchFamily="34" charset="-79"/>
                <a:ea typeface="MS Mincho" panose="02020609040205080304" pitchFamily="49" charset="-128"/>
                <a:cs typeface="Futura Medium" panose="020B0602020204020303" pitchFamily="34" charset="-79"/>
              </a:rPr>
              <a:t>Ephesians 5:26-27: </a:t>
            </a:r>
            <a:r>
              <a:rPr lang="en-US" sz="3200" i="1" dirty="0">
                <a:effectLst/>
                <a:latin typeface="Futura Medium" panose="020B0602020204020303" pitchFamily="34" charset="-79"/>
                <a:ea typeface="MS Mincho" panose="02020609040205080304" pitchFamily="49" charset="-128"/>
                <a:cs typeface="Futura Medium" panose="020B0602020204020303" pitchFamily="34" charset="-79"/>
              </a:rPr>
              <a:t>That He might sanctify her, having cleansed her by the washing of water with the word, that He might present to Himself the church in all her glory, having no spot or wrinkle or any such thing; but that she would be holy and blameless.</a:t>
            </a:r>
          </a:p>
          <a:p>
            <a:pPr marL="0" indent="0">
              <a:lnSpc>
                <a:spcPct val="110000"/>
              </a:lnSpc>
              <a:spcBef>
                <a:spcPts val="0"/>
              </a:spcBef>
              <a:buNone/>
            </a:pPr>
            <a:endParaRPr lang="en-US" sz="3200" dirty="0">
              <a:effectLst/>
              <a:latin typeface="Futura Medium" panose="020B0602020204020303" pitchFamily="34" charset="-79"/>
              <a:ea typeface="MS Mincho" panose="02020609040205080304" pitchFamily="49" charset="-128"/>
              <a:cs typeface="Futura Medium" panose="020B0602020204020303" pitchFamily="34" charset="-79"/>
            </a:endParaRPr>
          </a:p>
        </p:txBody>
      </p:sp>
    </p:spTree>
    <p:extLst>
      <p:ext uri="{BB962C8B-B14F-4D97-AF65-F5344CB8AC3E}">
        <p14:creationId xmlns:p14="http://schemas.microsoft.com/office/powerpoint/2010/main" val="2034441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82" y="281175"/>
            <a:ext cx="8093363" cy="916230"/>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2.	The Preparation</a:t>
            </a:r>
            <a:br>
              <a:rPr lang="en-US" sz="4000" dirty="0">
                <a:solidFill>
                  <a:srgbClr val="E6B254"/>
                </a:solidFill>
                <a:latin typeface="Futura Medium" panose="020B0602020204020303" pitchFamily="34" charset="-79"/>
                <a:cs typeface="Futura Medium" panose="020B0602020204020303" pitchFamily="34" charset="-79"/>
              </a:rPr>
            </a:br>
            <a:r>
              <a:rPr lang="en-US" sz="4000" dirty="0">
                <a:solidFill>
                  <a:schemeClr val="bg1"/>
                </a:solidFill>
                <a:latin typeface="Futura Medium" panose="020B0602020204020303" pitchFamily="34" charset="-79"/>
                <a:cs typeface="Futura Medium" panose="020B0602020204020303" pitchFamily="34" charset="-79"/>
              </a:rPr>
              <a:t>FULFILLED</a:t>
            </a: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3" name="Content Placeholder 2"/>
          <p:cNvSpPr>
            <a:spLocks noGrp="1"/>
          </p:cNvSpPr>
          <p:nvPr>
            <p:ph idx="1"/>
          </p:nvPr>
        </p:nvSpPr>
        <p:spPr>
          <a:xfrm>
            <a:off x="143555" y="1350110"/>
            <a:ext cx="9000445" cy="3512215"/>
          </a:xfrm>
        </p:spPr>
        <p:txBody>
          <a:bodyPr>
            <a:normAutofit fontScale="92500" lnSpcReduction="10000"/>
          </a:bodyPr>
          <a:lstStyle/>
          <a:p>
            <a:pPr marL="0" indent="0">
              <a:buNone/>
            </a:pPr>
            <a:r>
              <a:rPr lang="en-US" sz="3200" dirty="0">
                <a:solidFill>
                  <a:srgbClr val="E6B254"/>
                </a:solidFill>
                <a:latin typeface="Futura Medium" panose="020B0602020204020303" pitchFamily="34" charset="-79"/>
                <a:cs typeface="Futura Medium" panose="020B0602020204020303" pitchFamily="34" charset="-79"/>
              </a:rPr>
              <a:t>The Church will be: </a:t>
            </a:r>
          </a:p>
          <a:p>
            <a:r>
              <a:rPr lang="en-US" sz="3200" dirty="0">
                <a:latin typeface="Futura Medium" panose="020B0602020204020303" pitchFamily="34" charset="-79"/>
                <a:cs typeface="Futura Medium" panose="020B0602020204020303" pitchFamily="34" charset="-79"/>
              </a:rPr>
              <a:t>Spotless </a:t>
            </a:r>
          </a:p>
          <a:p>
            <a:r>
              <a:rPr lang="en-US" sz="3200" dirty="0">
                <a:latin typeface="Futura Medium" panose="020B0602020204020303" pitchFamily="34" charset="-79"/>
                <a:cs typeface="Futura Medium" panose="020B0602020204020303" pitchFamily="34" charset="-79"/>
              </a:rPr>
              <a:t>No outward defilement. </a:t>
            </a:r>
          </a:p>
          <a:p>
            <a:r>
              <a:rPr lang="en-US" sz="3200" dirty="0">
                <a:latin typeface="Futura Medium" panose="020B0602020204020303" pitchFamily="34" charset="-79"/>
                <a:cs typeface="Futura Medium" panose="020B0602020204020303" pitchFamily="34" charset="-79"/>
              </a:rPr>
              <a:t>No wrinkle, which means no evidence of aging. </a:t>
            </a:r>
          </a:p>
          <a:p>
            <a:r>
              <a:rPr lang="en-US" sz="3200" dirty="0">
                <a:latin typeface="Futura Medium" panose="020B0602020204020303" pitchFamily="34" charset="-79"/>
                <a:cs typeface="Futura Medium" panose="020B0602020204020303" pitchFamily="34" charset="-79"/>
              </a:rPr>
              <a:t>It will be holy, which means that it would have finally reached full sanctification</a:t>
            </a:r>
          </a:p>
          <a:p>
            <a:r>
              <a:rPr lang="en-US" sz="3200" dirty="0">
                <a:latin typeface="Futura Medium" panose="020B0602020204020303" pitchFamily="34" charset="-79"/>
                <a:cs typeface="Futura Medium" panose="020B0602020204020303" pitchFamily="34" charset="-79"/>
              </a:rPr>
              <a:t>There will be no blemish or inward defilement.</a:t>
            </a:r>
          </a:p>
        </p:txBody>
      </p:sp>
    </p:spTree>
    <p:extLst>
      <p:ext uri="{BB962C8B-B14F-4D97-AF65-F5344CB8AC3E}">
        <p14:creationId xmlns:p14="http://schemas.microsoft.com/office/powerpoint/2010/main" val="3845233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82" y="281175"/>
            <a:ext cx="8093363" cy="916230"/>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2.	The Preparation</a:t>
            </a:r>
            <a:br>
              <a:rPr lang="en-US" sz="4000" dirty="0">
                <a:solidFill>
                  <a:srgbClr val="E6B254"/>
                </a:solidFill>
                <a:latin typeface="Futura Medium" panose="020B0602020204020303" pitchFamily="34" charset="-79"/>
                <a:cs typeface="Futura Medium" panose="020B0602020204020303" pitchFamily="34" charset="-79"/>
              </a:rPr>
            </a:b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3" name="Content Placeholder 2"/>
          <p:cNvSpPr>
            <a:spLocks noGrp="1"/>
          </p:cNvSpPr>
          <p:nvPr>
            <p:ph idx="1"/>
          </p:nvPr>
        </p:nvSpPr>
        <p:spPr>
          <a:xfrm>
            <a:off x="143555" y="1350110"/>
            <a:ext cx="9000445" cy="3512215"/>
          </a:xfrm>
        </p:spPr>
        <p:txBody>
          <a:bodyPr>
            <a:normAutofit/>
          </a:bodyPr>
          <a:lstStyle/>
          <a:p>
            <a:pPr marL="0" indent="0">
              <a:buNone/>
            </a:pPr>
            <a:r>
              <a:rPr lang="en-US" sz="3200" dirty="0">
                <a:solidFill>
                  <a:srgbClr val="E6B254"/>
                </a:solidFill>
                <a:latin typeface="Futura Medium" panose="020B0602020204020303" pitchFamily="34" charset="-79"/>
                <a:cs typeface="Futura Medium" panose="020B0602020204020303" pitchFamily="34" charset="-79"/>
              </a:rPr>
              <a:t>The Bridegroom: </a:t>
            </a:r>
          </a:p>
          <a:p>
            <a:r>
              <a:rPr lang="en-US" sz="3200" dirty="0">
                <a:latin typeface="Futura Medium" panose="020B0602020204020303" pitchFamily="34" charset="-79"/>
                <a:cs typeface="Futura Medium" panose="020B0602020204020303" pitchFamily="34" charset="-79"/>
              </a:rPr>
              <a:t>Goes away to his home. </a:t>
            </a:r>
          </a:p>
          <a:p>
            <a:r>
              <a:rPr lang="en-US" sz="3200" dirty="0">
                <a:latin typeface="Futura Medium" panose="020B0602020204020303" pitchFamily="34" charset="-79"/>
                <a:cs typeface="Futura Medium" panose="020B0602020204020303" pitchFamily="34" charset="-79"/>
              </a:rPr>
              <a:t>Spends a year preparing a place for his bride.</a:t>
            </a:r>
          </a:p>
          <a:p>
            <a:r>
              <a:rPr lang="en-US" sz="3200" dirty="0">
                <a:latin typeface="Futura Medium" panose="020B0602020204020303" pitchFamily="34" charset="-79"/>
                <a:cs typeface="Futura Medium" panose="020B0602020204020303" pitchFamily="34" charset="-79"/>
              </a:rPr>
              <a:t>Returns to fetch his bride.</a:t>
            </a:r>
          </a:p>
        </p:txBody>
      </p:sp>
    </p:spTree>
    <p:extLst>
      <p:ext uri="{BB962C8B-B14F-4D97-AF65-F5344CB8AC3E}">
        <p14:creationId xmlns:p14="http://schemas.microsoft.com/office/powerpoint/2010/main" val="4288797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82" y="281175"/>
            <a:ext cx="8093363" cy="916230"/>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2.	The Preparation</a:t>
            </a:r>
            <a:br>
              <a:rPr lang="en-US" sz="4000" dirty="0">
                <a:solidFill>
                  <a:srgbClr val="E6B254"/>
                </a:solidFill>
                <a:latin typeface="Futura Medium" panose="020B0602020204020303" pitchFamily="34" charset="-79"/>
                <a:cs typeface="Futura Medium" panose="020B0602020204020303" pitchFamily="34" charset="-79"/>
              </a:rPr>
            </a:br>
            <a:r>
              <a:rPr lang="en-US" sz="4000" dirty="0">
                <a:solidFill>
                  <a:schemeClr val="bg1"/>
                </a:solidFill>
                <a:latin typeface="Futura Medium" panose="020B0602020204020303" pitchFamily="34" charset="-79"/>
                <a:cs typeface="Futura Medium" panose="020B0602020204020303" pitchFamily="34" charset="-79"/>
              </a:rPr>
              <a:t>FULFILLED</a:t>
            </a: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3" name="Content Placeholder 2"/>
          <p:cNvSpPr>
            <a:spLocks noGrp="1"/>
          </p:cNvSpPr>
          <p:nvPr>
            <p:ph idx="1"/>
          </p:nvPr>
        </p:nvSpPr>
        <p:spPr>
          <a:xfrm>
            <a:off x="143555" y="1350110"/>
            <a:ext cx="9000445" cy="3512215"/>
          </a:xfrm>
        </p:spPr>
        <p:txBody>
          <a:bodyPr>
            <a:normAutofit/>
          </a:bodyPr>
          <a:lstStyle/>
          <a:p>
            <a:pPr marL="0" indent="0">
              <a:lnSpc>
                <a:spcPct val="110000"/>
              </a:lnSpc>
              <a:spcBef>
                <a:spcPts val="0"/>
              </a:spcBef>
              <a:buNone/>
            </a:pPr>
            <a:r>
              <a:rPr lang="en-US" sz="3200" dirty="0">
                <a:solidFill>
                  <a:srgbClr val="E6B254"/>
                </a:solidFill>
                <a:effectLst/>
                <a:latin typeface="Futura Medium" panose="020B0602020204020303" pitchFamily="34" charset="-79"/>
                <a:ea typeface="MS Mincho" panose="02020609040205080304" pitchFamily="49" charset="-128"/>
                <a:cs typeface="Futura Medium" panose="020B0602020204020303" pitchFamily="34" charset="-79"/>
              </a:rPr>
              <a:t>John 14:3 </a:t>
            </a:r>
            <a:endParaRPr lang="en-US" sz="3200" i="1" dirty="0">
              <a:effectLst/>
              <a:latin typeface="Futura Medium" panose="020B0602020204020303" pitchFamily="34" charset="-79"/>
              <a:ea typeface="MS Mincho" panose="02020609040205080304" pitchFamily="49" charset="-128"/>
              <a:cs typeface="Futura Medium" panose="020B0602020204020303" pitchFamily="34" charset="-79"/>
            </a:endParaRPr>
          </a:p>
          <a:p>
            <a:pPr marL="0" indent="0">
              <a:lnSpc>
                <a:spcPct val="110000"/>
              </a:lnSpc>
              <a:spcBef>
                <a:spcPts val="0"/>
              </a:spcBef>
              <a:buNone/>
            </a:pPr>
            <a:r>
              <a:rPr lang="en-US" sz="3200" i="1" dirty="0">
                <a:effectLst/>
                <a:latin typeface="Futura Medium" panose="020B0602020204020303" pitchFamily="34" charset="-79"/>
                <a:ea typeface="MS Mincho" panose="02020609040205080304" pitchFamily="49" charset="-128"/>
                <a:cs typeface="Futura Medium" panose="020B0602020204020303" pitchFamily="34" charset="-79"/>
              </a:rPr>
              <a:t>3 And if I go and prepare a place for you, I am coming again and will take you to Myself, so that where I am, there you also will be.</a:t>
            </a:r>
            <a:endParaRPr lang="en-US" sz="3200" dirty="0">
              <a:effectLst/>
              <a:latin typeface="Futura Medium" panose="020B0602020204020303" pitchFamily="34" charset="-79"/>
              <a:ea typeface="MS Mincho" panose="02020609040205080304" pitchFamily="49" charset="-128"/>
              <a:cs typeface="Futura Medium" panose="020B0602020204020303" pitchFamily="34" charset="-79"/>
            </a:endParaRPr>
          </a:p>
        </p:txBody>
      </p:sp>
    </p:spTree>
    <p:extLst>
      <p:ext uri="{BB962C8B-B14F-4D97-AF65-F5344CB8AC3E}">
        <p14:creationId xmlns:p14="http://schemas.microsoft.com/office/powerpoint/2010/main" val="2201304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82" y="281175"/>
            <a:ext cx="8093363" cy="916230"/>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2.	The Preparation</a:t>
            </a:r>
            <a:br>
              <a:rPr lang="en-US" sz="4000" dirty="0">
                <a:solidFill>
                  <a:srgbClr val="E6B254"/>
                </a:solidFill>
                <a:latin typeface="Futura Medium" panose="020B0602020204020303" pitchFamily="34" charset="-79"/>
                <a:cs typeface="Futura Medium" panose="020B0602020204020303" pitchFamily="34" charset="-79"/>
              </a:rPr>
            </a:br>
            <a:r>
              <a:rPr lang="en-US" sz="4000" dirty="0">
                <a:solidFill>
                  <a:schemeClr val="bg1"/>
                </a:solidFill>
                <a:latin typeface="Futura Medium" panose="020B0602020204020303" pitchFamily="34" charset="-79"/>
                <a:cs typeface="Futura Medium" panose="020B0602020204020303" pitchFamily="34" charset="-79"/>
              </a:rPr>
              <a:t>FULFILLED</a:t>
            </a: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3" name="Content Placeholder 2"/>
          <p:cNvSpPr>
            <a:spLocks noGrp="1"/>
          </p:cNvSpPr>
          <p:nvPr>
            <p:ph idx="1"/>
          </p:nvPr>
        </p:nvSpPr>
        <p:spPr>
          <a:xfrm>
            <a:off x="143555" y="1350111"/>
            <a:ext cx="9000445" cy="3793390"/>
          </a:xfrm>
        </p:spPr>
        <p:txBody>
          <a:bodyPr>
            <a:normAutofit fontScale="85000" lnSpcReduction="20000"/>
          </a:bodyPr>
          <a:lstStyle/>
          <a:p>
            <a:pPr marL="0" indent="0">
              <a:buNone/>
            </a:pPr>
            <a:r>
              <a:rPr lang="en-US" sz="3200" dirty="0">
                <a:solidFill>
                  <a:srgbClr val="E6B254"/>
                </a:solidFill>
                <a:latin typeface="Futura Medium" panose="020B0602020204020303" pitchFamily="34" charset="-79"/>
                <a:cs typeface="Futura Medium" panose="020B0602020204020303" pitchFamily="34" charset="-79"/>
              </a:rPr>
              <a:t>It will culminate at the Bema Seat Judgment </a:t>
            </a:r>
          </a:p>
          <a:p>
            <a:pPr marL="0" indent="0">
              <a:buNone/>
            </a:pPr>
            <a:r>
              <a:rPr lang="en-US" sz="3200" dirty="0">
                <a:solidFill>
                  <a:srgbClr val="E6B254"/>
                </a:solidFill>
                <a:latin typeface="Futura Medium" panose="020B0602020204020303" pitchFamily="34" charset="-79"/>
                <a:cs typeface="Futura Medium" panose="020B0602020204020303" pitchFamily="34" charset="-79"/>
              </a:rPr>
              <a:t>(for believers) – Rewards not salvation</a:t>
            </a:r>
            <a:endParaRPr lang="en-US" sz="3200" b="1" i="1" baseline="30000" dirty="0">
              <a:solidFill>
                <a:srgbClr val="E6B254"/>
              </a:solidFill>
              <a:effectLst/>
              <a:latin typeface="FUTURA MEDIUM" panose="020B0602020204020303" pitchFamily="34" charset="-79"/>
              <a:cs typeface="FUTURA MEDIUM" panose="020B0602020204020303" pitchFamily="34" charset="-79"/>
            </a:endParaRPr>
          </a:p>
          <a:p>
            <a:pPr marL="0" indent="0">
              <a:buNone/>
            </a:pPr>
            <a:r>
              <a:rPr lang="en-US" sz="3200" i="1" dirty="0">
                <a:latin typeface="Futura Medium" panose="020B0602020204020303" pitchFamily="34" charset="-79"/>
                <a:cs typeface="Futura Medium" panose="020B0602020204020303" pitchFamily="34" charset="-79"/>
              </a:rPr>
              <a:t>2 Corinthians 5:10 F</a:t>
            </a:r>
            <a:r>
              <a:rPr lang="en-US" sz="3200" b="0" i="1" dirty="0">
                <a:effectLst/>
                <a:latin typeface="Futura Medium" panose="020B0602020204020303" pitchFamily="34" charset="-79"/>
                <a:cs typeface="Futura Medium" panose="020B0602020204020303" pitchFamily="34" charset="-79"/>
              </a:rPr>
              <a:t>or we must all appear before the judgment seat of Messiah, so that each one may receive compensation for his deeds done through the body, in accordance with what he has done, whether good or bad.</a:t>
            </a:r>
          </a:p>
          <a:p>
            <a:pPr marL="0" indent="0">
              <a:buNone/>
            </a:pPr>
            <a:r>
              <a:rPr lang="en-US" sz="3200" i="1" dirty="0">
                <a:solidFill>
                  <a:srgbClr val="E6B254"/>
                </a:solidFill>
                <a:latin typeface="Futura Medium" panose="020B0602020204020303" pitchFamily="34" charset="-79"/>
                <a:cs typeface="Futura Medium" panose="020B0602020204020303" pitchFamily="34" charset="-79"/>
              </a:rPr>
              <a:t>Different from the Great White Throne Judgment (Revelation 20:11-15) – (For unbelievers) – Eternal damnation</a:t>
            </a:r>
          </a:p>
        </p:txBody>
      </p:sp>
    </p:spTree>
    <p:extLst>
      <p:ext uri="{BB962C8B-B14F-4D97-AF65-F5344CB8AC3E}">
        <p14:creationId xmlns:p14="http://schemas.microsoft.com/office/powerpoint/2010/main" val="1000145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1044700"/>
            <a:ext cx="8093363" cy="916230"/>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3.The Fetching </a:t>
            </a:r>
            <a:br>
              <a:rPr lang="en-US" sz="4000" dirty="0">
                <a:solidFill>
                  <a:srgbClr val="E6B254"/>
                </a:solidFill>
                <a:latin typeface="Futura Medium" panose="020B0602020204020303" pitchFamily="34" charset="-79"/>
                <a:cs typeface="Futura Medium" panose="020B0602020204020303" pitchFamily="34" charset="-79"/>
              </a:rPr>
            </a:br>
            <a:r>
              <a:rPr lang="en-US" sz="4000" dirty="0">
                <a:solidFill>
                  <a:srgbClr val="E6B254"/>
                </a:solidFill>
                <a:latin typeface="Futura Medium" panose="020B0602020204020303" pitchFamily="34" charset="-79"/>
                <a:cs typeface="Futura Medium" panose="020B0602020204020303" pitchFamily="34" charset="-79"/>
              </a:rPr>
              <a:t>of the bride</a:t>
            </a:r>
            <a:br>
              <a:rPr lang="en-US" sz="4000" dirty="0">
                <a:solidFill>
                  <a:srgbClr val="E6B254"/>
                </a:solidFill>
                <a:latin typeface="Futura Medium" panose="020B0602020204020303" pitchFamily="34" charset="-79"/>
                <a:cs typeface="Futura Medium" panose="020B0602020204020303" pitchFamily="34" charset="-79"/>
              </a:rPr>
            </a:br>
            <a:endParaRPr lang="en-US" sz="4000" dirty="0">
              <a:solidFill>
                <a:srgbClr val="E6B254"/>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816204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4251505"/>
            <a:ext cx="3206805" cy="1603438"/>
          </a:xfrm>
        </p:spPr>
        <p:txBody>
          <a:bodyPr anchor="b">
            <a:normAutofit fontScale="90000"/>
          </a:bodyPr>
          <a:lstStyle/>
          <a:p>
            <a:pPr>
              <a:lnSpc>
                <a:spcPct val="90000"/>
              </a:lnSpc>
            </a:pPr>
            <a:r>
              <a:rPr lang="en-US" sz="3200" dirty="0">
                <a:solidFill>
                  <a:schemeClr val="bg1"/>
                </a:solidFill>
                <a:latin typeface="Futura Medium" panose="020B0602020204020303" pitchFamily="34" charset="-79"/>
                <a:cs typeface="Futura Medium" panose="020B0602020204020303" pitchFamily="34" charset="-79"/>
              </a:rPr>
              <a:t>The </a:t>
            </a:r>
            <a:r>
              <a:rPr lang="en-US" sz="3200" dirty="0">
                <a:solidFill>
                  <a:srgbClr val="E6B254"/>
                </a:solidFill>
                <a:latin typeface="Futura Medium" panose="020B0602020204020303" pitchFamily="34" charset="-79"/>
                <a:cs typeface="Futura Medium" panose="020B0602020204020303" pitchFamily="34" charset="-79"/>
              </a:rPr>
              <a:t>FETCHING</a:t>
            </a:r>
            <a:r>
              <a:rPr lang="en-US" sz="3200" dirty="0">
                <a:solidFill>
                  <a:schemeClr val="bg1"/>
                </a:solidFill>
                <a:latin typeface="Futura Medium" panose="020B0602020204020303" pitchFamily="34" charset="-79"/>
                <a:cs typeface="Futura Medium" panose="020B0602020204020303" pitchFamily="34" charset="-79"/>
              </a:rPr>
              <a:t> </a:t>
            </a:r>
            <a:br>
              <a:rPr lang="en-US" sz="3200" dirty="0">
                <a:solidFill>
                  <a:schemeClr val="bg1"/>
                </a:solidFill>
                <a:latin typeface="Futura Medium" panose="020B0602020204020303" pitchFamily="34" charset="-79"/>
                <a:cs typeface="Futura Medium" panose="020B0602020204020303" pitchFamily="34" charset="-79"/>
              </a:rPr>
            </a:br>
            <a:r>
              <a:rPr lang="en-US" sz="3200" dirty="0">
                <a:solidFill>
                  <a:schemeClr val="bg1"/>
                </a:solidFill>
                <a:latin typeface="Futura Medium" panose="020B0602020204020303" pitchFamily="34" charset="-79"/>
                <a:cs typeface="Futura Medium" panose="020B0602020204020303" pitchFamily="34" charset="-79"/>
              </a:rPr>
              <a:t>of the bride.</a:t>
            </a:r>
            <a:br>
              <a:rPr lang="en-US" sz="3200" dirty="0">
                <a:solidFill>
                  <a:schemeClr val="bg1"/>
                </a:solidFill>
                <a:latin typeface="Futura Medium" panose="020B0602020204020303" pitchFamily="34" charset="-79"/>
                <a:cs typeface="Futura Medium" panose="020B0602020204020303" pitchFamily="34" charset="-79"/>
              </a:rPr>
            </a:br>
            <a:r>
              <a:rPr lang="en-US" sz="3200" dirty="0">
                <a:solidFill>
                  <a:schemeClr val="bg1"/>
                </a:solidFill>
                <a:latin typeface="Futura Medium" panose="020B0602020204020303" pitchFamily="34" charset="-79"/>
                <a:cs typeface="Futura Medium" panose="020B0602020204020303" pitchFamily="34" charset="-79"/>
              </a:rPr>
              <a:t>Is not to be confused with</a:t>
            </a:r>
            <a:br>
              <a:rPr lang="en-US" sz="3200" dirty="0">
                <a:solidFill>
                  <a:schemeClr val="bg1"/>
                </a:solidFill>
                <a:latin typeface="Futura Medium" panose="020B0602020204020303" pitchFamily="34" charset="-79"/>
                <a:cs typeface="Futura Medium" panose="020B0602020204020303" pitchFamily="34" charset="-79"/>
              </a:rPr>
            </a:br>
            <a:r>
              <a:rPr lang="en-US" sz="3200" dirty="0">
                <a:solidFill>
                  <a:schemeClr val="bg1"/>
                </a:solidFill>
                <a:latin typeface="Futura Medium" panose="020B0602020204020303" pitchFamily="34" charset="-79"/>
                <a:cs typeface="Futura Medium" panose="020B0602020204020303" pitchFamily="34" charset="-79"/>
              </a:rPr>
              <a:t>The </a:t>
            </a:r>
            <a:r>
              <a:rPr lang="en-US" sz="3200" dirty="0">
                <a:solidFill>
                  <a:srgbClr val="E6B254"/>
                </a:solidFill>
                <a:latin typeface="Futura Medium" panose="020B0602020204020303" pitchFamily="34" charset="-79"/>
                <a:cs typeface="Futura Medium" panose="020B0602020204020303" pitchFamily="34" charset="-79"/>
              </a:rPr>
              <a:t>KVETCHING</a:t>
            </a:r>
            <a:r>
              <a:rPr lang="en-US" sz="3200" dirty="0">
                <a:solidFill>
                  <a:schemeClr val="bg1"/>
                </a:solidFill>
                <a:latin typeface="Futura Medium" panose="020B0602020204020303" pitchFamily="34" charset="-79"/>
                <a:cs typeface="Futura Medium" panose="020B0602020204020303" pitchFamily="34" charset="-79"/>
              </a:rPr>
              <a:t> </a:t>
            </a:r>
            <a:br>
              <a:rPr lang="en-US" sz="3200" dirty="0">
                <a:solidFill>
                  <a:schemeClr val="bg1"/>
                </a:solidFill>
                <a:latin typeface="Futura Medium" panose="020B0602020204020303" pitchFamily="34" charset="-79"/>
                <a:cs typeface="Futura Medium" panose="020B0602020204020303" pitchFamily="34" charset="-79"/>
              </a:rPr>
            </a:br>
            <a:r>
              <a:rPr lang="en-US" sz="3200" dirty="0">
                <a:solidFill>
                  <a:schemeClr val="bg1"/>
                </a:solidFill>
                <a:latin typeface="Futura Medium" panose="020B0602020204020303" pitchFamily="34" charset="-79"/>
                <a:cs typeface="Futura Medium" panose="020B0602020204020303" pitchFamily="34" charset="-79"/>
              </a:rPr>
              <a:t>of the bride.</a:t>
            </a:r>
            <a:br>
              <a:rPr lang="en-US" sz="3200" dirty="0">
                <a:solidFill>
                  <a:schemeClr val="bg1"/>
                </a:solidFill>
                <a:latin typeface="Futura Medium" panose="020B0602020204020303" pitchFamily="34" charset="-79"/>
                <a:cs typeface="Futura Medium" panose="020B0602020204020303" pitchFamily="34" charset="-79"/>
              </a:rPr>
            </a:br>
            <a:br>
              <a:rPr lang="en-US" sz="3200" dirty="0">
                <a:solidFill>
                  <a:schemeClr val="bg1"/>
                </a:solidFill>
                <a:latin typeface="Futura Medium" panose="020B0602020204020303" pitchFamily="34" charset="-79"/>
                <a:cs typeface="Futura Medium" panose="020B0602020204020303" pitchFamily="34" charset="-79"/>
              </a:rPr>
            </a:br>
            <a:r>
              <a:rPr lang="en-US" sz="3200" dirty="0">
                <a:solidFill>
                  <a:srgbClr val="E6B254"/>
                </a:solidFill>
                <a:latin typeface="Futura Medium" panose="020B0602020204020303" pitchFamily="34" charset="-79"/>
                <a:cs typeface="Futura Medium" panose="020B0602020204020303" pitchFamily="34" charset="-79"/>
              </a:rPr>
              <a:t>KVETCH: </a:t>
            </a:r>
            <a:br>
              <a:rPr lang="en-US" sz="3200" dirty="0">
                <a:solidFill>
                  <a:schemeClr val="bg1"/>
                </a:solidFill>
                <a:latin typeface="Futura Medium" panose="020B0602020204020303" pitchFamily="34" charset="-79"/>
                <a:cs typeface="Futura Medium" panose="020B0602020204020303" pitchFamily="34" charset="-79"/>
              </a:rPr>
            </a:br>
            <a:r>
              <a:rPr lang="en-US" sz="3200" dirty="0">
                <a:solidFill>
                  <a:schemeClr val="bg1"/>
                </a:solidFill>
                <a:latin typeface="Futura Medium" panose="020B0602020204020303" pitchFamily="34" charset="-79"/>
                <a:cs typeface="Futura Medium" panose="020B0602020204020303" pitchFamily="34" charset="-79"/>
              </a:rPr>
              <a:t>(Yiddish)</a:t>
            </a:r>
            <a:br>
              <a:rPr lang="en-US" sz="3200" dirty="0">
                <a:solidFill>
                  <a:schemeClr val="bg1"/>
                </a:solidFill>
                <a:latin typeface="Futura Medium" panose="020B0602020204020303" pitchFamily="34" charset="-79"/>
                <a:cs typeface="Futura Medium" panose="020B0602020204020303" pitchFamily="34" charset="-79"/>
              </a:rPr>
            </a:br>
            <a:r>
              <a:rPr lang="en-US" sz="3600" b="0" i="1" dirty="0">
                <a:solidFill>
                  <a:schemeClr val="bg1"/>
                </a:solidFill>
                <a:effectLst/>
                <a:latin typeface="Futura Medium" panose="020B0602020204020303" pitchFamily="34" charset="-79"/>
                <a:cs typeface="Futura Medium" panose="020B0602020204020303" pitchFamily="34" charset="-79"/>
              </a:rPr>
              <a:t>To complain persistently </a:t>
            </a:r>
            <a:br>
              <a:rPr lang="en-US" sz="3600" b="0" i="1" dirty="0">
                <a:solidFill>
                  <a:schemeClr val="bg1"/>
                </a:solidFill>
                <a:effectLst/>
                <a:latin typeface="Futura Medium" panose="020B0602020204020303" pitchFamily="34" charset="-79"/>
                <a:cs typeface="Futura Medium" panose="020B0602020204020303" pitchFamily="34" charset="-79"/>
              </a:rPr>
            </a:br>
            <a:r>
              <a:rPr lang="en-US" sz="3600" b="0" i="1" dirty="0">
                <a:solidFill>
                  <a:schemeClr val="bg1"/>
                </a:solidFill>
                <a:effectLst/>
                <a:latin typeface="Futura Medium" panose="020B0602020204020303" pitchFamily="34" charset="-79"/>
                <a:cs typeface="Futura Medium" panose="020B0602020204020303" pitchFamily="34" charset="-79"/>
              </a:rPr>
              <a:t>and whiningly.</a:t>
            </a:r>
            <a:br>
              <a:rPr lang="en-US" sz="2800" b="0" i="0" dirty="0">
                <a:solidFill>
                  <a:srgbClr val="3B4351"/>
                </a:solidFill>
                <a:effectLst/>
                <a:latin typeface="Manrope"/>
              </a:rPr>
            </a:br>
            <a:br>
              <a:rPr lang="en-US" sz="3200" dirty="0">
                <a:solidFill>
                  <a:schemeClr val="bg1"/>
                </a:solidFill>
                <a:latin typeface="Futura Medium" panose="020B0602020204020303" pitchFamily="34" charset="-79"/>
                <a:cs typeface="Futura Medium" panose="020B0602020204020303" pitchFamily="34" charset="-79"/>
              </a:rPr>
            </a:br>
            <a:endParaRPr lang="en-US" sz="3200" dirty="0">
              <a:solidFill>
                <a:schemeClr val="bg1"/>
              </a:solidFill>
              <a:latin typeface="Futura Medium" panose="020B0602020204020303" pitchFamily="34" charset="-79"/>
              <a:cs typeface="Futura Medium" panose="020B0602020204020303" pitchFamily="34" charset="-79"/>
            </a:endParaRPr>
          </a:p>
        </p:txBody>
      </p:sp>
      <p:pic>
        <p:nvPicPr>
          <p:cNvPr id="5" name="Picture 4" descr="Two people sitting on a couch&#10;&#10;Description automatically generated with low confidence">
            <a:extLst>
              <a:ext uri="{FF2B5EF4-FFF2-40B4-BE49-F238E27FC236}">
                <a16:creationId xmlns:a16="http://schemas.microsoft.com/office/drawing/2014/main" id="{CF4BA583-4876-B0E1-5934-09E6D8207A60}"/>
              </a:ext>
            </a:extLst>
          </p:cNvPr>
          <p:cNvPicPr>
            <a:picLocks noChangeAspect="1"/>
          </p:cNvPicPr>
          <p:nvPr/>
        </p:nvPicPr>
        <p:blipFill rotWithShape="1">
          <a:blip r:embed="rId2">
            <a:extLst>
              <a:ext uri="{28A0092B-C50C-407E-A947-70E740481C1C}">
                <a14:useLocalDpi xmlns:a14="http://schemas.microsoft.com/office/drawing/2010/main" val="0"/>
              </a:ext>
            </a:extLst>
          </a:blip>
          <a:srcRect l="10692" r="23806" b="-2"/>
          <a:stretch/>
        </p:blipFill>
        <p:spPr>
          <a:xfrm>
            <a:off x="3503065" y="376832"/>
            <a:ext cx="5111750" cy="4389835"/>
          </a:xfrm>
          <a:prstGeom prst="rect">
            <a:avLst/>
          </a:prstGeom>
          <a:noFill/>
        </p:spPr>
      </p:pic>
    </p:spTree>
    <p:extLst>
      <p:ext uri="{BB962C8B-B14F-4D97-AF65-F5344CB8AC3E}">
        <p14:creationId xmlns:p14="http://schemas.microsoft.com/office/powerpoint/2010/main" val="4205774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82" y="281175"/>
            <a:ext cx="8093363" cy="916230"/>
          </a:xfrm>
        </p:spPr>
        <p:txBody>
          <a:bodyPr>
            <a:normAutofit/>
          </a:bodyPr>
          <a:lstStyle/>
          <a:p>
            <a:r>
              <a:rPr lang="en-US" sz="4000" b="1" dirty="0">
                <a:solidFill>
                  <a:srgbClr val="E39A39"/>
                </a:solidFill>
                <a:latin typeface="FUTURA MEDIUM" panose="020B0602020204020303" pitchFamily="34" charset="-79"/>
                <a:cs typeface="FUTURA MEDIUM" panose="020B0602020204020303" pitchFamily="34" charset="-79"/>
              </a:rPr>
              <a:t>INTRODUCTION</a:t>
            </a:r>
          </a:p>
        </p:txBody>
      </p:sp>
      <p:sp>
        <p:nvSpPr>
          <p:cNvPr id="3" name="Content Placeholder 2"/>
          <p:cNvSpPr>
            <a:spLocks noGrp="1"/>
          </p:cNvSpPr>
          <p:nvPr>
            <p:ph idx="1"/>
          </p:nvPr>
        </p:nvSpPr>
        <p:spPr>
          <a:xfrm>
            <a:off x="191101" y="1502815"/>
            <a:ext cx="7940660" cy="3512215"/>
          </a:xfrm>
        </p:spPr>
        <p:txBody>
          <a:bodyPr>
            <a:normAutofit/>
          </a:bodyPr>
          <a:lstStyle/>
          <a:p>
            <a:r>
              <a:rPr lang="en-US" sz="3600" dirty="0">
                <a:latin typeface="Futura Medium" panose="020B0602020204020303" pitchFamily="34" charset="-79"/>
                <a:cs typeface="Futura Medium" panose="020B0602020204020303" pitchFamily="34" charset="-79"/>
              </a:rPr>
              <a:t>The Ancient Jewish Wedding.</a:t>
            </a:r>
          </a:p>
          <a:p>
            <a:r>
              <a:rPr lang="en-US" sz="3600" dirty="0">
                <a:latin typeface="Futura Medium" panose="020B0602020204020303" pitchFamily="34" charset="-79"/>
                <a:cs typeface="Futura Medium" panose="020B0602020204020303" pitchFamily="34" charset="-79"/>
              </a:rPr>
              <a:t>A unique relationship between the Bridegroom and the Bride.</a:t>
            </a:r>
          </a:p>
          <a:p>
            <a:r>
              <a:rPr lang="en-US" sz="3600" dirty="0">
                <a:latin typeface="Futura Medium" panose="020B0602020204020303" pitchFamily="34" charset="-79"/>
                <a:cs typeface="Futura Medium" panose="020B0602020204020303" pitchFamily="34" charset="-79"/>
              </a:rPr>
              <a:t>A powerful parallel.</a:t>
            </a:r>
          </a:p>
          <a:p>
            <a:r>
              <a:rPr lang="en-US" sz="3600" dirty="0">
                <a:latin typeface="Futura Medium" panose="020B0602020204020303" pitchFamily="34" charset="-79"/>
                <a:cs typeface="Futura Medium" panose="020B0602020204020303" pitchFamily="34" charset="-79"/>
              </a:rPr>
              <a:t>Eschatological significance.</a:t>
            </a:r>
          </a:p>
          <a:p>
            <a:endParaRPr lang="en-US" sz="3600" dirty="0">
              <a:latin typeface="Futura Medium" panose="020B0602020204020303" pitchFamily="34" charset="-79"/>
              <a:cs typeface="Futura Medium" panose="020B0602020204020303" pitchFamily="34" charset="-79"/>
            </a:endParaRPr>
          </a:p>
          <a:p>
            <a:endParaRPr lang="en-US" sz="36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19" y="586585"/>
            <a:ext cx="8093363" cy="916230"/>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3.The Fetching </a:t>
            </a:r>
            <a:br>
              <a:rPr lang="en-US" sz="4000" dirty="0">
                <a:solidFill>
                  <a:srgbClr val="E6B254"/>
                </a:solidFill>
                <a:latin typeface="Futura Medium" panose="020B0602020204020303" pitchFamily="34" charset="-79"/>
                <a:cs typeface="Futura Medium" panose="020B0602020204020303" pitchFamily="34" charset="-79"/>
              </a:rPr>
            </a:br>
            <a:r>
              <a:rPr lang="en-US" sz="4000" dirty="0">
                <a:solidFill>
                  <a:srgbClr val="E6B254"/>
                </a:solidFill>
                <a:latin typeface="Futura Medium" panose="020B0602020204020303" pitchFamily="34" charset="-79"/>
                <a:cs typeface="Futura Medium" panose="020B0602020204020303" pitchFamily="34" charset="-79"/>
              </a:rPr>
              <a:t>of the bride</a:t>
            </a:r>
            <a:br>
              <a:rPr lang="en-US" sz="4000" dirty="0">
                <a:solidFill>
                  <a:srgbClr val="E6B254"/>
                </a:solidFill>
                <a:latin typeface="Futura Medium" panose="020B0602020204020303" pitchFamily="34" charset="-79"/>
                <a:cs typeface="Futura Medium" panose="020B0602020204020303" pitchFamily="34" charset="-79"/>
              </a:rPr>
            </a:b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4" name="Content Placeholder 2">
            <a:extLst>
              <a:ext uri="{FF2B5EF4-FFF2-40B4-BE49-F238E27FC236}">
                <a16:creationId xmlns:a16="http://schemas.microsoft.com/office/drawing/2014/main" id="{8A220217-E2AF-E272-586F-A2494DD4AE73}"/>
              </a:ext>
            </a:extLst>
          </p:cNvPr>
          <p:cNvSpPr>
            <a:spLocks noGrp="1"/>
          </p:cNvSpPr>
          <p:nvPr>
            <p:ph idx="1"/>
          </p:nvPr>
        </p:nvSpPr>
        <p:spPr>
          <a:xfrm>
            <a:off x="143555" y="1501920"/>
            <a:ext cx="9000445" cy="3512215"/>
          </a:xfrm>
        </p:spPr>
        <p:txBody>
          <a:bodyPr>
            <a:normAutofit/>
          </a:bodyPr>
          <a:lstStyle/>
          <a:p>
            <a:pPr marL="0" indent="0">
              <a:buNone/>
            </a:pPr>
            <a:r>
              <a:rPr lang="en-US" sz="3200" dirty="0">
                <a:solidFill>
                  <a:srgbClr val="E6B254"/>
                </a:solidFill>
                <a:latin typeface="Futura Medium" panose="020B0602020204020303" pitchFamily="34" charset="-79"/>
                <a:cs typeface="Futura Medium" panose="020B0602020204020303" pitchFamily="34" charset="-79"/>
              </a:rPr>
              <a:t>The Bridegroom: </a:t>
            </a:r>
          </a:p>
          <a:p>
            <a:r>
              <a:rPr lang="en-US" sz="3200" dirty="0">
                <a:latin typeface="Futura Medium" panose="020B0602020204020303" pitchFamily="34" charset="-79"/>
                <a:cs typeface="Futura Medium" panose="020B0602020204020303" pitchFamily="34" charset="-79"/>
              </a:rPr>
              <a:t>Returns to the home of the Bride. </a:t>
            </a:r>
          </a:p>
          <a:p>
            <a:r>
              <a:rPr lang="en-US" sz="3200" dirty="0">
                <a:latin typeface="Futura Medium" panose="020B0602020204020303" pitchFamily="34" charset="-79"/>
                <a:cs typeface="Futura Medium" panose="020B0602020204020303" pitchFamily="34" charset="-79"/>
              </a:rPr>
              <a:t>He takes his bride to their new home.</a:t>
            </a:r>
          </a:p>
          <a:p>
            <a:r>
              <a:rPr lang="en-US" sz="3200" dirty="0">
                <a:latin typeface="Futura Medium" panose="020B0602020204020303" pitchFamily="34" charset="-79"/>
                <a:cs typeface="Futura Medium" panose="020B0602020204020303" pitchFamily="34" charset="-79"/>
              </a:rPr>
              <a:t>This leads to a bridal procession </a:t>
            </a:r>
          </a:p>
          <a:p>
            <a:pPr marL="0" indent="0">
              <a:buNone/>
            </a:pPr>
            <a:r>
              <a:rPr lang="en-US" sz="3200" dirty="0">
                <a:latin typeface="Futura Medium" panose="020B0602020204020303" pitchFamily="34" charset="-79"/>
                <a:cs typeface="Futura Medium" panose="020B0602020204020303" pitchFamily="34" charset="-79"/>
              </a:rPr>
              <a:t>(Matthew 25:1-13)</a:t>
            </a:r>
          </a:p>
        </p:txBody>
      </p:sp>
    </p:spTree>
    <p:extLst>
      <p:ext uri="{BB962C8B-B14F-4D97-AF65-F5344CB8AC3E}">
        <p14:creationId xmlns:p14="http://schemas.microsoft.com/office/powerpoint/2010/main" val="1898364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31" y="433880"/>
            <a:ext cx="8093363" cy="916230"/>
          </a:xfrm>
        </p:spPr>
        <p:txBody>
          <a:bodyPr>
            <a:noAutofit/>
          </a:bodyPr>
          <a:lstStyle/>
          <a:p>
            <a:r>
              <a:rPr lang="en-US" sz="3200" dirty="0">
                <a:solidFill>
                  <a:srgbClr val="E6B254"/>
                </a:solidFill>
                <a:latin typeface="Futura Medium" panose="020B0602020204020303" pitchFamily="34" charset="-79"/>
                <a:cs typeface="Futura Medium" panose="020B0602020204020303" pitchFamily="34" charset="-79"/>
              </a:rPr>
              <a:t>3.The Fetching </a:t>
            </a:r>
            <a:br>
              <a:rPr lang="en-US" sz="3200" dirty="0">
                <a:solidFill>
                  <a:srgbClr val="E6B254"/>
                </a:solidFill>
                <a:latin typeface="Futura Medium" panose="020B0602020204020303" pitchFamily="34" charset="-79"/>
                <a:cs typeface="Futura Medium" panose="020B0602020204020303" pitchFamily="34" charset="-79"/>
              </a:rPr>
            </a:br>
            <a:r>
              <a:rPr lang="en-US" sz="3200" dirty="0">
                <a:solidFill>
                  <a:srgbClr val="E6B254"/>
                </a:solidFill>
                <a:latin typeface="Futura Medium" panose="020B0602020204020303" pitchFamily="34" charset="-79"/>
                <a:cs typeface="Futura Medium" panose="020B0602020204020303" pitchFamily="34" charset="-79"/>
              </a:rPr>
              <a:t>of the bride</a:t>
            </a:r>
            <a:br>
              <a:rPr lang="en-US" sz="3200" dirty="0">
                <a:solidFill>
                  <a:srgbClr val="E6B254"/>
                </a:solidFill>
                <a:latin typeface="Futura Medium" panose="020B0602020204020303" pitchFamily="34" charset="-79"/>
                <a:cs typeface="Futura Medium" panose="020B0602020204020303" pitchFamily="34" charset="-79"/>
              </a:rPr>
            </a:br>
            <a:r>
              <a:rPr lang="en-US" sz="3200" dirty="0">
                <a:solidFill>
                  <a:schemeClr val="bg1"/>
                </a:solidFill>
                <a:latin typeface="Futura Medium" panose="020B0602020204020303" pitchFamily="34" charset="-79"/>
                <a:cs typeface="Futura Medium" panose="020B0602020204020303" pitchFamily="34" charset="-79"/>
              </a:rPr>
              <a:t>The Bridal Procession</a:t>
            </a:r>
            <a:endParaRPr lang="en-US" sz="3200" dirty="0">
              <a:solidFill>
                <a:srgbClr val="E6B254"/>
              </a:solidFill>
              <a:latin typeface="Futura Medium" panose="020B0602020204020303" pitchFamily="34" charset="-79"/>
              <a:cs typeface="Futura Medium" panose="020B0602020204020303" pitchFamily="34" charset="-79"/>
            </a:endParaRPr>
          </a:p>
        </p:txBody>
      </p:sp>
      <p:sp>
        <p:nvSpPr>
          <p:cNvPr id="3" name="Content Placeholder 2"/>
          <p:cNvSpPr>
            <a:spLocks noGrp="1"/>
          </p:cNvSpPr>
          <p:nvPr>
            <p:ph idx="1"/>
          </p:nvPr>
        </p:nvSpPr>
        <p:spPr>
          <a:xfrm>
            <a:off x="132231" y="1655520"/>
            <a:ext cx="9000445" cy="3817625"/>
          </a:xfrm>
        </p:spPr>
        <p:txBody>
          <a:bodyPr>
            <a:noAutofit/>
          </a:bodyPr>
          <a:lstStyle/>
          <a:p>
            <a:pPr marL="0" indent="0">
              <a:buNone/>
            </a:pPr>
            <a:r>
              <a:rPr lang="en-US" sz="2400" dirty="0">
                <a:solidFill>
                  <a:srgbClr val="E6B254"/>
                </a:solidFill>
                <a:latin typeface="Futura Medium" panose="020B0602020204020303" pitchFamily="34" charset="-79"/>
                <a:cs typeface="Futura Medium" panose="020B0602020204020303" pitchFamily="34" charset="-79"/>
              </a:rPr>
              <a:t>Matthew 25:1-13 </a:t>
            </a:r>
            <a:r>
              <a:rPr lang="en-US" sz="2400" i="1" dirty="0">
                <a:latin typeface="Futura Medium" panose="020B0602020204020303" pitchFamily="34" charset="-79"/>
                <a:cs typeface="Futura Medium" panose="020B0602020204020303" pitchFamily="34" charset="-79"/>
              </a:rPr>
              <a:t>25 “Then the kingdom of heaven will be comparable to ten virgins, who took their lamps and went out to meet the groom. 2 Five of them were foolish, and five were prudent. 3 For when the foolish took their lamps, they did not take extra oil with them; 4 but the prudent ones took oil in flasks with their lamps. 5 Now while the groom was delaying, they all became drowsy and began to sleep. 6 But at midnight there finally was a shout: ‘Behold, the groom! Come out to meet him.’ </a:t>
            </a:r>
          </a:p>
        </p:txBody>
      </p:sp>
    </p:spTree>
    <p:extLst>
      <p:ext uri="{BB962C8B-B14F-4D97-AF65-F5344CB8AC3E}">
        <p14:creationId xmlns:p14="http://schemas.microsoft.com/office/powerpoint/2010/main" val="3995077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55" y="281176"/>
            <a:ext cx="9000445" cy="4886560"/>
          </a:xfrm>
        </p:spPr>
        <p:txBody>
          <a:bodyPr>
            <a:normAutofit fontScale="92500" lnSpcReduction="20000"/>
          </a:bodyPr>
          <a:lstStyle/>
          <a:p>
            <a:pPr marL="0" indent="0">
              <a:buNone/>
            </a:pPr>
            <a:r>
              <a:rPr lang="en-US" sz="2800" i="1" dirty="0">
                <a:latin typeface="Futura Medium" panose="020B0602020204020303" pitchFamily="34" charset="-79"/>
                <a:cs typeface="Futura Medium" panose="020B0602020204020303" pitchFamily="34" charset="-79"/>
              </a:rPr>
              <a:t>7 Then all those virgins got up </a:t>
            </a:r>
            <a:br>
              <a:rPr lang="en-US" sz="2800" i="1" dirty="0">
                <a:latin typeface="Futura Medium" panose="020B0602020204020303" pitchFamily="34" charset="-79"/>
                <a:cs typeface="Futura Medium" panose="020B0602020204020303" pitchFamily="34" charset="-79"/>
              </a:rPr>
            </a:br>
            <a:r>
              <a:rPr lang="en-US" sz="2800" i="1" dirty="0">
                <a:latin typeface="Futura Medium" panose="020B0602020204020303" pitchFamily="34" charset="-79"/>
                <a:cs typeface="Futura Medium" panose="020B0602020204020303" pitchFamily="34" charset="-79"/>
              </a:rPr>
              <a:t>and trimmed their lamps. 8 But the </a:t>
            </a:r>
            <a:br>
              <a:rPr lang="en-US" sz="2800" i="1" dirty="0">
                <a:latin typeface="Futura Medium" panose="020B0602020204020303" pitchFamily="34" charset="-79"/>
                <a:cs typeface="Futura Medium" panose="020B0602020204020303" pitchFamily="34" charset="-79"/>
              </a:rPr>
            </a:br>
            <a:r>
              <a:rPr lang="en-US" sz="2800" i="1" dirty="0">
                <a:latin typeface="Futura Medium" panose="020B0602020204020303" pitchFamily="34" charset="-79"/>
                <a:cs typeface="Futura Medium" panose="020B0602020204020303" pitchFamily="34" charset="-79"/>
              </a:rPr>
              <a:t>foolish virgins said to the prudent </a:t>
            </a:r>
            <a:br>
              <a:rPr lang="en-US" sz="2800" i="1" dirty="0">
                <a:latin typeface="Futura Medium" panose="020B0602020204020303" pitchFamily="34" charset="-79"/>
                <a:cs typeface="Futura Medium" panose="020B0602020204020303" pitchFamily="34" charset="-79"/>
              </a:rPr>
            </a:br>
            <a:r>
              <a:rPr lang="en-US" sz="2800" i="1" dirty="0">
                <a:latin typeface="Futura Medium" panose="020B0602020204020303" pitchFamily="34" charset="-79"/>
                <a:cs typeface="Futura Medium" panose="020B0602020204020303" pitchFamily="34" charset="-79"/>
              </a:rPr>
              <a:t>ones, ‘Give us some of your oil, because our lamps are going out.’ 9 However, the prudent ones answered, ‘No, there most certainly would not be enough for us and you too; go instead to the merchants and buy some for yourselves.’ 10 But while they were on their way to buy the oil, the groom came, and those who were ready went in with him to the wedding feast; and the door was shut. 11 Yet later, the other virgins also came, saying, ‘Lord, lord, open up for us.’ 12 But he answered, ‘Truly I say to you, I do not know you.’ 13 Be on the alert then, because you do not know the day nor the hour.</a:t>
            </a:r>
            <a:endParaRPr lang="en-US" i="1"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4172370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586585"/>
            <a:ext cx="8093363" cy="916230"/>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3.The Fetching </a:t>
            </a:r>
            <a:br>
              <a:rPr lang="en-US" sz="4000" dirty="0">
                <a:solidFill>
                  <a:srgbClr val="E6B254"/>
                </a:solidFill>
                <a:latin typeface="Futura Medium" panose="020B0602020204020303" pitchFamily="34" charset="-79"/>
                <a:cs typeface="Futura Medium" panose="020B0602020204020303" pitchFamily="34" charset="-79"/>
              </a:rPr>
            </a:br>
            <a:r>
              <a:rPr lang="en-US" sz="4000" dirty="0">
                <a:solidFill>
                  <a:srgbClr val="E6B254"/>
                </a:solidFill>
                <a:latin typeface="Futura Medium" panose="020B0602020204020303" pitchFamily="34" charset="-79"/>
                <a:cs typeface="Futura Medium" panose="020B0602020204020303" pitchFamily="34" charset="-79"/>
              </a:rPr>
              <a:t>of the bride</a:t>
            </a:r>
            <a:br>
              <a:rPr lang="en-US" sz="4000" dirty="0">
                <a:solidFill>
                  <a:srgbClr val="E6B254"/>
                </a:solidFill>
                <a:latin typeface="Futura Medium" panose="020B0602020204020303" pitchFamily="34" charset="-79"/>
                <a:cs typeface="Futura Medium" panose="020B0602020204020303" pitchFamily="34" charset="-79"/>
              </a:rPr>
            </a:br>
            <a:r>
              <a:rPr lang="en-US" sz="4000" dirty="0">
                <a:solidFill>
                  <a:schemeClr val="bg1"/>
                </a:solidFill>
                <a:latin typeface="Futura Medium" panose="020B0602020204020303" pitchFamily="34" charset="-79"/>
                <a:cs typeface="Futura Medium" panose="020B0602020204020303" pitchFamily="34" charset="-79"/>
              </a:rPr>
              <a:t>FULFILLED BY THE RAPTURE</a:t>
            </a: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3" name="Content Placeholder 2"/>
          <p:cNvSpPr>
            <a:spLocks noGrp="1"/>
          </p:cNvSpPr>
          <p:nvPr>
            <p:ph idx="1"/>
          </p:nvPr>
        </p:nvSpPr>
        <p:spPr>
          <a:xfrm>
            <a:off x="152705" y="1960930"/>
            <a:ext cx="9000445" cy="3512215"/>
          </a:xfrm>
        </p:spPr>
        <p:txBody>
          <a:bodyPr>
            <a:noAutofit/>
          </a:bodyPr>
          <a:lstStyle/>
          <a:p>
            <a:pPr marL="0" marR="0" indent="0">
              <a:spcBef>
                <a:spcPts val="0"/>
              </a:spcBef>
              <a:spcAft>
                <a:spcPts val="0"/>
              </a:spcAft>
              <a:buNone/>
            </a:pPr>
            <a:r>
              <a:rPr lang="en-US" dirty="0">
                <a:solidFill>
                  <a:srgbClr val="E6B254"/>
                </a:solidFill>
                <a:effectLst/>
                <a:latin typeface="Futura Medium" panose="020B0602020204020303" pitchFamily="34" charset="-79"/>
                <a:ea typeface="MS Mincho" panose="02020609040205080304" pitchFamily="49" charset="-128"/>
                <a:cs typeface="Futura Medium" panose="020B0602020204020303" pitchFamily="34" charset="-79"/>
              </a:rPr>
              <a:t>I Thessalonians 4:13-18 </a:t>
            </a:r>
            <a:r>
              <a:rPr lang="en-US" i="1" dirty="0">
                <a:effectLst/>
                <a:latin typeface="Futura Medium" panose="020B0602020204020303" pitchFamily="34" charset="-79"/>
                <a:ea typeface="MS Mincho" panose="02020609040205080304" pitchFamily="49" charset="-128"/>
                <a:cs typeface="Futura Medium" panose="020B0602020204020303" pitchFamily="34" charset="-79"/>
              </a:rPr>
              <a:t>But we do not want you to be uninformed, brethren, about those who are asleep, so that you will not grieve as do the rest who have no hope. 14 For if we believe that Yeshua died and rose again, even so God will bring with Him those who have fallen asleep in Yeshua. 15 For this we say to you by the word of the Lord, that we who are alive </a:t>
            </a:r>
          </a:p>
        </p:txBody>
      </p:sp>
    </p:spTree>
    <p:extLst>
      <p:ext uri="{BB962C8B-B14F-4D97-AF65-F5344CB8AC3E}">
        <p14:creationId xmlns:p14="http://schemas.microsoft.com/office/powerpoint/2010/main" val="1383479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657" y="1420151"/>
            <a:ext cx="8856890" cy="3793390"/>
          </a:xfrm>
        </p:spPr>
        <p:txBody>
          <a:bodyPr>
            <a:normAutofit/>
          </a:bodyPr>
          <a:lstStyle/>
          <a:p>
            <a:pPr marL="0" marR="0" indent="0">
              <a:lnSpc>
                <a:spcPct val="120000"/>
              </a:lnSpc>
              <a:spcBef>
                <a:spcPts val="0"/>
              </a:spcBef>
              <a:spcAft>
                <a:spcPts val="0"/>
              </a:spcAft>
              <a:buNone/>
            </a:pPr>
            <a:r>
              <a:rPr lang="en-US" sz="2400" i="1" dirty="0">
                <a:effectLst/>
                <a:latin typeface="Futura Medium" panose="020B0602020204020303" pitchFamily="34" charset="-79"/>
                <a:ea typeface="MS Mincho" panose="02020609040205080304" pitchFamily="49" charset="-128"/>
                <a:cs typeface="Futura Medium" panose="020B0602020204020303" pitchFamily="34" charset="-79"/>
              </a:rPr>
              <a:t>and remain until the coming of the Lord, will not precede those who have fallen asleep. 16 For the Lord Himself will descend from heaven with a shout, with the voice of the archangel and with the trumpet of God, and the dead in Messiah will rise first. 17 Then we who are alive and remain will be caught up together with them in the clouds to meet the Lord in the air, and so we shall always be with the Lord. 18 Therefore comfort one another with these words.</a:t>
            </a:r>
          </a:p>
        </p:txBody>
      </p:sp>
      <p:sp>
        <p:nvSpPr>
          <p:cNvPr id="6" name="Title 1">
            <a:extLst>
              <a:ext uri="{FF2B5EF4-FFF2-40B4-BE49-F238E27FC236}">
                <a16:creationId xmlns:a16="http://schemas.microsoft.com/office/drawing/2014/main" id="{519CF35D-5B10-567C-A6B2-F90D358B86ED}"/>
              </a:ext>
            </a:extLst>
          </p:cNvPr>
          <p:cNvSpPr>
            <a:spLocks noGrp="1"/>
          </p:cNvSpPr>
          <p:nvPr>
            <p:ph type="title"/>
          </p:nvPr>
        </p:nvSpPr>
        <p:spPr>
          <a:xfrm>
            <a:off x="131657" y="586585"/>
            <a:ext cx="8093363" cy="916230"/>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3.The Fetching </a:t>
            </a:r>
            <a:br>
              <a:rPr lang="en-US" sz="4000" dirty="0">
                <a:solidFill>
                  <a:srgbClr val="E6B254"/>
                </a:solidFill>
                <a:latin typeface="Futura Medium" panose="020B0602020204020303" pitchFamily="34" charset="-79"/>
                <a:cs typeface="Futura Medium" panose="020B0602020204020303" pitchFamily="34" charset="-79"/>
              </a:rPr>
            </a:br>
            <a:r>
              <a:rPr lang="en-US" sz="4000" dirty="0">
                <a:solidFill>
                  <a:srgbClr val="E6B254"/>
                </a:solidFill>
                <a:latin typeface="Futura Medium" panose="020B0602020204020303" pitchFamily="34" charset="-79"/>
                <a:cs typeface="Futura Medium" panose="020B0602020204020303" pitchFamily="34" charset="-79"/>
              </a:rPr>
              <a:t>of the bride</a:t>
            </a:r>
            <a:br>
              <a:rPr lang="en-US" sz="4000" dirty="0">
                <a:solidFill>
                  <a:srgbClr val="E6B254"/>
                </a:solidFill>
                <a:latin typeface="Futura Medium" panose="020B0602020204020303" pitchFamily="34" charset="-79"/>
                <a:cs typeface="Futura Medium" panose="020B0602020204020303" pitchFamily="34" charset="-79"/>
              </a:rPr>
            </a:br>
            <a:endParaRPr lang="en-US" sz="4000" dirty="0">
              <a:solidFill>
                <a:srgbClr val="E6B254"/>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844643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82" y="281175"/>
            <a:ext cx="8093363" cy="916230"/>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3.	The Fetching of the bride</a:t>
            </a:r>
            <a:br>
              <a:rPr lang="en-US" sz="4000" dirty="0">
                <a:solidFill>
                  <a:srgbClr val="E6B254"/>
                </a:solidFill>
                <a:latin typeface="Futura Medium" panose="020B0602020204020303" pitchFamily="34" charset="-79"/>
                <a:cs typeface="Futura Medium" panose="020B0602020204020303" pitchFamily="34" charset="-79"/>
              </a:rPr>
            </a:br>
            <a:r>
              <a:rPr lang="en-US" sz="4000" dirty="0">
                <a:solidFill>
                  <a:schemeClr val="bg1"/>
                </a:solidFill>
                <a:latin typeface="Futura Medium" panose="020B0602020204020303" pitchFamily="34" charset="-79"/>
                <a:cs typeface="Futura Medium" panose="020B0602020204020303" pitchFamily="34" charset="-79"/>
              </a:rPr>
              <a:t>Seven Steps</a:t>
            </a: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3" name="Content Placeholder 2"/>
          <p:cNvSpPr>
            <a:spLocks noGrp="1"/>
          </p:cNvSpPr>
          <p:nvPr>
            <p:ph idx="1"/>
          </p:nvPr>
        </p:nvSpPr>
        <p:spPr>
          <a:xfrm>
            <a:off x="143556" y="1350110"/>
            <a:ext cx="8856890" cy="3793390"/>
          </a:xfrm>
        </p:spPr>
        <p:txBody>
          <a:bodyPr>
            <a:normAutofit/>
          </a:bodyPr>
          <a:lstStyle/>
          <a:p>
            <a:pPr marL="0" marR="0" indent="0">
              <a:spcBef>
                <a:spcPts val="0"/>
              </a:spcBef>
              <a:spcAft>
                <a:spcPts val="0"/>
              </a:spcAft>
              <a:buNone/>
            </a:pPr>
            <a:r>
              <a:rPr lang="en-US" b="1" dirty="0">
                <a:solidFill>
                  <a:srgbClr val="E6B254"/>
                </a:solidFill>
                <a:latin typeface="FUTURA MEDIUM" panose="020B0602020204020303" pitchFamily="34" charset="-79"/>
                <a:ea typeface="MS Mincho" panose="02020609040205080304" pitchFamily="49" charset="-128"/>
                <a:cs typeface="FUTURA MEDIUM" panose="020B0602020204020303" pitchFamily="34" charset="-79"/>
              </a:rPr>
              <a:t>1</a:t>
            </a:r>
            <a:r>
              <a:rPr lang="en-US" b="1" dirty="0">
                <a:solidFill>
                  <a:srgbClr val="E6B254"/>
                </a:solidFill>
                <a:latin typeface="Futura Medium" panose="020B0602020204020303" pitchFamily="34" charset="-79"/>
                <a:ea typeface="MS Mincho" panose="02020609040205080304" pitchFamily="49" charset="-128"/>
                <a:cs typeface="Futura Medium" panose="020B0602020204020303" pitchFamily="34" charset="-79"/>
              </a:rPr>
              <a:t>.</a:t>
            </a:r>
            <a:r>
              <a:rPr lang="en-US" dirty="0">
                <a:effectLst/>
                <a:latin typeface="Futura Medium" panose="020B0602020204020303" pitchFamily="34" charset="-79"/>
                <a:ea typeface="MS Mincho" panose="02020609040205080304" pitchFamily="49" charset="-128"/>
                <a:cs typeface="Futura Medium" panose="020B0602020204020303" pitchFamily="34" charset="-79"/>
              </a:rPr>
              <a:t> Messiah will come from Heaven into the earth’s atmosphere, and in that sense, He will enter into the realm of the home of the bride.</a:t>
            </a:r>
          </a:p>
          <a:p>
            <a:pPr marL="0" marR="0" indent="0">
              <a:spcBef>
                <a:spcPts val="0"/>
              </a:spcBef>
              <a:spcAft>
                <a:spcPts val="0"/>
              </a:spcAft>
              <a:buNone/>
            </a:pPr>
            <a:r>
              <a:rPr lang="en-US" dirty="0">
                <a:solidFill>
                  <a:srgbClr val="E6B254"/>
                </a:solidFill>
                <a:effectLst/>
                <a:latin typeface="Futura Medium" panose="020B0602020204020303" pitchFamily="34" charset="-79"/>
                <a:ea typeface="MS Mincho" panose="02020609040205080304" pitchFamily="49" charset="-128"/>
                <a:cs typeface="Futura Medium" panose="020B0602020204020303" pitchFamily="34" charset="-79"/>
              </a:rPr>
              <a:t>2.</a:t>
            </a:r>
            <a:r>
              <a:rPr lang="en-US" dirty="0">
                <a:effectLst/>
                <a:latin typeface="Futura Medium" panose="020B0602020204020303" pitchFamily="34" charset="-79"/>
                <a:ea typeface="MS Mincho" panose="02020609040205080304" pitchFamily="49" charset="-128"/>
                <a:cs typeface="Futura Medium" panose="020B0602020204020303" pitchFamily="34" charset="-79"/>
              </a:rPr>
              <a:t> He will give a shout, like a military command for the process to begin.</a:t>
            </a:r>
          </a:p>
          <a:p>
            <a:pPr marL="0" marR="0" indent="0">
              <a:spcBef>
                <a:spcPts val="0"/>
              </a:spcBef>
              <a:spcAft>
                <a:spcPts val="0"/>
              </a:spcAft>
              <a:buNone/>
            </a:pPr>
            <a:r>
              <a:rPr lang="en-US" dirty="0">
                <a:solidFill>
                  <a:srgbClr val="E6B254"/>
                </a:solidFill>
                <a:effectLst/>
                <a:latin typeface="Futura Medium" panose="020B0602020204020303" pitchFamily="34" charset="-79"/>
                <a:ea typeface="MS Mincho" panose="02020609040205080304" pitchFamily="49" charset="-128"/>
                <a:cs typeface="Futura Medium" panose="020B0602020204020303" pitchFamily="34" charset="-79"/>
              </a:rPr>
              <a:t>3.</a:t>
            </a:r>
            <a:r>
              <a:rPr lang="en-US" dirty="0">
                <a:effectLst/>
                <a:latin typeface="Futura Medium" panose="020B0602020204020303" pitchFamily="34" charset="-79"/>
                <a:ea typeface="MS Mincho" panose="02020609040205080304" pitchFamily="49" charset="-128"/>
                <a:cs typeface="Futura Medium" panose="020B0602020204020303" pitchFamily="34" charset="-79"/>
              </a:rPr>
              <a:t> Michael, the archangel will repeat Messiah’s command like a sub-commander would repeat the orders of a general.</a:t>
            </a:r>
          </a:p>
        </p:txBody>
      </p:sp>
    </p:spTree>
    <p:extLst>
      <p:ext uri="{BB962C8B-B14F-4D97-AF65-F5344CB8AC3E}">
        <p14:creationId xmlns:p14="http://schemas.microsoft.com/office/powerpoint/2010/main" val="2049839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82" y="281175"/>
            <a:ext cx="8093363" cy="916230"/>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3.	The Fetching of the bride</a:t>
            </a:r>
            <a:br>
              <a:rPr lang="en-US" sz="4000" dirty="0">
                <a:solidFill>
                  <a:srgbClr val="E6B254"/>
                </a:solidFill>
                <a:latin typeface="Futura Medium" panose="020B0602020204020303" pitchFamily="34" charset="-79"/>
                <a:cs typeface="Futura Medium" panose="020B0602020204020303" pitchFamily="34" charset="-79"/>
              </a:rPr>
            </a:br>
            <a:r>
              <a:rPr lang="en-US" sz="4000" dirty="0">
                <a:solidFill>
                  <a:schemeClr val="bg1"/>
                </a:solidFill>
                <a:latin typeface="Futura Medium" panose="020B0602020204020303" pitchFamily="34" charset="-79"/>
                <a:cs typeface="Futura Medium" panose="020B0602020204020303" pitchFamily="34" charset="-79"/>
              </a:rPr>
              <a:t>Seven Steps</a:t>
            </a: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3" name="Content Placeholder 2"/>
          <p:cNvSpPr>
            <a:spLocks noGrp="1"/>
          </p:cNvSpPr>
          <p:nvPr>
            <p:ph idx="1"/>
          </p:nvPr>
        </p:nvSpPr>
        <p:spPr>
          <a:xfrm>
            <a:off x="143556" y="1350110"/>
            <a:ext cx="8856890" cy="3793390"/>
          </a:xfrm>
        </p:spPr>
        <p:txBody>
          <a:bodyPr>
            <a:normAutofit/>
          </a:bodyPr>
          <a:lstStyle/>
          <a:p>
            <a:pPr marL="0" marR="0" indent="0">
              <a:lnSpc>
                <a:spcPct val="120000"/>
              </a:lnSpc>
              <a:spcBef>
                <a:spcPts val="0"/>
              </a:spcBef>
              <a:spcAft>
                <a:spcPts val="0"/>
              </a:spcAft>
              <a:buNone/>
            </a:pPr>
            <a:r>
              <a:rPr lang="en-US" sz="2800" b="1" dirty="0">
                <a:solidFill>
                  <a:srgbClr val="E6B254"/>
                </a:solidFill>
                <a:effectLst/>
                <a:latin typeface="FUTURA MEDIUM" panose="020B0602020204020303" pitchFamily="34" charset="-79"/>
                <a:ea typeface="MS Mincho" panose="02020609040205080304" pitchFamily="49" charset="-128"/>
                <a:cs typeface="FUTURA MEDIUM" panose="020B0602020204020303" pitchFamily="34" charset="-79"/>
              </a:rPr>
              <a:t>4.</a:t>
            </a:r>
            <a:r>
              <a:rPr lang="en-US" sz="2800" dirty="0">
                <a:effectLst/>
                <a:latin typeface="Futura Medium" panose="020B0602020204020303" pitchFamily="34" charset="-79"/>
                <a:ea typeface="MS Mincho" panose="02020609040205080304" pitchFamily="49" charset="-128"/>
                <a:cs typeface="Futura Medium" panose="020B0602020204020303" pitchFamily="34" charset="-79"/>
              </a:rPr>
              <a:t> Then comes the trump of God </a:t>
            </a:r>
          </a:p>
          <a:p>
            <a:pPr marL="0" marR="0" indent="0">
              <a:lnSpc>
                <a:spcPct val="120000"/>
              </a:lnSpc>
              <a:spcBef>
                <a:spcPts val="0"/>
              </a:spcBef>
              <a:spcAft>
                <a:spcPts val="0"/>
              </a:spcAft>
              <a:buNone/>
            </a:pPr>
            <a:r>
              <a:rPr lang="en-US" sz="2800" b="1" dirty="0">
                <a:solidFill>
                  <a:srgbClr val="E6B254"/>
                </a:solidFill>
                <a:effectLst/>
                <a:latin typeface="FUTURA MEDIUM" panose="020B0602020204020303" pitchFamily="34" charset="-79"/>
                <a:ea typeface="MS Mincho" panose="02020609040205080304" pitchFamily="49" charset="-128"/>
                <a:cs typeface="FUTURA MEDIUM" panose="020B0602020204020303" pitchFamily="34" charset="-79"/>
              </a:rPr>
              <a:t>5</a:t>
            </a:r>
            <a:r>
              <a:rPr lang="en-US" sz="2800" dirty="0">
                <a:solidFill>
                  <a:srgbClr val="E6B254"/>
                </a:solidFill>
                <a:effectLst/>
                <a:latin typeface="Futura Medium" panose="020B0602020204020303" pitchFamily="34" charset="-79"/>
                <a:ea typeface="MS Mincho" panose="02020609040205080304" pitchFamily="49" charset="-128"/>
                <a:cs typeface="Futura Medium" panose="020B0602020204020303" pitchFamily="34" charset="-79"/>
              </a:rPr>
              <a:t>.</a:t>
            </a:r>
            <a:r>
              <a:rPr lang="en-US" sz="2800" dirty="0">
                <a:effectLst/>
                <a:latin typeface="Futura Medium" panose="020B0602020204020303" pitchFamily="34" charset="-79"/>
                <a:ea typeface="MS Mincho" panose="02020609040205080304" pitchFamily="49" charset="-128"/>
                <a:cs typeface="Futura Medium" panose="020B0602020204020303" pitchFamily="34" charset="-79"/>
              </a:rPr>
              <a:t> The dead in Messiah will rise first.</a:t>
            </a:r>
          </a:p>
          <a:p>
            <a:pPr marL="0" marR="0" indent="0">
              <a:lnSpc>
                <a:spcPct val="120000"/>
              </a:lnSpc>
              <a:spcBef>
                <a:spcPts val="0"/>
              </a:spcBef>
              <a:spcAft>
                <a:spcPts val="0"/>
              </a:spcAft>
              <a:buNone/>
            </a:pPr>
            <a:r>
              <a:rPr lang="en-US" sz="2800" b="1" dirty="0">
                <a:solidFill>
                  <a:srgbClr val="E6B254"/>
                </a:solidFill>
                <a:effectLst/>
                <a:latin typeface="FUTURA MEDIUM" panose="020B0602020204020303" pitchFamily="34" charset="-79"/>
                <a:ea typeface="MS Mincho" panose="02020609040205080304" pitchFamily="49" charset="-128"/>
                <a:cs typeface="FUTURA MEDIUM" panose="020B0602020204020303" pitchFamily="34" charset="-79"/>
              </a:rPr>
              <a:t>6</a:t>
            </a:r>
            <a:r>
              <a:rPr lang="en-US" sz="2800" dirty="0">
                <a:solidFill>
                  <a:srgbClr val="E6B254"/>
                </a:solidFill>
                <a:effectLst/>
                <a:latin typeface="Futura Medium" panose="020B0602020204020303" pitchFamily="34" charset="-79"/>
                <a:ea typeface="MS Mincho" panose="02020609040205080304" pitchFamily="49" charset="-128"/>
                <a:cs typeface="Futura Medium" panose="020B0602020204020303" pitchFamily="34" charset="-79"/>
              </a:rPr>
              <a:t>. </a:t>
            </a:r>
            <a:r>
              <a:rPr lang="en-US" sz="2800" dirty="0">
                <a:effectLst/>
                <a:latin typeface="Futura Medium" panose="020B0602020204020303" pitchFamily="34" charset="-79"/>
                <a:ea typeface="MS Mincho" panose="02020609040205080304" pitchFamily="49" charset="-128"/>
                <a:cs typeface="Futura Medium" panose="020B0602020204020303" pitchFamily="34" charset="-79"/>
              </a:rPr>
              <a:t>The living will then meet Messiah in the air.</a:t>
            </a:r>
          </a:p>
          <a:p>
            <a:pPr marL="0" marR="0" indent="0">
              <a:lnSpc>
                <a:spcPct val="120000"/>
              </a:lnSpc>
              <a:spcBef>
                <a:spcPts val="0"/>
              </a:spcBef>
              <a:spcAft>
                <a:spcPts val="0"/>
              </a:spcAft>
              <a:buNone/>
            </a:pPr>
            <a:r>
              <a:rPr lang="en-US" dirty="0">
                <a:solidFill>
                  <a:srgbClr val="E6B254"/>
                </a:solidFill>
                <a:latin typeface="Futura Medium" panose="020B0602020204020303" pitchFamily="34" charset="-79"/>
                <a:ea typeface="MS Mincho" panose="02020609040205080304" pitchFamily="49" charset="-128"/>
                <a:cs typeface="Futura Medium" panose="020B0602020204020303" pitchFamily="34" charset="-79"/>
              </a:rPr>
              <a:t>7.</a:t>
            </a:r>
            <a:r>
              <a:rPr lang="en-US" sz="2800" dirty="0">
                <a:effectLst/>
                <a:latin typeface="Futura Medium" panose="020B0602020204020303" pitchFamily="34" charset="-79"/>
                <a:ea typeface="MS Mincho" panose="02020609040205080304" pitchFamily="49" charset="-128"/>
                <a:cs typeface="Futura Medium" panose="020B0602020204020303" pitchFamily="34" charset="-79"/>
              </a:rPr>
              <a:t> The believers will be with the Lord to never be separated again.</a:t>
            </a:r>
          </a:p>
        </p:txBody>
      </p:sp>
    </p:spTree>
    <p:extLst>
      <p:ext uri="{BB962C8B-B14F-4D97-AF65-F5344CB8AC3E}">
        <p14:creationId xmlns:p14="http://schemas.microsoft.com/office/powerpoint/2010/main" val="2030521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82" y="281175"/>
            <a:ext cx="8093363" cy="916230"/>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3.	The Fetching of the bride</a:t>
            </a:r>
            <a:br>
              <a:rPr lang="en-US" sz="4000" dirty="0">
                <a:solidFill>
                  <a:srgbClr val="E6B254"/>
                </a:solidFill>
                <a:latin typeface="Futura Medium" panose="020B0602020204020303" pitchFamily="34" charset="-79"/>
                <a:cs typeface="Futura Medium" panose="020B0602020204020303" pitchFamily="34" charset="-79"/>
              </a:rPr>
            </a:b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4" name="TextBox 3">
            <a:extLst>
              <a:ext uri="{FF2B5EF4-FFF2-40B4-BE49-F238E27FC236}">
                <a16:creationId xmlns:a16="http://schemas.microsoft.com/office/drawing/2014/main" id="{ADDD7E30-3376-D33E-C130-3FA47252EE47}"/>
              </a:ext>
            </a:extLst>
          </p:cNvPr>
          <p:cNvSpPr txBox="1"/>
          <p:nvPr/>
        </p:nvSpPr>
        <p:spPr>
          <a:xfrm>
            <a:off x="143555" y="1044700"/>
            <a:ext cx="8637980" cy="3416320"/>
          </a:xfrm>
          <a:prstGeom prst="rect">
            <a:avLst/>
          </a:prstGeom>
          <a:noFill/>
        </p:spPr>
        <p:txBody>
          <a:bodyPr wrap="square" rtlCol="0">
            <a:spAutoFit/>
          </a:bodyPr>
          <a:lstStyle/>
          <a:p>
            <a:r>
              <a:rPr lang="en-US" sz="3600" dirty="0">
                <a:solidFill>
                  <a:schemeClr val="bg1"/>
                </a:solidFill>
                <a:latin typeface="Futura Medium" panose="020B0602020204020303" pitchFamily="34" charset="-79"/>
                <a:cs typeface="Futura Medium" panose="020B0602020204020303" pitchFamily="34" charset="-79"/>
              </a:rPr>
              <a:t>Up to that point, </a:t>
            </a:r>
          </a:p>
          <a:p>
            <a:r>
              <a:rPr lang="en-US" sz="3600" dirty="0">
                <a:solidFill>
                  <a:srgbClr val="E6B254"/>
                </a:solidFill>
                <a:latin typeface="Futura Medium" panose="020B0602020204020303" pitchFamily="34" charset="-79"/>
                <a:cs typeface="Futura Medium" panose="020B0602020204020303" pitchFamily="34" charset="-79"/>
              </a:rPr>
              <a:t>SANCTIFICATION</a:t>
            </a:r>
            <a:r>
              <a:rPr lang="en-US" sz="3600" dirty="0">
                <a:solidFill>
                  <a:schemeClr val="bg1"/>
                </a:solidFill>
                <a:latin typeface="Futura Medium" panose="020B0602020204020303" pitchFamily="34" charset="-79"/>
                <a:cs typeface="Futura Medium" panose="020B0602020204020303" pitchFamily="34" charset="-79"/>
              </a:rPr>
              <a:t> has been a process from the time of salvation forward, leading to its final state known as </a:t>
            </a:r>
            <a:r>
              <a:rPr lang="en-US" sz="3600" dirty="0">
                <a:solidFill>
                  <a:srgbClr val="E6B254"/>
                </a:solidFill>
                <a:latin typeface="Futura Medium" panose="020B0602020204020303" pitchFamily="34" charset="-79"/>
                <a:cs typeface="Futura Medium" panose="020B0602020204020303" pitchFamily="34" charset="-79"/>
              </a:rPr>
              <a:t>GLORIFICATION</a:t>
            </a:r>
            <a:r>
              <a:rPr lang="en-US" sz="3600" dirty="0">
                <a:solidFill>
                  <a:schemeClr val="bg1"/>
                </a:solidFill>
                <a:latin typeface="Futura Medium" panose="020B0602020204020303" pitchFamily="34" charset="-79"/>
                <a:cs typeface="Futura Medium" panose="020B0602020204020303" pitchFamily="34" charset="-79"/>
              </a:rPr>
              <a:t> when believers are in Heaven.</a:t>
            </a:r>
            <a:endParaRPr lang="en-US" sz="3600" dirty="0"/>
          </a:p>
        </p:txBody>
      </p:sp>
    </p:spTree>
    <p:extLst>
      <p:ext uri="{BB962C8B-B14F-4D97-AF65-F5344CB8AC3E}">
        <p14:creationId xmlns:p14="http://schemas.microsoft.com/office/powerpoint/2010/main" val="1235865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433880"/>
            <a:ext cx="4123035" cy="763525"/>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4.The Ceremony</a:t>
            </a:r>
            <a:br>
              <a:rPr lang="en-US" sz="4000" dirty="0">
                <a:solidFill>
                  <a:srgbClr val="E6B254"/>
                </a:solidFill>
                <a:latin typeface="Futura Medium" panose="020B0602020204020303" pitchFamily="34" charset="-79"/>
                <a:cs typeface="Futura Medium" panose="020B0602020204020303" pitchFamily="34" charset="-79"/>
              </a:rPr>
            </a:b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4" name="Content Placeholder 2">
            <a:extLst>
              <a:ext uri="{FF2B5EF4-FFF2-40B4-BE49-F238E27FC236}">
                <a16:creationId xmlns:a16="http://schemas.microsoft.com/office/drawing/2014/main" id="{8A220217-E2AF-E272-586F-A2494DD4AE73}"/>
              </a:ext>
            </a:extLst>
          </p:cNvPr>
          <p:cNvSpPr>
            <a:spLocks noGrp="1"/>
          </p:cNvSpPr>
          <p:nvPr>
            <p:ph idx="1"/>
          </p:nvPr>
        </p:nvSpPr>
        <p:spPr>
          <a:xfrm>
            <a:off x="71777" y="1328624"/>
            <a:ext cx="9000445" cy="3512215"/>
          </a:xfrm>
        </p:spPr>
        <p:txBody>
          <a:bodyPr>
            <a:normAutofit/>
          </a:bodyPr>
          <a:lstStyle/>
          <a:p>
            <a:r>
              <a:rPr lang="en-US" sz="3200" dirty="0">
                <a:latin typeface="Futura Medium" panose="020B0602020204020303" pitchFamily="34" charset="-79"/>
                <a:cs typeface="Futura Medium" panose="020B0602020204020303" pitchFamily="34" charset="-79"/>
              </a:rPr>
              <a:t>Was conducted at the home of the Groom. </a:t>
            </a:r>
          </a:p>
          <a:p>
            <a:r>
              <a:rPr lang="en-US" sz="3200" dirty="0">
                <a:latin typeface="Futura Medium" panose="020B0602020204020303" pitchFamily="34" charset="-79"/>
                <a:cs typeface="Futura Medium" panose="020B0602020204020303" pitchFamily="34" charset="-79"/>
              </a:rPr>
              <a:t>It Included immediate family and two witnesses.</a:t>
            </a:r>
          </a:p>
          <a:p>
            <a:r>
              <a:rPr lang="en-US" sz="3200" dirty="0">
                <a:latin typeface="Futura Medium" panose="020B0602020204020303" pitchFamily="34" charset="-79"/>
                <a:cs typeface="Futura Medium" panose="020B0602020204020303" pitchFamily="34" charset="-79"/>
              </a:rPr>
              <a:t>FULFILLED by a ceremony in heaven for the raptured Bride (Church) and the Groom (Yeshua)</a:t>
            </a:r>
          </a:p>
        </p:txBody>
      </p:sp>
    </p:spTree>
    <p:extLst>
      <p:ext uri="{BB962C8B-B14F-4D97-AF65-F5344CB8AC3E}">
        <p14:creationId xmlns:p14="http://schemas.microsoft.com/office/powerpoint/2010/main" val="1135630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281175"/>
            <a:ext cx="4123035" cy="763525"/>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4.The Ceremony</a:t>
            </a:r>
            <a:br>
              <a:rPr lang="en-US" sz="4000" dirty="0">
                <a:solidFill>
                  <a:srgbClr val="E6B254"/>
                </a:solidFill>
                <a:latin typeface="Futura Medium" panose="020B0602020204020303" pitchFamily="34" charset="-79"/>
                <a:cs typeface="Futura Medium" panose="020B0602020204020303" pitchFamily="34" charset="-79"/>
              </a:rPr>
            </a:b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4" name="Content Placeholder 2">
            <a:extLst>
              <a:ext uri="{FF2B5EF4-FFF2-40B4-BE49-F238E27FC236}">
                <a16:creationId xmlns:a16="http://schemas.microsoft.com/office/drawing/2014/main" id="{8A220217-E2AF-E272-586F-A2494DD4AE73}"/>
              </a:ext>
            </a:extLst>
          </p:cNvPr>
          <p:cNvSpPr>
            <a:spLocks noGrp="1"/>
          </p:cNvSpPr>
          <p:nvPr>
            <p:ph idx="1"/>
          </p:nvPr>
        </p:nvSpPr>
        <p:spPr>
          <a:xfrm>
            <a:off x="143555" y="662937"/>
            <a:ext cx="9000445" cy="3512215"/>
          </a:xfrm>
        </p:spPr>
        <p:txBody>
          <a:bodyPr>
            <a:normAutofit fontScale="25000" lnSpcReduction="20000"/>
          </a:bodyPr>
          <a:lstStyle/>
          <a:p>
            <a:pPr marL="0" indent="0">
              <a:lnSpc>
                <a:spcPct val="120000"/>
              </a:lnSpc>
              <a:buNone/>
            </a:pPr>
            <a:r>
              <a:rPr lang="en-US" sz="11200" dirty="0">
                <a:solidFill>
                  <a:srgbClr val="E6B254"/>
                </a:solidFill>
                <a:latin typeface="Futura Medium" panose="020B0602020204020303" pitchFamily="34" charset="-79"/>
                <a:cs typeface="Futura Medium" panose="020B0602020204020303" pitchFamily="34" charset="-79"/>
              </a:rPr>
              <a:t>Revelation 19:6-9 </a:t>
            </a:r>
            <a:r>
              <a:rPr lang="en-US" sz="11200" i="1" dirty="0">
                <a:latin typeface="Futura Medium" panose="020B0602020204020303" pitchFamily="34" charset="-79"/>
                <a:cs typeface="Futura Medium" panose="020B0602020204020303" pitchFamily="34" charset="-79"/>
              </a:rPr>
              <a:t>Then I heard something like the voice of a great multitude and like the sound of many waters and like the sound of mighty peals of thunder, saying, “Hallelujah! For the Lord our God, the Almighty, reigns. Marriage of the Lamb7 Let us rejoice and be glad and give the glory to Him, for </a:t>
            </a:r>
            <a:r>
              <a:rPr lang="en-US" sz="11200" i="1" dirty="0">
                <a:solidFill>
                  <a:srgbClr val="E6B254"/>
                </a:solidFill>
                <a:latin typeface="Futura Medium" panose="020B0602020204020303" pitchFamily="34" charset="-79"/>
                <a:cs typeface="Futura Medium" panose="020B0602020204020303" pitchFamily="34" charset="-79"/>
              </a:rPr>
              <a:t>the marriage of the Lamb has come and His bride has made herself ready.” 8 It was given to her to clothe herself in fine linen, bright and clean; for the fine linen is the righteous acts of the saints.</a:t>
            </a:r>
          </a:p>
          <a:p>
            <a:pPr marL="0" indent="0">
              <a:buNone/>
            </a:pPr>
            <a:endParaRPr lang="en-US" sz="32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159418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433880"/>
            <a:ext cx="8093363" cy="916230"/>
          </a:xfrm>
        </p:spPr>
        <p:txBody>
          <a:bodyPr>
            <a:noAutofit/>
          </a:bodyPr>
          <a:lstStyle/>
          <a:p>
            <a:r>
              <a:rPr lang="en-US" sz="4000" b="1" dirty="0">
                <a:solidFill>
                  <a:srgbClr val="E39A39"/>
                </a:solidFill>
                <a:latin typeface="FUTURA MEDIUM" panose="020B0602020204020303" pitchFamily="34" charset="-79"/>
                <a:cs typeface="FUTURA MEDIUM" panose="020B0602020204020303" pitchFamily="34" charset="-79"/>
              </a:rPr>
              <a:t>A POWERFUL </a:t>
            </a:r>
            <a:br>
              <a:rPr lang="en-US" sz="4000" b="1" dirty="0">
                <a:solidFill>
                  <a:srgbClr val="E39A39"/>
                </a:solidFill>
                <a:latin typeface="FUTURA MEDIUM" panose="020B0602020204020303" pitchFamily="34" charset="-79"/>
                <a:cs typeface="FUTURA MEDIUM" panose="020B0602020204020303" pitchFamily="34" charset="-79"/>
              </a:rPr>
            </a:br>
            <a:r>
              <a:rPr lang="en-US" sz="4000" b="1" dirty="0">
                <a:solidFill>
                  <a:srgbClr val="E39A39"/>
                </a:solidFill>
                <a:latin typeface="FUTURA MEDIUM" panose="020B0602020204020303" pitchFamily="34" charset="-79"/>
                <a:cs typeface="FUTURA MEDIUM" panose="020B0602020204020303" pitchFamily="34" charset="-79"/>
              </a:rPr>
              <a:t>PARALLEL</a:t>
            </a:r>
          </a:p>
        </p:txBody>
      </p:sp>
      <p:sp>
        <p:nvSpPr>
          <p:cNvPr id="3" name="Content Placeholder 2"/>
          <p:cNvSpPr>
            <a:spLocks noGrp="1"/>
          </p:cNvSpPr>
          <p:nvPr>
            <p:ph idx="1"/>
          </p:nvPr>
        </p:nvSpPr>
        <p:spPr>
          <a:xfrm>
            <a:off x="389524" y="1808224"/>
            <a:ext cx="8458216" cy="3206805"/>
          </a:xfrm>
        </p:spPr>
        <p:txBody>
          <a:bodyPr>
            <a:normAutofit lnSpcReduction="10000"/>
          </a:bodyPr>
          <a:lstStyle/>
          <a:p>
            <a:r>
              <a:rPr lang="en-US" sz="4000" dirty="0">
                <a:latin typeface="Futura Medium" panose="020B0602020204020303" pitchFamily="34" charset="-79"/>
                <a:cs typeface="Futura Medium" panose="020B0602020204020303" pitchFamily="34" charset="-79"/>
              </a:rPr>
              <a:t>The Groom = Yeshua the Messiah</a:t>
            </a:r>
          </a:p>
          <a:p>
            <a:r>
              <a:rPr lang="en-US" sz="4000" dirty="0">
                <a:latin typeface="Futura Medium" panose="020B0602020204020303" pitchFamily="34" charset="-79"/>
                <a:cs typeface="Futura Medium" panose="020B0602020204020303" pitchFamily="34" charset="-79"/>
              </a:rPr>
              <a:t>The Bride = The Body of Messiah</a:t>
            </a:r>
          </a:p>
          <a:p>
            <a:r>
              <a:rPr lang="en-US" sz="4000" dirty="0">
                <a:latin typeface="Futura Medium" panose="020B0602020204020303" pitchFamily="34" charset="-79"/>
                <a:cs typeface="Futura Medium" panose="020B0602020204020303" pitchFamily="34" charset="-79"/>
              </a:rPr>
              <a:t>The order of the Jewish wedding sheds some light on the order of end times events</a:t>
            </a:r>
          </a:p>
          <a:p>
            <a:pPr marL="0" indent="0">
              <a:buNone/>
            </a:pPr>
            <a:endParaRPr lang="en-US" sz="4000" dirty="0">
              <a:latin typeface="Futura Medium" panose="020B0602020204020303" pitchFamily="34" charset="-79"/>
              <a:cs typeface="Futura Medium" panose="020B0602020204020303" pitchFamily="34" charset="-79"/>
            </a:endParaRPr>
          </a:p>
          <a:p>
            <a:endParaRPr lang="en-US" sz="40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753398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281175"/>
            <a:ext cx="4123035" cy="763525"/>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4.The Ceremony</a:t>
            </a:r>
            <a:br>
              <a:rPr lang="en-US" sz="4000" dirty="0">
                <a:solidFill>
                  <a:srgbClr val="E6B254"/>
                </a:solidFill>
                <a:latin typeface="Futura Medium" panose="020B0602020204020303" pitchFamily="34" charset="-79"/>
                <a:cs typeface="Futura Medium" panose="020B0602020204020303" pitchFamily="34" charset="-79"/>
              </a:rPr>
            </a:b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4" name="Content Placeholder 2">
            <a:extLst>
              <a:ext uri="{FF2B5EF4-FFF2-40B4-BE49-F238E27FC236}">
                <a16:creationId xmlns:a16="http://schemas.microsoft.com/office/drawing/2014/main" id="{8A220217-E2AF-E272-586F-A2494DD4AE73}"/>
              </a:ext>
            </a:extLst>
          </p:cNvPr>
          <p:cNvSpPr>
            <a:spLocks noGrp="1"/>
          </p:cNvSpPr>
          <p:nvPr>
            <p:ph idx="1"/>
          </p:nvPr>
        </p:nvSpPr>
        <p:spPr>
          <a:xfrm>
            <a:off x="143555" y="815642"/>
            <a:ext cx="9000445" cy="3512215"/>
          </a:xfrm>
        </p:spPr>
        <p:txBody>
          <a:bodyPr>
            <a:normAutofit fontScale="25000" lnSpcReduction="20000"/>
          </a:bodyPr>
          <a:lstStyle/>
          <a:p>
            <a:pPr marL="0" indent="0">
              <a:lnSpc>
                <a:spcPct val="120000"/>
              </a:lnSpc>
              <a:buNone/>
            </a:pPr>
            <a:r>
              <a:rPr lang="en-US" sz="11200" dirty="0">
                <a:solidFill>
                  <a:srgbClr val="E6B254"/>
                </a:solidFill>
                <a:latin typeface="Futura Medium" panose="020B0602020204020303" pitchFamily="34" charset="-79"/>
                <a:cs typeface="Futura Medium" panose="020B0602020204020303" pitchFamily="34" charset="-79"/>
              </a:rPr>
              <a:t>Revelation 19:11-16 </a:t>
            </a:r>
            <a:r>
              <a:rPr lang="en-US" sz="11200" i="1" dirty="0">
                <a:latin typeface="Futura Medium" panose="020B0602020204020303" pitchFamily="34" charset="-79"/>
                <a:cs typeface="Futura Medium" panose="020B0602020204020303" pitchFamily="34" charset="-79"/>
              </a:rPr>
              <a:t>And I saw heaven opened, and behold, a white horse, and He who sat on it is called Faithful and True, and in righteousness, He judges and wages war. 12 His eyes are a flame of fire, and on His head are many diadems, and He has a name written on Him which no one knows except Himself. 13 He is clothed with a robe dipped in blood, and His name is called The Word of God.</a:t>
            </a:r>
            <a:endParaRPr lang="en-US" sz="32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1441637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281175"/>
            <a:ext cx="4123035" cy="763525"/>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4.The Ceremony</a:t>
            </a:r>
            <a:br>
              <a:rPr lang="en-US" sz="4000" dirty="0">
                <a:solidFill>
                  <a:srgbClr val="E6B254"/>
                </a:solidFill>
                <a:latin typeface="Futura Medium" panose="020B0602020204020303" pitchFamily="34" charset="-79"/>
                <a:cs typeface="Futura Medium" panose="020B0602020204020303" pitchFamily="34" charset="-79"/>
              </a:rPr>
            </a:b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4" name="Content Placeholder 2">
            <a:extLst>
              <a:ext uri="{FF2B5EF4-FFF2-40B4-BE49-F238E27FC236}">
                <a16:creationId xmlns:a16="http://schemas.microsoft.com/office/drawing/2014/main" id="{8A220217-E2AF-E272-586F-A2494DD4AE73}"/>
              </a:ext>
            </a:extLst>
          </p:cNvPr>
          <p:cNvSpPr>
            <a:spLocks noGrp="1"/>
          </p:cNvSpPr>
          <p:nvPr>
            <p:ph idx="1"/>
          </p:nvPr>
        </p:nvSpPr>
        <p:spPr>
          <a:xfrm>
            <a:off x="143555" y="891995"/>
            <a:ext cx="9000445" cy="3512215"/>
          </a:xfrm>
        </p:spPr>
        <p:txBody>
          <a:bodyPr>
            <a:normAutofit fontScale="25000" lnSpcReduction="20000"/>
          </a:bodyPr>
          <a:lstStyle/>
          <a:p>
            <a:pPr marL="0" indent="0">
              <a:lnSpc>
                <a:spcPct val="120000"/>
              </a:lnSpc>
              <a:buNone/>
            </a:pPr>
            <a:r>
              <a:rPr lang="en-US" sz="11200" i="1" dirty="0">
                <a:latin typeface="Futura Medium" panose="020B0602020204020303" pitchFamily="34" charset="-79"/>
                <a:cs typeface="Futura Medium" panose="020B0602020204020303" pitchFamily="34" charset="-79"/>
              </a:rPr>
              <a:t> 14 And the armies which are in heaven, clothed in fine linen, white and clean, were following Him on white horses. 15 From His mouth comes a sharp sword, so that with it He may strike down the nations, and He will rule them with a rod of iron; and He treads the winepress of the fierce wrath of God, the Almighty. 16 And on His robe and on His thigh He has a name written, “KING OF KINGS, AND LORD OF LORDS.”</a:t>
            </a:r>
          </a:p>
        </p:txBody>
      </p:sp>
    </p:spTree>
    <p:extLst>
      <p:ext uri="{BB962C8B-B14F-4D97-AF65-F5344CB8AC3E}">
        <p14:creationId xmlns:p14="http://schemas.microsoft.com/office/powerpoint/2010/main" val="951754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281175"/>
            <a:ext cx="4123035" cy="763525"/>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4.The Ceremony</a:t>
            </a:r>
            <a:br>
              <a:rPr lang="en-US" sz="4000" dirty="0">
                <a:solidFill>
                  <a:srgbClr val="E6B254"/>
                </a:solidFill>
                <a:latin typeface="Futura Medium" panose="020B0602020204020303" pitchFamily="34" charset="-79"/>
                <a:cs typeface="Futura Medium" panose="020B0602020204020303" pitchFamily="34" charset="-79"/>
              </a:rPr>
            </a:b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4" name="Content Placeholder 2">
            <a:extLst>
              <a:ext uri="{FF2B5EF4-FFF2-40B4-BE49-F238E27FC236}">
                <a16:creationId xmlns:a16="http://schemas.microsoft.com/office/drawing/2014/main" id="{8A220217-E2AF-E272-586F-A2494DD4AE73}"/>
              </a:ext>
            </a:extLst>
          </p:cNvPr>
          <p:cNvSpPr>
            <a:spLocks noGrp="1"/>
          </p:cNvSpPr>
          <p:nvPr>
            <p:ph idx="1"/>
          </p:nvPr>
        </p:nvSpPr>
        <p:spPr>
          <a:xfrm>
            <a:off x="143555" y="665246"/>
            <a:ext cx="9000445" cy="3512215"/>
          </a:xfrm>
        </p:spPr>
        <p:txBody>
          <a:bodyPr>
            <a:noAutofit/>
          </a:bodyPr>
          <a:lstStyle/>
          <a:p>
            <a:pPr marL="0" indent="0">
              <a:buNone/>
            </a:pPr>
            <a:r>
              <a:rPr lang="en-US" sz="2400" i="1" dirty="0">
                <a:latin typeface="Futura Medium" panose="020B0602020204020303" pitchFamily="34" charset="-79"/>
                <a:cs typeface="Futura Medium" panose="020B0602020204020303" pitchFamily="34" charset="-79"/>
              </a:rPr>
              <a:t>As it pertains to the Church, three aspects of the whole Jewish wedding system are found here.</a:t>
            </a:r>
          </a:p>
          <a:p>
            <a:pPr marL="0" indent="0">
              <a:buNone/>
            </a:pPr>
            <a:r>
              <a:rPr lang="en-US" sz="2400" i="1" dirty="0">
                <a:latin typeface="Futura Medium" panose="020B0602020204020303" pitchFamily="34" charset="-79"/>
                <a:cs typeface="Futura Medium" panose="020B0602020204020303" pitchFamily="34" charset="-79"/>
              </a:rPr>
              <a:t>1. The marriage and the Ceremony take place in Heaven, before the second coming.</a:t>
            </a:r>
          </a:p>
          <a:p>
            <a:pPr marL="0" indent="0">
              <a:buNone/>
            </a:pPr>
            <a:r>
              <a:rPr lang="en-US" sz="2400" i="1" dirty="0">
                <a:latin typeface="Futura Medium" panose="020B0602020204020303" pitchFamily="34" charset="-79"/>
                <a:cs typeface="Futura Medium" panose="020B0602020204020303" pitchFamily="34" charset="-79"/>
              </a:rPr>
              <a:t>2. The wife has made herself ready, as she is now glorified (no spot, blemish, or wrinkles).</a:t>
            </a:r>
          </a:p>
          <a:p>
            <a:pPr marL="0" indent="0">
              <a:buNone/>
            </a:pPr>
            <a:r>
              <a:rPr lang="en-US" sz="2400" i="1" dirty="0">
                <a:latin typeface="Futura Medium" panose="020B0602020204020303" pitchFamily="34" charset="-79"/>
                <a:cs typeface="Futura Medium" panose="020B0602020204020303" pitchFamily="34" charset="-79"/>
              </a:rPr>
              <a:t>3. She is dressed in fine white linen, which represents the righteous acts of the saints.</a:t>
            </a:r>
          </a:p>
          <a:p>
            <a:pPr marL="0" indent="0">
              <a:buNone/>
            </a:pPr>
            <a:r>
              <a:rPr lang="en-US" sz="2400" i="1" dirty="0">
                <a:latin typeface="Futura Medium" panose="020B0602020204020303" pitchFamily="34" charset="-79"/>
                <a:cs typeface="Futura Medium" panose="020B0602020204020303" pitchFamily="34" charset="-79"/>
              </a:rPr>
              <a:t>By this time, the Bema Seat Judgment of Messiah is over with, full sanctification is attained, and the Bride (Church) is indeed like a pure virgin being presented to Messiah.</a:t>
            </a:r>
          </a:p>
        </p:txBody>
      </p:sp>
    </p:spTree>
    <p:extLst>
      <p:ext uri="{BB962C8B-B14F-4D97-AF65-F5344CB8AC3E}">
        <p14:creationId xmlns:p14="http://schemas.microsoft.com/office/powerpoint/2010/main" val="2860683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357527"/>
            <a:ext cx="6108200" cy="763525"/>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5.The Marriage Feast</a:t>
            </a:r>
            <a:br>
              <a:rPr lang="en-US" sz="4000" dirty="0">
                <a:solidFill>
                  <a:srgbClr val="E6B254"/>
                </a:solidFill>
                <a:latin typeface="Futura Medium" panose="020B0602020204020303" pitchFamily="34" charset="-79"/>
                <a:cs typeface="Futura Medium" panose="020B0602020204020303" pitchFamily="34" charset="-79"/>
              </a:rPr>
            </a:b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4" name="Content Placeholder 2">
            <a:extLst>
              <a:ext uri="{FF2B5EF4-FFF2-40B4-BE49-F238E27FC236}">
                <a16:creationId xmlns:a16="http://schemas.microsoft.com/office/drawing/2014/main" id="{8A220217-E2AF-E272-586F-A2494DD4AE73}"/>
              </a:ext>
            </a:extLst>
          </p:cNvPr>
          <p:cNvSpPr>
            <a:spLocks noGrp="1"/>
          </p:cNvSpPr>
          <p:nvPr>
            <p:ph idx="1"/>
          </p:nvPr>
        </p:nvSpPr>
        <p:spPr>
          <a:xfrm>
            <a:off x="143555" y="815642"/>
            <a:ext cx="9000445" cy="3512215"/>
          </a:xfrm>
        </p:spPr>
        <p:txBody>
          <a:bodyPr>
            <a:normAutofit/>
          </a:bodyPr>
          <a:lstStyle/>
          <a:p>
            <a:r>
              <a:rPr lang="en-US" sz="3200" dirty="0">
                <a:latin typeface="Futura Medium" panose="020B0602020204020303" pitchFamily="34" charset="-79"/>
                <a:cs typeface="Futura Medium" panose="020B0602020204020303" pitchFamily="34" charset="-79"/>
              </a:rPr>
              <a:t>Many more people were invited.</a:t>
            </a:r>
          </a:p>
          <a:p>
            <a:r>
              <a:rPr lang="en-US" sz="3200" dirty="0">
                <a:latin typeface="Futura Medium" panose="020B0602020204020303" pitchFamily="34" charset="-79"/>
                <a:cs typeface="Futura Medium" panose="020B0602020204020303" pitchFamily="34" charset="-79"/>
              </a:rPr>
              <a:t>The feast would last one or two weeks.</a:t>
            </a:r>
          </a:p>
          <a:p>
            <a:pPr marL="0" indent="0">
              <a:buNone/>
            </a:pPr>
            <a:r>
              <a:rPr lang="en-US" sz="3200" dirty="0">
                <a:latin typeface="Futura Medium" panose="020B0602020204020303" pitchFamily="34" charset="-79"/>
                <a:cs typeface="Futura Medium" panose="020B0602020204020303" pitchFamily="34" charset="-79"/>
              </a:rPr>
              <a:t>It will be FULFILLED by the Marriage Supper </a:t>
            </a:r>
            <a:br>
              <a:rPr lang="en-US" sz="3200" dirty="0">
                <a:latin typeface="Futura Medium" panose="020B0602020204020303" pitchFamily="34" charset="-79"/>
                <a:cs typeface="Futura Medium" panose="020B0602020204020303" pitchFamily="34" charset="-79"/>
              </a:rPr>
            </a:br>
            <a:r>
              <a:rPr lang="en-US" sz="3200" dirty="0">
                <a:latin typeface="Futura Medium" panose="020B0602020204020303" pitchFamily="34" charset="-79"/>
                <a:cs typeface="Futura Medium" panose="020B0602020204020303" pitchFamily="34" charset="-79"/>
              </a:rPr>
              <a:t>of the Lamb on earth to inaugurate the Millennial Kingdom.</a:t>
            </a:r>
          </a:p>
        </p:txBody>
      </p:sp>
    </p:spTree>
    <p:extLst>
      <p:ext uri="{BB962C8B-B14F-4D97-AF65-F5344CB8AC3E}">
        <p14:creationId xmlns:p14="http://schemas.microsoft.com/office/powerpoint/2010/main" val="3420902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357527"/>
            <a:ext cx="6108200" cy="763525"/>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5.The Marriage Feast</a:t>
            </a:r>
            <a:br>
              <a:rPr lang="en-US" sz="4000" dirty="0">
                <a:solidFill>
                  <a:srgbClr val="E6B254"/>
                </a:solidFill>
                <a:latin typeface="Futura Medium" panose="020B0602020204020303" pitchFamily="34" charset="-79"/>
                <a:cs typeface="Futura Medium" panose="020B0602020204020303" pitchFamily="34" charset="-79"/>
              </a:rPr>
            </a:b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4" name="Content Placeholder 2">
            <a:extLst>
              <a:ext uri="{FF2B5EF4-FFF2-40B4-BE49-F238E27FC236}">
                <a16:creationId xmlns:a16="http://schemas.microsoft.com/office/drawing/2014/main" id="{8A220217-E2AF-E272-586F-A2494DD4AE73}"/>
              </a:ext>
            </a:extLst>
          </p:cNvPr>
          <p:cNvSpPr>
            <a:spLocks noGrp="1"/>
          </p:cNvSpPr>
          <p:nvPr>
            <p:ph idx="1"/>
          </p:nvPr>
        </p:nvSpPr>
        <p:spPr>
          <a:xfrm>
            <a:off x="143555" y="815642"/>
            <a:ext cx="9000445" cy="3512215"/>
          </a:xfrm>
        </p:spPr>
        <p:txBody>
          <a:bodyPr>
            <a:normAutofit fontScale="92500" lnSpcReduction="20000"/>
          </a:bodyPr>
          <a:lstStyle/>
          <a:p>
            <a:pPr marL="0" indent="0">
              <a:buNone/>
            </a:pPr>
            <a:r>
              <a:rPr lang="en-US" sz="3200" dirty="0">
                <a:solidFill>
                  <a:srgbClr val="E6B254"/>
                </a:solidFill>
                <a:latin typeface="Futura Medium" panose="020B0602020204020303" pitchFamily="34" charset="-79"/>
                <a:cs typeface="Futura Medium" panose="020B0602020204020303" pitchFamily="34" charset="-79"/>
              </a:rPr>
              <a:t>Isaiah 26:19 </a:t>
            </a:r>
            <a:r>
              <a:rPr lang="en-US" sz="3200" i="1" dirty="0">
                <a:latin typeface="Futura Medium" panose="020B0602020204020303" pitchFamily="34" charset="-79"/>
                <a:cs typeface="Futura Medium" panose="020B0602020204020303" pitchFamily="34" charset="-79"/>
              </a:rPr>
              <a:t>Your dead will live;</a:t>
            </a:r>
            <a:br>
              <a:rPr lang="en-US" sz="3200" i="1" dirty="0">
                <a:latin typeface="Futura Medium" panose="020B0602020204020303" pitchFamily="34" charset="-79"/>
                <a:cs typeface="Futura Medium" panose="020B0602020204020303" pitchFamily="34" charset="-79"/>
              </a:rPr>
            </a:br>
            <a:r>
              <a:rPr lang="en-US" sz="3200" i="1" dirty="0">
                <a:latin typeface="Futura Medium" panose="020B0602020204020303" pitchFamily="34" charset="-79"/>
                <a:cs typeface="Futura Medium" panose="020B0602020204020303" pitchFamily="34" charset="-79"/>
              </a:rPr>
              <a:t>Their corpses will rise. You who lie in the dust, awake and shout for joy, For your dew </a:t>
            </a:r>
            <a:br>
              <a:rPr lang="en-US" sz="3200" i="1" dirty="0">
                <a:latin typeface="Futura Medium" panose="020B0602020204020303" pitchFamily="34" charset="-79"/>
                <a:cs typeface="Futura Medium" panose="020B0602020204020303" pitchFamily="34" charset="-79"/>
              </a:rPr>
            </a:br>
            <a:r>
              <a:rPr lang="en-US" sz="3200" i="1" dirty="0">
                <a:latin typeface="Futura Medium" panose="020B0602020204020303" pitchFamily="34" charset="-79"/>
                <a:cs typeface="Futura Medium" panose="020B0602020204020303" pitchFamily="34" charset="-79"/>
              </a:rPr>
              <a:t>is as the dew of the dawn, And the earth will give birth to the departed spirits.</a:t>
            </a:r>
          </a:p>
          <a:p>
            <a:pPr marL="0" indent="0">
              <a:buNone/>
            </a:pPr>
            <a:r>
              <a:rPr lang="en-US" sz="3200" dirty="0">
                <a:solidFill>
                  <a:srgbClr val="E6B254"/>
                </a:solidFill>
                <a:latin typeface="Futura Medium" panose="020B0602020204020303" pitchFamily="34" charset="-79"/>
                <a:cs typeface="Futura Medium" panose="020B0602020204020303" pitchFamily="34" charset="-79"/>
              </a:rPr>
              <a:t>Daniel 12:2: </a:t>
            </a:r>
            <a:r>
              <a:rPr lang="en-US" sz="3200" i="1" dirty="0">
                <a:latin typeface="Futura Medium" panose="020B0602020204020303" pitchFamily="34" charset="-79"/>
                <a:cs typeface="Futura Medium" panose="020B0602020204020303" pitchFamily="34" charset="-79"/>
              </a:rPr>
              <a:t>Many of those who sleep in the dust of the ground will awake, these to everlasting life, but the others to disgrace and everlasting contempt.</a:t>
            </a:r>
          </a:p>
          <a:p>
            <a:pPr marL="0" indent="0">
              <a:buNone/>
            </a:pPr>
            <a:endParaRPr lang="en-US" sz="3200" i="1"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1317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357527"/>
            <a:ext cx="6108200" cy="763525"/>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5.The Marriage Feast</a:t>
            </a:r>
            <a:br>
              <a:rPr lang="en-US" sz="4000" dirty="0">
                <a:solidFill>
                  <a:srgbClr val="E6B254"/>
                </a:solidFill>
                <a:latin typeface="Futura Medium" panose="020B0602020204020303" pitchFamily="34" charset="-79"/>
                <a:cs typeface="Futura Medium" panose="020B0602020204020303" pitchFamily="34" charset="-79"/>
              </a:rPr>
            </a:b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4" name="Content Placeholder 2">
            <a:extLst>
              <a:ext uri="{FF2B5EF4-FFF2-40B4-BE49-F238E27FC236}">
                <a16:creationId xmlns:a16="http://schemas.microsoft.com/office/drawing/2014/main" id="{8A220217-E2AF-E272-586F-A2494DD4AE73}"/>
              </a:ext>
            </a:extLst>
          </p:cNvPr>
          <p:cNvSpPr>
            <a:spLocks noGrp="1"/>
          </p:cNvSpPr>
          <p:nvPr>
            <p:ph idx="1"/>
          </p:nvPr>
        </p:nvSpPr>
        <p:spPr>
          <a:xfrm>
            <a:off x="143556" y="815642"/>
            <a:ext cx="8856890" cy="4199388"/>
          </a:xfrm>
        </p:spPr>
        <p:txBody>
          <a:bodyPr>
            <a:normAutofit lnSpcReduction="10000"/>
          </a:bodyPr>
          <a:lstStyle/>
          <a:p>
            <a:pPr marL="0" indent="0">
              <a:buNone/>
            </a:pPr>
            <a:r>
              <a:rPr lang="en-US" sz="3200" dirty="0">
                <a:solidFill>
                  <a:srgbClr val="E6B254"/>
                </a:solidFill>
                <a:latin typeface="Futura Medium" panose="020B0602020204020303" pitchFamily="34" charset="-79"/>
                <a:cs typeface="Futura Medium" panose="020B0602020204020303" pitchFamily="34" charset="-79"/>
              </a:rPr>
              <a:t>Revelation 19:7-10 </a:t>
            </a:r>
            <a:r>
              <a:rPr lang="en-US" sz="3200" i="1" dirty="0">
                <a:latin typeface="Futura Medium" panose="020B0602020204020303" pitchFamily="34" charset="-79"/>
                <a:cs typeface="Futura Medium" panose="020B0602020204020303" pitchFamily="34" charset="-79"/>
              </a:rPr>
              <a:t>7 Let’s rejoice and be glad and give the glory to Him, because the marriage of the Lamb has come, and His bride has prepared herself.” 8 It was given to her to clothe herself in fine linen, bright and clean; for the fine linen is the righteous acts of the saints. 9 Then he said to me, “Write: ‘Blessed are those who are invited to the wedding feast of the Lamb.’”</a:t>
            </a:r>
          </a:p>
        </p:txBody>
      </p:sp>
    </p:spTree>
    <p:extLst>
      <p:ext uri="{BB962C8B-B14F-4D97-AF65-F5344CB8AC3E}">
        <p14:creationId xmlns:p14="http://schemas.microsoft.com/office/powerpoint/2010/main" val="444471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357527"/>
            <a:ext cx="6108200" cy="763525"/>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5.The Marriage Feast</a:t>
            </a:r>
            <a:br>
              <a:rPr lang="en-US" sz="4000" dirty="0">
                <a:solidFill>
                  <a:srgbClr val="E6B254"/>
                </a:solidFill>
                <a:latin typeface="Futura Medium" panose="020B0602020204020303" pitchFamily="34" charset="-79"/>
                <a:cs typeface="Futura Medium" panose="020B0602020204020303" pitchFamily="34" charset="-79"/>
              </a:rPr>
            </a:b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4" name="Content Placeholder 2">
            <a:extLst>
              <a:ext uri="{FF2B5EF4-FFF2-40B4-BE49-F238E27FC236}">
                <a16:creationId xmlns:a16="http://schemas.microsoft.com/office/drawing/2014/main" id="{8A220217-E2AF-E272-586F-A2494DD4AE73}"/>
              </a:ext>
            </a:extLst>
          </p:cNvPr>
          <p:cNvSpPr>
            <a:spLocks noGrp="1"/>
          </p:cNvSpPr>
          <p:nvPr>
            <p:ph idx="1"/>
          </p:nvPr>
        </p:nvSpPr>
        <p:spPr>
          <a:xfrm>
            <a:off x="143556" y="815642"/>
            <a:ext cx="8856890" cy="4199388"/>
          </a:xfrm>
        </p:spPr>
        <p:txBody>
          <a:bodyPr>
            <a:normAutofit/>
          </a:bodyPr>
          <a:lstStyle/>
          <a:p>
            <a:pPr marL="0" indent="0">
              <a:buNone/>
            </a:pPr>
            <a:r>
              <a:rPr lang="en-US" sz="3200" dirty="0">
                <a:solidFill>
                  <a:srgbClr val="E6B254"/>
                </a:solidFill>
                <a:latin typeface="Futura Medium" panose="020B0602020204020303" pitchFamily="34" charset="-79"/>
                <a:cs typeface="Futura Medium" panose="020B0602020204020303" pitchFamily="34" charset="-79"/>
              </a:rPr>
              <a:t>Revelation 19:7-10 </a:t>
            </a:r>
            <a:r>
              <a:rPr lang="en-US" sz="3200" i="1" dirty="0">
                <a:latin typeface="Futura Medium" panose="020B0602020204020303" pitchFamily="34" charset="-79"/>
                <a:cs typeface="Futura Medium" panose="020B0602020204020303" pitchFamily="34" charset="-79"/>
              </a:rPr>
              <a:t>And he said to me, “These are the true words of God.” 10 Then I fell at his feet to worship him. But he said to me, “Do not do that; I am a fellow servant of yours and your brothers and sisters who hold the testimony of Yeshua; worship God! For the testimony of Yeshua is the spirit of prophecy.”</a:t>
            </a:r>
          </a:p>
          <a:p>
            <a:pPr marL="0" indent="0">
              <a:buNone/>
            </a:pPr>
            <a:endParaRPr lang="en-US" sz="3200" i="1"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783488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739290"/>
            <a:ext cx="8246070" cy="839878"/>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5.The Marriage Feast</a:t>
            </a:r>
            <a:br>
              <a:rPr lang="en-US" sz="4000" dirty="0">
                <a:solidFill>
                  <a:srgbClr val="E6B254"/>
                </a:solidFill>
                <a:latin typeface="Futura Medium" panose="020B0602020204020303" pitchFamily="34" charset="-79"/>
                <a:cs typeface="Futura Medium" panose="020B0602020204020303" pitchFamily="34" charset="-79"/>
              </a:rPr>
            </a:br>
            <a:r>
              <a:rPr lang="en-US" sz="4000" dirty="0">
                <a:solidFill>
                  <a:schemeClr val="bg1"/>
                </a:solidFill>
                <a:latin typeface="Futura Medium" panose="020B0602020204020303" pitchFamily="34" charset="-79"/>
                <a:cs typeface="Futura Medium" panose="020B0602020204020303" pitchFamily="34" charset="-79"/>
              </a:rPr>
              <a:t>WHO ARE THE EXTRA GUESTS?</a:t>
            </a:r>
            <a:br>
              <a:rPr lang="en-US" sz="4000" dirty="0">
                <a:solidFill>
                  <a:srgbClr val="E6B254"/>
                </a:solidFill>
                <a:latin typeface="Futura Medium" panose="020B0602020204020303" pitchFamily="34" charset="-79"/>
                <a:cs typeface="Futura Medium" panose="020B0602020204020303" pitchFamily="34" charset="-79"/>
              </a:rPr>
            </a:b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4" name="Content Placeholder 2">
            <a:extLst>
              <a:ext uri="{FF2B5EF4-FFF2-40B4-BE49-F238E27FC236}">
                <a16:creationId xmlns:a16="http://schemas.microsoft.com/office/drawing/2014/main" id="{8A220217-E2AF-E272-586F-A2494DD4AE73}"/>
              </a:ext>
            </a:extLst>
          </p:cNvPr>
          <p:cNvSpPr>
            <a:spLocks noGrp="1"/>
          </p:cNvSpPr>
          <p:nvPr>
            <p:ph idx="1"/>
          </p:nvPr>
        </p:nvSpPr>
        <p:spPr>
          <a:xfrm>
            <a:off x="143555" y="1655520"/>
            <a:ext cx="9000445" cy="3512215"/>
          </a:xfrm>
        </p:spPr>
        <p:txBody>
          <a:bodyPr>
            <a:normAutofit fontScale="92500" lnSpcReduction="10000"/>
          </a:bodyPr>
          <a:lstStyle/>
          <a:p>
            <a:pPr marL="0" indent="0">
              <a:buNone/>
            </a:pPr>
            <a:r>
              <a:rPr lang="en-US" sz="3200" dirty="0">
                <a:solidFill>
                  <a:srgbClr val="E6B254"/>
                </a:solidFill>
                <a:latin typeface="Futura Medium" panose="020B0602020204020303" pitchFamily="34" charset="-79"/>
                <a:cs typeface="Futura Medium" panose="020B0602020204020303" pitchFamily="34" charset="-79"/>
              </a:rPr>
              <a:t>• John the Baptist </a:t>
            </a:r>
            <a:r>
              <a:rPr lang="en-US" sz="3200" dirty="0">
                <a:latin typeface="Futura Medium" panose="020B0602020204020303" pitchFamily="34" charset="-79"/>
                <a:cs typeface="Futura Medium" panose="020B0602020204020303" pitchFamily="34" charset="-79"/>
              </a:rPr>
              <a:t>(John 3:28-30)</a:t>
            </a:r>
          </a:p>
          <a:p>
            <a:pPr marL="0" indent="0">
              <a:buNone/>
            </a:pPr>
            <a:r>
              <a:rPr lang="en-US" sz="3200" dirty="0">
                <a:solidFill>
                  <a:srgbClr val="E6B254"/>
                </a:solidFill>
                <a:latin typeface="Futura Medium" panose="020B0602020204020303" pitchFamily="34" charset="-79"/>
                <a:cs typeface="Futura Medium" panose="020B0602020204020303" pitchFamily="34" charset="-79"/>
              </a:rPr>
              <a:t>	</a:t>
            </a:r>
            <a:r>
              <a:rPr lang="en-US" sz="3200" dirty="0">
                <a:latin typeface="Futura Medium" panose="020B0602020204020303" pitchFamily="34" charset="-79"/>
                <a:cs typeface="Futura Medium" panose="020B0602020204020303" pitchFamily="34" charset="-79"/>
              </a:rPr>
              <a:t>“A friend of the Bridegroom” </a:t>
            </a:r>
            <a:br>
              <a:rPr lang="en-US" sz="3200" dirty="0">
                <a:latin typeface="Futura Medium" panose="020B0602020204020303" pitchFamily="34" charset="-79"/>
                <a:cs typeface="Futura Medium" panose="020B0602020204020303" pitchFamily="34" charset="-79"/>
              </a:rPr>
            </a:br>
            <a:r>
              <a:rPr lang="en-US" sz="3200" dirty="0">
                <a:solidFill>
                  <a:srgbClr val="E6B254"/>
                </a:solidFill>
                <a:latin typeface="Futura Medium" panose="020B0602020204020303" pitchFamily="34" charset="-79"/>
                <a:cs typeface="Futura Medium" panose="020B0602020204020303" pitchFamily="34" charset="-79"/>
              </a:rPr>
              <a:t>• Tribulation Saints </a:t>
            </a:r>
            <a:r>
              <a:rPr lang="en-US" sz="3200" dirty="0">
                <a:latin typeface="Futura Medium" panose="020B0602020204020303" pitchFamily="34" charset="-79"/>
                <a:cs typeface="Futura Medium" panose="020B0602020204020303" pitchFamily="34" charset="-79"/>
              </a:rPr>
              <a:t>(Revelation 20:4-6)</a:t>
            </a:r>
          </a:p>
          <a:p>
            <a:pPr marL="0" indent="0">
              <a:buNone/>
            </a:pPr>
            <a:r>
              <a:rPr lang="en-US" sz="3200" dirty="0">
                <a:latin typeface="Futura Medium" panose="020B0602020204020303" pitchFamily="34" charset="-79"/>
                <a:cs typeface="Futura Medium" panose="020B0602020204020303" pitchFamily="34" charset="-79"/>
              </a:rPr>
              <a:t>	Resurrected after the Second Coming</a:t>
            </a:r>
          </a:p>
          <a:p>
            <a:pPr marL="0" indent="0">
              <a:buNone/>
            </a:pPr>
            <a:r>
              <a:rPr lang="en-US" sz="3200" dirty="0">
                <a:solidFill>
                  <a:srgbClr val="E6B254"/>
                </a:solidFill>
                <a:latin typeface="Futura Medium" panose="020B0602020204020303" pitchFamily="34" charset="-79"/>
                <a:cs typeface="Futura Medium" panose="020B0602020204020303" pitchFamily="34" charset="-79"/>
              </a:rPr>
              <a:t>• Israel </a:t>
            </a:r>
            <a:r>
              <a:rPr lang="en-US" sz="3200" dirty="0">
                <a:latin typeface="Futura Medium" panose="020B0602020204020303" pitchFamily="34" charset="-79"/>
                <a:cs typeface="Futura Medium" panose="020B0602020204020303" pitchFamily="34" charset="-79"/>
              </a:rPr>
              <a:t>(Romans 11:26)</a:t>
            </a:r>
          </a:p>
          <a:p>
            <a:pPr marL="0" indent="0">
              <a:buNone/>
            </a:pPr>
            <a:r>
              <a:rPr lang="en-US" sz="3200" i="1" dirty="0">
                <a:latin typeface="Futura Medium" panose="020B0602020204020303" pitchFamily="34" charset="-79"/>
                <a:cs typeface="Futura Medium" panose="020B0602020204020303" pitchFamily="34" charset="-79"/>
              </a:rPr>
              <a:t>	“Then all  Israel will be saved”</a:t>
            </a:r>
          </a:p>
          <a:p>
            <a:pPr marL="0" indent="0">
              <a:buNone/>
            </a:pPr>
            <a:r>
              <a:rPr lang="en-US" sz="3200" i="1" dirty="0">
                <a:latin typeface="Futura Medium" panose="020B0602020204020303" pitchFamily="34" charset="-79"/>
                <a:cs typeface="Futura Medium" panose="020B0602020204020303" pitchFamily="34" charset="-79"/>
              </a:rPr>
              <a:t>   </a:t>
            </a:r>
          </a:p>
          <a:p>
            <a:pPr marL="0" indent="0">
              <a:buNone/>
            </a:pPr>
            <a:endParaRPr lang="en-US" sz="3200" i="1" dirty="0">
              <a:latin typeface="Futura Medium" panose="020B0602020204020303" pitchFamily="34" charset="-79"/>
              <a:cs typeface="Futura Medium" panose="020B0602020204020303" pitchFamily="34" charset="-79"/>
            </a:endParaRPr>
          </a:p>
          <a:p>
            <a:pPr marL="0" indent="0">
              <a:buNone/>
            </a:pPr>
            <a:endParaRPr lang="en-US" sz="3200" i="1"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78058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4" y="586585"/>
            <a:ext cx="8246070" cy="839878"/>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6.The Home of the Bride</a:t>
            </a:r>
            <a:br>
              <a:rPr lang="en-US" sz="4000" dirty="0">
                <a:solidFill>
                  <a:srgbClr val="E6B254"/>
                </a:solidFill>
                <a:latin typeface="Futura Medium" panose="020B0602020204020303" pitchFamily="34" charset="-79"/>
                <a:cs typeface="Futura Medium" panose="020B0602020204020303" pitchFamily="34" charset="-79"/>
              </a:rPr>
            </a:b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4" name="Content Placeholder 2">
            <a:extLst>
              <a:ext uri="{FF2B5EF4-FFF2-40B4-BE49-F238E27FC236}">
                <a16:creationId xmlns:a16="http://schemas.microsoft.com/office/drawing/2014/main" id="{8A220217-E2AF-E272-586F-A2494DD4AE73}"/>
              </a:ext>
            </a:extLst>
          </p:cNvPr>
          <p:cNvSpPr>
            <a:spLocks noGrp="1"/>
          </p:cNvSpPr>
          <p:nvPr>
            <p:ph idx="1"/>
          </p:nvPr>
        </p:nvSpPr>
        <p:spPr>
          <a:xfrm>
            <a:off x="143555" y="1197405"/>
            <a:ext cx="9000445" cy="3512215"/>
          </a:xfrm>
        </p:spPr>
        <p:txBody>
          <a:bodyPr>
            <a:normAutofit fontScale="85000" lnSpcReduction="20000"/>
          </a:bodyPr>
          <a:lstStyle/>
          <a:p>
            <a:pPr marL="0" indent="0">
              <a:buNone/>
            </a:pPr>
            <a:r>
              <a:rPr lang="en-US" sz="3200" dirty="0">
                <a:latin typeface="Futura Medium" panose="020B0602020204020303" pitchFamily="34" charset="-79"/>
                <a:cs typeface="Futura Medium" panose="020B0602020204020303" pitchFamily="34" charset="-79"/>
              </a:rPr>
              <a:t>• The groom is responsible to provide a home for his bride during the second stage known as the preparation stage</a:t>
            </a:r>
            <a:r>
              <a:rPr lang="en-US" sz="3200" i="1" dirty="0">
                <a:latin typeface="Futura Medium" panose="020B0602020204020303" pitchFamily="34" charset="-79"/>
                <a:cs typeface="Futura Medium" panose="020B0602020204020303" pitchFamily="34" charset="-79"/>
              </a:rPr>
              <a:t>.</a:t>
            </a:r>
          </a:p>
          <a:p>
            <a:pPr marL="0" indent="0">
              <a:buNone/>
            </a:pPr>
            <a:r>
              <a:rPr lang="en-US" sz="3200" dirty="0">
                <a:solidFill>
                  <a:srgbClr val="E6B254"/>
                </a:solidFill>
                <a:latin typeface="Futura Medium" panose="020B0602020204020303" pitchFamily="34" charset="-79"/>
                <a:cs typeface="Futura Medium" panose="020B0602020204020303" pitchFamily="34" charset="-79"/>
              </a:rPr>
              <a:t>John 14:1-3 </a:t>
            </a:r>
            <a:r>
              <a:rPr lang="en-US" sz="3200" i="1" dirty="0">
                <a:latin typeface="Futura Medium" panose="020B0602020204020303" pitchFamily="34" charset="-79"/>
                <a:cs typeface="Futura Medium" panose="020B0602020204020303" pitchFamily="34" charset="-79"/>
              </a:rPr>
              <a:t>Do not let your heart be troubled; believe in God, believe also in Me. In My Father’s house are many dwelling places; if it were not so, I would have told you; for </a:t>
            </a:r>
            <a:r>
              <a:rPr lang="en-US" sz="3200" i="1" dirty="0">
                <a:solidFill>
                  <a:srgbClr val="E6B254"/>
                </a:solidFill>
                <a:latin typeface="Futura Medium" panose="020B0602020204020303" pitchFamily="34" charset="-79"/>
                <a:cs typeface="Futura Medium" panose="020B0602020204020303" pitchFamily="34" charset="-79"/>
              </a:rPr>
              <a:t>I go to prepare a place for you</a:t>
            </a:r>
            <a:r>
              <a:rPr lang="en-US" sz="3200" i="1" dirty="0">
                <a:latin typeface="Futura Medium" panose="020B0602020204020303" pitchFamily="34" charset="-79"/>
                <a:cs typeface="Futura Medium" panose="020B0602020204020303" pitchFamily="34" charset="-79"/>
              </a:rPr>
              <a:t>. If I go and prepare a place for you, I will come again and receive you to Myself, that where I am, there you may be also. </a:t>
            </a:r>
          </a:p>
          <a:p>
            <a:pPr marL="0" indent="0">
              <a:buNone/>
            </a:pPr>
            <a:endParaRPr lang="en-US" sz="3200" i="1"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35859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4" y="586585"/>
            <a:ext cx="8246070" cy="839878"/>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6.The Home of the Bride</a:t>
            </a:r>
            <a:br>
              <a:rPr lang="en-US" sz="4000" dirty="0">
                <a:solidFill>
                  <a:srgbClr val="E6B254"/>
                </a:solidFill>
                <a:latin typeface="Futura Medium" panose="020B0602020204020303" pitchFamily="34" charset="-79"/>
                <a:cs typeface="Futura Medium" panose="020B0602020204020303" pitchFamily="34" charset="-79"/>
              </a:rPr>
            </a:br>
            <a:r>
              <a:rPr lang="en-US" sz="4000" dirty="0">
                <a:solidFill>
                  <a:schemeClr val="bg1"/>
                </a:solidFill>
                <a:latin typeface="Futura Medium" panose="020B0602020204020303" pitchFamily="34" charset="-79"/>
                <a:cs typeface="Futura Medium" panose="020B0602020204020303" pitchFamily="34" charset="-79"/>
              </a:rPr>
              <a:t>FULFILLED ?</a:t>
            </a:r>
            <a:br>
              <a:rPr lang="en-US" sz="4000" dirty="0">
                <a:solidFill>
                  <a:srgbClr val="E6B254"/>
                </a:solidFill>
                <a:latin typeface="Futura Medium" panose="020B0602020204020303" pitchFamily="34" charset="-79"/>
                <a:cs typeface="Futura Medium" panose="020B0602020204020303" pitchFamily="34" charset="-79"/>
              </a:rPr>
            </a:br>
            <a:endParaRPr lang="en-US" sz="4000" dirty="0">
              <a:solidFill>
                <a:srgbClr val="E6B254"/>
              </a:solidFill>
              <a:latin typeface="Futura Medium" panose="020B0602020204020303" pitchFamily="34" charset="-79"/>
              <a:cs typeface="Futura Medium" panose="020B0602020204020303" pitchFamily="34" charset="-79"/>
            </a:endParaRPr>
          </a:p>
        </p:txBody>
      </p:sp>
      <p:sp>
        <p:nvSpPr>
          <p:cNvPr id="4" name="Content Placeholder 2">
            <a:extLst>
              <a:ext uri="{FF2B5EF4-FFF2-40B4-BE49-F238E27FC236}">
                <a16:creationId xmlns:a16="http://schemas.microsoft.com/office/drawing/2014/main" id="{8A220217-E2AF-E272-586F-A2494DD4AE73}"/>
              </a:ext>
            </a:extLst>
          </p:cNvPr>
          <p:cNvSpPr>
            <a:spLocks noGrp="1"/>
          </p:cNvSpPr>
          <p:nvPr>
            <p:ph idx="1"/>
          </p:nvPr>
        </p:nvSpPr>
        <p:spPr>
          <a:xfrm>
            <a:off x="143555" y="1412906"/>
            <a:ext cx="9000445" cy="3512215"/>
          </a:xfrm>
        </p:spPr>
        <p:txBody>
          <a:bodyPr>
            <a:normAutofit fontScale="92500" lnSpcReduction="20000"/>
          </a:bodyPr>
          <a:lstStyle/>
          <a:p>
            <a:pPr marL="0" indent="0">
              <a:buNone/>
            </a:pPr>
            <a:r>
              <a:rPr lang="en-US" sz="3200" dirty="0">
                <a:latin typeface="Futura Medium" panose="020B0602020204020303" pitchFamily="34" charset="-79"/>
                <a:cs typeface="Futura Medium" panose="020B0602020204020303" pitchFamily="34" charset="-79"/>
              </a:rPr>
              <a:t>• The New Jerusalem/Eternal Order</a:t>
            </a:r>
            <a:endParaRPr lang="en-US" sz="3200" i="1" dirty="0">
              <a:latin typeface="Futura Medium" panose="020B0602020204020303" pitchFamily="34" charset="-79"/>
              <a:cs typeface="Futura Medium" panose="020B0602020204020303" pitchFamily="34" charset="-79"/>
            </a:endParaRPr>
          </a:p>
          <a:p>
            <a:pPr marL="0" indent="0">
              <a:buNone/>
            </a:pPr>
            <a:r>
              <a:rPr lang="en-US" sz="3200" dirty="0">
                <a:solidFill>
                  <a:srgbClr val="E6B254"/>
                </a:solidFill>
                <a:latin typeface="Futura Medium" panose="020B0602020204020303" pitchFamily="34" charset="-79"/>
                <a:cs typeface="Futura Medium" panose="020B0602020204020303" pitchFamily="34" charset="-79"/>
              </a:rPr>
              <a:t>Revelation 21:9-10 </a:t>
            </a:r>
            <a:r>
              <a:rPr lang="en-US" sz="3200" i="1" dirty="0">
                <a:latin typeface="Futura Medium" panose="020B0602020204020303" pitchFamily="34" charset="-79"/>
                <a:cs typeface="Futura Medium" panose="020B0602020204020303" pitchFamily="34" charset="-79"/>
              </a:rPr>
              <a:t>9 Then one of the seven angels who had the seven bowls, full of the seven last plagues, came and spoke with me, saying, “Come here, I will show you the bride, the wife of the Lamb.” 10 And he carried me away in the Spirit to a great and high mountain, and showed me </a:t>
            </a:r>
            <a:r>
              <a:rPr lang="en-US" sz="3200" i="1" dirty="0">
                <a:solidFill>
                  <a:srgbClr val="E6B254"/>
                </a:solidFill>
                <a:latin typeface="Futura Medium" panose="020B0602020204020303" pitchFamily="34" charset="-79"/>
                <a:cs typeface="Futura Medium" panose="020B0602020204020303" pitchFamily="34" charset="-79"/>
              </a:rPr>
              <a:t>the holy city, Jerusalem, coming down out of heaven from God,</a:t>
            </a:r>
          </a:p>
          <a:p>
            <a:pPr marL="0" indent="0">
              <a:buNone/>
            </a:pPr>
            <a:endParaRPr lang="en-US" sz="3200" i="1" dirty="0">
              <a:latin typeface="Futura Medium" panose="020B0602020204020303" pitchFamily="34" charset="-79"/>
              <a:cs typeface="Futura Medium" panose="020B0602020204020303" pitchFamily="34" charset="-79"/>
            </a:endParaRPr>
          </a:p>
          <a:p>
            <a:pPr marL="0" indent="0">
              <a:buNone/>
            </a:pPr>
            <a:endParaRPr lang="en-US" sz="3200" i="1"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404193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82" y="281175"/>
            <a:ext cx="8093363" cy="916230"/>
          </a:xfrm>
        </p:spPr>
        <p:txBody>
          <a:bodyPr>
            <a:noAutofit/>
          </a:bodyPr>
          <a:lstStyle/>
          <a:p>
            <a:r>
              <a:rPr lang="en-US" sz="4000" b="1" dirty="0">
                <a:solidFill>
                  <a:srgbClr val="E39A39"/>
                </a:solidFill>
                <a:latin typeface="FUTURA MEDIUM" panose="020B0602020204020303" pitchFamily="34" charset="-79"/>
                <a:cs typeface="FUTURA MEDIUM" panose="020B0602020204020303" pitchFamily="34" charset="-79"/>
              </a:rPr>
              <a:t>YESHUA </a:t>
            </a:r>
            <a:br>
              <a:rPr lang="en-US" sz="4000" b="1" dirty="0">
                <a:solidFill>
                  <a:srgbClr val="E39A39"/>
                </a:solidFill>
                <a:latin typeface="FUTURA MEDIUM" panose="020B0602020204020303" pitchFamily="34" charset="-79"/>
                <a:cs typeface="FUTURA MEDIUM" panose="020B0602020204020303" pitchFamily="34" charset="-79"/>
              </a:rPr>
            </a:br>
            <a:r>
              <a:rPr lang="en-US" sz="4000" b="1" dirty="0">
                <a:solidFill>
                  <a:srgbClr val="E39A39"/>
                </a:solidFill>
                <a:latin typeface="FUTURA MEDIUM" panose="020B0602020204020303" pitchFamily="34" charset="-79"/>
                <a:cs typeface="FUTURA MEDIUM" panose="020B0602020204020303" pitchFamily="34" charset="-79"/>
              </a:rPr>
              <a:t>OUR ONLY HOPE</a:t>
            </a:r>
          </a:p>
        </p:txBody>
      </p:sp>
      <p:sp>
        <p:nvSpPr>
          <p:cNvPr id="3" name="Content Placeholder 2"/>
          <p:cNvSpPr>
            <a:spLocks noGrp="1"/>
          </p:cNvSpPr>
          <p:nvPr>
            <p:ph idx="1"/>
          </p:nvPr>
        </p:nvSpPr>
        <p:spPr>
          <a:xfrm>
            <a:off x="197496" y="1502815"/>
            <a:ext cx="6177704" cy="3512215"/>
          </a:xfrm>
        </p:spPr>
        <p:txBody>
          <a:bodyPr>
            <a:normAutofit fontScale="92500" lnSpcReduction="10000"/>
          </a:bodyPr>
          <a:lstStyle/>
          <a:p>
            <a:pPr marL="742950" indent="-742950">
              <a:buAutoNum type="arabicPeriod"/>
            </a:pPr>
            <a:r>
              <a:rPr lang="en-US" sz="3600" dirty="0">
                <a:latin typeface="Futura Medium" panose="020B0602020204020303" pitchFamily="34" charset="-79"/>
                <a:cs typeface="Futura Medium" panose="020B0602020204020303" pitchFamily="34" charset="-79"/>
              </a:rPr>
              <a:t>The Arrangement</a:t>
            </a:r>
          </a:p>
          <a:p>
            <a:pPr marL="742950" indent="-742950">
              <a:buAutoNum type="arabicPeriod"/>
            </a:pPr>
            <a:r>
              <a:rPr lang="en-US" sz="3600" dirty="0">
                <a:latin typeface="Futura Medium" panose="020B0602020204020303" pitchFamily="34" charset="-79"/>
                <a:cs typeface="Futura Medium" panose="020B0602020204020303" pitchFamily="34" charset="-79"/>
              </a:rPr>
              <a:t>The Preparation</a:t>
            </a:r>
          </a:p>
          <a:p>
            <a:pPr marL="742950" indent="-742950">
              <a:buAutoNum type="arabicPeriod"/>
            </a:pPr>
            <a:r>
              <a:rPr lang="en-US" sz="3600" dirty="0">
                <a:latin typeface="Futura Medium" panose="020B0602020204020303" pitchFamily="34" charset="-79"/>
                <a:cs typeface="Futura Medium" panose="020B0602020204020303" pitchFamily="34" charset="-79"/>
              </a:rPr>
              <a:t>The Fetching of the Bride</a:t>
            </a:r>
          </a:p>
          <a:p>
            <a:pPr marL="742950" indent="-742950">
              <a:buAutoNum type="arabicPeriod"/>
            </a:pPr>
            <a:r>
              <a:rPr lang="en-US" sz="3600" dirty="0">
                <a:latin typeface="Futura Medium" panose="020B0602020204020303" pitchFamily="34" charset="-79"/>
                <a:cs typeface="Futura Medium" panose="020B0602020204020303" pitchFamily="34" charset="-79"/>
              </a:rPr>
              <a:t>The Ceremony</a:t>
            </a:r>
          </a:p>
          <a:p>
            <a:pPr marL="742950" indent="-742950">
              <a:buAutoNum type="arabicPeriod"/>
            </a:pPr>
            <a:r>
              <a:rPr lang="en-US" sz="3600" dirty="0">
                <a:latin typeface="Futura Medium" panose="020B0602020204020303" pitchFamily="34" charset="-79"/>
                <a:cs typeface="Futura Medium" panose="020B0602020204020303" pitchFamily="34" charset="-79"/>
              </a:rPr>
              <a:t>The Marriage Feast</a:t>
            </a:r>
          </a:p>
          <a:p>
            <a:pPr marL="742950" indent="-742950">
              <a:buAutoNum type="arabicPeriod"/>
            </a:pPr>
            <a:r>
              <a:rPr lang="en-US" sz="3600" dirty="0">
                <a:latin typeface="Futura Medium" panose="020B0602020204020303" pitchFamily="34" charset="-79"/>
                <a:cs typeface="Futura Medium" panose="020B0602020204020303" pitchFamily="34" charset="-79"/>
              </a:rPr>
              <a:t>The Home of the Bride</a:t>
            </a:r>
          </a:p>
          <a:p>
            <a:endParaRPr lang="en-US" sz="3600" dirty="0">
              <a:latin typeface="Futura Medium" panose="020B0602020204020303" pitchFamily="34" charset="-79"/>
              <a:cs typeface="Futura Medium" panose="020B0602020204020303" pitchFamily="34" charset="-79"/>
            </a:endParaRPr>
          </a:p>
          <a:p>
            <a:endParaRPr lang="en-US" sz="36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699036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69" y="218379"/>
            <a:ext cx="8246070" cy="839878"/>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THE BIG PICTURE</a:t>
            </a:r>
          </a:p>
        </p:txBody>
      </p:sp>
      <p:sp>
        <p:nvSpPr>
          <p:cNvPr id="4" name="Content Placeholder 2">
            <a:extLst>
              <a:ext uri="{FF2B5EF4-FFF2-40B4-BE49-F238E27FC236}">
                <a16:creationId xmlns:a16="http://schemas.microsoft.com/office/drawing/2014/main" id="{8A220217-E2AF-E272-586F-A2494DD4AE73}"/>
              </a:ext>
            </a:extLst>
          </p:cNvPr>
          <p:cNvSpPr>
            <a:spLocks noGrp="1"/>
          </p:cNvSpPr>
          <p:nvPr>
            <p:ph idx="1"/>
          </p:nvPr>
        </p:nvSpPr>
        <p:spPr>
          <a:xfrm>
            <a:off x="143555" y="1412906"/>
            <a:ext cx="9000445" cy="3512215"/>
          </a:xfrm>
        </p:spPr>
        <p:txBody>
          <a:bodyPr>
            <a:normAutofit/>
          </a:bodyPr>
          <a:lstStyle/>
          <a:p>
            <a:pPr marL="0" indent="0">
              <a:buNone/>
            </a:pPr>
            <a:r>
              <a:rPr lang="en-US" sz="3200" dirty="0">
                <a:latin typeface="Futura Medium" panose="020B0602020204020303" pitchFamily="34" charset="-79"/>
                <a:cs typeface="Futura Medium" panose="020B0602020204020303" pitchFamily="34" charset="-79"/>
              </a:rPr>
              <a:t>•When it comes to the Jewish wedding system and the relationship between Yeshua and His bride (the Church), some aspects have been fulfilled and others await fulfillment.</a:t>
            </a:r>
          </a:p>
          <a:p>
            <a:pPr marL="0" indent="0">
              <a:buNone/>
            </a:pPr>
            <a:r>
              <a:rPr lang="en-US" sz="3200" dirty="0">
                <a:latin typeface="Futura Medium" panose="020B0602020204020303" pitchFamily="34" charset="-79"/>
                <a:cs typeface="Futura Medium" panose="020B0602020204020303" pitchFamily="34" charset="-79"/>
              </a:rPr>
              <a:t>•They all point to Yeshua being our only hope.</a:t>
            </a:r>
          </a:p>
          <a:p>
            <a:pPr marL="0" indent="0">
              <a:buNone/>
            </a:pPr>
            <a:endParaRPr lang="en-US" sz="3200" i="1"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719071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82" y="281175"/>
            <a:ext cx="8093363" cy="916230"/>
          </a:xfrm>
        </p:spPr>
        <p:txBody>
          <a:bodyPr>
            <a:noAutofit/>
          </a:bodyPr>
          <a:lstStyle/>
          <a:p>
            <a:r>
              <a:rPr lang="en-US" sz="4000" b="1" dirty="0">
                <a:solidFill>
                  <a:srgbClr val="E6B254"/>
                </a:solidFill>
                <a:latin typeface="FUTURA MEDIUM" panose="020B0602020204020303" pitchFamily="34" charset="-79"/>
                <a:cs typeface="FUTURA MEDIUM" panose="020B0602020204020303" pitchFamily="34" charset="-79"/>
              </a:rPr>
              <a:t>YESHUA </a:t>
            </a:r>
            <a:br>
              <a:rPr lang="en-US" sz="4000" b="1" dirty="0">
                <a:solidFill>
                  <a:srgbClr val="E6B254"/>
                </a:solidFill>
                <a:latin typeface="FUTURA MEDIUM" panose="020B0602020204020303" pitchFamily="34" charset="-79"/>
                <a:cs typeface="FUTURA MEDIUM" panose="020B0602020204020303" pitchFamily="34" charset="-79"/>
              </a:rPr>
            </a:br>
            <a:r>
              <a:rPr lang="en-US" sz="4000" b="1" dirty="0">
                <a:solidFill>
                  <a:srgbClr val="E6B254"/>
                </a:solidFill>
                <a:latin typeface="FUTURA MEDIUM" panose="020B0602020204020303" pitchFamily="34" charset="-79"/>
                <a:cs typeface="FUTURA MEDIUM" panose="020B0602020204020303" pitchFamily="34" charset="-79"/>
              </a:rPr>
              <a:t>OUR ONLY HOPE</a:t>
            </a:r>
          </a:p>
        </p:txBody>
      </p:sp>
      <p:sp>
        <p:nvSpPr>
          <p:cNvPr id="3" name="Content Placeholder 2"/>
          <p:cNvSpPr>
            <a:spLocks noGrp="1"/>
          </p:cNvSpPr>
          <p:nvPr>
            <p:ph idx="1"/>
          </p:nvPr>
        </p:nvSpPr>
        <p:spPr>
          <a:xfrm>
            <a:off x="197495" y="1502815"/>
            <a:ext cx="8497539" cy="3512215"/>
          </a:xfrm>
        </p:spPr>
        <p:txBody>
          <a:bodyPr>
            <a:normAutofit fontScale="92500" lnSpcReduction="10000"/>
          </a:bodyPr>
          <a:lstStyle/>
          <a:p>
            <a:pPr marL="742950" indent="-742950">
              <a:buAutoNum type="arabicPeriod"/>
            </a:pPr>
            <a:r>
              <a:rPr lang="en-US" sz="3600" dirty="0">
                <a:latin typeface="Futura Medium" panose="020B0602020204020303" pitchFamily="34" charset="-79"/>
                <a:cs typeface="Futura Medium" panose="020B0602020204020303" pitchFamily="34" charset="-79"/>
              </a:rPr>
              <a:t>The Arrangement:</a:t>
            </a:r>
          </a:p>
          <a:p>
            <a:pPr marL="0" indent="0">
              <a:buNone/>
            </a:pPr>
            <a:r>
              <a:rPr lang="en-US" sz="3600" dirty="0">
                <a:solidFill>
                  <a:srgbClr val="E6B254"/>
                </a:solidFill>
                <a:latin typeface="Futura Medium" panose="020B0602020204020303" pitchFamily="34" charset="-79"/>
                <a:cs typeface="Futura Medium" panose="020B0602020204020303" pitchFamily="34" charset="-79"/>
              </a:rPr>
              <a:t>	YESHUA’S DEATH &amp; RESURRECTION</a:t>
            </a:r>
          </a:p>
          <a:p>
            <a:pPr marL="0" indent="0">
              <a:buNone/>
            </a:pPr>
            <a:r>
              <a:rPr lang="en-US" sz="3600" dirty="0">
                <a:latin typeface="Futura Medium" panose="020B0602020204020303" pitchFamily="34" charset="-79"/>
                <a:cs typeface="Futura Medium" panose="020B0602020204020303" pitchFamily="34" charset="-79"/>
              </a:rPr>
              <a:t>2.	The Preparation:</a:t>
            </a:r>
          </a:p>
          <a:p>
            <a:pPr marL="0" indent="0">
              <a:buNone/>
            </a:pPr>
            <a:r>
              <a:rPr lang="en-US" sz="3600" dirty="0">
                <a:solidFill>
                  <a:srgbClr val="E6B254"/>
                </a:solidFill>
                <a:latin typeface="Futura Medium" panose="020B0602020204020303" pitchFamily="34" charset="-79"/>
                <a:cs typeface="Futura Medium" panose="020B0602020204020303" pitchFamily="34" charset="-79"/>
              </a:rPr>
              <a:t>	SANCTIFICATION OF THE CHURCH </a:t>
            </a:r>
            <a:endParaRPr lang="en-US" sz="3600" dirty="0">
              <a:latin typeface="Futura Medium" panose="020B0602020204020303" pitchFamily="34" charset="-79"/>
              <a:cs typeface="Futura Medium" panose="020B0602020204020303" pitchFamily="34" charset="-79"/>
            </a:endParaRPr>
          </a:p>
          <a:p>
            <a:pPr marL="0" indent="0">
              <a:buNone/>
            </a:pPr>
            <a:r>
              <a:rPr lang="en-US" sz="3600" dirty="0">
                <a:latin typeface="Futura Medium" panose="020B0602020204020303" pitchFamily="34" charset="-79"/>
                <a:cs typeface="Futura Medium" panose="020B0602020204020303" pitchFamily="34" charset="-79"/>
              </a:rPr>
              <a:t>3.	The Fetching of the Bride:</a:t>
            </a:r>
          </a:p>
          <a:p>
            <a:pPr marL="0" indent="0">
              <a:buNone/>
            </a:pPr>
            <a:r>
              <a:rPr lang="en-US" sz="3600" dirty="0">
                <a:solidFill>
                  <a:srgbClr val="E6B254"/>
                </a:solidFill>
                <a:latin typeface="Futura Medium" panose="020B0602020204020303" pitchFamily="34" charset="-79"/>
                <a:cs typeface="Futura Medium" panose="020B0602020204020303" pitchFamily="34" charset="-79"/>
              </a:rPr>
              <a:t>	RAPTURE OF THE SAINTS</a:t>
            </a:r>
          </a:p>
          <a:p>
            <a:endParaRPr lang="en-US" sz="3600" dirty="0">
              <a:latin typeface="Futura Medium" panose="020B0602020204020303" pitchFamily="34" charset="-79"/>
              <a:cs typeface="Futura Medium" panose="020B0602020204020303" pitchFamily="34" charset="-79"/>
            </a:endParaRPr>
          </a:p>
          <a:p>
            <a:endParaRPr lang="en-US" sz="36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690913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82" y="281175"/>
            <a:ext cx="8093363" cy="916230"/>
          </a:xfrm>
        </p:spPr>
        <p:txBody>
          <a:bodyPr>
            <a:noAutofit/>
          </a:bodyPr>
          <a:lstStyle/>
          <a:p>
            <a:r>
              <a:rPr lang="en-US" sz="4000" b="1" dirty="0">
                <a:solidFill>
                  <a:srgbClr val="E6B254"/>
                </a:solidFill>
                <a:latin typeface="FUTURA MEDIUM" panose="020B0602020204020303" pitchFamily="34" charset="-79"/>
                <a:cs typeface="FUTURA MEDIUM" panose="020B0602020204020303" pitchFamily="34" charset="-79"/>
              </a:rPr>
              <a:t>YESHUA </a:t>
            </a:r>
            <a:br>
              <a:rPr lang="en-US" sz="4000" b="1" dirty="0">
                <a:solidFill>
                  <a:srgbClr val="E6B254"/>
                </a:solidFill>
                <a:latin typeface="FUTURA MEDIUM" panose="020B0602020204020303" pitchFamily="34" charset="-79"/>
                <a:cs typeface="FUTURA MEDIUM" panose="020B0602020204020303" pitchFamily="34" charset="-79"/>
              </a:rPr>
            </a:br>
            <a:r>
              <a:rPr lang="en-US" sz="4000" b="1" dirty="0">
                <a:solidFill>
                  <a:srgbClr val="E6B254"/>
                </a:solidFill>
                <a:latin typeface="FUTURA MEDIUM" panose="020B0602020204020303" pitchFamily="34" charset="-79"/>
                <a:cs typeface="FUTURA MEDIUM" panose="020B0602020204020303" pitchFamily="34" charset="-79"/>
              </a:rPr>
              <a:t>OUR ONLY HOPE</a:t>
            </a:r>
          </a:p>
        </p:txBody>
      </p:sp>
      <p:sp>
        <p:nvSpPr>
          <p:cNvPr id="3" name="Content Placeholder 2"/>
          <p:cNvSpPr>
            <a:spLocks noGrp="1"/>
          </p:cNvSpPr>
          <p:nvPr>
            <p:ph idx="1"/>
          </p:nvPr>
        </p:nvSpPr>
        <p:spPr>
          <a:xfrm>
            <a:off x="197495" y="1502815"/>
            <a:ext cx="8497539" cy="3512215"/>
          </a:xfrm>
        </p:spPr>
        <p:txBody>
          <a:bodyPr>
            <a:normAutofit fontScale="92500" lnSpcReduction="10000"/>
          </a:bodyPr>
          <a:lstStyle/>
          <a:p>
            <a:pPr marL="0" indent="0">
              <a:buNone/>
            </a:pPr>
            <a:r>
              <a:rPr lang="en-US" sz="3600" dirty="0">
                <a:latin typeface="Futura Medium" panose="020B0602020204020303" pitchFamily="34" charset="-79"/>
                <a:cs typeface="Futura Medium" panose="020B0602020204020303" pitchFamily="34" charset="-79"/>
              </a:rPr>
              <a:t>4.	The Ceremony:</a:t>
            </a:r>
          </a:p>
          <a:p>
            <a:pPr marL="0" indent="0">
              <a:buNone/>
            </a:pPr>
            <a:r>
              <a:rPr lang="en-US" sz="3600" dirty="0">
                <a:solidFill>
                  <a:srgbClr val="E6B254"/>
                </a:solidFill>
                <a:latin typeface="Futura Medium" panose="020B0602020204020303" pitchFamily="34" charset="-79"/>
                <a:cs typeface="Futura Medium" panose="020B0602020204020303" pitchFamily="34" charset="-79"/>
              </a:rPr>
              <a:t>	OUR TIME IN HEAVEN</a:t>
            </a:r>
          </a:p>
          <a:p>
            <a:pPr marL="0" indent="0">
              <a:buNone/>
            </a:pPr>
            <a:r>
              <a:rPr lang="en-US" sz="3600" dirty="0">
                <a:latin typeface="Futura Medium" panose="020B0602020204020303" pitchFamily="34" charset="-79"/>
                <a:cs typeface="Futura Medium" panose="020B0602020204020303" pitchFamily="34" charset="-79"/>
              </a:rPr>
              <a:t>5.	The Marriage Feast:</a:t>
            </a:r>
          </a:p>
          <a:p>
            <a:pPr marL="0" indent="0">
              <a:buNone/>
            </a:pPr>
            <a:r>
              <a:rPr lang="en-US" sz="3600" dirty="0">
                <a:solidFill>
                  <a:srgbClr val="E6B254"/>
                </a:solidFill>
                <a:latin typeface="Futura Medium" panose="020B0602020204020303" pitchFamily="34" charset="-79"/>
                <a:cs typeface="Futura Medium" panose="020B0602020204020303" pitchFamily="34" charset="-79"/>
              </a:rPr>
              <a:t>	MARRIAGE SUPPER OF THE LAMB</a:t>
            </a:r>
            <a:endParaRPr lang="en-US" sz="3600" dirty="0">
              <a:latin typeface="Futura Medium" panose="020B0602020204020303" pitchFamily="34" charset="-79"/>
              <a:cs typeface="Futura Medium" panose="020B0602020204020303" pitchFamily="34" charset="-79"/>
            </a:endParaRPr>
          </a:p>
          <a:p>
            <a:pPr marL="0" indent="0">
              <a:buNone/>
            </a:pPr>
            <a:r>
              <a:rPr lang="en-US" sz="3600" dirty="0">
                <a:latin typeface="Futura Medium" panose="020B0602020204020303" pitchFamily="34" charset="-79"/>
                <a:cs typeface="Futura Medium" panose="020B0602020204020303" pitchFamily="34" charset="-79"/>
              </a:rPr>
              <a:t>6.	The Home of the Bride:</a:t>
            </a:r>
          </a:p>
          <a:p>
            <a:pPr marL="0" indent="0">
              <a:buNone/>
            </a:pPr>
            <a:r>
              <a:rPr lang="en-US" sz="3600" dirty="0">
                <a:solidFill>
                  <a:srgbClr val="E6B254"/>
                </a:solidFill>
                <a:latin typeface="Futura Medium" panose="020B0602020204020303" pitchFamily="34" charset="-79"/>
                <a:cs typeface="Futura Medium" panose="020B0602020204020303" pitchFamily="34" charset="-79"/>
              </a:rPr>
              <a:t>	THE NEW JERUSALEM</a:t>
            </a:r>
          </a:p>
          <a:p>
            <a:endParaRPr lang="en-US" sz="3600" dirty="0">
              <a:latin typeface="Futura Medium" panose="020B0602020204020303" pitchFamily="34" charset="-79"/>
              <a:cs typeface="Futura Medium" panose="020B0602020204020303" pitchFamily="34" charset="-79"/>
            </a:endParaRPr>
          </a:p>
          <a:p>
            <a:endParaRPr lang="en-US" sz="36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14733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82" y="281175"/>
            <a:ext cx="8093363" cy="916230"/>
          </a:xfrm>
        </p:spPr>
        <p:txBody>
          <a:bodyPr>
            <a:noAutofit/>
          </a:bodyPr>
          <a:lstStyle/>
          <a:p>
            <a:r>
              <a:rPr lang="en-US" sz="4000" b="1" dirty="0">
                <a:solidFill>
                  <a:srgbClr val="E6B254"/>
                </a:solidFill>
                <a:latin typeface="FUTURA MEDIUM" panose="020B0602020204020303" pitchFamily="34" charset="-79"/>
                <a:cs typeface="FUTURA MEDIUM" panose="020B0602020204020303" pitchFamily="34" charset="-79"/>
              </a:rPr>
              <a:t>A NEW WAY TO </a:t>
            </a:r>
            <a:br>
              <a:rPr lang="en-US" sz="4000" b="1" dirty="0">
                <a:solidFill>
                  <a:srgbClr val="E6B254"/>
                </a:solidFill>
                <a:latin typeface="FUTURA MEDIUM" panose="020B0602020204020303" pitchFamily="34" charset="-79"/>
                <a:cs typeface="FUTURA MEDIUM" panose="020B0602020204020303" pitchFamily="34" charset="-79"/>
              </a:rPr>
            </a:br>
            <a:r>
              <a:rPr lang="en-US" sz="4000" b="1" dirty="0">
                <a:solidFill>
                  <a:srgbClr val="E6B254"/>
                </a:solidFill>
                <a:latin typeface="FUTURA MEDIUM" panose="020B0602020204020303" pitchFamily="34" charset="-79"/>
                <a:cs typeface="FUTURA MEDIUM" panose="020B0602020204020303" pitchFamily="34" charset="-79"/>
              </a:rPr>
              <a:t>LOOK AT ESCHATOLOGY</a:t>
            </a:r>
          </a:p>
        </p:txBody>
      </p:sp>
      <p:sp>
        <p:nvSpPr>
          <p:cNvPr id="3" name="Content Placeholder 2"/>
          <p:cNvSpPr>
            <a:spLocks noGrp="1"/>
          </p:cNvSpPr>
          <p:nvPr>
            <p:ph idx="1"/>
          </p:nvPr>
        </p:nvSpPr>
        <p:spPr>
          <a:xfrm>
            <a:off x="197495" y="1502815"/>
            <a:ext cx="8497539" cy="3512215"/>
          </a:xfrm>
        </p:spPr>
        <p:txBody>
          <a:bodyPr>
            <a:normAutofit/>
          </a:bodyPr>
          <a:lstStyle/>
          <a:p>
            <a:pPr marL="0" indent="0">
              <a:buNone/>
            </a:pPr>
            <a:r>
              <a:rPr lang="en-US" sz="3600" dirty="0">
                <a:latin typeface="Futura Medium" panose="020B0602020204020303" pitchFamily="34" charset="-79"/>
                <a:cs typeface="Futura Medium" panose="020B0602020204020303" pitchFamily="34" charset="-79"/>
              </a:rPr>
              <a:t>• The Fetching of the Bride happens first, and then the Marriage Feast:</a:t>
            </a:r>
          </a:p>
          <a:p>
            <a:pPr marL="0" indent="0">
              <a:buNone/>
            </a:pPr>
            <a:r>
              <a:rPr lang="en-US" sz="3600" dirty="0">
                <a:solidFill>
                  <a:srgbClr val="E6B254"/>
                </a:solidFill>
                <a:latin typeface="Futura Medium" panose="020B0602020204020303" pitchFamily="34" charset="-79"/>
                <a:cs typeface="Futura Medium" panose="020B0602020204020303" pitchFamily="34" charset="-79"/>
              </a:rPr>
              <a:t>THIS SEEMS TO INDICATE THAT THE RAPTURE OF THE SAINTS WILL OCCUR BEFORE THE	MILLENNIAL KINGDOM.</a:t>
            </a:r>
          </a:p>
        </p:txBody>
      </p:sp>
    </p:spTree>
    <p:extLst>
      <p:ext uri="{BB962C8B-B14F-4D97-AF65-F5344CB8AC3E}">
        <p14:creationId xmlns:p14="http://schemas.microsoft.com/office/powerpoint/2010/main" val="1462248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473" y="3058575"/>
            <a:ext cx="8398775" cy="2095289"/>
          </a:xfrm>
        </p:spPr>
        <p:txBody>
          <a:bodyPr>
            <a:normAutofit/>
          </a:bodyPr>
          <a:lstStyle/>
          <a:p>
            <a:r>
              <a:rPr lang="en-US" sz="4400" dirty="0">
                <a:solidFill>
                  <a:schemeClr val="bg1"/>
                </a:solidFill>
                <a:latin typeface="Futura Condensed Medium" panose="020B0602020204020303" pitchFamily="34" charset="-79"/>
                <a:cs typeface="Futura Condensed Medium" panose="020B0602020204020303" pitchFamily="34" charset="-79"/>
              </a:rPr>
              <a:t>SUPPORT US AT:</a:t>
            </a:r>
            <a:br>
              <a:rPr lang="en-US" sz="4400" dirty="0">
                <a:solidFill>
                  <a:srgbClr val="E6B254"/>
                </a:solidFill>
                <a:latin typeface="Futura Condensed Medium" panose="020B0602020204020303" pitchFamily="34" charset="-79"/>
                <a:cs typeface="Futura Condensed Medium" panose="020B0602020204020303" pitchFamily="34" charset="-79"/>
              </a:rPr>
            </a:br>
            <a:r>
              <a:rPr lang="en-US" sz="4400" dirty="0">
                <a:solidFill>
                  <a:srgbClr val="E6B254"/>
                </a:solidFill>
                <a:latin typeface="Futura Condensed Medium" panose="020B0602020204020303" pitchFamily="34" charset="-79"/>
                <a:cs typeface="Futura Condensed Medium" panose="020B0602020204020303" pitchFamily="34" charset="-79"/>
              </a:rPr>
              <a:t>WWW.CHOSENPEOPLE.COM/OLIVIER</a:t>
            </a:r>
            <a:endParaRPr lang="en-US" sz="4400" dirty="0">
              <a:solidFill>
                <a:srgbClr val="E6B254"/>
              </a:solidFill>
              <a:latin typeface="Futura Condensed Medium" panose="020B0602020204020303" pitchFamily="34" charset="-79"/>
              <a:cs typeface="Futura Condensed Medium" panose="020B0602020204020303" pitchFamily="34" charset="-79"/>
            </a:endParaRPr>
          </a:p>
        </p:txBody>
      </p:sp>
      <p:pic>
        <p:nvPicPr>
          <p:cNvPr id="5" name="Picture 4" descr="A person wearing glasses&#10;&#10;Description automatically generated with medium confidence">
            <a:extLst>
              <a:ext uri="{FF2B5EF4-FFF2-40B4-BE49-F238E27FC236}">
                <a16:creationId xmlns:a16="http://schemas.microsoft.com/office/drawing/2014/main" id="{11E15B0A-5879-EDC9-5985-A08E09EDE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51" y="164127"/>
            <a:ext cx="2836476" cy="3781968"/>
          </a:xfrm>
          <a:prstGeom prst="rect">
            <a:avLst/>
          </a:prstGeom>
        </p:spPr>
      </p:pic>
      <p:sp>
        <p:nvSpPr>
          <p:cNvPr id="6" name="TextBox 5">
            <a:extLst>
              <a:ext uri="{FF2B5EF4-FFF2-40B4-BE49-F238E27FC236}">
                <a16:creationId xmlns:a16="http://schemas.microsoft.com/office/drawing/2014/main" id="{F51FF163-02B8-18E1-8F3B-301DA87EA65B}"/>
              </a:ext>
            </a:extLst>
          </p:cNvPr>
          <p:cNvSpPr txBox="1"/>
          <p:nvPr/>
        </p:nvSpPr>
        <p:spPr>
          <a:xfrm>
            <a:off x="208473" y="164127"/>
            <a:ext cx="4700582" cy="2800767"/>
          </a:xfrm>
          <a:prstGeom prst="rect">
            <a:avLst/>
          </a:prstGeom>
          <a:noFill/>
        </p:spPr>
        <p:txBody>
          <a:bodyPr wrap="none" rtlCol="0">
            <a:spAutoFit/>
          </a:bodyPr>
          <a:lstStyle/>
          <a:p>
            <a:r>
              <a:rPr lang="en-US" sz="4400" dirty="0">
                <a:solidFill>
                  <a:schemeClr val="bg1"/>
                </a:solidFill>
                <a:latin typeface="Futura Condensed Medium" panose="020B0602020204020303" pitchFamily="34" charset="-79"/>
                <a:cs typeface="Futura Condensed Medium" panose="020B0602020204020303" pitchFamily="34" charset="-79"/>
              </a:rPr>
              <a:t>FOLLOW US ON TWITTER, </a:t>
            </a:r>
          </a:p>
          <a:p>
            <a:r>
              <a:rPr lang="en-US" sz="4400" dirty="0">
                <a:solidFill>
                  <a:schemeClr val="bg1"/>
                </a:solidFill>
                <a:latin typeface="Futura Condensed Medium" panose="020B0602020204020303" pitchFamily="34" charset="-79"/>
                <a:cs typeface="Futura Condensed Medium" panose="020B0602020204020303" pitchFamily="34" charset="-79"/>
              </a:rPr>
              <a:t>INSTAGRAM AND </a:t>
            </a:r>
          </a:p>
          <a:p>
            <a:r>
              <a:rPr lang="en-US" sz="4400" dirty="0">
                <a:solidFill>
                  <a:schemeClr val="bg1"/>
                </a:solidFill>
                <a:latin typeface="Futura Condensed Medium" panose="020B0602020204020303" pitchFamily="34" charset="-79"/>
                <a:cs typeface="Futura Condensed Medium" panose="020B0602020204020303" pitchFamily="34" charset="-79"/>
              </a:rPr>
              <a:t>YOUTUBE AT:</a:t>
            </a:r>
            <a:br>
              <a:rPr lang="en-US" sz="4400" dirty="0">
                <a:solidFill>
                  <a:srgbClr val="E6B254"/>
                </a:solidFill>
                <a:latin typeface="Futura Condensed Medium" panose="020B0602020204020303" pitchFamily="34" charset="-79"/>
                <a:cs typeface="Futura Condensed Medium" panose="020B0602020204020303" pitchFamily="34" charset="-79"/>
              </a:rPr>
            </a:br>
            <a:r>
              <a:rPr lang="en-US" sz="4400" dirty="0">
                <a:solidFill>
                  <a:srgbClr val="E6B254"/>
                </a:solidFill>
                <a:latin typeface="Futura Condensed Medium" panose="020B0602020204020303" pitchFamily="34" charset="-79"/>
                <a:cs typeface="Futura Condensed Medium" panose="020B0602020204020303" pitchFamily="34" charset="-79"/>
              </a:rPr>
              <a:t>@</a:t>
            </a:r>
            <a:r>
              <a:rPr lang="en-US" sz="4400" dirty="0" err="1">
                <a:solidFill>
                  <a:srgbClr val="E6B254"/>
                </a:solidFill>
                <a:latin typeface="Futura Condensed Medium" panose="020B0602020204020303" pitchFamily="34" charset="-79"/>
                <a:cs typeface="Futura Condensed Medium" panose="020B0602020204020303" pitchFamily="34" charset="-79"/>
              </a:rPr>
              <a:t>OlivierMelnick</a:t>
            </a:r>
            <a:endParaRPr lang="en-US" sz="4400" dirty="0">
              <a:latin typeface="Futura Condensed Medium" panose="020B0602020204020303" pitchFamily="34" charset="-79"/>
              <a:cs typeface="Futura Condensed Medium" panose="020B0602020204020303" pitchFamily="34" charset="-79"/>
            </a:endParaRPr>
          </a:p>
        </p:txBody>
      </p:sp>
      <p:pic>
        <p:nvPicPr>
          <p:cNvPr id="9" name="Picture 8" descr="Qr code&#10;&#10;Description automatically generated">
            <a:extLst>
              <a:ext uri="{FF2B5EF4-FFF2-40B4-BE49-F238E27FC236}">
                <a16:creationId xmlns:a16="http://schemas.microsoft.com/office/drawing/2014/main" id="{7897795E-5BB9-774D-D493-F1699D5B2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065" y="1606553"/>
            <a:ext cx="2354679" cy="2339085"/>
          </a:xfrm>
          <a:prstGeom prst="rect">
            <a:avLst/>
          </a:prstGeom>
        </p:spPr>
      </p:pic>
    </p:spTree>
    <p:extLst>
      <p:ext uri="{BB962C8B-B14F-4D97-AF65-F5344CB8AC3E}">
        <p14:creationId xmlns:p14="http://schemas.microsoft.com/office/powerpoint/2010/main" val="2376741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82" y="281175"/>
            <a:ext cx="8093363" cy="916230"/>
          </a:xfrm>
        </p:spPr>
        <p:txBody>
          <a:bodyPr>
            <a:noAutofit/>
          </a:bodyPr>
          <a:lstStyle/>
          <a:p>
            <a:pPr marL="742950" indent="-742950">
              <a:buAutoNum type="arabicPeriod"/>
            </a:pPr>
            <a:r>
              <a:rPr lang="en-US" sz="4000" dirty="0">
                <a:solidFill>
                  <a:srgbClr val="E6B254"/>
                </a:solidFill>
                <a:latin typeface="Futura Medium" panose="020B0602020204020303" pitchFamily="34" charset="-79"/>
                <a:cs typeface="Futura Medium" panose="020B0602020204020303" pitchFamily="34" charset="-79"/>
              </a:rPr>
              <a:t>The Arrangement</a:t>
            </a:r>
          </a:p>
        </p:txBody>
      </p:sp>
      <p:sp>
        <p:nvSpPr>
          <p:cNvPr id="3" name="Content Placeholder 2"/>
          <p:cNvSpPr>
            <a:spLocks noGrp="1"/>
          </p:cNvSpPr>
          <p:nvPr>
            <p:ph idx="1"/>
          </p:nvPr>
        </p:nvSpPr>
        <p:spPr>
          <a:xfrm>
            <a:off x="177382" y="1617115"/>
            <a:ext cx="8650244" cy="3512215"/>
          </a:xfrm>
        </p:spPr>
        <p:txBody>
          <a:bodyPr>
            <a:normAutofit fontScale="92500"/>
          </a:bodyPr>
          <a:lstStyle/>
          <a:p>
            <a:r>
              <a:rPr lang="en-US" sz="3600" dirty="0">
                <a:latin typeface="Futura Medium" panose="020B0602020204020303" pitchFamily="34" charset="-79"/>
                <a:cs typeface="Futura Medium" panose="020B0602020204020303" pitchFamily="34" charset="-79"/>
              </a:rPr>
              <a:t>The father of the Groom made arrangements with the father of the Bride.</a:t>
            </a:r>
          </a:p>
          <a:p>
            <a:r>
              <a:rPr lang="en-US" sz="3600" dirty="0">
                <a:latin typeface="Futura Medium" panose="020B0602020204020303" pitchFamily="34" charset="-79"/>
                <a:cs typeface="Futura Medium" panose="020B0602020204020303" pitchFamily="34" charset="-79"/>
              </a:rPr>
              <a:t>A set price was paid by the Father of the Groom.</a:t>
            </a:r>
          </a:p>
          <a:p>
            <a:r>
              <a:rPr lang="en-US" sz="3600" dirty="0">
                <a:latin typeface="Futura Medium" panose="020B0602020204020303" pitchFamily="34" charset="-79"/>
                <a:cs typeface="Futura Medium" panose="020B0602020204020303" pitchFamily="34" charset="-79"/>
              </a:rPr>
              <a:t>Many times, that stage occurred when the future mates were children.</a:t>
            </a:r>
          </a:p>
          <a:p>
            <a:endParaRPr lang="en-US" sz="3600" dirty="0">
              <a:latin typeface="Futura Medium" panose="020B0602020204020303" pitchFamily="34" charset="-79"/>
              <a:cs typeface="Futura Medium" panose="020B0602020204020303" pitchFamily="34" charset="-79"/>
            </a:endParaRPr>
          </a:p>
          <a:p>
            <a:endParaRPr lang="en-US" sz="3600" dirty="0">
              <a:latin typeface="Futura Medium" panose="020B0602020204020303" pitchFamily="34" charset="-79"/>
              <a:cs typeface="Futura Medium" panose="020B0602020204020303" pitchFamily="34" charset="-79"/>
            </a:endParaRPr>
          </a:p>
          <a:p>
            <a:endParaRPr lang="en-US" sz="36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832060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3" y="433880"/>
            <a:ext cx="8093363" cy="916230"/>
          </a:xfrm>
        </p:spPr>
        <p:txBody>
          <a:bodyPr>
            <a:noAutofit/>
          </a:bodyPr>
          <a:lstStyle/>
          <a:p>
            <a:pPr marL="742950" indent="-742950">
              <a:buAutoNum type="arabicPeriod"/>
            </a:pPr>
            <a:r>
              <a:rPr lang="en-US" sz="4000" dirty="0">
                <a:solidFill>
                  <a:srgbClr val="E6B254"/>
                </a:solidFill>
                <a:latin typeface="Futura Medium" panose="020B0602020204020303" pitchFamily="34" charset="-79"/>
                <a:cs typeface="Futura Medium" panose="020B0602020204020303" pitchFamily="34" charset="-79"/>
              </a:rPr>
              <a:t>The Arrangement</a:t>
            </a:r>
            <a:br>
              <a:rPr lang="en-US" sz="4000" dirty="0">
                <a:solidFill>
                  <a:srgbClr val="E6B254"/>
                </a:solidFill>
                <a:latin typeface="Futura Medium" panose="020B0602020204020303" pitchFamily="34" charset="-79"/>
                <a:cs typeface="Futura Medium" panose="020B0602020204020303" pitchFamily="34" charset="-79"/>
              </a:rPr>
            </a:br>
            <a:r>
              <a:rPr lang="en-US" sz="4000" dirty="0">
                <a:solidFill>
                  <a:schemeClr val="bg1"/>
                </a:solidFill>
                <a:latin typeface="Futura Medium" panose="020B0602020204020303" pitchFamily="34" charset="-79"/>
                <a:cs typeface="Futura Medium" panose="020B0602020204020303" pitchFamily="34" charset="-79"/>
              </a:rPr>
              <a:t>FULFILLED</a:t>
            </a:r>
          </a:p>
        </p:txBody>
      </p:sp>
      <p:sp>
        <p:nvSpPr>
          <p:cNvPr id="3" name="Content Placeholder 2"/>
          <p:cNvSpPr>
            <a:spLocks noGrp="1"/>
          </p:cNvSpPr>
          <p:nvPr>
            <p:ph idx="1"/>
          </p:nvPr>
        </p:nvSpPr>
        <p:spPr>
          <a:xfrm>
            <a:off x="35661" y="1960930"/>
            <a:ext cx="9128473" cy="2620220"/>
          </a:xfrm>
        </p:spPr>
        <p:txBody>
          <a:bodyPr>
            <a:normAutofit lnSpcReduction="10000"/>
          </a:bodyPr>
          <a:lstStyle/>
          <a:p>
            <a:r>
              <a:rPr lang="en-US" sz="3200" dirty="0">
                <a:latin typeface="Futura Medium" panose="020B0602020204020303" pitchFamily="34" charset="-79"/>
                <a:cs typeface="Futura Medium" panose="020B0602020204020303" pitchFamily="34" charset="-79"/>
              </a:rPr>
              <a:t>God the Father is the Father of the Groom, </a:t>
            </a:r>
          </a:p>
          <a:p>
            <a:r>
              <a:rPr lang="en-US" sz="3200" dirty="0">
                <a:latin typeface="Futura Medium" panose="020B0602020204020303" pitchFamily="34" charset="-79"/>
                <a:cs typeface="Futura Medium" panose="020B0602020204020303" pitchFamily="34" charset="-79"/>
              </a:rPr>
              <a:t>He paid the price for the Bride (the Church.) </a:t>
            </a:r>
          </a:p>
          <a:p>
            <a:r>
              <a:rPr lang="en-US" sz="3200" dirty="0">
                <a:latin typeface="Futura Medium" panose="020B0602020204020303" pitchFamily="34" charset="-79"/>
                <a:cs typeface="Futura Medium" panose="020B0602020204020303" pitchFamily="34" charset="-79"/>
              </a:rPr>
              <a:t>The price for the bride was His son’s blood, shed on the cross on our behalf. </a:t>
            </a:r>
          </a:p>
          <a:p>
            <a:r>
              <a:rPr lang="en-US" sz="3200" dirty="0">
                <a:latin typeface="Futura Medium" panose="020B0602020204020303" pitchFamily="34" charset="-79"/>
                <a:cs typeface="Futura Medium" panose="020B0602020204020303" pitchFamily="34" charset="-79"/>
              </a:rPr>
              <a:t>The arrangement was sealed.</a:t>
            </a:r>
          </a:p>
          <a:p>
            <a:endParaRPr lang="en-US" sz="3200" dirty="0">
              <a:latin typeface="Futura Medium" panose="020B0602020204020303" pitchFamily="34" charset="-79"/>
              <a:cs typeface="Futura Medium" panose="020B0602020204020303" pitchFamily="34" charset="-79"/>
            </a:endParaRPr>
          </a:p>
          <a:p>
            <a:endParaRPr lang="en-US" sz="32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769260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3" y="433880"/>
            <a:ext cx="8093363" cy="916230"/>
          </a:xfrm>
        </p:spPr>
        <p:txBody>
          <a:bodyPr>
            <a:noAutofit/>
          </a:bodyPr>
          <a:lstStyle/>
          <a:p>
            <a:pPr marL="742950" indent="-742950">
              <a:buAutoNum type="arabicPeriod"/>
            </a:pPr>
            <a:r>
              <a:rPr lang="en-US" sz="4000" dirty="0">
                <a:solidFill>
                  <a:srgbClr val="E6B254"/>
                </a:solidFill>
                <a:latin typeface="Futura Medium" panose="020B0602020204020303" pitchFamily="34" charset="-79"/>
                <a:cs typeface="Futura Medium" panose="020B0602020204020303" pitchFamily="34" charset="-79"/>
              </a:rPr>
              <a:t>The Arrangement</a:t>
            </a:r>
            <a:br>
              <a:rPr lang="en-US" sz="4000" dirty="0">
                <a:solidFill>
                  <a:srgbClr val="E6B254"/>
                </a:solidFill>
                <a:latin typeface="Futura Medium" panose="020B0602020204020303" pitchFamily="34" charset="-79"/>
                <a:cs typeface="Futura Medium" panose="020B0602020204020303" pitchFamily="34" charset="-79"/>
              </a:rPr>
            </a:br>
            <a:r>
              <a:rPr lang="en-US" sz="4000" dirty="0">
                <a:solidFill>
                  <a:schemeClr val="bg1"/>
                </a:solidFill>
                <a:latin typeface="Futura Medium" panose="020B0602020204020303" pitchFamily="34" charset="-79"/>
                <a:cs typeface="Futura Medium" panose="020B0602020204020303" pitchFamily="34" charset="-79"/>
              </a:rPr>
              <a:t>FULFILLED</a:t>
            </a:r>
          </a:p>
        </p:txBody>
      </p:sp>
      <p:sp>
        <p:nvSpPr>
          <p:cNvPr id="3" name="Content Placeholder 2"/>
          <p:cNvSpPr>
            <a:spLocks noGrp="1"/>
          </p:cNvSpPr>
          <p:nvPr>
            <p:ph idx="1"/>
          </p:nvPr>
        </p:nvSpPr>
        <p:spPr>
          <a:xfrm>
            <a:off x="143555" y="1808225"/>
            <a:ext cx="9128473" cy="3182570"/>
          </a:xfrm>
        </p:spPr>
        <p:txBody>
          <a:bodyPr>
            <a:normAutofit fontScale="85000" lnSpcReduction="20000"/>
          </a:bodyPr>
          <a:lstStyle/>
          <a:p>
            <a:pPr marL="0" indent="0">
              <a:lnSpc>
                <a:spcPct val="120000"/>
              </a:lnSpc>
              <a:buNone/>
            </a:pPr>
            <a:r>
              <a:rPr lang="en-US" sz="4500" dirty="0">
                <a:solidFill>
                  <a:srgbClr val="E6B254"/>
                </a:solidFill>
                <a:latin typeface="Futura Medium" panose="020B0602020204020303" pitchFamily="34" charset="-79"/>
                <a:cs typeface="Futura Medium" panose="020B0602020204020303" pitchFamily="34" charset="-79"/>
              </a:rPr>
              <a:t>Ephesians 5:25b </a:t>
            </a:r>
            <a:r>
              <a:rPr lang="en-US" sz="4500" i="1" dirty="0">
                <a:latin typeface="Futura Medium" panose="020B0602020204020303" pitchFamily="34" charset="-79"/>
                <a:cs typeface="Futura Medium" panose="020B0602020204020303" pitchFamily="34" charset="-79"/>
              </a:rPr>
              <a:t>Messiah also loved </a:t>
            </a:r>
            <a:br>
              <a:rPr lang="en-US" sz="4500" i="1" dirty="0">
                <a:latin typeface="Futura Medium" panose="020B0602020204020303" pitchFamily="34" charset="-79"/>
                <a:cs typeface="Futura Medium" panose="020B0602020204020303" pitchFamily="34" charset="-79"/>
              </a:rPr>
            </a:br>
            <a:r>
              <a:rPr lang="en-US" sz="4500" i="1" dirty="0">
                <a:latin typeface="Futura Medium" panose="020B0602020204020303" pitchFamily="34" charset="-79"/>
                <a:cs typeface="Futura Medium" panose="020B0602020204020303" pitchFamily="34" charset="-79"/>
              </a:rPr>
              <a:t>the Church, and gave Himself up for it;</a:t>
            </a:r>
          </a:p>
          <a:p>
            <a:pPr marL="0" indent="0">
              <a:lnSpc>
                <a:spcPct val="120000"/>
              </a:lnSpc>
              <a:buNone/>
            </a:pPr>
            <a:r>
              <a:rPr lang="en-US" sz="4500" dirty="0">
                <a:solidFill>
                  <a:srgbClr val="E6B254"/>
                </a:solidFill>
                <a:latin typeface="Futura Medium" panose="020B0602020204020303" pitchFamily="34" charset="-79"/>
                <a:cs typeface="Futura Medium" panose="020B0602020204020303" pitchFamily="34" charset="-79"/>
              </a:rPr>
              <a:t>1 Corinthians 6:20 </a:t>
            </a:r>
            <a:r>
              <a:rPr lang="en-US" sz="4500" i="1" dirty="0">
                <a:latin typeface="Futura Medium" panose="020B0602020204020303" pitchFamily="34" charset="-79"/>
                <a:cs typeface="Futura Medium" panose="020B0602020204020303" pitchFamily="34" charset="-79"/>
              </a:rPr>
              <a:t>For you have been bought with a price: therefore, glorify God in your body</a:t>
            </a:r>
            <a:r>
              <a:rPr lang="en-US" sz="4500" dirty="0">
                <a:latin typeface="Futura Medium" panose="020B0602020204020303" pitchFamily="34" charset="-79"/>
                <a:cs typeface="Futura Medium" panose="020B0602020204020303" pitchFamily="34" charset="-79"/>
              </a:rPr>
              <a:t>.</a:t>
            </a:r>
          </a:p>
          <a:p>
            <a:endParaRPr lang="en-US" sz="3200" i="1" dirty="0">
              <a:latin typeface="Futura Medium" panose="020B0602020204020303" pitchFamily="34" charset="-79"/>
              <a:cs typeface="Futura Medium" panose="020B0602020204020303" pitchFamily="34" charset="-79"/>
            </a:endParaRPr>
          </a:p>
          <a:p>
            <a:endParaRPr lang="en-US" sz="32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169870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3" y="433880"/>
            <a:ext cx="8093363" cy="916230"/>
          </a:xfrm>
        </p:spPr>
        <p:txBody>
          <a:bodyPr>
            <a:noAutofit/>
          </a:bodyPr>
          <a:lstStyle/>
          <a:p>
            <a:pPr marL="742950" indent="-742950">
              <a:buAutoNum type="arabicPeriod"/>
            </a:pPr>
            <a:r>
              <a:rPr lang="en-US" sz="4000" dirty="0">
                <a:solidFill>
                  <a:srgbClr val="E6B254"/>
                </a:solidFill>
                <a:latin typeface="Futura Medium" panose="020B0602020204020303" pitchFamily="34" charset="-79"/>
                <a:cs typeface="Futura Medium" panose="020B0602020204020303" pitchFamily="34" charset="-79"/>
              </a:rPr>
              <a:t>The Arrangement</a:t>
            </a:r>
            <a:br>
              <a:rPr lang="en-US" sz="4000" dirty="0">
                <a:solidFill>
                  <a:srgbClr val="E6B254"/>
                </a:solidFill>
                <a:latin typeface="Futura Medium" panose="020B0602020204020303" pitchFamily="34" charset="-79"/>
                <a:cs typeface="Futura Medium" panose="020B0602020204020303" pitchFamily="34" charset="-79"/>
              </a:rPr>
            </a:br>
            <a:r>
              <a:rPr lang="en-US" sz="4000" dirty="0">
                <a:solidFill>
                  <a:schemeClr val="bg1"/>
                </a:solidFill>
                <a:latin typeface="Futura Medium" panose="020B0602020204020303" pitchFamily="34" charset="-79"/>
                <a:cs typeface="Futura Medium" panose="020B0602020204020303" pitchFamily="34" charset="-79"/>
              </a:rPr>
              <a:t>FULFILLED</a:t>
            </a:r>
          </a:p>
        </p:txBody>
      </p:sp>
      <p:sp>
        <p:nvSpPr>
          <p:cNvPr id="3" name="Content Placeholder 2"/>
          <p:cNvSpPr>
            <a:spLocks noGrp="1"/>
          </p:cNvSpPr>
          <p:nvPr>
            <p:ph idx="1"/>
          </p:nvPr>
        </p:nvSpPr>
        <p:spPr>
          <a:xfrm>
            <a:off x="143555" y="1926501"/>
            <a:ext cx="8856890" cy="3206805"/>
          </a:xfrm>
        </p:spPr>
        <p:txBody>
          <a:bodyPr>
            <a:normAutofit fontScale="92500" lnSpcReduction="20000"/>
          </a:bodyPr>
          <a:lstStyle/>
          <a:p>
            <a:pPr marL="0" indent="0">
              <a:buNone/>
            </a:pPr>
            <a:r>
              <a:rPr lang="en-US" sz="3500" dirty="0">
                <a:solidFill>
                  <a:srgbClr val="E6B254"/>
                </a:solidFill>
                <a:latin typeface="Futura Medium" panose="020B0602020204020303" pitchFamily="34" charset="-79"/>
                <a:cs typeface="Futura Medium" panose="020B0602020204020303" pitchFamily="34" charset="-79"/>
              </a:rPr>
              <a:t>John 3:16a </a:t>
            </a:r>
            <a:r>
              <a:rPr lang="en-US" sz="3500" i="1" dirty="0">
                <a:latin typeface="Futura Medium" panose="020B0602020204020303" pitchFamily="34" charset="-79"/>
                <a:cs typeface="Futura Medium" panose="020B0602020204020303" pitchFamily="34" charset="-79"/>
              </a:rPr>
              <a:t>For God so loved the world, that He gave His only begotten Son.</a:t>
            </a:r>
            <a:endParaRPr lang="en-US" sz="3500" dirty="0">
              <a:solidFill>
                <a:srgbClr val="E6B254"/>
              </a:solidFill>
              <a:latin typeface="Futura Medium" panose="020B0602020204020303" pitchFamily="34" charset="-79"/>
              <a:cs typeface="Futura Medium" panose="020B0602020204020303" pitchFamily="34" charset="-79"/>
            </a:endParaRPr>
          </a:p>
          <a:p>
            <a:pPr marL="0" indent="0">
              <a:buNone/>
            </a:pPr>
            <a:r>
              <a:rPr lang="en-US" sz="3500" dirty="0">
                <a:solidFill>
                  <a:srgbClr val="E6B254"/>
                </a:solidFill>
                <a:latin typeface="Futura Medium" panose="020B0602020204020303" pitchFamily="34" charset="-79"/>
                <a:cs typeface="Futura Medium" panose="020B0602020204020303" pitchFamily="34" charset="-79"/>
              </a:rPr>
              <a:t>1 Timothy 2:5-6 </a:t>
            </a:r>
            <a:r>
              <a:rPr lang="en-US" sz="3500" i="1" dirty="0">
                <a:latin typeface="Futura Medium" panose="020B0602020204020303" pitchFamily="34" charset="-79"/>
                <a:cs typeface="Futura Medium" panose="020B0602020204020303" pitchFamily="34" charset="-79"/>
              </a:rPr>
              <a:t>For there is one God, and one mediator also between God and men, the man Yeshua the Messiah, who gave Himself as a ransom for all, the testimony given at the proper time.</a:t>
            </a:r>
          </a:p>
          <a:p>
            <a:endParaRPr lang="en-US" sz="1800" i="1" dirty="0">
              <a:latin typeface="Futura Medium" panose="020B0602020204020303" pitchFamily="34" charset="-79"/>
              <a:cs typeface="Futura Medium" panose="020B0602020204020303" pitchFamily="34" charset="-79"/>
            </a:endParaRPr>
          </a:p>
          <a:p>
            <a:endParaRPr lang="en-US" sz="18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633014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82" y="281175"/>
            <a:ext cx="8093363" cy="916230"/>
          </a:xfrm>
        </p:spPr>
        <p:txBody>
          <a:bodyPr>
            <a:noAutofit/>
          </a:bodyPr>
          <a:lstStyle/>
          <a:p>
            <a:r>
              <a:rPr lang="en-US" sz="4000" dirty="0">
                <a:solidFill>
                  <a:srgbClr val="E6B254"/>
                </a:solidFill>
                <a:latin typeface="Futura Medium" panose="020B0602020204020303" pitchFamily="34" charset="-79"/>
                <a:cs typeface="Futura Medium" panose="020B0602020204020303" pitchFamily="34" charset="-79"/>
              </a:rPr>
              <a:t>2.	The Preparation</a:t>
            </a:r>
          </a:p>
        </p:txBody>
      </p:sp>
      <p:sp>
        <p:nvSpPr>
          <p:cNvPr id="3" name="Content Placeholder 2"/>
          <p:cNvSpPr>
            <a:spLocks noGrp="1"/>
          </p:cNvSpPr>
          <p:nvPr>
            <p:ph idx="1"/>
          </p:nvPr>
        </p:nvSpPr>
        <p:spPr>
          <a:xfrm>
            <a:off x="122788" y="1415369"/>
            <a:ext cx="9000445" cy="3512215"/>
          </a:xfrm>
        </p:spPr>
        <p:txBody>
          <a:bodyPr>
            <a:normAutofit/>
          </a:bodyPr>
          <a:lstStyle/>
          <a:p>
            <a:r>
              <a:rPr lang="en-US" sz="3200" dirty="0">
                <a:latin typeface="Futura Medium" panose="020B0602020204020303" pitchFamily="34" charset="-79"/>
                <a:cs typeface="Futura Medium" panose="020B0602020204020303" pitchFamily="34" charset="-79"/>
              </a:rPr>
              <a:t>Known as “The Period of Betrothal”</a:t>
            </a:r>
          </a:p>
          <a:p>
            <a:r>
              <a:rPr lang="en-US" sz="3200" dirty="0">
                <a:latin typeface="Futura Medium" panose="020B0602020204020303" pitchFamily="34" charset="-79"/>
                <a:cs typeface="Futura Medium" panose="020B0602020204020303" pitchFamily="34" charset="-79"/>
              </a:rPr>
              <a:t>Typically lasted one year.</a:t>
            </a:r>
          </a:p>
          <a:p>
            <a:r>
              <a:rPr lang="en-US" sz="3200" dirty="0">
                <a:latin typeface="Futura Medium" panose="020B0602020204020303" pitchFamily="34" charset="-79"/>
                <a:cs typeface="Futura Medium" panose="020B0602020204020303" pitchFamily="34" charset="-79"/>
              </a:rPr>
              <a:t>A time when the Bride is being prepared.</a:t>
            </a:r>
          </a:p>
          <a:p>
            <a:r>
              <a:rPr lang="en-US" sz="3200" dirty="0">
                <a:latin typeface="Futura Medium" panose="020B0602020204020303" pitchFamily="34" charset="-79"/>
                <a:cs typeface="Futura Medium" panose="020B0602020204020303" pitchFamily="34" charset="-79"/>
              </a:rPr>
              <a:t>A time when the Bride is observed for purity.</a:t>
            </a:r>
          </a:p>
          <a:p>
            <a:r>
              <a:rPr lang="en-US" sz="3200" dirty="0">
                <a:latin typeface="Futura Medium" panose="020B0602020204020303" pitchFamily="34" charset="-79"/>
                <a:cs typeface="Futura Medium" panose="020B0602020204020303" pitchFamily="34" charset="-79"/>
              </a:rPr>
              <a:t>This is one of the reasons why it lasts more than 9 months.</a:t>
            </a:r>
          </a:p>
          <a:p>
            <a:endParaRPr lang="en-US" sz="36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494881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2731</Words>
  <Application>Microsoft Macintosh PowerPoint</Application>
  <PresentationFormat>On-screen Show (16:9)</PresentationFormat>
  <Paragraphs>169</Paragraphs>
  <Slides>44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Futura Condensed ExtraBold</vt:lpstr>
      <vt:lpstr>Futura Condensed ExtraBold</vt:lpstr>
      <vt:lpstr>Futura Condensed Medium</vt:lpstr>
      <vt:lpstr>Futura Condensed Medium</vt:lpstr>
      <vt:lpstr>Futura Medium</vt:lpstr>
      <vt:lpstr>Futura Medium</vt:lpstr>
      <vt:lpstr>Manrope</vt:lpstr>
      <vt:lpstr>Office Theme</vt:lpstr>
      <vt:lpstr>THE JEWISH  WEDDING  SYSTEM AND THE  BRIDE  OF MESSIAH</vt:lpstr>
      <vt:lpstr>INTRODUCTION</vt:lpstr>
      <vt:lpstr>A POWERFUL  PARALLEL</vt:lpstr>
      <vt:lpstr>YESHUA  OUR ONLY HOPE</vt:lpstr>
      <vt:lpstr>The Arrangement</vt:lpstr>
      <vt:lpstr>The Arrangement FULFILLED</vt:lpstr>
      <vt:lpstr>The Arrangement FULFILLED</vt:lpstr>
      <vt:lpstr>The Arrangement FULFILLED</vt:lpstr>
      <vt:lpstr>2. The Preparation</vt:lpstr>
      <vt:lpstr>2. The Preparation</vt:lpstr>
      <vt:lpstr>2. The Preparation FULFILLED</vt:lpstr>
      <vt:lpstr>2. The Preparation FULFILLED</vt:lpstr>
      <vt:lpstr>2. The Preparation FULFILLED</vt:lpstr>
      <vt:lpstr>2. The Preparation FULFILLED</vt:lpstr>
      <vt:lpstr>2. The Preparation </vt:lpstr>
      <vt:lpstr>2. The Preparation FULFILLED</vt:lpstr>
      <vt:lpstr>2. The Preparation FULFILLED</vt:lpstr>
      <vt:lpstr>3.The Fetching  of the bride </vt:lpstr>
      <vt:lpstr>The FETCHING  of the bride. Is not to be confused with The KVETCHING  of the bride.  KVETCH:  (Yiddish) To complain persistently  and whiningly.  </vt:lpstr>
      <vt:lpstr>3.The Fetching  of the bride </vt:lpstr>
      <vt:lpstr>3.The Fetching  of the bride The Bridal Procession</vt:lpstr>
      <vt:lpstr>PowerPoint Presentation</vt:lpstr>
      <vt:lpstr>3.The Fetching  of the bride FULFILLED BY THE RAPTURE</vt:lpstr>
      <vt:lpstr>3.The Fetching  of the bride </vt:lpstr>
      <vt:lpstr>3. The Fetching of the bride Seven Steps</vt:lpstr>
      <vt:lpstr>3. The Fetching of the bride Seven Steps</vt:lpstr>
      <vt:lpstr>3. The Fetching of the bride </vt:lpstr>
      <vt:lpstr>4.The Ceremony </vt:lpstr>
      <vt:lpstr>4.The Ceremony </vt:lpstr>
      <vt:lpstr>4.The Ceremony </vt:lpstr>
      <vt:lpstr>4.The Ceremony </vt:lpstr>
      <vt:lpstr>4.The Ceremony </vt:lpstr>
      <vt:lpstr>5.The Marriage Feast </vt:lpstr>
      <vt:lpstr>5.The Marriage Feast </vt:lpstr>
      <vt:lpstr>5.The Marriage Feast </vt:lpstr>
      <vt:lpstr>5.The Marriage Feast </vt:lpstr>
      <vt:lpstr>5.The Marriage Feast WHO ARE THE EXTRA GUESTS? </vt:lpstr>
      <vt:lpstr>6.The Home of the Bride </vt:lpstr>
      <vt:lpstr>6.The Home of the Bride FULFILLED ? </vt:lpstr>
      <vt:lpstr>THE BIG PICTURE</vt:lpstr>
      <vt:lpstr>YESHUA  OUR ONLY HOPE</vt:lpstr>
      <vt:lpstr>YESHUA  OUR ONLY HOPE</vt:lpstr>
      <vt:lpstr>A NEW WAY TO  LOOK AT ESCHATOLOGY</vt:lpstr>
      <vt:lpstr>SUPPORT US AT: WWW.CHOSENPEOPLE.COM/OLIVIER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2023-02-24T14:07:05Z</dcterms:modified>
</cp:coreProperties>
</file>