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sldIdLst>
    <p:sldId id="256" r:id="rId2"/>
    <p:sldId id="257" r:id="rId3"/>
    <p:sldId id="258" r:id="rId4"/>
    <p:sldId id="259" r:id="rId5"/>
    <p:sldId id="261" r:id="rId6"/>
    <p:sldId id="260" r:id="rId7"/>
    <p:sldId id="262" r:id="rId8"/>
    <p:sldId id="263" r:id="rId9"/>
    <p:sldId id="264" r:id="rId10"/>
    <p:sldId id="265" r:id="rId11"/>
    <p:sldId id="311" r:id="rId12"/>
    <p:sldId id="312" r:id="rId13"/>
    <p:sldId id="266" r:id="rId14"/>
    <p:sldId id="267" r:id="rId15"/>
    <p:sldId id="283" r:id="rId16"/>
    <p:sldId id="284" r:id="rId17"/>
    <p:sldId id="268" r:id="rId18"/>
    <p:sldId id="269" r:id="rId19"/>
    <p:sldId id="270" r:id="rId20"/>
    <p:sldId id="279" r:id="rId21"/>
    <p:sldId id="280" r:id="rId22"/>
    <p:sldId id="281" r:id="rId23"/>
    <p:sldId id="282" r:id="rId24"/>
    <p:sldId id="272" r:id="rId25"/>
    <p:sldId id="273" r:id="rId26"/>
    <p:sldId id="310" r:id="rId27"/>
    <p:sldId id="286" r:id="rId28"/>
    <p:sldId id="271" r:id="rId29"/>
    <p:sldId id="285" r:id="rId30"/>
    <p:sldId id="274" r:id="rId31"/>
    <p:sldId id="275" r:id="rId32"/>
    <p:sldId id="276" r:id="rId33"/>
    <p:sldId id="278" r:id="rId34"/>
    <p:sldId id="287" r:id="rId35"/>
    <p:sldId id="277" r:id="rId36"/>
    <p:sldId id="288" r:id="rId37"/>
    <p:sldId id="289" r:id="rId38"/>
    <p:sldId id="290" r:id="rId39"/>
    <p:sldId id="291" r:id="rId40"/>
    <p:sldId id="292" r:id="rId41"/>
    <p:sldId id="293" r:id="rId42"/>
    <p:sldId id="294" r:id="rId43"/>
    <p:sldId id="295" r:id="rId44"/>
    <p:sldId id="297" r:id="rId45"/>
    <p:sldId id="298" r:id="rId46"/>
    <p:sldId id="299" r:id="rId47"/>
    <p:sldId id="300" r:id="rId48"/>
    <p:sldId id="301" r:id="rId49"/>
    <p:sldId id="303" r:id="rId50"/>
    <p:sldId id="314" r:id="rId51"/>
    <p:sldId id="305" r:id="rId52"/>
    <p:sldId id="302" r:id="rId53"/>
    <p:sldId id="304" r:id="rId54"/>
    <p:sldId id="306" r:id="rId55"/>
    <p:sldId id="307" r:id="rId56"/>
    <p:sldId id="308" r:id="rId57"/>
    <p:sldId id="313" r:id="rId58"/>
    <p:sldId id="309"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0"/>
    <p:restoredTop sz="96327"/>
  </p:normalViewPr>
  <p:slideViewPr>
    <p:cSldViewPr snapToGrid="0">
      <p:cViewPr varScale="1">
        <p:scale>
          <a:sx n="74" d="100"/>
          <a:sy n="74" d="100"/>
        </p:scale>
        <p:origin x="184"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089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811395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84537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4613651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14525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2/22/23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286583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2/22/23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708953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3151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ED62726E-379B-B349-9EED-81ED093FA806}" type="datetimeFigureOut">
              <a:rPr lang="en-US" smtClean="0"/>
              <a:pPr/>
              <a:t>2/22/23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6291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69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0616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3608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2/22/23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3067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2/22/23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08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818C68F-D26B-8F47-958C-23B49CF8A634}" type="datetimeFigureOut">
              <a:rPr lang="en-US" smtClean="0"/>
              <a:pPr/>
              <a:t>2/22/23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468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9947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902911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9B482E8-6E0E-1B4F-B1FD-C69DB9E858D9}" type="datetimeFigureOut">
              <a:rPr lang="en-US" smtClean="0"/>
              <a:pPr/>
              <a:t>2/22/23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9909509"/>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Socialist" TargetMode="External"/><Relationship Id="rId7" Type="http://schemas.openxmlformats.org/officeDocument/2006/relationships/hyperlink" Target="https://en.wikipedia.org/wiki/Jew" TargetMode="External"/><Relationship Id="rId2" Type="http://schemas.openxmlformats.org/officeDocument/2006/relationships/hyperlink" Target="https://en.wikipedia.org/wiki/Social_Democratic_Party_of_Germany#History" TargetMode="External"/><Relationship Id="rId1" Type="http://schemas.openxmlformats.org/officeDocument/2006/relationships/slideLayout" Target="../slideLayouts/slideLayout2.xml"/><Relationship Id="rId6" Type="http://schemas.openxmlformats.org/officeDocument/2006/relationships/hyperlink" Target="https://en.wikipedia.org/wiki/History_of_the_Jews_in_Germany#Jews_under_the_Nazis_(1933%E2%80%9345)" TargetMode="External"/><Relationship Id="rId5" Type="http://schemas.openxmlformats.org/officeDocument/2006/relationships/hyperlink" Target="https://en.wikipedia.org/wiki/Trade_unionist" TargetMode="External"/><Relationship Id="rId4" Type="http://schemas.openxmlformats.org/officeDocument/2006/relationships/hyperlink" Target="https://en.wikipedia.org/wiki/Trade_unions_in_Germany#Enforced_political_conformity_during_National_Socialis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pewresearch.org/religion/2022/05/26/modest-warming-in-u-s-views-on-israel-and-palestinians/05-26-22_israel-report_0-1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2677-772F-75B1-285C-1292385DD925}"/>
              </a:ext>
            </a:extLst>
          </p:cNvPr>
          <p:cNvSpPr>
            <a:spLocks noGrp="1"/>
          </p:cNvSpPr>
          <p:nvPr>
            <p:ph type="ctrTitle"/>
          </p:nvPr>
        </p:nvSpPr>
        <p:spPr>
          <a:xfrm>
            <a:off x="372208" y="954068"/>
            <a:ext cx="10948461" cy="1373070"/>
          </a:xfrm>
        </p:spPr>
        <p:txBody>
          <a:bodyPr/>
          <a:lstStyle/>
          <a:p>
            <a:pPr algn="l"/>
            <a:r>
              <a:rPr lang="en-US" sz="7200" b="1" dirty="0"/>
              <a:t>THE NORMALIZATION </a:t>
            </a:r>
            <a:br>
              <a:rPr lang="en-US" sz="7200" b="1" dirty="0"/>
            </a:br>
            <a:r>
              <a:rPr lang="en-US" sz="7200" b="1" dirty="0"/>
              <a:t>OF </a:t>
            </a:r>
            <a:r>
              <a:rPr lang="en-US" sz="7200" b="1" dirty="0">
                <a:solidFill>
                  <a:schemeClr val="bg1"/>
                </a:solidFill>
              </a:rPr>
              <a:t>ANTISEMITISM</a:t>
            </a:r>
          </a:p>
        </p:txBody>
      </p:sp>
      <p:sp>
        <p:nvSpPr>
          <p:cNvPr id="3" name="Subtitle 2">
            <a:extLst>
              <a:ext uri="{FF2B5EF4-FFF2-40B4-BE49-F238E27FC236}">
                <a16:creationId xmlns:a16="http://schemas.microsoft.com/office/drawing/2014/main" id="{1ADC8024-AB41-6E1B-EEC6-0FFEBC444797}"/>
              </a:ext>
            </a:extLst>
          </p:cNvPr>
          <p:cNvSpPr>
            <a:spLocks noGrp="1"/>
          </p:cNvSpPr>
          <p:nvPr>
            <p:ph type="subTitle" idx="1"/>
          </p:nvPr>
        </p:nvSpPr>
        <p:spPr>
          <a:xfrm>
            <a:off x="461660" y="2762343"/>
            <a:ext cx="8682340" cy="1373070"/>
          </a:xfrm>
        </p:spPr>
        <p:txBody>
          <a:bodyPr>
            <a:normAutofit/>
          </a:bodyPr>
          <a:lstStyle/>
          <a:p>
            <a:pPr algn="l"/>
            <a:r>
              <a:rPr lang="en-US" sz="4000" b="1" dirty="0"/>
              <a:t>WHEN THE OLDEST HATRED </a:t>
            </a:r>
          </a:p>
          <a:p>
            <a:pPr algn="l"/>
            <a:r>
              <a:rPr lang="en-US" sz="4000" b="1" dirty="0"/>
              <a:t>BECOMES THE </a:t>
            </a:r>
            <a:r>
              <a:rPr lang="en-US" sz="4000" b="1" dirty="0">
                <a:solidFill>
                  <a:srgbClr val="FFC000"/>
                </a:solidFill>
              </a:rPr>
              <a:t>NEW NORMAL</a:t>
            </a:r>
          </a:p>
        </p:txBody>
      </p:sp>
      <p:sp>
        <p:nvSpPr>
          <p:cNvPr id="4" name="Subtitle 2">
            <a:extLst>
              <a:ext uri="{FF2B5EF4-FFF2-40B4-BE49-F238E27FC236}">
                <a16:creationId xmlns:a16="http://schemas.microsoft.com/office/drawing/2014/main" id="{7F246A07-E8C6-CEDA-E02B-201F6B778B3A}"/>
              </a:ext>
            </a:extLst>
          </p:cNvPr>
          <p:cNvSpPr txBox="1">
            <a:spLocks/>
          </p:cNvSpPr>
          <p:nvPr/>
        </p:nvSpPr>
        <p:spPr>
          <a:xfrm>
            <a:off x="461660" y="6206066"/>
            <a:ext cx="8682340" cy="63352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a:t>OLIVIER MELNICK, CHOSEN PEOPLE MINISTRIES, DALLAS, TX</a:t>
            </a:r>
          </a:p>
        </p:txBody>
      </p:sp>
      <p:pic>
        <p:nvPicPr>
          <p:cNvPr id="5" name="Picture 4">
            <a:extLst>
              <a:ext uri="{FF2B5EF4-FFF2-40B4-BE49-F238E27FC236}">
                <a16:creationId xmlns:a16="http://schemas.microsoft.com/office/drawing/2014/main" id="{3F152906-C7DD-E0A8-37BF-CB5373742BB8}"/>
              </a:ext>
            </a:extLst>
          </p:cNvPr>
          <p:cNvPicPr>
            <a:picLocks noChangeAspect="1"/>
          </p:cNvPicPr>
          <p:nvPr/>
        </p:nvPicPr>
        <p:blipFill>
          <a:blip r:embed="rId2"/>
          <a:stretch>
            <a:fillRect/>
          </a:stretch>
        </p:blipFill>
        <p:spPr>
          <a:xfrm>
            <a:off x="7548119" y="2584017"/>
            <a:ext cx="4643881" cy="2623793"/>
          </a:xfrm>
          <a:prstGeom prst="rect">
            <a:avLst/>
          </a:prstGeom>
        </p:spPr>
      </p:pic>
    </p:spTree>
    <p:extLst>
      <p:ext uri="{BB962C8B-B14F-4D97-AF65-F5344CB8AC3E}">
        <p14:creationId xmlns:p14="http://schemas.microsoft.com/office/powerpoint/2010/main" val="819995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02606" y="2356163"/>
            <a:ext cx="12308467" cy="5565325"/>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4. </a:t>
            </a:r>
            <a:r>
              <a:rPr lang="en-US" sz="38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Technology</a:t>
            </a: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 (to provide the practical instruments for mass murder.)</a:t>
            </a:r>
          </a:p>
          <a:p>
            <a:pPr marL="457200" marR="0" indent="0">
              <a:lnSpc>
                <a:spcPct val="100000"/>
              </a:lnSpc>
              <a:spcBef>
                <a:spcPts val="0"/>
              </a:spcBef>
              <a:spcAft>
                <a:spcPts val="0"/>
              </a:spcAft>
              <a:buNone/>
              <a:tabLst>
                <a:tab pos="228600" algn="l"/>
                <a:tab pos="228600" algn="l"/>
                <a:tab pos="457200" algn="l"/>
                <a:tab pos="685800" algn="l"/>
              </a:tabLst>
            </a:pP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5. </a:t>
            </a:r>
            <a:r>
              <a:rPr lang="en-US" sz="38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A</a:t>
            </a: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 </a:t>
            </a:r>
            <a:r>
              <a:rPr lang="en-US" sz="38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crisis</a:t>
            </a: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 (like a war, an opportune moment to act on the hatred.)</a:t>
            </a:r>
          </a:p>
          <a:p>
            <a:pPr marL="971550" marR="0" indent="-514350">
              <a:lnSpc>
                <a:spcPct val="100000"/>
              </a:lnSpc>
              <a:spcBef>
                <a:spcPts val="0"/>
              </a:spcBef>
              <a:spcAft>
                <a:spcPts val="0"/>
              </a:spcAft>
              <a:buAutoNum type="arabicPeriod" startAt="6"/>
              <a:tabLst>
                <a:tab pos="228600" algn="l"/>
                <a:tab pos="228600" algn="l"/>
                <a:tab pos="457200" algn="l"/>
                <a:tab pos="685800" algn="l"/>
              </a:tabLst>
            </a:pP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A minority or “</a:t>
            </a:r>
            <a:r>
              <a:rPr lang="en-US" sz="38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scapegoat</a:t>
            </a: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 to be demonized, leading to </a:t>
            </a:r>
            <a:r>
              <a:rPr lang="en-US" sz="3800" b="1" dirty="0">
                <a:latin typeface="Trebuchet MS" panose="020B0703020202090204" pitchFamily="34" charset="0"/>
                <a:ea typeface="Calibri" panose="020F0502020204030204" pitchFamily="34" charset="0"/>
                <a:cs typeface="Times New Roman" panose="02020603050405020304" pitchFamily="18" charset="0"/>
              </a:rPr>
              <a:t>its </a:t>
            </a:r>
            <a:r>
              <a:rPr lang="en-US" sz="3800" b="1" dirty="0">
                <a:effectLst/>
                <a:latin typeface="Trebuchet MS" panose="020B0703020202090204" pitchFamily="34" charset="0"/>
                <a:ea typeface="Calibri" panose="020F0502020204030204" pitchFamily="34" charset="0"/>
                <a:cs typeface="Times New Roman" panose="02020603050405020304" pitchFamily="18" charset="0"/>
              </a:rPr>
              <a:t>ethnic cleansing.)</a:t>
            </a:r>
          </a:p>
          <a:p>
            <a:pPr marL="457200" marR="0" indent="0">
              <a:lnSpc>
                <a:spcPct val="100000"/>
              </a:lnSpc>
              <a:spcBef>
                <a:spcPts val="0"/>
              </a:spcBef>
              <a:spcAft>
                <a:spcPts val="0"/>
              </a:spcAft>
              <a:buNone/>
              <a:tabLst>
                <a:tab pos="228600" algn="l"/>
                <a:tab pos="228600" algn="l"/>
                <a:tab pos="457200" algn="l"/>
                <a:tab pos="685800" algn="l"/>
              </a:tabLst>
            </a:pPr>
            <a:endParaRPr lang="en-US" sz="38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28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2800"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a:bodyPr>
          <a:lstStyle/>
          <a:p>
            <a:r>
              <a:rPr lang="en-US" sz="6000" b="1" dirty="0"/>
              <a:t>THE 6 MAJOR CAUSES</a:t>
            </a:r>
          </a:p>
        </p:txBody>
      </p:sp>
    </p:spTree>
    <p:extLst>
      <p:ext uri="{BB962C8B-B14F-4D97-AF65-F5344CB8AC3E}">
        <p14:creationId xmlns:p14="http://schemas.microsoft.com/office/powerpoint/2010/main" val="84598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a:bodyPr>
          <a:lstStyle/>
          <a:p>
            <a:r>
              <a:rPr lang="en-US" sz="6000" b="1" dirty="0"/>
              <a:t>THE 6 MAJOR CAUSES</a:t>
            </a:r>
          </a:p>
        </p:txBody>
      </p:sp>
      <p:pic>
        <p:nvPicPr>
          <p:cNvPr id="6" name="Goyim League clip">
            <a:hlinkClick r:id="" action="ppaction://media"/>
            <a:extLst>
              <a:ext uri="{FF2B5EF4-FFF2-40B4-BE49-F238E27FC236}">
                <a16:creationId xmlns:a16="http://schemas.microsoft.com/office/drawing/2014/main" id="{5D1C2FCC-9C00-7BC5-48F1-EFB87D01C6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3175"/>
            <a:ext cx="12192000" cy="6858000"/>
          </a:xfrm>
          <a:prstGeom prst="rect">
            <a:avLst/>
          </a:prstGeom>
        </p:spPr>
      </p:pic>
    </p:spTree>
    <p:extLst>
      <p:ext uri="{BB962C8B-B14F-4D97-AF65-F5344CB8AC3E}">
        <p14:creationId xmlns:p14="http://schemas.microsoft.com/office/powerpoint/2010/main" val="246230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471384" cy="1080938"/>
          </a:xfrm>
        </p:spPr>
        <p:txBody>
          <a:bodyPr>
            <a:normAutofit fontScale="90000"/>
          </a:bodyPr>
          <a:lstStyle/>
          <a:p>
            <a:r>
              <a:rPr lang="en-US" sz="6000" b="1" dirty="0">
                <a:latin typeface="FUTURA MEDIUM" panose="020B0602020204020303" pitchFamily="34" charset="-79"/>
                <a:cs typeface="FUTURA MEDIUM" panose="020B0602020204020303" pitchFamily="34" charset="-79"/>
              </a:rPr>
              <a:t>THE GOYIM DEFENSE LEAGUE</a:t>
            </a:r>
          </a:p>
        </p:txBody>
      </p:sp>
      <p:sp>
        <p:nvSpPr>
          <p:cNvPr id="3" name="TextBox 2">
            <a:extLst>
              <a:ext uri="{FF2B5EF4-FFF2-40B4-BE49-F238E27FC236}">
                <a16:creationId xmlns:a16="http://schemas.microsoft.com/office/drawing/2014/main" id="{9BAE8766-830A-1AB6-A873-EB44CA932544}"/>
              </a:ext>
            </a:extLst>
          </p:cNvPr>
          <p:cNvSpPr txBox="1"/>
          <p:nvPr/>
        </p:nvSpPr>
        <p:spPr>
          <a:xfrm>
            <a:off x="427381" y="2102103"/>
            <a:ext cx="9428509" cy="1754326"/>
          </a:xfrm>
          <a:prstGeom prst="rect">
            <a:avLst/>
          </a:prstGeom>
          <a:noFill/>
        </p:spPr>
        <p:txBody>
          <a:bodyPr wrap="square" rtlCol="0">
            <a:spAutoFit/>
          </a:bodyPr>
          <a:lstStyle/>
          <a:p>
            <a:r>
              <a:rPr lang="en-US" sz="5400" i="1" dirty="0">
                <a:latin typeface="Futura Medium" panose="020B0602020204020303" pitchFamily="34" charset="-79"/>
                <a:cs typeface="Futura Medium" panose="020B0602020204020303" pitchFamily="34" charset="-79"/>
              </a:rPr>
              <a:t>•“Do you think you should be put in ovens?”</a:t>
            </a:r>
          </a:p>
        </p:txBody>
      </p:sp>
      <p:sp>
        <p:nvSpPr>
          <p:cNvPr id="4" name="TextBox 3">
            <a:extLst>
              <a:ext uri="{FF2B5EF4-FFF2-40B4-BE49-F238E27FC236}">
                <a16:creationId xmlns:a16="http://schemas.microsoft.com/office/drawing/2014/main" id="{461CD4F0-DB7E-AF82-90EB-CA7B7792E184}"/>
              </a:ext>
            </a:extLst>
          </p:cNvPr>
          <p:cNvSpPr txBox="1"/>
          <p:nvPr/>
        </p:nvSpPr>
        <p:spPr>
          <a:xfrm>
            <a:off x="427381" y="4104488"/>
            <a:ext cx="11337238" cy="2585323"/>
          </a:xfrm>
          <a:prstGeom prst="rect">
            <a:avLst/>
          </a:prstGeom>
          <a:noFill/>
        </p:spPr>
        <p:txBody>
          <a:bodyPr wrap="square" rtlCol="0">
            <a:spAutoFit/>
          </a:bodyPr>
          <a:lstStyle/>
          <a:p>
            <a:r>
              <a:rPr lang="en-US" sz="5400" i="1" dirty="0">
                <a:latin typeface="Futura Medium" panose="020B0602020204020303" pitchFamily="34" charset="-79"/>
                <a:cs typeface="Futura Medium" panose="020B0602020204020303" pitchFamily="34" charset="-79"/>
              </a:rPr>
              <a:t>•“Leave our country, go back to Israel where you bomb Palestinian kids.”</a:t>
            </a:r>
          </a:p>
        </p:txBody>
      </p:sp>
    </p:spTree>
    <p:extLst>
      <p:ext uri="{BB962C8B-B14F-4D97-AF65-F5344CB8AC3E}">
        <p14:creationId xmlns:p14="http://schemas.microsoft.com/office/powerpoint/2010/main" val="1363870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364944" y="2228167"/>
            <a:ext cx="5592927" cy="5444844"/>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Apathy</a:t>
            </a:r>
            <a:br>
              <a:rPr lang="en-US" sz="4000" b="1" dirty="0">
                <a:latin typeface="Trebuchet MS" panose="020B0703020202090204" pitchFamily="34" charset="0"/>
              </a:rPr>
            </a:br>
            <a:r>
              <a:rPr lang="en-US" sz="4000" b="1" dirty="0">
                <a:solidFill>
                  <a:schemeClr val="bg1"/>
                </a:solidFill>
                <a:effectLst/>
                <a:latin typeface="Trebuchet MS" panose="020B0703020202090204" pitchFamily="34" charset="0"/>
              </a:rPr>
              <a:t>• Lack of education</a:t>
            </a:r>
            <a:br>
              <a:rPr lang="en-US" sz="4000" b="1" dirty="0">
                <a:latin typeface="Trebuchet MS" panose="020B0703020202090204" pitchFamily="34" charset="0"/>
              </a:rPr>
            </a:br>
            <a:r>
              <a:rPr lang="en-US" sz="4000" b="1" dirty="0">
                <a:effectLst/>
                <a:latin typeface="Trebuchet MS" panose="020B0703020202090204" pitchFamily="34" charset="0"/>
              </a:rPr>
              <a:t>• Low or incorrect </a:t>
            </a:r>
            <a:br>
              <a:rPr lang="en-US" sz="4000" b="1" dirty="0">
                <a:effectLst/>
                <a:latin typeface="Trebuchet MS" panose="020B0703020202090204" pitchFamily="34" charset="0"/>
              </a:rPr>
            </a:br>
            <a:r>
              <a:rPr lang="en-US" sz="4000" b="1" dirty="0">
                <a:effectLst/>
                <a:latin typeface="Trebuchet MS" panose="020B0703020202090204" pitchFamily="34" charset="0"/>
              </a:rPr>
              <a:t>	 reporting</a:t>
            </a:r>
            <a:br>
              <a:rPr lang="en-US" sz="4000" b="1" dirty="0">
                <a:latin typeface="Trebuchet MS" panose="020B0703020202090204" pitchFamily="34" charset="0"/>
              </a:rPr>
            </a:br>
            <a:r>
              <a:rPr lang="en-US" sz="4000" b="1" dirty="0">
                <a:solidFill>
                  <a:schemeClr val="bg1"/>
                </a:solidFill>
                <a:effectLst/>
                <a:latin typeface="Trebuchet MS" panose="020B0703020202090204" pitchFamily="34" charset="0"/>
              </a:rPr>
              <a:t>• Desensitization</a:t>
            </a:r>
            <a:br>
              <a:rPr lang="en-US" sz="4000" b="1" dirty="0">
                <a:latin typeface="Trebuchet MS" panose="020B0703020202090204" pitchFamily="34" charset="0"/>
              </a:rPr>
            </a:br>
            <a:r>
              <a:rPr lang="en-US" sz="4000" b="1" dirty="0">
                <a:effectLst/>
                <a:latin typeface="Trebuchet MS" panose="020B0703020202090204" pitchFamily="34" charset="0"/>
              </a:rPr>
              <a:t>• Lack of </a:t>
            </a:r>
            <a:br>
              <a:rPr lang="en-US" sz="4000" b="1" dirty="0">
                <a:effectLst/>
                <a:latin typeface="Trebuchet MS" panose="020B0703020202090204" pitchFamily="34" charset="0"/>
              </a:rPr>
            </a:br>
            <a:r>
              <a:rPr lang="en-US" sz="4000" b="1" dirty="0">
                <a:effectLst/>
                <a:latin typeface="Trebuchet MS" panose="020B0703020202090204" pitchFamily="34" charset="0"/>
              </a:rPr>
              <a:t>   accountability</a:t>
            </a:r>
            <a:br>
              <a:rPr lang="en-US" sz="4000" b="1" dirty="0">
                <a:latin typeface="Trebuchet MS" panose="020B0703020202090204" pitchFamily="34" charset="0"/>
              </a:rPr>
            </a:br>
            <a:endParaRPr lang="en-US" sz="44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THE 10 STAGES TOWARD THE NORMALIZATION OF ANTISEMITISM</a:t>
            </a:r>
          </a:p>
        </p:txBody>
      </p:sp>
      <p:sp>
        <p:nvSpPr>
          <p:cNvPr id="5" name="TextBox 4">
            <a:extLst>
              <a:ext uri="{FF2B5EF4-FFF2-40B4-BE49-F238E27FC236}">
                <a16:creationId xmlns:a16="http://schemas.microsoft.com/office/drawing/2014/main" id="{0DE1AC10-80D7-159D-3C5D-A36A95A3E5FF}"/>
              </a:ext>
            </a:extLst>
          </p:cNvPr>
          <p:cNvSpPr txBox="1"/>
          <p:nvPr/>
        </p:nvSpPr>
        <p:spPr>
          <a:xfrm>
            <a:off x="5227983" y="2228167"/>
            <a:ext cx="6281530" cy="4401205"/>
          </a:xfrm>
          <a:prstGeom prst="rect">
            <a:avLst/>
          </a:prstGeom>
          <a:noFill/>
        </p:spPr>
        <p:txBody>
          <a:bodyPr wrap="square">
            <a:spAutoFit/>
          </a:bodyPr>
          <a:lstStyle/>
          <a:p>
            <a:r>
              <a:rPr lang="en-US" sz="4000" b="1" dirty="0">
                <a:solidFill>
                  <a:schemeClr val="bg1"/>
                </a:solidFill>
              </a:rPr>
              <a:t>• Empowerment</a:t>
            </a:r>
            <a:br>
              <a:rPr lang="en-US" sz="4000" b="1" dirty="0"/>
            </a:br>
            <a:r>
              <a:rPr lang="en-US" sz="4000" b="1" dirty="0"/>
              <a:t>• Demonization of the 	defenders</a:t>
            </a:r>
            <a:br>
              <a:rPr lang="en-US" sz="4000" b="1" dirty="0"/>
            </a:br>
            <a:r>
              <a:rPr lang="en-US" sz="4000" b="1" dirty="0">
                <a:solidFill>
                  <a:schemeClr val="bg1"/>
                </a:solidFill>
              </a:rPr>
              <a:t>• Persecution of Jews 	and defenders</a:t>
            </a:r>
            <a:br>
              <a:rPr lang="en-US" sz="4000" b="1" dirty="0"/>
            </a:br>
            <a:r>
              <a:rPr lang="en-US" sz="4000" b="1" dirty="0"/>
              <a:t>• Encouragement to kill</a:t>
            </a:r>
            <a:br>
              <a:rPr lang="en-US" sz="4000" b="1" dirty="0"/>
            </a:br>
            <a:r>
              <a:rPr lang="en-US" sz="4000" b="1" dirty="0">
                <a:solidFill>
                  <a:schemeClr val="bg1"/>
                </a:solidFill>
              </a:rPr>
              <a:t>• Mass murder of Jews</a:t>
            </a:r>
          </a:p>
        </p:txBody>
      </p:sp>
    </p:spTree>
    <p:extLst>
      <p:ext uri="{BB962C8B-B14F-4D97-AF65-F5344CB8AC3E}">
        <p14:creationId xmlns:p14="http://schemas.microsoft.com/office/powerpoint/2010/main" val="144873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291901" cy="4520502"/>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People don’t seem to care about Antisemitism unless they are directly affected through someone they know.</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Antisemitism is not on most Christians’ radar.</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When people don’t care, they don’t respond or react.</a:t>
            </a:r>
            <a:br>
              <a:rPr lang="en-US" sz="4000" b="1" dirty="0">
                <a:latin typeface="Trebuchet MS" panose="020B0703020202090204" pitchFamily="34" charset="0"/>
              </a:rPr>
            </a:br>
            <a:endParaRPr lang="en-US" sz="44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1. APATHY</a:t>
            </a:r>
          </a:p>
        </p:txBody>
      </p:sp>
    </p:spTree>
    <p:extLst>
      <p:ext uri="{BB962C8B-B14F-4D97-AF65-F5344CB8AC3E}">
        <p14:creationId xmlns:p14="http://schemas.microsoft.com/office/powerpoint/2010/main" val="217616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6851883" cy="4603328"/>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If people continue being apathetic toward antisemitism, they will miss the greater danger looming over other communities.</a:t>
            </a:r>
            <a:br>
              <a:rPr lang="en-US" sz="4000" b="1" dirty="0">
                <a:latin typeface="Trebuchet MS" panose="020B0703020202090204" pitchFamily="34" charset="0"/>
              </a:rPr>
            </a:br>
            <a:endParaRPr lang="en-US" sz="44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3200" b="1" dirty="0"/>
              <a:t>1. APATHY</a:t>
            </a:r>
            <a:br>
              <a:rPr lang="en-US" sz="4800" b="1" dirty="0"/>
            </a:br>
            <a:r>
              <a:rPr lang="en-US" sz="6000" b="1" dirty="0">
                <a:solidFill>
                  <a:srgbClr val="FFC000"/>
                </a:solidFill>
              </a:rPr>
              <a:t>TOWARD A SOLUTION</a:t>
            </a:r>
            <a:endParaRPr lang="en-US" sz="3200" b="1" dirty="0"/>
          </a:p>
        </p:txBody>
      </p:sp>
      <p:pic>
        <p:nvPicPr>
          <p:cNvPr id="5" name="Picture 4" descr="A person wearing glasses&#10;&#10;Description automatically generated with medium confidence">
            <a:extLst>
              <a:ext uri="{FF2B5EF4-FFF2-40B4-BE49-F238E27FC236}">
                <a16:creationId xmlns:a16="http://schemas.microsoft.com/office/drawing/2014/main" id="{AECE50A8-2261-FCB1-2FE4-3523216099DE}"/>
              </a:ext>
            </a:extLst>
          </p:cNvPr>
          <p:cNvPicPr>
            <a:picLocks noChangeAspect="1"/>
          </p:cNvPicPr>
          <p:nvPr/>
        </p:nvPicPr>
        <p:blipFill rotWithShape="1">
          <a:blip r:embed="rId2"/>
          <a:srcRect l="22550" t="-1626" r="22037" b="1626"/>
          <a:stretch/>
        </p:blipFill>
        <p:spPr>
          <a:xfrm>
            <a:off x="6731332" y="1854044"/>
            <a:ext cx="5287243" cy="5003956"/>
          </a:xfrm>
          <a:prstGeom prst="rect">
            <a:avLst/>
          </a:prstGeom>
        </p:spPr>
      </p:pic>
      <p:sp>
        <p:nvSpPr>
          <p:cNvPr id="4" name="TextBox 3">
            <a:extLst>
              <a:ext uri="{FF2B5EF4-FFF2-40B4-BE49-F238E27FC236}">
                <a16:creationId xmlns:a16="http://schemas.microsoft.com/office/drawing/2014/main" id="{995C1D0F-05E8-7F35-06DB-446C1F4312BA}"/>
              </a:ext>
            </a:extLst>
          </p:cNvPr>
          <p:cNvSpPr txBox="1"/>
          <p:nvPr/>
        </p:nvSpPr>
        <p:spPr>
          <a:xfrm>
            <a:off x="7384280" y="6208884"/>
            <a:ext cx="3976538" cy="523220"/>
          </a:xfrm>
          <a:prstGeom prst="rect">
            <a:avLst/>
          </a:prstGeom>
          <a:noFill/>
        </p:spPr>
        <p:txBody>
          <a:bodyPr wrap="none" rtlCol="0">
            <a:spAutoFit/>
          </a:bodyPr>
          <a:lstStyle/>
          <a:p>
            <a:r>
              <a:rPr lang="en-US" sz="2800" dirty="0"/>
              <a:t>Pastor Martin </a:t>
            </a:r>
            <a:r>
              <a:rPr lang="en-US" sz="2800" dirty="0" err="1"/>
              <a:t>Niemöller</a:t>
            </a:r>
            <a:endParaRPr lang="en-US" sz="2800" dirty="0"/>
          </a:p>
        </p:txBody>
      </p:sp>
    </p:spTree>
    <p:extLst>
      <p:ext uri="{BB962C8B-B14F-4D97-AF65-F5344CB8AC3E}">
        <p14:creationId xmlns:p14="http://schemas.microsoft.com/office/powerpoint/2010/main" val="2496876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457553" cy="4729224"/>
          </a:xfrm>
        </p:spPr>
        <p:txBody>
          <a:bodyPr>
            <a:noAutofit/>
          </a:bodyPr>
          <a:lstStyle/>
          <a:p>
            <a:pPr algn="l"/>
            <a:r>
              <a:rPr lang="en-US" sz="3800" b="1" i="0" dirty="0">
                <a:effectLst/>
                <a:latin typeface="Trebuchet MS" panose="020B0703020202090204" pitchFamily="34" charset="0"/>
              </a:rPr>
              <a:t>First they came for the </a:t>
            </a:r>
            <a:r>
              <a:rPr lang="en-US" sz="3800" b="1" i="0" u="none" strike="noStrike" dirty="0">
                <a:effectLst/>
                <a:latin typeface="Trebuchet MS" panose="020B0703020202090204" pitchFamily="34" charset="0"/>
                <a:hlinkClick r:id="rId2" tooltip="Social Democratic Party of Germany">
                  <a:extLst>
                    <a:ext uri="{A12FA001-AC4F-418D-AE19-62706E023703}">
                      <ahyp:hlinkClr xmlns:ahyp="http://schemas.microsoft.com/office/drawing/2018/hyperlinkcolor" val="tx"/>
                    </a:ext>
                  </a:extLst>
                </a:hlinkClick>
              </a:rPr>
              <a:t>socialists</a:t>
            </a:r>
            <a:r>
              <a:rPr lang="en-US" sz="3800" b="1" i="0" dirty="0">
                <a:effectLst/>
                <a:latin typeface="Trebuchet MS" panose="020B0703020202090204" pitchFamily="34" charset="0"/>
              </a:rPr>
              <a:t>, and I did not speak out, because I was not a </a:t>
            </a:r>
            <a:r>
              <a:rPr lang="en-US" sz="3800" b="1" i="0" u="none" strike="noStrike" dirty="0">
                <a:effectLst/>
                <a:latin typeface="Trebuchet MS" panose="020B0703020202090204" pitchFamily="34" charset="0"/>
                <a:hlinkClick r:id="rId3" tooltip="Socialist">
                  <a:extLst>
                    <a:ext uri="{A12FA001-AC4F-418D-AE19-62706E023703}">
                      <ahyp:hlinkClr xmlns:ahyp="http://schemas.microsoft.com/office/drawing/2018/hyperlinkcolor" val="tx"/>
                    </a:ext>
                  </a:extLst>
                </a:hlinkClick>
              </a:rPr>
              <a:t>socialist</a:t>
            </a:r>
            <a:r>
              <a:rPr lang="en-US" sz="3800" b="1" i="0" dirty="0">
                <a:effectLst/>
                <a:latin typeface="Trebuchet MS" panose="020B0703020202090204" pitchFamily="34" charset="0"/>
              </a:rPr>
              <a:t>.</a:t>
            </a:r>
          </a:p>
          <a:p>
            <a:pPr algn="l"/>
            <a:r>
              <a:rPr lang="en-US" sz="3800" b="1" i="0" dirty="0">
                <a:effectLst/>
                <a:latin typeface="Trebuchet MS" panose="020B0703020202090204" pitchFamily="34" charset="0"/>
              </a:rPr>
              <a:t>Then they came for the </a:t>
            </a:r>
            <a:r>
              <a:rPr lang="en-US" sz="3800" b="1" i="0" u="none" strike="noStrike" dirty="0">
                <a:effectLst/>
                <a:latin typeface="Trebuchet MS" panose="020B0703020202090204" pitchFamily="34" charset="0"/>
                <a:hlinkClick r:id="rId4" tooltip="Trade unions in Germany">
                  <a:extLst>
                    <a:ext uri="{A12FA001-AC4F-418D-AE19-62706E023703}">
                      <ahyp:hlinkClr xmlns:ahyp="http://schemas.microsoft.com/office/drawing/2018/hyperlinkcolor" val="tx"/>
                    </a:ext>
                  </a:extLst>
                </a:hlinkClick>
              </a:rPr>
              <a:t>trade unionists</a:t>
            </a:r>
            <a:r>
              <a:rPr lang="en-US" sz="3800" b="1" i="0" dirty="0">
                <a:effectLst/>
                <a:latin typeface="Trebuchet MS" panose="020B0703020202090204" pitchFamily="34" charset="0"/>
              </a:rPr>
              <a:t>, and I did not speak out, because I was not a </a:t>
            </a:r>
            <a:r>
              <a:rPr lang="en-US" sz="3800" b="1" i="0" u="none" strike="noStrike" dirty="0">
                <a:effectLst/>
                <a:latin typeface="Trebuchet MS" panose="020B0703020202090204" pitchFamily="34" charset="0"/>
                <a:hlinkClick r:id="rId5" tooltip="Trade unionist">
                  <a:extLst>
                    <a:ext uri="{A12FA001-AC4F-418D-AE19-62706E023703}">
                      <ahyp:hlinkClr xmlns:ahyp="http://schemas.microsoft.com/office/drawing/2018/hyperlinkcolor" val="tx"/>
                    </a:ext>
                  </a:extLst>
                </a:hlinkClick>
              </a:rPr>
              <a:t>trade unionist</a:t>
            </a:r>
            <a:r>
              <a:rPr lang="en-US" sz="3800" b="1" i="0" dirty="0">
                <a:effectLst/>
                <a:latin typeface="Trebuchet MS" panose="020B0703020202090204" pitchFamily="34" charset="0"/>
              </a:rPr>
              <a:t>.</a:t>
            </a:r>
          </a:p>
          <a:p>
            <a:pPr algn="l"/>
            <a:r>
              <a:rPr lang="en-US" sz="3800" b="1" i="0" dirty="0">
                <a:effectLst/>
                <a:latin typeface="Trebuchet MS" panose="020B0703020202090204" pitchFamily="34" charset="0"/>
              </a:rPr>
              <a:t>Then they came for the </a:t>
            </a:r>
            <a:r>
              <a:rPr lang="en-US" sz="3800" b="1" i="0" u="none" strike="noStrike" dirty="0">
                <a:effectLst/>
                <a:latin typeface="Trebuchet MS" panose="020B0703020202090204" pitchFamily="34" charset="0"/>
                <a:hlinkClick r:id="rId6" tooltip="History of the Jews in Germany">
                  <a:extLst>
                    <a:ext uri="{A12FA001-AC4F-418D-AE19-62706E023703}">
                      <ahyp:hlinkClr xmlns:ahyp="http://schemas.microsoft.com/office/drawing/2018/hyperlinkcolor" val="tx"/>
                    </a:ext>
                  </a:extLst>
                </a:hlinkClick>
              </a:rPr>
              <a:t>Jews</a:t>
            </a:r>
            <a:r>
              <a:rPr lang="en-US" sz="3800" b="1" i="0" dirty="0">
                <a:effectLst/>
                <a:latin typeface="Trebuchet MS" panose="020B0703020202090204" pitchFamily="34" charset="0"/>
              </a:rPr>
              <a:t>, and I did not speak out, because I was not a </a:t>
            </a:r>
            <a:r>
              <a:rPr lang="en-US" sz="3800" b="1" i="0" u="none" strike="noStrike" dirty="0">
                <a:effectLst/>
                <a:latin typeface="Trebuchet MS" panose="020B0703020202090204" pitchFamily="34" charset="0"/>
                <a:hlinkClick r:id="rId7" tooltip="Jew">
                  <a:extLst>
                    <a:ext uri="{A12FA001-AC4F-418D-AE19-62706E023703}">
                      <ahyp:hlinkClr xmlns:ahyp="http://schemas.microsoft.com/office/drawing/2018/hyperlinkcolor" val="tx"/>
                    </a:ext>
                  </a:extLst>
                </a:hlinkClick>
              </a:rPr>
              <a:t>Jew</a:t>
            </a:r>
            <a:r>
              <a:rPr lang="en-US" sz="3800" b="1" i="0" dirty="0">
                <a:effectLst/>
                <a:latin typeface="Trebuchet MS" panose="020B0703020202090204" pitchFamily="34" charset="0"/>
              </a:rPr>
              <a:t>.</a:t>
            </a:r>
          </a:p>
          <a:p>
            <a:pPr algn="l"/>
            <a:r>
              <a:rPr lang="en-US" sz="3800" b="1" i="0" dirty="0">
                <a:effectLst/>
                <a:latin typeface="Trebuchet MS" panose="020B0703020202090204" pitchFamily="34" charset="0"/>
              </a:rPr>
              <a:t>Then they came for me, and there was no one left to speak for me.</a:t>
            </a:r>
          </a:p>
          <a:p>
            <a:pPr marL="457200" marR="0" indent="0">
              <a:lnSpc>
                <a:spcPct val="100000"/>
              </a:lnSpc>
              <a:spcBef>
                <a:spcPts val="0"/>
              </a:spcBef>
              <a:spcAft>
                <a:spcPts val="0"/>
              </a:spcAft>
              <a:buNone/>
              <a:tabLst>
                <a:tab pos="228600" algn="l"/>
                <a:tab pos="228600" algn="l"/>
                <a:tab pos="457200" algn="l"/>
                <a:tab pos="685800" algn="l"/>
              </a:tabLst>
            </a:pPr>
            <a:br>
              <a:rPr lang="en-US" sz="3600" b="1" dirty="0">
                <a:latin typeface="Trebuchet MS" panose="020B0703020202090204" pitchFamily="34" charset="0"/>
              </a:rPr>
            </a:b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3200" b="1" dirty="0"/>
              <a:t>1. APATHY</a:t>
            </a:r>
            <a:br>
              <a:rPr lang="en-US" sz="4800" b="1" dirty="0"/>
            </a:br>
            <a:r>
              <a:rPr lang="en-US" sz="6000" b="1" dirty="0">
                <a:solidFill>
                  <a:srgbClr val="FFC000"/>
                </a:solidFill>
              </a:rPr>
              <a:t>TOWARD A SOLUTION</a:t>
            </a:r>
            <a:endParaRPr lang="en-US" sz="3200" b="1" dirty="0"/>
          </a:p>
        </p:txBody>
      </p:sp>
    </p:spTree>
    <p:extLst>
      <p:ext uri="{BB962C8B-B14F-4D97-AF65-F5344CB8AC3E}">
        <p14:creationId xmlns:p14="http://schemas.microsoft.com/office/powerpoint/2010/main" val="754830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39048" y="2249306"/>
            <a:ext cx="7753030" cy="4729223"/>
          </a:xfrm>
        </p:spPr>
        <p:txBody>
          <a:bodyPr>
            <a:normAutofit fontScale="70000" lnSpcReduction="20000"/>
          </a:bodyPr>
          <a:lstStyle/>
          <a:p>
            <a:pPr marL="457200" marR="0" indent="0">
              <a:lnSpc>
                <a:spcPct val="100000"/>
              </a:lnSpc>
              <a:spcBef>
                <a:spcPts val="0"/>
              </a:spcBef>
              <a:spcAft>
                <a:spcPts val="0"/>
              </a:spcAft>
              <a:buNone/>
              <a:tabLst>
                <a:tab pos="228600" algn="l"/>
                <a:tab pos="228600" algn="l"/>
                <a:tab pos="457200" algn="l"/>
                <a:tab pos="685800" algn="l"/>
              </a:tabLst>
            </a:pPr>
            <a:r>
              <a:rPr lang="en-US" sz="5200" b="1" dirty="0">
                <a:effectLst/>
                <a:latin typeface="Trebuchet MS" panose="020B0703020202090204" pitchFamily="34" charset="0"/>
              </a:rPr>
              <a:t>• Antisemitism didn’t happen </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effectLst/>
                <a:latin typeface="Trebuchet MS" panose="020B0703020202090204" pitchFamily="34" charset="0"/>
              </a:rPr>
              <a:t>in a vacuum.</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latin typeface="Trebuchet MS" panose="020B0703020202090204" pitchFamily="34" charset="0"/>
              </a:rPr>
              <a:t>• Most people are unaware of </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latin typeface="Trebuchet MS" panose="020B0703020202090204" pitchFamily="34" charset="0"/>
              </a:rPr>
              <a:t>the key players.</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latin typeface="Trebuchet MS" panose="020B0703020202090204" pitchFamily="34" charset="0"/>
              </a:rPr>
              <a:t>		. Victims</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latin typeface="Trebuchet MS" panose="020B0703020202090204" pitchFamily="34" charset="0"/>
              </a:rPr>
              <a:t>		. Perpetrators</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latin typeface="Trebuchet MS" panose="020B0703020202090204" pitchFamily="34" charset="0"/>
              </a:rPr>
              <a:t>		. Co-perpetrators</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latin typeface="Trebuchet MS" panose="020B0703020202090204" pitchFamily="34" charset="0"/>
              </a:rPr>
              <a:t>		. Bystanders</a:t>
            </a:r>
          </a:p>
          <a:p>
            <a:pPr marL="457200" marR="0" indent="0">
              <a:lnSpc>
                <a:spcPct val="100000"/>
              </a:lnSpc>
              <a:spcBef>
                <a:spcPts val="0"/>
              </a:spcBef>
              <a:spcAft>
                <a:spcPts val="0"/>
              </a:spcAft>
              <a:buNone/>
              <a:tabLst>
                <a:tab pos="228600" algn="l"/>
                <a:tab pos="228600" algn="l"/>
                <a:tab pos="457200" algn="l"/>
                <a:tab pos="685800" algn="l"/>
              </a:tabLst>
            </a:pPr>
            <a:r>
              <a:rPr lang="en-US" sz="5200" b="1" dirty="0">
                <a:latin typeface="Trebuchet MS" panose="020B0703020202090204" pitchFamily="34" charset="0"/>
              </a:rPr>
              <a:t>		. Rescuers</a:t>
            </a:r>
            <a:br>
              <a:rPr lang="en-US" sz="4000" b="1" dirty="0">
                <a:latin typeface="Trebuchet MS" panose="020B0703020202090204" pitchFamily="34" charset="0"/>
              </a:rPr>
            </a:br>
            <a:endParaRPr lang="en-US" sz="44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2. LACK OF EDUCATION</a:t>
            </a:r>
          </a:p>
        </p:txBody>
      </p:sp>
      <p:pic>
        <p:nvPicPr>
          <p:cNvPr id="5" name="Picture 4" descr="A person sitting at a table&#10;&#10;Description automatically generated with medium confidence">
            <a:extLst>
              <a:ext uri="{FF2B5EF4-FFF2-40B4-BE49-F238E27FC236}">
                <a16:creationId xmlns:a16="http://schemas.microsoft.com/office/drawing/2014/main" id="{0EF9FE49-FCCD-B2D3-BA61-761075317A95}"/>
              </a:ext>
            </a:extLst>
          </p:cNvPr>
          <p:cNvPicPr>
            <a:picLocks noChangeAspect="1"/>
          </p:cNvPicPr>
          <p:nvPr/>
        </p:nvPicPr>
        <p:blipFill>
          <a:blip r:embed="rId2"/>
          <a:stretch>
            <a:fillRect/>
          </a:stretch>
        </p:blipFill>
        <p:spPr>
          <a:xfrm>
            <a:off x="7308575" y="1974574"/>
            <a:ext cx="4883425" cy="4883425"/>
          </a:xfrm>
          <a:prstGeom prst="rect">
            <a:avLst/>
          </a:prstGeom>
        </p:spPr>
      </p:pic>
    </p:spTree>
    <p:extLst>
      <p:ext uri="{BB962C8B-B14F-4D97-AF65-F5344CB8AC3E}">
        <p14:creationId xmlns:p14="http://schemas.microsoft.com/office/powerpoint/2010/main" val="2953098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291901" cy="4520502"/>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According to a Pew Research Survey, 84% of Americans still do not know what the term BDS means (Boycott, Divestment &amp; Sanctions.)</a:t>
            </a:r>
            <a:r>
              <a:rPr lang="en-US" sz="4000" b="1" baseline="30000" dirty="0">
                <a:effectLst/>
                <a:latin typeface="Trebuchet MS" panose="020B0703020202090204" pitchFamily="34" charset="0"/>
              </a:rPr>
              <a:t>1</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Many Christians are in denial regarding Martin Luther’s antisemitic diatribes at the end of his life.</a:t>
            </a:r>
            <a:br>
              <a:rPr lang="en-US" sz="4000" b="1" dirty="0">
                <a:latin typeface="Trebuchet MS" panose="020B0703020202090204" pitchFamily="34" charset="0"/>
              </a:rPr>
            </a:br>
            <a:r>
              <a:rPr lang="en-US" b="1" dirty="0">
                <a:latin typeface="Trebuchet MS" panose="020B0703020202090204" pitchFamily="34" charset="0"/>
              </a:rPr>
              <a:t>1 </a:t>
            </a:r>
            <a:r>
              <a:rPr lang="en-US" b="1" dirty="0">
                <a:latin typeface="Trebuchet MS" panose="020B0703020202090204" pitchFamily="34" charset="0"/>
                <a:hlinkClick r:id="rId2"/>
              </a:rPr>
              <a:t>https://www.pewresearch.org/religion/2022/05/26/modest-warming-in-u-s-views-on-israel-and-palestinians/05-26-22_israel-report_0-10/</a:t>
            </a:r>
            <a:endParaRPr lang="en-US" b="1" dirty="0">
              <a:latin typeface="Trebuchet MS" panose="020B0703020202090204" pitchFamily="34" charset="0"/>
            </a:endParaRPr>
          </a:p>
          <a:p>
            <a:pPr marL="457200" marR="0" indent="0">
              <a:lnSpc>
                <a:spcPct val="100000"/>
              </a:lnSpc>
              <a:spcBef>
                <a:spcPts val="0"/>
              </a:spcBef>
              <a:spcAft>
                <a:spcPts val="0"/>
              </a:spcAft>
              <a:buNone/>
              <a:tabLst>
                <a:tab pos="228600" algn="l"/>
                <a:tab pos="228600" algn="l"/>
                <a:tab pos="457200" algn="l"/>
                <a:tab pos="685800" algn="l"/>
              </a:tabLst>
            </a:pPr>
            <a:endParaRPr lang="en-US" sz="28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2. LACK OF EDUCATION</a:t>
            </a:r>
          </a:p>
        </p:txBody>
      </p:sp>
    </p:spTree>
    <p:extLst>
      <p:ext uri="{BB962C8B-B14F-4D97-AF65-F5344CB8AC3E}">
        <p14:creationId xmlns:p14="http://schemas.microsoft.com/office/powerpoint/2010/main" val="3094626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291901" cy="4520502"/>
          </a:xfrm>
        </p:spPr>
        <p:txBody>
          <a:bodyPr>
            <a:normAutofit fontScale="92500"/>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Most Christians have never heard of the 1920 San Remo Conference, which was more legally defining for modern Israel than the 1947 UN vote for the partition of British Mandate Palestine.</a:t>
            </a:r>
          </a:p>
          <a:p>
            <a:pPr marL="457200" marR="0" indent="0">
              <a:lnSpc>
                <a:spcPct val="100000"/>
              </a:lnSpc>
              <a:spcBef>
                <a:spcPts val="0"/>
              </a:spcBef>
              <a:spcAft>
                <a:spcPts val="0"/>
              </a:spcAft>
              <a:buNone/>
              <a:tabLst>
                <a:tab pos="228600" algn="l"/>
                <a:tab pos="228600" algn="l"/>
                <a:tab pos="457200" algn="l"/>
                <a:tab pos="685800" algn="l"/>
              </a:tabLst>
            </a:pPr>
            <a:endParaRPr lang="en-US" sz="4000" b="1" dirty="0">
              <a:latin typeface="Trebuchet MS" panose="020B0703020202090204" pitchFamily="34" charset="0"/>
            </a:endParaRPr>
          </a:p>
          <a:p>
            <a:pPr marL="457200" marR="0" indent="0" algn="ctr">
              <a:lnSpc>
                <a:spcPct val="100000"/>
              </a:lnSpc>
              <a:spcBef>
                <a:spcPts val="0"/>
              </a:spcBef>
              <a:spcAft>
                <a:spcPts val="0"/>
              </a:spcAft>
              <a:buNone/>
              <a:tabLst>
                <a:tab pos="228600" algn="l"/>
                <a:tab pos="228600" algn="l"/>
                <a:tab pos="457200" algn="l"/>
                <a:tab pos="685800" algn="l"/>
              </a:tabLst>
            </a:pPr>
            <a:r>
              <a:rPr lang="en-US" sz="44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HOW CAN WE FIGHT AN ENEMY </a:t>
            </a:r>
            <a:br>
              <a:rPr lang="en-US" sz="44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br>
            <a:r>
              <a:rPr lang="en-US" sz="44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WE DO NOT KNOW?</a:t>
            </a: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2. LACK OF EDUCATION</a:t>
            </a:r>
          </a:p>
        </p:txBody>
      </p:sp>
    </p:spTree>
    <p:extLst>
      <p:ext uri="{BB962C8B-B14F-4D97-AF65-F5344CB8AC3E}">
        <p14:creationId xmlns:p14="http://schemas.microsoft.com/office/powerpoint/2010/main" val="303070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63167"/>
            <a:ext cx="4329001" cy="1080938"/>
          </a:xfrm>
        </p:spPr>
        <p:txBody>
          <a:bodyPr>
            <a:normAutofit/>
          </a:bodyPr>
          <a:lstStyle/>
          <a:p>
            <a:r>
              <a:rPr lang="en-US" sz="5400" b="1" dirty="0"/>
              <a:t>DEFINITIONS</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82756" y="2326933"/>
            <a:ext cx="10958401" cy="4123562"/>
          </a:xfrm>
        </p:spPr>
        <p:txBody>
          <a:bodyPr>
            <a:normAutofit lnSpcReduction="10000"/>
          </a:bodyPr>
          <a:lstStyle/>
          <a:p>
            <a:pPr marL="0" indent="0">
              <a:buNone/>
            </a:pPr>
            <a:r>
              <a:rPr lang="en-US" sz="7200" b="1" dirty="0">
                <a:solidFill>
                  <a:schemeClr val="bg1"/>
                </a:solidFill>
              </a:rPr>
              <a:t>ANTISEMITISM </a:t>
            </a:r>
            <a:r>
              <a:rPr lang="en-US" sz="4800" b="1" dirty="0"/>
              <a:t>IS THE</a:t>
            </a:r>
            <a:br>
              <a:rPr lang="en-US" sz="4800" b="1" dirty="0"/>
            </a:br>
            <a:r>
              <a:rPr lang="en-US" sz="4800" b="1" dirty="0">
                <a:solidFill>
                  <a:schemeClr val="bg1"/>
                </a:solidFill>
              </a:rPr>
              <a:t>IRRATIONAL</a:t>
            </a:r>
            <a:r>
              <a:rPr lang="en-US" sz="4800" b="1" dirty="0"/>
              <a:t> AND </a:t>
            </a:r>
            <a:r>
              <a:rPr lang="en-US" sz="4800" b="1" dirty="0">
                <a:solidFill>
                  <a:schemeClr val="bg1"/>
                </a:solidFill>
              </a:rPr>
              <a:t>DEMONIC</a:t>
            </a:r>
            <a:r>
              <a:rPr lang="en-US" sz="4800" b="1" dirty="0"/>
              <a:t> HATRED OF THE JEWISH PEOPLE AND OF ISRAEL, CHARACTERIZED BY THOUGHTS, WORDS, AND/OR DEEDS AGAINST THEM.</a:t>
            </a:r>
          </a:p>
          <a:p>
            <a:pPr marL="0" indent="0">
              <a:buNone/>
            </a:pPr>
            <a:endParaRPr lang="en-US" sz="4800" b="1" dirty="0"/>
          </a:p>
          <a:p>
            <a:pPr marL="0" indent="0">
              <a:buNone/>
            </a:pPr>
            <a:endParaRPr lang="en-US" sz="4800" dirty="0"/>
          </a:p>
        </p:txBody>
      </p:sp>
    </p:spTree>
    <p:extLst>
      <p:ext uri="{BB962C8B-B14F-4D97-AF65-F5344CB8AC3E}">
        <p14:creationId xmlns:p14="http://schemas.microsoft.com/office/powerpoint/2010/main" val="3524053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291901" cy="4520502"/>
          </a:xfrm>
        </p:spPr>
        <p:txBody>
          <a:bodyPr>
            <a:normAutofit lnSpcReduction="10000"/>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The 3 Ds of Antisemitism </a:t>
            </a:r>
            <a:br>
              <a:rPr lang="en-US" sz="4000" b="1" dirty="0">
                <a:latin typeface="Trebuchet MS" panose="020B0703020202090204" pitchFamily="34" charset="0"/>
              </a:rPr>
            </a:br>
            <a:r>
              <a:rPr lang="en-US" sz="4000" b="1" dirty="0">
                <a:latin typeface="Trebuchet MS" panose="020B0703020202090204" pitchFamily="34" charset="0"/>
              </a:rPr>
              <a:t>by Natan Sharansky </a:t>
            </a:r>
            <a:br>
              <a:rPr lang="en-US" sz="4000" b="1" dirty="0">
                <a:latin typeface="Trebuchet MS" panose="020B0703020202090204" pitchFamily="34" charset="0"/>
              </a:rPr>
            </a:br>
            <a:r>
              <a:rPr lang="en-US" sz="4000" b="1" dirty="0">
                <a:latin typeface="Trebuchet MS" panose="020B0703020202090204" pitchFamily="34" charset="0"/>
              </a:rPr>
              <a:t>(Russian Refusenik)</a:t>
            </a:r>
            <a:endParaRPr lang="en-US" sz="4000" b="1" dirty="0">
              <a:effectLst/>
              <a:latin typeface="Trebuchet MS" panose="020B0703020202090204" pitchFamily="34" charset="0"/>
            </a:endParaRPr>
          </a:p>
          <a:p>
            <a:pPr marL="457200" marR="0" indent="0">
              <a:lnSpc>
                <a:spcPct val="100000"/>
              </a:lnSpc>
              <a:spcBef>
                <a:spcPts val="0"/>
              </a:spcBef>
              <a:spcAft>
                <a:spcPts val="0"/>
              </a:spcAft>
              <a:buNone/>
              <a:tabLst>
                <a:tab pos="228600" algn="l"/>
                <a:tab pos="228600" algn="l"/>
                <a:tab pos="457200" algn="l"/>
                <a:tab pos="685800" algn="l"/>
              </a:tabLst>
            </a:pPr>
            <a:endParaRPr lang="en-US" sz="4000" b="1" dirty="0">
              <a:latin typeface="Trebuchet MS" panose="020B0703020202090204" pitchFamily="34" charset="0"/>
            </a:endParaRPr>
          </a:p>
          <a:p>
            <a:pPr marL="457200" marR="0" indent="0">
              <a:lnSpc>
                <a:spcPct val="100000"/>
              </a:lnSpc>
              <a:spcBef>
                <a:spcPts val="0"/>
              </a:spcBef>
              <a:spcAft>
                <a:spcPts val="0"/>
              </a:spcAft>
              <a:buNone/>
              <a:tabLst>
                <a:tab pos="228600" algn="l"/>
                <a:tab pos="228600" algn="l"/>
                <a:tab pos="457200" algn="l"/>
                <a:tab pos="685800" algn="l"/>
              </a:tabLst>
            </a:pPr>
            <a:r>
              <a:rPr lang="en-US" sz="5400" b="1" dirty="0">
                <a:effectLst/>
                <a:latin typeface="Trebuchet MS" panose="020B0703020202090204" pitchFamily="34" charset="0"/>
                <a:ea typeface="Calibri" panose="020F0502020204030204" pitchFamily="34" charset="0"/>
                <a:cs typeface="Times New Roman" panose="02020603050405020304" pitchFamily="18" charset="0"/>
              </a:rPr>
              <a:t>• Demonization</a:t>
            </a:r>
          </a:p>
          <a:p>
            <a:pPr marL="457200" marR="0" indent="0">
              <a:lnSpc>
                <a:spcPct val="100000"/>
              </a:lnSpc>
              <a:spcBef>
                <a:spcPts val="0"/>
              </a:spcBef>
              <a:spcAft>
                <a:spcPts val="0"/>
              </a:spcAft>
              <a:buNone/>
              <a:tabLst>
                <a:tab pos="228600" algn="l"/>
                <a:tab pos="228600" algn="l"/>
                <a:tab pos="457200" algn="l"/>
                <a:tab pos="685800" algn="l"/>
              </a:tabLst>
            </a:pPr>
            <a:r>
              <a:rPr lang="en-US" sz="5400" b="1" dirty="0">
                <a:latin typeface="Trebuchet MS" panose="020B0703020202090204" pitchFamily="34" charset="0"/>
                <a:ea typeface="Calibri" panose="020F0502020204030204" pitchFamily="34" charset="0"/>
                <a:cs typeface="Times New Roman" panose="02020603050405020304" pitchFamily="18" charset="0"/>
              </a:rPr>
              <a:t>• Double-Standards</a:t>
            </a:r>
          </a:p>
          <a:p>
            <a:pPr marL="457200" marR="0" indent="0">
              <a:lnSpc>
                <a:spcPct val="100000"/>
              </a:lnSpc>
              <a:spcBef>
                <a:spcPts val="0"/>
              </a:spcBef>
              <a:spcAft>
                <a:spcPts val="0"/>
              </a:spcAft>
              <a:buNone/>
              <a:tabLst>
                <a:tab pos="228600" algn="l"/>
                <a:tab pos="228600" algn="l"/>
                <a:tab pos="457200" algn="l"/>
                <a:tab pos="685800" algn="l"/>
              </a:tabLst>
            </a:pPr>
            <a:r>
              <a:rPr lang="en-US" sz="5400" b="1" dirty="0">
                <a:effectLst/>
                <a:latin typeface="Trebuchet MS" panose="020B0703020202090204" pitchFamily="34" charset="0"/>
                <a:ea typeface="Calibri" panose="020F0502020204030204" pitchFamily="34" charset="0"/>
                <a:cs typeface="Times New Roman" panose="02020603050405020304" pitchFamily="18" charset="0"/>
              </a:rPr>
              <a:t>• Delegitimization</a:t>
            </a: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6" y="759853"/>
            <a:ext cx="10073818" cy="1080938"/>
          </a:xfrm>
        </p:spPr>
        <p:txBody>
          <a:bodyPr>
            <a:noAutofit/>
          </a:bodyPr>
          <a:lstStyle/>
          <a:p>
            <a:r>
              <a:rPr lang="en-US" sz="3200" b="1" dirty="0"/>
              <a:t>2. LACK OF EDUCATION</a:t>
            </a:r>
            <a:br>
              <a:rPr lang="en-US" sz="4800" b="1" dirty="0"/>
            </a:br>
            <a:r>
              <a:rPr lang="en-US" sz="6000" b="1" dirty="0">
                <a:solidFill>
                  <a:srgbClr val="FFC000"/>
                </a:solidFill>
              </a:rPr>
              <a:t>TOWARD A SOLUTION</a:t>
            </a:r>
            <a:endParaRPr lang="en-US" sz="4800" b="1" dirty="0">
              <a:solidFill>
                <a:srgbClr val="FFC000"/>
              </a:solidFill>
            </a:endParaRPr>
          </a:p>
        </p:txBody>
      </p:sp>
      <p:pic>
        <p:nvPicPr>
          <p:cNvPr id="5" name="Picture 4" descr="A person with his hands together&#10;&#10;Description automatically generated with low confidence">
            <a:extLst>
              <a:ext uri="{FF2B5EF4-FFF2-40B4-BE49-F238E27FC236}">
                <a16:creationId xmlns:a16="http://schemas.microsoft.com/office/drawing/2014/main" id="{1FA5EAA3-0404-CBAC-14BA-1FBD6A1F01AC}"/>
              </a:ext>
            </a:extLst>
          </p:cNvPr>
          <p:cNvPicPr>
            <a:picLocks noChangeAspect="1"/>
          </p:cNvPicPr>
          <p:nvPr/>
        </p:nvPicPr>
        <p:blipFill rotWithShape="1">
          <a:blip r:embed="rId2"/>
          <a:srcRect l="16528" r="16635"/>
          <a:stretch/>
        </p:blipFill>
        <p:spPr>
          <a:xfrm>
            <a:off x="7951304" y="1987827"/>
            <a:ext cx="4240696" cy="4231942"/>
          </a:xfrm>
          <a:prstGeom prst="rect">
            <a:avLst/>
          </a:prstGeom>
        </p:spPr>
      </p:pic>
    </p:spTree>
    <p:extLst>
      <p:ext uri="{BB962C8B-B14F-4D97-AF65-F5344CB8AC3E}">
        <p14:creationId xmlns:p14="http://schemas.microsoft.com/office/powerpoint/2010/main" val="23356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173426" y="2221541"/>
            <a:ext cx="12291901" cy="4520502"/>
          </a:xfrm>
        </p:spPr>
        <p:txBody>
          <a:bodyPr>
            <a:normAutofit fontScale="92500" lnSpcReduction="10000"/>
          </a:bodyPr>
          <a:lstStyle/>
          <a:p>
            <a:pPr algn="l"/>
            <a:r>
              <a:rPr lang="en-US" sz="4400" b="1" i="0" dirty="0">
                <a:effectLst/>
                <a:latin typeface="Trebuchet MS" panose="020B0703020202090204" pitchFamily="34" charset="0"/>
              </a:rPr>
              <a:t>The first "D" is the test of </a:t>
            </a:r>
            <a:r>
              <a:rPr lang="en-US" sz="4400" b="1" i="0" dirty="0">
                <a:solidFill>
                  <a:schemeClr val="bg1"/>
                </a:solidFill>
                <a:effectLst/>
                <a:latin typeface="Trebuchet MS" panose="020B0703020202090204" pitchFamily="34" charset="0"/>
              </a:rPr>
              <a:t>demonization</a:t>
            </a:r>
            <a:r>
              <a:rPr lang="en-US" sz="4400" b="1" i="0" dirty="0">
                <a:effectLst/>
                <a:latin typeface="Trebuchet MS" panose="020B0703020202090204" pitchFamily="34" charset="0"/>
              </a:rPr>
              <a:t>. When the Jewish state is being demonized; when Israel's actions are blown out of all sensible proportion; when comparisons are made between Israelis and Nazis and between Palestinian refugee camps and Auschwitz - this is anti-Semitism, not legitimate criticism of Israel.</a:t>
            </a: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51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6" y="759853"/>
            <a:ext cx="10073818" cy="1080938"/>
          </a:xfrm>
        </p:spPr>
        <p:txBody>
          <a:bodyPr>
            <a:noAutofit/>
          </a:bodyPr>
          <a:lstStyle/>
          <a:p>
            <a:r>
              <a:rPr lang="en-US" sz="3200" b="1" dirty="0"/>
              <a:t>2. LACK OF EDUCATION</a:t>
            </a:r>
            <a:br>
              <a:rPr lang="en-US" sz="4800" b="1" dirty="0"/>
            </a:br>
            <a:r>
              <a:rPr lang="en-US" sz="6000" b="1" dirty="0">
                <a:solidFill>
                  <a:srgbClr val="FFC000"/>
                </a:solidFill>
              </a:rPr>
              <a:t>TOWARD A SOLUTION</a:t>
            </a:r>
            <a:endParaRPr lang="en-US" sz="4800" b="1" dirty="0">
              <a:solidFill>
                <a:srgbClr val="FFC000"/>
              </a:solidFill>
            </a:endParaRPr>
          </a:p>
        </p:txBody>
      </p:sp>
    </p:spTree>
    <p:extLst>
      <p:ext uri="{BB962C8B-B14F-4D97-AF65-F5344CB8AC3E}">
        <p14:creationId xmlns:p14="http://schemas.microsoft.com/office/powerpoint/2010/main" val="3801877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96514" y="2170266"/>
            <a:ext cx="12291901" cy="4520502"/>
          </a:xfrm>
        </p:spPr>
        <p:txBody>
          <a:bodyPr>
            <a:normAutofit fontScale="92500" lnSpcReduction="20000"/>
          </a:bodyPr>
          <a:lstStyle/>
          <a:p>
            <a:pPr algn="l"/>
            <a:r>
              <a:rPr lang="en-US" sz="4400" b="1" i="0" dirty="0">
                <a:effectLst/>
                <a:latin typeface="Trebuchet MS" panose="020B0703020202090204" pitchFamily="34" charset="0"/>
              </a:rPr>
              <a:t>The second "D" is the test of </a:t>
            </a:r>
            <a:r>
              <a:rPr lang="en-US" sz="4400" b="1" i="0" dirty="0">
                <a:solidFill>
                  <a:schemeClr val="bg1"/>
                </a:solidFill>
                <a:effectLst/>
                <a:latin typeface="Trebuchet MS" panose="020B0703020202090204" pitchFamily="34" charset="0"/>
              </a:rPr>
              <a:t>double standards</a:t>
            </a:r>
            <a:r>
              <a:rPr lang="en-US" sz="4400" b="1" i="0" dirty="0">
                <a:effectLst/>
                <a:latin typeface="Trebuchet MS" panose="020B0703020202090204" pitchFamily="34" charset="0"/>
              </a:rPr>
              <a:t>. When criticism of Israel is applied selectively; when Israel is singled out by the United Nations for human rights abuses while the behavior of known and major abusers, such as China, Iran, Cuba, and Syria, is ignored; when Israel’s </a:t>
            </a:r>
            <a:br>
              <a:rPr lang="en-US" sz="4400" b="1" i="0" dirty="0">
                <a:effectLst/>
                <a:latin typeface="Trebuchet MS" panose="020B0703020202090204" pitchFamily="34" charset="0"/>
              </a:rPr>
            </a:br>
            <a:r>
              <a:rPr lang="en-US" sz="4400" b="1" i="0" dirty="0">
                <a:effectLst/>
                <a:latin typeface="Trebuchet MS" panose="020B0703020202090204" pitchFamily="34" charset="0"/>
              </a:rPr>
              <a:t>Magen David Adom, alone among the world's ambulance services, is denied admission to the International Red Cross - this is anti-Semitism.</a:t>
            </a: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51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6" y="759853"/>
            <a:ext cx="10073818" cy="1080938"/>
          </a:xfrm>
        </p:spPr>
        <p:txBody>
          <a:bodyPr>
            <a:noAutofit/>
          </a:bodyPr>
          <a:lstStyle/>
          <a:p>
            <a:r>
              <a:rPr lang="en-US" sz="3200" b="1" dirty="0"/>
              <a:t>2. LACK OF EDUCATION</a:t>
            </a:r>
            <a:br>
              <a:rPr lang="en-US" sz="4800" b="1" dirty="0"/>
            </a:br>
            <a:r>
              <a:rPr lang="en-US" sz="6000" b="1" dirty="0">
                <a:solidFill>
                  <a:srgbClr val="FFC000"/>
                </a:solidFill>
              </a:rPr>
              <a:t>TOWARD A SOLUTION</a:t>
            </a:r>
            <a:endParaRPr lang="en-US" sz="4800" b="1" dirty="0">
              <a:solidFill>
                <a:srgbClr val="FFC000"/>
              </a:solidFill>
            </a:endParaRPr>
          </a:p>
        </p:txBody>
      </p:sp>
    </p:spTree>
    <p:extLst>
      <p:ext uri="{BB962C8B-B14F-4D97-AF65-F5344CB8AC3E}">
        <p14:creationId xmlns:p14="http://schemas.microsoft.com/office/powerpoint/2010/main" val="634681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173426" y="2221541"/>
            <a:ext cx="12291901" cy="4520502"/>
          </a:xfrm>
        </p:spPr>
        <p:txBody>
          <a:bodyPr>
            <a:normAutofit lnSpcReduction="10000"/>
          </a:bodyPr>
          <a:lstStyle/>
          <a:p>
            <a:pPr algn="l"/>
            <a:r>
              <a:rPr lang="en-US" sz="4400" b="1" i="0" dirty="0">
                <a:effectLst/>
                <a:latin typeface="Trebuchet MS" panose="020B0703020202090204" pitchFamily="34" charset="0"/>
              </a:rPr>
              <a:t>The third "D" is the test of </a:t>
            </a:r>
            <a:r>
              <a:rPr lang="en-US" sz="4400" b="1" i="0" dirty="0">
                <a:solidFill>
                  <a:schemeClr val="bg1"/>
                </a:solidFill>
                <a:effectLst/>
                <a:latin typeface="Trebuchet MS" panose="020B0703020202090204" pitchFamily="34" charset="0"/>
              </a:rPr>
              <a:t>delegitimization</a:t>
            </a:r>
            <a:r>
              <a:rPr lang="en-US" sz="4400" b="1" i="0" dirty="0">
                <a:effectLst/>
                <a:latin typeface="Trebuchet MS" panose="020B0703020202090204" pitchFamily="34" charset="0"/>
              </a:rPr>
              <a:t>: when Israel's fundamental right to exist is denied - alone among all peoples in the world - this too is anti-Semitism.</a:t>
            </a:r>
          </a:p>
          <a:p>
            <a:pPr algn="l"/>
            <a:endParaRPr lang="en-US" sz="4400" b="1" dirty="0">
              <a:latin typeface="Trebuchet MS" panose="020B0703020202090204" pitchFamily="34" charset="0"/>
            </a:endParaRPr>
          </a:p>
          <a:p>
            <a:pPr algn="l"/>
            <a:r>
              <a:rPr lang="en-US" sz="4400" b="1" i="0" dirty="0">
                <a:effectLst/>
                <a:latin typeface="Trebuchet MS" panose="020B0703020202090204" pitchFamily="34" charset="0"/>
              </a:rPr>
              <a:t>https://</a:t>
            </a:r>
            <a:r>
              <a:rPr lang="en-US" sz="4400" b="1" i="0" dirty="0" err="1">
                <a:effectLst/>
                <a:latin typeface="Trebuchet MS" panose="020B0703020202090204" pitchFamily="34" charset="0"/>
              </a:rPr>
              <a:t>www.jcpa.org</a:t>
            </a:r>
            <a:r>
              <a:rPr lang="en-US" sz="4400" b="1" i="0" dirty="0">
                <a:effectLst/>
                <a:latin typeface="Trebuchet MS" panose="020B0703020202090204" pitchFamily="34" charset="0"/>
              </a:rPr>
              <a:t>/</a:t>
            </a:r>
            <a:r>
              <a:rPr lang="en-US" sz="4400" b="1" i="0" dirty="0" err="1">
                <a:effectLst/>
                <a:latin typeface="Trebuchet MS" panose="020B0703020202090204" pitchFamily="34" charset="0"/>
              </a:rPr>
              <a:t>phas</a:t>
            </a:r>
            <a:r>
              <a:rPr lang="en-US" sz="4400" b="1" i="0" dirty="0">
                <a:effectLst/>
                <a:latin typeface="Trebuchet MS" panose="020B0703020202090204" pitchFamily="34" charset="0"/>
              </a:rPr>
              <a:t>/phas-sharansky-f04.htm</a:t>
            </a:r>
            <a:endParaRPr lang="en-US" sz="51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6" y="759853"/>
            <a:ext cx="10073818" cy="1080938"/>
          </a:xfrm>
        </p:spPr>
        <p:txBody>
          <a:bodyPr>
            <a:noAutofit/>
          </a:bodyPr>
          <a:lstStyle/>
          <a:p>
            <a:r>
              <a:rPr lang="en-US" sz="3200" b="1" dirty="0"/>
              <a:t>2. LACK OF EDUCATION</a:t>
            </a:r>
            <a:br>
              <a:rPr lang="en-US" sz="4800" b="1" dirty="0"/>
            </a:br>
            <a:r>
              <a:rPr lang="en-US" sz="6000" b="1" dirty="0">
                <a:solidFill>
                  <a:srgbClr val="FFC000"/>
                </a:solidFill>
              </a:rPr>
              <a:t>TOWARD A SOLUTION</a:t>
            </a:r>
            <a:endParaRPr lang="en-US" sz="4800" b="1" dirty="0">
              <a:solidFill>
                <a:srgbClr val="FFC000"/>
              </a:solidFill>
            </a:endParaRPr>
          </a:p>
        </p:txBody>
      </p:sp>
    </p:spTree>
    <p:extLst>
      <p:ext uri="{BB962C8B-B14F-4D97-AF65-F5344CB8AC3E}">
        <p14:creationId xmlns:p14="http://schemas.microsoft.com/office/powerpoint/2010/main" val="1892645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291901" cy="4520502"/>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Jan 2022 in </a:t>
            </a:r>
            <a:r>
              <a:rPr lang="en-US" sz="4000" b="1" i="0" dirty="0">
                <a:effectLst/>
                <a:latin typeface="Trebuchet MS" panose="020B0703020202090204" pitchFamily="34" charset="0"/>
              </a:rPr>
              <a:t>Colleyville, TX: A Hostage situation at a synagogue by a Muslim man was initially declared not antisemitic by the local FBI director.</a:t>
            </a:r>
            <a:endParaRPr lang="en-US" sz="4000" dirty="0">
              <a:solidFill>
                <a:schemeClr val="bg1"/>
              </a:solidFill>
              <a:latin typeface="Trebuchet MS" panose="020B0703020202090204" pitchFamily="34" charset="0"/>
              <a:ea typeface="Calibri" panose="020F0502020204030204" pitchFamily="34" charset="0"/>
              <a:cs typeface="Times New Roman" panose="02020603050405020304" pitchFamily="18" charset="0"/>
            </a:endParaRP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The FBI changed its story after pressure from the Jewish community.</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3. LOW OR INCORRECT REPORTING</a:t>
            </a:r>
          </a:p>
        </p:txBody>
      </p:sp>
    </p:spTree>
    <p:extLst>
      <p:ext uri="{BB962C8B-B14F-4D97-AF65-F5344CB8AC3E}">
        <p14:creationId xmlns:p14="http://schemas.microsoft.com/office/powerpoint/2010/main" val="1823611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4" y="2028567"/>
            <a:ext cx="7542252" cy="4608908"/>
          </a:xfrm>
        </p:spPr>
        <p:txBody>
          <a:bodyPr>
            <a:normAutofit lnSpcReduction="10000"/>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May 2022 in </a:t>
            </a:r>
            <a:r>
              <a:rPr lang="en-US" sz="4000" b="1" i="0" dirty="0">
                <a:effectLst/>
                <a:latin typeface="Trebuchet MS" panose="020B0703020202090204" pitchFamily="34" charset="0"/>
              </a:rPr>
              <a:t>Lyon, France: 90-year-old Jewish man René Hadjaj was pushed </a:t>
            </a:r>
          </a:p>
          <a:p>
            <a:pPr marL="457200" marR="0" indent="0">
              <a:lnSpc>
                <a:spcPct val="100000"/>
              </a:lnSpc>
              <a:spcBef>
                <a:spcPts val="0"/>
              </a:spcBef>
              <a:spcAft>
                <a:spcPts val="0"/>
              </a:spcAft>
              <a:buNone/>
              <a:tabLst>
                <a:tab pos="228600" algn="l"/>
                <a:tab pos="228600" algn="l"/>
                <a:tab pos="457200" algn="l"/>
                <a:tab pos="685800" algn="l"/>
              </a:tabLst>
            </a:pPr>
            <a:r>
              <a:rPr lang="en-US" sz="4000" b="1" i="0" dirty="0">
                <a:effectLst/>
                <a:latin typeface="Trebuchet MS" panose="020B0703020202090204" pitchFamily="34" charset="0"/>
              </a:rPr>
              <a:t>out of his from 17</a:t>
            </a:r>
            <a:r>
              <a:rPr lang="en-US" sz="4000" b="1" i="0" baseline="30000" dirty="0">
                <a:effectLst/>
                <a:latin typeface="Trebuchet MS" panose="020B0703020202090204" pitchFamily="34" charset="0"/>
              </a:rPr>
              <a:t>th </a:t>
            </a:r>
            <a:r>
              <a:rPr lang="en-US" sz="4000" b="1" i="0" dirty="0">
                <a:effectLst/>
                <a:latin typeface="Trebuchet MS" panose="020B0703020202090204" pitchFamily="34" charset="0"/>
              </a:rPr>
              <a:t>– story window by a neighbor. The authorities initially saw no reason to suspect antisemitism.</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3. LOW OR INCORRECT REPORTING</a:t>
            </a:r>
          </a:p>
        </p:txBody>
      </p:sp>
      <p:pic>
        <p:nvPicPr>
          <p:cNvPr id="5" name="Picture 4">
            <a:extLst>
              <a:ext uri="{FF2B5EF4-FFF2-40B4-BE49-F238E27FC236}">
                <a16:creationId xmlns:a16="http://schemas.microsoft.com/office/drawing/2014/main" id="{42BD3B0D-5892-C390-1F37-3227C508EA8A}"/>
              </a:ext>
            </a:extLst>
          </p:cNvPr>
          <p:cNvPicPr>
            <a:picLocks noChangeAspect="1"/>
          </p:cNvPicPr>
          <p:nvPr/>
        </p:nvPicPr>
        <p:blipFill>
          <a:blip r:embed="rId2"/>
          <a:stretch>
            <a:fillRect/>
          </a:stretch>
        </p:blipFill>
        <p:spPr>
          <a:xfrm>
            <a:off x="7000969" y="2128776"/>
            <a:ext cx="5171782" cy="3232364"/>
          </a:xfrm>
          <a:prstGeom prst="rect">
            <a:avLst/>
          </a:prstGeom>
        </p:spPr>
      </p:pic>
    </p:spTree>
    <p:extLst>
      <p:ext uri="{BB962C8B-B14F-4D97-AF65-F5344CB8AC3E}">
        <p14:creationId xmlns:p14="http://schemas.microsoft.com/office/powerpoint/2010/main" val="2634728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4" y="2028566"/>
            <a:ext cx="5413748" cy="4720103"/>
          </a:xfrm>
        </p:spPr>
        <p:txBody>
          <a:bodyPr>
            <a:normAutofit fontScale="92500"/>
          </a:bodyPr>
          <a:lstStyle/>
          <a:p>
            <a:pPr marL="457200" indent="0">
              <a:lnSpc>
                <a:spcPct val="100000"/>
              </a:lnSpc>
              <a:spcBef>
                <a:spcPts val="0"/>
              </a:spcBef>
              <a:buNone/>
              <a:tabLst>
                <a:tab pos="228600" algn="l"/>
                <a:tab pos="228600" algn="l"/>
                <a:tab pos="457200" algn="l"/>
                <a:tab pos="685800" algn="l"/>
              </a:tabLst>
            </a:pPr>
            <a:r>
              <a:rPr lang="en-US" sz="3200" b="1" dirty="0">
                <a:effectLst/>
                <a:latin typeface="Trebuchet MS" panose="020B0703020202090204" pitchFamily="34" charset="0"/>
              </a:rPr>
              <a:t>• February 2023, the Palestinian Campaign for the Academic and Cultural Boycott of Israel used a photo they labeled “1948 </a:t>
            </a:r>
            <a:r>
              <a:rPr lang="en-US" sz="3200" b="1" dirty="0" err="1">
                <a:effectLst/>
                <a:latin typeface="Trebuchet MS" panose="020B0703020202090204" pitchFamily="34" charset="0"/>
              </a:rPr>
              <a:t>Tantura</a:t>
            </a:r>
            <a:r>
              <a:rPr lang="en-US" sz="3200" b="1" dirty="0">
                <a:effectLst/>
                <a:latin typeface="Trebuchet MS" panose="020B0703020202090204" pitchFamily="34" charset="0"/>
              </a:rPr>
              <a:t> Massacre.”</a:t>
            </a:r>
          </a:p>
          <a:p>
            <a:pPr marL="457200" indent="0">
              <a:lnSpc>
                <a:spcPct val="100000"/>
              </a:lnSpc>
              <a:spcBef>
                <a:spcPts val="0"/>
              </a:spcBef>
              <a:buNone/>
              <a:tabLst>
                <a:tab pos="228600" algn="l"/>
                <a:tab pos="228600" algn="l"/>
                <a:tab pos="457200" algn="l"/>
                <a:tab pos="685800" algn="l"/>
              </a:tabLst>
            </a:pPr>
            <a:r>
              <a:rPr lang="en-US" sz="3200" b="1" i="0" dirty="0">
                <a:latin typeface="Trebuchet MS" panose="020B0703020202090204" pitchFamily="34" charset="0"/>
              </a:rPr>
              <a:t>The phot</a:t>
            </a:r>
            <a:r>
              <a:rPr lang="en-US" sz="3200" b="1" dirty="0">
                <a:latin typeface="Trebuchet MS" panose="020B0703020202090204" pitchFamily="34" charset="0"/>
              </a:rPr>
              <a:t>o has been verified to be from the </a:t>
            </a:r>
            <a:r>
              <a:rPr lang="en-US" sz="3200" b="1" dirty="0" err="1">
                <a:latin typeface="Trebuchet MS" panose="020B0703020202090204" pitchFamily="34" charset="0"/>
              </a:rPr>
              <a:t>Nordhausen</a:t>
            </a:r>
            <a:r>
              <a:rPr lang="en-US" sz="3200" b="1" dirty="0">
                <a:latin typeface="Trebuchet MS" panose="020B0703020202090204" pitchFamily="34" charset="0"/>
              </a:rPr>
              <a:t> Concentration camp in Germany.</a:t>
            </a:r>
            <a:endParaRPr lang="en-US" sz="3200" b="1" i="0"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3. LOW OR INCORRECT REPORTING</a:t>
            </a:r>
          </a:p>
        </p:txBody>
      </p:sp>
      <p:pic>
        <p:nvPicPr>
          <p:cNvPr id="4" name="Picture 3">
            <a:extLst>
              <a:ext uri="{FF2B5EF4-FFF2-40B4-BE49-F238E27FC236}">
                <a16:creationId xmlns:a16="http://schemas.microsoft.com/office/drawing/2014/main" id="{26B3DBEA-B891-1EB1-9EDF-A05F6DAC6264}"/>
              </a:ext>
            </a:extLst>
          </p:cNvPr>
          <p:cNvPicPr>
            <a:picLocks noChangeAspect="1"/>
          </p:cNvPicPr>
          <p:nvPr/>
        </p:nvPicPr>
        <p:blipFill>
          <a:blip r:embed="rId2"/>
          <a:stretch>
            <a:fillRect/>
          </a:stretch>
        </p:blipFill>
        <p:spPr>
          <a:xfrm>
            <a:off x="4997884" y="1981990"/>
            <a:ext cx="7194115" cy="4876010"/>
          </a:xfrm>
          <a:prstGeom prst="rect">
            <a:avLst/>
          </a:prstGeom>
        </p:spPr>
      </p:pic>
    </p:spTree>
    <p:extLst>
      <p:ext uri="{BB962C8B-B14F-4D97-AF65-F5344CB8AC3E}">
        <p14:creationId xmlns:p14="http://schemas.microsoft.com/office/powerpoint/2010/main" val="479643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87678" y="2011848"/>
            <a:ext cx="12409081" cy="4608908"/>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3600" b="1" dirty="0">
                <a:effectLst/>
                <a:latin typeface="Trebuchet MS" panose="020B0703020202090204" pitchFamily="34" charset="0"/>
              </a:rPr>
              <a:t>• When you are a victim of antisemitism or witness it, report it to: </a:t>
            </a:r>
            <a:r>
              <a:rPr lang="en-US" sz="3600" b="1" i="0" dirty="0">
                <a:latin typeface="Trebuchet MS" panose="020B0703020202090204" pitchFamily="34" charset="0"/>
              </a:rPr>
              <a:t>The Authorit</a:t>
            </a:r>
            <a:r>
              <a:rPr lang="en-US" sz="3600" b="1" dirty="0">
                <a:latin typeface="Trebuchet MS" panose="020B0703020202090204" pitchFamily="34" charset="0"/>
              </a:rPr>
              <a:t>ies, </a:t>
            </a:r>
            <a:r>
              <a:rPr lang="en-US" sz="3600" b="1" i="0" dirty="0">
                <a:effectLst/>
                <a:latin typeface="Trebuchet MS" panose="020B0703020202090204" pitchFamily="34" charset="0"/>
              </a:rPr>
              <a:t>the Media and </a:t>
            </a:r>
            <a:r>
              <a:rPr lang="en-US" sz="3600" b="1" dirty="0">
                <a:latin typeface="Trebuchet MS" panose="020B0703020202090204" pitchFamily="34" charset="0"/>
              </a:rPr>
              <a:t>Jewish Advocacy Groups such as:</a:t>
            </a:r>
          </a:p>
          <a:p>
            <a:pPr marL="457200" indent="0">
              <a:lnSpc>
                <a:spcPct val="100000"/>
              </a:lnSpc>
              <a:spcBef>
                <a:spcPts val="0"/>
              </a:spcBef>
              <a:buNone/>
              <a:tabLst>
                <a:tab pos="228600" algn="l"/>
                <a:tab pos="228600" algn="l"/>
                <a:tab pos="457200" algn="l"/>
                <a:tab pos="685800" algn="l"/>
              </a:tabLst>
            </a:pPr>
            <a:r>
              <a:rPr lang="en-US" sz="3600" b="1" i="0" dirty="0">
                <a:solidFill>
                  <a:schemeClr val="bg1"/>
                </a:solidFill>
                <a:effectLst/>
                <a:latin typeface="Trebuchet MS" panose="020B0703020202090204" pitchFamily="34" charset="0"/>
              </a:rPr>
              <a:t>StandWithUs</a:t>
            </a:r>
            <a:r>
              <a:rPr lang="en-US" sz="3600" b="1" i="0" dirty="0">
                <a:effectLst/>
                <a:latin typeface="Trebuchet MS" panose="020B0703020202090204" pitchFamily="34" charset="0"/>
              </a:rPr>
              <a:t>, The Canary Mission</a:t>
            </a:r>
            <a:r>
              <a:rPr lang="en-US" sz="3600" b="1" dirty="0">
                <a:latin typeface="Trebuchet MS" panose="020B0703020202090204" pitchFamily="34" charset="0"/>
              </a:rPr>
              <a:t>, </a:t>
            </a:r>
            <a:r>
              <a:rPr lang="en-US" sz="3600" b="1" i="0" dirty="0">
                <a:solidFill>
                  <a:schemeClr val="bg1"/>
                </a:solidFill>
                <a:effectLst/>
                <a:latin typeface="Trebuchet MS" panose="020B0703020202090204" pitchFamily="34" charset="0"/>
              </a:rPr>
              <a:t>Moment Magazine Antisemitism Monitor</a:t>
            </a:r>
            <a:r>
              <a:rPr lang="en-US" sz="3600" b="1" i="0" dirty="0">
                <a:effectLst/>
                <a:latin typeface="Trebuchet MS" panose="020B0703020202090204" pitchFamily="34" charset="0"/>
              </a:rPr>
              <a:t>, and The Committee for Accuracy in Middle East Reporting in America (CAMERA).</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2400" b="1" dirty="0"/>
              <a:t>3. LOW OR INCORRECT REPORTING</a:t>
            </a:r>
            <a:br>
              <a:rPr lang="en-US" sz="4000" b="1" dirty="0"/>
            </a:br>
            <a:r>
              <a:rPr lang="en-US" sz="4800" b="1" dirty="0">
                <a:solidFill>
                  <a:srgbClr val="FFC000"/>
                </a:solidFill>
              </a:rPr>
              <a:t>TOWARD A SOLUTION</a:t>
            </a:r>
            <a:endParaRPr lang="en-US" sz="2400" b="1" dirty="0"/>
          </a:p>
        </p:txBody>
      </p:sp>
      <p:sp>
        <p:nvSpPr>
          <p:cNvPr id="4" name="TextBox 3">
            <a:extLst>
              <a:ext uri="{FF2B5EF4-FFF2-40B4-BE49-F238E27FC236}">
                <a16:creationId xmlns:a16="http://schemas.microsoft.com/office/drawing/2014/main" id="{266F19C2-3EF3-7C5F-4093-A051F6D5DBE9}"/>
              </a:ext>
            </a:extLst>
          </p:cNvPr>
          <p:cNvSpPr txBox="1"/>
          <p:nvPr/>
        </p:nvSpPr>
        <p:spPr>
          <a:xfrm>
            <a:off x="3043354" y="5762897"/>
            <a:ext cx="8456161" cy="1015663"/>
          </a:xfrm>
          <a:prstGeom prst="rect">
            <a:avLst/>
          </a:prstGeom>
          <a:noFill/>
        </p:spPr>
        <p:txBody>
          <a:bodyPr wrap="none" rtlCol="0">
            <a:spAutoFit/>
          </a:bodyPr>
          <a:lstStyle/>
          <a:p>
            <a:r>
              <a:rPr lang="en-US" sz="6000" b="1" dirty="0">
                <a:solidFill>
                  <a:schemeClr val="bg1"/>
                </a:solidFill>
              </a:rPr>
              <a:t>SILENCE IS COMPLICITY</a:t>
            </a:r>
          </a:p>
        </p:txBody>
      </p:sp>
    </p:spTree>
    <p:extLst>
      <p:ext uri="{BB962C8B-B14F-4D97-AF65-F5344CB8AC3E}">
        <p14:creationId xmlns:p14="http://schemas.microsoft.com/office/powerpoint/2010/main" val="4169377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291901" cy="4520502"/>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a:t>
            </a:r>
            <a:r>
              <a:rPr lang="en-US" sz="4000" b="1" i="0" dirty="0">
                <a:effectLst/>
                <a:latin typeface="Trebuchet MS" panose="020B0703020202090204" pitchFamily="34" charset="0"/>
              </a:rPr>
              <a:t>Desensitization is a diminished emotional response to a negative or positive stimulus.</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Desensitization can come both from friends and foes. It is expected from foes, but what about when it comes from friends?</a:t>
            </a:r>
            <a:endParaRPr lang="en-US" sz="4000" b="1" i="0" dirty="0">
              <a:effectLst/>
              <a:latin typeface="Trebuchet MS" panose="020B0703020202090204" pitchFamily="34" charset="0"/>
            </a:endParaRPr>
          </a:p>
          <a:p>
            <a:pPr marL="457200" marR="0" indent="0">
              <a:lnSpc>
                <a:spcPct val="100000"/>
              </a:lnSpc>
              <a:spcBef>
                <a:spcPts val="0"/>
              </a:spcBef>
              <a:spcAft>
                <a:spcPts val="0"/>
              </a:spcAft>
              <a:buNone/>
              <a:tabLst>
                <a:tab pos="228600" algn="l"/>
                <a:tab pos="228600" algn="l"/>
                <a:tab pos="457200" algn="l"/>
                <a:tab pos="685800" algn="l"/>
              </a:tabLst>
            </a:pPr>
            <a:endParaRPr lang="en-US" sz="4000" dirty="0">
              <a:solidFill>
                <a:schemeClr val="bg1"/>
              </a:solidFill>
              <a:latin typeface="Trebuchet MS" panose="020B0703020202090204" pitchFamily="34" charset="0"/>
              <a:ea typeface="Calibri" panose="020F0502020204030204" pitchFamily="34" charset="0"/>
              <a:cs typeface="Times New Roman" panose="02020603050405020304" pitchFamily="18" charset="0"/>
            </a:endParaRPr>
          </a:p>
          <a:p>
            <a:pPr marL="457200" marR="0" indent="0">
              <a:lnSpc>
                <a:spcPct val="100000"/>
              </a:lnSpc>
              <a:spcBef>
                <a:spcPts val="0"/>
              </a:spcBef>
              <a:spcAft>
                <a:spcPts val="0"/>
              </a:spcAft>
              <a:buNone/>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4. DESENSITIZATION</a:t>
            </a:r>
          </a:p>
        </p:txBody>
      </p:sp>
    </p:spTree>
    <p:extLst>
      <p:ext uri="{BB962C8B-B14F-4D97-AF65-F5344CB8AC3E}">
        <p14:creationId xmlns:p14="http://schemas.microsoft.com/office/powerpoint/2010/main" val="287368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65553" y="2128776"/>
            <a:ext cx="12291901" cy="4520502"/>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a:t>
            </a:r>
            <a:r>
              <a:rPr lang="en-US" sz="4000" b="1" i="0" dirty="0">
                <a:effectLst/>
                <a:latin typeface="Trebuchet MS" panose="020B0703020202090204" pitchFamily="34" charset="0"/>
              </a:rPr>
              <a:t>When we hear comments that are clearly insensitive about Jewish people including jokes, we can no longer just roll our eyes. </a:t>
            </a:r>
            <a:r>
              <a:rPr lang="en-US" sz="4000" b="1" dirty="0">
                <a:latin typeface="Trebuchet MS" panose="020B0703020202090204" pitchFamily="34" charset="0"/>
              </a:rPr>
              <a:t>I</a:t>
            </a:r>
            <a:r>
              <a:rPr lang="en-US" sz="4000" b="1" i="0" dirty="0">
                <a:effectLst/>
                <a:latin typeface="Trebuchet MS" panose="020B0703020202090204" pitchFamily="34" charset="0"/>
              </a:rPr>
              <a:t>t is our duty </a:t>
            </a:r>
            <a:br>
              <a:rPr lang="en-US" sz="4000" b="1" i="0" dirty="0">
                <a:effectLst/>
                <a:latin typeface="Trebuchet MS" panose="020B0703020202090204" pitchFamily="34" charset="0"/>
              </a:rPr>
            </a:br>
            <a:r>
              <a:rPr lang="en-US" sz="4000" b="1" i="0" dirty="0">
                <a:effectLst/>
                <a:latin typeface="Trebuchet MS" panose="020B0703020202090204" pitchFamily="34" charset="0"/>
              </a:rPr>
              <a:t>to bring it to the attention of the person.</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Quickly</a:t>
            </a:r>
          </a:p>
          <a:p>
            <a:pPr marL="457200" marR="0" indent="0">
              <a:lnSpc>
                <a:spcPct val="100000"/>
              </a:lnSpc>
              <a:spcBef>
                <a:spcPts val="0"/>
              </a:spcBef>
              <a:spcAft>
                <a:spcPts val="0"/>
              </a:spcAft>
              <a:buNone/>
              <a:tabLst>
                <a:tab pos="228600" algn="l"/>
                <a:tab pos="228600" algn="l"/>
                <a:tab pos="457200" algn="l"/>
                <a:tab pos="685800" algn="l"/>
              </a:tabLst>
            </a:pPr>
            <a:r>
              <a:rPr lang="en-US" sz="4000" b="1" i="0" dirty="0">
                <a:effectLst/>
                <a:latin typeface="Trebuchet MS" panose="020B0703020202090204" pitchFamily="34" charset="0"/>
              </a:rPr>
              <a:t>• Privately</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Lovingly</a:t>
            </a:r>
            <a:endParaRPr lang="en-US" sz="4000" b="1" i="0" dirty="0">
              <a:effectLst/>
              <a:latin typeface="Trebuchet MS" panose="020B0703020202090204" pitchFamily="34" charset="0"/>
            </a:endParaRPr>
          </a:p>
          <a:p>
            <a:pPr marL="457200" marR="0" indent="0">
              <a:lnSpc>
                <a:spcPct val="100000"/>
              </a:lnSpc>
              <a:spcBef>
                <a:spcPts val="0"/>
              </a:spcBef>
              <a:spcAft>
                <a:spcPts val="0"/>
              </a:spcAft>
              <a:buNone/>
              <a:tabLst>
                <a:tab pos="228600" algn="l"/>
                <a:tab pos="228600" algn="l"/>
                <a:tab pos="457200" algn="l"/>
                <a:tab pos="685800" algn="l"/>
              </a:tabLst>
            </a:pPr>
            <a:endParaRPr lang="en-US" sz="4000" dirty="0">
              <a:solidFill>
                <a:schemeClr val="bg1"/>
              </a:solidFill>
              <a:latin typeface="Trebuchet MS" panose="020B0703020202090204" pitchFamily="34" charset="0"/>
              <a:ea typeface="Calibri" panose="020F0502020204030204" pitchFamily="34" charset="0"/>
              <a:cs typeface="Times New Roman" panose="02020603050405020304" pitchFamily="18" charset="0"/>
            </a:endParaRPr>
          </a:p>
          <a:p>
            <a:pPr marL="457200" marR="0" indent="0">
              <a:lnSpc>
                <a:spcPct val="100000"/>
              </a:lnSpc>
              <a:spcBef>
                <a:spcPts val="0"/>
              </a:spcBef>
              <a:spcAft>
                <a:spcPts val="0"/>
              </a:spcAft>
              <a:buNone/>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2800" b="1" dirty="0"/>
              <a:t>4. DESENSITIZATION</a:t>
            </a:r>
            <a:br>
              <a:rPr lang="en-US" sz="4400" b="1" dirty="0"/>
            </a:br>
            <a:r>
              <a:rPr lang="en-US" sz="5400" b="1" dirty="0">
                <a:solidFill>
                  <a:srgbClr val="FFC000"/>
                </a:solidFill>
              </a:rPr>
              <a:t>TOWARD A SOLUTION</a:t>
            </a:r>
            <a:endParaRPr lang="en-US" sz="2800" b="1" dirty="0"/>
          </a:p>
        </p:txBody>
      </p:sp>
    </p:spTree>
    <p:extLst>
      <p:ext uri="{BB962C8B-B14F-4D97-AF65-F5344CB8AC3E}">
        <p14:creationId xmlns:p14="http://schemas.microsoft.com/office/powerpoint/2010/main" val="3927230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63167"/>
            <a:ext cx="4329001" cy="1080938"/>
          </a:xfrm>
        </p:spPr>
        <p:txBody>
          <a:bodyPr>
            <a:normAutofit/>
          </a:bodyPr>
          <a:lstStyle/>
          <a:p>
            <a:r>
              <a:rPr lang="en-US" sz="5400" b="1" dirty="0"/>
              <a:t>DEFINITIONS</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82756" y="2326932"/>
            <a:ext cx="11346027" cy="4282589"/>
          </a:xfrm>
        </p:spPr>
        <p:txBody>
          <a:bodyPr>
            <a:normAutofit/>
          </a:bodyPr>
          <a:lstStyle/>
          <a:p>
            <a:pPr marL="0" indent="0">
              <a:buNone/>
            </a:pPr>
            <a:r>
              <a:rPr lang="en-US" sz="7200" b="1" dirty="0">
                <a:solidFill>
                  <a:schemeClr val="bg1"/>
                </a:solidFill>
              </a:rPr>
              <a:t>NORMALIZATION </a:t>
            </a:r>
            <a:r>
              <a:rPr lang="en-US" sz="4800" b="1" dirty="0">
                <a:latin typeface="Trebuchet MS" panose="020B0703020202090204" pitchFamily="34" charset="0"/>
                <a:cs typeface="Times New Roman" panose="02020603050405020304" pitchFamily="18" charset="0"/>
              </a:rPr>
              <a:t>IS THE PROCESS BY WHICH</a:t>
            </a:r>
            <a:r>
              <a:rPr lang="en-US" sz="4800" b="1" dirty="0">
                <a:solidFill>
                  <a:schemeClr val="bg1"/>
                </a:solidFill>
                <a:latin typeface="Trebuchet MS" panose="020B0703020202090204" pitchFamily="34" charset="0"/>
                <a:cs typeface="Times New Roman" panose="02020603050405020304" pitchFamily="18" charset="0"/>
              </a:rPr>
              <a:t> </a:t>
            </a:r>
            <a:r>
              <a:rPr lang="en-US" sz="4800" b="1" dirty="0">
                <a:effectLst/>
                <a:latin typeface="Trebuchet MS" panose="020B0703020202090204" pitchFamily="34" charset="0"/>
                <a:ea typeface="Calibri" panose="020F0502020204030204" pitchFamily="34" charset="0"/>
                <a:cs typeface="Times New Roman" panose="02020603050405020304" pitchFamily="18" charset="0"/>
              </a:rPr>
              <a:t>SOMETHING PREVIOUSLY CONSIDERED ABNORMAL OR UNACCEPTABLE BECOMES PERCEIVED AS NORMAL.</a:t>
            </a:r>
            <a:endParaRPr lang="en-US" sz="4800" b="1" dirty="0">
              <a:latin typeface="Trebuchet MS" panose="020B0703020202090204" pitchFamily="34" charset="0"/>
            </a:endParaRPr>
          </a:p>
          <a:p>
            <a:pPr marL="0" indent="0">
              <a:buNone/>
            </a:pPr>
            <a:endParaRPr lang="en-US" sz="4800" dirty="0"/>
          </a:p>
        </p:txBody>
      </p:sp>
    </p:spTree>
    <p:extLst>
      <p:ext uri="{BB962C8B-B14F-4D97-AF65-F5344CB8AC3E}">
        <p14:creationId xmlns:p14="http://schemas.microsoft.com/office/powerpoint/2010/main" val="144905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4" y="2028567"/>
            <a:ext cx="7542252" cy="4608908"/>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May 2017 in </a:t>
            </a:r>
            <a:r>
              <a:rPr lang="en-US" sz="4000" b="1" i="0" dirty="0">
                <a:effectLst/>
                <a:latin typeface="Trebuchet MS" panose="020B0703020202090204" pitchFamily="34" charset="0"/>
              </a:rPr>
              <a:t>Paris, France: Retired Jewish Doctor Sarah Halimi was thrown out of her 2</a:t>
            </a:r>
            <a:r>
              <a:rPr lang="en-US" sz="4000" b="1" i="0" baseline="30000" dirty="0">
                <a:effectLst/>
                <a:latin typeface="Trebuchet MS" panose="020B0703020202090204" pitchFamily="34" charset="0"/>
              </a:rPr>
              <a:t>nd</a:t>
            </a:r>
            <a:r>
              <a:rPr lang="en-US" sz="4000" b="1" i="0" dirty="0">
                <a:effectLst/>
                <a:latin typeface="Trebuchet MS" panose="020B0703020202090204" pitchFamily="34" charset="0"/>
              </a:rPr>
              <a:t>-floor window by her neighbor Kolibi Traoré screaming “Allahu akbar.”</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5. NO ACCOUNTABILITY</a:t>
            </a:r>
          </a:p>
        </p:txBody>
      </p:sp>
      <p:pic>
        <p:nvPicPr>
          <p:cNvPr id="6" name="Picture 5">
            <a:extLst>
              <a:ext uri="{FF2B5EF4-FFF2-40B4-BE49-F238E27FC236}">
                <a16:creationId xmlns:a16="http://schemas.microsoft.com/office/drawing/2014/main" id="{7B42682F-19EF-2D7E-4F56-461DB637BF50}"/>
              </a:ext>
            </a:extLst>
          </p:cNvPr>
          <p:cNvPicPr>
            <a:picLocks noChangeAspect="1"/>
          </p:cNvPicPr>
          <p:nvPr/>
        </p:nvPicPr>
        <p:blipFill rotWithShape="1">
          <a:blip r:embed="rId2"/>
          <a:srcRect l="12741" t="-1319" r="10452" b="1319"/>
          <a:stretch/>
        </p:blipFill>
        <p:spPr>
          <a:xfrm>
            <a:off x="7006225" y="2079320"/>
            <a:ext cx="5185775" cy="3797735"/>
          </a:xfrm>
          <a:prstGeom prst="rect">
            <a:avLst/>
          </a:prstGeom>
        </p:spPr>
      </p:pic>
    </p:spTree>
    <p:extLst>
      <p:ext uri="{BB962C8B-B14F-4D97-AF65-F5344CB8AC3E}">
        <p14:creationId xmlns:p14="http://schemas.microsoft.com/office/powerpoint/2010/main" val="981148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4" y="2028567"/>
            <a:ext cx="8770724" cy="4754602"/>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2021 </a:t>
            </a:r>
            <a:r>
              <a:rPr lang="en-US" sz="4000" b="1" i="0" dirty="0">
                <a:effectLst/>
                <a:latin typeface="Trebuchet MS" panose="020B0703020202090204" pitchFamily="34" charset="0"/>
              </a:rPr>
              <a:t>Paris, France: Halimi’s killer Kolibi Traoré was not even put on trial after the French </a:t>
            </a:r>
            <a:r>
              <a:rPr lang="en-US" sz="4000" b="1" i="1" dirty="0">
                <a:effectLst/>
                <a:latin typeface="Trebuchet MS" panose="020B0703020202090204" pitchFamily="34" charset="0"/>
              </a:rPr>
              <a:t>Court de Cassation</a:t>
            </a:r>
            <a:r>
              <a:rPr lang="en-US" sz="4000" b="1" i="0" dirty="0">
                <a:effectLst/>
                <a:latin typeface="Trebuchet MS" panose="020B0703020202090204" pitchFamily="34" charset="0"/>
              </a:rPr>
              <a:t> deemed him not responsible since he was high on cannabis when he acted.</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5. NO ACCOUNTABILITY</a:t>
            </a:r>
          </a:p>
        </p:txBody>
      </p:sp>
      <p:pic>
        <p:nvPicPr>
          <p:cNvPr id="5" name="Picture 4" descr="A collage of a person&#10;&#10;Description automatically generated with medium confidence">
            <a:extLst>
              <a:ext uri="{FF2B5EF4-FFF2-40B4-BE49-F238E27FC236}">
                <a16:creationId xmlns:a16="http://schemas.microsoft.com/office/drawing/2014/main" id="{01DE0F29-7586-9A8F-6E24-B739C0C199C6}"/>
              </a:ext>
            </a:extLst>
          </p:cNvPr>
          <p:cNvPicPr>
            <a:picLocks noChangeAspect="1"/>
          </p:cNvPicPr>
          <p:nvPr/>
        </p:nvPicPr>
        <p:blipFill rotWithShape="1">
          <a:blip r:embed="rId2"/>
          <a:srcRect r="49886"/>
          <a:stretch/>
        </p:blipFill>
        <p:spPr>
          <a:xfrm>
            <a:off x="8617907" y="2103723"/>
            <a:ext cx="3574093" cy="4754602"/>
          </a:xfrm>
          <a:prstGeom prst="rect">
            <a:avLst/>
          </a:prstGeom>
        </p:spPr>
      </p:pic>
    </p:spTree>
    <p:extLst>
      <p:ext uri="{BB962C8B-B14F-4D97-AF65-F5344CB8AC3E}">
        <p14:creationId xmlns:p14="http://schemas.microsoft.com/office/powerpoint/2010/main" val="2857659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4" y="2028566"/>
            <a:ext cx="8552699" cy="4829433"/>
          </a:xfrm>
        </p:spPr>
        <p:txBody>
          <a:bodyPr>
            <a:normAutofit lnSpcReduction="10000"/>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Campus Intifada or Campus </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Jihad: Over 200 American </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Colleges facilitate conferences and seminars led by antisemites </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and pro-Palestinian speakers while boycotting and blocking any event about Israel or Zionism.</a:t>
            </a:r>
            <a:endParaRPr lang="en-US" sz="4000" b="1" i="0"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5. NO ACCOUNTABILITY</a:t>
            </a:r>
          </a:p>
        </p:txBody>
      </p:sp>
      <p:pic>
        <p:nvPicPr>
          <p:cNvPr id="7" name="Picture 6">
            <a:extLst>
              <a:ext uri="{FF2B5EF4-FFF2-40B4-BE49-F238E27FC236}">
                <a16:creationId xmlns:a16="http://schemas.microsoft.com/office/drawing/2014/main" id="{557EFDB5-370A-FEC0-F475-BD8D81F6FD56}"/>
              </a:ext>
            </a:extLst>
          </p:cNvPr>
          <p:cNvPicPr>
            <a:picLocks noChangeAspect="1"/>
          </p:cNvPicPr>
          <p:nvPr/>
        </p:nvPicPr>
        <p:blipFill rotWithShape="1">
          <a:blip r:embed="rId2"/>
          <a:srcRect l="6221" r="6042"/>
          <a:stretch/>
        </p:blipFill>
        <p:spPr>
          <a:xfrm>
            <a:off x="7805531" y="2200842"/>
            <a:ext cx="4426226" cy="3153035"/>
          </a:xfrm>
          <a:prstGeom prst="rect">
            <a:avLst/>
          </a:prstGeom>
        </p:spPr>
      </p:pic>
    </p:spTree>
    <p:extLst>
      <p:ext uri="{BB962C8B-B14F-4D97-AF65-F5344CB8AC3E}">
        <p14:creationId xmlns:p14="http://schemas.microsoft.com/office/powerpoint/2010/main" val="1995743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4" y="2028566"/>
            <a:ext cx="12448838" cy="4829433"/>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US bipartisan task force requested by Congress in 2022. </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 Identify the problem</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 Form committees to discuss strategy </a:t>
            </a:r>
          </a:p>
          <a:p>
            <a:pPr marL="457200" marR="0" indent="0">
              <a:lnSpc>
                <a:spcPct val="100000"/>
              </a:lnSpc>
              <a:spcBef>
                <a:spcPts val="0"/>
              </a:spcBef>
              <a:spcAft>
                <a:spcPts val="0"/>
              </a:spcAft>
              <a:buNone/>
              <a:tabLst>
                <a:tab pos="228600" algn="l"/>
                <a:tab pos="228600" algn="l"/>
                <a:tab pos="457200" algn="l"/>
                <a:tab pos="685800" algn="l"/>
              </a:tabLst>
            </a:pPr>
            <a:r>
              <a:rPr lang="en-US" sz="4000" b="1" i="0" dirty="0">
                <a:latin typeface="Trebuchet MS" panose="020B0703020202090204" pitchFamily="34" charset="0"/>
              </a:rPr>
              <a:t>	. Gather statistics</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a:t>
            </a:r>
            <a:r>
              <a:rPr lang="en-US" sz="4000" b="1" dirty="0">
                <a:latin typeface="Trebuchet MS" panose="020B0703020202090204" pitchFamily="34" charset="0"/>
              </a:rPr>
              <a:t>. Implement very little</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 Almost zero enforcing</a:t>
            </a:r>
            <a:endParaRPr lang="en-US" sz="4000" b="1" i="0"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5. NO ACCOUNTABILITY</a:t>
            </a:r>
          </a:p>
        </p:txBody>
      </p:sp>
    </p:spTree>
    <p:extLst>
      <p:ext uri="{BB962C8B-B14F-4D97-AF65-F5344CB8AC3E}">
        <p14:creationId xmlns:p14="http://schemas.microsoft.com/office/powerpoint/2010/main" val="752332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5" y="2028567"/>
            <a:ext cx="12409081" cy="4608908"/>
          </a:xfrm>
        </p:spPr>
        <p:txBody>
          <a:bodyPr>
            <a:normAutofit lnSpcReduction="10000"/>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When you are made aware of the lack of accountability you should also report it to: </a:t>
            </a:r>
            <a:r>
              <a:rPr lang="en-US" sz="4000" b="1" i="0" dirty="0">
                <a:latin typeface="Trebuchet MS" panose="020B0703020202090204" pitchFamily="34" charset="0"/>
              </a:rPr>
              <a:t>The Authorit</a:t>
            </a:r>
            <a:r>
              <a:rPr lang="en-US" sz="4000" b="1" dirty="0">
                <a:latin typeface="Trebuchet MS" panose="020B0703020202090204" pitchFamily="34" charset="0"/>
              </a:rPr>
              <a:t>ies, </a:t>
            </a:r>
            <a:r>
              <a:rPr lang="en-US" sz="4000" b="1" i="0" dirty="0">
                <a:effectLst/>
                <a:latin typeface="Trebuchet MS" panose="020B0703020202090204" pitchFamily="34" charset="0"/>
              </a:rPr>
              <a:t>the Media and </a:t>
            </a:r>
            <a:r>
              <a:rPr lang="en-US" sz="4000" b="1" dirty="0">
                <a:latin typeface="Trebuchet MS" panose="020B0703020202090204" pitchFamily="34" charset="0"/>
              </a:rPr>
              <a:t>Jewish Advocacy Groups such as:</a:t>
            </a:r>
          </a:p>
          <a:p>
            <a:pPr marL="457200" indent="0">
              <a:lnSpc>
                <a:spcPct val="100000"/>
              </a:lnSpc>
              <a:spcBef>
                <a:spcPts val="0"/>
              </a:spcBef>
              <a:buNone/>
              <a:tabLst>
                <a:tab pos="228600" algn="l"/>
                <a:tab pos="228600" algn="l"/>
                <a:tab pos="457200" algn="l"/>
                <a:tab pos="685800" algn="l"/>
              </a:tabLst>
            </a:pPr>
            <a:r>
              <a:rPr lang="en-US" sz="4000" b="1" i="0" dirty="0">
                <a:solidFill>
                  <a:schemeClr val="bg1"/>
                </a:solidFill>
                <a:effectLst/>
                <a:latin typeface="Trebuchet MS" panose="020B0703020202090204" pitchFamily="34" charset="0"/>
              </a:rPr>
              <a:t>StandWithUs</a:t>
            </a:r>
            <a:r>
              <a:rPr lang="en-US" sz="4000" b="1" i="0" dirty="0">
                <a:effectLst/>
                <a:latin typeface="Trebuchet MS" panose="020B0703020202090204" pitchFamily="34" charset="0"/>
              </a:rPr>
              <a:t>, The Canary Mission</a:t>
            </a:r>
            <a:r>
              <a:rPr lang="en-US" sz="4000" b="1" dirty="0">
                <a:latin typeface="Trebuchet MS" panose="020B0703020202090204" pitchFamily="34" charset="0"/>
              </a:rPr>
              <a:t>, </a:t>
            </a:r>
            <a:r>
              <a:rPr lang="en-US" sz="4000" b="1" i="0" dirty="0">
                <a:solidFill>
                  <a:schemeClr val="bg1"/>
                </a:solidFill>
                <a:effectLst/>
                <a:latin typeface="Trebuchet MS" panose="020B0703020202090204" pitchFamily="34" charset="0"/>
              </a:rPr>
              <a:t>Moment Magazine Antisemitism Monitor</a:t>
            </a:r>
            <a:r>
              <a:rPr lang="en-US" sz="4000" b="1" i="0" dirty="0">
                <a:effectLst/>
                <a:latin typeface="Trebuchet MS" panose="020B0703020202090204" pitchFamily="34" charset="0"/>
              </a:rPr>
              <a:t>, and The Committee for Accuracy in Middle East Reporting in America (CAMERA).</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2400" b="1" dirty="0"/>
              <a:t>5. NO ACCOUNTABILITY</a:t>
            </a:r>
            <a:br>
              <a:rPr lang="en-US" sz="4000" b="1" dirty="0"/>
            </a:br>
            <a:r>
              <a:rPr lang="en-US" sz="4800" b="1" dirty="0">
                <a:solidFill>
                  <a:srgbClr val="FFC000"/>
                </a:solidFill>
              </a:rPr>
              <a:t>TOWARD A SOLUTION</a:t>
            </a:r>
            <a:endParaRPr lang="en-US" sz="2400" b="1" dirty="0"/>
          </a:p>
        </p:txBody>
      </p:sp>
    </p:spTree>
    <p:extLst>
      <p:ext uri="{BB962C8B-B14F-4D97-AF65-F5344CB8AC3E}">
        <p14:creationId xmlns:p14="http://schemas.microsoft.com/office/powerpoint/2010/main" val="3204401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70089" y="1988811"/>
            <a:ext cx="12594611" cy="5551676"/>
          </a:xfrm>
        </p:spPr>
        <p:txBody>
          <a:bodyPr>
            <a:normAutofit fontScale="92500"/>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The result of the lack of accountability is the empowerment of the perpetrators and an increase </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In antisemitic crimes.</a:t>
            </a:r>
          </a:p>
          <a:p>
            <a:pPr marL="457200" marR="0" indent="0">
              <a:lnSpc>
                <a:spcPct val="100000"/>
              </a:lnSpc>
              <a:spcBef>
                <a:spcPts val="0"/>
              </a:spcBef>
              <a:spcAft>
                <a:spcPts val="0"/>
              </a:spcAft>
              <a:buNone/>
              <a:tabLst>
                <a:tab pos="228600" algn="l"/>
                <a:tab pos="228600" algn="l"/>
                <a:tab pos="457200" algn="l"/>
                <a:tab pos="685800" algn="l"/>
              </a:tabLst>
            </a:pPr>
            <a:r>
              <a:rPr lang="en-US" sz="4000" b="1" i="0" dirty="0">
                <a:latin typeface="Trebuchet MS" panose="020B0703020202090204" pitchFamily="34" charset="0"/>
              </a:rPr>
              <a:t>• </a:t>
            </a:r>
            <a:r>
              <a:rPr lang="en-US" sz="4000" b="1" dirty="0">
                <a:latin typeface="Trebuchet MS" panose="020B0703020202090204" pitchFamily="34" charset="0"/>
              </a:rPr>
              <a:t>According to the ADL, antisemitic incidents reached an all-time high in 2021 (34% increase over 2020)</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Attacks against synagogues increased by 61%</a:t>
            </a:r>
          </a:p>
          <a:p>
            <a:pPr marL="457200" marR="0" indent="0">
              <a:lnSpc>
                <a:spcPct val="100000"/>
              </a:lnSpc>
              <a:spcBef>
                <a:spcPts val="0"/>
              </a:spcBef>
              <a:spcAft>
                <a:spcPts val="0"/>
              </a:spcAft>
              <a:buNone/>
              <a:tabLst>
                <a:tab pos="228600" algn="l"/>
                <a:tab pos="228600" algn="l"/>
                <a:tab pos="457200" algn="l"/>
                <a:tab pos="685800" algn="l"/>
              </a:tabLst>
            </a:pPr>
            <a:r>
              <a:rPr lang="en-US" sz="4000" b="1" i="0" dirty="0">
                <a:effectLst/>
                <a:latin typeface="Trebuchet MS" panose="020B0703020202090204" pitchFamily="34" charset="0"/>
              </a:rPr>
              <a:t>• 2022 will </a:t>
            </a:r>
            <a:r>
              <a:rPr lang="en-US" sz="4000" b="1" dirty="0">
                <a:latin typeface="Trebuchet MS" panose="020B0703020202090204" pitchFamily="34" charset="0"/>
              </a:rPr>
              <a:t>most likely break the 2021 record.</a:t>
            </a:r>
            <a:br>
              <a:rPr lang="en-US" sz="4000" b="1" dirty="0">
                <a:latin typeface="Trebuchet MS" panose="020B0703020202090204" pitchFamily="34" charset="0"/>
              </a:rPr>
            </a:br>
            <a:r>
              <a:rPr lang="en-US" sz="2600" b="1" dirty="0">
                <a:solidFill>
                  <a:schemeClr val="bg1"/>
                </a:solidFill>
                <a:latin typeface="Trebuchet MS" panose="020B0703020202090204" pitchFamily="34" charset="0"/>
              </a:rPr>
              <a:t>https://</a:t>
            </a:r>
            <a:r>
              <a:rPr lang="en-US" sz="2600" b="1" dirty="0" err="1">
                <a:solidFill>
                  <a:schemeClr val="bg1"/>
                </a:solidFill>
                <a:latin typeface="Trebuchet MS" panose="020B0703020202090204" pitchFamily="34" charset="0"/>
              </a:rPr>
              <a:t>www.adl.org</a:t>
            </a:r>
            <a:r>
              <a:rPr lang="en-US" sz="2600" b="1" dirty="0">
                <a:solidFill>
                  <a:schemeClr val="bg1"/>
                </a:solidFill>
                <a:latin typeface="Trebuchet MS" panose="020B0703020202090204" pitchFamily="34" charset="0"/>
              </a:rPr>
              <a:t>/resources/press-release/adl-audit-finds-antisemitic-incidents-united-states-reached-all-time-high</a:t>
            </a:r>
            <a:endParaRPr lang="en-US" sz="4000" b="1" i="0" dirty="0">
              <a:solidFill>
                <a:schemeClr val="bg1"/>
              </a:solidFill>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6. EMPOWERMENT</a:t>
            </a:r>
          </a:p>
        </p:txBody>
      </p:sp>
    </p:spTree>
    <p:extLst>
      <p:ext uri="{BB962C8B-B14F-4D97-AF65-F5344CB8AC3E}">
        <p14:creationId xmlns:p14="http://schemas.microsoft.com/office/powerpoint/2010/main" val="3768472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415865" y="2028567"/>
            <a:ext cx="12409081" cy="4608908"/>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When you are made aware of the empowerment of antisemites:</a:t>
            </a:r>
          </a:p>
          <a:p>
            <a:pPr marL="457200" marR="0" indent="0">
              <a:lnSpc>
                <a:spcPct val="100000"/>
              </a:lnSpc>
              <a:spcBef>
                <a:spcPts val="0"/>
              </a:spcBef>
              <a:spcAft>
                <a:spcPts val="0"/>
              </a:spcAft>
              <a:buNone/>
              <a:tabLst>
                <a:tab pos="228600" algn="l"/>
                <a:tab pos="228600" algn="l"/>
                <a:tab pos="457200" algn="l"/>
                <a:tab pos="685800" algn="l"/>
              </a:tabLst>
            </a:pPr>
            <a:r>
              <a:rPr lang="en-US" sz="4000" b="1" i="0" dirty="0">
                <a:latin typeface="Trebuchet MS" panose="020B0703020202090204" pitchFamily="34" charset="0"/>
              </a:rPr>
              <a:t>	• Don’t let them intimidate you.</a:t>
            </a:r>
            <a:endParaRPr lang="en-US" sz="4000" b="1" dirty="0">
              <a:latin typeface="Trebuchet MS" panose="020B0703020202090204" pitchFamily="34" charset="0"/>
            </a:endParaRPr>
          </a:p>
          <a:p>
            <a:pPr marL="457200" marR="0" indent="0">
              <a:lnSpc>
                <a:spcPct val="100000"/>
              </a:lnSpc>
              <a:spcBef>
                <a:spcPts val="0"/>
              </a:spcBef>
              <a:spcAft>
                <a:spcPts val="0"/>
              </a:spcAft>
              <a:buNone/>
              <a:tabLst>
                <a:tab pos="228600" algn="l"/>
                <a:tab pos="228600" algn="l"/>
                <a:tab pos="457200" algn="l"/>
                <a:tab pos="685800" algn="l"/>
              </a:tabLst>
            </a:pPr>
            <a:r>
              <a:rPr lang="en-US" sz="4000" b="1" i="0" dirty="0">
                <a:effectLst/>
                <a:latin typeface="Trebuchet MS" panose="020B0703020202090204" pitchFamily="34" charset="0"/>
              </a:rPr>
              <a:t>	• Know the law so you can warn people.</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 Report the culprits.</a:t>
            </a:r>
            <a:endParaRPr lang="en-US" sz="4000" b="1" i="0"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2400" b="1" dirty="0"/>
              <a:t>6. EMPOWERMENT</a:t>
            </a:r>
            <a:br>
              <a:rPr lang="en-US" sz="4000" b="1" dirty="0"/>
            </a:br>
            <a:r>
              <a:rPr lang="en-US" sz="4800" b="1" dirty="0">
                <a:solidFill>
                  <a:srgbClr val="FFC000"/>
                </a:solidFill>
              </a:rPr>
              <a:t>TOWARD A SOLUTION</a:t>
            </a:r>
            <a:endParaRPr lang="en-US" sz="2400" b="1" dirty="0"/>
          </a:p>
        </p:txBody>
      </p:sp>
    </p:spTree>
    <p:extLst>
      <p:ext uri="{BB962C8B-B14F-4D97-AF65-F5344CB8AC3E}">
        <p14:creationId xmlns:p14="http://schemas.microsoft.com/office/powerpoint/2010/main" val="1460779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56838" y="2119088"/>
            <a:ext cx="12342821" cy="4507000"/>
          </a:xfrm>
        </p:spPr>
        <p:txBody>
          <a:bodyPr>
            <a:normAutofit/>
          </a:bodyPr>
          <a:lstStyle/>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rPr>
              <a:t>• </a:t>
            </a:r>
            <a:r>
              <a:rPr lang="en-US" sz="4000" b="1" dirty="0">
                <a:latin typeface="Trebuchet MS" panose="020B0703020202090204" pitchFamily="34" charset="0"/>
              </a:rPr>
              <a:t>The current polarization of America makes it very difficult to dialogue or speak up to defend people. </a:t>
            </a:r>
            <a:r>
              <a:rPr lang="en-US" sz="4000" b="1" dirty="0">
                <a:effectLst/>
                <a:latin typeface="Trebuchet MS" panose="020B0703020202090204" pitchFamily="34" charset="0"/>
              </a:rPr>
              <a:t>Civility seems to be a thing of the past.</a:t>
            </a:r>
            <a:endParaRPr lang="en-US" sz="4000" b="1" dirty="0">
              <a:latin typeface="Trebuchet MS" panose="020B0703020202090204" pitchFamily="34" charset="0"/>
            </a:endParaRP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Those who choose to defend the victims of antisemitism are exposing themselves.</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latin typeface="Trebuchet MS" panose="020B0703020202090204" pitchFamily="34" charset="0"/>
              </a:rPr>
              <a:t>• We must take a side and defend it.</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7. DEMONIZATION OF THE DEFENDERS</a:t>
            </a:r>
          </a:p>
        </p:txBody>
      </p:sp>
    </p:spTree>
    <p:extLst>
      <p:ext uri="{BB962C8B-B14F-4D97-AF65-F5344CB8AC3E}">
        <p14:creationId xmlns:p14="http://schemas.microsoft.com/office/powerpoint/2010/main" val="1494242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786924" y="2715436"/>
            <a:ext cx="8459934" cy="4387729"/>
          </a:xfrm>
        </p:spPr>
        <p:txBody>
          <a:bodyPr>
            <a:normAutofit/>
          </a:bodyPr>
          <a:lstStyle/>
          <a:p>
            <a:pPr marL="457200" marR="0" indent="0" algn="r">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THOSE WHO HID ANNE FRANK </a:t>
            </a:r>
          </a:p>
          <a:p>
            <a:pPr marL="457200" marR="0" indent="0" algn="r">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WERE </a:t>
            </a:r>
            <a:r>
              <a:rPr lang="en-US" sz="4000" b="1" dirty="0">
                <a:solidFill>
                  <a:schemeClr val="bg1"/>
                </a:solidFill>
                <a:effectLst/>
                <a:latin typeface="Trebuchet MS" panose="020B0703020202090204" pitchFamily="34" charset="0"/>
              </a:rPr>
              <a:t>BREAKING THE LAW</a:t>
            </a:r>
            <a:r>
              <a:rPr lang="en-US" sz="4000" b="1" dirty="0">
                <a:effectLst/>
                <a:latin typeface="Trebuchet MS" panose="020B0703020202090204" pitchFamily="34" charset="0"/>
              </a:rPr>
              <a:t>,</a:t>
            </a:r>
          </a:p>
          <a:p>
            <a:pPr marL="457200" marR="0" indent="0" algn="r">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 </a:t>
            </a:r>
          </a:p>
          <a:p>
            <a:pPr marL="457200" marR="0" indent="0" algn="r">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THOSE WHO KILLED HER </a:t>
            </a:r>
          </a:p>
          <a:p>
            <a:pPr marL="457200" marR="0" indent="0" algn="r">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rPr>
              <a:t>WERE </a:t>
            </a:r>
            <a:r>
              <a:rPr lang="en-US" sz="4000" b="1" dirty="0">
                <a:solidFill>
                  <a:schemeClr val="bg1"/>
                </a:solidFill>
                <a:effectLst/>
                <a:latin typeface="Trebuchet MS" panose="020B0703020202090204" pitchFamily="34" charset="0"/>
              </a:rPr>
              <a:t>FOLLOWING IT</a:t>
            </a:r>
            <a:r>
              <a:rPr lang="en-US" sz="4000" b="1" dirty="0">
                <a:effectLst/>
                <a:latin typeface="Trebuchet MS" panose="020B0703020202090204" pitchFamily="34" charset="0"/>
              </a:rPr>
              <a:t>!</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2400" b="1" dirty="0"/>
              <a:t>7. DEMONIZATION OF THE DEFENDERS</a:t>
            </a:r>
            <a:br>
              <a:rPr lang="en-US" sz="2800" b="1" dirty="0"/>
            </a:br>
            <a:r>
              <a:rPr lang="en-US" sz="4800" b="1" dirty="0">
                <a:solidFill>
                  <a:srgbClr val="FFC000"/>
                </a:solidFill>
              </a:rPr>
              <a:t>TOWARD A SOLUTION</a:t>
            </a:r>
            <a:endParaRPr lang="en-US" sz="2800" b="1" dirty="0"/>
          </a:p>
        </p:txBody>
      </p:sp>
      <p:pic>
        <p:nvPicPr>
          <p:cNvPr id="5" name="Picture 4" descr="A person smiling for the camera&#10;&#10;Description automatically generated with medium confidence">
            <a:extLst>
              <a:ext uri="{FF2B5EF4-FFF2-40B4-BE49-F238E27FC236}">
                <a16:creationId xmlns:a16="http://schemas.microsoft.com/office/drawing/2014/main" id="{149BF6EE-DEEA-6176-0768-730F1003378B}"/>
              </a:ext>
            </a:extLst>
          </p:cNvPr>
          <p:cNvPicPr>
            <a:picLocks noChangeAspect="1"/>
          </p:cNvPicPr>
          <p:nvPr/>
        </p:nvPicPr>
        <p:blipFill>
          <a:blip r:embed="rId2"/>
          <a:stretch>
            <a:fillRect/>
          </a:stretch>
        </p:blipFill>
        <p:spPr>
          <a:xfrm>
            <a:off x="7944112" y="1967348"/>
            <a:ext cx="4247888" cy="4267800"/>
          </a:xfrm>
          <a:prstGeom prst="rect">
            <a:avLst/>
          </a:prstGeom>
        </p:spPr>
      </p:pic>
    </p:spTree>
    <p:extLst>
      <p:ext uri="{BB962C8B-B14F-4D97-AF65-F5344CB8AC3E}">
        <p14:creationId xmlns:p14="http://schemas.microsoft.com/office/powerpoint/2010/main" val="2418594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56838" y="2119088"/>
            <a:ext cx="12342821" cy="4507000"/>
          </a:xfrm>
        </p:spPr>
        <p:txBody>
          <a:bodyPr>
            <a:normAutofit/>
          </a:bodyPr>
          <a:lstStyle/>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rPr>
              <a:t>• Starting in the mid 1930s, the persec</a:t>
            </a:r>
            <a:r>
              <a:rPr lang="en-US" sz="4000" b="1" dirty="0">
                <a:latin typeface="Trebuchet MS" panose="020B0703020202090204" pitchFamily="34" charset="0"/>
              </a:rPr>
              <a:t>ution of Jews was mandated, encouraged and even rewarded.</a:t>
            </a:r>
          </a:p>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rPr>
              <a:t>• Persecution can be physical OR verbal.</a:t>
            </a:r>
          </a:p>
          <a:p>
            <a:pPr marL="457200" indent="0">
              <a:lnSpc>
                <a:spcPct val="100000"/>
              </a:lnSpc>
              <a:spcBef>
                <a:spcPts val="0"/>
              </a:spcBef>
              <a:buNone/>
              <a:tabLst>
                <a:tab pos="228600" algn="l"/>
                <a:tab pos="228600" algn="l"/>
                <a:tab pos="457200" algn="l"/>
                <a:tab pos="685800" algn="l"/>
              </a:tabLst>
            </a:pPr>
            <a:r>
              <a:rPr lang="en-US" sz="4000" b="1" dirty="0">
                <a:latin typeface="Trebuchet MS" panose="020B0703020202090204" pitchFamily="34" charset="0"/>
              </a:rPr>
              <a:t>• Paris, December 2022, a TV guest is publicly criticized for wearing a kippa (skullcap) on the set, and asked to keep his religion to himself.</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8. INCREASED PERSECUTION OF JEWS</a:t>
            </a:r>
          </a:p>
        </p:txBody>
      </p:sp>
    </p:spTree>
    <p:extLst>
      <p:ext uri="{BB962C8B-B14F-4D97-AF65-F5344CB8AC3E}">
        <p14:creationId xmlns:p14="http://schemas.microsoft.com/office/powerpoint/2010/main" val="354862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fontScale="90000"/>
          </a:bodyPr>
          <a:lstStyle/>
          <a:p>
            <a:r>
              <a:rPr lang="en-US" sz="5400" b="1" dirty="0"/>
              <a:t>ANTISEMITISM </a:t>
            </a:r>
            <a:br>
              <a:rPr lang="en-US" sz="5400" b="1" dirty="0"/>
            </a:br>
            <a:r>
              <a:rPr lang="en-US" sz="5400" b="1" dirty="0"/>
              <a:t>THROUGHOUT HUMAN HISTORY</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82756" y="2326932"/>
            <a:ext cx="11346027" cy="4282589"/>
          </a:xfrm>
        </p:spPr>
        <p:txBody>
          <a:bodyPr>
            <a:normAutofit fontScale="92500" lnSpcReduction="20000"/>
          </a:bodyPr>
          <a:lstStyle/>
          <a:p>
            <a:pPr marL="0" indent="0">
              <a:buNone/>
            </a:pPr>
            <a:r>
              <a:rPr lang="en-US" sz="4800" b="1" dirty="0">
                <a:latin typeface="Trebuchet MS" panose="020B0703020202090204" pitchFamily="34" charset="0"/>
                <a:cs typeface="Times New Roman" panose="02020603050405020304" pitchFamily="18" charset="0"/>
              </a:rPr>
              <a:t>• THEOLOGICAL ANTI-JUDAISM</a:t>
            </a:r>
          </a:p>
          <a:p>
            <a:pPr marL="0" indent="0">
              <a:buNone/>
            </a:pPr>
            <a:r>
              <a:rPr lang="en-US" sz="4800" b="1" dirty="0">
                <a:latin typeface="Trebuchet MS" panose="020B0703020202090204" pitchFamily="34" charset="0"/>
                <a:cs typeface="Times New Roman" panose="02020603050405020304" pitchFamily="18" charset="0"/>
              </a:rPr>
              <a:t>• CLASSICAL ANTISEMITISM</a:t>
            </a:r>
          </a:p>
          <a:p>
            <a:pPr marL="0" indent="0">
              <a:buNone/>
            </a:pPr>
            <a:r>
              <a:rPr lang="en-US" sz="4800" b="1" dirty="0">
                <a:latin typeface="Trebuchet MS" panose="020B0703020202090204" pitchFamily="34" charset="0"/>
                <a:cs typeface="Times New Roman" panose="02020603050405020304" pitchFamily="18" charset="0"/>
              </a:rPr>
              <a:t>• RACIAL ANTISEMITISM</a:t>
            </a:r>
          </a:p>
          <a:p>
            <a:pPr marL="0" indent="0">
              <a:buNone/>
            </a:pPr>
            <a:r>
              <a:rPr lang="en-US" sz="4800" b="1" dirty="0">
                <a:solidFill>
                  <a:schemeClr val="bg1"/>
                </a:solidFill>
                <a:latin typeface="Gill Sans Ultra Bold" panose="020B0A02020104020203" pitchFamily="34" charset="77"/>
                <a:cs typeface="Times New Roman" panose="02020603050405020304" pitchFamily="18" charset="0"/>
              </a:rPr>
              <a:t>			THE HOLOCAUST</a:t>
            </a:r>
          </a:p>
          <a:p>
            <a:pPr marL="0" indent="0">
              <a:buNone/>
            </a:pPr>
            <a:r>
              <a:rPr lang="en-US" sz="4800" b="1" dirty="0">
                <a:latin typeface="Trebuchet MS" panose="020B0703020202090204" pitchFamily="34" charset="0"/>
                <a:cs typeface="Times New Roman" panose="02020603050405020304" pitchFamily="18" charset="0"/>
              </a:rPr>
              <a:t>• NEW ANTISEMITISM</a:t>
            </a:r>
          </a:p>
          <a:p>
            <a:pPr marL="0" indent="0">
              <a:buNone/>
            </a:pPr>
            <a:r>
              <a:rPr lang="en-US" sz="4800" b="1" dirty="0">
                <a:latin typeface="Trebuchet MS" panose="020B0703020202090204" pitchFamily="34" charset="0"/>
                <a:cs typeface="Times New Roman" panose="02020603050405020304" pitchFamily="18" charset="0"/>
              </a:rPr>
              <a:t>• END-TIMES ANTISEMITISM</a:t>
            </a:r>
          </a:p>
          <a:p>
            <a:pPr marL="0" indent="0">
              <a:buNone/>
            </a:pPr>
            <a:r>
              <a:rPr lang="en-US" sz="4800" b="1" dirty="0">
                <a:latin typeface="Trebuchet MS" panose="020B0703020202090204" pitchFamily="34" charset="0"/>
                <a:cs typeface="Times New Roman" panose="02020603050405020304" pitchFamily="18" charset="0"/>
              </a:rPr>
              <a:t>• TRIBULATION ANTISEMITISM</a:t>
            </a:r>
          </a:p>
          <a:p>
            <a:pPr marL="0" indent="0">
              <a:buNone/>
            </a:pPr>
            <a:endParaRPr lang="en-US" sz="4800" b="1" dirty="0">
              <a:latin typeface="Trebuchet MS" panose="020B0703020202090204" pitchFamily="34" charset="0"/>
            </a:endParaRPr>
          </a:p>
          <a:p>
            <a:pPr marL="0" indent="0">
              <a:buNone/>
            </a:pPr>
            <a:endParaRPr lang="en-US" sz="4800" dirty="0"/>
          </a:p>
        </p:txBody>
      </p:sp>
    </p:spTree>
    <p:extLst>
      <p:ext uri="{BB962C8B-B14F-4D97-AF65-F5344CB8AC3E}">
        <p14:creationId xmlns:p14="http://schemas.microsoft.com/office/powerpoint/2010/main" val="3154517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56838" y="2119088"/>
            <a:ext cx="12342821" cy="4507000"/>
          </a:xfrm>
        </p:spPr>
        <p:txBody>
          <a:bodyPr>
            <a:normAutofit/>
          </a:bodyPr>
          <a:lstStyle/>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rPr>
              <a:t>• 2022, 9 UC Berkeley Law Schools decide to develop “Jewish Free” zones on campus.</a:t>
            </a:r>
          </a:p>
          <a:p>
            <a:pPr marL="457200" indent="0">
              <a:lnSpc>
                <a:spcPct val="100000"/>
              </a:lnSpc>
              <a:spcBef>
                <a:spcPts val="0"/>
              </a:spcBef>
              <a:buNone/>
              <a:tabLst>
                <a:tab pos="228600" algn="l"/>
                <a:tab pos="228600" algn="l"/>
                <a:tab pos="457200" algn="l"/>
                <a:tab pos="685800" algn="l"/>
              </a:tabLst>
            </a:pPr>
            <a:r>
              <a:rPr lang="en-US" sz="4000" b="1" dirty="0">
                <a:latin typeface="Trebuchet MS" panose="020B0703020202090204" pitchFamily="34" charset="0"/>
              </a:rPr>
              <a:t>• The move was eerily reminiscent of a “Judenfrei” Nazi Germany.</a:t>
            </a:r>
          </a:p>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rPr>
              <a:t>• Some of the language used by the law schools was very concerning:</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8. INCREASED PERSECUTION OF JEWS</a:t>
            </a:r>
          </a:p>
        </p:txBody>
      </p:sp>
    </p:spTree>
    <p:extLst>
      <p:ext uri="{BB962C8B-B14F-4D97-AF65-F5344CB8AC3E}">
        <p14:creationId xmlns:p14="http://schemas.microsoft.com/office/powerpoint/2010/main" val="613727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56838" y="2119088"/>
            <a:ext cx="12342821" cy="4507000"/>
          </a:xfrm>
        </p:spPr>
        <p:txBody>
          <a:bodyPr>
            <a:noAutofit/>
          </a:bodyPr>
          <a:lstStyle/>
          <a:p>
            <a:pPr marL="457200" indent="0">
              <a:lnSpc>
                <a:spcPct val="100000"/>
              </a:lnSpc>
              <a:spcBef>
                <a:spcPts val="0"/>
              </a:spcBef>
              <a:buNone/>
              <a:tabLst>
                <a:tab pos="228600" algn="l"/>
                <a:tab pos="228600" algn="l"/>
                <a:tab pos="457200" algn="l"/>
                <a:tab pos="685800" algn="l"/>
              </a:tabLst>
            </a:pPr>
            <a:r>
              <a:rPr lang="en-US" sz="4000" i="1" dirty="0">
                <a:effectLst/>
                <a:latin typeface="Trebuchet MS" panose="020B0703020202090204" pitchFamily="34" charset="0"/>
                <a:ea typeface="Calibri" panose="020F0502020204030204" pitchFamily="34" charset="0"/>
                <a:cs typeface="Times New Roman" panose="02020603050405020304" pitchFamily="18" charset="0"/>
              </a:rPr>
              <a:t>“in the interest of protecting the safety and welfare of Palestinian students on campus [insert organization name] will not invite speakers that have expressed and continued to hold views or host/sponsor/promote events in support of Zionism, the apartheid state of Israel, and the occupation of Palestine.”</a:t>
            </a:r>
            <a:br>
              <a:rPr lang="en-US" sz="4000" i="1" dirty="0">
                <a:effectLst/>
                <a:latin typeface="Trebuchet MS" panose="020B0703020202090204" pitchFamily="34" charset="0"/>
                <a:ea typeface="Calibri" panose="020F0502020204030204" pitchFamily="34" charset="0"/>
                <a:cs typeface="Times New Roman" panose="02020603050405020304" pitchFamily="18" charset="0"/>
              </a:rPr>
            </a:br>
            <a:r>
              <a:rPr lang="en-US" sz="4000" dirty="0">
                <a:effectLst/>
                <a:latin typeface="Trebuchet MS" panose="020B0703020202090204" pitchFamily="34" charset="0"/>
              </a:rPr>
              <a:t> </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8. INCREASED PERSECUTION OF JEWS</a:t>
            </a:r>
          </a:p>
        </p:txBody>
      </p:sp>
    </p:spTree>
    <p:extLst>
      <p:ext uri="{BB962C8B-B14F-4D97-AF65-F5344CB8AC3E}">
        <p14:creationId xmlns:p14="http://schemas.microsoft.com/office/powerpoint/2010/main" val="4209968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70090" y="1973314"/>
            <a:ext cx="12342821" cy="4507000"/>
          </a:xfrm>
        </p:spPr>
        <p:txBody>
          <a:bodyPr>
            <a:noAutofit/>
          </a:bodyPr>
          <a:lstStyle/>
          <a:p>
            <a:pPr marL="457200" indent="0">
              <a:lnSpc>
                <a:spcPct val="100000"/>
              </a:lnSpc>
              <a:spcBef>
                <a:spcPts val="0"/>
              </a:spcBef>
              <a:buNone/>
              <a:tabLst>
                <a:tab pos="228600" algn="l"/>
                <a:tab pos="228600" algn="l"/>
                <a:tab pos="457200" algn="l"/>
                <a:tab pos="685800" algn="l"/>
              </a:tabLst>
            </a:pPr>
            <a:r>
              <a:rPr lang="en-US" sz="4000" dirty="0">
                <a:effectLst/>
                <a:latin typeface="Trebuchet MS" panose="020B0703020202090204" pitchFamily="34" charset="0"/>
                <a:ea typeface="Calibri" panose="020F0502020204030204" pitchFamily="34" charset="0"/>
                <a:cs typeface="Times New Roman" panose="02020603050405020304" pitchFamily="18" charset="0"/>
              </a:rPr>
              <a:t>THE DANIEL APPROACH:</a:t>
            </a:r>
          </a:p>
          <a:p>
            <a:pPr marL="457200" indent="0">
              <a:lnSpc>
                <a:spcPct val="100000"/>
              </a:lnSpc>
              <a:spcBef>
                <a:spcPts val="0"/>
              </a:spcBef>
              <a:buNone/>
              <a:tabLst>
                <a:tab pos="228600" algn="l"/>
                <a:tab pos="228600" algn="l"/>
                <a:tab pos="457200" algn="l"/>
                <a:tab pos="685800" algn="l"/>
              </a:tabLst>
            </a:pPr>
            <a:r>
              <a:rPr lang="en-US" sz="3200" b="1" dirty="0">
                <a:effectLst/>
                <a:latin typeface="Trebuchet MS" panose="020B0703020202090204" pitchFamily="34" charset="0"/>
                <a:ea typeface="Calibri" panose="020F0502020204030204" pitchFamily="34" charset="0"/>
                <a:cs typeface="Times New Roman" panose="02020603050405020304" pitchFamily="18" charset="0"/>
              </a:rPr>
              <a:t>Daniel 3:16-18 </a:t>
            </a:r>
            <a:r>
              <a:rPr lang="en-US" sz="3200" i="1" dirty="0">
                <a:effectLst/>
                <a:latin typeface="Trebuchet MS" panose="020B0703020202090204" pitchFamily="34" charset="0"/>
                <a:ea typeface="Calibri" panose="020F0502020204030204" pitchFamily="34" charset="0"/>
                <a:cs typeface="Times New Roman" panose="02020603050405020304" pitchFamily="18" charset="0"/>
              </a:rPr>
              <a:t>16 Shadrach, Meshach and Abed-</a:t>
            </a:r>
            <a:r>
              <a:rPr lang="en-US" sz="3200" i="1" dirty="0" err="1">
                <a:effectLst/>
                <a:latin typeface="Trebuchet MS" panose="020B0703020202090204" pitchFamily="34" charset="0"/>
                <a:ea typeface="Calibri" panose="020F0502020204030204" pitchFamily="34" charset="0"/>
                <a:cs typeface="Times New Roman" panose="02020603050405020304" pitchFamily="18" charset="0"/>
              </a:rPr>
              <a:t>nego</a:t>
            </a:r>
            <a:r>
              <a:rPr lang="en-US" sz="3200" i="1" dirty="0">
                <a:effectLst/>
                <a:latin typeface="Trebuchet MS" panose="020B0703020202090204" pitchFamily="34" charset="0"/>
                <a:ea typeface="Calibri" panose="020F0502020204030204" pitchFamily="34" charset="0"/>
                <a:cs typeface="Times New Roman" panose="02020603050405020304" pitchFamily="18" charset="0"/>
              </a:rPr>
              <a:t> replied to the king, “O Nebuchadnezzar, we do not need to give you an answer concerning this matter. 17 If it be so, our God whom we serve is able to deliver us from the furnace of blazing fire; and He will deliver us out of your hand, O king. </a:t>
            </a:r>
          </a:p>
          <a:p>
            <a:pPr marL="457200" indent="0">
              <a:lnSpc>
                <a:spcPct val="100000"/>
              </a:lnSpc>
              <a:spcBef>
                <a:spcPts val="0"/>
              </a:spcBef>
              <a:buNone/>
              <a:tabLst>
                <a:tab pos="228600" algn="l"/>
                <a:tab pos="228600" algn="l"/>
                <a:tab pos="457200" algn="l"/>
                <a:tab pos="685800" algn="l"/>
              </a:tabLst>
            </a:pPr>
            <a:r>
              <a:rPr lang="en-US" sz="3200" i="1" dirty="0">
                <a:effectLst/>
                <a:latin typeface="Trebuchet MS" panose="020B0703020202090204" pitchFamily="34" charset="0"/>
                <a:ea typeface="Calibri" panose="020F0502020204030204" pitchFamily="34" charset="0"/>
                <a:cs typeface="Times New Roman" panose="02020603050405020304" pitchFamily="18" charset="0"/>
              </a:rPr>
              <a:t>18 But even if He does not, let it be known to you, O king, that we are not going to serve your gods or worship the golden image that you have set up.”</a:t>
            </a:r>
            <a:br>
              <a:rPr lang="en-US" sz="4000" i="1" dirty="0">
                <a:effectLst/>
                <a:latin typeface="Trebuchet MS" panose="020B0703020202090204" pitchFamily="34" charset="0"/>
                <a:ea typeface="Calibri" panose="020F0502020204030204" pitchFamily="34" charset="0"/>
                <a:cs typeface="Times New Roman" panose="02020603050405020304" pitchFamily="18" charset="0"/>
              </a:rPr>
            </a:br>
            <a:r>
              <a:rPr lang="en-US" sz="4000" dirty="0">
                <a:effectLst/>
                <a:latin typeface="Trebuchet MS" panose="020B0703020202090204" pitchFamily="34" charset="0"/>
              </a:rPr>
              <a:t> </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2400" b="1" dirty="0"/>
              <a:t>8. INCREASED PERSECUTION OF JEWS</a:t>
            </a:r>
            <a:br>
              <a:rPr lang="en-US" sz="2400" b="1" dirty="0"/>
            </a:br>
            <a:r>
              <a:rPr lang="en-US" sz="4800" b="1" dirty="0">
                <a:solidFill>
                  <a:srgbClr val="FFC000"/>
                </a:solidFill>
              </a:rPr>
              <a:t>TOWARD A SOLUTION</a:t>
            </a:r>
            <a:endParaRPr lang="en-US" sz="2400" b="1" dirty="0"/>
          </a:p>
        </p:txBody>
      </p:sp>
    </p:spTree>
    <p:extLst>
      <p:ext uri="{BB962C8B-B14F-4D97-AF65-F5344CB8AC3E}">
        <p14:creationId xmlns:p14="http://schemas.microsoft.com/office/powerpoint/2010/main" val="571042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173424" y="2079331"/>
            <a:ext cx="12342821" cy="4507000"/>
          </a:xfrm>
        </p:spPr>
        <p:txBody>
          <a:bodyPr>
            <a:noAutofit/>
          </a:bodyPr>
          <a:lstStyle/>
          <a:p>
            <a:pPr marL="457200" indent="0">
              <a:lnSpc>
                <a:spcPct val="100000"/>
              </a:lnSpc>
              <a:spcBef>
                <a:spcPts val="0"/>
              </a:spcBef>
              <a:buNone/>
              <a:tabLst>
                <a:tab pos="228600" algn="l"/>
                <a:tab pos="228600" algn="l"/>
                <a:tab pos="457200" algn="l"/>
                <a:tab pos="685800" algn="l"/>
              </a:tabLst>
            </a:pPr>
            <a:r>
              <a:rPr lang="en-US" sz="4400" b="1" dirty="0">
                <a:effectLst/>
                <a:latin typeface="Trebuchet MS" panose="020B0703020202090204" pitchFamily="34" charset="0"/>
                <a:ea typeface="Calibri" panose="020F0502020204030204" pitchFamily="34" charset="0"/>
                <a:cs typeface="Times New Roman" panose="02020603050405020304" pitchFamily="18" charset="0"/>
              </a:rPr>
              <a:t>CIVIL DISOBEDIENCE:</a:t>
            </a:r>
          </a:p>
          <a:p>
            <a:pPr marL="0" marR="0" lvl="0" indent="0">
              <a:lnSpc>
                <a:spcPct val="100000"/>
              </a:lnSpc>
              <a:spcBef>
                <a:spcPts val="0"/>
              </a:spcBef>
              <a:spcAft>
                <a:spcPts val="0"/>
              </a:spcAft>
              <a:buNone/>
              <a:tabLst>
                <a:tab pos="228600" algn="l"/>
                <a:tab pos="457200" algn="l"/>
              </a:tabLst>
            </a:pPr>
            <a:r>
              <a:rPr lang="en-US" sz="3600" b="1" dirty="0">
                <a:effectLst/>
                <a:latin typeface="Trebuchet MS" panose="020B0703020202090204" pitchFamily="34" charset="0"/>
                <a:ea typeface="Calibri" panose="020F0502020204030204" pitchFamily="34" charset="0"/>
                <a:cs typeface="Times New Roman" panose="02020603050405020304" pitchFamily="18" charset="0"/>
              </a:rPr>
              <a:t>• There must be a crystal-clear conflict between the laws of man and the laws of God.</a:t>
            </a:r>
          </a:p>
          <a:p>
            <a:pPr marL="0" marR="0" lvl="0" indent="0">
              <a:lnSpc>
                <a:spcPct val="100000"/>
              </a:lnSpc>
              <a:spcBef>
                <a:spcPts val="0"/>
              </a:spcBef>
              <a:spcAft>
                <a:spcPts val="0"/>
              </a:spcAft>
              <a:buNone/>
              <a:tabLst>
                <a:tab pos="228600" algn="l"/>
                <a:tab pos="457200" algn="l"/>
              </a:tabLst>
            </a:pPr>
            <a:r>
              <a:rPr lang="en-US" sz="3600" b="1" dirty="0">
                <a:effectLst/>
                <a:latin typeface="Trebuchet MS" panose="020B0703020202090204" pitchFamily="34" charset="0"/>
                <a:ea typeface="Calibri" panose="020F0502020204030204" pitchFamily="34" charset="0"/>
                <a:cs typeface="Times New Roman" panose="02020603050405020304" pitchFamily="18" charset="0"/>
              </a:rPr>
              <a:t>• There must be an exhaustion of all creative legal remedies. Civil disobedience must always be a last resort for believers.</a:t>
            </a:r>
          </a:p>
          <a:p>
            <a:pPr marL="0" marR="0" lvl="0" indent="0">
              <a:lnSpc>
                <a:spcPct val="100000"/>
              </a:lnSpc>
              <a:spcBef>
                <a:spcPts val="0"/>
              </a:spcBef>
              <a:spcAft>
                <a:spcPts val="0"/>
              </a:spcAft>
              <a:buNone/>
              <a:tabLst>
                <a:tab pos="228600" algn="l"/>
                <a:tab pos="457200" algn="l"/>
              </a:tabLst>
            </a:pPr>
            <a:r>
              <a:rPr lang="en-US" sz="3600" b="1" dirty="0">
                <a:latin typeface="Trebuchet MS" panose="020B0703020202090204" pitchFamily="34" charset="0"/>
                <a:ea typeface="Calibri" panose="020F0502020204030204" pitchFamily="34" charset="0"/>
                <a:cs typeface="Times New Roman" panose="02020603050405020304" pitchFamily="18" charset="0"/>
              </a:rPr>
              <a:t>• </a:t>
            </a:r>
            <a:r>
              <a:rPr lang="en-US" sz="3600" b="1" dirty="0">
                <a:effectLst/>
                <a:latin typeface="Trebuchet MS" panose="020B0703020202090204" pitchFamily="34" charset="0"/>
                <a:ea typeface="Calibri" panose="020F0502020204030204" pitchFamily="34" charset="0"/>
                <a:cs typeface="Times New Roman" panose="02020603050405020304" pitchFamily="18" charset="0"/>
              </a:rPr>
              <a:t>There must be a willingness for consequences.</a:t>
            </a:r>
          </a:p>
          <a:p>
            <a:pPr marL="0" marR="0" lvl="0" indent="0">
              <a:lnSpc>
                <a:spcPct val="100000"/>
              </a:lnSpc>
              <a:spcBef>
                <a:spcPts val="0"/>
              </a:spcBef>
              <a:spcAft>
                <a:spcPts val="0"/>
              </a:spcAft>
              <a:buNone/>
              <a:tabLst>
                <a:tab pos="228600" algn="l"/>
                <a:tab pos="457200" algn="l"/>
              </a:tabLst>
            </a:pPr>
            <a:r>
              <a:rPr lang="en-US" sz="3600" b="1" dirty="0">
                <a:effectLst/>
                <a:latin typeface="Trebuchet MS" panose="020B0703020202090204" pitchFamily="34" charset="0"/>
                <a:ea typeface="Calibri" panose="020F0502020204030204" pitchFamily="34" charset="0"/>
                <a:cs typeface="Times New Roman" panose="02020603050405020304" pitchFamily="18" charset="0"/>
              </a:rPr>
              <a:t>• Maintaining of respect for civil authorities.</a:t>
            </a:r>
          </a:p>
          <a:p>
            <a:pPr marL="457200" indent="0">
              <a:lnSpc>
                <a:spcPct val="100000"/>
              </a:lnSpc>
              <a:spcBef>
                <a:spcPts val="0"/>
              </a:spcBef>
              <a:buNone/>
              <a:tabLst>
                <a:tab pos="228600" algn="l"/>
                <a:tab pos="228600" algn="l"/>
                <a:tab pos="457200" algn="l"/>
                <a:tab pos="685800" algn="l"/>
              </a:tabLst>
            </a:pPr>
            <a:br>
              <a:rPr lang="en-US" sz="4000" i="1" dirty="0">
                <a:effectLst/>
                <a:latin typeface="Trebuchet MS" panose="020B0703020202090204" pitchFamily="34" charset="0"/>
                <a:ea typeface="Calibri" panose="020F0502020204030204" pitchFamily="34" charset="0"/>
                <a:cs typeface="Times New Roman" panose="02020603050405020304" pitchFamily="18" charset="0"/>
              </a:rPr>
            </a:br>
            <a:r>
              <a:rPr lang="en-US" sz="4000" dirty="0">
                <a:effectLst/>
                <a:latin typeface="Trebuchet MS" panose="020B0703020202090204" pitchFamily="34" charset="0"/>
              </a:rPr>
              <a:t> </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2400" b="1" dirty="0"/>
              <a:t>8. INCREASED PERSECUTION OF JEWS</a:t>
            </a:r>
            <a:br>
              <a:rPr lang="en-US" sz="2400" b="1" dirty="0"/>
            </a:br>
            <a:r>
              <a:rPr lang="en-US" sz="4800" b="1" dirty="0">
                <a:solidFill>
                  <a:srgbClr val="FFC000"/>
                </a:solidFill>
              </a:rPr>
              <a:t>TOWARD A SOLUTION</a:t>
            </a:r>
            <a:endParaRPr lang="en-US" sz="2400" b="1" dirty="0"/>
          </a:p>
        </p:txBody>
      </p:sp>
    </p:spTree>
    <p:extLst>
      <p:ext uri="{BB962C8B-B14F-4D97-AF65-F5344CB8AC3E}">
        <p14:creationId xmlns:p14="http://schemas.microsoft.com/office/powerpoint/2010/main" val="553257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56838" y="2119088"/>
            <a:ext cx="12342821" cy="4507000"/>
          </a:xfrm>
        </p:spPr>
        <p:txBody>
          <a:bodyPr>
            <a:noAutofit/>
          </a:bodyPr>
          <a:lstStyle/>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Kanye West’s diatribe, </a:t>
            </a:r>
            <a:r>
              <a:rPr lang="en-US" sz="4000" b="1" i="1" dirty="0">
                <a:effectLst/>
                <a:latin typeface="Trebuchet MS" panose="020B0703020202090204" pitchFamily="34" charset="0"/>
                <a:ea typeface="Calibri" panose="020F0502020204030204" pitchFamily="34" charset="0"/>
                <a:cs typeface="Times New Roman" panose="02020603050405020304" pitchFamily="18" charset="0"/>
              </a:rPr>
              <a:t>“I’m a bit sleepy tonight but when I wake up, I’m going Death Con 3 on Jewish people.”</a:t>
            </a:r>
          </a:p>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The words of a celebrity with over 30MM followers.</a:t>
            </a:r>
          </a:p>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The support and defense from another celebrity.</a:t>
            </a:r>
            <a:br>
              <a:rPr lang="en-US" sz="4000" i="1" dirty="0">
                <a:effectLst/>
                <a:latin typeface="Trebuchet MS" panose="020B0703020202090204" pitchFamily="34" charset="0"/>
                <a:ea typeface="Calibri" panose="020F0502020204030204" pitchFamily="34" charset="0"/>
                <a:cs typeface="Times New Roman" panose="02020603050405020304" pitchFamily="18" charset="0"/>
              </a:rPr>
            </a:br>
            <a:r>
              <a:rPr lang="en-US" sz="4000" dirty="0">
                <a:effectLst/>
                <a:latin typeface="Trebuchet MS" panose="020B0703020202090204" pitchFamily="34" charset="0"/>
              </a:rPr>
              <a:t> </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9. ENCOURAGEMENT TO KILL JEWS</a:t>
            </a:r>
          </a:p>
        </p:txBody>
      </p:sp>
    </p:spTree>
    <p:extLst>
      <p:ext uri="{BB962C8B-B14F-4D97-AF65-F5344CB8AC3E}">
        <p14:creationId xmlns:p14="http://schemas.microsoft.com/office/powerpoint/2010/main" val="3486267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362855" y="1973314"/>
            <a:ext cx="12342821" cy="4507000"/>
          </a:xfrm>
        </p:spPr>
        <p:txBody>
          <a:bodyPr>
            <a:noAutofit/>
          </a:bodyPr>
          <a:lstStyle/>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Candace Owens defense, </a:t>
            </a:r>
            <a:r>
              <a:rPr lang="en-US" sz="4000" b="1" i="1" dirty="0">
                <a:effectLst/>
                <a:latin typeface="Trebuchet MS" panose="020B0703020202090204" pitchFamily="34" charset="0"/>
                <a:ea typeface="Calibri" panose="020F0502020204030204" pitchFamily="34" charset="0"/>
                <a:cs typeface="Times New Roman" panose="02020603050405020304" pitchFamily="18" charset="0"/>
              </a:rPr>
              <a:t>“If you are an honest person, you did not think this tweet was antisemitic, you didn’t think that he wrote this tweet because he hates or wants to genocide the Jewish people. This does not represent the beginning of a Holocaust.” </a:t>
            </a:r>
            <a:br>
              <a:rPr lang="en-US" sz="4000" b="1" i="1" dirty="0">
                <a:effectLst/>
                <a:latin typeface="Trebuchet MS" panose="020B0703020202090204" pitchFamily="34" charset="0"/>
                <a:ea typeface="Calibri" panose="020F0502020204030204" pitchFamily="34" charset="0"/>
                <a:cs typeface="Times New Roman" panose="02020603050405020304" pitchFamily="18" charset="0"/>
              </a:rPr>
            </a:br>
            <a:endParaRPr lang="en-US" b="1" i="1" dirty="0">
              <a:effectLst/>
              <a:latin typeface="Trebuchet MS" panose="020B0703020202090204" pitchFamily="34" charset="0"/>
              <a:ea typeface="Calibri" panose="020F0502020204030204" pitchFamily="34" charset="0"/>
              <a:cs typeface="Times New Roman" panose="02020603050405020304" pitchFamily="18" charset="0"/>
            </a:endParaRPr>
          </a:p>
          <a:p>
            <a:pPr marL="457200" indent="0">
              <a:lnSpc>
                <a:spcPct val="100000"/>
              </a:lnSpc>
              <a:spcBef>
                <a:spcPts val="0"/>
              </a:spcBef>
              <a:buNone/>
              <a:tabLst>
                <a:tab pos="228600" algn="l"/>
                <a:tab pos="228600" algn="l"/>
                <a:tab pos="457200" algn="l"/>
                <a:tab pos="685800" algn="l"/>
              </a:tabLst>
            </a:pPr>
            <a:r>
              <a:rPr lang="en-US" b="1" i="1" dirty="0">
                <a:latin typeface="Trebuchet MS" panose="020B0703020202090204" pitchFamily="34" charset="0"/>
                <a:ea typeface="Calibri" panose="020F0502020204030204" pitchFamily="34" charset="0"/>
                <a:cs typeface="Times New Roman" panose="02020603050405020304" pitchFamily="18" charset="0"/>
              </a:rPr>
              <a:t>h</a:t>
            </a:r>
            <a:r>
              <a:rPr lang="en-US" b="1" i="1" dirty="0">
                <a:effectLst/>
                <a:latin typeface="Trebuchet MS" panose="020B0703020202090204" pitchFamily="34" charset="0"/>
                <a:ea typeface="Calibri" panose="020F0502020204030204" pitchFamily="34" charset="0"/>
                <a:cs typeface="Times New Roman" panose="02020603050405020304" pitchFamily="18" charset="0"/>
              </a:rPr>
              <a:t>ttps://</a:t>
            </a:r>
            <a:r>
              <a:rPr lang="en-US" b="1" i="1" dirty="0" err="1">
                <a:effectLst/>
                <a:latin typeface="Trebuchet MS" panose="020B0703020202090204" pitchFamily="34" charset="0"/>
                <a:ea typeface="Calibri" panose="020F0502020204030204" pitchFamily="34" charset="0"/>
                <a:cs typeface="Times New Roman" panose="02020603050405020304" pitchFamily="18" charset="0"/>
              </a:rPr>
              <a:t>www.jpost.com</a:t>
            </a:r>
            <a:r>
              <a:rPr lang="en-US" b="1" i="1" dirty="0">
                <a:effectLst/>
                <a:latin typeface="Trebuchet MS" panose="020B0703020202090204" pitchFamily="34" charset="0"/>
                <a:ea typeface="Calibri" panose="020F0502020204030204" pitchFamily="34" charset="0"/>
                <a:cs typeface="Times New Roman" panose="02020603050405020304" pitchFamily="18" charset="0"/>
              </a:rPr>
              <a:t>/diaspora/antisemitism/article-719370. </a:t>
            </a:r>
            <a:br>
              <a:rPr lang="en-US" sz="4000" i="1" dirty="0">
                <a:effectLst/>
                <a:latin typeface="Trebuchet MS" panose="020B0703020202090204" pitchFamily="34" charset="0"/>
                <a:ea typeface="Calibri" panose="020F0502020204030204" pitchFamily="34" charset="0"/>
                <a:cs typeface="Times New Roman" panose="02020603050405020304" pitchFamily="18" charset="0"/>
              </a:rPr>
            </a:br>
            <a:r>
              <a:rPr lang="en-US" sz="4000" dirty="0">
                <a:effectLst/>
                <a:latin typeface="Trebuchet MS" panose="020B0703020202090204" pitchFamily="34" charset="0"/>
              </a:rPr>
              <a:t> </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9. ENCOURAGEMENT TO KILL JEWS</a:t>
            </a:r>
          </a:p>
        </p:txBody>
      </p:sp>
    </p:spTree>
    <p:extLst>
      <p:ext uri="{BB962C8B-B14F-4D97-AF65-F5344CB8AC3E}">
        <p14:creationId xmlns:p14="http://schemas.microsoft.com/office/powerpoint/2010/main" val="4085897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9. ENCOURAGEMENT TO KILL JEWS</a:t>
            </a:r>
          </a:p>
        </p:txBody>
      </p:sp>
      <p:sp>
        <p:nvSpPr>
          <p:cNvPr id="14" name="Rectangle 13">
            <a:extLst>
              <a:ext uri="{FF2B5EF4-FFF2-40B4-BE49-F238E27FC236}">
                <a16:creationId xmlns:a16="http://schemas.microsoft.com/office/drawing/2014/main" id="{8D7C8CB7-885A-8D26-1791-FE3C0C81AF6B}"/>
              </a:ext>
            </a:extLst>
          </p:cNvPr>
          <p:cNvSpPr/>
          <p:nvPr/>
        </p:nvSpPr>
        <p:spPr>
          <a:xfrm>
            <a:off x="0" y="1974574"/>
            <a:ext cx="12192000" cy="48834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black hat&#10;&#10;Description automatically generated with medium confidence">
            <a:extLst>
              <a:ext uri="{FF2B5EF4-FFF2-40B4-BE49-F238E27FC236}">
                <a16:creationId xmlns:a16="http://schemas.microsoft.com/office/drawing/2014/main" id="{B6E4C281-4A54-BD13-AA06-EAC17D9D4698}"/>
              </a:ext>
            </a:extLst>
          </p:cNvPr>
          <p:cNvPicPr>
            <a:picLocks noChangeAspect="1"/>
          </p:cNvPicPr>
          <p:nvPr/>
        </p:nvPicPr>
        <p:blipFill>
          <a:blip r:embed="rId2"/>
          <a:stretch>
            <a:fillRect/>
          </a:stretch>
        </p:blipFill>
        <p:spPr>
          <a:xfrm>
            <a:off x="337755" y="2262029"/>
            <a:ext cx="3863183" cy="4317675"/>
          </a:xfrm>
          <a:prstGeom prst="rect">
            <a:avLst/>
          </a:prstGeom>
        </p:spPr>
      </p:pic>
      <p:pic>
        <p:nvPicPr>
          <p:cNvPr id="9" name="Picture 8" descr="A person with a mustache&#10;&#10;Description automatically generated with medium confidence">
            <a:extLst>
              <a:ext uri="{FF2B5EF4-FFF2-40B4-BE49-F238E27FC236}">
                <a16:creationId xmlns:a16="http://schemas.microsoft.com/office/drawing/2014/main" id="{818B2FB4-1026-9708-D1FF-676ECBB102F9}"/>
              </a:ext>
            </a:extLst>
          </p:cNvPr>
          <p:cNvPicPr>
            <a:picLocks noChangeAspect="1"/>
          </p:cNvPicPr>
          <p:nvPr/>
        </p:nvPicPr>
        <p:blipFill>
          <a:blip r:embed="rId3"/>
          <a:stretch>
            <a:fillRect/>
          </a:stretch>
        </p:blipFill>
        <p:spPr>
          <a:xfrm>
            <a:off x="7956344" y="2262028"/>
            <a:ext cx="3897901" cy="4317675"/>
          </a:xfrm>
          <a:prstGeom prst="rect">
            <a:avLst/>
          </a:prstGeom>
        </p:spPr>
      </p:pic>
      <p:cxnSp>
        <p:nvCxnSpPr>
          <p:cNvPr id="11" name="Straight Arrow Connector 10">
            <a:extLst>
              <a:ext uri="{FF2B5EF4-FFF2-40B4-BE49-F238E27FC236}">
                <a16:creationId xmlns:a16="http://schemas.microsoft.com/office/drawing/2014/main" id="{8822B7BA-7268-6B5B-DA68-994EEAB0AB56}"/>
              </a:ext>
            </a:extLst>
          </p:cNvPr>
          <p:cNvCxnSpPr/>
          <p:nvPr/>
        </p:nvCxnSpPr>
        <p:spPr>
          <a:xfrm>
            <a:off x="3896139" y="3048000"/>
            <a:ext cx="4532244" cy="0"/>
          </a:xfrm>
          <a:prstGeom prst="straightConnector1">
            <a:avLst/>
          </a:prstGeom>
          <a:ln w="419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D4141B7-3148-C05D-1600-087B67D6940E}"/>
              </a:ext>
            </a:extLst>
          </p:cNvPr>
          <p:cNvCxnSpPr>
            <a:cxnSpLocks/>
          </p:cNvCxnSpPr>
          <p:nvPr/>
        </p:nvCxnSpPr>
        <p:spPr>
          <a:xfrm flipH="1">
            <a:off x="3472070" y="5493027"/>
            <a:ext cx="4903876" cy="0"/>
          </a:xfrm>
          <a:prstGeom prst="straightConnector1">
            <a:avLst/>
          </a:prstGeom>
          <a:ln w="419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995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9. ENCOURAGEMENT TO KILL JEWS</a:t>
            </a:r>
          </a:p>
        </p:txBody>
      </p:sp>
      <p:sp>
        <p:nvSpPr>
          <p:cNvPr id="14" name="Rectangle 13">
            <a:extLst>
              <a:ext uri="{FF2B5EF4-FFF2-40B4-BE49-F238E27FC236}">
                <a16:creationId xmlns:a16="http://schemas.microsoft.com/office/drawing/2014/main" id="{8D7C8CB7-885A-8D26-1791-FE3C0C81AF6B}"/>
              </a:ext>
            </a:extLst>
          </p:cNvPr>
          <p:cNvSpPr/>
          <p:nvPr/>
        </p:nvSpPr>
        <p:spPr>
          <a:xfrm>
            <a:off x="0" y="1974574"/>
            <a:ext cx="12192000" cy="48834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00" b="1" dirty="0">
              <a:solidFill>
                <a:schemeClr val="bg1"/>
              </a:solidFill>
            </a:endParaRPr>
          </a:p>
        </p:txBody>
      </p:sp>
      <p:pic>
        <p:nvPicPr>
          <p:cNvPr id="4" name="Picture 3" descr="A person wearing a hat&#10;&#10;Description automatically generated with medium confidence">
            <a:extLst>
              <a:ext uri="{FF2B5EF4-FFF2-40B4-BE49-F238E27FC236}">
                <a16:creationId xmlns:a16="http://schemas.microsoft.com/office/drawing/2014/main" id="{16A85AB7-8E75-6BF4-265B-7439B2458A1F}"/>
              </a:ext>
            </a:extLst>
          </p:cNvPr>
          <p:cNvPicPr>
            <a:picLocks noChangeAspect="1"/>
          </p:cNvPicPr>
          <p:nvPr/>
        </p:nvPicPr>
        <p:blipFill rotWithShape="1">
          <a:blip r:embed="rId2"/>
          <a:srcRect l="18457" r="13702" b="4997"/>
          <a:stretch/>
        </p:blipFill>
        <p:spPr>
          <a:xfrm>
            <a:off x="337755" y="2338227"/>
            <a:ext cx="4458172" cy="4128834"/>
          </a:xfrm>
          <a:prstGeom prst="rect">
            <a:avLst/>
          </a:prstGeom>
        </p:spPr>
      </p:pic>
      <p:cxnSp>
        <p:nvCxnSpPr>
          <p:cNvPr id="5" name="Straight Arrow Connector 4">
            <a:extLst>
              <a:ext uri="{FF2B5EF4-FFF2-40B4-BE49-F238E27FC236}">
                <a16:creationId xmlns:a16="http://schemas.microsoft.com/office/drawing/2014/main" id="{B5173F2D-D16F-FA64-0760-E5AC4ECC79C3}"/>
              </a:ext>
            </a:extLst>
          </p:cNvPr>
          <p:cNvCxnSpPr/>
          <p:nvPr/>
        </p:nvCxnSpPr>
        <p:spPr>
          <a:xfrm>
            <a:off x="3896139" y="3048000"/>
            <a:ext cx="4532244" cy="0"/>
          </a:xfrm>
          <a:prstGeom prst="straightConnector1">
            <a:avLst/>
          </a:prstGeom>
          <a:ln w="419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99B7C1E-13E5-62E9-6F6C-94FF7905B0B6}"/>
              </a:ext>
            </a:extLst>
          </p:cNvPr>
          <p:cNvCxnSpPr>
            <a:cxnSpLocks/>
          </p:cNvCxnSpPr>
          <p:nvPr/>
        </p:nvCxnSpPr>
        <p:spPr>
          <a:xfrm flipH="1">
            <a:off x="3538330" y="5493027"/>
            <a:ext cx="4903876" cy="0"/>
          </a:xfrm>
          <a:prstGeom prst="straightConnector1">
            <a:avLst/>
          </a:prstGeom>
          <a:ln w="419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82417D-997C-8E5A-B29C-E136D00FF9BE}"/>
              </a:ext>
            </a:extLst>
          </p:cNvPr>
          <p:cNvSpPr txBox="1"/>
          <p:nvPr/>
        </p:nvSpPr>
        <p:spPr>
          <a:xfrm>
            <a:off x="8720355" y="1494183"/>
            <a:ext cx="2941699" cy="6217087"/>
          </a:xfrm>
          <a:prstGeom prst="rect">
            <a:avLst/>
          </a:prstGeom>
          <a:noFill/>
        </p:spPr>
        <p:txBody>
          <a:bodyPr wrap="square" rtlCol="0">
            <a:spAutoFit/>
          </a:bodyPr>
          <a:lstStyle/>
          <a:p>
            <a:r>
              <a:rPr lang="en-US" sz="34400" b="1" dirty="0">
                <a:solidFill>
                  <a:schemeClr val="bg1"/>
                </a:solidFill>
              </a:rPr>
              <a:t>?</a:t>
            </a:r>
          </a:p>
          <a:p>
            <a:endParaRPr lang="en-US" sz="5400" dirty="0"/>
          </a:p>
        </p:txBody>
      </p:sp>
    </p:spTree>
    <p:extLst>
      <p:ext uri="{BB962C8B-B14F-4D97-AF65-F5344CB8AC3E}">
        <p14:creationId xmlns:p14="http://schemas.microsoft.com/office/powerpoint/2010/main" val="2038498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46206" y="2034027"/>
            <a:ext cx="12342821" cy="4507000"/>
          </a:xfrm>
        </p:spPr>
        <p:txBody>
          <a:bodyPr>
            <a:noAutofit/>
          </a:bodyPr>
          <a:lstStyle/>
          <a:p>
            <a:pPr marL="457200" indent="0">
              <a:lnSpc>
                <a:spcPct val="100000"/>
              </a:lnSpc>
              <a:spcBef>
                <a:spcPts val="0"/>
              </a:spcBef>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The worst of Jewish hatred will be unleashed during the Great Tribulation.</a:t>
            </a:r>
          </a:p>
          <a:p>
            <a:pPr marL="457200" indent="0">
              <a:lnSpc>
                <a:spcPct val="100000"/>
              </a:lnSpc>
              <a:spcBef>
                <a:spcPts val="0"/>
              </a:spcBef>
              <a:buNone/>
              <a:tabLst>
                <a:tab pos="228600" algn="l"/>
                <a:tab pos="228600" algn="l"/>
                <a:tab pos="457200" algn="l"/>
                <a:tab pos="685800" algn="l"/>
              </a:tabLst>
            </a:pPr>
            <a:r>
              <a:rPr lang="en-US" sz="3200" b="1" dirty="0">
                <a:effectLst/>
                <a:latin typeface="Trebuchet MS" panose="020B0703020202090204" pitchFamily="34" charset="0"/>
                <a:ea typeface="Calibri" panose="020F0502020204030204" pitchFamily="34" charset="0"/>
                <a:cs typeface="Times New Roman" panose="02020603050405020304" pitchFamily="18" charset="0"/>
              </a:rPr>
              <a:t>Zechariah 13:8-9 </a:t>
            </a:r>
            <a:r>
              <a:rPr lang="en-US" sz="3200" b="1" i="1" dirty="0">
                <a:effectLst/>
                <a:latin typeface="Trebuchet MS" panose="020B0703020202090204" pitchFamily="34" charset="0"/>
                <a:ea typeface="Calibri" panose="020F0502020204030204" pitchFamily="34" charset="0"/>
                <a:cs typeface="Times New Roman" panose="02020603050405020304" pitchFamily="18" charset="0"/>
              </a:rPr>
              <a:t>8 “It will come about in all the land,” Declares the Lord, “That two parts in it will be cut off and perish, But the third will be left in it. 9 “And I will bring the third part through the fire, Refine them as silver is refined, And test them as gold is tested. They will call on My name, And I will answer them; I will say, ‘They are My people,’ And they will say, ‘The Lord is my God.’” </a:t>
            </a:r>
            <a:br>
              <a:rPr lang="en-US" sz="4000" i="1" dirty="0">
                <a:effectLst/>
                <a:latin typeface="Trebuchet MS" panose="020B0703020202090204" pitchFamily="34" charset="0"/>
                <a:ea typeface="Calibri" panose="020F0502020204030204" pitchFamily="34" charset="0"/>
                <a:cs typeface="Times New Roman" panose="02020603050405020304" pitchFamily="18" charset="0"/>
              </a:rPr>
            </a:br>
            <a:r>
              <a:rPr lang="en-US" sz="4000" dirty="0">
                <a:effectLst/>
                <a:latin typeface="Trebuchet MS" panose="020B0703020202090204" pitchFamily="34" charset="0"/>
              </a:rPr>
              <a:t> </a:t>
            </a:r>
            <a:endParaRPr lang="en-US" sz="4000" b="1" dirty="0">
              <a:effectLst/>
              <a:latin typeface="Trebuchet MS" panose="020B0703020202090204" pitchFamily="34"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10. MASS MURDER OF JEWS</a:t>
            </a:r>
          </a:p>
        </p:txBody>
      </p:sp>
    </p:spTree>
    <p:extLst>
      <p:ext uri="{BB962C8B-B14F-4D97-AF65-F5344CB8AC3E}">
        <p14:creationId xmlns:p14="http://schemas.microsoft.com/office/powerpoint/2010/main" val="472154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63167"/>
            <a:ext cx="5366138" cy="1080938"/>
          </a:xfrm>
        </p:spPr>
        <p:txBody>
          <a:bodyPr>
            <a:normAutofit/>
          </a:bodyPr>
          <a:lstStyle/>
          <a:p>
            <a:r>
              <a:rPr lang="en-US" sz="5400" b="1" dirty="0"/>
              <a:t>NORMALIZATION</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74210" y="2420936"/>
            <a:ext cx="11346027" cy="4282589"/>
          </a:xfrm>
        </p:spPr>
        <p:txBody>
          <a:bodyPr>
            <a:normAutofit/>
          </a:bodyPr>
          <a:lstStyle/>
          <a:p>
            <a:pPr marL="0" indent="0">
              <a:buNone/>
            </a:pPr>
            <a:r>
              <a:rPr lang="en-US" sz="8800" b="1" dirty="0">
                <a:latin typeface="Trebuchet MS" panose="020B0703020202090204" pitchFamily="34" charset="0"/>
                <a:cs typeface="Times New Roman" panose="02020603050405020304" pitchFamily="18" charset="0"/>
              </a:rPr>
              <a:t>ONCE</a:t>
            </a:r>
            <a:r>
              <a:rPr lang="en-US" sz="4800" b="1" dirty="0">
                <a:latin typeface="Trebuchet MS" panose="020B0703020202090204" pitchFamily="34" charset="0"/>
                <a:cs typeface="Times New Roman" panose="02020603050405020304" pitchFamily="18" charset="0"/>
              </a:rPr>
              <a:t> </a:t>
            </a:r>
            <a:r>
              <a:rPr lang="en-US" sz="4800" b="1" dirty="0">
                <a:effectLst/>
                <a:latin typeface="Trebuchet MS" panose="020B0703020202090204" pitchFamily="34" charset="0"/>
                <a:ea typeface="Calibri" panose="020F0502020204030204" pitchFamily="34" charset="0"/>
                <a:cs typeface="Times New Roman" panose="02020603050405020304" pitchFamily="18" charset="0"/>
              </a:rPr>
              <a:t>SOMETHING PREVIOUSLY CONSIDERED ABNORMAL OR</a:t>
            </a:r>
          </a:p>
          <a:p>
            <a:pPr marL="0" indent="0">
              <a:buNone/>
            </a:pPr>
            <a:r>
              <a:rPr lang="en-US" sz="4800" b="1" dirty="0">
                <a:effectLst/>
                <a:latin typeface="Trebuchet MS" panose="020B0703020202090204" pitchFamily="34" charset="0"/>
                <a:ea typeface="Calibri" panose="020F0502020204030204" pitchFamily="34" charset="0"/>
                <a:cs typeface="Times New Roman" panose="02020603050405020304" pitchFamily="18" charset="0"/>
              </a:rPr>
              <a:t>UNACCEPTABLE HAS BECOME NORMAL,</a:t>
            </a:r>
          </a:p>
          <a:p>
            <a:pPr marL="0" indent="0">
              <a:buNone/>
            </a:pPr>
            <a:r>
              <a:rPr lang="en-US" sz="4800" b="1" dirty="0">
                <a:solidFill>
                  <a:srgbClr val="FFC000"/>
                </a:solidFill>
                <a:latin typeface="Trebuchet MS" panose="020B0703020202090204" pitchFamily="34" charset="0"/>
                <a:cs typeface="Times New Roman" panose="02020603050405020304" pitchFamily="18" charset="0"/>
              </a:rPr>
              <a:t>THEN THE NORMAL BECOMES ABNORMAL</a:t>
            </a:r>
            <a:endParaRPr lang="en-US" sz="4800" b="1" dirty="0">
              <a:solidFill>
                <a:srgbClr val="FFC000"/>
              </a:solidFill>
              <a:latin typeface="Trebuchet MS" panose="020B0703020202090204" pitchFamily="34" charset="0"/>
            </a:endParaRPr>
          </a:p>
          <a:p>
            <a:pPr marL="0" indent="0">
              <a:buNone/>
            </a:pPr>
            <a:endParaRPr lang="en-US" sz="4800" dirty="0"/>
          </a:p>
        </p:txBody>
      </p:sp>
    </p:spTree>
    <p:extLst>
      <p:ext uri="{BB962C8B-B14F-4D97-AF65-F5344CB8AC3E}">
        <p14:creationId xmlns:p14="http://schemas.microsoft.com/office/powerpoint/2010/main" val="462288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fontScale="90000"/>
          </a:bodyPr>
          <a:lstStyle/>
          <a:p>
            <a:r>
              <a:rPr lang="en-US" sz="5400" b="1" dirty="0"/>
              <a:t>ANTISEMITISM </a:t>
            </a:r>
            <a:br>
              <a:rPr lang="en-US" sz="5400" b="1" dirty="0"/>
            </a:br>
            <a:r>
              <a:rPr lang="en-US" sz="5400" b="1" dirty="0"/>
              <a:t>THROUGHOUT HUMAN HISTORY</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82756" y="2326932"/>
            <a:ext cx="11346027" cy="4282589"/>
          </a:xfrm>
        </p:spPr>
        <p:txBody>
          <a:bodyPr>
            <a:normAutofit/>
          </a:bodyPr>
          <a:lstStyle/>
          <a:p>
            <a:pPr marL="0" indent="0">
              <a:buNone/>
            </a:pPr>
            <a:r>
              <a:rPr lang="en-US" sz="4800" b="1" dirty="0">
                <a:latin typeface="Trebuchet MS" panose="020B0703020202090204" pitchFamily="34" charset="0"/>
                <a:cs typeface="Times New Roman" panose="02020603050405020304" pitchFamily="18" charset="0"/>
              </a:rPr>
              <a:t>• THEOLOGICAL ANTI-JUDAISM</a:t>
            </a:r>
          </a:p>
          <a:p>
            <a:pPr marL="0" indent="0">
              <a:buNone/>
            </a:pPr>
            <a:r>
              <a:rPr lang="en-US" sz="4800" b="1" dirty="0">
                <a:latin typeface="Trebuchet MS" panose="020B0703020202090204" pitchFamily="34" charset="0"/>
                <a:cs typeface="Times New Roman" panose="02020603050405020304" pitchFamily="18" charset="0"/>
              </a:rPr>
              <a:t>	</a:t>
            </a:r>
            <a:r>
              <a:rPr lang="en-US" sz="4800" b="1" dirty="0">
                <a:solidFill>
                  <a:schemeClr val="bg1"/>
                </a:solidFill>
                <a:latin typeface="Trebuchet MS" panose="020B0703020202090204" pitchFamily="34" charset="0"/>
                <a:cs typeface="Times New Roman" panose="02020603050405020304" pitchFamily="18" charset="0"/>
              </a:rPr>
              <a:t>From the biblical account to the 	Dark Ages.</a:t>
            </a:r>
          </a:p>
          <a:p>
            <a:pPr marL="0" indent="0">
              <a:buNone/>
            </a:pPr>
            <a:r>
              <a:rPr lang="en-US" sz="4800" b="1" dirty="0">
                <a:latin typeface="Trebuchet MS" panose="020B0703020202090204" pitchFamily="34" charset="0"/>
                <a:cs typeface="Times New Roman" panose="02020603050405020304" pitchFamily="18" charset="0"/>
              </a:rPr>
              <a:t>• CLASSICAL ANTISEMITISM</a:t>
            </a:r>
          </a:p>
          <a:p>
            <a:pPr marL="0" indent="0">
              <a:buNone/>
            </a:pPr>
            <a:r>
              <a:rPr lang="en-US" sz="4800" b="1" dirty="0">
                <a:latin typeface="Trebuchet MS" panose="020B0703020202090204" pitchFamily="34" charset="0"/>
                <a:cs typeface="Times New Roman" panose="02020603050405020304" pitchFamily="18" charset="0"/>
              </a:rPr>
              <a:t>	</a:t>
            </a:r>
            <a:r>
              <a:rPr lang="en-US" sz="4800" b="1" dirty="0">
                <a:solidFill>
                  <a:schemeClr val="bg1"/>
                </a:solidFill>
                <a:latin typeface="Trebuchet MS" panose="020B0703020202090204" pitchFamily="34" charset="0"/>
                <a:cs typeface="Times New Roman" panose="02020603050405020304" pitchFamily="18" charset="0"/>
              </a:rPr>
              <a:t>From the Dark Ages to Post WWI.</a:t>
            </a:r>
          </a:p>
          <a:p>
            <a:pPr marL="0" indent="0">
              <a:buNone/>
            </a:pPr>
            <a:endParaRPr lang="en-US" sz="4800" b="1" dirty="0">
              <a:latin typeface="Trebuchet MS" panose="020B0703020202090204" pitchFamily="34" charset="0"/>
              <a:cs typeface="Times New Roman" panose="02020603050405020304" pitchFamily="18" charset="0"/>
            </a:endParaRPr>
          </a:p>
          <a:p>
            <a:pPr marL="0" indent="0">
              <a:buNone/>
            </a:pPr>
            <a:endParaRPr lang="en-US" sz="4800" b="1" dirty="0">
              <a:latin typeface="Trebuchet MS" panose="020B0703020202090204" pitchFamily="34" charset="0"/>
            </a:endParaRPr>
          </a:p>
          <a:p>
            <a:pPr marL="0" indent="0">
              <a:buNone/>
            </a:pPr>
            <a:endParaRPr lang="en-US" sz="4800" dirty="0"/>
          </a:p>
        </p:txBody>
      </p:sp>
    </p:spTree>
    <p:extLst>
      <p:ext uri="{BB962C8B-B14F-4D97-AF65-F5344CB8AC3E}">
        <p14:creationId xmlns:p14="http://schemas.microsoft.com/office/powerpoint/2010/main" val="4063940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crowd&#10;&#10;Description automatically generated">
            <a:extLst>
              <a:ext uri="{FF2B5EF4-FFF2-40B4-BE49-F238E27FC236}">
                <a16:creationId xmlns:a16="http://schemas.microsoft.com/office/drawing/2014/main" id="{B2FE441A-3FAC-9739-AE99-E01FF1ACB2DC}"/>
              </a:ext>
            </a:extLst>
          </p:cNvPr>
          <p:cNvPicPr>
            <a:picLocks noChangeAspect="1"/>
          </p:cNvPicPr>
          <p:nvPr/>
        </p:nvPicPr>
        <p:blipFill rotWithShape="1">
          <a:blip r:embed="rId2"/>
          <a:srcRect l="21944" t="8732" r="15558" b="41486"/>
          <a:stretch/>
        </p:blipFill>
        <p:spPr>
          <a:xfrm>
            <a:off x="1" y="619974"/>
            <a:ext cx="12191980" cy="6238025"/>
          </a:xfrm>
          <a:prstGeom prst="rect">
            <a:avLst/>
          </a:prstGeom>
        </p:spPr>
      </p:pic>
      <p:sp>
        <p:nvSpPr>
          <p:cNvPr id="9" name="Notched Right Arrow 8">
            <a:extLst>
              <a:ext uri="{FF2B5EF4-FFF2-40B4-BE49-F238E27FC236}">
                <a16:creationId xmlns:a16="http://schemas.microsoft.com/office/drawing/2014/main" id="{8906E1DA-31C6-1A24-280B-1AF2E66926FA}"/>
              </a:ext>
            </a:extLst>
          </p:cNvPr>
          <p:cNvSpPr/>
          <p:nvPr/>
        </p:nvSpPr>
        <p:spPr>
          <a:xfrm rot="7691527">
            <a:off x="9610931" y="1309465"/>
            <a:ext cx="1837405" cy="1245435"/>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A378D5-9012-6B85-99C7-8EEFAAF66DE0}"/>
              </a:ext>
            </a:extLst>
          </p:cNvPr>
          <p:cNvSpPr txBox="1"/>
          <p:nvPr/>
        </p:nvSpPr>
        <p:spPr>
          <a:xfrm>
            <a:off x="397585" y="-6717"/>
            <a:ext cx="11814293" cy="707886"/>
          </a:xfrm>
          <a:prstGeom prst="rect">
            <a:avLst/>
          </a:prstGeom>
          <a:noFill/>
        </p:spPr>
        <p:txBody>
          <a:bodyPr wrap="square">
            <a:spAutoFit/>
          </a:bodyPr>
          <a:lstStyle/>
          <a:p>
            <a:r>
              <a:rPr lang="en-US" sz="4000" b="1" i="0" dirty="0">
                <a:effectLst/>
                <a:latin typeface="FUTURA MEDIUM" panose="020B0602020204020303" pitchFamily="34" charset="-79"/>
                <a:cs typeface="FUTURA MEDIUM" panose="020B0602020204020303" pitchFamily="34" charset="-79"/>
              </a:rPr>
              <a:t>A lone man refusing to do the Nazi salute, 1936</a:t>
            </a:r>
            <a:endParaRPr lang="en-US" sz="40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542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63166"/>
            <a:ext cx="9098762" cy="1082725"/>
          </a:xfrm>
        </p:spPr>
        <p:txBody>
          <a:bodyPr>
            <a:normAutofit/>
          </a:bodyPr>
          <a:lstStyle/>
          <a:p>
            <a:r>
              <a:rPr lang="en-US" sz="5400" b="1" dirty="0"/>
              <a:t>AN UPSIDE-DOWN WORLD</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74210" y="2420936"/>
            <a:ext cx="11346027" cy="4282589"/>
          </a:xfrm>
        </p:spPr>
        <p:txBody>
          <a:bodyPr>
            <a:normAutofit/>
          </a:bodyPr>
          <a:lstStyle/>
          <a:p>
            <a:pPr marL="0" indent="0">
              <a:buNone/>
            </a:pPr>
            <a:r>
              <a:rPr lang="en-US" sz="4400" b="1" dirty="0">
                <a:solidFill>
                  <a:schemeClr val="bg1"/>
                </a:solidFill>
                <a:latin typeface="Trebuchet MS" panose="020B0703020202090204" pitchFamily="34" charset="0"/>
                <a:cs typeface="Times New Roman" panose="02020603050405020304" pitchFamily="18" charset="0"/>
              </a:rPr>
              <a:t>Isaiah 5:20 </a:t>
            </a:r>
            <a:r>
              <a:rPr lang="en-US" sz="4400" b="1" i="1" dirty="0">
                <a:latin typeface="Trebuchet MS" panose="020B0703020202090204" pitchFamily="34" charset="0"/>
                <a:cs typeface="Times New Roman" panose="02020603050405020304" pitchFamily="18" charset="0"/>
              </a:rPr>
              <a:t>Woe to those who call evil good, and good evil; Who substitute darkness for light and light for darkness;</a:t>
            </a:r>
            <a:br>
              <a:rPr lang="en-US" sz="4400" b="1" i="1" dirty="0">
                <a:latin typeface="Trebuchet MS" panose="020B0703020202090204" pitchFamily="34" charset="0"/>
                <a:cs typeface="Times New Roman" panose="02020603050405020304" pitchFamily="18" charset="0"/>
              </a:rPr>
            </a:br>
            <a:r>
              <a:rPr lang="en-US" sz="4400" b="1" i="1" dirty="0">
                <a:latin typeface="Trebuchet MS" panose="020B0703020202090204" pitchFamily="34" charset="0"/>
                <a:cs typeface="Times New Roman" panose="02020603050405020304" pitchFamily="18" charset="0"/>
              </a:rPr>
              <a:t>Who substitute bitter for sweet and sweet for bitter!</a:t>
            </a:r>
            <a:endParaRPr lang="en-US" sz="2000" i="1" dirty="0"/>
          </a:p>
        </p:txBody>
      </p:sp>
    </p:spTree>
    <p:extLst>
      <p:ext uri="{BB962C8B-B14F-4D97-AF65-F5344CB8AC3E}">
        <p14:creationId xmlns:p14="http://schemas.microsoft.com/office/powerpoint/2010/main" val="3056828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BELIEVERS WILL BECOME ABNORMAL</a:t>
            </a:r>
          </a:p>
        </p:txBody>
      </p:sp>
      <p:cxnSp>
        <p:nvCxnSpPr>
          <p:cNvPr id="5" name="Straight Arrow Connector 4">
            <a:extLst>
              <a:ext uri="{FF2B5EF4-FFF2-40B4-BE49-F238E27FC236}">
                <a16:creationId xmlns:a16="http://schemas.microsoft.com/office/drawing/2014/main" id="{B5173F2D-D16F-FA64-0760-E5AC4ECC79C3}"/>
              </a:ext>
            </a:extLst>
          </p:cNvPr>
          <p:cNvCxnSpPr>
            <a:cxnSpLocks/>
          </p:cNvCxnSpPr>
          <p:nvPr/>
        </p:nvCxnSpPr>
        <p:spPr>
          <a:xfrm>
            <a:off x="467833" y="4887433"/>
            <a:ext cx="11194221" cy="0"/>
          </a:xfrm>
          <a:prstGeom prst="straightConnector1">
            <a:avLst/>
          </a:prstGeom>
          <a:ln w="419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82417D-997C-8E5A-B29C-E136D00FF9BE}"/>
              </a:ext>
            </a:extLst>
          </p:cNvPr>
          <p:cNvSpPr txBox="1"/>
          <p:nvPr/>
        </p:nvSpPr>
        <p:spPr>
          <a:xfrm>
            <a:off x="8720355" y="1494183"/>
            <a:ext cx="2941699" cy="6217087"/>
          </a:xfrm>
          <a:prstGeom prst="rect">
            <a:avLst/>
          </a:prstGeom>
          <a:noFill/>
        </p:spPr>
        <p:txBody>
          <a:bodyPr wrap="square" rtlCol="0">
            <a:spAutoFit/>
          </a:bodyPr>
          <a:lstStyle/>
          <a:p>
            <a:endParaRPr lang="en-US" sz="34400" b="1" dirty="0">
              <a:solidFill>
                <a:schemeClr val="bg1"/>
              </a:solidFill>
            </a:endParaRPr>
          </a:p>
          <a:p>
            <a:endParaRPr lang="en-US" sz="5400" dirty="0"/>
          </a:p>
        </p:txBody>
      </p:sp>
      <p:sp>
        <p:nvSpPr>
          <p:cNvPr id="9" name="TextBox 8">
            <a:extLst>
              <a:ext uri="{FF2B5EF4-FFF2-40B4-BE49-F238E27FC236}">
                <a16:creationId xmlns:a16="http://schemas.microsoft.com/office/drawing/2014/main" id="{FF4247C1-E2F9-C16F-ED25-C6950567DBA9}"/>
              </a:ext>
            </a:extLst>
          </p:cNvPr>
          <p:cNvSpPr txBox="1"/>
          <p:nvPr/>
        </p:nvSpPr>
        <p:spPr>
          <a:xfrm rot="18228412">
            <a:off x="4238093" y="4502712"/>
            <a:ext cx="2611612" cy="769441"/>
          </a:xfrm>
          <a:prstGeom prst="rect">
            <a:avLst/>
          </a:prstGeom>
          <a:noFill/>
        </p:spPr>
        <p:txBody>
          <a:bodyPr wrap="none" rtlCol="0">
            <a:spAutoFit/>
          </a:bodyPr>
          <a:lstStyle/>
          <a:p>
            <a:r>
              <a:rPr lang="en-US" sz="4400" b="1" dirty="0"/>
              <a:t>RAPTURE</a:t>
            </a:r>
          </a:p>
        </p:txBody>
      </p:sp>
      <p:sp>
        <p:nvSpPr>
          <p:cNvPr id="10" name="TextBox 9">
            <a:extLst>
              <a:ext uri="{FF2B5EF4-FFF2-40B4-BE49-F238E27FC236}">
                <a16:creationId xmlns:a16="http://schemas.microsoft.com/office/drawing/2014/main" id="{0AEF62D3-A9A0-57EC-423C-76670AC28419}"/>
              </a:ext>
            </a:extLst>
          </p:cNvPr>
          <p:cNvSpPr txBox="1"/>
          <p:nvPr/>
        </p:nvSpPr>
        <p:spPr>
          <a:xfrm rot="18228412">
            <a:off x="6480797" y="4164158"/>
            <a:ext cx="3463833" cy="1446550"/>
          </a:xfrm>
          <a:prstGeom prst="rect">
            <a:avLst/>
          </a:prstGeom>
          <a:noFill/>
        </p:spPr>
        <p:txBody>
          <a:bodyPr wrap="none" rtlCol="0">
            <a:spAutoFit/>
          </a:bodyPr>
          <a:lstStyle/>
          <a:p>
            <a:r>
              <a:rPr lang="en-US" sz="4400" b="1" dirty="0"/>
              <a:t>JACOB’S </a:t>
            </a:r>
          </a:p>
          <a:p>
            <a:r>
              <a:rPr lang="en-US" sz="4400" b="1" dirty="0"/>
              <a:t>     TROUBLE</a:t>
            </a:r>
          </a:p>
        </p:txBody>
      </p:sp>
      <p:sp>
        <p:nvSpPr>
          <p:cNvPr id="11" name="TextBox 10">
            <a:extLst>
              <a:ext uri="{FF2B5EF4-FFF2-40B4-BE49-F238E27FC236}">
                <a16:creationId xmlns:a16="http://schemas.microsoft.com/office/drawing/2014/main" id="{BF98F29C-AA4D-3E8A-D7AD-B70F122B30DB}"/>
              </a:ext>
            </a:extLst>
          </p:cNvPr>
          <p:cNvSpPr txBox="1"/>
          <p:nvPr/>
        </p:nvSpPr>
        <p:spPr>
          <a:xfrm>
            <a:off x="841697" y="2073948"/>
            <a:ext cx="2335191" cy="1446550"/>
          </a:xfrm>
          <a:prstGeom prst="rect">
            <a:avLst/>
          </a:prstGeom>
          <a:noFill/>
        </p:spPr>
        <p:txBody>
          <a:bodyPr wrap="none" rtlCol="0">
            <a:spAutoFit/>
          </a:bodyPr>
          <a:lstStyle/>
          <a:p>
            <a:pPr algn="ctr"/>
            <a:r>
              <a:rPr lang="en-US" sz="4400" b="1" dirty="0"/>
              <a:t>WE ARE </a:t>
            </a:r>
          </a:p>
          <a:p>
            <a:pPr algn="ctr"/>
            <a:r>
              <a:rPr lang="en-US" sz="4400" b="1" dirty="0"/>
              <a:t>HERE</a:t>
            </a:r>
          </a:p>
        </p:txBody>
      </p:sp>
      <p:cxnSp>
        <p:nvCxnSpPr>
          <p:cNvPr id="12" name="Straight Arrow Connector 11">
            <a:extLst>
              <a:ext uri="{FF2B5EF4-FFF2-40B4-BE49-F238E27FC236}">
                <a16:creationId xmlns:a16="http://schemas.microsoft.com/office/drawing/2014/main" id="{7EE0EA91-EC17-FDAE-5E9C-CD79781CB1D1}"/>
              </a:ext>
            </a:extLst>
          </p:cNvPr>
          <p:cNvCxnSpPr>
            <a:cxnSpLocks/>
          </p:cNvCxnSpPr>
          <p:nvPr/>
        </p:nvCxnSpPr>
        <p:spPr>
          <a:xfrm>
            <a:off x="2009293" y="3429000"/>
            <a:ext cx="0" cy="1458433"/>
          </a:xfrm>
          <a:prstGeom prst="straightConnector1">
            <a:avLst/>
          </a:prstGeom>
          <a:ln w="3333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029C172-195D-1874-8522-AB7F0FC6FBFE}"/>
              </a:ext>
            </a:extLst>
          </p:cNvPr>
          <p:cNvSpPr txBox="1"/>
          <p:nvPr/>
        </p:nvSpPr>
        <p:spPr>
          <a:xfrm>
            <a:off x="3097506" y="2632968"/>
            <a:ext cx="1797287" cy="4508927"/>
          </a:xfrm>
          <a:prstGeom prst="rect">
            <a:avLst/>
          </a:prstGeom>
          <a:noFill/>
        </p:spPr>
        <p:txBody>
          <a:bodyPr wrap="none" rtlCol="0">
            <a:spAutoFit/>
          </a:bodyPr>
          <a:lstStyle/>
          <a:p>
            <a:r>
              <a:rPr lang="en-US" sz="28700" b="1" dirty="0"/>
              <a:t>?</a:t>
            </a:r>
            <a:endParaRPr lang="en-US" sz="28700" dirty="0"/>
          </a:p>
        </p:txBody>
      </p:sp>
    </p:spTree>
    <p:extLst>
      <p:ext uri="{BB962C8B-B14F-4D97-AF65-F5344CB8AC3E}">
        <p14:creationId xmlns:p14="http://schemas.microsoft.com/office/powerpoint/2010/main" val="352178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BELIEVERS WILL BECOME ABNORMAL</a:t>
            </a:r>
          </a:p>
        </p:txBody>
      </p:sp>
      <p:sp>
        <p:nvSpPr>
          <p:cNvPr id="8" name="TextBox 7">
            <a:extLst>
              <a:ext uri="{FF2B5EF4-FFF2-40B4-BE49-F238E27FC236}">
                <a16:creationId xmlns:a16="http://schemas.microsoft.com/office/drawing/2014/main" id="{9F82417D-997C-8E5A-B29C-E136D00FF9BE}"/>
              </a:ext>
            </a:extLst>
          </p:cNvPr>
          <p:cNvSpPr txBox="1"/>
          <p:nvPr/>
        </p:nvSpPr>
        <p:spPr>
          <a:xfrm>
            <a:off x="8720355" y="1494183"/>
            <a:ext cx="2941699" cy="6217087"/>
          </a:xfrm>
          <a:prstGeom prst="rect">
            <a:avLst/>
          </a:prstGeom>
          <a:noFill/>
        </p:spPr>
        <p:txBody>
          <a:bodyPr wrap="square" rtlCol="0">
            <a:spAutoFit/>
          </a:bodyPr>
          <a:lstStyle/>
          <a:p>
            <a:endParaRPr lang="en-US" sz="34400" b="1" dirty="0">
              <a:solidFill>
                <a:schemeClr val="bg1"/>
              </a:solidFill>
            </a:endParaRPr>
          </a:p>
          <a:p>
            <a:endParaRPr lang="en-US" sz="5400" dirty="0"/>
          </a:p>
        </p:txBody>
      </p:sp>
      <p:sp>
        <p:nvSpPr>
          <p:cNvPr id="11" name="TextBox 10">
            <a:extLst>
              <a:ext uri="{FF2B5EF4-FFF2-40B4-BE49-F238E27FC236}">
                <a16:creationId xmlns:a16="http://schemas.microsoft.com/office/drawing/2014/main" id="{BF98F29C-AA4D-3E8A-D7AD-B70F122B30DB}"/>
              </a:ext>
            </a:extLst>
          </p:cNvPr>
          <p:cNvSpPr txBox="1"/>
          <p:nvPr/>
        </p:nvSpPr>
        <p:spPr>
          <a:xfrm>
            <a:off x="264921" y="2304683"/>
            <a:ext cx="11306086" cy="3477875"/>
          </a:xfrm>
          <a:prstGeom prst="rect">
            <a:avLst/>
          </a:prstGeom>
          <a:noFill/>
        </p:spPr>
        <p:txBody>
          <a:bodyPr wrap="square" rtlCol="0">
            <a:spAutoFit/>
          </a:bodyPr>
          <a:lstStyle/>
          <a:p>
            <a:r>
              <a:rPr lang="en-US" sz="4400" b="1" dirty="0"/>
              <a:t>WHAT IS LEFT FOR US TO DO WHEN WE HAVE BECOME ABNORMAL TO SOCIETY?</a:t>
            </a:r>
          </a:p>
          <a:p>
            <a:r>
              <a:rPr lang="en-US" sz="4400" b="1" dirty="0"/>
              <a:t>• When it comes to Jewish people, all that might be left for us as believers is to </a:t>
            </a:r>
            <a:r>
              <a:rPr lang="en-US" sz="4400" b="1" dirty="0">
                <a:solidFill>
                  <a:schemeClr val="bg1"/>
                </a:solidFill>
              </a:rPr>
              <a:t>PROTECT THEM </a:t>
            </a:r>
            <a:r>
              <a:rPr lang="en-US" sz="4400" b="1" dirty="0"/>
              <a:t>and </a:t>
            </a:r>
            <a:r>
              <a:rPr lang="en-US" sz="4400" b="1" dirty="0">
                <a:solidFill>
                  <a:schemeClr val="bg1"/>
                </a:solidFill>
              </a:rPr>
              <a:t>PROVIDE</a:t>
            </a:r>
            <a:r>
              <a:rPr lang="en-US" sz="4400" b="1" dirty="0"/>
              <a:t> for them.</a:t>
            </a:r>
          </a:p>
        </p:txBody>
      </p:sp>
    </p:spTree>
    <p:extLst>
      <p:ext uri="{BB962C8B-B14F-4D97-AF65-F5344CB8AC3E}">
        <p14:creationId xmlns:p14="http://schemas.microsoft.com/office/powerpoint/2010/main" val="4045876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A BIBLICAL MODEL: Matthew 25:31-46</a:t>
            </a:r>
          </a:p>
        </p:txBody>
      </p:sp>
      <p:sp>
        <p:nvSpPr>
          <p:cNvPr id="8" name="TextBox 7">
            <a:extLst>
              <a:ext uri="{FF2B5EF4-FFF2-40B4-BE49-F238E27FC236}">
                <a16:creationId xmlns:a16="http://schemas.microsoft.com/office/drawing/2014/main" id="{9F82417D-997C-8E5A-B29C-E136D00FF9BE}"/>
              </a:ext>
            </a:extLst>
          </p:cNvPr>
          <p:cNvSpPr txBox="1"/>
          <p:nvPr/>
        </p:nvSpPr>
        <p:spPr>
          <a:xfrm>
            <a:off x="8720355" y="1494183"/>
            <a:ext cx="2941699" cy="6217087"/>
          </a:xfrm>
          <a:prstGeom prst="rect">
            <a:avLst/>
          </a:prstGeom>
          <a:noFill/>
        </p:spPr>
        <p:txBody>
          <a:bodyPr wrap="square" rtlCol="0">
            <a:spAutoFit/>
          </a:bodyPr>
          <a:lstStyle/>
          <a:p>
            <a:endParaRPr lang="en-US" sz="34400" b="1" dirty="0">
              <a:solidFill>
                <a:schemeClr val="bg1"/>
              </a:solidFill>
            </a:endParaRPr>
          </a:p>
          <a:p>
            <a:endParaRPr lang="en-US" sz="5400" dirty="0"/>
          </a:p>
        </p:txBody>
      </p:sp>
      <p:sp>
        <p:nvSpPr>
          <p:cNvPr id="11" name="TextBox 10">
            <a:extLst>
              <a:ext uri="{FF2B5EF4-FFF2-40B4-BE49-F238E27FC236}">
                <a16:creationId xmlns:a16="http://schemas.microsoft.com/office/drawing/2014/main" id="{BF98F29C-AA4D-3E8A-D7AD-B70F122B30DB}"/>
              </a:ext>
            </a:extLst>
          </p:cNvPr>
          <p:cNvSpPr txBox="1"/>
          <p:nvPr/>
        </p:nvSpPr>
        <p:spPr>
          <a:xfrm>
            <a:off x="173424" y="2159774"/>
            <a:ext cx="11306086" cy="1446550"/>
          </a:xfrm>
          <a:prstGeom prst="rect">
            <a:avLst/>
          </a:prstGeom>
          <a:noFill/>
        </p:spPr>
        <p:txBody>
          <a:bodyPr wrap="square" rtlCol="0">
            <a:spAutoFit/>
          </a:bodyPr>
          <a:lstStyle/>
          <a:p>
            <a:r>
              <a:rPr lang="en-US" sz="4400" b="1" dirty="0"/>
              <a:t>THE </a:t>
            </a:r>
            <a:r>
              <a:rPr lang="en-US" sz="4400" b="1" dirty="0">
                <a:solidFill>
                  <a:schemeClr val="bg1"/>
                </a:solidFill>
              </a:rPr>
              <a:t>NEW</a:t>
            </a:r>
            <a:r>
              <a:rPr lang="en-US" sz="4400" b="1" dirty="0"/>
              <a:t> RIGHTEOUS AMONG THE NATIONS.</a:t>
            </a:r>
          </a:p>
        </p:txBody>
      </p:sp>
      <p:sp>
        <p:nvSpPr>
          <p:cNvPr id="4" name="TextBox 3">
            <a:extLst>
              <a:ext uri="{FF2B5EF4-FFF2-40B4-BE49-F238E27FC236}">
                <a16:creationId xmlns:a16="http://schemas.microsoft.com/office/drawing/2014/main" id="{CD707B37-C891-3DDB-F3DA-C9B787D655DB}"/>
              </a:ext>
            </a:extLst>
          </p:cNvPr>
          <p:cNvSpPr txBox="1"/>
          <p:nvPr/>
        </p:nvSpPr>
        <p:spPr>
          <a:xfrm>
            <a:off x="173424" y="3606324"/>
            <a:ext cx="11799233" cy="3108543"/>
          </a:xfrm>
          <a:prstGeom prst="rect">
            <a:avLst/>
          </a:prstGeom>
          <a:noFill/>
        </p:spPr>
        <p:txBody>
          <a:bodyPr wrap="square" rtlCol="0">
            <a:spAutoFit/>
          </a:bodyPr>
          <a:lstStyle/>
          <a:p>
            <a:r>
              <a:rPr lang="en-US" sz="2800" b="1" i="1" baseline="30000" dirty="0">
                <a:effectLst/>
                <a:latin typeface="Trebuchet MS" panose="020B0703020202090204" pitchFamily="34" charset="0"/>
              </a:rPr>
              <a:t>34 </a:t>
            </a:r>
            <a:r>
              <a:rPr lang="en-US" sz="2800" b="1" i="1" dirty="0">
                <a:effectLst/>
                <a:latin typeface="Trebuchet MS" panose="020B0703020202090204" pitchFamily="34" charset="0"/>
              </a:rPr>
              <a:t>“Then the King will say to those on His right, ‘Come, you who are blessed of My Father, inherit the kingdom prepared for you from the foundation of the world. </a:t>
            </a:r>
            <a:r>
              <a:rPr lang="en-US" sz="2800" b="1" i="1" baseline="30000" dirty="0">
                <a:effectLst/>
                <a:latin typeface="Trebuchet MS" panose="020B0703020202090204" pitchFamily="34" charset="0"/>
              </a:rPr>
              <a:t>35 </a:t>
            </a:r>
            <a:r>
              <a:rPr lang="en-US" sz="2800" b="1" i="1" dirty="0">
                <a:effectLst/>
                <a:latin typeface="Trebuchet MS" panose="020B0703020202090204" pitchFamily="34" charset="0"/>
              </a:rPr>
              <a:t>For I was hungry, and you gave Me something to eat; I was thirsty, and you gave Me something to drink; I was a stranger, and you invited Me in; </a:t>
            </a:r>
            <a:r>
              <a:rPr lang="en-US" sz="2800" b="1" i="1" baseline="30000" dirty="0">
                <a:effectLst/>
                <a:latin typeface="Trebuchet MS" panose="020B0703020202090204" pitchFamily="34" charset="0"/>
              </a:rPr>
              <a:t>36 </a:t>
            </a:r>
            <a:r>
              <a:rPr lang="en-US" sz="2800" b="1" i="1" dirty="0">
                <a:effectLst/>
                <a:latin typeface="Trebuchet MS" panose="020B0703020202090204" pitchFamily="34" charset="0"/>
              </a:rPr>
              <a:t>naked, and you clothed Me; I was sick, and you visited Me; I was in prison, and you came to Me.’ </a:t>
            </a:r>
            <a:endParaRPr lang="en-US" sz="2800" b="1" i="1" dirty="0">
              <a:latin typeface="Trebuchet MS" panose="020B0703020202090204" pitchFamily="34" charset="0"/>
            </a:endParaRPr>
          </a:p>
        </p:txBody>
      </p:sp>
    </p:spTree>
    <p:extLst>
      <p:ext uri="{BB962C8B-B14F-4D97-AF65-F5344CB8AC3E}">
        <p14:creationId xmlns:p14="http://schemas.microsoft.com/office/powerpoint/2010/main" val="2020111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4" y="773106"/>
            <a:ext cx="11077671" cy="1080938"/>
          </a:xfrm>
        </p:spPr>
        <p:txBody>
          <a:bodyPr>
            <a:noAutofit/>
          </a:bodyPr>
          <a:lstStyle/>
          <a:p>
            <a:r>
              <a:rPr lang="en-US" sz="4400" b="1" dirty="0"/>
              <a:t>A BIBLICAL MODEL: Matthew 25:31-46</a:t>
            </a:r>
          </a:p>
        </p:txBody>
      </p:sp>
      <p:sp>
        <p:nvSpPr>
          <p:cNvPr id="11" name="TextBox 10">
            <a:extLst>
              <a:ext uri="{FF2B5EF4-FFF2-40B4-BE49-F238E27FC236}">
                <a16:creationId xmlns:a16="http://schemas.microsoft.com/office/drawing/2014/main" id="{BF98F29C-AA4D-3E8A-D7AD-B70F122B30DB}"/>
              </a:ext>
            </a:extLst>
          </p:cNvPr>
          <p:cNvSpPr txBox="1"/>
          <p:nvPr/>
        </p:nvSpPr>
        <p:spPr>
          <a:xfrm>
            <a:off x="196383" y="5297661"/>
            <a:ext cx="7973396" cy="1200329"/>
          </a:xfrm>
          <a:prstGeom prst="rect">
            <a:avLst/>
          </a:prstGeom>
          <a:noFill/>
        </p:spPr>
        <p:txBody>
          <a:bodyPr wrap="square" rtlCol="0">
            <a:spAutoFit/>
          </a:bodyPr>
          <a:lstStyle/>
          <a:p>
            <a:r>
              <a:rPr lang="en-US" sz="7200" b="1" dirty="0">
                <a:solidFill>
                  <a:schemeClr val="bg1"/>
                </a:solidFill>
              </a:rPr>
              <a:t>THE TIME IS NOW!</a:t>
            </a:r>
          </a:p>
        </p:txBody>
      </p:sp>
      <p:sp>
        <p:nvSpPr>
          <p:cNvPr id="4" name="TextBox 3">
            <a:extLst>
              <a:ext uri="{FF2B5EF4-FFF2-40B4-BE49-F238E27FC236}">
                <a16:creationId xmlns:a16="http://schemas.microsoft.com/office/drawing/2014/main" id="{CD707B37-C891-3DDB-F3DA-C9B787D655DB}"/>
              </a:ext>
            </a:extLst>
          </p:cNvPr>
          <p:cNvSpPr txBox="1"/>
          <p:nvPr/>
        </p:nvSpPr>
        <p:spPr>
          <a:xfrm>
            <a:off x="196383" y="2105858"/>
            <a:ext cx="11799233" cy="3108543"/>
          </a:xfrm>
          <a:prstGeom prst="rect">
            <a:avLst/>
          </a:prstGeom>
          <a:noFill/>
        </p:spPr>
        <p:txBody>
          <a:bodyPr wrap="square" rtlCol="0">
            <a:spAutoFit/>
          </a:bodyPr>
          <a:lstStyle/>
          <a:p>
            <a:r>
              <a:rPr lang="en-US" sz="2800" b="1" i="1" baseline="30000" dirty="0">
                <a:effectLst/>
                <a:latin typeface="Trebuchet MS" panose="020B0703020202090204" pitchFamily="34" charset="0"/>
              </a:rPr>
              <a:t>37 </a:t>
            </a:r>
            <a:r>
              <a:rPr lang="en-US" sz="2800" b="1" i="1" dirty="0">
                <a:effectLst/>
                <a:latin typeface="Trebuchet MS" panose="020B0703020202090204" pitchFamily="34" charset="0"/>
              </a:rPr>
              <a:t>Then the righteous will answer Him, ‘Lord, when did we see You hungry, and feed You, or thirsty, and give You something to drink? </a:t>
            </a:r>
            <a:r>
              <a:rPr lang="en-US" sz="2800" b="1" i="1" baseline="30000" dirty="0">
                <a:effectLst/>
                <a:latin typeface="Trebuchet MS" panose="020B0703020202090204" pitchFamily="34" charset="0"/>
              </a:rPr>
              <a:t>38 </a:t>
            </a:r>
            <a:r>
              <a:rPr lang="en-US" sz="2800" b="1" i="1" dirty="0">
                <a:effectLst/>
                <a:latin typeface="Trebuchet MS" panose="020B0703020202090204" pitchFamily="34" charset="0"/>
              </a:rPr>
              <a:t>And when did we see You as a stranger, and invite You in, or naked, and clothe You? </a:t>
            </a:r>
            <a:r>
              <a:rPr lang="en-US" sz="2800" b="1" i="1" baseline="30000" dirty="0">
                <a:effectLst/>
                <a:latin typeface="Trebuchet MS" panose="020B0703020202090204" pitchFamily="34" charset="0"/>
              </a:rPr>
              <a:t>39 </a:t>
            </a:r>
            <a:r>
              <a:rPr lang="en-US" sz="2800" b="1" i="1" dirty="0">
                <a:effectLst/>
                <a:latin typeface="Trebuchet MS" panose="020B0703020202090204" pitchFamily="34" charset="0"/>
              </a:rPr>
              <a:t>And when did we see You sick, or in prison, and come to You?’ </a:t>
            </a:r>
            <a:r>
              <a:rPr lang="en-US" sz="2800" b="1" i="1" baseline="30000" dirty="0">
                <a:effectLst/>
                <a:latin typeface="Trebuchet MS" panose="020B0703020202090204" pitchFamily="34" charset="0"/>
              </a:rPr>
              <a:t>40 </a:t>
            </a:r>
            <a:r>
              <a:rPr lang="en-US" sz="2800" b="1" i="1" dirty="0">
                <a:effectLst/>
                <a:latin typeface="Trebuchet MS" panose="020B0703020202090204" pitchFamily="34" charset="0"/>
              </a:rPr>
              <a:t>And the King will answer and say to them, ‘Truly I say to you, to the extent that you did it for one of the least of these brothers or sisters of Mine, you did it for Me.’</a:t>
            </a:r>
            <a:endParaRPr lang="en-US" sz="2800" b="1" i="1" dirty="0">
              <a:latin typeface="Trebuchet MS" panose="020B0703020202090204" pitchFamily="34" charset="0"/>
            </a:endParaRPr>
          </a:p>
        </p:txBody>
      </p:sp>
    </p:spTree>
    <p:extLst>
      <p:ext uri="{BB962C8B-B14F-4D97-AF65-F5344CB8AC3E}">
        <p14:creationId xmlns:p14="http://schemas.microsoft.com/office/powerpoint/2010/main" val="3910504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355570" y="1893135"/>
            <a:ext cx="6392577" cy="5444844"/>
          </a:xfrm>
        </p:spPr>
        <p:txBody>
          <a:bodyPr>
            <a:normAutofit/>
          </a:bodyPr>
          <a:lstStyle/>
          <a:p>
            <a:pPr marL="457200" marR="0" indent="0">
              <a:lnSpc>
                <a:spcPct val="100000"/>
              </a:lnSpc>
              <a:spcBef>
                <a:spcPts val="0"/>
              </a:spcBef>
              <a:spcAft>
                <a:spcPts val="0"/>
              </a:spcAft>
              <a:buNone/>
              <a:tabLst>
                <a:tab pos="228600" algn="l"/>
                <a:tab pos="228600" algn="l"/>
                <a:tab pos="457200" algn="l"/>
                <a:tab pos="685800" algn="l"/>
              </a:tabLst>
            </a:pPr>
            <a:r>
              <a:rPr lang="en-US" sz="3200" b="0" i="0" dirty="0">
                <a:solidFill>
                  <a:srgbClr val="4B4F58"/>
                </a:solidFill>
                <a:effectLst/>
                <a:latin typeface="-apple-system"/>
              </a:rPr>
              <a:t>✅ </a:t>
            </a:r>
            <a:r>
              <a:rPr lang="en-US" sz="4000" b="1" dirty="0">
                <a:solidFill>
                  <a:schemeClr val="bg1"/>
                </a:solidFill>
                <a:effectLst/>
                <a:latin typeface="Trebuchet MS" panose="020B0703020202090204" pitchFamily="34" charset="0"/>
              </a:rPr>
              <a:t>Apathy</a:t>
            </a:r>
            <a:br>
              <a:rPr lang="en-US" sz="4000" b="1" dirty="0">
                <a:solidFill>
                  <a:schemeClr val="bg1"/>
                </a:solidFill>
                <a:latin typeface="Trebuchet MS" panose="020B0703020202090204" pitchFamily="34" charset="0"/>
              </a:rPr>
            </a:br>
            <a:r>
              <a:rPr lang="en-US" sz="3200" b="0" i="0" dirty="0">
                <a:solidFill>
                  <a:srgbClr val="4B4F58"/>
                </a:solidFill>
                <a:effectLst/>
                <a:latin typeface="-apple-system"/>
              </a:rPr>
              <a:t>✅ </a:t>
            </a:r>
            <a:r>
              <a:rPr lang="en-US" sz="4000" b="1" dirty="0">
                <a:solidFill>
                  <a:schemeClr val="bg1"/>
                </a:solidFill>
                <a:effectLst/>
                <a:latin typeface="Trebuchet MS" panose="020B0703020202090204" pitchFamily="34" charset="0"/>
              </a:rPr>
              <a:t>Lack of education</a:t>
            </a:r>
            <a:br>
              <a:rPr lang="en-US" sz="4000" b="1" dirty="0">
                <a:solidFill>
                  <a:schemeClr val="bg1"/>
                </a:solidFill>
                <a:latin typeface="Trebuchet MS" panose="020B0703020202090204" pitchFamily="34" charset="0"/>
              </a:rPr>
            </a:br>
            <a:r>
              <a:rPr lang="en-US" sz="3200" b="0" i="0" dirty="0">
                <a:solidFill>
                  <a:srgbClr val="4B4F58"/>
                </a:solidFill>
                <a:effectLst/>
                <a:latin typeface="-apple-system"/>
              </a:rPr>
              <a:t>✅ </a:t>
            </a:r>
            <a:r>
              <a:rPr lang="en-US" sz="4000" b="1" dirty="0">
                <a:solidFill>
                  <a:schemeClr val="bg1"/>
                </a:solidFill>
                <a:effectLst/>
                <a:latin typeface="Trebuchet MS" panose="020B0703020202090204" pitchFamily="34" charset="0"/>
              </a:rPr>
              <a:t>Low or incorrect </a:t>
            </a:r>
            <a:br>
              <a:rPr lang="en-US" sz="4000" b="1" dirty="0">
                <a:solidFill>
                  <a:schemeClr val="bg1"/>
                </a:solidFill>
                <a:effectLst/>
                <a:latin typeface="Trebuchet MS" panose="020B0703020202090204" pitchFamily="34" charset="0"/>
              </a:rPr>
            </a:br>
            <a:r>
              <a:rPr lang="en-US" sz="4000" b="1" dirty="0">
                <a:solidFill>
                  <a:schemeClr val="bg1"/>
                </a:solidFill>
                <a:effectLst/>
                <a:latin typeface="Trebuchet MS" panose="020B0703020202090204" pitchFamily="34" charset="0"/>
              </a:rPr>
              <a:t>	   reporting</a:t>
            </a:r>
            <a:br>
              <a:rPr lang="en-US" sz="4000" b="1" dirty="0">
                <a:solidFill>
                  <a:schemeClr val="bg1"/>
                </a:solidFill>
                <a:latin typeface="Trebuchet MS" panose="020B0703020202090204" pitchFamily="34" charset="0"/>
              </a:rPr>
            </a:br>
            <a:r>
              <a:rPr lang="en-US" sz="3200" b="0" i="0" dirty="0">
                <a:solidFill>
                  <a:srgbClr val="4B4F58"/>
                </a:solidFill>
                <a:effectLst/>
                <a:latin typeface="-apple-system"/>
              </a:rPr>
              <a:t>✅ </a:t>
            </a:r>
            <a:r>
              <a:rPr lang="en-US" sz="4000" b="1" dirty="0">
                <a:solidFill>
                  <a:schemeClr val="bg1"/>
                </a:solidFill>
                <a:effectLst/>
                <a:latin typeface="Trebuchet MS" panose="020B0703020202090204" pitchFamily="34" charset="0"/>
              </a:rPr>
              <a:t>Desensitization</a:t>
            </a:r>
            <a:br>
              <a:rPr lang="en-US" sz="4000" b="1" dirty="0">
                <a:solidFill>
                  <a:schemeClr val="bg1"/>
                </a:solidFill>
                <a:latin typeface="Trebuchet MS" panose="020B0703020202090204" pitchFamily="34" charset="0"/>
              </a:rPr>
            </a:br>
            <a:r>
              <a:rPr lang="en-US" sz="3200" b="0" i="0" dirty="0">
                <a:solidFill>
                  <a:srgbClr val="4B4F58"/>
                </a:solidFill>
                <a:effectLst/>
                <a:latin typeface="-apple-system"/>
              </a:rPr>
              <a:t>✅ </a:t>
            </a:r>
            <a:r>
              <a:rPr lang="en-US" sz="4000" b="1" dirty="0">
                <a:solidFill>
                  <a:schemeClr val="bg1"/>
                </a:solidFill>
                <a:effectLst/>
                <a:latin typeface="Trebuchet MS" panose="020B0703020202090204" pitchFamily="34" charset="0"/>
              </a:rPr>
              <a:t>Lack of accountability</a:t>
            </a:r>
            <a:br>
              <a:rPr lang="en-US" sz="4000" b="1" dirty="0">
                <a:latin typeface="Trebuchet MS" panose="020B0703020202090204" pitchFamily="34" charset="0"/>
              </a:rPr>
            </a:br>
            <a:endParaRPr lang="en-US" sz="4400" b="1" dirty="0">
              <a:effectLst/>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latin typeface="Trebuchet MS" panose="020B0703020202090204" pitchFamily="34" charset="0"/>
              <a:ea typeface="Calibri" panose="020F0502020204030204" pitchFamily="34" charset="0"/>
              <a:cs typeface="Times New Roman" panose="02020603050405020304" pitchFamily="18" charset="0"/>
            </a:endParaRPr>
          </a:p>
          <a:p>
            <a:pPr marL="971550" marR="0" indent="-514350">
              <a:lnSpc>
                <a:spcPct val="100000"/>
              </a:lnSpc>
              <a:spcBef>
                <a:spcPts val="0"/>
              </a:spcBef>
              <a:spcAft>
                <a:spcPts val="0"/>
              </a:spcAft>
              <a:buAutoNum type="arabicPeriod" startAt="6"/>
              <a:tabLst>
                <a:tab pos="228600" algn="l"/>
                <a:tab pos="228600" algn="l"/>
                <a:tab pos="457200" algn="l"/>
                <a:tab pos="685800" algn="l"/>
              </a:tabLst>
            </a:pPr>
            <a:endParaRPr lang="en-US" sz="36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4800" b="1" dirty="0"/>
              <a:t>THE 10 STAGES TOWARD THE NORMALIZATION OF ANTISEMITISM</a:t>
            </a:r>
          </a:p>
        </p:txBody>
      </p:sp>
      <p:sp>
        <p:nvSpPr>
          <p:cNvPr id="5" name="TextBox 4">
            <a:extLst>
              <a:ext uri="{FF2B5EF4-FFF2-40B4-BE49-F238E27FC236}">
                <a16:creationId xmlns:a16="http://schemas.microsoft.com/office/drawing/2014/main" id="{0DE1AC10-80D7-159D-3C5D-A36A95A3E5FF}"/>
              </a:ext>
            </a:extLst>
          </p:cNvPr>
          <p:cNvSpPr txBox="1"/>
          <p:nvPr/>
        </p:nvSpPr>
        <p:spPr>
          <a:xfrm>
            <a:off x="6018625" y="1893135"/>
            <a:ext cx="6281530" cy="5016758"/>
          </a:xfrm>
          <a:prstGeom prst="rect">
            <a:avLst/>
          </a:prstGeom>
          <a:noFill/>
        </p:spPr>
        <p:txBody>
          <a:bodyPr wrap="square">
            <a:spAutoFit/>
          </a:bodyPr>
          <a:lstStyle/>
          <a:p>
            <a:r>
              <a:rPr lang="en-US" sz="3200" b="0" i="0" dirty="0">
                <a:solidFill>
                  <a:srgbClr val="4B4F58"/>
                </a:solidFill>
                <a:effectLst/>
                <a:latin typeface="-apple-system"/>
              </a:rPr>
              <a:t>✅ </a:t>
            </a:r>
            <a:r>
              <a:rPr lang="en-US" sz="4000" b="1" dirty="0">
                <a:solidFill>
                  <a:schemeClr val="bg1"/>
                </a:solidFill>
              </a:rPr>
              <a:t>Empowerment</a:t>
            </a:r>
            <a:br>
              <a:rPr lang="en-US" sz="4000" b="1" dirty="0">
                <a:solidFill>
                  <a:schemeClr val="bg1"/>
                </a:solidFill>
              </a:rPr>
            </a:br>
            <a:r>
              <a:rPr lang="en-US" sz="3200" b="0" i="0" dirty="0">
                <a:solidFill>
                  <a:srgbClr val="4B4F58"/>
                </a:solidFill>
                <a:effectLst/>
                <a:latin typeface="-apple-system"/>
              </a:rPr>
              <a:t>✅</a:t>
            </a:r>
            <a:r>
              <a:rPr lang="en-US" sz="4000" b="0" i="0" dirty="0">
                <a:solidFill>
                  <a:srgbClr val="4B4F58"/>
                </a:solidFill>
                <a:effectLst/>
                <a:latin typeface="-apple-system"/>
              </a:rPr>
              <a:t> </a:t>
            </a:r>
            <a:r>
              <a:rPr lang="en-US" sz="4000" b="1" dirty="0">
                <a:solidFill>
                  <a:schemeClr val="bg1"/>
                </a:solidFill>
              </a:rPr>
              <a:t>Demonization of the 	   	 defenders</a:t>
            </a:r>
            <a:br>
              <a:rPr lang="en-US" sz="4000" b="1" dirty="0">
                <a:solidFill>
                  <a:schemeClr val="bg1"/>
                </a:solidFill>
              </a:rPr>
            </a:br>
            <a:r>
              <a:rPr lang="en-US" sz="3200" b="0" i="0" dirty="0">
                <a:solidFill>
                  <a:srgbClr val="4B4F58"/>
                </a:solidFill>
                <a:effectLst/>
                <a:latin typeface="-apple-system"/>
              </a:rPr>
              <a:t>✅ </a:t>
            </a:r>
            <a:r>
              <a:rPr lang="en-US" sz="4000" b="1" dirty="0">
                <a:solidFill>
                  <a:schemeClr val="bg1"/>
                </a:solidFill>
              </a:rPr>
              <a:t>Persecution of Jews 	 	  	 and defenders</a:t>
            </a:r>
            <a:br>
              <a:rPr lang="en-US" sz="4000" b="1" dirty="0">
                <a:solidFill>
                  <a:schemeClr val="bg1"/>
                </a:solidFill>
              </a:rPr>
            </a:br>
            <a:r>
              <a:rPr lang="en-US" sz="3200" b="0" i="0" dirty="0">
                <a:solidFill>
                  <a:srgbClr val="4B4F58"/>
                </a:solidFill>
                <a:effectLst/>
                <a:latin typeface="-apple-system"/>
              </a:rPr>
              <a:t>✅</a:t>
            </a:r>
            <a:r>
              <a:rPr lang="en-US" sz="4000" b="0" i="0" dirty="0">
                <a:solidFill>
                  <a:srgbClr val="4B4F58"/>
                </a:solidFill>
                <a:effectLst/>
                <a:latin typeface="-apple-system"/>
              </a:rPr>
              <a:t> </a:t>
            </a:r>
            <a:r>
              <a:rPr lang="en-US" sz="4000" b="1" dirty="0">
                <a:solidFill>
                  <a:schemeClr val="bg1"/>
                </a:solidFill>
              </a:rPr>
              <a:t>Encouragement to </a:t>
            </a:r>
            <a:br>
              <a:rPr lang="en-US" sz="4000" b="1" dirty="0">
                <a:solidFill>
                  <a:schemeClr val="bg1"/>
                </a:solidFill>
              </a:rPr>
            </a:br>
            <a:r>
              <a:rPr lang="en-US" sz="4000" b="1" dirty="0">
                <a:solidFill>
                  <a:schemeClr val="bg1"/>
                </a:solidFill>
              </a:rPr>
              <a:t>	 kill Jews</a:t>
            </a:r>
            <a:br>
              <a:rPr lang="en-US" sz="4000" b="1" dirty="0"/>
            </a:br>
            <a:endParaRPr lang="en-US" sz="4000" b="1" dirty="0"/>
          </a:p>
        </p:txBody>
      </p:sp>
      <p:sp>
        <p:nvSpPr>
          <p:cNvPr id="6" name="TextBox 5">
            <a:extLst>
              <a:ext uri="{FF2B5EF4-FFF2-40B4-BE49-F238E27FC236}">
                <a16:creationId xmlns:a16="http://schemas.microsoft.com/office/drawing/2014/main" id="{E7680A31-4D9B-E27D-ADE7-D06C29EDD737}"/>
              </a:ext>
            </a:extLst>
          </p:cNvPr>
          <p:cNvSpPr txBox="1"/>
          <p:nvPr/>
        </p:nvSpPr>
        <p:spPr>
          <a:xfrm>
            <a:off x="3153696" y="6050090"/>
            <a:ext cx="6327058" cy="707886"/>
          </a:xfrm>
          <a:prstGeom prst="rect">
            <a:avLst/>
          </a:prstGeom>
          <a:noFill/>
        </p:spPr>
        <p:txBody>
          <a:bodyPr wrap="square">
            <a:spAutoFit/>
          </a:bodyPr>
          <a:lstStyle/>
          <a:p>
            <a:r>
              <a:rPr lang="en-US" sz="4000" b="1" dirty="0"/>
              <a:t>10. Mass murder of Jews</a:t>
            </a:r>
            <a:endParaRPr lang="en-US" sz="4000" dirty="0"/>
          </a:p>
        </p:txBody>
      </p:sp>
    </p:spTree>
    <p:extLst>
      <p:ext uri="{BB962C8B-B14F-4D97-AF65-F5344CB8AC3E}">
        <p14:creationId xmlns:p14="http://schemas.microsoft.com/office/powerpoint/2010/main" val="1020300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Autofit/>
          </a:bodyPr>
          <a:lstStyle/>
          <a:p>
            <a:r>
              <a:rPr lang="en-US" sz="6000" b="1" dirty="0"/>
              <a:t>RESOURCES</a:t>
            </a:r>
          </a:p>
        </p:txBody>
      </p:sp>
      <p:sp>
        <p:nvSpPr>
          <p:cNvPr id="9" name="TextBox 8">
            <a:extLst>
              <a:ext uri="{FF2B5EF4-FFF2-40B4-BE49-F238E27FC236}">
                <a16:creationId xmlns:a16="http://schemas.microsoft.com/office/drawing/2014/main" id="{CA97D044-5388-D345-1903-27103367AC1F}"/>
              </a:ext>
            </a:extLst>
          </p:cNvPr>
          <p:cNvSpPr txBox="1"/>
          <p:nvPr/>
        </p:nvSpPr>
        <p:spPr>
          <a:xfrm>
            <a:off x="-1" y="2341819"/>
            <a:ext cx="11907079" cy="3970318"/>
          </a:xfrm>
          <a:prstGeom prst="rect">
            <a:avLst/>
          </a:prstGeom>
          <a:noFill/>
        </p:spPr>
        <p:txBody>
          <a:bodyPr wrap="square">
            <a:spAutoFit/>
          </a:bodyPr>
          <a:lstStyle/>
          <a:p>
            <a:pPr marL="457200" indent="0">
              <a:lnSpc>
                <a:spcPct val="100000"/>
              </a:lnSpc>
              <a:spcBef>
                <a:spcPts val="0"/>
              </a:spcBef>
              <a:buNone/>
              <a:tabLst>
                <a:tab pos="228600" algn="l"/>
                <a:tab pos="228600" algn="l"/>
                <a:tab pos="457200" algn="l"/>
                <a:tab pos="685800" algn="l"/>
              </a:tabLst>
            </a:pPr>
            <a:r>
              <a:rPr lang="en-US" sz="3600" b="1" i="0" dirty="0">
                <a:solidFill>
                  <a:schemeClr val="bg1"/>
                </a:solidFill>
                <a:effectLst/>
                <a:latin typeface="FUTURA MEDIUM" panose="020B0602020204020303" pitchFamily="34" charset="-79"/>
                <a:cs typeface="FUTURA MEDIUM" panose="020B0602020204020303" pitchFamily="34" charset="-79"/>
              </a:rPr>
              <a:t>• STANDWITHUS.COM</a:t>
            </a:r>
            <a:endParaRPr lang="en-US" sz="3600" b="1" i="0" dirty="0">
              <a:effectLst/>
              <a:latin typeface="FUTURA MEDIUM" panose="020B0602020204020303" pitchFamily="34" charset="-79"/>
              <a:cs typeface="FUTURA MEDIUM" panose="020B0602020204020303" pitchFamily="34" charset="-79"/>
            </a:endParaRPr>
          </a:p>
          <a:p>
            <a:pPr marL="457200" indent="0">
              <a:lnSpc>
                <a:spcPct val="100000"/>
              </a:lnSpc>
              <a:spcBef>
                <a:spcPts val="0"/>
              </a:spcBef>
              <a:buNone/>
              <a:tabLst>
                <a:tab pos="228600" algn="l"/>
                <a:tab pos="228600" algn="l"/>
                <a:tab pos="457200" algn="l"/>
                <a:tab pos="685800" algn="l"/>
              </a:tabLst>
            </a:pPr>
            <a:r>
              <a:rPr lang="en-US" sz="3600" b="1" i="0" dirty="0">
                <a:effectLst/>
                <a:latin typeface="FUTURA MEDIUM" panose="020B0602020204020303" pitchFamily="34" charset="-79"/>
                <a:cs typeface="FUTURA MEDIUM" panose="020B0602020204020303" pitchFamily="34" charset="-79"/>
              </a:rPr>
              <a:t>• CANARYMISSION.ORG</a:t>
            </a:r>
            <a:endParaRPr lang="en-US" sz="3600" b="1" dirty="0">
              <a:latin typeface="FUTURA MEDIUM" panose="020B0602020204020303" pitchFamily="34" charset="-79"/>
              <a:cs typeface="FUTURA MEDIUM" panose="020B0602020204020303" pitchFamily="34" charset="-79"/>
            </a:endParaRPr>
          </a:p>
          <a:p>
            <a:pPr marL="457200" indent="0">
              <a:lnSpc>
                <a:spcPct val="100000"/>
              </a:lnSpc>
              <a:spcBef>
                <a:spcPts val="0"/>
              </a:spcBef>
              <a:buNone/>
              <a:tabLst>
                <a:tab pos="228600" algn="l"/>
                <a:tab pos="228600" algn="l"/>
                <a:tab pos="457200" algn="l"/>
                <a:tab pos="685800" algn="l"/>
              </a:tabLst>
            </a:pPr>
            <a:r>
              <a:rPr lang="en-US" sz="3600" b="1" i="0" dirty="0">
                <a:solidFill>
                  <a:schemeClr val="bg1"/>
                </a:solidFill>
                <a:effectLst/>
                <a:latin typeface="FUTURA MEDIUM" panose="020B0602020204020303" pitchFamily="34" charset="-79"/>
                <a:cs typeface="FUTURA MEDIUM" panose="020B0602020204020303" pitchFamily="34" charset="-79"/>
              </a:rPr>
              <a:t>• MOMENTMAG.COM/ANTISEMITISM-MONITOR</a:t>
            </a:r>
          </a:p>
          <a:p>
            <a:pPr marL="457200" indent="0">
              <a:lnSpc>
                <a:spcPct val="100000"/>
              </a:lnSpc>
              <a:spcBef>
                <a:spcPts val="0"/>
              </a:spcBef>
              <a:buNone/>
              <a:tabLst>
                <a:tab pos="228600" algn="l"/>
                <a:tab pos="228600" algn="l"/>
                <a:tab pos="457200" algn="l"/>
                <a:tab pos="685800" algn="l"/>
              </a:tabLst>
            </a:pPr>
            <a:r>
              <a:rPr lang="en-US" sz="3600" b="1" i="0" dirty="0">
                <a:effectLst/>
                <a:latin typeface="FUTURA MEDIUM" panose="020B0602020204020303" pitchFamily="34" charset="-79"/>
                <a:cs typeface="FUTURA MEDIUM" panose="020B0602020204020303" pitchFamily="34" charset="-79"/>
              </a:rPr>
              <a:t>• CAMERA.ORG</a:t>
            </a:r>
          </a:p>
          <a:p>
            <a:pPr marL="457200" indent="0">
              <a:lnSpc>
                <a:spcPct val="100000"/>
              </a:lnSpc>
              <a:spcBef>
                <a:spcPts val="0"/>
              </a:spcBef>
              <a:buNone/>
              <a:tabLst>
                <a:tab pos="228600" algn="l"/>
                <a:tab pos="228600" algn="l"/>
                <a:tab pos="457200" algn="l"/>
                <a:tab pos="685800" algn="l"/>
              </a:tabLst>
            </a:pPr>
            <a:r>
              <a:rPr lang="en-US" sz="3600" b="1" dirty="0">
                <a:solidFill>
                  <a:schemeClr val="bg1"/>
                </a:solidFill>
                <a:latin typeface="FUTURA MEDIUM" panose="020B0602020204020303" pitchFamily="34" charset="-79"/>
                <a:cs typeface="FUTURA MEDIUM" panose="020B0602020204020303" pitchFamily="34" charset="-79"/>
              </a:rPr>
              <a:t>• MACCABEETASKFORCE.ORG</a:t>
            </a:r>
          </a:p>
          <a:p>
            <a:pPr marL="457200" indent="0">
              <a:lnSpc>
                <a:spcPct val="100000"/>
              </a:lnSpc>
              <a:spcBef>
                <a:spcPts val="0"/>
              </a:spcBef>
              <a:buNone/>
              <a:tabLst>
                <a:tab pos="228600" algn="l"/>
                <a:tab pos="228600" algn="l"/>
                <a:tab pos="457200" algn="l"/>
                <a:tab pos="685800" algn="l"/>
              </a:tabLst>
            </a:pPr>
            <a:r>
              <a:rPr lang="en-US" sz="3600" b="1" i="0" dirty="0">
                <a:effectLst/>
                <a:latin typeface="FUTURA MEDIUM" panose="020B0602020204020303" pitchFamily="34" charset="-79"/>
                <a:cs typeface="FUTURA MEDIUM" panose="020B0602020204020303" pitchFamily="34" charset="-79"/>
              </a:rPr>
              <a:t>• ADL.ORG/ADL-TRACKER</a:t>
            </a:r>
          </a:p>
          <a:p>
            <a:pPr marL="457200" indent="0">
              <a:lnSpc>
                <a:spcPct val="100000"/>
              </a:lnSpc>
              <a:spcBef>
                <a:spcPts val="0"/>
              </a:spcBef>
              <a:buNone/>
              <a:tabLst>
                <a:tab pos="228600" algn="l"/>
                <a:tab pos="228600" algn="l"/>
                <a:tab pos="457200" algn="l"/>
                <a:tab pos="685800" algn="l"/>
              </a:tabLst>
            </a:pPr>
            <a:r>
              <a:rPr lang="en-US" sz="3600" b="1" dirty="0">
                <a:solidFill>
                  <a:schemeClr val="bg1"/>
                </a:solidFill>
                <a:latin typeface="FUTURA MEDIUM" panose="020B0602020204020303" pitchFamily="34" charset="-79"/>
                <a:cs typeface="FUTURA MEDIUM" panose="020B0602020204020303" pitchFamily="34" charset="-79"/>
              </a:rPr>
              <a:t>• MEMRI.ORG</a:t>
            </a:r>
            <a:endParaRPr lang="en-US" sz="3600" b="1" i="0" dirty="0">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576701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32677-772F-75B1-285C-1292385DD925}"/>
              </a:ext>
            </a:extLst>
          </p:cNvPr>
          <p:cNvSpPr>
            <a:spLocks noGrp="1"/>
          </p:cNvSpPr>
          <p:nvPr>
            <p:ph type="ctrTitle"/>
          </p:nvPr>
        </p:nvSpPr>
        <p:spPr>
          <a:xfrm>
            <a:off x="372208" y="954068"/>
            <a:ext cx="10948461" cy="1373070"/>
          </a:xfrm>
        </p:spPr>
        <p:txBody>
          <a:bodyPr/>
          <a:lstStyle/>
          <a:p>
            <a:pPr algn="l"/>
            <a:r>
              <a:rPr lang="en-US" sz="7200" b="1" dirty="0"/>
              <a:t>THE NORMALIZATION </a:t>
            </a:r>
            <a:br>
              <a:rPr lang="en-US" sz="7200" b="1" dirty="0"/>
            </a:br>
            <a:r>
              <a:rPr lang="en-US" sz="7200" b="1" dirty="0"/>
              <a:t>OF </a:t>
            </a:r>
            <a:r>
              <a:rPr lang="en-US" sz="7200" b="1" dirty="0">
                <a:solidFill>
                  <a:schemeClr val="bg1"/>
                </a:solidFill>
              </a:rPr>
              <a:t>ANTISEMITISM</a:t>
            </a:r>
          </a:p>
        </p:txBody>
      </p:sp>
      <p:sp>
        <p:nvSpPr>
          <p:cNvPr id="3" name="Subtitle 2">
            <a:extLst>
              <a:ext uri="{FF2B5EF4-FFF2-40B4-BE49-F238E27FC236}">
                <a16:creationId xmlns:a16="http://schemas.microsoft.com/office/drawing/2014/main" id="{1ADC8024-AB41-6E1B-EEC6-0FFEBC444797}"/>
              </a:ext>
            </a:extLst>
          </p:cNvPr>
          <p:cNvSpPr>
            <a:spLocks noGrp="1"/>
          </p:cNvSpPr>
          <p:nvPr>
            <p:ph type="subTitle" idx="1"/>
          </p:nvPr>
        </p:nvSpPr>
        <p:spPr>
          <a:xfrm>
            <a:off x="461660" y="2762343"/>
            <a:ext cx="8682340" cy="1373070"/>
          </a:xfrm>
        </p:spPr>
        <p:txBody>
          <a:bodyPr>
            <a:normAutofit/>
          </a:bodyPr>
          <a:lstStyle/>
          <a:p>
            <a:pPr algn="l"/>
            <a:r>
              <a:rPr lang="en-US" sz="4000" b="1" dirty="0"/>
              <a:t>WHEN THE OLDEST HATRED </a:t>
            </a:r>
          </a:p>
          <a:p>
            <a:pPr algn="l"/>
            <a:r>
              <a:rPr lang="en-US" sz="4000" b="1" dirty="0"/>
              <a:t>BECOMES THE </a:t>
            </a:r>
            <a:r>
              <a:rPr lang="en-US" sz="4000" b="1" dirty="0">
                <a:solidFill>
                  <a:srgbClr val="FFC000"/>
                </a:solidFill>
              </a:rPr>
              <a:t>NEW NORMAL</a:t>
            </a:r>
          </a:p>
        </p:txBody>
      </p:sp>
      <p:sp>
        <p:nvSpPr>
          <p:cNvPr id="4" name="Subtitle 2">
            <a:extLst>
              <a:ext uri="{FF2B5EF4-FFF2-40B4-BE49-F238E27FC236}">
                <a16:creationId xmlns:a16="http://schemas.microsoft.com/office/drawing/2014/main" id="{7F246A07-E8C6-CEDA-E02B-201F6B778B3A}"/>
              </a:ext>
            </a:extLst>
          </p:cNvPr>
          <p:cNvSpPr txBox="1">
            <a:spLocks/>
          </p:cNvSpPr>
          <p:nvPr/>
        </p:nvSpPr>
        <p:spPr>
          <a:xfrm>
            <a:off x="1395937" y="5537472"/>
            <a:ext cx="9646437" cy="93290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err="1"/>
              <a:t>olivier@chosenpeople.com</a:t>
            </a:r>
            <a:endParaRPr lang="en-US" sz="6000" dirty="0"/>
          </a:p>
        </p:txBody>
      </p:sp>
      <p:pic>
        <p:nvPicPr>
          <p:cNvPr id="5" name="Picture 4">
            <a:extLst>
              <a:ext uri="{FF2B5EF4-FFF2-40B4-BE49-F238E27FC236}">
                <a16:creationId xmlns:a16="http://schemas.microsoft.com/office/drawing/2014/main" id="{3F152906-C7DD-E0A8-37BF-CB5373742BB8}"/>
              </a:ext>
            </a:extLst>
          </p:cNvPr>
          <p:cNvPicPr>
            <a:picLocks noChangeAspect="1"/>
          </p:cNvPicPr>
          <p:nvPr/>
        </p:nvPicPr>
        <p:blipFill>
          <a:blip r:embed="rId2"/>
          <a:stretch>
            <a:fillRect/>
          </a:stretch>
        </p:blipFill>
        <p:spPr>
          <a:xfrm>
            <a:off x="7548119" y="2584017"/>
            <a:ext cx="4643881" cy="2623793"/>
          </a:xfrm>
          <a:prstGeom prst="rect">
            <a:avLst/>
          </a:prstGeom>
        </p:spPr>
      </p:pic>
    </p:spTree>
    <p:extLst>
      <p:ext uri="{BB962C8B-B14F-4D97-AF65-F5344CB8AC3E}">
        <p14:creationId xmlns:p14="http://schemas.microsoft.com/office/powerpoint/2010/main" val="3029193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fontScale="90000"/>
          </a:bodyPr>
          <a:lstStyle/>
          <a:p>
            <a:r>
              <a:rPr lang="en-US" sz="5400" b="1" dirty="0"/>
              <a:t>ANTISEMITISM </a:t>
            </a:r>
            <a:br>
              <a:rPr lang="en-US" sz="5400" b="1" dirty="0"/>
            </a:br>
            <a:r>
              <a:rPr lang="en-US" sz="5400" b="1" dirty="0"/>
              <a:t>THROUGHOUT HUMAN HISTORY</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82756" y="2326932"/>
            <a:ext cx="11346027" cy="4282589"/>
          </a:xfrm>
        </p:spPr>
        <p:txBody>
          <a:bodyPr>
            <a:normAutofit/>
          </a:bodyPr>
          <a:lstStyle/>
          <a:p>
            <a:pPr marL="0" indent="0">
              <a:buNone/>
            </a:pPr>
            <a:r>
              <a:rPr lang="en-US" sz="4800" b="1" dirty="0">
                <a:latin typeface="Trebuchet MS" panose="020B0703020202090204" pitchFamily="34" charset="0"/>
                <a:cs typeface="Times New Roman" panose="02020603050405020304" pitchFamily="18" charset="0"/>
              </a:rPr>
              <a:t>• RACIAL ANTISEMITISM</a:t>
            </a:r>
          </a:p>
          <a:p>
            <a:pPr marL="0" indent="0">
              <a:buNone/>
            </a:pPr>
            <a:r>
              <a:rPr lang="en-US" sz="4800" b="1" dirty="0">
                <a:latin typeface="Trebuchet MS" panose="020B0703020202090204" pitchFamily="34" charset="0"/>
                <a:cs typeface="Times New Roman" panose="02020603050405020304" pitchFamily="18" charset="0"/>
              </a:rPr>
              <a:t>	</a:t>
            </a:r>
            <a:r>
              <a:rPr lang="en-US" sz="4800" b="1" dirty="0">
                <a:solidFill>
                  <a:schemeClr val="bg1"/>
                </a:solidFill>
                <a:latin typeface="Trebuchet MS" panose="020B0703020202090204" pitchFamily="34" charset="0"/>
                <a:cs typeface="Times New Roman" panose="02020603050405020304" pitchFamily="18" charset="0"/>
              </a:rPr>
              <a:t>The Holocaust Years (1933-1945).</a:t>
            </a:r>
          </a:p>
          <a:p>
            <a:pPr marL="0" indent="0">
              <a:buNone/>
            </a:pPr>
            <a:r>
              <a:rPr lang="en-US" sz="4800" b="1" dirty="0">
                <a:latin typeface="Trebuchet MS" panose="020B0703020202090204" pitchFamily="34" charset="0"/>
                <a:cs typeface="Times New Roman" panose="02020603050405020304" pitchFamily="18" charset="0"/>
              </a:rPr>
              <a:t>• NEW ANTISEMITISM</a:t>
            </a:r>
          </a:p>
          <a:p>
            <a:pPr marL="0" indent="0">
              <a:buNone/>
            </a:pPr>
            <a:r>
              <a:rPr lang="en-US" sz="4800" dirty="0"/>
              <a:t>	</a:t>
            </a:r>
            <a:r>
              <a:rPr lang="en-US" sz="4800" b="1" dirty="0">
                <a:solidFill>
                  <a:schemeClr val="bg1"/>
                </a:solidFill>
              </a:rPr>
              <a:t>Post-Holocaust to today.</a:t>
            </a:r>
          </a:p>
        </p:txBody>
      </p:sp>
    </p:spTree>
    <p:extLst>
      <p:ext uri="{BB962C8B-B14F-4D97-AF65-F5344CB8AC3E}">
        <p14:creationId xmlns:p14="http://schemas.microsoft.com/office/powerpoint/2010/main" val="383780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fontScale="90000"/>
          </a:bodyPr>
          <a:lstStyle/>
          <a:p>
            <a:r>
              <a:rPr lang="en-US" sz="5400" b="1" dirty="0"/>
              <a:t>ANTISEMITISM </a:t>
            </a:r>
            <a:br>
              <a:rPr lang="en-US" sz="5400" b="1" dirty="0"/>
            </a:br>
            <a:r>
              <a:rPr lang="en-US" sz="5400" b="1" dirty="0"/>
              <a:t>THROUGHOUT HUMAN HISTORY</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82756" y="2326932"/>
            <a:ext cx="11346027" cy="4282589"/>
          </a:xfrm>
        </p:spPr>
        <p:txBody>
          <a:bodyPr>
            <a:normAutofit/>
          </a:bodyPr>
          <a:lstStyle/>
          <a:p>
            <a:pPr marL="0" indent="0">
              <a:buNone/>
            </a:pPr>
            <a:r>
              <a:rPr lang="en-US" sz="4800" b="1" dirty="0">
                <a:latin typeface="Trebuchet MS" panose="020B0703020202090204" pitchFamily="34" charset="0"/>
                <a:cs typeface="Times New Roman" panose="02020603050405020304" pitchFamily="18" charset="0"/>
              </a:rPr>
              <a:t>• END-TIMES ANTISEMITISM</a:t>
            </a:r>
          </a:p>
          <a:p>
            <a:pPr marL="0" indent="0">
              <a:buNone/>
            </a:pPr>
            <a:r>
              <a:rPr lang="en-US" sz="4800" b="1" dirty="0">
                <a:latin typeface="Trebuchet MS" panose="020B0703020202090204" pitchFamily="34" charset="0"/>
                <a:cs typeface="Times New Roman" panose="02020603050405020304" pitchFamily="18" charset="0"/>
              </a:rPr>
              <a:t>	</a:t>
            </a:r>
            <a:r>
              <a:rPr lang="en-US" sz="4800" b="1" dirty="0">
                <a:solidFill>
                  <a:schemeClr val="bg1"/>
                </a:solidFill>
                <a:latin typeface="Trebuchet MS" panose="020B0703020202090204" pitchFamily="34" charset="0"/>
                <a:cs typeface="Times New Roman" panose="02020603050405020304" pitchFamily="18" charset="0"/>
              </a:rPr>
              <a:t>2012-Current.</a:t>
            </a:r>
          </a:p>
          <a:p>
            <a:pPr marL="0" indent="0">
              <a:buNone/>
            </a:pPr>
            <a:r>
              <a:rPr lang="en-US" sz="4800" b="1" dirty="0">
                <a:latin typeface="Trebuchet MS" panose="020B0703020202090204" pitchFamily="34" charset="0"/>
                <a:cs typeface="Times New Roman" panose="02020603050405020304" pitchFamily="18" charset="0"/>
              </a:rPr>
              <a:t>• TRIBULATION ANTISEMITISM</a:t>
            </a:r>
          </a:p>
          <a:p>
            <a:pPr marL="0" indent="0">
              <a:buNone/>
            </a:pPr>
            <a:r>
              <a:rPr lang="en-US" sz="4800" b="1" dirty="0">
                <a:latin typeface="Trebuchet MS" panose="020B0703020202090204" pitchFamily="34" charset="0"/>
                <a:cs typeface="Times New Roman" panose="02020603050405020304" pitchFamily="18" charset="0"/>
              </a:rPr>
              <a:t>	</a:t>
            </a:r>
            <a:r>
              <a:rPr lang="en-US" sz="4800" b="1" dirty="0">
                <a:solidFill>
                  <a:schemeClr val="bg1"/>
                </a:solidFill>
                <a:latin typeface="Trebuchet MS" panose="020B0703020202090204" pitchFamily="34" charset="0"/>
                <a:cs typeface="Times New Roman" panose="02020603050405020304" pitchFamily="18" charset="0"/>
              </a:rPr>
              <a:t>Final seven years of mankind 	before the Millennial Kingdom.</a:t>
            </a:r>
          </a:p>
          <a:p>
            <a:pPr marL="0" indent="0">
              <a:buNone/>
            </a:pPr>
            <a:endParaRPr lang="en-US" sz="4800" b="1" dirty="0">
              <a:solidFill>
                <a:schemeClr val="bg1"/>
              </a:solidFill>
              <a:latin typeface="Trebuchet MS" panose="020B0703020202090204" pitchFamily="34" charset="0"/>
            </a:endParaRPr>
          </a:p>
          <a:p>
            <a:pPr marL="0" indent="0">
              <a:buNone/>
            </a:pPr>
            <a:endParaRPr lang="en-US" sz="4800" dirty="0"/>
          </a:p>
        </p:txBody>
      </p:sp>
    </p:spTree>
    <p:extLst>
      <p:ext uri="{BB962C8B-B14F-4D97-AF65-F5344CB8AC3E}">
        <p14:creationId xmlns:p14="http://schemas.microsoft.com/office/powerpoint/2010/main" val="4783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a:bodyPr>
          <a:lstStyle/>
          <a:p>
            <a:r>
              <a:rPr lang="en-US" sz="5400" b="1" dirty="0"/>
              <a:t>THE ULTIMATE OXYMORON!</a:t>
            </a:r>
          </a:p>
        </p:txBody>
      </p:sp>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43000" y="2226953"/>
            <a:ext cx="8314592" cy="2284825"/>
          </a:xfrm>
        </p:spPr>
        <p:txBody>
          <a:bodyPr>
            <a:normAutofit/>
          </a:bodyPr>
          <a:lstStyle/>
          <a:p>
            <a:pPr marL="0" indent="0">
              <a:buNone/>
            </a:pPr>
            <a:r>
              <a:rPr lang="en-US" sz="6000" b="1" dirty="0">
                <a:latin typeface="Trebuchet MS" panose="020B0703020202090204" pitchFamily="34" charset="0"/>
                <a:cs typeface="Times New Roman" panose="02020603050405020304" pitchFamily="18" charset="0"/>
              </a:rPr>
              <a:t>THE </a:t>
            </a:r>
            <a:r>
              <a:rPr lang="en-US" sz="6000" b="1" dirty="0">
                <a:solidFill>
                  <a:schemeClr val="bg1"/>
                </a:solidFill>
                <a:latin typeface="Trebuchet MS" panose="020B0703020202090204" pitchFamily="34" charset="0"/>
                <a:cs typeface="Times New Roman" panose="02020603050405020304" pitchFamily="18" charset="0"/>
              </a:rPr>
              <a:t>NORMALIZATION</a:t>
            </a:r>
            <a:r>
              <a:rPr lang="en-US" sz="6000" b="1" dirty="0">
                <a:latin typeface="Trebuchet MS" panose="020B0703020202090204" pitchFamily="34" charset="0"/>
                <a:cs typeface="Times New Roman" panose="02020603050405020304" pitchFamily="18" charset="0"/>
              </a:rPr>
              <a:t> </a:t>
            </a:r>
          </a:p>
          <a:p>
            <a:pPr marL="0" indent="0">
              <a:buNone/>
            </a:pPr>
            <a:r>
              <a:rPr lang="en-US" sz="6000" b="1" dirty="0">
                <a:latin typeface="Trebuchet MS" panose="020B0703020202090204" pitchFamily="34" charset="0"/>
                <a:cs typeface="Times New Roman" panose="02020603050405020304" pitchFamily="18" charset="0"/>
              </a:rPr>
              <a:t>OF </a:t>
            </a:r>
            <a:r>
              <a:rPr lang="en-US" sz="6000" b="1" dirty="0">
                <a:solidFill>
                  <a:schemeClr val="bg1"/>
                </a:solidFill>
                <a:latin typeface="Trebuchet MS" panose="020B0703020202090204" pitchFamily="34" charset="0"/>
                <a:cs typeface="Times New Roman" panose="02020603050405020304" pitchFamily="18" charset="0"/>
              </a:rPr>
              <a:t>ANTISEMITISM</a:t>
            </a:r>
          </a:p>
          <a:p>
            <a:pPr marL="0" indent="0">
              <a:buNone/>
            </a:pPr>
            <a:endParaRPr lang="en-US" sz="6000" b="1" dirty="0">
              <a:solidFill>
                <a:schemeClr val="bg1"/>
              </a:solidFill>
              <a:latin typeface="Trebuchet MS" panose="020B0703020202090204" pitchFamily="34" charset="0"/>
            </a:endParaRPr>
          </a:p>
          <a:p>
            <a:pPr marL="0" indent="0">
              <a:buNone/>
            </a:pPr>
            <a:endParaRPr lang="en-US" sz="6000" dirty="0"/>
          </a:p>
        </p:txBody>
      </p:sp>
      <p:sp>
        <p:nvSpPr>
          <p:cNvPr id="4" name="Content Placeholder 2">
            <a:extLst>
              <a:ext uri="{FF2B5EF4-FFF2-40B4-BE49-F238E27FC236}">
                <a16:creationId xmlns:a16="http://schemas.microsoft.com/office/drawing/2014/main" id="{21F670AC-0EED-53A7-6538-664C37F4517D}"/>
              </a:ext>
            </a:extLst>
          </p:cNvPr>
          <p:cNvSpPr txBox="1">
            <a:spLocks/>
          </p:cNvSpPr>
          <p:nvPr/>
        </p:nvSpPr>
        <p:spPr>
          <a:xfrm>
            <a:off x="242999" y="4573175"/>
            <a:ext cx="11455357" cy="2284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6000" b="1" dirty="0">
                <a:latin typeface="Trebuchet MS" panose="020B0703020202090204" pitchFamily="34" charset="0"/>
                <a:cs typeface="Times New Roman" panose="02020603050405020304" pitchFamily="18" charset="0"/>
              </a:rPr>
              <a:t>CAN ANOTHER HOLOCAUST HAPPEN?</a:t>
            </a:r>
            <a:endParaRPr lang="en-US" sz="6000" dirty="0"/>
          </a:p>
        </p:txBody>
      </p:sp>
    </p:spTree>
    <p:extLst>
      <p:ext uri="{BB962C8B-B14F-4D97-AF65-F5344CB8AC3E}">
        <p14:creationId xmlns:p14="http://schemas.microsoft.com/office/powerpoint/2010/main" val="135307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1D92C-D496-7E7B-9702-ADFDFD07601F}"/>
              </a:ext>
            </a:extLst>
          </p:cNvPr>
          <p:cNvSpPr>
            <a:spLocks noGrp="1"/>
          </p:cNvSpPr>
          <p:nvPr>
            <p:ph idx="1"/>
          </p:nvPr>
        </p:nvSpPr>
        <p:spPr>
          <a:xfrm>
            <a:off x="-214201" y="1978476"/>
            <a:ext cx="12406201" cy="4949099"/>
          </a:xfrm>
        </p:spPr>
        <p:txBody>
          <a:bodyPr>
            <a:normAutofit/>
          </a:bodyPr>
          <a:lstStyle/>
          <a:p>
            <a:pPr marL="457200" indent="0">
              <a:lnSpc>
                <a:spcPct val="100000"/>
              </a:lnSpc>
              <a:spcBef>
                <a:spcPts val="0"/>
              </a:spcBef>
              <a:buNone/>
              <a:tabLst>
                <a:tab pos="228600" algn="l"/>
                <a:tab pos="228600" algn="l"/>
                <a:tab pos="457200" algn="l"/>
                <a:tab pos="685800" algn="l"/>
              </a:tabLst>
            </a:pPr>
            <a:r>
              <a:rPr lang="en-US" sz="3200" dirty="0">
                <a:effectLst/>
                <a:latin typeface="Trebuchet MS" panose="020B0703020202090204" pitchFamily="34" charset="0"/>
                <a:ea typeface="Calibri" panose="020F0502020204030204" pitchFamily="34" charset="0"/>
                <a:cs typeface="Times New Roman" panose="02020603050405020304" pitchFamily="18" charset="0"/>
              </a:rPr>
              <a:t>Simon Wiesenthal, </a:t>
            </a:r>
            <a:r>
              <a:rPr lang="en-US" sz="3200" i="1" dirty="0">
                <a:effectLst/>
                <a:latin typeface="Trebuchet MS" panose="020B0703020202090204" pitchFamily="34" charset="0"/>
                <a:ea typeface="Calibri" panose="020F0502020204030204" pitchFamily="34" charset="0"/>
                <a:cs typeface="Times New Roman" panose="02020603050405020304" pitchFamily="18" charset="0"/>
              </a:rPr>
              <a:t>Every Day Remembrance Day: </a:t>
            </a:r>
            <a:br>
              <a:rPr lang="en-US" sz="3200" i="1" dirty="0">
                <a:effectLst/>
                <a:latin typeface="Trebuchet MS" panose="020B0703020202090204" pitchFamily="34" charset="0"/>
                <a:ea typeface="Calibri" panose="020F0502020204030204" pitchFamily="34" charset="0"/>
                <a:cs typeface="Times New Roman" panose="02020603050405020304" pitchFamily="18" charset="0"/>
              </a:rPr>
            </a:br>
            <a:r>
              <a:rPr lang="en-US" sz="3200" i="1" dirty="0">
                <a:effectLst/>
                <a:latin typeface="Trebuchet MS" panose="020B0703020202090204" pitchFamily="34" charset="0"/>
                <a:ea typeface="Calibri" panose="020F0502020204030204" pitchFamily="34" charset="0"/>
                <a:cs typeface="Times New Roman" panose="02020603050405020304" pitchFamily="18" charset="0"/>
              </a:rPr>
              <a:t>A Chronicle of Jewish Martyrdom.</a:t>
            </a:r>
            <a:br>
              <a:rPr lang="en-US" sz="3200" i="1" dirty="0">
                <a:effectLst/>
                <a:latin typeface="Trebuchet MS" panose="020B0703020202090204" pitchFamily="34" charset="0"/>
                <a:ea typeface="Calibri" panose="020F0502020204030204" pitchFamily="34" charset="0"/>
                <a:cs typeface="Times New Roman" panose="02020603050405020304" pitchFamily="18" charset="0"/>
              </a:rPr>
            </a:br>
            <a:r>
              <a:rPr lang="en-US" sz="3200" dirty="0">
                <a:effectLst/>
                <a:latin typeface="Trebuchet MS" panose="020B0703020202090204" pitchFamily="34" charset="0"/>
                <a:ea typeface="Calibri" panose="020F0502020204030204" pitchFamily="34" charset="0"/>
                <a:cs typeface="Times New Roman" panose="02020603050405020304" pitchFamily="18" charset="0"/>
              </a:rPr>
              <a:t> </a:t>
            </a:r>
            <a:br>
              <a:rPr lang="en-US" sz="3200" dirty="0">
                <a:effectLst/>
                <a:latin typeface="Trebuchet MS" panose="020B0703020202090204" pitchFamily="34" charset="0"/>
                <a:ea typeface="Calibri" panose="020F0502020204030204" pitchFamily="34" charset="0"/>
                <a:cs typeface="Times New Roman" panose="02020603050405020304" pitchFamily="18" charset="0"/>
              </a:rPr>
            </a:b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1. </a:t>
            </a:r>
            <a:r>
              <a:rPr lang="en-US" sz="40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Hatred</a:t>
            </a: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(bigotry, prejudice)</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2. </a:t>
            </a:r>
            <a:r>
              <a:rPr lang="en-US" sz="4000" b="1" dirty="0">
                <a:solidFill>
                  <a:schemeClr val="bg1"/>
                </a:solidFill>
                <a:latin typeface="Trebuchet MS" panose="020B0703020202090204" pitchFamily="34" charset="0"/>
                <a:ea typeface="Calibri" panose="020F0502020204030204" pitchFamily="34" charset="0"/>
                <a:cs typeface="Times New Roman" panose="02020603050405020304" pitchFamily="18" charset="0"/>
              </a:rPr>
              <a:t>Di</a:t>
            </a:r>
            <a:r>
              <a:rPr lang="en-US" sz="40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ctatorship</a:t>
            </a: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(one, a few, or many)</a:t>
            </a:r>
          </a:p>
          <a:p>
            <a:pPr marL="457200" marR="0" indent="0">
              <a:lnSpc>
                <a:spcPct val="100000"/>
              </a:lnSpc>
              <a:spcBef>
                <a:spcPts val="0"/>
              </a:spcBef>
              <a:spcAft>
                <a:spcPts val="0"/>
              </a:spcAft>
              <a:buNone/>
              <a:tabLst>
                <a:tab pos="228600" algn="l"/>
                <a:tab pos="228600" algn="l"/>
                <a:tab pos="457200" algn="l"/>
                <a:tab pos="685800" algn="l"/>
              </a:tabLst>
            </a:pP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3. </a:t>
            </a:r>
            <a:r>
              <a:rPr lang="en-US" sz="4000" b="1" dirty="0">
                <a:solidFill>
                  <a:schemeClr val="bg1"/>
                </a:solidFill>
                <a:effectLst/>
                <a:latin typeface="Trebuchet MS" panose="020B0703020202090204" pitchFamily="34" charset="0"/>
                <a:ea typeface="Calibri" panose="020F0502020204030204" pitchFamily="34" charset="0"/>
                <a:cs typeface="Times New Roman" panose="02020603050405020304" pitchFamily="18" charset="0"/>
              </a:rPr>
              <a:t>Bureaucracy</a:t>
            </a: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 (a rigid hierarchy of bureaus, chiefs, and petty officials, leading to the </a:t>
            </a:r>
            <a:br>
              <a:rPr lang="en-US" sz="4000" b="1" dirty="0">
                <a:effectLst/>
                <a:latin typeface="Trebuchet MS" panose="020B0703020202090204" pitchFamily="34" charset="0"/>
                <a:ea typeface="Calibri" panose="020F0502020204030204" pitchFamily="34" charset="0"/>
                <a:cs typeface="Times New Roman" panose="02020603050405020304" pitchFamily="18" charset="0"/>
              </a:rPr>
            </a:br>
            <a:r>
              <a:rPr lang="en-US" sz="4000" b="1" dirty="0">
                <a:effectLst/>
                <a:latin typeface="Trebuchet MS" panose="020B0703020202090204" pitchFamily="34" charset="0"/>
                <a:ea typeface="Calibri" panose="020F0502020204030204" pitchFamily="34" charset="0"/>
                <a:cs typeface="Times New Roman" panose="02020603050405020304" pitchFamily="18" charset="0"/>
              </a:rPr>
              <a:t>the attitude of “I was just following orders!”)</a:t>
            </a:r>
          </a:p>
        </p:txBody>
      </p:sp>
      <p:sp>
        <p:nvSpPr>
          <p:cNvPr id="2" name="Title 1">
            <a:extLst>
              <a:ext uri="{FF2B5EF4-FFF2-40B4-BE49-F238E27FC236}">
                <a16:creationId xmlns:a16="http://schemas.microsoft.com/office/drawing/2014/main" id="{CEDFCEFD-8DE8-1B9A-ADF5-97A31864A2D2}"/>
              </a:ext>
            </a:extLst>
          </p:cNvPr>
          <p:cNvSpPr>
            <a:spLocks noGrp="1"/>
          </p:cNvSpPr>
          <p:nvPr>
            <p:ph type="title"/>
          </p:nvPr>
        </p:nvSpPr>
        <p:spPr>
          <a:xfrm>
            <a:off x="173425" y="773106"/>
            <a:ext cx="10073818" cy="1080938"/>
          </a:xfrm>
        </p:spPr>
        <p:txBody>
          <a:bodyPr>
            <a:normAutofit/>
          </a:bodyPr>
          <a:lstStyle/>
          <a:p>
            <a:r>
              <a:rPr lang="en-US" sz="6000" b="1" dirty="0"/>
              <a:t>THE 6 MAJOR CAUSES</a:t>
            </a:r>
          </a:p>
        </p:txBody>
      </p:sp>
      <p:sp>
        <p:nvSpPr>
          <p:cNvPr id="5" name="TextBox 4">
            <a:extLst>
              <a:ext uri="{FF2B5EF4-FFF2-40B4-BE49-F238E27FC236}">
                <a16:creationId xmlns:a16="http://schemas.microsoft.com/office/drawing/2014/main" id="{3C794048-0F3B-032D-E162-D85D764961E4}"/>
              </a:ext>
            </a:extLst>
          </p:cNvPr>
          <p:cNvSpPr txBox="1"/>
          <p:nvPr/>
        </p:nvSpPr>
        <p:spPr>
          <a:xfrm>
            <a:off x="755374" y="267362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6082663"/>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{4CA425E4-039F-6F47-9E72-8691CDAC0D50}tf10001057</Template>
  <TotalTime>12252</TotalTime>
  <Words>2838</Words>
  <Application>Microsoft Macintosh PowerPoint</Application>
  <PresentationFormat>Widescreen</PresentationFormat>
  <Paragraphs>233</Paragraphs>
  <Slides>58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-apple-system</vt:lpstr>
      <vt:lpstr>Arial</vt:lpstr>
      <vt:lpstr>Futura Medium</vt:lpstr>
      <vt:lpstr>Futura Medium</vt:lpstr>
      <vt:lpstr>Gill Sans Ultra Bold</vt:lpstr>
      <vt:lpstr>Trebuchet MS</vt:lpstr>
      <vt:lpstr>Berlin</vt:lpstr>
      <vt:lpstr>THE NORMALIZATION  OF ANTISEMITISM</vt:lpstr>
      <vt:lpstr>DEFINITIONS</vt:lpstr>
      <vt:lpstr>DEFINITIONS</vt:lpstr>
      <vt:lpstr>ANTISEMITISM  THROUGHOUT HUMAN HISTORY</vt:lpstr>
      <vt:lpstr>ANTISEMITISM  THROUGHOUT HUMAN HISTORY</vt:lpstr>
      <vt:lpstr>ANTISEMITISM  THROUGHOUT HUMAN HISTORY</vt:lpstr>
      <vt:lpstr>ANTISEMITISM  THROUGHOUT HUMAN HISTORY</vt:lpstr>
      <vt:lpstr>THE ULTIMATE OXYMORON!</vt:lpstr>
      <vt:lpstr>THE 6 MAJOR CAUSES</vt:lpstr>
      <vt:lpstr>THE 6 MAJOR CAUSES</vt:lpstr>
      <vt:lpstr>THE 6 MAJOR CAUSES</vt:lpstr>
      <vt:lpstr>THE GOYIM DEFENSE LEAGUE</vt:lpstr>
      <vt:lpstr>THE 10 STAGES TOWARD THE NORMALIZATION OF ANTISEMITISM</vt:lpstr>
      <vt:lpstr>1. APATHY</vt:lpstr>
      <vt:lpstr>1. APATHY TOWARD A SOLUTION</vt:lpstr>
      <vt:lpstr>1. APATHY TOWARD A SOLUTION</vt:lpstr>
      <vt:lpstr>2. LACK OF EDUCATION</vt:lpstr>
      <vt:lpstr>2. LACK OF EDUCATION</vt:lpstr>
      <vt:lpstr>2. LACK OF EDUCATION</vt:lpstr>
      <vt:lpstr>2. LACK OF EDUCATION TOWARD A SOLUTION</vt:lpstr>
      <vt:lpstr>2. LACK OF EDUCATION TOWARD A SOLUTION</vt:lpstr>
      <vt:lpstr>2. LACK OF EDUCATION TOWARD A SOLUTION</vt:lpstr>
      <vt:lpstr>2. LACK OF EDUCATION TOWARD A SOLUTION</vt:lpstr>
      <vt:lpstr>3. LOW OR INCORRECT REPORTING</vt:lpstr>
      <vt:lpstr>3. LOW OR INCORRECT REPORTING</vt:lpstr>
      <vt:lpstr>3. LOW OR INCORRECT REPORTING</vt:lpstr>
      <vt:lpstr>3. LOW OR INCORRECT REPORTING TOWARD A SOLUTION</vt:lpstr>
      <vt:lpstr>4. DESENSITIZATION</vt:lpstr>
      <vt:lpstr>4. DESENSITIZATION TOWARD A SOLUTION</vt:lpstr>
      <vt:lpstr>5. NO ACCOUNTABILITY</vt:lpstr>
      <vt:lpstr>5. NO ACCOUNTABILITY</vt:lpstr>
      <vt:lpstr>5. NO ACCOUNTABILITY</vt:lpstr>
      <vt:lpstr>5. NO ACCOUNTABILITY</vt:lpstr>
      <vt:lpstr>5. NO ACCOUNTABILITY TOWARD A SOLUTION</vt:lpstr>
      <vt:lpstr>6. EMPOWERMENT</vt:lpstr>
      <vt:lpstr>6. EMPOWERMENT TOWARD A SOLUTION</vt:lpstr>
      <vt:lpstr>7. DEMONIZATION OF THE DEFENDERS</vt:lpstr>
      <vt:lpstr>7. DEMONIZATION OF THE DEFENDERS TOWARD A SOLUTION</vt:lpstr>
      <vt:lpstr>8. INCREASED PERSECUTION OF JEWS</vt:lpstr>
      <vt:lpstr>8. INCREASED PERSECUTION OF JEWS</vt:lpstr>
      <vt:lpstr>8. INCREASED PERSECUTION OF JEWS</vt:lpstr>
      <vt:lpstr>8. INCREASED PERSECUTION OF JEWS TOWARD A SOLUTION</vt:lpstr>
      <vt:lpstr>8. INCREASED PERSECUTION OF JEWS TOWARD A SOLUTION</vt:lpstr>
      <vt:lpstr>9. ENCOURAGEMENT TO KILL JEWS</vt:lpstr>
      <vt:lpstr>9. ENCOURAGEMENT TO KILL JEWS</vt:lpstr>
      <vt:lpstr>9. ENCOURAGEMENT TO KILL JEWS</vt:lpstr>
      <vt:lpstr>9. ENCOURAGEMENT TO KILL JEWS</vt:lpstr>
      <vt:lpstr>10. MASS MURDER OF JEWS</vt:lpstr>
      <vt:lpstr>NORMALIZATION</vt:lpstr>
      <vt:lpstr>PowerPoint Presentation</vt:lpstr>
      <vt:lpstr>AN UPSIDE-DOWN WORLD</vt:lpstr>
      <vt:lpstr>BELIEVERS WILL BECOME ABNORMAL</vt:lpstr>
      <vt:lpstr>BELIEVERS WILL BECOME ABNORMAL</vt:lpstr>
      <vt:lpstr>A BIBLICAL MODEL: Matthew 25:31-46</vt:lpstr>
      <vt:lpstr>A BIBLICAL MODEL: Matthew 25:31-46</vt:lpstr>
      <vt:lpstr>THE 10 STAGES TOWARD THE NORMALIZATION OF ANTISEMITISM</vt:lpstr>
      <vt:lpstr>RESOURCES</vt:lpstr>
      <vt:lpstr>THE NORMALIZATION  OF ANTISEMITISM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NORMALIZATION  OF ANTISEMITISM</dc:title>
  <dc:creator>Olivier Melnick</dc:creator>
  <cp:lastModifiedBy>Olivier Melnick</cp:lastModifiedBy>
  <cp:revision>32</cp:revision>
  <cp:lastPrinted>2023-02-24T14:36:50Z</cp:lastPrinted>
  <dcterms:created xsi:type="dcterms:W3CDTF">2023-01-03T19:48:49Z</dcterms:created>
  <dcterms:modified xsi:type="dcterms:W3CDTF">2023-02-25T20:32:28Z</dcterms:modified>
</cp:coreProperties>
</file>