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1761" r:id="rId2"/>
    <p:sldId id="1744" r:id="rId3"/>
    <p:sldId id="1794" r:id="rId4"/>
    <p:sldId id="1795" r:id="rId5"/>
    <p:sldId id="1796" r:id="rId6"/>
    <p:sldId id="2243" r:id="rId7"/>
    <p:sldId id="1798" r:id="rId8"/>
    <p:sldId id="2275" r:id="rId9"/>
    <p:sldId id="366" r:id="rId10"/>
    <p:sldId id="323" r:id="rId11"/>
    <p:sldId id="324" r:id="rId12"/>
    <p:sldId id="367" r:id="rId13"/>
    <p:sldId id="1717" r:id="rId14"/>
    <p:sldId id="259" r:id="rId15"/>
    <p:sldId id="325" r:id="rId16"/>
    <p:sldId id="270" r:id="rId17"/>
    <p:sldId id="318" r:id="rId18"/>
    <p:sldId id="342" r:id="rId19"/>
    <p:sldId id="261" r:id="rId20"/>
    <p:sldId id="1751" r:id="rId21"/>
    <p:sldId id="2242" r:id="rId22"/>
    <p:sldId id="1732" r:id="rId23"/>
    <p:sldId id="1755" r:id="rId24"/>
    <p:sldId id="1758" r:id="rId25"/>
    <p:sldId id="1759" r:id="rId26"/>
    <p:sldId id="291" r:id="rId27"/>
    <p:sldId id="1733" r:id="rId28"/>
    <p:sldId id="319" r:id="rId29"/>
    <p:sldId id="283" r:id="rId30"/>
    <p:sldId id="1719" r:id="rId31"/>
    <p:sldId id="1720" r:id="rId32"/>
    <p:sldId id="320" r:id="rId33"/>
    <p:sldId id="384" r:id="rId34"/>
    <p:sldId id="385" r:id="rId35"/>
    <p:sldId id="2276" r:id="rId36"/>
    <p:sldId id="273" r:id="rId37"/>
    <p:sldId id="260" r:id="rId38"/>
    <p:sldId id="353" r:id="rId39"/>
    <p:sldId id="2266" r:id="rId40"/>
    <p:sldId id="354" r:id="rId41"/>
    <p:sldId id="313" r:id="rId42"/>
    <p:sldId id="2268" r:id="rId43"/>
    <p:sldId id="2269" r:id="rId44"/>
    <p:sldId id="2270" r:id="rId45"/>
    <p:sldId id="2271" r:id="rId46"/>
    <p:sldId id="357" r:id="rId47"/>
    <p:sldId id="315" r:id="rId48"/>
    <p:sldId id="267" r:id="rId49"/>
    <p:sldId id="276" r:id="rId50"/>
    <p:sldId id="277" r:id="rId51"/>
    <p:sldId id="345" r:id="rId52"/>
    <p:sldId id="346" r:id="rId53"/>
    <p:sldId id="347" r:id="rId54"/>
    <p:sldId id="348" r:id="rId55"/>
    <p:sldId id="349" r:id="rId56"/>
    <p:sldId id="350" r:id="rId57"/>
    <p:sldId id="264" r:id="rId58"/>
    <p:sldId id="2277" r:id="rId59"/>
    <p:sldId id="339" r:id="rId60"/>
    <p:sldId id="2274" r:id="rId61"/>
    <p:sldId id="2273" r:id="rId62"/>
    <p:sldId id="2272" r:id="rId63"/>
    <p:sldId id="370" r:id="rId64"/>
    <p:sldId id="371" r:id="rId65"/>
    <p:sldId id="372" r:id="rId66"/>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01" autoAdjust="0"/>
    <p:restoredTop sz="94679" autoAdjust="0"/>
  </p:normalViewPr>
  <p:slideViewPr>
    <p:cSldViewPr>
      <p:cViewPr varScale="1">
        <p:scale>
          <a:sx n="119" d="100"/>
          <a:sy n="119" d="100"/>
        </p:scale>
        <p:origin x="224" y="10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F66476A-8A1D-4076-A755-89B4B0AACC48}" type="datetimeFigureOut">
              <a:rPr lang="en-US"/>
              <a:pPr>
                <a:defRPr/>
              </a:pPr>
              <a:t>2/25/23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DE03B3D3-27D8-42AB-9FF3-3F55DB14F50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E03B3D3-27D8-42AB-9FF3-3F55DB14F50A}" type="slidenum">
              <a:rPr lang="en-US" smtClean="0"/>
              <a:pPr>
                <a:defRPr/>
              </a:pPr>
              <a:t>1</a:t>
            </a:fld>
            <a:endParaRPr lang="en-US"/>
          </a:p>
        </p:txBody>
      </p:sp>
    </p:spTree>
    <p:extLst>
      <p:ext uri="{BB962C8B-B14F-4D97-AF65-F5344CB8AC3E}">
        <p14:creationId xmlns:p14="http://schemas.microsoft.com/office/powerpoint/2010/main" val="820051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E03B3D3-27D8-42AB-9FF3-3F55DB14F50A}" type="slidenum">
              <a:rPr lang="en-US" smtClean="0"/>
              <a:pPr>
                <a:defRPr/>
              </a:pPr>
              <a:t>24</a:t>
            </a:fld>
            <a:endParaRPr lang="en-US"/>
          </a:p>
        </p:txBody>
      </p:sp>
    </p:spTree>
    <p:extLst>
      <p:ext uri="{BB962C8B-B14F-4D97-AF65-F5344CB8AC3E}">
        <p14:creationId xmlns:p14="http://schemas.microsoft.com/office/powerpoint/2010/main" val="643092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E03B3D3-27D8-42AB-9FF3-3F55DB14F50A}" type="slidenum">
              <a:rPr lang="en-US" smtClean="0"/>
              <a:pPr>
                <a:defRPr/>
              </a:pPr>
              <a:t>25</a:t>
            </a:fld>
            <a:endParaRPr lang="en-US"/>
          </a:p>
        </p:txBody>
      </p:sp>
    </p:spTree>
    <p:extLst>
      <p:ext uri="{BB962C8B-B14F-4D97-AF65-F5344CB8AC3E}">
        <p14:creationId xmlns:p14="http://schemas.microsoft.com/office/powerpoint/2010/main" val="3117880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2/25/23 5:23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26</a:t>
            </a:fld>
            <a:endParaRPr lang="en-US" dirty="0"/>
          </a:p>
        </p:txBody>
      </p:sp>
    </p:spTree>
    <p:extLst>
      <p:ext uri="{BB962C8B-B14F-4D97-AF65-F5344CB8AC3E}">
        <p14:creationId xmlns:p14="http://schemas.microsoft.com/office/powerpoint/2010/main" val="1361339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2/25/23 5:23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27</a:t>
            </a:fld>
            <a:endParaRPr lang="en-US" dirty="0"/>
          </a:p>
        </p:txBody>
      </p:sp>
    </p:spTree>
    <p:extLst>
      <p:ext uri="{BB962C8B-B14F-4D97-AF65-F5344CB8AC3E}">
        <p14:creationId xmlns:p14="http://schemas.microsoft.com/office/powerpoint/2010/main" val="1361339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E03B3D3-27D8-42AB-9FF3-3F55DB14F50A}" type="slidenum">
              <a:rPr lang="en-US" smtClean="0"/>
              <a:pPr>
                <a:defRPr/>
              </a:pPr>
              <a:t>29</a:t>
            </a:fld>
            <a:endParaRPr lang="en-US"/>
          </a:p>
        </p:txBody>
      </p:sp>
    </p:spTree>
    <p:extLst>
      <p:ext uri="{BB962C8B-B14F-4D97-AF65-F5344CB8AC3E}">
        <p14:creationId xmlns:p14="http://schemas.microsoft.com/office/powerpoint/2010/main" val="179878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E03B3D3-27D8-42AB-9FF3-3F55DB14F50A}" type="slidenum">
              <a:rPr lang="en-US" smtClean="0"/>
              <a:pPr>
                <a:defRPr/>
              </a:pPr>
              <a:t>32</a:t>
            </a:fld>
            <a:endParaRPr lang="en-US"/>
          </a:p>
        </p:txBody>
      </p:sp>
    </p:spTree>
    <p:extLst>
      <p:ext uri="{BB962C8B-B14F-4D97-AF65-F5344CB8AC3E}">
        <p14:creationId xmlns:p14="http://schemas.microsoft.com/office/powerpoint/2010/main" val="998174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E03B3D3-27D8-42AB-9FF3-3F55DB14F50A}" type="slidenum">
              <a:rPr lang="en-US" smtClean="0"/>
              <a:pPr>
                <a:defRPr/>
              </a:pPr>
              <a:t>35</a:t>
            </a:fld>
            <a:endParaRPr lang="en-US"/>
          </a:p>
        </p:txBody>
      </p:sp>
    </p:spTree>
    <p:extLst>
      <p:ext uri="{BB962C8B-B14F-4D97-AF65-F5344CB8AC3E}">
        <p14:creationId xmlns:p14="http://schemas.microsoft.com/office/powerpoint/2010/main" val="2070479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E03B3D3-27D8-42AB-9FF3-3F55DB14F50A}" type="slidenum">
              <a:rPr lang="en-US" smtClean="0"/>
              <a:pPr>
                <a:defRPr/>
              </a:pPr>
              <a:t>39</a:t>
            </a:fld>
            <a:endParaRPr lang="en-US"/>
          </a:p>
        </p:txBody>
      </p:sp>
    </p:spTree>
    <p:extLst>
      <p:ext uri="{BB962C8B-B14F-4D97-AF65-F5344CB8AC3E}">
        <p14:creationId xmlns:p14="http://schemas.microsoft.com/office/powerpoint/2010/main" val="712580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7CD11A-EED3-40CE-98A3-28FEE84867B3}" type="slidenum">
              <a:rPr lang="en-US" smtClean="0"/>
              <a:t>63</a:t>
            </a:fld>
            <a:endParaRPr lang="en-US"/>
          </a:p>
        </p:txBody>
      </p:sp>
    </p:spTree>
    <p:extLst>
      <p:ext uri="{BB962C8B-B14F-4D97-AF65-F5344CB8AC3E}">
        <p14:creationId xmlns:p14="http://schemas.microsoft.com/office/powerpoint/2010/main" val="3678822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7CD11A-EED3-40CE-98A3-28FEE84867B3}" type="slidenum">
              <a:rPr lang="en-US" smtClean="0"/>
              <a:t>64</a:t>
            </a:fld>
            <a:endParaRPr lang="en-US"/>
          </a:p>
        </p:txBody>
      </p:sp>
    </p:spTree>
    <p:extLst>
      <p:ext uri="{BB962C8B-B14F-4D97-AF65-F5344CB8AC3E}">
        <p14:creationId xmlns:p14="http://schemas.microsoft.com/office/powerpoint/2010/main" val="797325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67E1-E601-4AAF-B95C-B25720D70A60}" type="slidenum">
              <a:rPr lang="en-US" smtClean="0"/>
              <a:t>3</a:t>
            </a:fld>
            <a:endParaRPr lang="en-US"/>
          </a:p>
        </p:txBody>
      </p:sp>
    </p:spTree>
    <p:extLst>
      <p:ext uri="{BB962C8B-B14F-4D97-AF65-F5344CB8AC3E}">
        <p14:creationId xmlns:p14="http://schemas.microsoft.com/office/powerpoint/2010/main" val="874016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67E1-E601-4AAF-B95C-B25720D70A60}" type="slidenum">
              <a:rPr lang="en-US" smtClean="0"/>
              <a:t>4</a:t>
            </a:fld>
            <a:endParaRPr lang="en-US"/>
          </a:p>
        </p:txBody>
      </p:sp>
    </p:spTree>
    <p:extLst>
      <p:ext uri="{BB962C8B-B14F-4D97-AF65-F5344CB8AC3E}">
        <p14:creationId xmlns:p14="http://schemas.microsoft.com/office/powerpoint/2010/main" val="3731458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B667E1-E601-4AAF-B95C-B25720D70A60}" type="slidenum">
              <a:rPr lang="en-US" smtClean="0"/>
              <a:t>5</a:t>
            </a:fld>
            <a:endParaRPr lang="en-US"/>
          </a:p>
        </p:txBody>
      </p:sp>
    </p:spTree>
    <p:extLst>
      <p:ext uri="{BB962C8B-B14F-4D97-AF65-F5344CB8AC3E}">
        <p14:creationId xmlns:p14="http://schemas.microsoft.com/office/powerpoint/2010/main" val="3693806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E03B3D3-27D8-42AB-9FF3-3F55DB14F50A}" type="slidenum">
              <a:rPr lang="en-US" smtClean="0"/>
              <a:pPr>
                <a:defRPr/>
              </a:pPr>
              <a:t>6</a:t>
            </a:fld>
            <a:endParaRPr lang="en-US"/>
          </a:p>
        </p:txBody>
      </p:sp>
    </p:spTree>
    <p:extLst>
      <p:ext uri="{BB962C8B-B14F-4D97-AF65-F5344CB8AC3E}">
        <p14:creationId xmlns:p14="http://schemas.microsoft.com/office/powerpoint/2010/main" val="2758760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F963EF3-C22F-4925-AEB5-5B13136DC0E8}" type="slidenum">
              <a:rPr lang="en-US" smtClean="0"/>
              <a:pPr>
                <a:defRPr/>
              </a:pPr>
              <a:t>7</a:t>
            </a:fld>
            <a:endParaRPr lang="en-US"/>
          </a:p>
        </p:txBody>
      </p:sp>
    </p:spTree>
    <p:extLst>
      <p:ext uri="{BB962C8B-B14F-4D97-AF65-F5344CB8AC3E}">
        <p14:creationId xmlns:p14="http://schemas.microsoft.com/office/powerpoint/2010/main" val="3277240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8A0D6AC-2496-438F-A9D1-461551F31CD7}" type="slidenum">
              <a:rPr lang="en-US" altLang="en-US" sz="1200" smtClean="0"/>
              <a:pPr eaLnBrk="1" hangingPunct="1"/>
              <a:t>9</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E03B3D3-27D8-42AB-9FF3-3F55DB14F50A}" type="slidenum">
              <a:rPr lang="en-US" smtClean="0"/>
              <a:pPr>
                <a:defRPr/>
              </a:pPr>
              <a:t>14</a:t>
            </a:fld>
            <a:endParaRPr lang="en-US"/>
          </a:p>
        </p:txBody>
      </p:sp>
    </p:spTree>
    <p:extLst>
      <p:ext uri="{BB962C8B-B14F-4D97-AF65-F5344CB8AC3E}">
        <p14:creationId xmlns:p14="http://schemas.microsoft.com/office/powerpoint/2010/main" val="216221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E03B3D3-27D8-42AB-9FF3-3F55DB14F50A}" type="slidenum">
              <a:rPr lang="en-US" smtClean="0"/>
              <a:pPr>
                <a:defRPr/>
              </a:pPr>
              <a:t>17</a:t>
            </a:fld>
            <a:endParaRPr lang="en-US"/>
          </a:p>
        </p:txBody>
      </p:sp>
    </p:spTree>
    <p:extLst>
      <p:ext uri="{BB962C8B-B14F-4D97-AF65-F5344CB8AC3E}">
        <p14:creationId xmlns:p14="http://schemas.microsoft.com/office/powerpoint/2010/main" val="1104298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685800"/>
            <a:ext cx="10363200" cy="1143000"/>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2540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p:spPr>
        <p:txBody>
          <a:bodyPr/>
          <a:lstStyle>
            <a:lvl1pPr>
              <a:defRPr/>
            </a:lvl1pPr>
          </a:lstStyle>
          <a:p>
            <a:pPr>
              <a:defRPr/>
            </a:pPr>
            <a:fld id="{53EA3129-E2FA-4F11-86B5-FCD74A83019C}" type="slidenum">
              <a:rPr lang="en-US"/>
              <a:pPr>
                <a:defRPr/>
              </a:pPr>
              <a:t>‹#›</a:t>
            </a:fld>
            <a:endParaRPr lang="en-US"/>
          </a:p>
        </p:txBody>
      </p:sp>
    </p:spTree>
    <p:extLst>
      <p:ext uri="{BB962C8B-B14F-4D97-AF65-F5344CB8AC3E}">
        <p14:creationId xmlns:p14="http://schemas.microsoft.com/office/powerpoint/2010/main" val="2440081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034D9B-222D-4D8B-9D90-2002B093867F}" type="slidenum">
              <a:rPr lang="en-US"/>
              <a:pPr>
                <a:defRPr/>
              </a:pPr>
              <a:t>‹#›</a:t>
            </a:fld>
            <a:endParaRPr lang="en-US"/>
          </a:p>
        </p:txBody>
      </p:sp>
    </p:spTree>
    <p:extLst>
      <p:ext uri="{BB962C8B-B14F-4D97-AF65-F5344CB8AC3E}">
        <p14:creationId xmlns:p14="http://schemas.microsoft.com/office/powerpoint/2010/main" val="2471801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371600"/>
            <a:ext cx="2336800" cy="396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0" y="1371600"/>
            <a:ext cx="6807200" cy="3962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BECC62-9DA1-4309-9803-3B4121243107}" type="slidenum">
              <a:rPr lang="en-US"/>
              <a:pPr>
                <a:defRPr/>
              </a:pPr>
              <a:t>‹#›</a:t>
            </a:fld>
            <a:endParaRPr lang="en-US"/>
          </a:p>
        </p:txBody>
      </p:sp>
    </p:spTree>
    <p:extLst>
      <p:ext uri="{BB962C8B-B14F-4D97-AF65-F5344CB8AC3E}">
        <p14:creationId xmlns:p14="http://schemas.microsoft.com/office/powerpoint/2010/main" val="3325408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90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2514600"/>
            <a:ext cx="5080000" cy="3352800"/>
          </a:xfrm>
        </p:spPr>
        <p:txBody>
          <a:bodyPr/>
          <a:lstStyle/>
          <a:p>
            <a:pPr lvl="0"/>
            <a:endParaRPr lang="en-US" noProof="0" dirty="0"/>
          </a:p>
        </p:txBody>
      </p:sp>
      <p:sp>
        <p:nvSpPr>
          <p:cNvPr id="4" name="Text Placeholder 3"/>
          <p:cNvSpPr>
            <a:spLocks noGrp="1"/>
          </p:cNvSpPr>
          <p:nvPr>
            <p:ph type="body" sz="half" idx="2"/>
          </p:nvPr>
        </p:nvSpPr>
        <p:spPr>
          <a:xfrm>
            <a:off x="6197600" y="2514600"/>
            <a:ext cx="50800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F480890F-7A2F-476B-897B-23D9F3D614AF}" type="slidenum">
              <a:rPr lang="en-US"/>
              <a:pPr>
                <a:defRPr/>
              </a:pPr>
              <a:t>‹#›</a:t>
            </a:fld>
            <a:endParaRPr lang="en-US"/>
          </a:p>
        </p:txBody>
      </p:sp>
    </p:spTree>
    <p:extLst>
      <p:ext uri="{BB962C8B-B14F-4D97-AF65-F5344CB8AC3E}">
        <p14:creationId xmlns:p14="http://schemas.microsoft.com/office/powerpoint/2010/main" val="987358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E2041C-D0B8-46F5-A8FC-E2CFCD37A7E0}" type="slidenum">
              <a:rPr lang="en-US"/>
              <a:pPr>
                <a:defRPr/>
              </a:pPr>
              <a:t>‹#›</a:t>
            </a:fld>
            <a:endParaRPr lang="en-US"/>
          </a:p>
        </p:txBody>
      </p:sp>
    </p:spTree>
    <p:extLst>
      <p:ext uri="{BB962C8B-B14F-4D97-AF65-F5344CB8AC3E}">
        <p14:creationId xmlns:p14="http://schemas.microsoft.com/office/powerpoint/2010/main" val="1916866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484EF5-5661-40A3-9A01-EB16F533C973}" type="slidenum">
              <a:rPr lang="en-US"/>
              <a:pPr>
                <a:defRPr/>
              </a:pPr>
              <a:t>‹#›</a:t>
            </a:fld>
            <a:endParaRPr lang="en-US"/>
          </a:p>
        </p:txBody>
      </p:sp>
    </p:spTree>
    <p:extLst>
      <p:ext uri="{BB962C8B-B14F-4D97-AF65-F5344CB8AC3E}">
        <p14:creationId xmlns:p14="http://schemas.microsoft.com/office/powerpoint/2010/main" val="219292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32000" y="2438400"/>
            <a:ext cx="4572000" cy="289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2438400"/>
            <a:ext cx="4572000" cy="289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AFA497-4044-49E6-B901-F20067EFFB21}" type="slidenum">
              <a:rPr lang="en-US"/>
              <a:pPr>
                <a:defRPr/>
              </a:pPr>
              <a:t>‹#›</a:t>
            </a:fld>
            <a:endParaRPr lang="en-US"/>
          </a:p>
        </p:txBody>
      </p:sp>
    </p:spTree>
    <p:extLst>
      <p:ext uri="{BB962C8B-B14F-4D97-AF65-F5344CB8AC3E}">
        <p14:creationId xmlns:p14="http://schemas.microsoft.com/office/powerpoint/2010/main" val="1778498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1ABD29-B852-4558-80D2-9AA5B1283CC0}" type="slidenum">
              <a:rPr lang="en-US"/>
              <a:pPr>
                <a:defRPr/>
              </a:pPr>
              <a:t>‹#›</a:t>
            </a:fld>
            <a:endParaRPr lang="en-US"/>
          </a:p>
        </p:txBody>
      </p:sp>
    </p:spTree>
    <p:extLst>
      <p:ext uri="{BB962C8B-B14F-4D97-AF65-F5344CB8AC3E}">
        <p14:creationId xmlns:p14="http://schemas.microsoft.com/office/powerpoint/2010/main" val="270567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B4AD08-81AC-4A93-A814-4182857E97E3}" type="slidenum">
              <a:rPr lang="en-US"/>
              <a:pPr>
                <a:defRPr/>
              </a:pPr>
              <a:t>‹#›</a:t>
            </a:fld>
            <a:endParaRPr lang="en-US"/>
          </a:p>
        </p:txBody>
      </p:sp>
    </p:spTree>
    <p:extLst>
      <p:ext uri="{BB962C8B-B14F-4D97-AF65-F5344CB8AC3E}">
        <p14:creationId xmlns:p14="http://schemas.microsoft.com/office/powerpoint/2010/main" val="745220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09A4D6-0D20-4A82-884C-48A99603D2AA}" type="slidenum">
              <a:rPr lang="en-US"/>
              <a:pPr>
                <a:defRPr/>
              </a:pPr>
              <a:t>‹#›</a:t>
            </a:fld>
            <a:endParaRPr lang="en-US"/>
          </a:p>
        </p:txBody>
      </p:sp>
    </p:spTree>
    <p:extLst>
      <p:ext uri="{BB962C8B-B14F-4D97-AF65-F5344CB8AC3E}">
        <p14:creationId xmlns:p14="http://schemas.microsoft.com/office/powerpoint/2010/main" val="2383934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867AA-89B6-4A80-96C0-B8DFA7A782DD}" type="slidenum">
              <a:rPr lang="en-US"/>
              <a:pPr>
                <a:defRPr/>
              </a:pPr>
              <a:t>‹#›</a:t>
            </a:fld>
            <a:endParaRPr lang="en-US"/>
          </a:p>
        </p:txBody>
      </p:sp>
    </p:spTree>
    <p:extLst>
      <p:ext uri="{BB962C8B-B14F-4D97-AF65-F5344CB8AC3E}">
        <p14:creationId xmlns:p14="http://schemas.microsoft.com/office/powerpoint/2010/main" val="1254384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9C7D3-23E7-417E-8B64-45DA4ED7EE5F}" type="slidenum">
              <a:rPr lang="en-US"/>
              <a:pPr>
                <a:defRPr/>
              </a:pPr>
              <a:t>‹#›</a:t>
            </a:fld>
            <a:endParaRPr lang="en-US"/>
          </a:p>
        </p:txBody>
      </p:sp>
    </p:spTree>
    <p:extLst>
      <p:ext uri="{BB962C8B-B14F-4D97-AF65-F5344CB8AC3E}">
        <p14:creationId xmlns:p14="http://schemas.microsoft.com/office/powerpoint/2010/main" val="4045896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00" y="1371600"/>
            <a:ext cx="934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032000" y="2438400"/>
            <a:ext cx="9347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117600" y="63246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4368800" y="63246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8940800" y="63246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2FC8E63-6F9C-4E51-9C3B-0A0CFE7BE3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2.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image" Target="../media/image32.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w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oleObject" Target="../embeddings/oleObject1.bin"/><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emf"/><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871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46538" y="381000"/>
            <a:ext cx="5944066" cy="769441"/>
          </a:xfrm>
          <a:prstGeom prst="rect">
            <a:avLst/>
          </a:prstGeom>
          <a:noFill/>
        </p:spPr>
        <p:txBody>
          <a:bodyPr wrap="square">
            <a:spAutoFit/>
          </a:bodyPr>
          <a:lstStyle/>
          <a:p>
            <a:pPr eaLnBrk="1" hangingPunct="1">
              <a:defRPr/>
            </a:pPr>
            <a:r>
              <a:rPr lang="en-US" sz="4400" b="1" dirty="0">
                <a:solidFill>
                  <a:schemeClr val="bg1"/>
                </a:solidFill>
                <a:effectLst>
                  <a:glow rad="101600">
                    <a:srgbClr val="000000"/>
                  </a:glow>
                  <a:outerShdw blurRad="38100" dist="38100" dir="2700000" algn="tl">
                    <a:srgbClr val="000000">
                      <a:alpha val="43137"/>
                    </a:srgbClr>
                  </a:outerShdw>
                </a:effectLst>
                <a:latin typeface="Tahoma" pitchFamily="34" charset="0"/>
                <a:ea typeface="Tahoma" pitchFamily="34" charset="0"/>
                <a:cs typeface="Tahoma" pitchFamily="34" charset="0"/>
              </a:rPr>
              <a:t>Topics of discussion</a:t>
            </a:r>
            <a:endParaRPr lang="en-US" sz="4000" b="1" dirty="0">
              <a:solidFill>
                <a:schemeClr val="bg1"/>
              </a:solidFill>
              <a:effectLst>
                <a:glow rad="101600">
                  <a:srgbClr val="000000"/>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7" name="Rectangle 3"/>
          <p:cNvSpPr txBox="1">
            <a:spLocks noChangeArrowheads="1"/>
          </p:cNvSpPr>
          <p:nvPr/>
        </p:nvSpPr>
        <p:spPr>
          <a:xfrm>
            <a:off x="580697" y="1371600"/>
            <a:ext cx="7391400" cy="533400"/>
          </a:xfrm>
          <a:prstGeom prst="rect">
            <a:avLst/>
          </a:prstGeom>
        </p:spPr>
        <p:txBody>
          <a:bodyPr/>
          <a:lstStyle/>
          <a:p>
            <a:pPr eaLnBrk="1" hangingPunct="1">
              <a:defRPr/>
            </a:pPr>
            <a:r>
              <a:rPr lang="en-US" sz="3200" b="1" dirty="0">
                <a:solidFill>
                  <a:srgbClr val="FFFFFF"/>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What is the Rapture?</a:t>
            </a:r>
            <a:endParaRPr lang="en-US" sz="32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8" name="Rectangle 3"/>
          <p:cNvSpPr txBox="1">
            <a:spLocks noChangeArrowheads="1"/>
          </p:cNvSpPr>
          <p:nvPr/>
        </p:nvSpPr>
        <p:spPr>
          <a:xfrm>
            <a:off x="580697" y="1905000"/>
            <a:ext cx="8897936" cy="769440"/>
          </a:xfrm>
          <a:prstGeom prst="rect">
            <a:avLst/>
          </a:prstGeom>
        </p:spPr>
        <p:txBody>
          <a:bodyPr/>
          <a:lstStyle/>
          <a:p>
            <a:pPr eaLnBrk="1" hangingPunct="1">
              <a:defRPr/>
            </a:pPr>
            <a:r>
              <a:rPr lang="en-US" sz="3200" b="1" dirty="0">
                <a:solidFill>
                  <a:srgbClr val="FFFF00"/>
                </a:solidFill>
                <a:effectLst>
                  <a:glow rad="139700">
                    <a:srgbClr val="000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The Timing of the Rapture</a:t>
            </a:r>
            <a:endParaRPr lang="en-US" sz="3200" b="1" dirty="0">
              <a:solidFill>
                <a:srgbClr val="FFFF00"/>
              </a:solidFill>
              <a:effectLst>
                <a:glow rad="101600">
                  <a:srgbClr val="000000"/>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9" name="Rectangle 8"/>
          <p:cNvSpPr/>
          <p:nvPr/>
        </p:nvSpPr>
        <p:spPr>
          <a:xfrm>
            <a:off x="580697" y="2506493"/>
            <a:ext cx="6553200" cy="584775"/>
          </a:xfrm>
          <a:prstGeom prst="rect">
            <a:avLst/>
          </a:prstGeom>
        </p:spPr>
        <p:txBody>
          <a:bodyPr wrap="square">
            <a:spAutoFit/>
          </a:bodyPr>
          <a:lstStyle/>
          <a:p>
            <a:pPr eaLnBrk="1" hangingPunct="1">
              <a:defRPr/>
            </a:pPr>
            <a:r>
              <a:rPr lang="en-US" sz="3200" b="1" dirty="0">
                <a:effectLst>
                  <a:glow rad="139700">
                    <a:srgbClr val="000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A doctrine of Imminence</a:t>
            </a:r>
            <a:endParaRPr lang="en-US" sz="3200" b="1" dirty="0">
              <a:solidFill>
                <a:srgbClr val="FFFF00"/>
              </a:solidFill>
              <a:effectLst>
                <a:glow rad="101600">
                  <a:srgbClr val="000000"/>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0" name="Rectangle 9"/>
          <p:cNvSpPr/>
          <p:nvPr/>
        </p:nvSpPr>
        <p:spPr>
          <a:xfrm>
            <a:off x="580697" y="3115627"/>
            <a:ext cx="11734800" cy="584775"/>
          </a:xfrm>
          <a:prstGeom prst="rect">
            <a:avLst/>
          </a:prstGeom>
        </p:spPr>
        <p:txBody>
          <a:bodyPr wrap="square">
            <a:spAutoFit/>
          </a:bodyPr>
          <a:lstStyle/>
          <a:p>
            <a:pPr eaLnBrk="1" hangingPunct="1">
              <a:defRPr/>
            </a:pPr>
            <a:r>
              <a:rPr lang="en-US" sz="3200" b="1" dirty="0">
                <a:solidFill>
                  <a:srgbClr val="FFFF00"/>
                </a:solidFill>
                <a:effectLst>
                  <a:glow rad="139700">
                    <a:srgbClr val="000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A closer look at the Rapture Text</a:t>
            </a:r>
            <a:endParaRPr lang="en-US" sz="3200" b="1" dirty="0">
              <a:solidFill>
                <a:srgbClr val="FFFF00"/>
              </a:solidFill>
              <a:effectLst>
                <a:glow rad="101600">
                  <a:srgbClr val="000000"/>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3" name="Rectangle 2"/>
          <p:cNvSpPr txBox="1">
            <a:spLocks noChangeArrowheads="1"/>
          </p:cNvSpPr>
          <p:nvPr/>
        </p:nvSpPr>
        <p:spPr bwMode="auto">
          <a:xfrm>
            <a:off x="6448097" y="208129"/>
            <a:ext cx="5867400" cy="592116"/>
          </a:xfrm>
          <a:prstGeom prst="rect">
            <a:avLst/>
          </a:prstGeom>
          <a:noFill/>
          <a:ln w="9525">
            <a:noFill/>
            <a:miter lim="800000"/>
            <a:headEnd/>
            <a:tailEnd/>
          </a:ln>
          <a:effectLst/>
        </p:spPr>
        <p:txBody>
          <a:bodyPr anchor="ctr"/>
          <a:lstStyle/>
          <a:p>
            <a:pPr algn="ctr" eaLnBrk="1" hangingPunct="1">
              <a:defRPr/>
            </a:pPr>
            <a:r>
              <a:rPr lang="en-US" sz="4000" kern="0" dirty="0">
                <a:effectLst>
                  <a:glow rad="139700">
                    <a:srgbClr val="161616"/>
                  </a:glow>
                  <a:outerShdw blurRad="38100" dist="38100" dir="2700000" algn="tl">
                    <a:srgbClr val="000000">
                      <a:alpha val="43137"/>
                    </a:srgbClr>
                  </a:outerShdw>
                </a:effectLst>
                <a:latin typeface="Bernard MT Condensed" pitchFamily="18" charset="0"/>
              </a:rPr>
              <a:t>The Rapture of the Church</a:t>
            </a:r>
            <a:endParaRPr lang="en-US" sz="4000" b="1" kern="0" dirty="0">
              <a:solidFill>
                <a:srgbClr val="FFFF66"/>
              </a:solidFill>
              <a:effectLst>
                <a:glow rad="139700">
                  <a:srgbClr val="161616"/>
                </a:glow>
                <a:outerShdw blurRad="38100" dist="38100" dir="2700000" algn="tl">
                  <a:srgbClr val="000000">
                    <a:alpha val="43137"/>
                  </a:srgbClr>
                </a:outerShdw>
              </a:effectLst>
              <a:latin typeface="Tempus Sans ITC" pitchFamily="82" charset="0"/>
            </a:endParaRPr>
          </a:p>
        </p:txBody>
      </p:sp>
      <p:sp>
        <p:nvSpPr>
          <p:cNvPr id="12" name="Rectangle 11"/>
          <p:cNvSpPr/>
          <p:nvPr/>
        </p:nvSpPr>
        <p:spPr>
          <a:xfrm>
            <a:off x="580697" y="3728571"/>
            <a:ext cx="11734800" cy="584775"/>
          </a:xfrm>
          <a:prstGeom prst="rect">
            <a:avLst/>
          </a:prstGeom>
        </p:spPr>
        <p:txBody>
          <a:bodyPr wrap="square">
            <a:spAutoFit/>
          </a:bodyPr>
          <a:lstStyle/>
          <a:p>
            <a:pPr eaLnBrk="1" hangingPunct="1">
              <a:defRPr/>
            </a:pPr>
            <a:r>
              <a:rPr lang="en-US" sz="3200" b="1" dirty="0">
                <a:solidFill>
                  <a:schemeClr val="bg1"/>
                </a:solidFill>
                <a:effectLst>
                  <a:glow rad="139700">
                    <a:srgbClr val="000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Warning against dating the Rapture!</a:t>
            </a:r>
          </a:p>
        </p:txBody>
      </p:sp>
      <p:sp>
        <p:nvSpPr>
          <p:cNvPr id="15" name="Rectangle 14"/>
          <p:cNvSpPr/>
          <p:nvPr/>
        </p:nvSpPr>
        <p:spPr>
          <a:xfrm>
            <a:off x="580697" y="4384912"/>
            <a:ext cx="7829550" cy="584775"/>
          </a:xfrm>
          <a:prstGeom prst="rect">
            <a:avLst/>
          </a:prstGeom>
        </p:spPr>
        <p:txBody>
          <a:bodyPr wrap="square">
            <a:spAutoFit/>
          </a:bodyPr>
          <a:lstStyle/>
          <a:p>
            <a:pPr eaLnBrk="1" hangingPunct="1">
              <a:defRPr/>
            </a:pPr>
            <a:r>
              <a:rPr lang="en-US" sz="3200" b="1" dirty="0">
                <a:solidFill>
                  <a:srgbClr val="FFFF00"/>
                </a:solidFill>
                <a:effectLst>
                  <a:glow rad="139700">
                    <a:srgbClr val="000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The Benefits of the Rapture</a:t>
            </a:r>
            <a:endParaRPr lang="en-US" sz="3200" b="1" dirty="0">
              <a:solidFill>
                <a:srgbClr val="FFFF00"/>
              </a:solidFill>
              <a:effectLst>
                <a:glow rad="101600">
                  <a:srgbClr val="000000"/>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1" name="Rectangle 10"/>
          <p:cNvSpPr/>
          <p:nvPr/>
        </p:nvSpPr>
        <p:spPr>
          <a:xfrm>
            <a:off x="580697" y="5035943"/>
            <a:ext cx="11201400" cy="584775"/>
          </a:xfrm>
          <a:prstGeom prst="rect">
            <a:avLst/>
          </a:prstGeom>
        </p:spPr>
        <p:txBody>
          <a:bodyPr wrap="square">
            <a:spAutoFit/>
          </a:bodyPr>
          <a:lstStyle/>
          <a:p>
            <a:pPr eaLnBrk="1" hangingPunct="1">
              <a:defRPr/>
            </a:pPr>
            <a:r>
              <a:rPr lang="en-US" sz="3200" b="1" dirty="0">
                <a:solidFill>
                  <a:schemeClr val="bg1"/>
                </a:solidFill>
                <a:effectLst>
                  <a:glow rad="139700">
                    <a:srgbClr val="000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The Differences between  the Rapture &amp; 2</a:t>
            </a:r>
            <a:r>
              <a:rPr lang="en-US" sz="3200" b="1" baseline="30000" dirty="0">
                <a:solidFill>
                  <a:schemeClr val="bg1"/>
                </a:solidFill>
                <a:effectLst>
                  <a:glow rad="139700">
                    <a:srgbClr val="000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nd</a:t>
            </a:r>
            <a:r>
              <a:rPr lang="en-US" sz="3200" b="1" dirty="0">
                <a:solidFill>
                  <a:schemeClr val="bg1"/>
                </a:solidFill>
                <a:effectLst>
                  <a:glow rad="139700">
                    <a:srgbClr val="000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 Coming</a:t>
            </a:r>
            <a:endParaRPr lang="en-US" sz="3200" b="1" dirty="0">
              <a:solidFill>
                <a:schemeClr val="bg1"/>
              </a:solidFill>
              <a:effectLst>
                <a:glow rad="101600">
                  <a:srgbClr val="000000"/>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4" name="Rectangle 13">
            <a:extLst>
              <a:ext uri="{FF2B5EF4-FFF2-40B4-BE49-F238E27FC236}">
                <a16:creationId xmlns:a16="http://schemas.microsoft.com/office/drawing/2014/main" id="{628D3518-A733-2145-9C59-E9FFCA1801F8}"/>
              </a:ext>
            </a:extLst>
          </p:cNvPr>
          <p:cNvSpPr/>
          <p:nvPr/>
        </p:nvSpPr>
        <p:spPr>
          <a:xfrm>
            <a:off x="580697" y="5669436"/>
            <a:ext cx="11154103" cy="584775"/>
          </a:xfrm>
          <a:prstGeom prst="rect">
            <a:avLst/>
          </a:prstGeom>
        </p:spPr>
        <p:txBody>
          <a:bodyPr wrap="square">
            <a:spAutoFit/>
          </a:bodyPr>
          <a:lstStyle/>
          <a:p>
            <a:pPr eaLnBrk="1" hangingPunct="1">
              <a:defRPr/>
            </a:pPr>
            <a:r>
              <a:rPr lang="en-US" sz="3200" b="1" dirty="0">
                <a:solidFill>
                  <a:srgbClr val="FFFF00"/>
                </a:solidFill>
                <a:effectLst>
                  <a:glow rad="139700">
                    <a:srgbClr val="000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What should be the attitude of the Church?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7"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anim calcmode="lin" valueType="num">
                                      <p:cBhvr>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900" decel="100000" fill="hold"/>
                                        <p:tgtEl>
                                          <p:spTgt spid="8"/>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900" decel="100000" fill="hold"/>
                                        <p:tgtEl>
                                          <p:spTgt spid="9"/>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900" decel="100000" fill="hold"/>
                                        <p:tgtEl>
                                          <p:spTgt spid="10"/>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7"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900" decel="100000" fill="hold"/>
                                        <p:tgtEl>
                                          <p:spTgt spid="12"/>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900" decel="100000" fill="hold"/>
                                        <p:tgtEl>
                                          <p:spTgt spid="15"/>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37"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900" decel="100000" fill="hold"/>
                                        <p:tgtEl>
                                          <p:spTgt spid="11"/>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7"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0"/>
                                        <p:tgtEl>
                                          <p:spTgt spid="14"/>
                                        </p:tgtEl>
                                      </p:cBhvr>
                                    </p:animEffect>
                                    <p:anim calcmode="lin" valueType="num">
                                      <p:cBhvr>
                                        <p:cTn id="75" dur="1000" fill="hold"/>
                                        <p:tgtEl>
                                          <p:spTgt spid="14"/>
                                        </p:tgtEl>
                                        <p:attrNameLst>
                                          <p:attrName>ppt_x</p:attrName>
                                        </p:attrNameLst>
                                      </p:cBhvr>
                                      <p:tavLst>
                                        <p:tav tm="0">
                                          <p:val>
                                            <p:strVal val="#ppt_x"/>
                                          </p:val>
                                        </p:tav>
                                        <p:tav tm="100000">
                                          <p:val>
                                            <p:strVal val="#ppt_x"/>
                                          </p:val>
                                        </p:tav>
                                      </p:tavLst>
                                    </p:anim>
                                    <p:anim calcmode="lin" valueType="num">
                                      <p:cBhvr>
                                        <p:cTn id="76" dur="900" decel="100000" fill="hold"/>
                                        <p:tgtEl>
                                          <p:spTgt spid="14"/>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3" grpId="0"/>
      <p:bldP spid="12" grpId="0"/>
      <p:bldP spid="15"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914400"/>
            <a:ext cx="8991600" cy="4800600"/>
          </a:xfrm>
        </p:spPr>
        <p:txBody>
          <a:bodyPr/>
          <a:lstStyle/>
          <a:p>
            <a:pPr>
              <a:defRPr/>
            </a:pPr>
            <a:r>
              <a:rPr lang="en-US" sz="9600" dirty="0">
                <a:solidFill>
                  <a:srgbClr val="FFFFFF"/>
                </a:solidFill>
                <a:effectLst>
                  <a:glow rad="101600">
                    <a:srgbClr val="000000">
                      <a:alpha val="60000"/>
                    </a:srgbClr>
                  </a:glow>
                  <a:outerShdw blurRad="38100" dist="38100" dir="2700000" algn="tl">
                    <a:srgbClr val="000000">
                      <a:alpha val="43137"/>
                    </a:srgbClr>
                  </a:outerShdw>
                </a:effectLst>
                <a:latin typeface="Bernard MT Condensed" pitchFamily="18" charset="0"/>
              </a:rPr>
              <a:t>The Rapture in Scriptures</a:t>
            </a:r>
            <a:endParaRPr lang="en-US" sz="9600" dirty="0">
              <a:effectLst>
                <a:glow rad="101600">
                  <a:srgbClr val="000000"/>
                </a:glow>
                <a:outerShdw blurRad="38100" dist="38100" dir="2700000" algn="tl">
                  <a:srgbClr val="000000">
                    <a:alpha val="43137"/>
                  </a:srgbClr>
                </a:outerShdw>
              </a:effectLst>
              <a:latin typeface="Bernard MT Condensed" pitchFamily="18" charset="0"/>
              <a:cs typeface="Tahoma" pitchFamily="34" charset="0"/>
            </a:endParaRP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D88449-A5C1-4429-B145-791F4D8EA5BC}"/>
              </a:ext>
            </a:extLst>
          </p:cNvPr>
          <p:cNvGrpSpPr/>
          <p:nvPr/>
        </p:nvGrpSpPr>
        <p:grpSpPr>
          <a:xfrm>
            <a:off x="190500" y="152400"/>
            <a:ext cx="3886200" cy="5912487"/>
            <a:chOff x="190500" y="152400"/>
            <a:chExt cx="3886200" cy="5912487"/>
          </a:xfrm>
        </p:grpSpPr>
        <p:sp>
          <p:nvSpPr>
            <p:cNvPr id="5122" name="Text Box 4"/>
            <p:cNvSpPr txBox="1">
              <a:spLocks noChangeArrowheads="1"/>
            </p:cNvSpPr>
            <p:nvPr/>
          </p:nvSpPr>
          <p:spPr bwMode="auto">
            <a:xfrm>
              <a:off x="190500" y="152400"/>
              <a:ext cx="3886200" cy="830263"/>
            </a:xfrm>
            <a:prstGeom prst="rect">
              <a:avLst/>
            </a:prstGeom>
            <a:noFill/>
            <a:ln w="9525">
              <a:noFill/>
              <a:miter lim="800000"/>
              <a:headEnd/>
              <a:tailEnd/>
            </a:ln>
          </p:spPr>
          <p:txBody>
            <a:bodyPr>
              <a:spAutoFit/>
            </a:bodyPr>
            <a:lstStyle/>
            <a:p>
              <a:pPr algn="ctr" eaLnBrk="1" hangingPunct="1">
                <a:spcBef>
                  <a:spcPct val="50000"/>
                </a:spcBef>
                <a:defRPr/>
              </a:pPr>
              <a:r>
                <a:rPr lang="en-US" kern="0" dirty="0">
                  <a:solidFill>
                    <a:srgbClr val="FFFFFF"/>
                  </a:solidFill>
                  <a:effectLst>
                    <a:glow rad="101600">
                      <a:srgbClr val="000000">
                        <a:alpha val="60000"/>
                      </a:srgbClr>
                    </a:glow>
                    <a:outerShdw blurRad="38100" dist="38100" dir="2700000" algn="tl">
                      <a:srgbClr val="000000">
                        <a:alpha val="43137"/>
                      </a:srgbClr>
                    </a:outerShdw>
                  </a:effectLst>
                  <a:latin typeface="Bernard MT Condensed" pitchFamily="18" charset="0"/>
                </a:rPr>
                <a:t>The Scriptural Text for the Rapture of the Church</a:t>
              </a:r>
              <a:endParaRPr lang="en-US" b="1" dirty="0">
                <a:effectLst>
                  <a:glow rad="101600">
                    <a:srgbClr val="000000">
                      <a:alpha val="60000"/>
                    </a:srgbClr>
                  </a:glow>
                  <a:outerShdw blurRad="38100" dist="38100" dir="2700000" algn="tl">
                    <a:srgbClr val="000000">
                      <a:alpha val="43137"/>
                    </a:srgbClr>
                  </a:outerShdw>
                </a:effectLst>
                <a:latin typeface="Arial" charset="0"/>
              </a:endParaRPr>
            </a:p>
          </p:txBody>
        </p:sp>
        <p:pic>
          <p:nvPicPr>
            <p:cNvPr id="5123" name="Picture 5" descr="The Rapture"/>
            <p:cNvPicPr>
              <a:picLocks noChangeAspect="1" noChangeArrowheads="1"/>
            </p:cNvPicPr>
            <p:nvPr/>
          </p:nvPicPr>
          <p:blipFill>
            <a:blip r:embed="rId2" cstate="print"/>
            <a:srcRect/>
            <a:stretch>
              <a:fillRect/>
            </a:stretch>
          </p:blipFill>
          <p:spPr bwMode="auto">
            <a:xfrm>
              <a:off x="228600" y="1295400"/>
              <a:ext cx="3810000" cy="47694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
        <p:nvSpPr>
          <p:cNvPr id="2055" name="Text Box 7"/>
          <p:cNvSpPr txBox="1">
            <a:spLocks noChangeArrowheads="1"/>
          </p:cNvSpPr>
          <p:nvPr/>
        </p:nvSpPr>
        <p:spPr bwMode="auto">
          <a:xfrm>
            <a:off x="3962400" y="430680"/>
            <a:ext cx="8001000" cy="6055504"/>
          </a:xfrm>
          <a:prstGeom prst="rect">
            <a:avLst/>
          </a:prstGeom>
          <a:noFill/>
          <a:ln w="9525">
            <a:noFill/>
            <a:miter lim="800000"/>
            <a:headEnd/>
            <a:tailEnd/>
          </a:ln>
        </p:spPr>
        <p:txBody>
          <a:bodyPr wrap="square">
            <a:spAutoFit/>
          </a:bodyPr>
          <a:lstStyle/>
          <a:p>
            <a:pPr algn="ctr" eaLnBrk="1" hangingPunct="1">
              <a:spcBef>
                <a:spcPct val="50000"/>
              </a:spcBef>
              <a:defRPr/>
            </a:pPr>
            <a:r>
              <a:rPr lang="en-US" sz="3100" b="1" dirty="0">
                <a:effectLst>
                  <a:glow rad="101600">
                    <a:srgbClr val="000000">
                      <a:alpha val="60000"/>
                    </a:srgbClr>
                  </a:glow>
                </a:effectLst>
                <a:latin typeface="Arial" charset="0"/>
              </a:rPr>
              <a:t>1 Thessalonians 4:13-18 (KJV)</a:t>
            </a:r>
          </a:p>
          <a:p>
            <a:pPr eaLnBrk="1" hangingPunct="1">
              <a:spcBef>
                <a:spcPct val="50000"/>
              </a:spcBef>
              <a:defRPr/>
            </a:pPr>
            <a:r>
              <a:rPr lang="en-US" sz="3100" b="1" dirty="0">
                <a:effectLst>
                  <a:glow rad="101600">
                    <a:srgbClr val="000000">
                      <a:alpha val="60000"/>
                    </a:srgbClr>
                  </a:glow>
                </a:effectLst>
                <a:latin typeface="Arial" charset="0"/>
              </a:rPr>
              <a:t>“But I would not have you to be ignorant, brethren concerning them which are asleep, that ye sorrow not , even as others which have no hope.  For if we believe that Jesus died and rose again, even so them also which sleep in Jesus will God bring with him. For this we say unto you by the word of the Lord, that we which are alive and remain unto the coming of the Lord shall not prevent them which are asleep.”</a:t>
            </a:r>
          </a:p>
        </p:txBody>
      </p:sp>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ext Box 7"/>
          <p:cNvSpPr txBox="1">
            <a:spLocks noChangeArrowheads="1"/>
          </p:cNvSpPr>
          <p:nvPr/>
        </p:nvSpPr>
        <p:spPr bwMode="auto">
          <a:xfrm>
            <a:off x="4076700" y="1094820"/>
            <a:ext cx="8115300" cy="5170646"/>
          </a:xfrm>
          <a:prstGeom prst="rect">
            <a:avLst/>
          </a:prstGeom>
          <a:noFill/>
          <a:ln w="9525">
            <a:noFill/>
            <a:miter lim="800000"/>
            <a:headEnd/>
            <a:tailEnd/>
          </a:ln>
        </p:spPr>
        <p:txBody>
          <a:bodyPr wrap="square">
            <a:spAutoFit/>
          </a:bodyPr>
          <a:lstStyle/>
          <a:p>
            <a:pPr eaLnBrk="1" hangingPunct="1">
              <a:spcBef>
                <a:spcPct val="50000"/>
              </a:spcBef>
              <a:defRPr/>
            </a:pPr>
            <a:r>
              <a:rPr lang="en-US" sz="3300" b="1" dirty="0">
                <a:effectLst>
                  <a:glow rad="101600">
                    <a:srgbClr val="000000">
                      <a:alpha val="60000"/>
                    </a:srgbClr>
                  </a:glow>
                </a:effectLst>
                <a:latin typeface="Arial" charset="0"/>
              </a:rPr>
              <a:t>“For the Lord himself shall descend from heaven with a shout, with the voice of the archangel, and with the trump of God:  and the dead in Christ shall rise first:  Then we which are alive and remain shall be caught up together with them  in the clouds, to meet the Lord in the air: and so shall we ever be with the Lord. Wherefore comfort one another with these words.” </a:t>
            </a:r>
          </a:p>
        </p:txBody>
      </p:sp>
      <p:grpSp>
        <p:nvGrpSpPr>
          <p:cNvPr id="5" name="Group 4">
            <a:extLst>
              <a:ext uri="{FF2B5EF4-FFF2-40B4-BE49-F238E27FC236}">
                <a16:creationId xmlns:a16="http://schemas.microsoft.com/office/drawing/2014/main" id="{610A507D-EE2E-493D-84F4-A1C2D5259E85}"/>
              </a:ext>
            </a:extLst>
          </p:cNvPr>
          <p:cNvGrpSpPr/>
          <p:nvPr/>
        </p:nvGrpSpPr>
        <p:grpSpPr>
          <a:xfrm>
            <a:off x="190500" y="152400"/>
            <a:ext cx="3886200" cy="5912487"/>
            <a:chOff x="190500" y="152400"/>
            <a:chExt cx="3886200" cy="5912487"/>
          </a:xfrm>
        </p:grpSpPr>
        <p:sp>
          <p:nvSpPr>
            <p:cNvPr id="6" name="Text Box 4">
              <a:extLst>
                <a:ext uri="{FF2B5EF4-FFF2-40B4-BE49-F238E27FC236}">
                  <a16:creationId xmlns:a16="http://schemas.microsoft.com/office/drawing/2014/main" id="{B900F257-53C0-4468-9B64-1DA58BC07A31}"/>
                </a:ext>
              </a:extLst>
            </p:cNvPr>
            <p:cNvSpPr txBox="1">
              <a:spLocks noChangeArrowheads="1"/>
            </p:cNvSpPr>
            <p:nvPr/>
          </p:nvSpPr>
          <p:spPr bwMode="auto">
            <a:xfrm>
              <a:off x="190500" y="152400"/>
              <a:ext cx="3886200" cy="830263"/>
            </a:xfrm>
            <a:prstGeom prst="rect">
              <a:avLst/>
            </a:prstGeom>
            <a:noFill/>
            <a:ln w="9525">
              <a:noFill/>
              <a:miter lim="800000"/>
              <a:headEnd/>
              <a:tailEnd/>
            </a:ln>
          </p:spPr>
          <p:txBody>
            <a:bodyPr>
              <a:spAutoFit/>
            </a:bodyPr>
            <a:lstStyle/>
            <a:p>
              <a:pPr algn="ctr" eaLnBrk="1" hangingPunct="1">
                <a:spcBef>
                  <a:spcPct val="50000"/>
                </a:spcBef>
                <a:defRPr/>
              </a:pPr>
              <a:r>
                <a:rPr lang="en-US" kern="0" dirty="0">
                  <a:solidFill>
                    <a:srgbClr val="FFFFFF"/>
                  </a:solidFill>
                  <a:effectLst>
                    <a:glow rad="101600">
                      <a:srgbClr val="000000">
                        <a:alpha val="60000"/>
                      </a:srgbClr>
                    </a:glow>
                    <a:outerShdw blurRad="38100" dist="38100" dir="2700000" algn="tl">
                      <a:srgbClr val="000000">
                        <a:alpha val="43137"/>
                      </a:srgbClr>
                    </a:outerShdw>
                  </a:effectLst>
                  <a:latin typeface="Bernard MT Condensed" pitchFamily="18" charset="0"/>
                </a:rPr>
                <a:t>The Scriptural Text for the Rapture of the Church</a:t>
              </a:r>
              <a:endParaRPr lang="en-US" b="1" dirty="0">
                <a:effectLst>
                  <a:glow rad="101600">
                    <a:srgbClr val="000000">
                      <a:alpha val="60000"/>
                    </a:srgbClr>
                  </a:glow>
                  <a:outerShdw blurRad="38100" dist="38100" dir="2700000" algn="tl">
                    <a:srgbClr val="000000">
                      <a:alpha val="43137"/>
                    </a:srgbClr>
                  </a:outerShdw>
                </a:effectLst>
                <a:latin typeface="Arial" charset="0"/>
              </a:endParaRPr>
            </a:p>
          </p:txBody>
        </p:sp>
        <p:pic>
          <p:nvPicPr>
            <p:cNvPr id="7" name="Picture 5" descr="The Rapture">
              <a:extLst>
                <a:ext uri="{FF2B5EF4-FFF2-40B4-BE49-F238E27FC236}">
                  <a16:creationId xmlns:a16="http://schemas.microsoft.com/office/drawing/2014/main" id="{4FADC6B2-F19B-4AFC-920F-000BF656CE6E}"/>
                </a:ext>
              </a:extLst>
            </p:cNvPr>
            <p:cNvPicPr>
              <a:picLocks noChangeAspect="1" noChangeArrowheads="1"/>
            </p:cNvPicPr>
            <p:nvPr/>
          </p:nvPicPr>
          <p:blipFill>
            <a:blip r:embed="rId2" cstate="print"/>
            <a:srcRect/>
            <a:stretch>
              <a:fillRect/>
            </a:stretch>
          </p:blipFill>
          <p:spPr bwMode="auto">
            <a:xfrm>
              <a:off x="228600" y="1295400"/>
              <a:ext cx="3810000" cy="47694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
        <p:nvSpPr>
          <p:cNvPr id="8" name="Text Box 7">
            <a:extLst>
              <a:ext uri="{FF2B5EF4-FFF2-40B4-BE49-F238E27FC236}">
                <a16:creationId xmlns:a16="http://schemas.microsoft.com/office/drawing/2014/main" id="{C09779F6-7E90-AC45-92FF-2C10242CB8F1}"/>
              </a:ext>
            </a:extLst>
          </p:cNvPr>
          <p:cNvSpPr txBox="1">
            <a:spLocks noChangeArrowheads="1"/>
          </p:cNvSpPr>
          <p:nvPr/>
        </p:nvSpPr>
        <p:spPr bwMode="auto">
          <a:xfrm>
            <a:off x="3962400" y="430680"/>
            <a:ext cx="8001000" cy="569387"/>
          </a:xfrm>
          <a:prstGeom prst="rect">
            <a:avLst/>
          </a:prstGeom>
          <a:noFill/>
          <a:ln w="9525">
            <a:noFill/>
            <a:miter lim="800000"/>
            <a:headEnd/>
            <a:tailEnd/>
          </a:ln>
        </p:spPr>
        <p:txBody>
          <a:bodyPr wrap="square">
            <a:spAutoFit/>
          </a:bodyPr>
          <a:lstStyle/>
          <a:p>
            <a:pPr algn="ctr" eaLnBrk="1" hangingPunct="1">
              <a:spcBef>
                <a:spcPct val="50000"/>
              </a:spcBef>
              <a:defRPr/>
            </a:pPr>
            <a:r>
              <a:rPr lang="en-US" sz="3100" b="1" dirty="0">
                <a:effectLst>
                  <a:glow rad="101600">
                    <a:srgbClr val="000000">
                      <a:alpha val="60000"/>
                    </a:srgbClr>
                  </a:glow>
                </a:effectLst>
                <a:latin typeface="Arial" charset="0"/>
              </a:rPr>
              <a:t>1 Thessalonians 4:13-18 (KJV)</a:t>
            </a:r>
          </a:p>
        </p:txBody>
      </p:sp>
    </p:spTree>
    <p:extLst>
      <p:ext uri="{BB962C8B-B14F-4D97-AF65-F5344CB8AC3E}">
        <p14:creationId xmlns:p14="http://schemas.microsoft.com/office/powerpoint/2010/main" val="194483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5">
                                            <p:txEl>
                                              <p:pRg st="0" end="0"/>
                                            </p:txEl>
                                          </p:spTgt>
                                        </p:tgtEl>
                                        <p:attrNameLst>
                                          <p:attrName>style.visibility</p:attrName>
                                        </p:attrNameLst>
                                      </p:cBhvr>
                                      <p:to>
                                        <p:strVal val="visible"/>
                                      </p:to>
                                    </p:set>
                                    <p:animEffect transition="in" filter="fade">
                                      <p:cBhvr>
                                        <p:cTn id="7" dur="1000"/>
                                        <p:tgtEl>
                                          <p:spTgt spid="2055">
                                            <p:txEl>
                                              <p:pRg st="0" end="0"/>
                                            </p:txEl>
                                          </p:spTgt>
                                        </p:tgtEl>
                                      </p:cBhvr>
                                    </p:animEffect>
                                    <p:anim calcmode="lin" valueType="num">
                                      <p:cBhvr>
                                        <p:cTn id="8" dur="1000" fill="hold"/>
                                        <p:tgtEl>
                                          <p:spTgt spid="20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5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762001" y="258763"/>
            <a:ext cx="9144000" cy="769937"/>
          </a:xfrm>
          <a:prstGeom prst="rect">
            <a:avLst/>
          </a:prstGeom>
          <a:noFill/>
          <a:ln w="9525">
            <a:noFill/>
            <a:miter lim="800000"/>
            <a:headEnd/>
            <a:tailEnd/>
          </a:ln>
        </p:spPr>
        <p:txBody>
          <a:bodyPr>
            <a:spAutoFit/>
          </a:bodyPr>
          <a:lstStyle/>
          <a:p>
            <a:pPr algn="ctr" eaLnBrk="1" hangingPunct="1">
              <a:defRPr/>
            </a:pPr>
            <a:r>
              <a:rPr lang="en-US" sz="4400" kern="0" dirty="0">
                <a:solidFill>
                  <a:srgbClr val="FFFFFF"/>
                </a:solidFill>
                <a:effectLst>
                  <a:glow rad="139700">
                    <a:srgbClr val="000000">
                      <a:alpha val="40000"/>
                    </a:srgbClr>
                  </a:glow>
                  <a:outerShdw blurRad="38100" dist="38100" dir="2700000" algn="tl">
                    <a:srgbClr val="000000">
                      <a:alpha val="43137"/>
                    </a:srgbClr>
                  </a:outerShdw>
                </a:effectLst>
                <a:latin typeface="Bernard MT Condensed" pitchFamily="18" charset="0"/>
              </a:rPr>
              <a:t>The Rapture of the Church</a:t>
            </a:r>
            <a:endParaRPr lang="en-US" sz="4400" b="1" kern="0"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
        <p:nvSpPr>
          <p:cNvPr id="7174" name="Text Box 6"/>
          <p:cNvSpPr txBox="1">
            <a:spLocks noChangeArrowheads="1"/>
          </p:cNvSpPr>
          <p:nvPr/>
        </p:nvSpPr>
        <p:spPr bwMode="auto">
          <a:xfrm>
            <a:off x="3733797" y="910450"/>
            <a:ext cx="8153401" cy="5478423"/>
          </a:xfrm>
          <a:prstGeom prst="rect">
            <a:avLst/>
          </a:prstGeom>
          <a:noFill/>
          <a:ln w="9525">
            <a:noFill/>
            <a:miter lim="800000"/>
            <a:headEnd/>
            <a:tailEnd/>
          </a:ln>
          <a:effectLst/>
        </p:spPr>
        <p:txBody>
          <a:bodyPr wrap="square">
            <a:spAutoFit/>
          </a:bodyPr>
          <a:lstStyle/>
          <a:p>
            <a:pPr eaLnBrk="1" hangingPunct="1">
              <a:spcBef>
                <a:spcPct val="50000"/>
              </a:spcBef>
              <a:defRPr/>
            </a:pPr>
            <a:r>
              <a:rPr lang="en-US" sz="2800" b="1" dirty="0">
                <a:effectLst>
                  <a:glow rad="101600">
                    <a:srgbClr val="000000"/>
                  </a:glow>
                </a:effectLst>
                <a:latin typeface="Tahoma" pitchFamily="34" charset="0"/>
                <a:ea typeface="Tahoma" pitchFamily="34" charset="0"/>
                <a:cs typeface="Tahoma" pitchFamily="34" charset="0"/>
              </a:rPr>
              <a:t>Dr. John F. </a:t>
            </a:r>
            <a:r>
              <a:rPr lang="en-US" sz="2800" b="1" dirty="0" err="1">
                <a:effectLst>
                  <a:glow rad="101600">
                    <a:srgbClr val="000000"/>
                  </a:glow>
                </a:effectLst>
                <a:latin typeface="Tahoma" pitchFamily="34" charset="0"/>
                <a:ea typeface="Tahoma" pitchFamily="34" charset="0"/>
                <a:cs typeface="Tahoma" pitchFamily="34" charset="0"/>
              </a:rPr>
              <a:t>Walvoord</a:t>
            </a:r>
            <a:r>
              <a:rPr lang="en-US" sz="2800" b="1" dirty="0">
                <a:effectLst>
                  <a:glow rad="101600">
                    <a:srgbClr val="000000"/>
                  </a:glow>
                </a:effectLst>
                <a:latin typeface="Tahoma" pitchFamily="34" charset="0"/>
                <a:ea typeface="Tahoma" pitchFamily="34" charset="0"/>
                <a:cs typeface="Tahoma" pitchFamily="34" charset="0"/>
              </a:rPr>
              <a:t> in his book, “The Prophecy Knowledge Handbook”, page 481 states:</a:t>
            </a:r>
          </a:p>
          <a:p>
            <a:pPr eaLnBrk="1" hangingPunct="1">
              <a:spcBef>
                <a:spcPct val="50000"/>
              </a:spcBef>
              <a:defRPr/>
            </a:pPr>
            <a:r>
              <a:rPr lang="en-US" sz="2800" b="1" dirty="0">
                <a:effectLst>
                  <a:glow rad="101600">
                    <a:srgbClr val="000000"/>
                  </a:glow>
                </a:effectLst>
                <a:latin typeface="Tahoma" pitchFamily="34" charset="0"/>
                <a:ea typeface="Tahoma" pitchFamily="34" charset="0"/>
                <a:cs typeface="Tahoma" pitchFamily="34" charset="0"/>
              </a:rPr>
              <a:t>“…The Rapture of the church is always presented as the next event and, as such, one that is not dependent on immediate preceding events.  The Rapture of the church, defined in 1 Thessalonians 4:17 as being “caught up together with them in the clouds to meet the Lord in the air,”  is a wonderful truth especially designed to encourage Christians.”</a:t>
            </a:r>
          </a:p>
        </p:txBody>
      </p:sp>
      <p:sp>
        <p:nvSpPr>
          <p:cNvPr id="7175" name="Text Box 7"/>
          <p:cNvSpPr txBox="1">
            <a:spLocks noChangeArrowheads="1"/>
          </p:cNvSpPr>
          <p:nvPr/>
        </p:nvSpPr>
        <p:spPr bwMode="auto">
          <a:xfrm>
            <a:off x="3657596" y="910450"/>
            <a:ext cx="8305802" cy="5816977"/>
          </a:xfrm>
          <a:prstGeom prst="rect">
            <a:avLst/>
          </a:prstGeom>
          <a:noFill/>
          <a:ln w="9525">
            <a:noFill/>
            <a:miter lim="800000"/>
            <a:headEnd/>
            <a:tailEnd/>
          </a:ln>
        </p:spPr>
        <p:txBody>
          <a:bodyPr wrap="square">
            <a:spAutoFit/>
          </a:bodyPr>
          <a:lstStyle/>
          <a:p>
            <a:pPr eaLnBrk="1" hangingPunct="1">
              <a:spcBef>
                <a:spcPct val="50000"/>
              </a:spcBef>
              <a:defRPr/>
            </a:pPr>
            <a:r>
              <a:rPr lang="en-US" b="1" dirty="0">
                <a:effectLst>
                  <a:glow rad="101600">
                    <a:srgbClr val="000000"/>
                  </a:glow>
                </a:effectLst>
                <a:latin typeface="Tahoma" pitchFamily="34" charset="0"/>
                <a:ea typeface="Tahoma" pitchFamily="34" charset="0"/>
                <a:cs typeface="Tahoma" pitchFamily="34" charset="0"/>
              </a:rPr>
              <a:t>Dr. Grant R. Jeffrey in his book, “Apocalypse”, page 80 states:</a:t>
            </a:r>
          </a:p>
          <a:p>
            <a:pPr eaLnBrk="1" hangingPunct="1">
              <a:spcBef>
                <a:spcPct val="50000"/>
              </a:spcBef>
              <a:defRPr/>
            </a:pPr>
            <a:r>
              <a:rPr lang="en-US" b="1" dirty="0">
                <a:effectLst>
                  <a:glow rad="101600">
                    <a:srgbClr val="000000"/>
                  </a:glow>
                </a:effectLst>
                <a:latin typeface="Tahoma" pitchFamily="34" charset="0"/>
                <a:ea typeface="Tahoma" pitchFamily="34" charset="0"/>
                <a:cs typeface="Tahoma" pitchFamily="34" charset="0"/>
              </a:rPr>
              <a:t>“The Rapture is one of the most important doctrines in the Bible.  However, many have avoided studying this subject because it is the most supernatural event in the Scriptures.  Unfortunately, most discussions about the translation of the saints have focused exclusively on the question of the timing of the Rapture relative to the Tribulation.  While the timing is very important, many Christians have lost sight of the true purpose of the Rapture.  Although this event will remove the living saints to heaven to escape the Anti-Christ, its primary purpose is to provide all believers, living and departed, with their eternal resurrection bodies.”</a:t>
            </a:r>
          </a:p>
        </p:txBody>
      </p:sp>
      <p:pic>
        <p:nvPicPr>
          <p:cNvPr id="7176" name="Picture 8" descr="The-Churc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2765425"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176"/>
                                        </p:tgtEl>
                                        <p:attrNameLst>
                                          <p:attrName>style.visibility</p:attrName>
                                        </p:attrNameLst>
                                      </p:cBhvr>
                                      <p:to>
                                        <p:strVal val="visible"/>
                                      </p:to>
                                    </p:set>
                                    <p:anim calcmode="lin" valueType="num">
                                      <p:cBhvr additive="base">
                                        <p:cTn id="11" dur="500" fill="hold"/>
                                        <p:tgtEl>
                                          <p:spTgt spid="7176"/>
                                        </p:tgtEl>
                                        <p:attrNameLst>
                                          <p:attrName>ppt_x</p:attrName>
                                        </p:attrNameLst>
                                      </p:cBhvr>
                                      <p:tavLst>
                                        <p:tav tm="0">
                                          <p:val>
                                            <p:strVal val="1+#ppt_w/2"/>
                                          </p:val>
                                        </p:tav>
                                        <p:tav tm="100000">
                                          <p:val>
                                            <p:strVal val="#ppt_x"/>
                                          </p:val>
                                        </p:tav>
                                      </p:tavLst>
                                    </p:anim>
                                    <p:anim calcmode="lin" valueType="num">
                                      <p:cBhvr additive="base">
                                        <p:cTn id="12" dur="500" fill="hold"/>
                                        <p:tgtEl>
                                          <p:spTgt spid="7176"/>
                                        </p:tgtEl>
                                        <p:attrNameLst>
                                          <p:attrName>ppt_y</p:attrName>
                                        </p:attrNameLst>
                                      </p:cBhvr>
                                      <p:tavLst>
                                        <p:tav tm="0">
                                          <p:val>
                                            <p:strVal val="#ppt_y"/>
                                          </p:val>
                                        </p:tav>
                                        <p:tav tm="100000">
                                          <p:val>
                                            <p:strVal val="#ppt_y"/>
                                          </p:val>
                                        </p:tav>
                                      </p:tavLst>
                                    </p:anim>
                                  </p:childTnLst>
                                </p:cTn>
                              </p:par>
                              <p:par>
                                <p:cTn id="13" presetID="53" presetClass="entr" presetSubtype="0"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anim calcmode="lin" valueType="num">
                                      <p:cBhvr>
                                        <p:cTn id="15" dur="500" fill="hold"/>
                                        <p:tgtEl>
                                          <p:spTgt spid="7174"/>
                                        </p:tgtEl>
                                        <p:attrNameLst>
                                          <p:attrName>ppt_w</p:attrName>
                                        </p:attrNameLst>
                                      </p:cBhvr>
                                      <p:tavLst>
                                        <p:tav tm="0">
                                          <p:val>
                                            <p:fltVal val="0"/>
                                          </p:val>
                                        </p:tav>
                                        <p:tav tm="100000">
                                          <p:val>
                                            <p:strVal val="#ppt_w"/>
                                          </p:val>
                                        </p:tav>
                                      </p:tavLst>
                                    </p:anim>
                                    <p:anim calcmode="lin" valueType="num">
                                      <p:cBhvr>
                                        <p:cTn id="16" dur="500" fill="hold"/>
                                        <p:tgtEl>
                                          <p:spTgt spid="7174"/>
                                        </p:tgtEl>
                                        <p:attrNameLst>
                                          <p:attrName>ppt_h</p:attrName>
                                        </p:attrNameLst>
                                      </p:cBhvr>
                                      <p:tavLst>
                                        <p:tav tm="0">
                                          <p:val>
                                            <p:fltVal val="0"/>
                                          </p:val>
                                        </p:tav>
                                        <p:tav tm="100000">
                                          <p:val>
                                            <p:strVal val="#ppt_h"/>
                                          </p:val>
                                        </p:tav>
                                      </p:tavLst>
                                    </p:anim>
                                    <p:animEffect transition="in" filter="fade">
                                      <p:cBhvr>
                                        <p:cTn id="17" dur="500"/>
                                        <p:tgtEl>
                                          <p:spTgt spid="71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xit" presetSubtype="0" fill="hold" nodeType="clickEffect">
                                  <p:stCondLst>
                                    <p:cond delay="0"/>
                                  </p:stCondLst>
                                  <p:childTnLst>
                                    <p:anim calcmode="lin" valueType="num">
                                      <p:cBhvr>
                                        <p:cTn id="21" dur="500"/>
                                        <p:tgtEl>
                                          <p:spTgt spid="7174"/>
                                        </p:tgtEl>
                                        <p:attrNameLst>
                                          <p:attrName>ppt_w</p:attrName>
                                        </p:attrNameLst>
                                      </p:cBhvr>
                                      <p:tavLst>
                                        <p:tav tm="0">
                                          <p:val>
                                            <p:strVal val="ppt_w"/>
                                          </p:val>
                                        </p:tav>
                                        <p:tav tm="100000">
                                          <p:val>
                                            <p:fltVal val="0"/>
                                          </p:val>
                                        </p:tav>
                                      </p:tavLst>
                                    </p:anim>
                                    <p:anim calcmode="lin" valueType="num">
                                      <p:cBhvr>
                                        <p:cTn id="22" dur="500"/>
                                        <p:tgtEl>
                                          <p:spTgt spid="7174"/>
                                        </p:tgtEl>
                                        <p:attrNameLst>
                                          <p:attrName>ppt_h</p:attrName>
                                        </p:attrNameLst>
                                      </p:cBhvr>
                                      <p:tavLst>
                                        <p:tav tm="0">
                                          <p:val>
                                            <p:strVal val="ppt_h"/>
                                          </p:val>
                                        </p:tav>
                                        <p:tav tm="100000">
                                          <p:val>
                                            <p:fltVal val="0"/>
                                          </p:val>
                                        </p:tav>
                                      </p:tavLst>
                                    </p:anim>
                                    <p:animEffect transition="out" filter="fade">
                                      <p:cBhvr>
                                        <p:cTn id="23" dur="500"/>
                                        <p:tgtEl>
                                          <p:spTgt spid="7174"/>
                                        </p:tgtEl>
                                      </p:cBhvr>
                                    </p:animEffect>
                                    <p:set>
                                      <p:cBhvr>
                                        <p:cTn id="24" dur="1" fill="hold">
                                          <p:stCondLst>
                                            <p:cond delay="499"/>
                                          </p:stCondLst>
                                        </p:cTn>
                                        <p:tgtEl>
                                          <p:spTgt spid="7174"/>
                                        </p:tgtEl>
                                        <p:attrNameLst>
                                          <p:attrName>style.visibility</p:attrName>
                                        </p:attrNameLst>
                                      </p:cBhvr>
                                      <p:to>
                                        <p:strVal val="hidden"/>
                                      </p:to>
                                    </p:set>
                                  </p:childTnLst>
                                </p:cTn>
                              </p:par>
                            </p:childTnLst>
                          </p:cTn>
                        </p:par>
                        <p:par>
                          <p:cTn id="25" fill="hold" nodeType="afterGroup">
                            <p:stCondLst>
                              <p:cond delay="500"/>
                            </p:stCondLst>
                            <p:childTnLst>
                              <p:par>
                                <p:cTn id="26" presetID="0" presetClass="path" presetSubtype="0" accel="50000" decel="50000" fill="hold" nodeType="afterEffect">
                                  <p:stCondLst>
                                    <p:cond delay="0"/>
                                  </p:stCondLst>
                                  <p:childTnLst>
                                    <p:animMotion origin="layout" path="M -1.45833E-6 4.07407E-6 L 2.77556E-17 -3.33333E-6 " pathEditMode="relative" rAng="0" ptsTypes="AA">
                                      <p:cBhvr>
                                        <p:cTn id="27" dur="500" fill="hold"/>
                                        <p:tgtEl>
                                          <p:spTgt spid="7176"/>
                                        </p:tgtEl>
                                        <p:attrNameLst>
                                          <p:attrName>ppt_x</p:attrName>
                                          <p:attrName>ppt_y</p:attrName>
                                        </p:attrNameLst>
                                      </p:cBhvr>
                                      <p:rCtr x="-1302" y="46"/>
                                    </p:animMotion>
                                  </p:childTnLst>
                                </p:cTn>
                              </p:par>
                              <p:par>
                                <p:cTn id="28" presetID="53" presetClass="entr" presetSubtype="0" fill="hold" nodeType="withEffect">
                                  <p:stCondLst>
                                    <p:cond delay="0"/>
                                  </p:stCondLst>
                                  <p:childTnLst>
                                    <p:set>
                                      <p:cBhvr>
                                        <p:cTn id="29" dur="1" fill="hold">
                                          <p:stCondLst>
                                            <p:cond delay="0"/>
                                          </p:stCondLst>
                                        </p:cTn>
                                        <p:tgtEl>
                                          <p:spTgt spid="7175"/>
                                        </p:tgtEl>
                                        <p:attrNameLst>
                                          <p:attrName>style.visibility</p:attrName>
                                        </p:attrNameLst>
                                      </p:cBhvr>
                                      <p:to>
                                        <p:strVal val="visible"/>
                                      </p:to>
                                    </p:set>
                                    <p:anim calcmode="lin" valueType="num">
                                      <p:cBhvr>
                                        <p:cTn id="30" dur="500" fill="hold"/>
                                        <p:tgtEl>
                                          <p:spTgt spid="7175"/>
                                        </p:tgtEl>
                                        <p:attrNameLst>
                                          <p:attrName>ppt_w</p:attrName>
                                        </p:attrNameLst>
                                      </p:cBhvr>
                                      <p:tavLst>
                                        <p:tav tm="0">
                                          <p:val>
                                            <p:fltVal val="0"/>
                                          </p:val>
                                        </p:tav>
                                        <p:tav tm="100000">
                                          <p:val>
                                            <p:strVal val="#ppt_w"/>
                                          </p:val>
                                        </p:tav>
                                      </p:tavLst>
                                    </p:anim>
                                    <p:anim calcmode="lin" valueType="num">
                                      <p:cBhvr>
                                        <p:cTn id="31" dur="500" fill="hold"/>
                                        <p:tgtEl>
                                          <p:spTgt spid="7175"/>
                                        </p:tgtEl>
                                        <p:attrNameLst>
                                          <p:attrName>ppt_h</p:attrName>
                                        </p:attrNameLst>
                                      </p:cBhvr>
                                      <p:tavLst>
                                        <p:tav tm="0">
                                          <p:val>
                                            <p:fltVal val="0"/>
                                          </p:val>
                                        </p:tav>
                                        <p:tav tm="100000">
                                          <p:val>
                                            <p:strVal val="#ppt_h"/>
                                          </p:val>
                                        </p:tav>
                                      </p:tavLst>
                                    </p:anim>
                                    <p:animEffect transition="in" filter="fade">
                                      <p:cBhvr>
                                        <p:cTn id="32"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914400"/>
            <a:ext cx="7696200" cy="4800600"/>
          </a:xfrm>
        </p:spPr>
        <p:txBody>
          <a:bodyPr/>
          <a:lstStyle/>
          <a:p>
            <a:pPr>
              <a:defRPr/>
            </a:pPr>
            <a:r>
              <a:rPr lang="en-US" sz="11500" dirty="0">
                <a:solidFill>
                  <a:srgbClr val="FFFFFF"/>
                </a:solidFill>
                <a:effectLst>
                  <a:glow rad="139700">
                    <a:srgbClr val="000000">
                      <a:alpha val="40000"/>
                    </a:srgbClr>
                  </a:glow>
                  <a:outerShdw blurRad="38100" dist="38100" dir="2700000" algn="tl">
                    <a:srgbClr val="000000">
                      <a:alpha val="43137"/>
                    </a:srgbClr>
                  </a:outerShdw>
                </a:effectLst>
                <a:latin typeface="Bernard MT Condensed" pitchFamily="18" charset="0"/>
              </a:rPr>
              <a:t>What is the Rapture?</a:t>
            </a:r>
            <a:endParaRPr lang="en-US" sz="11500" b="1"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5"/>
          <p:cNvSpPr txBox="1">
            <a:spLocks noChangeArrowheads="1"/>
          </p:cNvSpPr>
          <p:nvPr/>
        </p:nvSpPr>
        <p:spPr bwMode="auto">
          <a:xfrm>
            <a:off x="419100" y="1012618"/>
            <a:ext cx="11353800" cy="2246769"/>
          </a:xfrm>
          <a:prstGeom prst="rect">
            <a:avLst/>
          </a:prstGeom>
          <a:noFill/>
          <a:ln w="9525">
            <a:noFill/>
            <a:miter lim="800000"/>
            <a:headEnd/>
            <a:tailEnd/>
          </a:ln>
        </p:spPr>
        <p:txBody>
          <a:bodyPr wrap="square">
            <a:spAutoFit/>
          </a:bodyPr>
          <a:lstStyle/>
          <a:p>
            <a:pPr eaLnBrk="1" hangingPunct="1">
              <a:spcBef>
                <a:spcPct val="50000"/>
              </a:spcBef>
              <a:defRPr/>
            </a:pPr>
            <a:r>
              <a:rPr lang="en-US" sz="2800" b="1" dirty="0">
                <a:effectLst>
                  <a:glow rad="101600">
                    <a:srgbClr val="000000">
                      <a:alpha val="60000"/>
                    </a:srgbClr>
                  </a:glow>
                </a:effectLst>
                <a:latin typeface="Tahoma" pitchFamily="34" charset="0"/>
              </a:rPr>
              <a:t>The term “</a:t>
            </a:r>
            <a:r>
              <a:rPr lang="en-US" sz="2800" b="1" i="1" dirty="0">
                <a:solidFill>
                  <a:srgbClr val="FFFF00"/>
                </a:solidFill>
                <a:effectLst>
                  <a:glow rad="101600">
                    <a:srgbClr val="000000">
                      <a:alpha val="60000"/>
                    </a:srgbClr>
                  </a:glow>
                </a:effectLst>
                <a:latin typeface="Tahoma" pitchFamily="34" charset="0"/>
              </a:rPr>
              <a:t>Rapture </a:t>
            </a:r>
            <a:r>
              <a:rPr lang="en-US" sz="2800" b="1" dirty="0">
                <a:effectLst>
                  <a:glow rad="101600">
                    <a:srgbClr val="000000">
                      <a:alpha val="60000"/>
                    </a:srgbClr>
                  </a:glow>
                </a:effectLst>
                <a:latin typeface="Tahoma" pitchFamily="34" charset="0"/>
              </a:rPr>
              <a:t>” does not appear in the English translation of the Bible.  The word is actually taken from the Latin Vulgate translation of the Scriptures.  It appears as “</a:t>
            </a:r>
            <a:r>
              <a:rPr lang="en-US" sz="2800" b="1" dirty="0">
                <a:solidFill>
                  <a:srgbClr val="FFFF00"/>
                </a:solidFill>
                <a:effectLst>
                  <a:glow rad="101600">
                    <a:srgbClr val="000000">
                      <a:alpha val="60000"/>
                    </a:srgbClr>
                  </a:glow>
                </a:effectLst>
                <a:latin typeface="Tahoma" pitchFamily="34" charset="0"/>
              </a:rPr>
              <a:t>Caught Up</a:t>
            </a:r>
            <a:r>
              <a:rPr lang="en-US" sz="2800" b="1" dirty="0">
                <a:effectLst>
                  <a:glow rad="101600">
                    <a:srgbClr val="000000">
                      <a:alpha val="60000"/>
                    </a:srgbClr>
                  </a:glow>
                </a:effectLst>
                <a:latin typeface="Tahoma" pitchFamily="34" charset="0"/>
              </a:rPr>
              <a:t>” in the English Bible.  In the Greek, it appears as the verb </a:t>
            </a:r>
            <a:r>
              <a:rPr lang="en-US" sz="2800" b="1" dirty="0" err="1">
                <a:solidFill>
                  <a:srgbClr val="FFFF00"/>
                </a:solidFill>
                <a:effectLst>
                  <a:glow rad="101600">
                    <a:srgbClr val="000000">
                      <a:alpha val="60000"/>
                    </a:srgbClr>
                  </a:glow>
                </a:effectLst>
                <a:latin typeface="Tahoma" pitchFamily="34" charset="0"/>
              </a:rPr>
              <a:t>Harpazo</a:t>
            </a:r>
            <a:r>
              <a:rPr lang="en-US" sz="2800" b="1" i="1" dirty="0">
                <a:effectLst>
                  <a:glow rad="101600">
                    <a:srgbClr val="000000">
                      <a:alpha val="60000"/>
                    </a:srgbClr>
                  </a:glow>
                </a:effectLst>
                <a:latin typeface="Tahoma" pitchFamily="34" charset="0"/>
              </a:rPr>
              <a:t>.</a:t>
            </a:r>
          </a:p>
        </p:txBody>
      </p:sp>
      <p:sp>
        <p:nvSpPr>
          <p:cNvPr id="20486" name="Text Box 6"/>
          <p:cNvSpPr txBox="1">
            <a:spLocks noChangeArrowheads="1"/>
          </p:cNvSpPr>
          <p:nvPr/>
        </p:nvSpPr>
        <p:spPr bwMode="auto">
          <a:xfrm>
            <a:off x="419100" y="3601927"/>
            <a:ext cx="11353800" cy="2462213"/>
          </a:xfrm>
          <a:prstGeom prst="rect">
            <a:avLst/>
          </a:prstGeom>
          <a:noFill/>
          <a:ln w="9525">
            <a:noFill/>
            <a:miter lim="800000"/>
            <a:headEnd/>
            <a:tailEnd/>
          </a:ln>
        </p:spPr>
        <p:txBody>
          <a:bodyPr wrap="square">
            <a:spAutoFit/>
          </a:bodyPr>
          <a:lstStyle/>
          <a:p>
            <a:pPr eaLnBrk="1" hangingPunct="1">
              <a:spcBef>
                <a:spcPct val="50000"/>
              </a:spcBef>
              <a:defRPr/>
            </a:pPr>
            <a:r>
              <a:rPr lang="en-US" sz="2800" b="1" i="1" dirty="0">
                <a:solidFill>
                  <a:srgbClr val="FFFF00"/>
                </a:solidFill>
                <a:effectLst>
                  <a:glow rad="101600">
                    <a:srgbClr val="000000">
                      <a:alpha val="60000"/>
                    </a:srgbClr>
                  </a:glow>
                </a:effectLst>
                <a:latin typeface="Tahoma" pitchFamily="34" charset="0"/>
              </a:rPr>
              <a:t>Rapture</a:t>
            </a:r>
            <a:r>
              <a:rPr lang="en-US" sz="2800" b="1" i="1" dirty="0">
                <a:effectLst>
                  <a:glow rad="101600">
                    <a:srgbClr val="000000">
                      <a:alpha val="60000"/>
                    </a:srgbClr>
                  </a:glow>
                </a:effectLst>
                <a:latin typeface="Tahoma" pitchFamily="34" charset="0"/>
              </a:rPr>
              <a:t>: </a:t>
            </a:r>
            <a:r>
              <a:rPr lang="en-US" sz="2800" b="1" dirty="0">
                <a:effectLst>
                  <a:glow rad="101600">
                    <a:srgbClr val="000000">
                      <a:alpha val="60000"/>
                    </a:srgbClr>
                  </a:glow>
                </a:effectLst>
                <a:latin typeface="Tahoma" pitchFamily="34" charset="0"/>
              </a:rPr>
              <a:t>def: (Latin) “to catch up, to snatch away, or to take out.”</a:t>
            </a:r>
          </a:p>
          <a:p>
            <a:pPr eaLnBrk="1" hangingPunct="1">
              <a:spcBef>
                <a:spcPct val="50000"/>
              </a:spcBef>
              <a:defRPr/>
            </a:pPr>
            <a:r>
              <a:rPr lang="en-US" sz="2800" b="1" i="1" dirty="0" err="1">
                <a:solidFill>
                  <a:srgbClr val="FFFF00"/>
                </a:solidFill>
                <a:effectLst>
                  <a:glow rad="101600">
                    <a:srgbClr val="000000">
                      <a:alpha val="60000"/>
                    </a:srgbClr>
                  </a:glow>
                </a:effectLst>
                <a:latin typeface="Tahoma" pitchFamily="34" charset="0"/>
              </a:rPr>
              <a:t>Harpazo</a:t>
            </a:r>
            <a:r>
              <a:rPr lang="en-US" sz="2800" b="1" i="1" dirty="0">
                <a:effectLst>
                  <a:glow rad="101600">
                    <a:srgbClr val="000000">
                      <a:alpha val="60000"/>
                    </a:srgbClr>
                  </a:glow>
                </a:effectLst>
                <a:latin typeface="Tahoma" pitchFamily="34" charset="0"/>
              </a:rPr>
              <a:t>: </a:t>
            </a:r>
            <a:r>
              <a:rPr lang="en-US" sz="2800" b="1" dirty="0">
                <a:effectLst>
                  <a:glow rad="101600">
                    <a:srgbClr val="000000">
                      <a:alpha val="60000"/>
                    </a:srgbClr>
                  </a:glow>
                </a:effectLst>
                <a:latin typeface="Tahoma" pitchFamily="34" charset="0"/>
              </a:rPr>
              <a:t>def: (Greek)</a:t>
            </a:r>
            <a:r>
              <a:rPr lang="en-US" sz="2800" b="1" i="1" dirty="0">
                <a:effectLst>
                  <a:glow rad="101600">
                    <a:srgbClr val="000000">
                      <a:alpha val="60000"/>
                    </a:srgbClr>
                  </a:glow>
                </a:effectLst>
                <a:latin typeface="Tahoma" pitchFamily="34" charset="0"/>
              </a:rPr>
              <a:t>  </a:t>
            </a:r>
            <a:r>
              <a:rPr lang="en-US" sz="2800" b="1" dirty="0">
                <a:effectLst>
                  <a:glow rad="101600">
                    <a:srgbClr val="000000">
                      <a:alpha val="60000"/>
                    </a:srgbClr>
                  </a:glow>
                </a:effectLst>
                <a:latin typeface="Tahoma" pitchFamily="34" charset="0"/>
              </a:rPr>
              <a:t>“to seize upon with force, also used generally as meaning to </a:t>
            </a:r>
            <a:r>
              <a:rPr lang="en-US" sz="2800" b="1" dirty="0" err="1">
                <a:effectLst>
                  <a:glow rad="101600">
                    <a:srgbClr val="000000">
                      <a:alpha val="60000"/>
                    </a:srgbClr>
                  </a:glow>
                </a:effectLst>
                <a:latin typeface="Tahoma" pitchFamily="34" charset="0"/>
              </a:rPr>
              <a:t>forceably</a:t>
            </a:r>
            <a:r>
              <a:rPr lang="en-US" sz="2800" b="1" dirty="0">
                <a:effectLst>
                  <a:glow rad="101600">
                    <a:srgbClr val="000000">
                      <a:alpha val="60000"/>
                    </a:srgbClr>
                  </a:glow>
                </a:effectLst>
                <a:latin typeface="Tahoma" pitchFamily="34" charset="0"/>
              </a:rPr>
              <a:t> seize upon or take to oneself.”</a:t>
            </a:r>
          </a:p>
        </p:txBody>
      </p:sp>
      <p:sp>
        <p:nvSpPr>
          <p:cNvPr id="5" name="Rectangle 4"/>
          <p:cNvSpPr/>
          <p:nvPr/>
        </p:nvSpPr>
        <p:spPr>
          <a:xfrm>
            <a:off x="1562100" y="224222"/>
            <a:ext cx="9144000" cy="769938"/>
          </a:xfrm>
          <a:prstGeom prst="rect">
            <a:avLst/>
          </a:prstGeom>
        </p:spPr>
        <p:txBody>
          <a:bodyPr>
            <a:spAutoFit/>
          </a:bodyPr>
          <a:lstStyle/>
          <a:p>
            <a:pPr algn="ctr" eaLnBrk="1" hangingPunct="1">
              <a:defRPr/>
            </a:pPr>
            <a:r>
              <a:rPr lang="en-US" sz="4400" kern="0" dirty="0">
                <a:solidFill>
                  <a:srgbClr val="FFFFFF"/>
                </a:solidFill>
                <a:effectLst>
                  <a:glow rad="139700">
                    <a:srgbClr val="000000">
                      <a:alpha val="40000"/>
                    </a:srgbClr>
                  </a:glow>
                  <a:outerShdw blurRad="38100" dist="38100" dir="2700000" algn="tl">
                    <a:srgbClr val="000000">
                      <a:alpha val="43137"/>
                    </a:srgbClr>
                  </a:outerShdw>
                </a:effectLst>
                <a:latin typeface="Bernard MT Condensed" pitchFamily="18" charset="0"/>
              </a:rPr>
              <a:t>Definition of the term Rapture</a:t>
            </a:r>
            <a:endParaRPr lang="en-US" sz="4400" b="1" kern="0"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fade">
                                      <p:cBhvr>
                                        <p:cTn id="7" dur="1000"/>
                                        <p:tgtEl>
                                          <p:spTgt spid="20485"/>
                                        </p:tgtEl>
                                      </p:cBhvr>
                                    </p:animEffect>
                                    <p:anim calcmode="lin" valueType="num">
                                      <p:cBhvr>
                                        <p:cTn id="8" dur="1000" fill="hold"/>
                                        <p:tgtEl>
                                          <p:spTgt spid="20485"/>
                                        </p:tgtEl>
                                        <p:attrNameLst>
                                          <p:attrName>ppt_x</p:attrName>
                                        </p:attrNameLst>
                                      </p:cBhvr>
                                      <p:tavLst>
                                        <p:tav tm="0">
                                          <p:val>
                                            <p:strVal val="#ppt_x"/>
                                          </p:val>
                                        </p:tav>
                                        <p:tav tm="100000">
                                          <p:val>
                                            <p:strVal val="#ppt_x"/>
                                          </p:val>
                                        </p:tav>
                                      </p:tavLst>
                                    </p:anim>
                                    <p:anim calcmode="lin" valueType="num">
                                      <p:cBhvr>
                                        <p:cTn id="9" dur="1000" fill="hold"/>
                                        <p:tgtEl>
                                          <p:spTgt spid="204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6">
                                            <p:txEl>
                                              <p:pRg st="0" end="0"/>
                                            </p:txEl>
                                          </p:spTgt>
                                        </p:tgtEl>
                                        <p:attrNameLst>
                                          <p:attrName>style.visibility</p:attrName>
                                        </p:attrNameLst>
                                      </p:cBhvr>
                                      <p:to>
                                        <p:strVal val="visible"/>
                                      </p:to>
                                    </p:set>
                                    <p:animEffect transition="in" filter="fade">
                                      <p:cBhvr>
                                        <p:cTn id="14" dur="1000"/>
                                        <p:tgtEl>
                                          <p:spTgt spid="20486">
                                            <p:txEl>
                                              <p:pRg st="0" end="0"/>
                                            </p:txEl>
                                          </p:spTgt>
                                        </p:tgtEl>
                                      </p:cBhvr>
                                    </p:animEffect>
                                    <p:anim calcmode="lin" valueType="num">
                                      <p:cBhvr>
                                        <p:cTn id="15" dur="1000" fill="hold"/>
                                        <p:tgtEl>
                                          <p:spTgt spid="2048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04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486">
                                            <p:txEl>
                                              <p:pRg st="1" end="1"/>
                                            </p:txEl>
                                          </p:spTgt>
                                        </p:tgtEl>
                                        <p:attrNameLst>
                                          <p:attrName>style.visibility</p:attrName>
                                        </p:attrNameLst>
                                      </p:cBhvr>
                                      <p:to>
                                        <p:strVal val="visible"/>
                                      </p:to>
                                    </p:set>
                                    <p:animEffect transition="in" filter="fade">
                                      <p:cBhvr>
                                        <p:cTn id="21" dur="1000"/>
                                        <p:tgtEl>
                                          <p:spTgt spid="20486">
                                            <p:txEl>
                                              <p:pRg st="1" end="1"/>
                                            </p:txEl>
                                          </p:spTgt>
                                        </p:tgtEl>
                                      </p:cBhvr>
                                    </p:animEffect>
                                    <p:anim calcmode="lin" valueType="num">
                                      <p:cBhvr>
                                        <p:cTn id="22" dur="1000" fill="hold"/>
                                        <p:tgtEl>
                                          <p:spTgt spid="2048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048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5900" y="914400"/>
            <a:ext cx="9220200" cy="4800600"/>
          </a:xfrm>
        </p:spPr>
        <p:txBody>
          <a:bodyPr/>
          <a:lstStyle/>
          <a:p>
            <a:pPr>
              <a:defRPr/>
            </a:pPr>
            <a:r>
              <a:rPr lang="en-US" sz="11500" dirty="0">
                <a:solidFill>
                  <a:srgbClr val="FFFFFF"/>
                </a:solidFill>
                <a:effectLst>
                  <a:glow rad="139700">
                    <a:srgbClr val="000000">
                      <a:alpha val="40000"/>
                    </a:srgbClr>
                  </a:glow>
                  <a:outerShdw blurRad="38100" dist="38100" dir="2700000" algn="tl">
                    <a:srgbClr val="000000">
                      <a:alpha val="43137"/>
                    </a:srgbClr>
                  </a:outerShdw>
                </a:effectLst>
                <a:latin typeface="Bernard MT Condensed" pitchFamily="18" charset="0"/>
              </a:rPr>
              <a:t>The Timing of the Rapture</a:t>
            </a:r>
            <a:endParaRPr lang="en-US" sz="11500" b="1"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urch-Age-Rapture"/>
          <p:cNvPicPr>
            <a:picLocks noChangeAspect="1" noChangeArrowheads="1"/>
          </p:cNvPicPr>
          <p:nvPr/>
        </p:nvPicPr>
        <p:blipFill>
          <a:blip r:embed="rId2" cstate="print"/>
          <a:srcRect/>
          <a:stretch>
            <a:fillRect/>
          </a:stretch>
        </p:blipFill>
        <p:spPr bwMode="auto">
          <a:xfrm>
            <a:off x="321468" y="866422"/>
            <a:ext cx="3624263" cy="5486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247" name="Text Box 31"/>
          <p:cNvSpPr txBox="1">
            <a:spLocks noChangeArrowheads="1"/>
          </p:cNvSpPr>
          <p:nvPr/>
        </p:nvSpPr>
        <p:spPr bwMode="auto">
          <a:xfrm>
            <a:off x="3852612" y="838200"/>
            <a:ext cx="6434388" cy="584775"/>
          </a:xfrm>
          <a:prstGeom prst="rect">
            <a:avLst/>
          </a:prstGeom>
          <a:noFill/>
          <a:ln w="9525">
            <a:noFill/>
            <a:miter lim="800000"/>
            <a:headEnd/>
            <a:tailEnd/>
          </a:ln>
        </p:spPr>
        <p:txBody>
          <a:bodyPr wrap="square">
            <a:spAutoFit/>
          </a:bodyPr>
          <a:lstStyle/>
          <a:p>
            <a:pPr eaLnBrk="1" hangingPunct="1">
              <a:spcBef>
                <a:spcPct val="50000"/>
              </a:spcBef>
              <a:defRPr/>
            </a:pPr>
            <a:r>
              <a:rPr lang="en-US" sz="3200" b="1" dirty="0">
                <a:solidFill>
                  <a:srgbClr val="FFFF00"/>
                </a:solidFill>
                <a:effectLst>
                  <a:glow rad="101600">
                    <a:srgbClr val="000000">
                      <a:alpha val="60000"/>
                    </a:srgbClr>
                  </a:glow>
                </a:effectLst>
                <a:latin typeface="Arial" charset="0"/>
              </a:rPr>
              <a:t>Post-Tribulation Rapture</a:t>
            </a:r>
          </a:p>
        </p:txBody>
      </p:sp>
      <p:sp>
        <p:nvSpPr>
          <p:cNvPr id="9248" name="Text Box 32"/>
          <p:cNvSpPr txBox="1">
            <a:spLocks noChangeArrowheads="1"/>
          </p:cNvSpPr>
          <p:nvPr/>
        </p:nvSpPr>
        <p:spPr bwMode="auto">
          <a:xfrm>
            <a:off x="3842728" y="1323274"/>
            <a:ext cx="7924801" cy="1384995"/>
          </a:xfrm>
          <a:prstGeom prst="rect">
            <a:avLst/>
          </a:prstGeom>
          <a:noFill/>
          <a:ln w="9525">
            <a:noFill/>
            <a:miter lim="800000"/>
            <a:headEnd/>
            <a:tailEnd/>
          </a:ln>
        </p:spPr>
        <p:txBody>
          <a:bodyPr wrap="square">
            <a:spAutoFit/>
          </a:bodyPr>
          <a:lstStyle/>
          <a:p>
            <a:pPr eaLnBrk="1" hangingPunct="1">
              <a:spcBef>
                <a:spcPct val="50000"/>
              </a:spcBef>
              <a:defRPr/>
            </a:pPr>
            <a:r>
              <a:rPr lang="en-US" sz="2800" dirty="0">
                <a:effectLst>
                  <a:glow rad="101600">
                    <a:srgbClr val="000000">
                      <a:alpha val="60000"/>
                    </a:srgbClr>
                  </a:glow>
                </a:effectLst>
                <a:latin typeface="Arial" charset="0"/>
              </a:rPr>
              <a:t>This view teaches that Jesus will Rapture the Church at the close of the Great Tribulation Period.</a:t>
            </a:r>
          </a:p>
        </p:txBody>
      </p:sp>
      <p:sp>
        <p:nvSpPr>
          <p:cNvPr id="9249" name="Text Box 33"/>
          <p:cNvSpPr txBox="1">
            <a:spLocks noChangeArrowheads="1"/>
          </p:cNvSpPr>
          <p:nvPr/>
        </p:nvSpPr>
        <p:spPr bwMode="auto">
          <a:xfrm>
            <a:off x="3899172" y="2902358"/>
            <a:ext cx="6434388" cy="584775"/>
          </a:xfrm>
          <a:prstGeom prst="rect">
            <a:avLst/>
          </a:prstGeom>
          <a:noFill/>
          <a:ln w="9525">
            <a:noFill/>
            <a:miter lim="800000"/>
            <a:headEnd/>
            <a:tailEnd/>
          </a:ln>
        </p:spPr>
        <p:txBody>
          <a:bodyPr wrap="square">
            <a:spAutoFit/>
          </a:bodyPr>
          <a:lstStyle/>
          <a:p>
            <a:pPr eaLnBrk="1" hangingPunct="1">
              <a:spcBef>
                <a:spcPct val="50000"/>
              </a:spcBef>
              <a:defRPr/>
            </a:pPr>
            <a:r>
              <a:rPr lang="en-US" sz="3200" b="1" dirty="0">
                <a:solidFill>
                  <a:srgbClr val="FFFF00"/>
                </a:solidFill>
                <a:effectLst>
                  <a:glow rad="101600">
                    <a:srgbClr val="000000">
                      <a:alpha val="60000"/>
                    </a:srgbClr>
                  </a:glow>
                </a:effectLst>
                <a:latin typeface="Arial" charset="0"/>
              </a:rPr>
              <a:t>Pre-Wrath Rapture</a:t>
            </a:r>
          </a:p>
        </p:txBody>
      </p:sp>
      <p:sp>
        <p:nvSpPr>
          <p:cNvPr id="9250" name="Text Box 34"/>
          <p:cNvSpPr txBox="1">
            <a:spLocks noChangeArrowheads="1"/>
          </p:cNvSpPr>
          <p:nvPr/>
        </p:nvSpPr>
        <p:spPr bwMode="auto">
          <a:xfrm>
            <a:off x="3899172" y="3487133"/>
            <a:ext cx="8111040" cy="954107"/>
          </a:xfrm>
          <a:prstGeom prst="rect">
            <a:avLst/>
          </a:prstGeom>
          <a:noFill/>
          <a:ln w="9525">
            <a:noFill/>
            <a:miter lim="800000"/>
            <a:headEnd/>
            <a:tailEnd/>
          </a:ln>
        </p:spPr>
        <p:txBody>
          <a:bodyPr wrap="square">
            <a:spAutoFit/>
          </a:bodyPr>
          <a:lstStyle/>
          <a:p>
            <a:pPr eaLnBrk="1" hangingPunct="1">
              <a:spcBef>
                <a:spcPct val="50000"/>
              </a:spcBef>
              <a:defRPr/>
            </a:pPr>
            <a:r>
              <a:rPr lang="en-US" sz="2800" dirty="0">
                <a:effectLst>
                  <a:glow rad="101600">
                    <a:srgbClr val="000000">
                      <a:alpha val="60000"/>
                    </a:srgbClr>
                  </a:glow>
                </a:effectLst>
                <a:latin typeface="Arial" charset="0"/>
              </a:rPr>
              <a:t>This view teaches that the church will be </a:t>
            </a:r>
            <a:r>
              <a:rPr lang="en-US" sz="2800" dirty="0" err="1">
                <a:effectLst>
                  <a:glow rad="101600">
                    <a:srgbClr val="000000">
                      <a:alpha val="60000"/>
                    </a:srgbClr>
                  </a:glow>
                </a:effectLst>
                <a:latin typeface="Arial" charset="0"/>
              </a:rPr>
              <a:t>Raptured</a:t>
            </a:r>
            <a:r>
              <a:rPr lang="en-US" sz="2800" dirty="0">
                <a:effectLst>
                  <a:glow rad="101600">
                    <a:srgbClr val="000000">
                      <a:alpha val="60000"/>
                    </a:srgbClr>
                  </a:glow>
                </a:effectLst>
                <a:latin typeface="Arial" charset="0"/>
              </a:rPr>
              <a:t> ¾ into the Great Tribulation Period.</a:t>
            </a:r>
          </a:p>
        </p:txBody>
      </p:sp>
      <p:sp>
        <p:nvSpPr>
          <p:cNvPr id="9251" name="Text Box 35"/>
          <p:cNvSpPr txBox="1">
            <a:spLocks noChangeArrowheads="1"/>
          </p:cNvSpPr>
          <p:nvPr/>
        </p:nvSpPr>
        <p:spPr bwMode="auto">
          <a:xfrm>
            <a:off x="3852612" y="4648200"/>
            <a:ext cx="6434388" cy="584775"/>
          </a:xfrm>
          <a:prstGeom prst="rect">
            <a:avLst/>
          </a:prstGeom>
          <a:noFill/>
          <a:ln w="9525">
            <a:noFill/>
            <a:miter lim="800000"/>
            <a:headEnd/>
            <a:tailEnd/>
          </a:ln>
        </p:spPr>
        <p:txBody>
          <a:bodyPr wrap="square">
            <a:spAutoFit/>
          </a:bodyPr>
          <a:lstStyle/>
          <a:p>
            <a:pPr eaLnBrk="1" hangingPunct="1">
              <a:spcBef>
                <a:spcPct val="50000"/>
              </a:spcBef>
              <a:defRPr/>
            </a:pPr>
            <a:r>
              <a:rPr lang="en-US" sz="3200" b="1" dirty="0">
                <a:solidFill>
                  <a:srgbClr val="FFFF00"/>
                </a:solidFill>
                <a:effectLst>
                  <a:glow rad="101600">
                    <a:srgbClr val="000000">
                      <a:alpha val="60000"/>
                    </a:srgbClr>
                  </a:glow>
                </a:effectLst>
                <a:latin typeface="Arial" charset="0"/>
              </a:rPr>
              <a:t>Mid-Tribulation Rapture</a:t>
            </a:r>
          </a:p>
        </p:txBody>
      </p:sp>
      <p:sp>
        <p:nvSpPr>
          <p:cNvPr id="9252" name="Text Box 36"/>
          <p:cNvSpPr txBox="1">
            <a:spLocks noChangeArrowheads="1"/>
          </p:cNvSpPr>
          <p:nvPr/>
        </p:nvSpPr>
        <p:spPr bwMode="auto">
          <a:xfrm>
            <a:off x="3885061" y="5174787"/>
            <a:ext cx="8064481" cy="1384995"/>
          </a:xfrm>
          <a:prstGeom prst="rect">
            <a:avLst/>
          </a:prstGeom>
          <a:noFill/>
          <a:ln w="9525">
            <a:noFill/>
            <a:miter lim="800000"/>
            <a:headEnd/>
            <a:tailEnd/>
          </a:ln>
        </p:spPr>
        <p:txBody>
          <a:bodyPr wrap="square">
            <a:spAutoFit/>
          </a:bodyPr>
          <a:lstStyle/>
          <a:p>
            <a:pPr eaLnBrk="1" hangingPunct="1">
              <a:spcBef>
                <a:spcPct val="50000"/>
              </a:spcBef>
              <a:defRPr/>
            </a:pPr>
            <a:r>
              <a:rPr lang="en-US" sz="2800" dirty="0">
                <a:effectLst>
                  <a:glow rad="101600">
                    <a:srgbClr val="000000">
                      <a:alpha val="60000"/>
                    </a:srgbClr>
                  </a:glow>
                </a:effectLst>
                <a:latin typeface="Arial" charset="0"/>
              </a:rPr>
              <a:t>This view teaches that the Church will be </a:t>
            </a:r>
            <a:r>
              <a:rPr lang="en-US" sz="2800" dirty="0" err="1">
                <a:effectLst>
                  <a:glow rad="101600">
                    <a:srgbClr val="000000">
                      <a:alpha val="60000"/>
                    </a:srgbClr>
                  </a:glow>
                </a:effectLst>
                <a:latin typeface="Arial" charset="0"/>
              </a:rPr>
              <a:t>Raptured</a:t>
            </a:r>
            <a:r>
              <a:rPr lang="en-US" sz="2800" dirty="0">
                <a:effectLst>
                  <a:glow rad="101600">
                    <a:srgbClr val="000000">
                      <a:alpha val="60000"/>
                    </a:srgbClr>
                  </a:glow>
                </a:effectLst>
                <a:latin typeface="Arial" charset="0"/>
              </a:rPr>
              <a:t> at the mid-point of the Great Tribulation Period.</a:t>
            </a:r>
          </a:p>
        </p:txBody>
      </p:sp>
      <p:sp>
        <p:nvSpPr>
          <p:cNvPr id="12" name="Rectangle 11"/>
          <p:cNvSpPr/>
          <p:nvPr/>
        </p:nvSpPr>
        <p:spPr>
          <a:xfrm>
            <a:off x="1524000" y="68264"/>
            <a:ext cx="9144000" cy="769937"/>
          </a:xfrm>
          <a:prstGeom prst="rect">
            <a:avLst/>
          </a:prstGeom>
        </p:spPr>
        <p:txBody>
          <a:bodyPr>
            <a:spAutoFit/>
          </a:bodyPr>
          <a:lstStyle/>
          <a:p>
            <a:pPr algn="ctr" eaLnBrk="1" hangingPunct="1">
              <a:defRPr/>
            </a:pPr>
            <a:r>
              <a:rPr lang="en-US" sz="4400" kern="0" dirty="0">
                <a:solidFill>
                  <a:srgbClr val="FFFFFF"/>
                </a:solidFill>
                <a:effectLst>
                  <a:glow rad="139700">
                    <a:srgbClr val="000000">
                      <a:alpha val="40000"/>
                    </a:srgbClr>
                  </a:glow>
                  <a:outerShdw blurRad="38100" dist="38100" dir="2700000" algn="tl">
                    <a:srgbClr val="000000">
                      <a:alpha val="43137"/>
                    </a:srgbClr>
                  </a:outerShdw>
                </a:effectLst>
                <a:latin typeface="Bernard MT Condensed" pitchFamily="18" charset="0"/>
              </a:rPr>
              <a:t>The Timing of the Rapture</a:t>
            </a:r>
            <a:endParaRPr lang="en-US" sz="4400" b="1" kern="0"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0-#ppt_w/2"/>
                                          </p:val>
                                        </p:tav>
                                        <p:tav tm="100000">
                                          <p:val>
                                            <p:strVal val="#ppt_x"/>
                                          </p:val>
                                        </p:tav>
                                      </p:tavLst>
                                    </p:anim>
                                    <p:anim calcmode="lin" valueType="num">
                                      <p:cBhvr additive="base">
                                        <p:cTn id="12"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9247"/>
                                        </p:tgtEl>
                                        <p:attrNameLst>
                                          <p:attrName>style.visibility</p:attrName>
                                        </p:attrNameLst>
                                      </p:cBhvr>
                                      <p:to>
                                        <p:strVal val="visible"/>
                                      </p:to>
                                    </p:set>
                                    <p:animEffect transition="in" filter="fade">
                                      <p:cBhvr>
                                        <p:cTn id="17" dur="1000"/>
                                        <p:tgtEl>
                                          <p:spTgt spid="9247"/>
                                        </p:tgtEl>
                                      </p:cBhvr>
                                    </p:animEffect>
                                    <p:anim calcmode="lin" valueType="num">
                                      <p:cBhvr>
                                        <p:cTn id="18" dur="1000" fill="hold"/>
                                        <p:tgtEl>
                                          <p:spTgt spid="9247"/>
                                        </p:tgtEl>
                                        <p:attrNameLst>
                                          <p:attrName>ppt_x</p:attrName>
                                        </p:attrNameLst>
                                      </p:cBhvr>
                                      <p:tavLst>
                                        <p:tav tm="0">
                                          <p:val>
                                            <p:strVal val="#ppt_x"/>
                                          </p:val>
                                        </p:tav>
                                        <p:tav tm="100000">
                                          <p:val>
                                            <p:strVal val="#ppt_x"/>
                                          </p:val>
                                        </p:tav>
                                      </p:tavLst>
                                    </p:anim>
                                    <p:anim calcmode="lin" valueType="num">
                                      <p:cBhvr>
                                        <p:cTn id="19" dur="1000" fill="hold"/>
                                        <p:tgtEl>
                                          <p:spTgt spid="92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248"/>
                                        </p:tgtEl>
                                        <p:attrNameLst>
                                          <p:attrName>style.visibility</p:attrName>
                                        </p:attrNameLst>
                                      </p:cBhvr>
                                      <p:to>
                                        <p:strVal val="visible"/>
                                      </p:to>
                                    </p:set>
                                    <p:animEffect transition="in" filter="fade">
                                      <p:cBhvr>
                                        <p:cTn id="22" dur="1000"/>
                                        <p:tgtEl>
                                          <p:spTgt spid="9248"/>
                                        </p:tgtEl>
                                      </p:cBhvr>
                                    </p:animEffect>
                                    <p:anim calcmode="lin" valueType="num">
                                      <p:cBhvr>
                                        <p:cTn id="23" dur="1000" fill="hold"/>
                                        <p:tgtEl>
                                          <p:spTgt spid="9248"/>
                                        </p:tgtEl>
                                        <p:attrNameLst>
                                          <p:attrName>ppt_x</p:attrName>
                                        </p:attrNameLst>
                                      </p:cBhvr>
                                      <p:tavLst>
                                        <p:tav tm="0">
                                          <p:val>
                                            <p:strVal val="#ppt_x"/>
                                          </p:val>
                                        </p:tav>
                                        <p:tav tm="100000">
                                          <p:val>
                                            <p:strVal val="#ppt_x"/>
                                          </p:val>
                                        </p:tav>
                                      </p:tavLst>
                                    </p:anim>
                                    <p:anim calcmode="lin" valueType="num">
                                      <p:cBhvr>
                                        <p:cTn id="24" dur="1000" fill="hold"/>
                                        <p:tgtEl>
                                          <p:spTgt spid="9248"/>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9249"/>
                                        </p:tgtEl>
                                        <p:attrNameLst>
                                          <p:attrName>style.visibility</p:attrName>
                                        </p:attrNameLst>
                                      </p:cBhvr>
                                      <p:to>
                                        <p:strVal val="visible"/>
                                      </p:to>
                                    </p:set>
                                    <p:animEffect transition="in" filter="fade">
                                      <p:cBhvr>
                                        <p:cTn id="29" dur="1000"/>
                                        <p:tgtEl>
                                          <p:spTgt spid="9249"/>
                                        </p:tgtEl>
                                      </p:cBhvr>
                                    </p:animEffect>
                                    <p:anim calcmode="lin" valueType="num">
                                      <p:cBhvr>
                                        <p:cTn id="30" dur="1000" fill="hold"/>
                                        <p:tgtEl>
                                          <p:spTgt spid="9249"/>
                                        </p:tgtEl>
                                        <p:attrNameLst>
                                          <p:attrName>ppt_x</p:attrName>
                                        </p:attrNameLst>
                                      </p:cBhvr>
                                      <p:tavLst>
                                        <p:tav tm="0">
                                          <p:val>
                                            <p:strVal val="#ppt_x"/>
                                          </p:val>
                                        </p:tav>
                                        <p:tav tm="100000">
                                          <p:val>
                                            <p:strVal val="#ppt_x"/>
                                          </p:val>
                                        </p:tav>
                                      </p:tavLst>
                                    </p:anim>
                                    <p:anim calcmode="lin" valueType="num">
                                      <p:cBhvr>
                                        <p:cTn id="31" dur="1000" fill="hold"/>
                                        <p:tgtEl>
                                          <p:spTgt spid="924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250"/>
                                        </p:tgtEl>
                                        <p:attrNameLst>
                                          <p:attrName>style.visibility</p:attrName>
                                        </p:attrNameLst>
                                      </p:cBhvr>
                                      <p:to>
                                        <p:strVal val="visible"/>
                                      </p:to>
                                    </p:set>
                                    <p:animEffect transition="in" filter="fade">
                                      <p:cBhvr>
                                        <p:cTn id="34" dur="1000"/>
                                        <p:tgtEl>
                                          <p:spTgt spid="9250"/>
                                        </p:tgtEl>
                                      </p:cBhvr>
                                    </p:animEffect>
                                    <p:anim calcmode="lin" valueType="num">
                                      <p:cBhvr>
                                        <p:cTn id="35" dur="1000" fill="hold"/>
                                        <p:tgtEl>
                                          <p:spTgt spid="9250"/>
                                        </p:tgtEl>
                                        <p:attrNameLst>
                                          <p:attrName>ppt_x</p:attrName>
                                        </p:attrNameLst>
                                      </p:cBhvr>
                                      <p:tavLst>
                                        <p:tav tm="0">
                                          <p:val>
                                            <p:strVal val="#ppt_x"/>
                                          </p:val>
                                        </p:tav>
                                        <p:tav tm="100000">
                                          <p:val>
                                            <p:strVal val="#ppt_x"/>
                                          </p:val>
                                        </p:tav>
                                      </p:tavLst>
                                    </p:anim>
                                    <p:anim calcmode="lin" valueType="num">
                                      <p:cBhvr>
                                        <p:cTn id="36" dur="1000" fill="hold"/>
                                        <p:tgtEl>
                                          <p:spTgt spid="9250"/>
                                        </p:tgtEl>
                                        <p:attrNameLst>
                                          <p:attrName>ppt_y</p:attrName>
                                        </p:attrNameLst>
                                      </p:cBhvr>
                                      <p:tavLst>
                                        <p:tav tm="0">
                                          <p:val>
                                            <p:strVal val="#ppt_y+.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entr" presetSubtype="0" fill="hold" nodeType="clickEffect">
                                  <p:stCondLst>
                                    <p:cond delay="0"/>
                                  </p:stCondLst>
                                  <p:childTnLst>
                                    <p:set>
                                      <p:cBhvr>
                                        <p:cTn id="40" dur="1" fill="hold">
                                          <p:stCondLst>
                                            <p:cond delay="0"/>
                                          </p:stCondLst>
                                        </p:cTn>
                                        <p:tgtEl>
                                          <p:spTgt spid="9251"/>
                                        </p:tgtEl>
                                        <p:attrNameLst>
                                          <p:attrName>style.visibility</p:attrName>
                                        </p:attrNameLst>
                                      </p:cBhvr>
                                      <p:to>
                                        <p:strVal val="visible"/>
                                      </p:to>
                                    </p:set>
                                    <p:animEffect transition="in" filter="fade">
                                      <p:cBhvr>
                                        <p:cTn id="41" dur="1000"/>
                                        <p:tgtEl>
                                          <p:spTgt spid="9251"/>
                                        </p:tgtEl>
                                      </p:cBhvr>
                                    </p:animEffect>
                                    <p:anim calcmode="lin" valueType="num">
                                      <p:cBhvr>
                                        <p:cTn id="42" dur="1000" fill="hold"/>
                                        <p:tgtEl>
                                          <p:spTgt spid="9251"/>
                                        </p:tgtEl>
                                        <p:attrNameLst>
                                          <p:attrName>ppt_x</p:attrName>
                                        </p:attrNameLst>
                                      </p:cBhvr>
                                      <p:tavLst>
                                        <p:tav tm="0">
                                          <p:val>
                                            <p:strVal val="#ppt_x"/>
                                          </p:val>
                                        </p:tav>
                                        <p:tav tm="100000">
                                          <p:val>
                                            <p:strVal val="#ppt_x"/>
                                          </p:val>
                                        </p:tav>
                                      </p:tavLst>
                                    </p:anim>
                                    <p:anim calcmode="lin" valueType="num">
                                      <p:cBhvr>
                                        <p:cTn id="43" dur="1000" fill="hold"/>
                                        <p:tgtEl>
                                          <p:spTgt spid="925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9252"/>
                                        </p:tgtEl>
                                        <p:attrNameLst>
                                          <p:attrName>style.visibility</p:attrName>
                                        </p:attrNameLst>
                                      </p:cBhvr>
                                      <p:to>
                                        <p:strVal val="visible"/>
                                      </p:to>
                                    </p:set>
                                    <p:animEffect transition="in" filter="fade">
                                      <p:cBhvr>
                                        <p:cTn id="46" dur="1000"/>
                                        <p:tgtEl>
                                          <p:spTgt spid="9252"/>
                                        </p:tgtEl>
                                      </p:cBhvr>
                                    </p:animEffect>
                                    <p:anim calcmode="lin" valueType="num">
                                      <p:cBhvr>
                                        <p:cTn id="47" dur="1000" fill="hold"/>
                                        <p:tgtEl>
                                          <p:spTgt spid="9252"/>
                                        </p:tgtEl>
                                        <p:attrNameLst>
                                          <p:attrName>ppt_x</p:attrName>
                                        </p:attrNameLst>
                                      </p:cBhvr>
                                      <p:tavLst>
                                        <p:tav tm="0">
                                          <p:val>
                                            <p:strVal val="#ppt_x"/>
                                          </p:val>
                                        </p:tav>
                                        <p:tav tm="100000">
                                          <p:val>
                                            <p:strVal val="#ppt_x"/>
                                          </p:val>
                                        </p:tav>
                                      </p:tavLst>
                                    </p:anim>
                                    <p:anim calcmode="lin" valueType="num">
                                      <p:cBhvr>
                                        <p:cTn id="48" dur="1000" fill="hold"/>
                                        <p:tgtEl>
                                          <p:spTgt spid="9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5" name="Text Box 39"/>
          <p:cNvSpPr txBox="1">
            <a:spLocks noChangeArrowheads="1"/>
          </p:cNvSpPr>
          <p:nvPr/>
        </p:nvSpPr>
        <p:spPr bwMode="auto">
          <a:xfrm>
            <a:off x="4012562" y="1066799"/>
            <a:ext cx="8094689" cy="646331"/>
          </a:xfrm>
          <a:prstGeom prst="rect">
            <a:avLst/>
          </a:prstGeom>
          <a:noFill/>
          <a:ln w="9525">
            <a:noFill/>
            <a:miter lim="800000"/>
            <a:headEnd/>
            <a:tailEnd/>
          </a:ln>
        </p:spPr>
        <p:txBody>
          <a:bodyPr wrap="square">
            <a:spAutoFit/>
          </a:bodyPr>
          <a:lstStyle/>
          <a:p>
            <a:pPr eaLnBrk="1" hangingPunct="1">
              <a:spcBef>
                <a:spcPct val="50000"/>
              </a:spcBef>
              <a:defRPr/>
            </a:pPr>
            <a:r>
              <a:rPr lang="en-US" sz="3600" b="1" dirty="0">
                <a:solidFill>
                  <a:srgbClr val="FFFF00"/>
                </a:solidFill>
                <a:effectLst>
                  <a:glow rad="101600">
                    <a:srgbClr val="000000">
                      <a:alpha val="60000"/>
                    </a:srgbClr>
                  </a:glow>
                </a:effectLst>
                <a:latin typeface="Arial" charset="0"/>
              </a:rPr>
              <a:t>Pre-Tribulation Rapture</a:t>
            </a:r>
          </a:p>
        </p:txBody>
      </p:sp>
      <p:sp>
        <p:nvSpPr>
          <p:cNvPr id="9256" name="Text Box 40"/>
          <p:cNvSpPr txBox="1">
            <a:spLocks noChangeArrowheads="1"/>
          </p:cNvSpPr>
          <p:nvPr/>
        </p:nvSpPr>
        <p:spPr bwMode="auto">
          <a:xfrm>
            <a:off x="3945731" y="1676400"/>
            <a:ext cx="8229600" cy="4524315"/>
          </a:xfrm>
          <a:prstGeom prst="rect">
            <a:avLst/>
          </a:prstGeom>
          <a:noFill/>
          <a:ln w="9525">
            <a:noFill/>
            <a:miter lim="800000"/>
            <a:headEnd/>
            <a:tailEnd/>
          </a:ln>
        </p:spPr>
        <p:txBody>
          <a:bodyPr wrap="square">
            <a:spAutoFit/>
          </a:bodyPr>
          <a:lstStyle/>
          <a:p>
            <a:pPr eaLnBrk="1" hangingPunct="1">
              <a:spcBef>
                <a:spcPct val="50000"/>
              </a:spcBef>
              <a:defRPr/>
            </a:pPr>
            <a:r>
              <a:rPr lang="en-US" sz="3200" dirty="0">
                <a:effectLst>
                  <a:glow rad="101600">
                    <a:srgbClr val="000000">
                      <a:alpha val="60000"/>
                    </a:srgbClr>
                  </a:glow>
                </a:effectLst>
                <a:latin typeface="Arial" charset="0"/>
              </a:rPr>
              <a:t>This view teaches that Jesus will Rapture the Church before  the start of the Great Tribulation Period.</a:t>
            </a:r>
          </a:p>
          <a:p>
            <a:pPr eaLnBrk="1" hangingPunct="1">
              <a:spcBef>
                <a:spcPct val="50000"/>
              </a:spcBef>
              <a:defRPr/>
            </a:pPr>
            <a:r>
              <a:rPr lang="en-US" sz="3200" dirty="0">
                <a:effectLst>
                  <a:glow rad="101600">
                    <a:srgbClr val="000000">
                      <a:alpha val="60000"/>
                    </a:srgbClr>
                  </a:glow>
                </a:effectLst>
                <a:latin typeface="Arial" charset="0"/>
              </a:rPr>
              <a:t>Understanding the purpose of the Great Tribulation Period will clarify the confusion around the timing of the Rapture.</a:t>
            </a:r>
          </a:p>
          <a:p>
            <a:pPr eaLnBrk="1" hangingPunct="1">
              <a:spcBef>
                <a:spcPct val="50000"/>
              </a:spcBef>
              <a:defRPr/>
            </a:pPr>
            <a:r>
              <a:rPr lang="en-US" sz="3200" dirty="0">
                <a:effectLst>
                  <a:glow rad="101600">
                    <a:srgbClr val="000000">
                      <a:alpha val="60000"/>
                    </a:srgbClr>
                  </a:glow>
                </a:effectLst>
                <a:latin typeface="Arial" charset="0"/>
              </a:rPr>
              <a:t>This view, I believe, stands the test of dispensational accuracy. </a:t>
            </a:r>
          </a:p>
        </p:txBody>
      </p:sp>
      <p:sp>
        <p:nvSpPr>
          <p:cNvPr id="12" name="Rectangle 11"/>
          <p:cNvSpPr/>
          <p:nvPr/>
        </p:nvSpPr>
        <p:spPr>
          <a:xfrm>
            <a:off x="1524000" y="68264"/>
            <a:ext cx="9144000" cy="769937"/>
          </a:xfrm>
          <a:prstGeom prst="rect">
            <a:avLst/>
          </a:prstGeom>
        </p:spPr>
        <p:txBody>
          <a:bodyPr>
            <a:spAutoFit/>
          </a:bodyPr>
          <a:lstStyle/>
          <a:p>
            <a:pPr algn="ctr" eaLnBrk="1" hangingPunct="1">
              <a:defRPr/>
            </a:pPr>
            <a:r>
              <a:rPr lang="en-US" sz="4400" kern="0" dirty="0">
                <a:solidFill>
                  <a:srgbClr val="FFFFFF"/>
                </a:solidFill>
                <a:effectLst>
                  <a:glow rad="139700">
                    <a:srgbClr val="000000">
                      <a:alpha val="40000"/>
                    </a:srgbClr>
                  </a:glow>
                  <a:outerShdw blurRad="38100" dist="38100" dir="2700000" algn="tl">
                    <a:srgbClr val="000000">
                      <a:alpha val="43137"/>
                    </a:srgbClr>
                  </a:outerShdw>
                </a:effectLst>
                <a:latin typeface="Bernard MT Condensed" pitchFamily="18" charset="0"/>
              </a:rPr>
              <a:t>The Timing of the Rapture</a:t>
            </a:r>
            <a:endParaRPr lang="en-US" sz="4400" b="1" kern="0"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pic>
        <p:nvPicPr>
          <p:cNvPr id="6" name="Picture 4" descr="Church-Age-Rapture">
            <a:extLst>
              <a:ext uri="{FF2B5EF4-FFF2-40B4-BE49-F238E27FC236}">
                <a16:creationId xmlns:a16="http://schemas.microsoft.com/office/drawing/2014/main" id="{6599DBFA-BA0B-490F-B419-B56E5A04EE63}"/>
              </a:ext>
            </a:extLst>
          </p:cNvPr>
          <p:cNvPicPr>
            <a:picLocks noChangeAspect="1" noChangeArrowheads="1"/>
          </p:cNvPicPr>
          <p:nvPr/>
        </p:nvPicPr>
        <p:blipFill>
          <a:blip r:embed="rId2" cstate="print"/>
          <a:srcRect/>
          <a:stretch>
            <a:fillRect/>
          </a:stretch>
        </p:blipFill>
        <p:spPr bwMode="auto">
          <a:xfrm>
            <a:off x="321468" y="866422"/>
            <a:ext cx="3624263" cy="5486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255"/>
                                        </p:tgtEl>
                                        <p:attrNameLst>
                                          <p:attrName>style.visibility</p:attrName>
                                        </p:attrNameLst>
                                      </p:cBhvr>
                                      <p:to>
                                        <p:strVal val="visible"/>
                                      </p:to>
                                    </p:set>
                                    <p:animEffect transition="in" filter="fade">
                                      <p:cBhvr>
                                        <p:cTn id="7" dur="1000"/>
                                        <p:tgtEl>
                                          <p:spTgt spid="9255"/>
                                        </p:tgtEl>
                                      </p:cBhvr>
                                    </p:animEffect>
                                    <p:anim calcmode="lin" valueType="num">
                                      <p:cBhvr>
                                        <p:cTn id="8" dur="1000" fill="hold"/>
                                        <p:tgtEl>
                                          <p:spTgt spid="9255"/>
                                        </p:tgtEl>
                                        <p:attrNameLst>
                                          <p:attrName>ppt_x</p:attrName>
                                        </p:attrNameLst>
                                      </p:cBhvr>
                                      <p:tavLst>
                                        <p:tav tm="0">
                                          <p:val>
                                            <p:strVal val="#ppt_x"/>
                                          </p:val>
                                        </p:tav>
                                        <p:tav tm="100000">
                                          <p:val>
                                            <p:strVal val="#ppt_x"/>
                                          </p:val>
                                        </p:tav>
                                      </p:tavLst>
                                    </p:anim>
                                    <p:anim calcmode="lin" valueType="num">
                                      <p:cBhvr>
                                        <p:cTn id="9" dur="1000" fill="hold"/>
                                        <p:tgtEl>
                                          <p:spTgt spid="925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56"/>
                                        </p:tgtEl>
                                        <p:attrNameLst>
                                          <p:attrName>style.visibility</p:attrName>
                                        </p:attrNameLst>
                                      </p:cBhvr>
                                      <p:to>
                                        <p:strVal val="visible"/>
                                      </p:to>
                                    </p:set>
                                    <p:animEffect transition="in" filter="fade">
                                      <p:cBhvr>
                                        <p:cTn id="12" dur="1000"/>
                                        <p:tgtEl>
                                          <p:spTgt spid="9256"/>
                                        </p:tgtEl>
                                      </p:cBhvr>
                                    </p:animEffect>
                                    <p:anim calcmode="lin" valueType="num">
                                      <p:cBhvr>
                                        <p:cTn id="13" dur="1000" fill="hold"/>
                                        <p:tgtEl>
                                          <p:spTgt spid="9256"/>
                                        </p:tgtEl>
                                        <p:attrNameLst>
                                          <p:attrName>ppt_x</p:attrName>
                                        </p:attrNameLst>
                                      </p:cBhvr>
                                      <p:tavLst>
                                        <p:tav tm="0">
                                          <p:val>
                                            <p:strVal val="#ppt_x"/>
                                          </p:val>
                                        </p:tav>
                                        <p:tav tm="100000">
                                          <p:val>
                                            <p:strVal val="#ppt_x"/>
                                          </p:val>
                                        </p:tav>
                                      </p:tavLst>
                                    </p:anim>
                                    <p:anim calcmode="lin" valueType="num">
                                      <p:cBhvr>
                                        <p:cTn id="14" dur="1000" fill="hold"/>
                                        <p:tgtEl>
                                          <p:spTgt spid="9256"/>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3CA507-558C-8648-B109-FEDBB58EDF94}"/>
              </a:ext>
            </a:extLst>
          </p:cNvPr>
          <p:cNvSpPr/>
          <p:nvPr/>
        </p:nvSpPr>
        <p:spPr>
          <a:xfrm>
            <a:off x="0" y="109058"/>
            <a:ext cx="12192000" cy="584775"/>
          </a:xfrm>
          <a:prstGeom prst="rect">
            <a:avLst/>
          </a:prstGeom>
        </p:spPr>
        <p:txBody>
          <a:bodyPr wrap="square">
            <a:spAutoFit/>
          </a:bodyPr>
          <a:lstStyle/>
          <a:p>
            <a:pPr algn="ctr">
              <a:defRPr/>
            </a:pPr>
            <a:r>
              <a:rPr lang="en-US" sz="3200" kern="0" dirty="0">
                <a:solidFill>
                  <a:srgbClr val="FFFFFF"/>
                </a:solidFill>
                <a:effectLst>
                  <a:glow rad="101600">
                    <a:srgbClr val="002060">
                      <a:alpha val="60000"/>
                    </a:srgbClr>
                  </a:glow>
                  <a:outerShdw blurRad="38100" dist="38100" dir="2700000" algn="tl">
                    <a:srgbClr val="000000">
                      <a:alpha val="43137"/>
                    </a:srgbClr>
                  </a:outerShdw>
                </a:effectLst>
                <a:latin typeface="Bernard MT Condensed" pitchFamily="18" charset="0"/>
              </a:rPr>
              <a:t>According To Prophecy Ministries Resources</a:t>
            </a:r>
            <a:endParaRPr lang="en-US" sz="1600" dirty="0">
              <a:effectLst>
                <a:glow rad="101600">
                  <a:srgbClr val="002060">
                    <a:alpha val="60000"/>
                  </a:srgbClr>
                </a:glow>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776CA93F-7B84-B345-A136-B2E4BCA456F3}"/>
              </a:ext>
            </a:extLst>
          </p:cNvPr>
          <p:cNvSpPr>
            <a:spLocks noChangeArrowheads="1"/>
          </p:cNvSpPr>
          <p:nvPr/>
        </p:nvSpPr>
        <p:spPr bwMode="auto">
          <a:xfrm>
            <a:off x="0" y="6116655"/>
            <a:ext cx="12192000" cy="596151"/>
          </a:xfrm>
          <a:prstGeom prst="rect">
            <a:avLst/>
          </a:prstGeom>
          <a:noFill/>
          <a:ln w="9525">
            <a:noFill/>
            <a:miter lim="800000"/>
            <a:headEnd/>
            <a:tailEnd/>
          </a:ln>
          <a:effectLst/>
        </p:spPr>
        <p:txBody>
          <a:bodyPr anchor="ctr"/>
          <a:lstStyle/>
          <a:p>
            <a:pPr algn="ctr">
              <a:defRPr/>
            </a:pPr>
            <a:r>
              <a:rPr lang="en-US" sz="3600" kern="0" dirty="0">
                <a:solidFill>
                  <a:srgbClr val="FFFFFF"/>
                </a:solidFill>
                <a:effectLst>
                  <a:glow rad="101600">
                    <a:srgbClr val="002060">
                      <a:alpha val="60000"/>
                    </a:srgbClr>
                  </a:glow>
                  <a:outerShdw blurRad="38100" dist="38100" dir="2700000" algn="tl">
                    <a:srgbClr val="000000">
                      <a:alpha val="43137"/>
                    </a:srgbClr>
                  </a:outerShdw>
                </a:effectLst>
                <a:latin typeface="Bernard MT Condensed" pitchFamily="18" charset="0"/>
              </a:rPr>
              <a:t>Resources from According To Prophecy Ministries</a:t>
            </a:r>
            <a:endParaRPr lang="en-US" sz="1600" dirty="0">
              <a:effectLst>
                <a:glow rad="101600">
                  <a:srgbClr val="002060">
                    <a:alpha val="60000"/>
                  </a:srgbClr>
                </a:glow>
                <a:outerShdw blurRad="38100" dist="38100" dir="2700000" algn="tl">
                  <a:srgbClr val="000000">
                    <a:alpha val="43137"/>
                  </a:srgbClr>
                </a:outerShdw>
              </a:effectLst>
            </a:endParaRPr>
          </a:p>
        </p:txBody>
      </p:sp>
      <p:pic>
        <p:nvPicPr>
          <p:cNvPr id="10" name="Picture 2">
            <a:extLst>
              <a:ext uri="{FF2B5EF4-FFF2-40B4-BE49-F238E27FC236}">
                <a16:creationId xmlns:a16="http://schemas.microsoft.com/office/drawing/2014/main" id="{158C9591-87FD-6FC4-AC28-7471A247D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108" y="1305786"/>
            <a:ext cx="4645793" cy="44061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8061A12-0899-3479-758D-B9A85BD72B35}"/>
              </a:ext>
            </a:extLst>
          </p:cNvPr>
          <p:cNvPicPr>
            <a:picLocks noChangeAspect="1"/>
          </p:cNvPicPr>
          <p:nvPr/>
        </p:nvPicPr>
        <p:blipFill>
          <a:blip r:embed="rId3"/>
          <a:stretch>
            <a:fillRect/>
          </a:stretch>
        </p:blipFill>
        <p:spPr>
          <a:xfrm>
            <a:off x="267572" y="907187"/>
            <a:ext cx="3360903" cy="49441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6" name="Picture 2" descr="Can We Still Believe in the Rapture?">
            <a:extLst>
              <a:ext uri="{FF2B5EF4-FFF2-40B4-BE49-F238E27FC236}">
                <a16:creationId xmlns:a16="http://schemas.microsoft.com/office/drawing/2014/main" id="{0CDE08C2-247E-6DD5-14D5-EFA014924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6382" y="1166297"/>
            <a:ext cx="3573175" cy="46850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168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14400"/>
            <a:ext cx="12192000" cy="4800600"/>
          </a:xfrm>
        </p:spPr>
        <p:txBody>
          <a:bodyPr/>
          <a:lstStyle/>
          <a:p>
            <a:pPr>
              <a:defRPr/>
            </a:pPr>
            <a:r>
              <a:rPr lang="en-US" sz="9600" dirty="0">
                <a:effectLst>
                  <a:glow rad="139700">
                    <a:srgbClr val="000000">
                      <a:alpha val="40000"/>
                    </a:srgbClr>
                  </a:glow>
                  <a:outerShdw blurRad="38100" dist="38100" dir="2700000" algn="tl">
                    <a:srgbClr val="000000">
                      <a:alpha val="43137"/>
                    </a:srgbClr>
                  </a:outerShdw>
                </a:effectLst>
                <a:latin typeface="Bernard MT Condensed" pitchFamily="18" charset="0"/>
              </a:rPr>
              <a:t>Why I Believe in a         Pre-</a:t>
            </a:r>
            <a:r>
              <a:rPr lang="en-US" sz="9600" dirty="0" err="1">
                <a:effectLst>
                  <a:glow rad="139700">
                    <a:srgbClr val="000000">
                      <a:alpha val="40000"/>
                    </a:srgbClr>
                  </a:glow>
                  <a:outerShdw blurRad="38100" dist="38100" dir="2700000" algn="tl">
                    <a:srgbClr val="000000">
                      <a:alpha val="43137"/>
                    </a:srgbClr>
                  </a:outerShdw>
                </a:effectLst>
                <a:latin typeface="Bernard MT Condensed" pitchFamily="18" charset="0"/>
              </a:rPr>
              <a:t>Tribulational</a:t>
            </a:r>
            <a:r>
              <a:rPr lang="en-US" sz="9600" dirty="0">
                <a:effectLst>
                  <a:glow rad="139700">
                    <a:srgbClr val="000000">
                      <a:alpha val="40000"/>
                    </a:srgbClr>
                  </a:glow>
                  <a:outerShdw blurRad="38100" dist="38100" dir="2700000" algn="tl">
                    <a:srgbClr val="000000">
                      <a:alpha val="43137"/>
                    </a:srgbClr>
                  </a:outerShdw>
                </a:effectLst>
                <a:latin typeface="Bernard MT Condensed" pitchFamily="18" charset="0"/>
              </a:rPr>
              <a:t>          Rapture View</a:t>
            </a:r>
            <a:endParaRPr lang="en-US" sz="9600" b="1"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30380950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9566"/>
            <a:ext cx="12192000" cy="1938992"/>
          </a:xfrm>
          <a:prstGeom prst="rect">
            <a:avLst/>
          </a:prstGeom>
          <a:noFill/>
        </p:spPr>
        <p:txBody>
          <a:bodyPr wrap="square">
            <a:spAutoFit/>
          </a:bodyPr>
          <a:lstStyle/>
          <a:p>
            <a:pPr algn="ctr" eaLnBrk="1" hangingPunct="1">
              <a:defRPr/>
            </a:pPr>
            <a:r>
              <a:rPr lang="en-US" sz="6000" b="1" dirty="0">
                <a:solidFill>
                  <a:srgbClr val="FFFFFF"/>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Why I Believe in a                Pre-Tribulation? </a:t>
            </a:r>
            <a:endParaRPr lang="en-US" sz="6000" b="1" dirty="0">
              <a:solidFill>
                <a:srgbClr val="FFFF00"/>
              </a:solidFill>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8" name="Rectangle 3"/>
          <p:cNvSpPr txBox="1">
            <a:spLocks noChangeArrowheads="1"/>
          </p:cNvSpPr>
          <p:nvPr/>
        </p:nvSpPr>
        <p:spPr>
          <a:xfrm>
            <a:off x="620802" y="2185406"/>
            <a:ext cx="11370671" cy="1401389"/>
          </a:xfrm>
          <a:prstGeom prst="rect">
            <a:avLst/>
          </a:prstGeom>
        </p:spPr>
        <p:txBody>
          <a:bodyPr/>
          <a:lstStyle/>
          <a:p>
            <a:pPr eaLnBrk="1" hangingPunct="1">
              <a:defRPr/>
            </a:pPr>
            <a:r>
              <a:rPr lang="en-US" sz="4000" b="1" dirty="0">
                <a:solidFill>
                  <a:srgbClr val="FFFF00"/>
                </a:solidFill>
                <a:effectLst>
                  <a:glow rad="139700">
                    <a:srgbClr val="000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1) Because of Daniel’s Seventy Week Prophecy</a:t>
            </a:r>
            <a:endParaRPr lang="en-US" sz="4000" b="1" dirty="0">
              <a:solidFill>
                <a:srgbClr val="FFFF00"/>
              </a:solidFill>
              <a:effectLst>
                <a:glow rad="101600">
                  <a:srgbClr val="000000"/>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9" name="Rectangle 8"/>
          <p:cNvSpPr/>
          <p:nvPr/>
        </p:nvSpPr>
        <p:spPr>
          <a:xfrm>
            <a:off x="604759" y="3586795"/>
            <a:ext cx="11382703" cy="1323439"/>
          </a:xfrm>
          <a:prstGeom prst="rect">
            <a:avLst/>
          </a:prstGeom>
        </p:spPr>
        <p:txBody>
          <a:bodyPr wrap="square">
            <a:spAutoFit/>
          </a:bodyPr>
          <a:lstStyle/>
          <a:p>
            <a:pPr eaLnBrk="1" hangingPunct="1">
              <a:defRPr/>
            </a:pPr>
            <a:r>
              <a:rPr lang="en-US" sz="4000" b="1" dirty="0">
                <a:effectLst>
                  <a:glow rad="139700">
                    <a:srgbClr val="000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2) Because the Tribulation is primarily Jewish in Nature</a:t>
            </a:r>
            <a:endParaRPr lang="en-US" sz="4000" b="1" dirty="0">
              <a:solidFill>
                <a:srgbClr val="FFFF00"/>
              </a:solidFill>
              <a:effectLst>
                <a:glow rad="101600">
                  <a:srgbClr val="000000"/>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10" name="Rectangle 9"/>
          <p:cNvSpPr/>
          <p:nvPr/>
        </p:nvSpPr>
        <p:spPr>
          <a:xfrm>
            <a:off x="546538" y="5029200"/>
            <a:ext cx="11734800" cy="1323439"/>
          </a:xfrm>
          <a:prstGeom prst="rect">
            <a:avLst/>
          </a:prstGeom>
        </p:spPr>
        <p:txBody>
          <a:bodyPr wrap="square">
            <a:spAutoFit/>
          </a:bodyPr>
          <a:lstStyle/>
          <a:p>
            <a:pPr eaLnBrk="1" hangingPunct="1">
              <a:defRPr/>
            </a:pPr>
            <a:r>
              <a:rPr lang="en-US" sz="4000" b="1" dirty="0">
                <a:solidFill>
                  <a:srgbClr val="FFFF00"/>
                </a:solidFill>
                <a:effectLst>
                  <a:glow rad="139700">
                    <a:srgbClr val="000000">
                      <a:alpha val="40000"/>
                    </a:srgbClr>
                  </a:glow>
                  <a:outerShdw blurRad="38100" dist="38100" dir="2700000" algn="tl">
                    <a:srgbClr val="000000">
                      <a:alpha val="43137"/>
                    </a:srgbClr>
                  </a:outerShdw>
                </a:effectLst>
                <a:latin typeface="Tahoma" pitchFamily="34" charset="0"/>
                <a:ea typeface="Tahoma" pitchFamily="34" charset="0"/>
                <a:cs typeface="Tahoma" pitchFamily="34" charset="0"/>
              </a:rPr>
              <a:t>3) Because of What God is doing in the Nation of Israel, behind the scenes Today!</a:t>
            </a:r>
            <a:endParaRPr lang="en-US" sz="4000" b="1" dirty="0">
              <a:solidFill>
                <a:srgbClr val="FFFF00"/>
              </a:solidFill>
              <a:effectLst>
                <a:glow rad="101600">
                  <a:srgbClr val="000000"/>
                </a:glow>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2487606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C:\Users\Donald\ATP Charts\New BPGOE Charts\New Downloaded Charts\chart_for_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12192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0" y="304800"/>
            <a:ext cx="12192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lnSpc>
                <a:spcPct val="80000"/>
              </a:lnSpc>
              <a:spcBef>
                <a:spcPct val="50000"/>
              </a:spcBef>
              <a:buNone/>
            </a:pPr>
            <a:r>
              <a:rPr lang="en-US" sz="3600" b="1" dirty="0">
                <a:effectLst>
                  <a:glow rad="139700">
                    <a:schemeClr val="accent6">
                      <a:lumMod val="5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Why I Believe in a </a:t>
            </a:r>
            <a:r>
              <a:rPr lang="en-US" sz="3600" b="1" dirty="0" err="1">
                <a:effectLst>
                  <a:glow rad="139700">
                    <a:schemeClr val="accent6">
                      <a:lumMod val="5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PreTribulational</a:t>
            </a:r>
            <a:r>
              <a:rPr lang="en-US" sz="3600" b="1" dirty="0">
                <a:effectLst>
                  <a:glow rad="139700">
                    <a:schemeClr val="accent6">
                      <a:lumMod val="5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Rapture View</a:t>
            </a:r>
            <a:endParaRPr lang="en-US" sz="4000" b="1" kern="0" dirty="0">
              <a:effectLst>
                <a:glow rad="139700">
                  <a:schemeClr val="accent6">
                    <a:lumMod val="50000"/>
                  </a:schemeClr>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Oval 6"/>
          <p:cNvSpPr/>
          <p:nvPr/>
        </p:nvSpPr>
        <p:spPr>
          <a:xfrm>
            <a:off x="4953000" y="3352799"/>
            <a:ext cx="1752600" cy="11842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213932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914400"/>
            <a:ext cx="11734800" cy="4800600"/>
          </a:xfrm>
        </p:spPr>
        <p:txBody>
          <a:bodyPr/>
          <a:lstStyle/>
          <a:p>
            <a:pPr>
              <a:defRPr/>
            </a:pPr>
            <a:r>
              <a:rPr lang="en-US" sz="9600" dirty="0">
                <a:solidFill>
                  <a:srgbClr val="FFFF00"/>
                </a:solidFill>
                <a:effectLst>
                  <a:glow rad="139700">
                    <a:srgbClr val="000000">
                      <a:alpha val="40000"/>
                    </a:srgbClr>
                  </a:glow>
                  <a:outerShdw blurRad="38100" dist="38100" dir="2700000" algn="tl">
                    <a:srgbClr val="000000">
                      <a:alpha val="43137"/>
                    </a:srgbClr>
                  </a:outerShdw>
                </a:effectLst>
                <a:latin typeface="Bernard MT Condensed" pitchFamily="18" charset="0"/>
              </a:rPr>
              <a:t>Because of Daniel’s Seventy Week Prophecy</a:t>
            </a:r>
            <a:endParaRPr lang="en-US" sz="9600" b="1" dirty="0">
              <a:solidFill>
                <a:srgbClr val="FFFF00"/>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Tree>
    <p:extLst>
      <p:ext uri="{BB962C8B-B14F-4D97-AF65-F5344CB8AC3E}">
        <p14:creationId xmlns:p14="http://schemas.microsoft.com/office/powerpoint/2010/main" val="160241972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76200"/>
            <a:ext cx="12192000" cy="762000"/>
          </a:xfrm>
        </p:spPr>
        <p:txBody>
          <a:bodyPr/>
          <a:lstStyle/>
          <a:p>
            <a:pPr>
              <a:defRPr/>
            </a:pPr>
            <a:r>
              <a:rPr lang="en-US" dirty="0">
                <a:effectLst>
                  <a:glow rad="139700">
                    <a:srgbClr val="000000">
                      <a:alpha val="40000"/>
                    </a:srgbClr>
                  </a:glow>
                  <a:outerShdw blurRad="38100" dist="38100" dir="2700000" algn="tl">
                    <a:srgbClr val="000000">
                      <a:alpha val="43137"/>
                    </a:srgbClr>
                  </a:outerShdw>
                </a:effectLst>
                <a:latin typeface="Bernard MT Condensed" pitchFamily="18" charset="0"/>
              </a:rPr>
              <a:t>No purpose for the Church in the Tribulation</a:t>
            </a:r>
            <a:endParaRPr lang="en-US" b="1"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
        <p:nvSpPr>
          <p:cNvPr id="31749" name="Text Box 5"/>
          <p:cNvSpPr txBox="1">
            <a:spLocks noChangeArrowheads="1"/>
          </p:cNvSpPr>
          <p:nvPr/>
        </p:nvSpPr>
        <p:spPr bwMode="auto">
          <a:xfrm>
            <a:off x="3810000" y="1064636"/>
            <a:ext cx="8229600" cy="5170646"/>
          </a:xfrm>
          <a:prstGeom prst="rect">
            <a:avLst/>
          </a:prstGeom>
          <a:noFill/>
          <a:ln w="9525">
            <a:noFill/>
            <a:miter lim="800000"/>
            <a:headEnd/>
            <a:tailEnd/>
          </a:ln>
        </p:spPr>
        <p:txBody>
          <a:bodyPr wrap="square">
            <a:spAutoFit/>
          </a:bodyPr>
          <a:lstStyle/>
          <a:p>
            <a:pPr>
              <a:spcBef>
                <a:spcPct val="50000"/>
              </a:spcBef>
              <a:defRPr/>
            </a:pPr>
            <a:r>
              <a:rPr lang="en-US" sz="3300" b="1" dirty="0">
                <a:effectLst>
                  <a:glow rad="101600">
                    <a:srgbClr val="000000">
                      <a:alpha val="60000"/>
                    </a:srgbClr>
                  </a:glow>
                </a:effectLst>
                <a:latin typeface="Tahoma" pitchFamily="34" charset="0"/>
              </a:rPr>
              <a:t>“The next inference of a Pre-Tribulation Rapture is a very important one that is often overlooked. There is no purpose for the Church during the Tribulation because the focus of this entire seven year period is the Jewish people. To understand this point, we must go back 2,500 years to the time of Daniel while he was in captivity in Babylon.”</a:t>
            </a:r>
          </a:p>
        </p:txBody>
      </p:sp>
      <p:pic>
        <p:nvPicPr>
          <p:cNvPr id="5122" name="Picture 2" descr="The Rapture: Fact or Fiction?: David Reagan: 9780945593317: Amazon.com:  Books">
            <a:extLst>
              <a:ext uri="{FF2B5EF4-FFF2-40B4-BE49-F238E27FC236}">
                <a16:creationId xmlns:a16="http://schemas.microsoft.com/office/drawing/2014/main" id="{CA7A0BFE-1706-C348-9FE5-8F00FEED0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6" y="1219200"/>
            <a:ext cx="3200400" cy="50378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582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76200"/>
            <a:ext cx="12192000" cy="762000"/>
          </a:xfrm>
        </p:spPr>
        <p:txBody>
          <a:bodyPr/>
          <a:lstStyle/>
          <a:p>
            <a:pPr>
              <a:defRPr/>
            </a:pPr>
            <a:r>
              <a:rPr lang="en-US" dirty="0">
                <a:effectLst>
                  <a:glow rad="139700">
                    <a:srgbClr val="000000">
                      <a:alpha val="40000"/>
                    </a:srgbClr>
                  </a:glow>
                  <a:outerShdw blurRad="38100" dist="38100" dir="2700000" algn="tl">
                    <a:srgbClr val="000000">
                      <a:alpha val="43137"/>
                    </a:srgbClr>
                  </a:outerShdw>
                </a:effectLst>
                <a:latin typeface="Bernard MT Condensed" pitchFamily="18" charset="0"/>
              </a:rPr>
              <a:t>No purpose for the Church in the Tribulation</a:t>
            </a:r>
            <a:endParaRPr lang="en-US" b="1"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
        <p:nvSpPr>
          <p:cNvPr id="31749" name="Text Box 5"/>
          <p:cNvSpPr txBox="1">
            <a:spLocks noChangeArrowheads="1"/>
          </p:cNvSpPr>
          <p:nvPr/>
        </p:nvSpPr>
        <p:spPr bwMode="auto">
          <a:xfrm>
            <a:off x="3810000" y="1064636"/>
            <a:ext cx="8229600" cy="5478423"/>
          </a:xfrm>
          <a:prstGeom prst="rect">
            <a:avLst/>
          </a:prstGeom>
          <a:noFill/>
          <a:ln w="9525">
            <a:noFill/>
            <a:miter lim="800000"/>
            <a:headEnd/>
            <a:tailEnd/>
          </a:ln>
        </p:spPr>
        <p:txBody>
          <a:bodyPr wrap="square">
            <a:spAutoFit/>
          </a:bodyPr>
          <a:lstStyle/>
          <a:p>
            <a:pPr>
              <a:spcBef>
                <a:spcPct val="50000"/>
              </a:spcBef>
              <a:defRPr/>
            </a:pPr>
            <a:r>
              <a:rPr lang="en-US" sz="3500" b="1" dirty="0">
                <a:effectLst>
                  <a:glow rad="101600">
                    <a:srgbClr val="000000">
                      <a:alpha val="60000"/>
                    </a:srgbClr>
                  </a:glow>
                </a:effectLst>
                <a:latin typeface="Tahoma" pitchFamily="34" charset="0"/>
              </a:rPr>
              <a:t>“The Church will soon be taken out of this world before God once again gives His undivided attention to the Jewish people during the 70th week of Daniel’s 70 Weeks of Years. Again, there is just no purpose for the Church here on earth during the Tribulation. The Tribulation is when God’s focus returns to Israel.”</a:t>
            </a:r>
          </a:p>
        </p:txBody>
      </p:sp>
      <p:pic>
        <p:nvPicPr>
          <p:cNvPr id="5122" name="Picture 2" descr="The Rapture: Fact or Fiction?: David Reagan: 9780945593317: Amazon.com:  Books">
            <a:extLst>
              <a:ext uri="{FF2B5EF4-FFF2-40B4-BE49-F238E27FC236}">
                <a16:creationId xmlns:a16="http://schemas.microsoft.com/office/drawing/2014/main" id="{CA7A0BFE-1706-C348-9FE5-8F00FEED0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86" y="1219200"/>
            <a:ext cx="3200400" cy="50378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20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500" fill="hold"/>
                                        <p:tgtEl>
                                          <p:spTgt spid="31749"/>
                                        </p:tgtEl>
                                        <p:attrNameLst>
                                          <p:attrName>ppt_x</p:attrName>
                                        </p:attrNameLst>
                                      </p:cBhvr>
                                      <p:tavLst>
                                        <p:tav tm="0">
                                          <p:val>
                                            <p:strVal val="#ppt_x"/>
                                          </p:val>
                                        </p:tav>
                                        <p:tav tm="100000">
                                          <p:val>
                                            <p:strVal val="#ppt_x"/>
                                          </p:val>
                                        </p:tav>
                                      </p:tavLst>
                                    </p:anim>
                                    <p:anim calcmode="lin" valueType="num">
                                      <p:cBhvr additive="base">
                                        <p:cTn id="8" dur="500" fill="hold"/>
                                        <p:tgtEl>
                                          <p:spTgt spid="317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0" y="-151701"/>
          <a:ext cx="12192000" cy="6934200"/>
        </p:xfrm>
        <a:graphic>
          <a:graphicData uri="http://schemas.openxmlformats.org/presentationml/2006/ole">
            <mc:AlternateContent xmlns:mc="http://schemas.openxmlformats.org/markup-compatibility/2006">
              <mc:Choice xmlns:v="urn:schemas-microsoft-com:vml" Requires="v">
                <p:oleObj name="PhotoImpact" r:id="rId3" imgW="14611320" imgH="8858160" progId="PI3.Image">
                  <p:embed/>
                </p:oleObj>
              </mc:Choice>
              <mc:Fallback>
                <p:oleObj name="PhotoImpact" r:id="rId3" imgW="14611320" imgH="8858160" progId="PI3.Image">
                  <p:embed/>
                  <p:pic>
                    <p:nvPicPr>
                      <p:cNvPr id="3" name="Object 2"/>
                      <p:cNvPicPr/>
                      <p:nvPr/>
                    </p:nvPicPr>
                    <p:blipFill>
                      <a:blip r:embed="rId4"/>
                      <a:stretch>
                        <a:fillRect/>
                      </a:stretch>
                    </p:blipFill>
                    <p:spPr>
                      <a:xfrm>
                        <a:off x="0" y="-151701"/>
                        <a:ext cx="12192000" cy="6934200"/>
                      </a:xfrm>
                      <a:prstGeom prst="rect">
                        <a:avLst/>
                      </a:prstGeom>
                    </p:spPr>
                  </p:pic>
                </p:oleObj>
              </mc:Fallback>
            </mc:AlternateContent>
          </a:graphicData>
        </a:graphic>
      </p:graphicFrame>
    </p:spTree>
    <p:extLst>
      <p:ext uri="{BB962C8B-B14F-4D97-AF65-F5344CB8AC3E}">
        <p14:creationId xmlns:p14="http://schemas.microsoft.com/office/powerpoint/2010/main" val="213098936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0" y="-151701"/>
          <a:ext cx="12192000" cy="6934200"/>
        </p:xfrm>
        <a:graphic>
          <a:graphicData uri="http://schemas.openxmlformats.org/presentationml/2006/ole">
            <mc:AlternateContent xmlns:mc="http://schemas.openxmlformats.org/markup-compatibility/2006">
              <mc:Choice xmlns:v="urn:schemas-microsoft-com:vml" Requires="v">
                <p:oleObj name="PhotoImpact" r:id="rId3" imgW="14611320" imgH="8858160" progId="PI3.Image">
                  <p:embed/>
                </p:oleObj>
              </mc:Choice>
              <mc:Fallback>
                <p:oleObj name="PhotoImpact" r:id="rId3" imgW="14611320" imgH="8858160" progId="PI3.Image">
                  <p:embed/>
                  <p:pic>
                    <p:nvPicPr>
                      <p:cNvPr id="3" name="Object 2"/>
                      <p:cNvPicPr/>
                      <p:nvPr/>
                    </p:nvPicPr>
                    <p:blipFill>
                      <a:blip r:embed="rId4"/>
                      <a:stretch>
                        <a:fillRect/>
                      </a:stretch>
                    </p:blipFill>
                    <p:spPr>
                      <a:xfrm>
                        <a:off x="0" y="-151701"/>
                        <a:ext cx="12192000" cy="6934200"/>
                      </a:xfrm>
                      <a:prstGeom prst="rect">
                        <a:avLst/>
                      </a:prstGeom>
                    </p:spPr>
                  </p:pic>
                </p:oleObj>
              </mc:Fallback>
            </mc:AlternateContent>
          </a:graphicData>
        </a:graphic>
      </p:graphicFrame>
      <p:pic>
        <p:nvPicPr>
          <p:cNvPr id="5" name="Picture 4"/>
          <p:cNvPicPr>
            <a:picLocks noChangeAspect="1"/>
          </p:cNvPicPr>
          <p:nvPr/>
        </p:nvPicPr>
        <p:blipFill>
          <a:blip r:embed="rId5"/>
          <a:stretch>
            <a:fillRect/>
          </a:stretch>
        </p:blipFill>
        <p:spPr>
          <a:xfrm>
            <a:off x="6519984" y="1510748"/>
            <a:ext cx="3776955" cy="2941982"/>
          </a:xfrm>
          <a:prstGeom prst="rect">
            <a:avLst/>
          </a:prstGeom>
        </p:spPr>
      </p:pic>
    </p:spTree>
    <p:extLst>
      <p:ext uri="{BB962C8B-B14F-4D97-AF65-F5344CB8AC3E}">
        <p14:creationId xmlns:p14="http://schemas.microsoft.com/office/powerpoint/2010/main" val="331510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childTnLst>
                          </p:cTn>
                        </p:par>
                        <p:par>
                          <p:cTn id="7" fill="hold">
                            <p:stCondLst>
                              <p:cond delay="2000"/>
                            </p:stCondLst>
                            <p:childTnLst>
                              <p:par>
                                <p:cTn id="8" presetID="2"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0" fill="hold"/>
                                        <p:tgtEl>
                                          <p:spTgt spid="5"/>
                                        </p:tgtEl>
                                        <p:attrNameLst>
                                          <p:attrName>ppt_x</p:attrName>
                                        </p:attrNameLst>
                                      </p:cBhvr>
                                      <p:tavLst>
                                        <p:tav tm="0">
                                          <p:val>
                                            <p:strVal val="#ppt_x"/>
                                          </p:val>
                                        </p:tav>
                                        <p:tav tm="100000">
                                          <p:val>
                                            <p:strVal val="#ppt_x"/>
                                          </p:val>
                                        </p:tav>
                                      </p:tavLst>
                                    </p:anim>
                                    <p:anim calcmode="lin" valueType="num">
                                      <p:cBhvr additive="base">
                                        <p:cTn id="11" dur="5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7900" y="914400"/>
            <a:ext cx="7696200" cy="4800600"/>
          </a:xfrm>
        </p:spPr>
        <p:txBody>
          <a:bodyPr/>
          <a:lstStyle/>
          <a:p>
            <a:pPr>
              <a:defRPr/>
            </a:pPr>
            <a:r>
              <a:rPr lang="en-US" sz="11500" dirty="0">
                <a:effectLst>
                  <a:glow rad="139700">
                    <a:srgbClr val="000000">
                      <a:alpha val="40000"/>
                    </a:srgbClr>
                  </a:glow>
                  <a:outerShdw blurRad="38100" dist="38100" dir="2700000" algn="tl">
                    <a:srgbClr val="000000">
                      <a:alpha val="43137"/>
                    </a:srgbClr>
                  </a:outerShdw>
                </a:effectLst>
                <a:latin typeface="Bernard MT Condensed" pitchFamily="18" charset="0"/>
              </a:rPr>
              <a:t>A doctrine of Imminence</a:t>
            </a:r>
            <a:endParaRPr lang="en-US" sz="11500" b="1"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441677" y="1021644"/>
            <a:ext cx="4800600" cy="3539430"/>
          </a:xfrm>
          <a:prstGeom prst="rect">
            <a:avLst/>
          </a:prstGeom>
          <a:noFill/>
          <a:ln w="9525">
            <a:noFill/>
            <a:miter lim="800000"/>
            <a:headEnd/>
            <a:tailEnd/>
          </a:ln>
        </p:spPr>
        <p:txBody>
          <a:bodyPr wrap="square">
            <a:spAutoFit/>
          </a:bodyPr>
          <a:lstStyle/>
          <a:p>
            <a:pPr eaLnBrk="1" hangingPunct="1">
              <a:spcBef>
                <a:spcPct val="50000"/>
              </a:spcBef>
              <a:defRPr/>
            </a:pPr>
            <a:r>
              <a:rPr lang="en-US" b="1" dirty="0">
                <a:effectLst>
                  <a:glow rad="101600">
                    <a:srgbClr val="000000">
                      <a:alpha val="60000"/>
                    </a:srgbClr>
                  </a:glow>
                </a:effectLst>
                <a:latin typeface="Arial" charset="0"/>
              </a:rPr>
              <a:t>The Imminent</a:t>
            </a:r>
            <a:r>
              <a:rPr lang="en-US" sz="2800" b="1" dirty="0">
                <a:effectLst>
                  <a:glow rad="101600">
                    <a:srgbClr val="000000">
                      <a:alpha val="60000"/>
                    </a:srgbClr>
                  </a:glow>
                </a:effectLst>
                <a:latin typeface="Arial" charset="0"/>
              </a:rPr>
              <a:t> return of Christ, is the teaching that Jesus will come back at any time.  This teaching of imminence, or (“</a:t>
            </a:r>
            <a:r>
              <a:rPr lang="en-US" sz="2800" b="1" dirty="0">
                <a:solidFill>
                  <a:srgbClr val="FFFF00"/>
                </a:solidFill>
                <a:effectLst>
                  <a:glow rad="101600">
                    <a:srgbClr val="000000">
                      <a:alpha val="60000"/>
                    </a:srgbClr>
                  </a:glow>
                </a:effectLst>
                <a:latin typeface="Arial" charset="0"/>
              </a:rPr>
              <a:t>at any moment coming</a:t>
            </a:r>
            <a:r>
              <a:rPr lang="en-US" sz="2800" b="1" dirty="0">
                <a:effectLst>
                  <a:glow rad="101600">
                    <a:srgbClr val="000000">
                      <a:alpha val="60000"/>
                    </a:srgbClr>
                  </a:glow>
                </a:effectLst>
                <a:latin typeface="Arial" charset="0"/>
              </a:rPr>
              <a:t>”) is not a new doctrine. It was taught all through the Scriptures.</a:t>
            </a:r>
            <a:endParaRPr lang="en-US" b="1" dirty="0">
              <a:effectLst>
                <a:glow rad="101600">
                  <a:srgbClr val="000000">
                    <a:alpha val="60000"/>
                  </a:srgbClr>
                </a:glow>
              </a:effectLst>
              <a:latin typeface="Arial" charset="0"/>
            </a:endParaRPr>
          </a:p>
        </p:txBody>
      </p:sp>
      <p:sp>
        <p:nvSpPr>
          <p:cNvPr id="36869" name="Text Box 5"/>
          <p:cNvSpPr txBox="1">
            <a:spLocks noChangeArrowheads="1"/>
          </p:cNvSpPr>
          <p:nvPr/>
        </p:nvSpPr>
        <p:spPr bwMode="auto">
          <a:xfrm>
            <a:off x="5524500" y="959556"/>
            <a:ext cx="6667500" cy="1384995"/>
          </a:xfrm>
          <a:prstGeom prst="rect">
            <a:avLst/>
          </a:prstGeom>
          <a:noFill/>
          <a:ln w="9525">
            <a:noFill/>
            <a:miter lim="800000"/>
            <a:headEnd/>
            <a:tailEnd/>
          </a:ln>
        </p:spPr>
        <p:txBody>
          <a:bodyPr wrap="square">
            <a:spAutoFit/>
          </a:bodyPr>
          <a:lstStyle/>
          <a:p>
            <a:pPr eaLnBrk="1" hangingPunct="1">
              <a:defRPr/>
            </a:pPr>
            <a:r>
              <a:rPr lang="en-US" sz="2800" b="1" dirty="0">
                <a:solidFill>
                  <a:srgbClr val="FFFF00"/>
                </a:solidFill>
                <a:effectLst>
                  <a:glow rad="101600">
                    <a:srgbClr val="000000">
                      <a:alpha val="60000"/>
                    </a:srgbClr>
                  </a:glow>
                </a:effectLst>
                <a:latin typeface="Arial" charset="0"/>
              </a:rPr>
              <a:t>James 5:8</a:t>
            </a:r>
            <a:r>
              <a:rPr lang="en-US" sz="2800" b="1" dirty="0">
                <a:effectLst>
                  <a:glow rad="101600">
                    <a:srgbClr val="000000">
                      <a:alpha val="60000"/>
                    </a:srgbClr>
                  </a:glow>
                </a:effectLst>
                <a:latin typeface="Arial" charset="0"/>
              </a:rPr>
              <a:t>, Be ye also patient; stablish your hearts: for the coming of the Lord </a:t>
            </a:r>
            <a:r>
              <a:rPr lang="en-US" sz="2800" b="1" dirty="0">
                <a:solidFill>
                  <a:srgbClr val="FFFF00"/>
                </a:solidFill>
                <a:effectLst>
                  <a:glow rad="101600">
                    <a:srgbClr val="000000">
                      <a:alpha val="60000"/>
                    </a:srgbClr>
                  </a:glow>
                </a:effectLst>
                <a:latin typeface="Arial" charset="0"/>
              </a:rPr>
              <a:t>draweth nigh</a:t>
            </a:r>
            <a:r>
              <a:rPr lang="en-US" sz="2800" b="1" dirty="0">
                <a:effectLst>
                  <a:glow rad="101600">
                    <a:srgbClr val="000000">
                      <a:alpha val="60000"/>
                    </a:srgbClr>
                  </a:glow>
                </a:effectLst>
                <a:latin typeface="Arial" charset="0"/>
              </a:rPr>
              <a:t>.”</a:t>
            </a:r>
            <a:endParaRPr lang="en-US" sz="3200" b="1" dirty="0">
              <a:effectLst>
                <a:glow rad="101600">
                  <a:srgbClr val="000000">
                    <a:alpha val="60000"/>
                  </a:srgbClr>
                </a:glow>
              </a:effectLst>
            </a:endParaRPr>
          </a:p>
        </p:txBody>
      </p:sp>
      <p:sp>
        <p:nvSpPr>
          <p:cNvPr id="36870" name="Text Box 6"/>
          <p:cNvSpPr txBox="1">
            <a:spLocks noChangeArrowheads="1"/>
          </p:cNvSpPr>
          <p:nvPr/>
        </p:nvSpPr>
        <p:spPr bwMode="auto">
          <a:xfrm>
            <a:off x="5524500" y="2611012"/>
            <a:ext cx="6482292" cy="1815882"/>
          </a:xfrm>
          <a:prstGeom prst="rect">
            <a:avLst/>
          </a:prstGeom>
          <a:noFill/>
          <a:ln w="9525">
            <a:noFill/>
            <a:miter lim="800000"/>
            <a:headEnd/>
            <a:tailEnd/>
          </a:ln>
        </p:spPr>
        <p:txBody>
          <a:bodyPr wrap="square">
            <a:spAutoFit/>
          </a:bodyPr>
          <a:lstStyle/>
          <a:p>
            <a:pPr eaLnBrk="1" hangingPunct="1">
              <a:defRPr/>
            </a:pPr>
            <a:r>
              <a:rPr lang="en-US" sz="2800" b="1" dirty="0">
                <a:solidFill>
                  <a:srgbClr val="FFFF00"/>
                </a:solidFill>
                <a:effectLst>
                  <a:glow rad="101600">
                    <a:srgbClr val="000000">
                      <a:alpha val="60000"/>
                    </a:srgbClr>
                  </a:glow>
                </a:effectLst>
                <a:latin typeface="Arial" charset="0"/>
              </a:rPr>
              <a:t>1 Timothy 6:14</a:t>
            </a:r>
            <a:r>
              <a:rPr lang="en-US" sz="2800" b="1" dirty="0">
                <a:effectLst>
                  <a:glow rad="101600">
                    <a:srgbClr val="000000">
                      <a:alpha val="60000"/>
                    </a:srgbClr>
                  </a:glow>
                </a:effectLst>
                <a:latin typeface="Arial" charset="0"/>
              </a:rPr>
              <a:t>, That thou keep this commandment without spot, </a:t>
            </a:r>
            <a:r>
              <a:rPr lang="en-US" sz="2800" b="1" dirty="0" err="1">
                <a:effectLst>
                  <a:glow rad="101600">
                    <a:srgbClr val="000000">
                      <a:alpha val="60000"/>
                    </a:srgbClr>
                  </a:glow>
                </a:effectLst>
                <a:latin typeface="Arial" charset="0"/>
              </a:rPr>
              <a:t>unrebukeable</a:t>
            </a:r>
            <a:r>
              <a:rPr lang="en-US" sz="2800" b="1" dirty="0">
                <a:effectLst>
                  <a:glow rad="101600">
                    <a:srgbClr val="000000">
                      <a:alpha val="60000"/>
                    </a:srgbClr>
                  </a:glow>
                </a:effectLst>
                <a:latin typeface="Arial" charset="0"/>
              </a:rPr>
              <a:t> </a:t>
            </a:r>
            <a:r>
              <a:rPr lang="en-US" sz="2800" b="1" dirty="0">
                <a:solidFill>
                  <a:srgbClr val="FFFF00"/>
                </a:solidFill>
                <a:effectLst>
                  <a:glow rad="101600">
                    <a:srgbClr val="000000">
                      <a:alpha val="60000"/>
                    </a:srgbClr>
                  </a:glow>
                </a:effectLst>
                <a:latin typeface="Arial" charset="0"/>
              </a:rPr>
              <a:t>until the appearing</a:t>
            </a:r>
            <a:r>
              <a:rPr lang="en-US" sz="2800" b="1" dirty="0">
                <a:effectLst>
                  <a:glow rad="101600">
                    <a:srgbClr val="000000">
                      <a:alpha val="60000"/>
                    </a:srgbClr>
                  </a:glow>
                </a:effectLst>
                <a:latin typeface="Arial" charset="0"/>
              </a:rPr>
              <a:t> of our Lord Jesus Christ.”</a:t>
            </a:r>
            <a:endParaRPr lang="en-US" sz="3200" b="1" dirty="0">
              <a:effectLst>
                <a:glow rad="101600">
                  <a:srgbClr val="000000">
                    <a:alpha val="60000"/>
                  </a:srgbClr>
                </a:glow>
              </a:effectLst>
              <a:latin typeface="Arial" charset="0"/>
            </a:endParaRPr>
          </a:p>
        </p:txBody>
      </p:sp>
      <p:sp>
        <p:nvSpPr>
          <p:cNvPr id="36871" name="Text Box 7"/>
          <p:cNvSpPr txBox="1">
            <a:spLocks noChangeArrowheads="1"/>
          </p:cNvSpPr>
          <p:nvPr/>
        </p:nvSpPr>
        <p:spPr bwMode="auto">
          <a:xfrm>
            <a:off x="5486400" y="4693356"/>
            <a:ext cx="6667500" cy="1815882"/>
          </a:xfrm>
          <a:prstGeom prst="rect">
            <a:avLst/>
          </a:prstGeom>
          <a:noFill/>
          <a:ln w="9525">
            <a:noFill/>
            <a:miter lim="800000"/>
            <a:headEnd/>
            <a:tailEnd/>
          </a:ln>
        </p:spPr>
        <p:txBody>
          <a:bodyPr wrap="square">
            <a:spAutoFit/>
          </a:bodyPr>
          <a:lstStyle/>
          <a:p>
            <a:pPr eaLnBrk="1" hangingPunct="1">
              <a:defRPr/>
            </a:pPr>
            <a:r>
              <a:rPr lang="en-US" sz="2800" b="1" dirty="0">
                <a:solidFill>
                  <a:srgbClr val="FFFF00"/>
                </a:solidFill>
                <a:effectLst>
                  <a:glow rad="101600">
                    <a:srgbClr val="000000">
                      <a:alpha val="60000"/>
                    </a:srgbClr>
                  </a:glow>
                </a:effectLst>
                <a:latin typeface="Arial" charset="0"/>
              </a:rPr>
              <a:t>Titus 2:13</a:t>
            </a:r>
            <a:r>
              <a:rPr lang="en-US" sz="2800" b="1" dirty="0">
                <a:effectLst>
                  <a:glow rad="101600">
                    <a:srgbClr val="000000">
                      <a:alpha val="60000"/>
                    </a:srgbClr>
                  </a:glow>
                </a:effectLst>
                <a:latin typeface="Arial" charset="0"/>
              </a:rPr>
              <a:t>, Looking for that blessed hope and </a:t>
            </a:r>
            <a:r>
              <a:rPr lang="en-US" sz="2800" b="1" dirty="0">
                <a:solidFill>
                  <a:schemeClr val="accent1"/>
                </a:solidFill>
                <a:effectLst>
                  <a:glow rad="101600">
                    <a:srgbClr val="000000">
                      <a:alpha val="60000"/>
                    </a:srgbClr>
                  </a:glow>
                </a:effectLst>
                <a:latin typeface="Arial" charset="0"/>
              </a:rPr>
              <a:t>glorious</a:t>
            </a:r>
            <a:r>
              <a:rPr lang="en-US" sz="2800" b="1" dirty="0">
                <a:effectLst>
                  <a:glow rad="101600">
                    <a:srgbClr val="000000">
                      <a:alpha val="60000"/>
                    </a:srgbClr>
                  </a:glow>
                </a:effectLst>
                <a:latin typeface="Arial" charset="0"/>
              </a:rPr>
              <a:t> </a:t>
            </a:r>
            <a:r>
              <a:rPr lang="en-US" sz="2800" b="1" dirty="0">
                <a:solidFill>
                  <a:srgbClr val="FFFF00"/>
                </a:solidFill>
                <a:effectLst>
                  <a:glow rad="101600">
                    <a:srgbClr val="000000">
                      <a:alpha val="60000"/>
                    </a:srgbClr>
                  </a:glow>
                </a:effectLst>
                <a:latin typeface="Arial" charset="0"/>
              </a:rPr>
              <a:t>appearing of the great God and our Saviour Jesus Christ</a:t>
            </a:r>
            <a:r>
              <a:rPr lang="en-US" sz="2800" b="1" dirty="0">
                <a:effectLst>
                  <a:glow rad="101600">
                    <a:srgbClr val="000000">
                      <a:alpha val="60000"/>
                    </a:srgbClr>
                  </a:glow>
                </a:effectLst>
                <a:latin typeface="Arial" charset="0"/>
              </a:rPr>
              <a:t>.”</a:t>
            </a:r>
            <a:endParaRPr lang="en-US" sz="3200" b="1" dirty="0">
              <a:effectLst>
                <a:glow rad="101600">
                  <a:srgbClr val="000000">
                    <a:alpha val="60000"/>
                  </a:srgbClr>
                </a:glow>
              </a:effectLst>
            </a:endParaRPr>
          </a:p>
        </p:txBody>
      </p:sp>
      <p:sp>
        <p:nvSpPr>
          <p:cNvPr id="36872" name="Text Box 8"/>
          <p:cNvSpPr txBox="1">
            <a:spLocks noChangeArrowheads="1"/>
          </p:cNvSpPr>
          <p:nvPr/>
        </p:nvSpPr>
        <p:spPr bwMode="auto">
          <a:xfrm>
            <a:off x="388056" y="4878022"/>
            <a:ext cx="5051777" cy="1631216"/>
          </a:xfrm>
          <a:prstGeom prst="rect">
            <a:avLst/>
          </a:prstGeom>
          <a:noFill/>
          <a:ln w="9525">
            <a:noFill/>
            <a:miter lim="800000"/>
            <a:headEnd/>
            <a:tailEnd/>
          </a:ln>
        </p:spPr>
        <p:txBody>
          <a:bodyPr wrap="square">
            <a:spAutoFit/>
          </a:bodyPr>
          <a:lstStyle/>
          <a:p>
            <a:pPr eaLnBrk="1" hangingPunct="1">
              <a:defRPr/>
            </a:pPr>
            <a:r>
              <a:rPr lang="en-US" sz="2500" b="1" dirty="0">
                <a:solidFill>
                  <a:srgbClr val="FFFF00"/>
                </a:solidFill>
                <a:effectLst>
                  <a:glow rad="101600">
                    <a:srgbClr val="000000">
                      <a:alpha val="60000"/>
                    </a:srgbClr>
                  </a:glow>
                </a:effectLst>
                <a:latin typeface="Arial" charset="0"/>
              </a:rPr>
              <a:t>1 Peter 4:7</a:t>
            </a:r>
            <a:r>
              <a:rPr lang="en-US" sz="2500" b="1" dirty="0">
                <a:effectLst>
                  <a:glow rad="101600">
                    <a:srgbClr val="000000">
                      <a:alpha val="60000"/>
                    </a:srgbClr>
                  </a:glow>
                </a:effectLst>
                <a:latin typeface="Arial" charset="0"/>
              </a:rPr>
              <a:t>, “But the </a:t>
            </a:r>
            <a:r>
              <a:rPr lang="en-US" sz="2500" b="1" dirty="0">
                <a:solidFill>
                  <a:srgbClr val="FFFF00"/>
                </a:solidFill>
                <a:effectLst>
                  <a:glow rad="101600">
                    <a:srgbClr val="000000">
                      <a:alpha val="60000"/>
                    </a:srgbClr>
                  </a:glow>
                </a:effectLst>
                <a:latin typeface="Arial" charset="0"/>
              </a:rPr>
              <a:t>end </a:t>
            </a:r>
            <a:r>
              <a:rPr lang="en-US" sz="2500" b="1" dirty="0">
                <a:effectLst>
                  <a:glow rad="101600">
                    <a:srgbClr val="000000">
                      <a:alpha val="60000"/>
                    </a:srgbClr>
                  </a:glow>
                </a:effectLst>
                <a:latin typeface="Arial" charset="0"/>
              </a:rPr>
              <a:t>of all </a:t>
            </a:r>
            <a:r>
              <a:rPr lang="en-US" sz="2500" b="1" dirty="0">
                <a:solidFill>
                  <a:srgbClr val="FFFF00"/>
                </a:solidFill>
                <a:effectLst>
                  <a:glow rad="101600">
                    <a:srgbClr val="000000">
                      <a:alpha val="60000"/>
                    </a:srgbClr>
                  </a:glow>
                </a:effectLst>
                <a:latin typeface="Arial" charset="0"/>
              </a:rPr>
              <a:t>things</a:t>
            </a:r>
            <a:r>
              <a:rPr lang="en-US" sz="2500" b="1" dirty="0">
                <a:effectLst>
                  <a:glow rad="101600">
                    <a:srgbClr val="000000">
                      <a:alpha val="60000"/>
                    </a:srgbClr>
                  </a:glow>
                </a:effectLst>
                <a:latin typeface="Arial" charset="0"/>
              </a:rPr>
              <a:t> is at </a:t>
            </a:r>
            <a:r>
              <a:rPr lang="en-US" sz="2500" b="1" dirty="0">
                <a:solidFill>
                  <a:srgbClr val="FFFF00"/>
                </a:solidFill>
                <a:effectLst>
                  <a:glow rad="101600">
                    <a:srgbClr val="000000">
                      <a:alpha val="60000"/>
                    </a:srgbClr>
                  </a:glow>
                </a:effectLst>
                <a:latin typeface="Arial" charset="0"/>
              </a:rPr>
              <a:t>hand</a:t>
            </a:r>
            <a:r>
              <a:rPr lang="en-US" sz="2500" b="1" dirty="0">
                <a:effectLst>
                  <a:glow rad="101600">
                    <a:srgbClr val="000000">
                      <a:alpha val="60000"/>
                    </a:srgbClr>
                  </a:glow>
                </a:effectLst>
                <a:latin typeface="Arial" charset="0"/>
              </a:rPr>
              <a:t>:  be ye therefore </a:t>
            </a:r>
            <a:r>
              <a:rPr lang="en-US" sz="2500" b="1" dirty="0">
                <a:solidFill>
                  <a:srgbClr val="FFFF00"/>
                </a:solidFill>
                <a:effectLst>
                  <a:glow rad="101600">
                    <a:srgbClr val="000000">
                      <a:alpha val="60000"/>
                    </a:srgbClr>
                  </a:glow>
                </a:effectLst>
                <a:latin typeface="Arial" charset="0"/>
              </a:rPr>
              <a:t>sober</a:t>
            </a:r>
            <a:r>
              <a:rPr lang="en-US" sz="2500" b="1" dirty="0">
                <a:effectLst>
                  <a:glow rad="101600">
                    <a:srgbClr val="000000">
                      <a:alpha val="60000"/>
                    </a:srgbClr>
                  </a:glow>
                </a:effectLst>
                <a:latin typeface="Arial" charset="0"/>
              </a:rPr>
              <a:t>, and </a:t>
            </a:r>
            <a:r>
              <a:rPr lang="en-US" sz="2500" b="1" dirty="0">
                <a:solidFill>
                  <a:srgbClr val="FFFF00"/>
                </a:solidFill>
                <a:effectLst>
                  <a:glow rad="101600">
                    <a:srgbClr val="000000">
                      <a:alpha val="60000"/>
                    </a:srgbClr>
                  </a:glow>
                </a:effectLst>
                <a:latin typeface="Arial" charset="0"/>
              </a:rPr>
              <a:t>watch</a:t>
            </a:r>
            <a:r>
              <a:rPr lang="en-US" sz="2500" b="1" dirty="0">
                <a:effectLst>
                  <a:glow rad="101600">
                    <a:srgbClr val="000000">
                      <a:alpha val="60000"/>
                    </a:srgbClr>
                  </a:glow>
                </a:effectLst>
                <a:latin typeface="Arial" charset="0"/>
              </a:rPr>
              <a:t> unto </a:t>
            </a:r>
            <a:r>
              <a:rPr lang="en-US" sz="2500" b="1" dirty="0">
                <a:solidFill>
                  <a:srgbClr val="FFFF00"/>
                </a:solidFill>
                <a:effectLst>
                  <a:glow rad="101600">
                    <a:srgbClr val="000000">
                      <a:alpha val="60000"/>
                    </a:srgbClr>
                  </a:glow>
                </a:effectLst>
                <a:latin typeface="Arial" charset="0"/>
              </a:rPr>
              <a:t>prayer</a:t>
            </a:r>
            <a:r>
              <a:rPr lang="en-US" sz="2500" b="1" dirty="0">
                <a:effectLst>
                  <a:glow rad="101600">
                    <a:srgbClr val="000000">
                      <a:alpha val="60000"/>
                    </a:srgbClr>
                  </a:glow>
                </a:effectLst>
                <a:latin typeface="Arial" charset="0"/>
              </a:rPr>
              <a:t>.”</a:t>
            </a:r>
            <a:endParaRPr lang="en-US" sz="2500" b="1" dirty="0">
              <a:effectLst>
                <a:glow rad="101600">
                  <a:srgbClr val="000000">
                    <a:alpha val="60000"/>
                  </a:srgbClr>
                </a:glow>
              </a:effectLst>
            </a:endParaRPr>
          </a:p>
        </p:txBody>
      </p:sp>
      <p:sp>
        <p:nvSpPr>
          <p:cNvPr id="9" name="Rectangle 2"/>
          <p:cNvSpPr txBox="1">
            <a:spLocks noChangeArrowheads="1"/>
          </p:cNvSpPr>
          <p:nvPr/>
        </p:nvSpPr>
        <p:spPr bwMode="auto">
          <a:xfrm>
            <a:off x="1524000" y="76200"/>
            <a:ext cx="9144000" cy="914400"/>
          </a:xfrm>
          <a:prstGeom prst="rect">
            <a:avLst/>
          </a:prstGeom>
          <a:noFill/>
          <a:ln w="9525">
            <a:noFill/>
            <a:miter lim="800000"/>
            <a:headEnd/>
            <a:tailEnd/>
          </a:ln>
          <a:effectLst/>
        </p:spPr>
        <p:txBody>
          <a:bodyPr anchor="ctr"/>
          <a:lstStyle/>
          <a:p>
            <a:pPr algn="ctr" eaLnBrk="1" hangingPunct="1">
              <a:defRPr/>
            </a:pPr>
            <a:r>
              <a:rPr lang="en-US" sz="4000" kern="0" dirty="0">
                <a:effectLst>
                  <a:glow rad="139700">
                    <a:srgbClr val="000000">
                      <a:alpha val="40000"/>
                    </a:srgbClr>
                  </a:glow>
                  <a:outerShdw blurRad="38100" dist="38100" dir="2700000" algn="tl">
                    <a:srgbClr val="000000">
                      <a:alpha val="43137"/>
                    </a:srgbClr>
                  </a:outerShdw>
                </a:effectLst>
                <a:latin typeface="Bernard MT Condensed" pitchFamily="18" charset="0"/>
                <a:ea typeface="+mj-ea"/>
                <a:cs typeface="+mj-cs"/>
              </a:rPr>
              <a:t>The Rapture – A doctrine of Imminence</a:t>
            </a:r>
            <a:endParaRPr lang="en-US" sz="4000" b="1" kern="0"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a typeface="+mj-ea"/>
              <a:cs typeface="+mj-cs"/>
            </a:endParaRPr>
          </a:p>
        </p:txBody>
      </p:sp>
      <p:pic>
        <p:nvPicPr>
          <p:cNvPr id="4" name="Picture 5" descr="The Rapture">
            <a:extLst>
              <a:ext uri="{FF2B5EF4-FFF2-40B4-BE49-F238E27FC236}">
                <a16:creationId xmlns:a16="http://schemas.microsoft.com/office/drawing/2014/main" id="{23B62259-A41C-3086-9804-8FE5C351DEB8}"/>
              </a:ext>
            </a:extLst>
          </p:cNvPr>
          <p:cNvPicPr>
            <a:picLocks noChangeAspect="1" noChangeArrowheads="1"/>
          </p:cNvPicPr>
          <p:nvPr/>
        </p:nvPicPr>
        <p:blipFill>
          <a:blip r:embed="rId3" cstate="print"/>
          <a:srcRect/>
          <a:stretch>
            <a:fillRect/>
          </a:stretch>
        </p:blipFill>
        <p:spPr bwMode="auto">
          <a:xfrm>
            <a:off x="5439833" y="922265"/>
            <a:ext cx="5141228" cy="4024093"/>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8 -0.00556 L -0.43828 -0.00556 " pathEditMode="relative" ptsTypes="AA">
                                      <p:cBhvr>
                                        <p:cTn id="6" dur="500" fill="hold"/>
                                        <p:tgtEl>
                                          <p:spTgt spid="4"/>
                                        </p:tgtEl>
                                        <p:attrNameLst>
                                          <p:attrName>ppt_x</p:attrName>
                                          <p:attrName>ppt_y</p:attrName>
                                        </p:attrNameLst>
                                      </p:cBhvr>
                                    </p:animMotion>
                                  </p:childTnLst>
                                </p:cTn>
                              </p:par>
                              <p:par>
                                <p:cTn id="7" presetID="53" presetClass="entr" presetSubtype="0" fill="hold" nodeType="withEffect">
                                  <p:stCondLst>
                                    <p:cond delay="0"/>
                                  </p:stCondLst>
                                  <p:childTnLst>
                                    <p:set>
                                      <p:cBhvr>
                                        <p:cTn id="8" dur="1" fill="hold">
                                          <p:stCondLst>
                                            <p:cond delay="0"/>
                                          </p:stCondLst>
                                        </p:cTn>
                                        <p:tgtEl>
                                          <p:spTgt spid="36869"/>
                                        </p:tgtEl>
                                        <p:attrNameLst>
                                          <p:attrName>style.visibility</p:attrName>
                                        </p:attrNameLst>
                                      </p:cBhvr>
                                      <p:to>
                                        <p:strVal val="visible"/>
                                      </p:to>
                                    </p:set>
                                    <p:anim calcmode="lin" valueType="num">
                                      <p:cBhvr>
                                        <p:cTn id="9" dur="500" fill="hold"/>
                                        <p:tgtEl>
                                          <p:spTgt spid="36869"/>
                                        </p:tgtEl>
                                        <p:attrNameLst>
                                          <p:attrName>ppt_w</p:attrName>
                                        </p:attrNameLst>
                                      </p:cBhvr>
                                      <p:tavLst>
                                        <p:tav tm="0">
                                          <p:val>
                                            <p:fltVal val="0"/>
                                          </p:val>
                                        </p:tav>
                                        <p:tav tm="100000">
                                          <p:val>
                                            <p:strVal val="#ppt_w"/>
                                          </p:val>
                                        </p:tav>
                                      </p:tavLst>
                                    </p:anim>
                                    <p:anim calcmode="lin" valueType="num">
                                      <p:cBhvr>
                                        <p:cTn id="10" dur="500" fill="hold"/>
                                        <p:tgtEl>
                                          <p:spTgt spid="36869"/>
                                        </p:tgtEl>
                                        <p:attrNameLst>
                                          <p:attrName>ppt_h</p:attrName>
                                        </p:attrNameLst>
                                      </p:cBhvr>
                                      <p:tavLst>
                                        <p:tav tm="0">
                                          <p:val>
                                            <p:fltVal val="0"/>
                                          </p:val>
                                        </p:tav>
                                        <p:tav tm="100000">
                                          <p:val>
                                            <p:strVal val="#ppt_h"/>
                                          </p:val>
                                        </p:tav>
                                      </p:tavLst>
                                    </p:anim>
                                    <p:animEffect transition="in" filter="fade">
                                      <p:cBhvr>
                                        <p:cTn id="11" dur="500"/>
                                        <p:tgtEl>
                                          <p:spTgt spid="36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36870"/>
                                        </p:tgtEl>
                                        <p:attrNameLst>
                                          <p:attrName>style.visibility</p:attrName>
                                        </p:attrNameLst>
                                      </p:cBhvr>
                                      <p:to>
                                        <p:strVal val="visible"/>
                                      </p:to>
                                    </p:set>
                                    <p:anim calcmode="lin" valueType="num">
                                      <p:cBhvr>
                                        <p:cTn id="16" dur="500" fill="hold"/>
                                        <p:tgtEl>
                                          <p:spTgt spid="36870"/>
                                        </p:tgtEl>
                                        <p:attrNameLst>
                                          <p:attrName>ppt_w</p:attrName>
                                        </p:attrNameLst>
                                      </p:cBhvr>
                                      <p:tavLst>
                                        <p:tav tm="0">
                                          <p:val>
                                            <p:fltVal val="0"/>
                                          </p:val>
                                        </p:tav>
                                        <p:tav tm="100000">
                                          <p:val>
                                            <p:strVal val="#ppt_w"/>
                                          </p:val>
                                        </p:tav>
                                      </p:tavLst>
                                    </p:anim>
                                    <p:anim calcmode="lin" valueType="num">
                                      <p:cBhvr>
                                        <p:cTn id="17" dur="500" fill="hold"/>
                                        <p:tgtEl>
                                          <p:spTgt spid="36870"/>
                                        </p:tgtEl>
                                        <p:attrNameLst>
                                          <p:attrName>ppt_h</p:attrName>
                                        </p:attrNameLst>
                                      </p:cBhvr>
                                      <p:tavLst>
                                        <p:tav tm="0">
                                          <p:val>
                                            <p:fltVal val="0"/>
                                          </p:val>
                                        </p:tav>
                                        <p:tav tm="100000">
                                          <p:val>
                                            <p:strVal val="#ppt_h"/>
                                          </p:val>
                                        </p:tav>
                                      </p:tavLst>
                                    </p:anim>
                                    <p:animEffect transition="in" filter="fade">
                                      <p:cBhvr>
                                        <p:cTn id="18" dur="500"/>
                                        <p:tgtEl>
                                          <p:spTgt spid="3687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6872"/>
                                        </p:tgtEl>
                                        <p:attrNameLst>
                                          <p:attrName>style.visibility</p:attrName>
                                        </p:attrNameLst>
                                      </p:cBhvr>
                                      <p:to>
                                        <p:strVal val="visible"/>
                                      </p:to>
                                    </p:set>
                                    <p:anim calcmode="lin" valueType="num">
                                      <p:cBhvr additive="base">
                                        <p:cTn id="23" dur="500" fill="hold"/>
                                        <p:tgtEl>
                                          <p:spTgt spid="36872"/>
                                        </p:tgtEl>
                                        <p:attrNameLst>
                                          <p:attrName>ppt_x</p:attrName>
                                        </p:attrNameLst>
                                      </p:cBhvr>
                                      <p:tavLst>
                                        <p:tav tm="0">
                                          <p:val>
                                            <p:strVal val="#ppt_x"/>
                                          </p:val>
                                        </p:tav>
                                        <p:tav tm="100000">
                                          <p:val>
                                            <p:strVal val="#ppt_x"/>
                                          </p:val>
                                        </p:tav>
                                      </p:tavLst>
                                    </p:anim>
                                    <p:anim calcmode="lin" valueType="num">
                                      <p:cBhvr additive="base">
                                        <p:cTn id="24" dur="500" fill="hold"/>
                                        <p:tgtEl>
                                          <p:spTgt spid="36872"/>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6871"/>
                                        </p:tgtEl>
                                        <p:attrNameLst>
                                          <p:attrName>style.visibility</p:attrName>
                                        </p:attrNameLst>
                                      </p:cBhvr>
                                      <p:to>
                                        <p:strVal val="visible"/>
                                      </p:to>
                                    </p:set>
                                    <p:anim calcmode="lin" valueType="num">
                                      <p:cBhvr additive="base">
                                        <p:cTn id="29" dur="500" fill="hold"/>
                                        <p:tgtEl>
                                          <p:spTgt spid="36871"/>
                                        </p:tgtEl>
                                        <p:attrNameLst>
                                          <p:attrName>ppt_x</p:attrName>
                                        </p:attrNameLst>
                                      </p:cBhvr>
                                      <p:tavLst>
                                        <p:tav tm="0">
                                          <p:val>
                                            <p:strVal val="#ppt_x"/>
                                          </p:val>
                                        </p:tav>
                                        <p:tav tm="100000">
                                          <p:val>
                                            <p:strVal val="#ppt_x"/>
                                          </p:val>
                                        </p:tav>
                                      </p:tavLst>
                                    </p:anim>
                                    <p:anim calcmode="lin" valueType="num">
                                      <p:cBhvr additive="base">
                                        <p:cTn id="30" dur="500" fill="hold"/>
                                        <p:tgtEl>
                                          <p:spTgt spid="368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95240A-5B29-F4C0-57C4-371DD0F98BE3}"/>
              </a:ext>
            </a:extLst>
          </p:cNvPr>
          <p:cNvPicPr>
            <a:picLocks noChangeAspect="1"/>
          </p:cNvPicPr>
          <p:nvPr/>
        </p:nvPicPr>
        <p:blipFill>
          <a:blip r:embed="rId3"/>
          <a:stretch>
            <a:fillRect/>
          </a:stretch>
        </p:blipFill>
        <p:spPr>
          <a:xfrm>
            <a:off x="225323" y="823847"/>
            <a:ext cx="3581400" cy="49533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Rectangle 2">
            <a:extLst>
              <a:ext uri="{FF2B5EF4-FFF2-40B4-BE49-F238E27FC236}">
                <a16:creationId xmlns:a16="http://schemas.microsoft.com/office/drawing/2014/main" id="{DB3988E7-3E35-9870-D7C3-C0F15888CB1D}"/>
              </a:ext>
            </a:extLst>
          </p:cNvPr>
          <p:cNvSpPr/>
          <p:nvPr/>
        </p:nvSpPr>
        <p:spPr>
          <a:xfrm>
            <a:off x="38798" y="73456"/>
            <a:ext cx="12153202" cy="584775"/>
          </a:xfrm>
          <a:prstGeom prst="rect">
            <a:avLst/>
          </a:prstGeom>
        </p:spPr>
        <p:txBody>
          <a:bodyPr wrap="square">
            <a:spAutoFit/>
          </a:bodyPr>
          <a:lstStyle/>
          <a:p>
            <a:pPr algn="ctr">
              <a:defRPr/>
            </a:pPr>
            <a:r>
              <a:rPr lang="en-US" sz="3200" kern="0" dirty="0">
                <a:solidFill>
                  <a:srgbClr val="FFFFFF"/>
                </a:solidFill>
                <a:effectLst>
                  <a:glow rad="101600">
                    <a:srgbClr val="002060">
                      <a:alpha val="60000"/>
                    </a:srgbClr>
                  </a:glow>
                  <a:outerShdw blurRad="38100" dist="38100" dir="2700000" algn="tl">
                    <a:srgbClr val="000000">
                      <a:alpha val="43137"/>
                    </a:srgbClr>
                  </a:outerShdw>
                </a:effectLst>
                <a:latin typeface="Bernard MT Condensed" pitchFamily="18" charset="0"/>
              </a:rPr>
              <a:t>According To Prophecy Ministries Resources</a:t>
            </a:r>
            <a:endParaRPr lang="en-US" sz="1600" dirty="0">
              <a:effectLst>
                <a:glow rad="101600">
                  <a:srgbClr val="002060">
                    <a:alpha val="60000"/>
                  </a:srgbClr>
                </a:glow>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F1ECB816-C6CE-CE6B-4080-68D472D1E415}"/>
              </a:ext>
            </a:extLst>
          </p:cNvPr>
          <p:cNvSpPr>
            <a:spLocks noChangeArrowheads="1"/>
          </p:cNvSpPr>
          <p:nvPr/>
        </p:nvSpPr>
        <p:spPr bwMode="auto">
          <a:xfrm>
            <a:off x="0" y="6034153"/>
            <a:ext cx="12258472" cy="596151"/>
          </a:xfrm>
          <a:prstGeom prst="rect">
            <a:avLst/>
          </a:prstGeom>
          <a:noFill/>
          <a:ln w="9525">
            <a:noFill/>
            <a:miter lim="800000"/>
            <a:headEnd/>
            <a:tailEnd/>
          </a:ln>
          <a:effectLst/>
        </p:spPr>
        <p:txBody>
          <a:bodyPr anchor="ctr"/>
          <a:lstStyle/>
          <a:p>
            <a:pPr algn="ctr">
              <a:defRPr/>
            </a:pPr>
            <a:r>
              <a:rPr lang="en-US" sz="2800" kern="0" dirty="0">
                <a:solidFill>
                  <a:srgbClr val="FFFFFF"/>
                </a:solidFill>
                <a:effectLst>
                  <a:glow rad="101600">
                    <a:srgbClr val="002060">
                      <a:alpha val="60000"/>
                    </a:srgbClr>
                  </a:glow>
                  <a:outerShdw blurRad="38100" dist="38100" dir="2700000" algn="tl">
                    <a:srgbClr val="000000">
                      <a:alpha val="43137"/>
                    </a:srgbClr>
                  </a:outerShdw>
                </a:effectLst>
                <a:latin typeface="Bernard MT Condensed" pitchFamily="18" charset="0"/>
              </a:rPr>
              <a:t>Resources from According To Prophecy Ministries</a:t>
            </a:r>
            <a:endParaRPr lang="en-US" sz="1200" dirty="0">
              <a:effectLst>
                <a:glow rad="101600">
                  <a:srgbClr val="002060">
                    <a:alpha val="60000"/>
                  </a:srgbClr>
                </a:glow>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58287023-F332-FD4F-2F75-A7534DF29227}"/>
              </a:ext>
            </a:extLst>
          </p:cNvPr>
          <p:cNvPicPr>
            <a:picLocks noChangeAspect="1"/>
          </p:cNvPicPr>
          <p:nvPr/>
        </p:nvPicPr>
        <p:blipFill>
          <a:blip r:embed="rId4"/>
          <a:stretch>
            <a:fillRect/>
          </a:stretch>
        </p:blipFill>
        <p:spPr>
          <a:xfrm>
            <a:off x="1752600" y="886590"/>
            <a:ext cx="3581400" cy="49815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5">
            <a:extLst>
              <a:ext uri="{FF2B5EF4-FFF2-40B4-BE49-F238E27FC236}">
                <a16:creationId xmlns:a16="http://schemas.microsoft.com/office/drawing/2014/main" id="{4A68126B-8088-65BD-A350-0CE97DF78576}"/>
              </a:ext>
            </a:extLst>
          </p:cNvPr>
          <p:cNvPicPr>
            <a:picLocks noChangeAspect="1"/>
          </p:cNvPicPr>
          <p:nvPr/>
        </p:nvPicPr>
        <p:blipFill>
          <a:blip r:embed="rId5"/>
          <a:stretch>
            <a:fillRect/>
          </a:stretch>
        </p:blipFill>
        <p:spPr>
          <a:xfrm>
            <a:off x="3580814" y="1941621"/>
            <a:ext cx="3222171" cy="40108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a:extLst>
              <a:ext uri="{FF2B5EF4-FFF2-40B4-BE49-F238E27FC236}">
                <a16:creationId xmlns:a16="http://schemas.microsoft.com/office/drawing/2014/main" id="{F92442DC-835F-9BF9-B8E0-8CEF4F5DEF4D}"/>
              </a:ext>
            </a:extLst>
          </p:cNvPr>
          <p:cNvPicPr>
            <a:picLocks noChangeAspect="1"/>
          </p:cNvPicPr>
          <p:nvPr/>
        </p:nvPicPr>
        <p:blipFill>
          <a:blip r:embed="rId6"/>
          <a:stretch>
            <a:fillRect/>
          </a:stretch>
        </p:blipFill>
        <p:spPr>
          <a:xfrm>
            <a:off x="7162214" y="1173480"/>
            <a:ext cx="3222171" cy="45110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a:extLst>
              <a:ext uri="{FF2B5EF4-FFF2-40B4-BE49-F238E27FC236}">
                <a16:creationId xmlns:a16="http://schemas.microsoft.com/office/drawing/2014/main" id="{C6328336-628D-4B2E-C71B-7F30F0D8864D}"/>
              </a:ext>
            </a:extLst>
          </p:cNvPr>
          <p:cNvPicPr>
            <a:picLocks noChangeAspect="1"/>
          </p:cNvPicPr>
          <p:nvPr/>
        </p:nvPicPr>
        <p:blipFill>
          <a:blip r:embed="rId7"/>
          <a:stretch>
            <a:fillRect/>
          </a:stretch>
        </p:blipFill>
        <p:spPr>
          <a:xfrm>
            <a:off x="9280374" y="2571074"/>
            <a:ext cx="2539698" cy="32669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4498943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76200"/>
            <a:ext cx="12192000" cy="762000"/>
          </a:xfrm>
        </p:spPr>
        <p:txBody>
          <a:bodyPr/>
          <a:lstStyle/>
          <a:p>
            <a:pPr>
              <a:defRPr/>
            </a:pPr>
            <a:r>
              <a:rPr lang="en-US" dirty="0">
                <a:effectLst>
                  <a:glow rad="139700">
                    <a:srgbClr val="000000">
                      <a:alpha val="40000"/>
                    </a:srgbClr>
                  </a:glow>
                  <a:outerShdw blurRad="38100" dist="38100" dir="2700000" algn="tl">
                    <a:srgbClr val="000000">
                      <a:alpha val="43137"/>
                    </a:srgbClr>
                  </a:outerShdw>
                </a:effectLst>
                <a:latin typeface="Bernard MT Condensed" pitchFamily="18" charset="0"/>
              </a:rPr>
              <a:t>A doctrine of Imminence</a:t>
            </a:r>
            <a:endParaRPr lang="en-US" b="1"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
        <p:nvSpPr>
          <p:cNvPr id="31749" name="Text Box 5"/>
          <p:cNvSpPr txBox="1">
            <a:spLocks noChangeArrowheads="1"/>
          </p:cNvSpPr>
          <p:nvPr/>
        </p:nvSpPr>
        <p:spPr bwMode="auto">
          <a:xfrm>
            <a:off x="3577607" y="838200"/>
            <a:ext cx="8077200" cy="5693866"/>
          </a:xfrm>
          <a:prstGeom prst="rect">
            <a:avLst/>
          </a:prstGeom>
          <a:noFill/>
          <a:ln w="9525">
            <a:noFill/>
            <a:miter lim="800000"/>
            <a:headEnd/>
            <a:tailEnd/>
          </a:ln>
        </p:spPr>
        <p:txBody>
          <a:bodyPr wrap="square">
            <a:spAutoFit/>
          </a:bodyPr>
          <a:lstStyle/>
          <a:p>
            <a:pPr>
              <a:spcBef>
                <a:spcPct val="50000"/>
              </a:spcBef>
              <a:defRPr/>
            </a:pPr>
            <a:r>
              <a:rPr lang="en-US" sz="2800" b="1" dirty="0">
                <a:effectLst>
                  <a:glow rad="101600">
                    <a:srgbClr val="000000">
                      <a:alpha val="60000"/>
                    </a:srgbClr>
                  </a:glow>
                </a:effectLst>
                <a:latin typeface="Tahoma" pitchFamily="34" charset="0"/>
              </a:rPr>
              <a:t>“Christians of the Apostolic period (AD 33-100) expected Jesus to return imminently, which means that Jesus can return for His church at any moment, and no predicted event must necessarily precede His return.  As Dr. </a:t>
            </a:r>
            <a:r>
              <a:rPr lang="en-US" sz="2800" b="1" dirty="0" err="1">
                <a:effectLst>
                  <a:glow rad="101600">
                    <a:srgbClr val="000000">
                      <a:alpha val="60000"/>
                    </a:srgbClr>
                  </a:glow>
                </a:effectLst>
                <a:latin typeface="Tahoma" pitchFamily="34" charset="0"/>
              </a:rPr>
              <a:t>Renald</a:t>
            </a:r>
            <a:r>
              <a:rPr lang="en-US" sz="2800" b="1" dirty="0">
                <a:effectLst>
                  <a:glow rad="101600">
                    <a:srgbClr val="000000">
                      <a:alpha val="60000"/>
                    </a:srgbClr>
                  </a:glow>
                </a:effectLst>
                <a:latin typeface="Tahoma" pitchFamily="34" charset="0"/>
              </a:rPr>
              <a:t> Showers notes, “Other things may happen before the imminent event,  but nothing else must happen before it happens.  If something else must take place before an event can happen, that event is not imminent.  Showers also points out three other significant things about an imminent events.”</a:t>
            </a:r>
          </a:p>
        </p:txBody>
      </p:sp>
      <p:pic>
        <p:nvPicPr>
          <p:cNvPr id="4098" name="Picture 2" descr="The Popular Handbook on the Rapture: Experts Speak Out on End-Times  Prophecy (Take Me Through the Bible): LaHaye, Tim, Ice, Thomas, Hindson,  Ed: 9780736947831: Amazon.com: Books">
            <a:extLst>
              <a:ext uri="{FF2B5EF4-FFF2-40B4-BE49-F238E27FC236}">
                <a16:creationId xmlns:a16="http://schemas.microsoft.com/office/drawing/2014/main" id="{2371B6E9-A6D5-054B-B72C-8F444F066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3357245" cy="5181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980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76200"/>
            <a:ext cx="12192000" cy="762000"/>
          </a:xfrm>
        </p:spPr>
        <p:txBody>
          <a:bodyPr/>
          <a:lstStyle/>
          <a:p>
            <a:pPr>
              <a:defRPr/>
            </a:pPr>
            <a:r>
              <a:rPr lang="en-US" dirty="0">
                <a:effectLst>
                  <a:glow rad="139700">
                    <a:srgbClr val="000000">
                      <a:alpha val="40000"/>
                    </a:srgbClr>
                  </a:glow>
                  <a:outerShdw blurRad="38100" dist="38100" dir="2700000" algn="tl">
                    <a:srgbClr val="000000">
                      <a:alpha val="43137"/>
                    </a:srgbClr>
                  </a:outerShdw>
                </a:effectLst>
                <a:latin typeface="Bernard MT Condensed" pitchFamily="18" charset="0"/>
              </a:rPr>
              <a:t>A doctrine of Imminence</a:t>
            </a:r>
            <a:endParaRPr lang="en-US" b="1"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pic>
        <p:nvPicPr>
          <p:cNvPr id="4098" name="Picture 2" descr="The Popular Handbook on the Rapture: Experts Speak Out on End-Times  Prophecy (Take Me Through the Bible): LaHaye, Tim, Ice, Thomas, Hindson,  Ed: 9780736947831: Amazon.com: Books">
            <a:extLst>
              <a:ext uri="{FF2B5EF4-FFF2-40B4-BE49-F238E27FC236}">
                <a16:creationId xmlns:a16="http://schemas.microsoft.com/office/drawing/2014/main" id="{2371B6E9-A6D5-054B-B72C-8F444F066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3357245" cy="5181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Text Box 5">
            <a:extLst>
              <a:ext uri="{FF2B5EF4-FFF2-40B4-BE49-F238E27FC236}">
                <a16:creationId xmlns:a16="http://schemas.microsoft.com/office/drawing/2014/main" id="{FDF08277-C6A5-5647-87A1-084F8975C26A}"/>
              </a:ext>
            </a:extLst>
          </p:cNvPr>
          <p:cNvSpPr txBox="1">
            <a:spLocks noChangeArrowheads="1"/>
          </p:cNvSpPr>
          <p:nvPr/>
        </p:nvSpPr>
        <p:spPr bwMode="auto">
          <a:xfrm>
            <a:off x="3733800" y="963827"/>
            <a:ext cx="8001000" cy="5678478"/>
          </a:xfrm>
          <a:prstGeom prst="rect">
            <a:avLst/>
          </a:prstGeom>
          <a:noFill/>
          <a:ln w="9525">
            <a:noFill/>
            <a:miter lim="800000"/>
            <a:headEnd/>
            <a:tailEnd/>
          </a:ln>
        </p:spPr>
        <p:txBody>
          <a:bodyPr wrap="square">
            <a:spAutoFit/>
          </a:bodyPr>
          <a:lstStyle/>
          <a:p>
            <a:pPr>
              <a:spcBef>
                <a:spcPct val="50000"/>
              </a:spcBef>
              <a:defRPr/>
            </a:pPr>
            <a:r>
              <a:rPr lang="en-US" sz="3300" b="1" dirty="0">
                <a:effectLst>
                  <a:glow rad="101600">
                    <a:srgbClr val="000000">
                      <a:alpha val="60000"/>
                    </a:srgbClr>
                  </a:glow>
                </a:effectLst>
                <a:latin typeface="Tahoma" pitchFamily="34" charset="0"/>
              </a:rPr>
              <a:t>“(1) Since we do not  know how much time will elapse before the imminent event, we should be ready for it to happen at any moment:  (2) we cannot set a date for it to occur; and  (3) we cannot say that it has to happen soon (implying a short period of time).  The rapture was  “just as imminent when the New Testament was written as it is today.”</a:t>
            </a:r>
          </a:p>
        </p:txBody>
      </p:sp>
    </p:spTree>
    <p:extLst>
      <p:ext uri="{BB962C8B-B14F-4D97-AF65-F5344CB8AC3E}">
        <p14:creationId xmlns:p14="http://schemas.microsoft.com/office/powerpoint/2010/main" val="8578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838200"/>
            <a:ext cx="10134600" cy="4800600"/>
          </a:xfrm>
        </p:spPr>
        <p:txBody>
          <a:bodyPr/>
          <a:lstStyle/>
          <a:p>
            <a:pPr>
              <a:defRPr/>
            </a:pPr>
            <a:r>
              <a:rPr lang="en-US" sz="9600" dirty="0">
                <a:effectLst>
                  <a:glow rad="139700">
                    <a:srgbClr val="000000">
                      <a:alpha val="40000"/>
                    </a:srgbClr>
                  </a:glow>
                  <a:outerShdw blurRad="38100" dist="38100" dir="2700000" algn="tl">
                    <a:srgbClr val="000000">
                      <a:alpha val="43137"/>
                    </a:srgbClr>
                  </a:outerShdw>
                </a:effectLst>
                <a:latin typeface="Bernard MT Condensed" pitchFamily="18" charset="0"/>
              </a:rPr>
              <a:t>A closer look at the Rapture Text</a:t>
            </a:r>
            <a:endParaRPr lang="en-US" sz="9600" b="1"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D88449-A5C1-4429-B145-791F4D8EA5BC}"/>
              </a:ext>
            </a:extLst>
          </p:cNvPr>
          <p:cNvGrpSpPr/>
          <p:nvPr/>
        </p:nvGrpSpPr>
        <p:grpSpPr>
          <a:xfrm>
            <a:off x="190500" y="152400"/>
            <a:ext cx="3886200" cy="5912487"/>
            <a:chOff x="190500" y="152400"/>
            <a:chExt cx="3886200" cy="5912487"/>
          </a:xfrm>
        </p:grpSpPr>
        <p:sp>
          <p:nvSpPr>
            <p:cNvPr id="5122" name="Text Box 4"/>
            <p:cNvSpPr txBox="1">
              <a:spLocks noChangeArrowheads="1"/>
            </p:cNvSpPr>
            <p:nvPr/>
          </p:nvSpPr>
          <p:spPr bwMode="auto">
            <a:xfrm>
              <a:off x="190500" y="152400"/>
              <a:ext cx="3886200" cy="830263"/>
            </a:xfrm>
            <a:prstGeom prst="rect">
              <a:avLst/>
            </a:prstGeom>
            <a:noFill/>
            <a:ln w="9525">
              <a:noFill/>
              <a:miter lim="800000"/>
              <a:headEnd/>
              <a:tailEnd/>
            </a:ln>
          </p:spPr>
          <p:txBody>
            <a:bodyPr>
              <a:spAutoFit/>
            </a:bodyPr>
            <a:lstStyle/>
            <a:p>
              <a:pPr algn="ctr" eaLnBrk="1" hangingPunct="1">
                <a:spcBef>
                  <a:spcPct val="50000"/>
                </a:spcBef>
                <a:defRPr/>
              </a:pPr>
              <a:r>
                <a:rPr lang="en-US" kern="0" dirty="0">
                  <a:solidFill>
                    <a:srgbClr val="FFFFFF"/>
                  </a:solidFill>
                  <a:effectLst>
                    <a:glow rad="101600">
                      <a:srgbClr val="000000">
                        <a:alpha val="60000"/>
                      </a:srgbClr>
                    </a:glow>
                    <a:outerShdw blurRad="38100" dist="38100" dir="2700000" algn="tl">
                      <a:srgbClr val="000000">
                        <a:alpha val="43137"/>
                      </a:srgbClr>
                    </a:outerShdw>
                  </a:effectLst>
                  <a:latin typeface="Bernard MT Condensed" pitchFamily="18" charset="0"/>
                </a:rPr>
                <a:t>The Scriptural Text for the Rapture of the Church</a:t>
              </a:r>
              <a:endParaRPr lang="en-US" b="1" dirty="0">
                <a:effectLst>
                  <a:glow rad="101600">
                    <a:srgbClr val="000000">
                      <a:alpha val="60000"/>
                    </a:srgbClr>
                  </a:glow>
                  <a:outerShdw blurRad="38100" dist="38100" dir="2700000" algn="tl">
                    <a:srgbClr val="000000">
                      <a:alpha val="43137"/>
                    </a:srgbClr>
                  </a:outerShdw>
                </a:effectLst>
                <a:latin typeface="Arial" charset="0"/>
              </a:endParaRPr>
            </a:p>
          </p:txBody>
        </p:sp>
        <p:pic>
          <p:nvPicPr>
            <p:cNvPr id="5123" name="Picture 5" descr="The Rapture"/>
            <p:cNvPicPr>
              <a:picLocks noChangeAspect="1" noChangeArrowheads="1"/>
            </p:cNvPicPr>
            <p:nvPr/>
          </p:nvPicPr>
          <p:blipFill>
            <a:blip r:embed="rId2" cstate="print"/>
            <a:srcRect/>
            <a:stretch>
              <a:fillRect/>
            </a:stretch>
          </p:blipFill>
          <p:spPr bwMode="auto">
            <a:xfrm>
              <a:off x="228600" y="1295400"/>
              <a:ext cx="3810000" cy="47694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
        <p:nvSpPr>
          <p:cNvPr id="2055" name="Text Box 7"/>
          <p:cNvSpPr txBox="1">
            <a:spLocks noChangeArrowheads="1"/>
          </p:cNvSpPr>
          <p:nvPr/>
        </p:nvSpPr>
        <p:spPr bwMode="auto">
          <a:xfrm>
            <a:off x="3962400" y="430680"/>
            <a:ext cx="8001000" cy="6055504"/>
          </a:xfrm>
          <a:prstGeom prst="rect">
            <a:avLst/>
          </a:prstGeom>
          <a:noFill/>
          <a:ln w="9525">
            <a:noFill/>
            <a:miter lim="800000"/>
            <a:headEnd/>
            <a:tailEnd/>
          </a:ln>
        </p:spPr>
        <p:txBody>
          <a:bodyPr wrap="square">
            <a:spAutoFit/>
          </a:bodyPr>
          <a:lstStyle/>
          <a:p>
            <a:pPr algn="ctr" eaLnBrk="1" hangingPunct="1">
              <a:spcBef>
                <a:spcPct val="50000"/>
              </a:spcBef>
              <a:defRPr/>
            </a:pPr>
            <a:r>
              <a:rPr lang="en-US" sz="3100" b="1" dirty="0">
                <a:effectLst>
                  <a:glow rad="101600">
                    <a:srgbClr val="000000">
                      <a:alpha val="60000"/>
                    </a:srgbClr>
                  </a:glow>
                </a:effectLst>
                <a:latin typeface="Arial" charset="0"/>
              </a:rPr>
              <a:t>1 Thessalonians 4:13-18 (KJV)</a:t>
            </a:r>
          </a:p>
          <a:p>
            <a:pPr eaLnBrk="1" hangingPunct="1">
              <a:spcBef>
                <a:spcPct val="50000"/>
              </a:spcBef>
              <a:defRPr/>
            </a:pPr>
            <a:r>
              <a:rPr lang="en-US" sz="3100" b="1" dirty="0">
                <a:effectLst>
                  <a:glow rad="101600">
                    <a:srgbClr val="000000">
                      <a:alpha val="60000"/>
                    </a:srgbClr>
                  </a:glow>
                </a:effectLst>
                <a:latin typeface="Arial" charset="0"/>
              </a:rPr>
              <a:t>“But I would not have you to be ignorant, brethren concerning them which are asleep, that ye sorrow not , even as others which have no hope.  For if we believe that Jesus died and rose again, even so them also which sleep in Jesus will God bring with him. For this we say unto you by the word of the Lord, that we which are alive and remain unto the coming of the Lord shall not prevent them which are asleep.”</a:t>
            </a:r>
          </a:p>
        </p:txBody>
      </p:sp>
    </p:spTree>
    <p:extLst>
      <p:ext uri="{BB962C8B-B14F-4D97-AF65-F5344CB8AC3E}">
        <p14:creationId xmlns:p14="http://schemas.microsoft.com/office/powerpoint/2010/main" val="130897690"/>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ext Box 7"/>
          <p:cNvSpPr txBox="1">
            <a:spLocks noChangeArrowheads="1"/>
          </p:cNvSpPr>
          <p:nvPr/>
        </p:nvSpPr>
        <p:spPr bwMode="auto">
          <a:xfrm>
            <a:off x="4023064" y="462803"/>
            <a:ext cx="8115300" cy="5932393"/>
          </a:xfrm>
          <a:prstGeom prst="rect">
            <a:avLst/>
          </a:prstGeom>
          <a:noFill/>
          <a:ln w="9525">
            <a:noFill/>
            <a:miter lim="800000"/>
            <a:headEnd/>
            <a:tailEnd/>
          </a:ln>
        </p:spPr>
        <p:txBody>
          <a:bodyPr wrap="square">
            <a:spAutoFit/>
          </a:bodyPr>
          <a:lstStyle/>
          <a:p>
            <a:pPr algn="ctr" eaLnBrk="1" hangingPunct="1">
              <a:spcBef>
                <a:spcPct val="50000"/>
              </a:spcBef>
              <a:defRPr/>
            </a:pPr>
            <a:r>
              <a:rPr lang="en-US" sz="3300" b="1" dirty="0">
                <a:effectLst>
                  <a:glow rad="101600">
                    <a:srgbClr val="000000">
                      <a:alpha val="60000"/>
                    </a:srgbClr>
                  </a:glow>
                </a:effectLst>
                <a:latin typeface="Arial" charset="0"/>
              </a:rPr>
              <a:t>1 Thessalonians 4:13-18 (KJV)</a:t>
            </a:r>
          </a:p>
          <a:p>
            <a:pPr eaLnBrk="1" hangingPunct="1">
              <a:spcBef>
                <a:spcPct val="50000"/>
              </a:spcBef>
              <a:defRPr/>
            </a:pPr>
            <a:r>
              <a:rPr lang="en-US" sz="3300" b="1" dirty="0">
                <a:effectLst>
                  <a:glow rad="101600">
                    <a:srgbClr val="000000">
                      <a:alpha val="60000"/>
                    </a:srgbClr>
                  </a:glow>
                </a:effectLst>
                <a:latin typeface="Arial" charset="0"/>
              </a:rPr>
              <a:t>“For the Lord himself shall descend from heaven with a shout, with the voice of the archangel, and with the trump of God:  and the dead in Christ shall rise first:  Then we which are alive and remain shall be caught up together with them  in the clouds, to meet the Lord in the air: and so shall we ever be with the Lord. Wherefore comfort one another with these words.” </a:t>
            </a:r>
          </a:p>
        </p:txBody>
      </p:sp>
      <p:grpSp>
        <p:nvGrpSpPr>
          <p:cNvPr id="5" name="Group 4">
            <a:extLst>
              <a:ext uri="{FF2B5EF4-FFF2-40B4-BE49-F238E27FC236}">
                <a16:creationId xmlns:a16="http://schemas.microsoft.com/office/drawing/2014/main" id="{610A507D-EE2E-493D-84F4-A1C2D5259E85}"/>
              </a:ext>
            </a:extLst>
          </p:cNvPr>
          <p:cNvGrpSpPr/>
          <p:nvPr/>
        </p:nvGrpSpPr>
        <p:grpSpPr>
          <a:xfrm>
            <a:off x="190500" y="152400"/>
            <a:ext cx="3886200" cy="5912487"/>
            <a:chOff x="190500" y="152400"/>
            <a:chExt cx="3886200" cy="5912487"/>
          </a:xfrm>
        </p:grpSpPr>
        <p:sp>
          <p:nvSpPr>
            <p:cNvPr id="6" name="Text Box 4">
              <a:extLst>
                <a:ext uri="{FF2B5EF4-FFF2-40B4-BE49-F238E27FC236}">
                  <a16:creationId xmlns:a16="http://schemas.microsoft.com/office/drawing/2014/main" id="{B900F257-53C0-4468-9B64-1DA58BC07A31}"/>
                </a:ext>
              </a:extLst>
            </p:cNvPr>
            <p:cNvSpPr txBox="1">
              <a:spLocks noChangeArrowheads="1"/>
            </p:cNvSpPr>
            <p:nvPr/>
          </p:nvSpPr>
          <p:spPr bwMode="auto">
            <a:xfrm>
              <a:off x="190500" y="152400"/>
              <a:ext cx="3886200" cy="830263"/>
            </a:xfrm>
            <a:prstGeom prst="rect">
              <a:avLst/>
            </a:prstGeom>
            <a:noFill/>
            <a:ln w="9525">
              <a:noFill/>
              <a:miter lim="800000"/>
              <a:headEnd/>
              <a:tailEnd/>
            </a:ln>
          </p:spPr>
          <p:txBody>
            <a:bodyPr>
              <a:spAutoFit/>
            </a:bodyPr>
            <a:lstStyle/>
            <a:p>
              <a:pPr algn="ctr" eaLnBrk="1" hangingPunct="1">
                <a:spcBef>
                  <a:spcPct val="50000"/>
                </a:spcBef>
                <a:defRPr/>
              </a:pPr>
              <a:r>
                <a:rPr lang="en-US" kern="0" dirty="0">
                  <a:solidFill>
                    <a:srgbClr val="FFFFFF"/>
                  </a:solidFill>
                  <a:effectLst>
                    <a:glow rad="101600">
                      <a:srgbClr val="000000">
                        <a:alpha val="60000"/>
                      </a:srgbClr>
                    </a:glow>
                    <a:outerShdw blurRad="38100" dist="38100" dir="2700000" algn="tl">
                      <a:srgbClr val="000000">
                        <a:alpha val="43137"/>
                      </a:srgbClr>
                    </a:outerShdw>
                  </a:effectLst>
                  <a:latin typeface="Bernard MT Condensed" pitchFamily="18" charset="0"/>
                </a:rPr>
                <a:t>The Scriptural Text for the Rapture of the Church</a:t>
              </a:r>
              <a:endParaRPr lang="en-US" b="1" dirty="0">
                <a:effectLst>
                  <a:glow rad="101600">
                    <a:srgbClr val="000000">
                      <a:alpha val="60000"/>
                    </a:srgbClr>
                  </a:glow>
                  <a:outerShdw blurRad="38100" dist="38100" dir="2700000" algn="tl">
                    <a:srgbClr val="000000">
                      <a:alpha val="43137"/>
                    </a:srgbClr>
                  </a:outerShdw>
                </a:effectLst>
                <a:latin typeface="Arial" charset="0"/>
              </a:endParaRPr>
            </a:p>
          </p:txBody>
        </p:sp>
        <p:pic>
          <p:nvPicPr>
            <p:cNvPr id="7" name="Picture 5" descr="The Rapture">
              <a:extLst>
                <a:ext uri="{FF2B5EF4-FFF2-40B4-BE49-F238E27FC236}">
                  <a16:creationId xmlns:a16="http://schemas.microsoft.com/office/drawing/2014/main" id="{4FADC6B2-F19B-4AFC-920F-000BF656CE6E}"/>
                </a:ext>
              </a:extLst>
            </p:cNvPr>
            <p:cNvPicPr>
              <a:picLocks noChangeAspect="1" noChangeArrowheads="1"/>
            </p:cNvPicPr>
            <p:nvPr/>
          </p:nvPicPr>
          <p:blipFill>
            <a:blip r:embed="rId2" cstate="print"/>
            <a:srcRect/>
            <a:stretch>
              <a:fillRect/>
            </a:stretch>
          </p:blipFill>
          <p:spPr bwMode="auto">
            <a:xfrm>
              <a:off x="228600" y="1295400"/>
              <a:ext cx="3810000" cy="47694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Tree>
    <p:extLst>
      <p:ext uri="{BB962C8B-B14F-4D97-AF65-F5344CB8AC3E}">
        <p14:creationId xmlns:p14="http://schemas.microsoft.com/office/powerpoint/2010/main" val="1104999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1000"/>
                                        <p:tgtEl>
                                          <p:spTgt spid="2055"/>
                                        </p:tgtEl>
                                      </p:cBhvr>
                                    </p:animEffect>
                                    <p:anim calcmode="lin" valueType="num">
                                      <p:cBhvr>
                                        <p:cTn id="8" dur="1000" fill="hold"/>
                                        <p:tgtEl>
                                          <p:spTgt spid="2055"/>
                                        </p:tgtEl>
                                        <p:attrNameLst>
                                          <p:attrName>ppt_x</p:attrName>
                                        </p:attrNameLst>
                                      </p:cBhvr>
                                      <p:tavLst>
                                        <p:tav tm="0">
                                          <p:val>
                                            <p:strVal val="#ppt_x"/>
                                          </p:val>
                                        </p:tav>
                                        <p:tav tm="100000">
                                          <p:val>
                                            <p:strVal val="#ppt_x"/>
                                          </p:val>
                                        </p:tav>
                                      </p:tavLst>
                                    </p:anim>
                                    <p:anim calcmode="lin" valueType="num">
                                      <p:cBhvr>
                                        <p:cTn id="9"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char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1621"/>
            <a:ext cx="448389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4724400" y="1032548"/>
            <a:ext cx="7138851" cy="5478423"/>
          </a:xfrm>
          <a:prstGeom prst="rect">
            <a:avLst/>
          </a:prstGeom>
          <a:noFill/>
          <a:ln w="9525">
            <a:noFill/>
            <a:miter lim="800000"/>
            <a:headEnd/>
            <a:tailEnd/>
          </a:ln>
        </p:spPr>
        <p:txBody>
          <a:bodyPr wrap="square">
            <a:spAutoFit/>
          </a:bodyPr>
          <a:lstStyle/>
          <a:p>
            <a:pPr eaLnBrk="1" hangingPunct="1">
              <a:spcBef>
                <a:spcPct val="50000"/>
              </a:spcBef>
              <a:defRPr/>
            </a:pPr>
            <a:r>
              <a:rPr lang="en-US" sz="2800" b="1" dirty="0">
                <a:solidFill>
                  <a:srgbClr val="FFFF00"/>
                </a:solidFill>
                <a:effectLst>
                  <a:glow rad="101600">
                    <a:srgbClr val="000000">
                      <a:alpha val="60000"/>
                    </a:srgbClr>
                  </a:glow>
                </a:effectLst>
                <a:latin typeface="Arial" charset="0"/>
              </a:rPr>
              <a:t>1 Corinthians 15:51-53</a:t>
            </a:r>
            <a:r>
              <a:rPr lang="en-US" sz="2800" b="1" dirty="0">
                <a:effectLst>
                  <a:glow rad="101600">
                    <a:srgbClr val="000000">
                      <a:alpha val="60000"/>
                    </a:srgbClr>
                  </a:glow>
                </a:effectLst>
                <a:latin typeface="Arial" charset="0"/>
              </a:rPr>
              <a:t>,</a:t>
            </a:r>
          </a:p>
          <a:p>
            <a:pPr eaLnBrk="1" hangingPunct="1">
              <a:spcBef>
                <a:spcPct val="50000"/>
              </a:spcBef>
              <a:defRPr/>
            </a:pPr>
            <a:r>
              <a:rPr lang="en-US" sz="2800" b="1" dirty="0">
                <a:solidFill>
                  <a:srgbClr val="FFFF00"/>
                </a:solidFill>
                <a:effectLst>
                  <a:glow rad="101600">
                    <a:srgbClr val="000000">
                      <a:alpha val="60000"/>
                    </a:srgbClr>
                  </a:glow>
                </a:effectLst>
                <a:latin typeface="Arial" charset="0"/>
              </a:rPr>
              <a:t>51</a:t>
            </a:r>
            <a:r>
              <a:rPr lang="en-US" sz="2800" b="1" dirty="0">
                <a:effectLst>
                  <a:glow rad="101600">
                    <a:srgbClr val="000000">
                      <a:alpha val="60000"/>
                    </a:srgbClr>
                  </a:glow>
                </a:effectLst>
                <a:latin typeface="Arial" charset="0"/>
              </a:rPr>
              <a:t>, “Behold, I shew you a mystery; We shall not </a:t>
            </a:r>
            <a:r>
              <a:rPr lang="en-US" sz="2800" b="1" dirty="0">
                <a:solidFill>
                  <a:schemeClr val="bg1"/>
                </a:solidFill>
                <a:effectLst>
                  <a:glow rad="101600">
                    <a:srgbClr val="000000">
                      <a:alpha val="60000"/>
                    </a:srgbClr>
                  </a:glow>
                </a:effectLst>
                <a:latin typeface="Arial" charset="0"/>
              </a:rPr>
              <a:t>all sleep</a:t>
            </a:r>
            <a:r>
              <a:rPr lang="en-US" sz="2800" b="1" dirty="0">
                <a:effectLst>
                  <a:glow rad="101600">
                    <a:srgbClr val="000000">
                      <a:alpha val="60000"/>
                    </a:srgbClr>
                  </a:glow>
                </a:effectLst>
                <a:latin typeface="Arial" charset="0"/>
              </a:rPr>
              <a:t>, </a:t>
            </a:r>
            <a:r>
              <a:rPr lang="en-US" sz="2800" b="1" dirty="0">
                <a:solidFill>
                  <a:srgbClr val="92D050"/>
                </a:solidFill>
                <a:effectLst>
                  <a:glow rad="101600">
                    <a:srgbClr val="000000">
                      <a:alpha val="60000"/>
                    </a:srgbClr>
                  </a:glow>
                </a:effectLst>
                <a:latin typeface="Arial" charset="0"/>
              </a:rPr>
              <a:t>but we shall all be changed</a:t>
            </a:r>
            <a:r>
              <a:rPr lang="en-US" sz="2800" b="1" dirty="0">
                <a:effectLst>
                  <a:glow rad="101600">
                    <a:srgbClr val="000000">
                      <a:alpha val="60000"/>
                    </a:srgbClr>
                  </a:glow>
                </a:effectLst>
                <a:latin typeface="Arial" charset="0"/>
              </a:rPr>
              <a:t>,</a:t>
            </a:r>
          </a:p>
          <a:p>
            <a:pPr eaLnBrk="1" hangingPunct="1">
              <a:spcBef>
                <a:spcPct val="50000"/>
              </a:spcBef>
              <a:defRPr/>
            </a:pPr>
            <a:r>
              <a:rPr lang="en-US" sz="2800" b="1" dirty="0">
                <a:solidFill>
                  <a:srgbClr val="FFFF00"/>
                </a:solidFill>
                <a:effectLst>
                  <a:glow rad="101600">
                    <a:srgbClr val="000000">
                      <a:alpha val="60000"/>
                    </a:srgbClr>
                  </a:glow>
                </a:effectLst>
                <a:latin typeface="Arial" charset="0"/>
              </a:rPr>
              <a:t>52</a:t>
            </a:r>
            <a:r>
              <a:rPr lang="en-US" sz="2800" b="1" dirty="0">
                <a:effectLst>
                  <a:glow rad="101600">
                    <a:srgbClr val="000000">
                      <a:alpha val="60000"/>
                    </a:srgbClr>
                  </a:glow>
                </a:effectLst>
                <a:latin typeface="Arial" charset="0"/>
              </a:rPr>
              <a:t>, </a:t>
            </a:r>
            <a:r>
              <a:rPr lang="en-US" sz="2800" b="1" dirty="0">
                <a:solidFill>
                  <a:srgbClr val="92D050"/>
                </a:solidFill>
                <a:effectLst>
                  <a:glow rad="101600">
                    <a:srgbClr val="000000">
                      <a:alpha val="60000"/>
                    </a:srgbClr>
                  </a:glow>
                </a:effectLst>
                <a:latin typeface="Arial" charset="0"/>
              </a:rPr>
              <a:t>In a moment, in the twinkling of an eye</a:t>
            </a:r>
            <a:r>
              <a:rPr lang="en-US" sz="2800" b="1" dirty="0">
                <a:effectLst>
                  <a:glow rad="101600">
                    <a:srgbClr val="000000">
                      <a:alpha val="60000"/>
                    </a:srgbClr>
                  </a:glow>
                </a:effectLst>
                <a:latin typeface="Arial" charset="0"/>
              </a:rPr>
              <a:t>, at the last trump: for the trumpet shall sound, and the </a:t>
            </a:r>
            <a:r>
              <a:rPr lang="en-US" sz="2800" b="1" dirty="0">
                <a:solidFill>
                  <a:schemeClr val="accent1">
                    <a:lumMod val="75000"/>
                  </a:schemeClr>
                </a:solidFill>
                <a:effectLst>
                  <a:glow rad="101600">
                    <a:srgbClr val="000000">
                      <a:alpha val="60000"/>
                    </a:srgbClr>
                  </a:glow>
                </a:effectLst>
                <a:latin typeface="Arial" charset="0"/>
              </a:rPr>
              <a:t>dead shall be raised incorruptible</a:t>
            </a:r>
            <a:r>
              <a:rPr lang="en-US" sz="2800" b="1" dirty="0">
                <a:effectLst>
                  <a:glow rad="101600">
                    <a:srgbClr val="000000">
                      <a:alpha val="60000"/>
                    </a:srgbClr>
                  </a:glow>
                </a:effectLst>
                <a:latin typeface="Arial" charset="0"/>
              </a:rPr>
              <a:t>, and we </a:t>
            </a:r>
            <a:r>
              <a:rPr lang="en-US" sz="2800" b="1" dirty="0">
                <a:solidFill>
                  <a:srgbClr val="92D050"/>
                </a:solidFill>
                <a:effectLst>
                  <a:glow rad="101600">
                    <a:srgbClr val="000000">
                      <a:alpha val="60000"/>
                    </a:srgbClr>
                  </a:glow>
                </a:effectLst>
                <a:latin typeface="Arial" charset="0"/>
              </a:rPr>
              <a:t>shall be changed</a:t>
            </a:r>
            <a:r>
              <a:rPr lang="en-US" sz="2800" b="1" dirty="0">
                <a:effectLst>
                  <a:glow rad="101600">
                    <a:srgbClr val="000000">
                      <a:alpha val="60000"/>
                    </a:srgbClr>
                  </a:glow>
                </a:effectLst>
                <a:latin typeface="Arial" charset="0"/>
              </a:rPr>
              <a:t>.</a:t>
            </a:r>
          </a:p>
          <a:p>
            <a:pPr eaLnBrk="1" hangingPunct="1">
              <a:spcBef>
                <a:spcPct val="50000"/>
              </a:spcBef>
              <a:defRPr/>
            </a:pPr>
            <a:r>
              <a:rPr lang="en-US" sz="2800" b="1" dirty="0">
                <a:effectLst>
                  <a:glow rad="101600">
                    <a:srgbClr val="000000">
                      <a:alpha val="60000"/>
                    </a:srgbClr>
                  </a:glow>
                </a:effectLst>
                <a:latin typeface="Arial" charset="0"/>
              </a:rPr>
              <a:t>53, For this </a:t>
            </a:r>
            <a:r>
              <a:rPr lang="en-US" sz="2800" b="1" dirty="0">
                <a:solidFill>
                  <a:schemeClr val="accent1">
                    <a:lumMod val="75000"/>
                  </a:schemeClr>
                </a:solidFill>
                <a:effectLst>
                  <a:glow rad="101600">
                    <a:srgbClr val="000000">
                      <a:alpha val="60000"/>
                    </a:srgbClr>
                  </a:glow>
                </a:effectLst>
                <a:latin typeface="Arial" charset="0"/>
              </a:rPr>
              <a:t>corruptible</a:t>
            </a:r>
            <a:r>
              <a:rPr lang="en-US" sz="2800" b="1" dirty="0">
                <a:effectLst>
                  <a:glow rad="101600">
                    <a:srgbClr val="000000">
                      <a:alpha val="60000"/>
                    </a:srgbClr>
                  </a:glow>
                </a:effectLst>
                <a:latin typeface="Arial" charset="0"/>
              </a:rPr>
              <a:t> must put on </a:t>
            </a:r>
            <a:r>
              <a:rPr lang="en-US" sz="2800" b="1" dirty="0">
                <a:solidFill>
                  <a:schemeClr val="accent1">
                    <a:lumMod val="75000"/>
                  </a:schemeClr>
                </a:solidFill>
                <a:effectLst>
                  <a:glow rad="101600">
                    <a:srgbClr val="000000">
                      <a:alpha val="60000"/>
                    </a:srgbClr>
                  </a:glow>
                </a:effectLst>
                <a:latin typeface="Arial" charset="0"/>
              </a:rPr>
              <a:t>incorruption</a:t>
            </a:r>
            <a:r>
              <a:rPr lang="en-US" sz="2800" b="1" dirty="0">
                <a:effectLst>
                  <a:glow rad="101600">
                    <a:srgbClr val="000000">
                      <a:alpha val="60000"/>
                    </a:srgbClr>
                  </a:glow>
                </a:effectLst>
                <a:latin typeface="Arial" charset="0"/>
              </a:rPr>
              <a:t>, and this </a:t>
            </a:r>
            <a:r>
              <a:rPr lang="en-US" sz="2800" b="1" dirty="0">
                <a:solidFill>
                  <a:schemeClr val="accent1">
                    <a:lumMod val="75000"/>
                  </a:schemeClr>
                </a:solidFill>
                <a:effectLst>
                  <a:glow rad="101600">
                    <a:srgbClr val="000000">
                      <a:alpha val="60000"/>
                    </a:srgbClr>
                  </a:glow>
                </a:effectLst>
                <a:latin typeface="Arial" charset="0"/>
              </a:rPr>
              <a:t>mortal</a:t>
            </a:r>
            <a:r>
              <a:rPr lang="en-US" sz="2800" b="1" dirty="0">
                <a:solidFill>
                  <a:schemeClr val="accent1"/>
                </a:solidFill>
                <a:effectLst>
                  <a:glow rad="101600">
                    <a:srgbClr val="000000">
                      <a:alpha val="60000"/>
                    </a:srgbClr>
                  </a:glow>
                </a:effectLst>
                <a:latin typeface="Arial" charset="0"/>
              </a:rPr>
              <a:t> </a:t>
            </a:r>
            <a:r>
              <a:rPr lang="en-US" sz="2800" b="1" dirty="0">
                <a:effectLst>
                  <a:glow rad="101600">
                    <a:srgbClr val="000000">
                      <a:alpha val="60000"/>
                    </a:srgbClr>
                  </a:glow>
                </a:effectLst>
                <a:latin typeface="Arial" charset="0"/>
              </a:rPr>
              <a:t>must put on </a:t>
            </a:r>
            <a:r>
              <a:rPr lang="en-US" sz="2800" b="1" dirty="0">
                <a:solidFill>
                  <a:schemeClr val="accent1">
                    <a:lumMod val="75000"/>
                  </a:schemeClr>
                </a:solidFill>
                <a:effectLst>
                  <a:glow rad="101600">
                    <a:srgbClr val="000000">
                      <a:alpha val="60000"/>
                    </a:srgbClr>
                  </a:glow>
                </a:effectLst>
                <a:latin typeface="Arial" charset="0"/>
              </a:rPr>
              <a:t>immortality</a:t>
            </a:r>
            <a:r>
              <a:rPr lang="en-US" sz="2800" b="1" dirty="0">
                <a:effectLst>
                  <a:glow rad="101600">
                    <a:srgbClr val="000000">
                      <a:alpha val="60000"/>
                    </a:srgbClr>
                  </a:glow>
                </a:effectLst>
                <a:latin typeface="Arial" charset="0"/>
              </a:rPr>
              <a:t>.”</a:t>
            </a:r>
          </a:p>
        </p:txBody>
      </p:sp>
      <p:sp>
        <p:nvSpPr>
          <p:cNvPr id="6" name="Rectangle 5"/>
          <p:cNvSpPr/>
          <p:nvPr/>
        </p:nvSpPr>
        <p:spPr>
          <a:xfrm>
            <a:off x="1524000" y="228600"/>
            <a:ext cx="9144000" cy="769938"/>
          </a:xfrm>
          <a:prstGeom prst="rect">
            <a:avLst/>
          </a:prstGeom>
        </p:spPr>
        <p:txBody>
          <a:bodyPr>
            <a:spAutoFit/>
          </a:bodyPr>
          <a:lstStyle/>
          <a:p>
            <a:pPr algn="ctr" eaLnBrk="1" hangingPunct="1">
              <a:defRPr/>
            </a:pPr>
            <a:r>
              <a:rPr lang="en-US" sz="4400" kern="0" dirty="0">
                <a:solidFill>
                  <a:srgbClr val="FFFFFF"/>
                </a:solidFill>
                <a:effectLst>
                  <a:glow rad="139700">
                    <a:srgbClr val="000000">
                      <a:alpha val="40000"/>
                    </a:srgbClr>
                  </a:glow>
                  <a:outerShdw blurRad="38100" dist="38100" dir="2700000" algn="tl">
                    <a:srgbClr val="000000">
                      <a:alpha val="43137"/>
                    </a:srgbClr>
                  </a:outerShdw>
                </a:effectLst>
                <a:latin typeface="Bernard MT Condensed" pitchFamily="18" charset="0"/>
              </a:rPr>
              <a:t>Example of Raptures in the Scriptures</a:t>
            </a:r>
            <a:endParaRPr lang="en-US" sz="4400" b="1" kern="0"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
        <p:nvSpPr>
          <p:cNvPr id="5" name="Oval 4"/>
          <p:cNvSpPr/>
          <p:nvPr/>
        </p:nvSpPr>
        <p:spPr>
          <a:xfrm rot="16200000">
            <a:off x="3238500" y="2476500"/>
            <a:ext cx="6858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2558750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8">
                                            <p:txEl>
                                              <p:pRg st="0" end="0"/>
                                            </p:txEl>
                                          </p:spTgt>
                                        </p:tgtEl>
                                        <p:attrNameLst>
                                          <p:attrName>style.visibility</p:attrName>
                                        </p:attrNameLst>
                                      </p:cBhvr>
                                      <p:to>
                                        <p:strVal val="visible"/>
                                      </p:to>
                                    </p:set>
                                    <p:animEffect transition="in" filter="fade">
                                      <p:cBhvr>
                                        <p:cTn id="7" dur="1000"/>
                                        <p:tgtEl>
                                          <p:spTgt spid="23558">
                                            <p:txEl>
                                              <p:pRg st="0" end="0"/>
                                            </p:txEl>
                                          </p:spTgt>
                                        </p:tgtEl>
                                      </p:cBhvr>
                                    </p:animEffect>
                                    <p:anim calcmode="lin" valueType="num">
                                      <p:cBhvr>
                                        <p:cTn id="8" dur="1000" fill="hold"/>
                                        <p:tgtEl>
                                          <p:spTgt spid="2355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55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558">
                                            <p:txEl>
                                              <p:pRg st="1" end="1"/>
                                            </p:txEl>
                                          </p:spTgt>
                                        </p:tgtEl>
                                        <p:attrNameLst>
                                          <p:attrName>style.visibility</p:attrName>
                                        </p:attrNameLst>
                                      </p:cBhvr>
                                      <p:to>
                                        <p:strVal val="visible"/>
                                      </p:to>
                                    </p:set>
                                    <p:animEffect transition="in" filter="fade">
                                      <p:cBhvr>
                                        <p:cTn id="12" dur="1000"/>
                                        <p:tgtEl>
                                          <p:spTgt spid="23558">
                                            <p:txEl>
                                              <p:pRg st="1" end="1"/>
                                            </p:txEl>
                                          </p:spTgt>
                                        </p:tgtEl>
                                      </p:cBhvr>
                                    </p:animEffect>
                                    <p:anim calcmode="lin" valueType="num">
                                      <p:cBhvr>
                                        <p:cTn id="13" dur="1000" fill="hold"/>
                                        <p:tgtEl>
                                          <p:spTgt spid="2355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35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558">
                                            <p:txEl>
                                              <p:pRg st="2" end="2"/>
                                            </p:txEl>
                                          </p:spTgt>
                                        </p:tgtEl>
                                        <p:attrNameLst>
                                          <p:attrName>style.visibility</p:attrName>
                                        </p:attrNameLst>
                                      </p:cBhvr>
                                      <p:to>
                                        <p:strVal val="visible"/>
                                      </p:to>
                                    </p:set>
                                    <p:animEffect transition="in" filter="fade">
                                      <p:cBhvr>
                                        <p:cTn id="19" dur="1000"/>
                                        <p:tgtEl>
                                          <p:spTgt spid="23558">
                                            <p:txEl>
                                              <p:pRg st="2" end="2"/>
                                            </p:txEl>
                                          </p:spTgt>
                                        </p:tgtEl>
                                      </p:cBhvr>
                                    </p:animEffect>
                                    <p:anim calcmode="lin" valueType="num">
                                      <p:cBhvr>
                                        <p:cTn id="20" dur="1000" fill="hold"/>
                                        <p:tgtEl>
                                          <p:spTgt spid="2355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355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558">
                                            <p:txEl>
                                              <p:pRg st="3" end="3"/>
                                            </p:txEl>
                                          </p:spTgt>
                                        </p:tgtEl>
                                        <p:attrNameLst>
                                          <p:attrName>style.visibility</p:attrName>
                                        </p:attrNameLst>
                                      </p:cBhvr>
                                      <p:to>
                                        <p:strVal val="visible"/>
                                      </p:to>
                                    </p:set>
                                    <p:animEffect transition="in" filter="fade">
                                      <p:cBhvr>
                                        <p:cTn id="26" dur="1000"/>
                                        <p:tgtEl>
                                          <p:spTgt spid="23558">
                                            <p:txEl>
                                              <p:pRg st="3" end="3"/>
                                            </p:txEl>
                                          </p:spTgt>
                                        </p:tgtEl>
                                      </p:cBhvr>
                                    </p:animEffect>
                                    <p:anim calcmode="lin" valueType="num">
                                      <p:cBhvr>
                                        <p:cTn id="27" dur="1000" fill="hold"/>
                                        <p:tgtEl>
                                          <p:spTgt spid="2355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355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char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1621"/>
            <a:ext cx="448389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4648200" y="1061622"/>
            <a:ext cx="7239000" cy="5632311"/>
          </a:xfrm>
          <a:prstGeom prst="rect">
            <a:avLst/>
          </a:prstGeom>
          <a:noFill/>
          <a:ln w="9525">
            <a:noFill/>
            <a:miter lim="800000"/>
            <a:headEnd/>
            <a:tailEnd/>
          </a:ln>
        </p:spPr>
        <p:txBody>
          <a:bodyPr wrap="square">
            <a:spAutoFit/>
          </a:bodyPr>
          <a:lstStyle/>
          <a:p>
            <a:pPr eaLnBrk="1" hangingPunct="1">
              <a:spcBef>
                <a:spcPct val="50000"/>
              </a:spcBef>
              <a:defRPr/>
            </a:pPr>
            <a:r>
              <a:rPr lang="en-US" sz="3000" b="1" dirty="0">
                <a:solidFill>
                  <a:srgbClr val="FFFF00"/>
                </a:solidFill>
                <a:effectLst>
                  <a:glow rad="101600">
                    <a:srgbClr val="000000">
                      <a:alpha val="60000"/>
                    </a:srgbClr>
                  </a:glow>
                </a:effectLst>
                <a:latin typeface="Arial" charset="0"/>
              </a:rPr>
              <a:t>Acts 1:9-11</a:t>
            </a:r>
            <a:r>
              <a:rPr lang="en-US" sz="3000" b="1" dirty="0">
                <a:effectLst>
                  <a:glow rad="101600">
                    <a:srgbClr val="000000">
                      <a:alpha val="60000"/>
                    </a:srgbClr>
                  </a:glow>
                </a:effectLst>
                <a:latin typeface="Arial" charset="0"/>
              </a:rPr>
              <a:t>,  Here, as Jesus was </a:t>
            </a:r>
            <a:r>
              <a:rPr lang="en-US" sz="3000" b="1" dirty="0">
                <a:solidFill>
                  <a:srgbClr val="FFFF00"/>
                </a:solidFill>
                <a:effectLst>
                  <a:glow rad="101600">
                    <a:srgbClr val="000000">
                      <a:alpha val="60000"/>
                    </a:srgbClr>
                  </a:glow>
                </a:effectLst>
                <a:latin typeface="Arial" charset="0"/>
              </a:rPr>
              <a:t>caught up</a:t>
            </a:r>
            <a:r>
              <a:rPr lang="en-US" sz="3000" b="1" dirty="0">
                <a:effectLst>
                  <a:glow rad="101600">
                    <a:srgbClr val="000000">
                      <a:alpha val="60000"/>
                    </a:srgbClr>
                  </a:glow>
                </a:effectLst>
                <a:latin typeface="Arial" charset="0"/>
              </a:rPr>
              <a:t>, His disciples </a:t>
            </a:r>
            <a:r>
              <a:rPr lang="en-US" sz="3000" b="1" dirty="0">
                <a:solidFill>
                  <a:srgbClr val="FFFF00"/>
                </a:solidFill>
                <a:effectLst>
                  <a:glow rad="101600">
                    <a:srgbClr val="000000">
                      <a:alpha val="60000"/>
                    </a:srgbClr>
                  </a:glow>
                </a:effectLst>
                <a:latin typeface="Arial" charset="0"/>
              </a:rPr>
              <a:t>saw him go up into Heaven</a:t>
            </a:r>
            <a:r>
              <a:rPr lang="en-US" sz="3000" b="1" dirty="0">
                <a:effectLst>
                  <a:glow rad="101600">
                    <a:srgbClr val="000000">
                      <a:alpha val="60000"/>
                    </a:srgbClr>
                  </a:glow>
                </a:effectLst>
                <a:latin typeface="Arial" charset="0"/>
              </a:rPr>
              <a:t>.</a:t>
            </a:r>
          </a:p>
          <a:p>
            <a:pPr eaLnBrk="1" hangingPunct="1">
              <a:spcBef>
                <a:spcPct val="50000"/>
              </a:spcBef>
              <a:defRPr/>
            </a:pPr>
            <a:r>
              <a:rPr lang="en-US" sz="3000" b="1" dirty="0">
                <a:solidFill>
                  <a:srgbClr val="FFFF00"/>
                </a:solidFill>
                <a:effectLst>
                  <a:glow rad="101600">
                    <a:srgbClr val="000000">
                      <a:alpha val="60000"/>
                    </a:srgbClr>
                  </a:glow>
                </a:effectLst>
                <a:latin typeface="Arial" charset="0"/>
              </a:rPr>
              <a:t>Revelation 11:11-12</a:t>
            </a:r>
            <a:r>
              <a:rPr lang="en-US" sz="3000" b="1" dirty="0">
                <a:effectLst>
                  <a:glow rad="101600">
                    <a:srgbClr val="000000">
                      <a:alpha val="60000"/>
                    </a:srgbClr>
                  </a:glow>
                </a:effectLst>
                <a:latin typeface="Arial" charset="0"/>
              </a:rPr>
              <a:t>, Here, as the two Witnesses are caught up, </a:t>
            </a:r>
            <a:r>
              <a:rPr lang="en-US" sz="3000" b="1" dirty="0">
                <a:solidFill>
                  <a:schemeClr val="accent1">
                    <a:lumMod val="75000"/>
                  </a:schemeClr>
                </a:solidFill>
                <a:effectLst>
                  <a:glow rad="101600">
                    <a:srgbClr val="000000">
                      <a:alpha val="60000"/>
                    </a:srgbClr>
                  </a:glow>
                </a:effectLst>
                <a:latin typeface="Arial" charset="0"/>
              </a:rPr>
              <a:t>their enemies watched them go into </a:t>
            </a:r>
            <a:r>
              <a:rPr lang="en-US" sz="3000" b="1" dirty="0">
                <a:solidFill>
                  <a:srgbClr val="FFFF00"/>
                </a:solidFill>
                <a:effectLst>
                  <a:glow rad="101600">
                    <a:srgbClr val="000000">
                      <a:alpha val="60000"/>
                    </a:srgbClr>
                  </a:glow>
                </a:effectLst>
                <a:latin typeface="Arial" charset="0"/>
              </a:rPr>
              <a:t>Heaven</a:t>
            </a:r>
            <a:r>
              <a:rPr lang="en-US" sz="3000" b="1" dirty="0">
                <a:effectLst>
                  <a:glow rad="101600">
                    <a:srgbClr val="000000">
                      <a:alpha val="60000"/>
                    </a:srgbClr>
                  </a:glow>
                </a:effectLst>
                <a:latin typeface="Arial" charset="0"/>
              </a:rPr>
              <a:t>.</a:t>
            </a:r>
          </a:p>
          <a:p>
            <a:pPr eaLnBrk="1" hangingPunct="1">
              <a:spcBef>
                <a:spcPct val="50000"/>
              </a:spcBef>
              <a:defRPr/>
            </a:pPr>
            <a:r>
              <a:rPr lang="en-US" sz="3000" b="1" dirty="0">
                <a:effectLst>
                  <a:glow rad="101600">
                    <a:srgbClr val="000000">
                      <a:alpha val="60000"/>
                    </a:srgbClr>
                  </a:glow>
                </a:effectLst>
                <a:latin typeface="Arial" charset="0"/>
              </a:rPr>
              <a:t>I believe, at the time of the Rapture of the Church, the world will witness our departure as a testimony to the Word of God and a witness against them.</a:t>
            </a:r>
          </a:p>
        </p:txBody>
      </p:sp>
      <p:sp>
        <p:nvSpPr>
          <p:cNvPr id="6" name="Rectangle 5"/>
          <p:cNvSpPr/>
          <p:nvPr/>
        </p:nvSpPr>
        <p:spPr>
          <a:xfrm>
            <a:off x="1524000" y="228600"/>
            <a:ext cx="9144000" cy="769938"/>
          </a:xfrm>
          <a:prstGeom prst="rect">
            <a:avLst/>
          </a:prstGeom>
        </p:spPr>
        <p:txBody>
          <a:bodyPr>
            <a:spAutoFit/>
          </a:bodyPr>
          <a:lstStyle/>
          <a:p>
            <a:pPr algn="ctr" eaLnBrk="1" hangingPunct="1">
              <a:defRPr/>
            </a:pPr>
            <a:r>
              <a:rPr lang="en-US" sz="4400" kern="0" dirty="0">
                <a:solidFill>
                  <a:srgbClr val="FFFFFF"/>
                </a:solidFill>
                <a:effectLst>
                  <a:glow rad="139700">
                    <a:srgbClr val="000000">
                      <a:alpha val="40000"/>
                    </a:srgbClr>
                  </a:glow>
                  <a:outerShdw blurRad="38100" dist="38100" dir="2700000" algn="tl">
                    <a:srgbClr val="000000">
                      <a:alpha val="43137"/>
                    </a:srgbClr>
                  </a:outerShdw>
                </a:effectLst>
                <a:latin typeface="Bernard MT Condensed" pitchFamily="18" charset="0"/>
              </a:rPr>
              <a:t>Example of Raptures in the Scriptures</a:t>
            </a:r>
            <a:endParaRPr lang="en-US" sz="4400" b="1" kern="0"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
        <p:nvSpPr>
          <p:cNvPr id="5" name="Oval 4"/>
          <p:cNvSpPr/>
          <p:nvPr/>
        </p:nvSpPr>
        <p:spPr>
          <a:xfrm rot="16200000">
            <a:off x="3238500" y="2476500"/>
            <a:ext cx="6858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558">
                                            <p:txEl>
                                              <p:pRg st="0" end="0"/>
                                            </p:txEl>
                                          </p:spTgt>
                                        </p:tgtEl>
                                        <p:attrNameLst>
                                          <p:attrName>style.visibility</p:attrName>
                                        </p:attrNameLst>
                                      </p:cBhvr>
                                      <p:to>
                                        <p:strVal val="visible"/>
                                      </p:to>
                                    </p:set>
                                    <p:animEffect transition="in" filter="fade">
                                      <p:cBhvr>
                                        <p:cTn id="7" dur="1000"/>
                                        <p:tgtEl>
                                          <p:spTgt spid="23558">
                                            <p:txEl>
                                              <p:pRg st="0" end="0"/>
                                            </p:txEl>
                                          </p:spTgt>
                                        </p:tgtEl>
                                      </p:cBhvr>
                                    </p:animEffect>
                                    <p:anim calcmode="lin" valueType="num">
                                      <p:cBhvr>
                                        <p:cTn id="8" dur="1000" fill="hold"/>
                                        <p:tgtEl>
                                          <p:spTgt spid="2355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5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558">
                                            <p:txEl>
                                              <p:pRg st="1" end="1"/>
                                            </p:txEl>
                                          </p:spTgt>
                                        </p:tgtEl>
                                        <p:attrNameLst>
                                          <p:attrName>style.visibility</p:attrName>
                                        </p:attrNameLst>
                                      </p:cBhvr>
                                      <p:to>
                                        <p:strVal val="visible"/>
                                      </p:to>
                                    </p:set>
                                    <p:animEffect transition="in" filter="fade">
                                      <p:cBhvr>
                                        <p:cTn id="14" dur="1000"/>
                                        <p:tgtEl>
                                          <p:spTgt spid="23558">
                                            <p:txEl>
                                              <p:pRg st="1" end="1"/>
                                            </p:txEl>
                                          </p:spTgt>
                                        </p:tgtEl>
                                      </p:cBhvr>
                                    </p:animEffect>
                                    <p:anim calcmode="lin" valueType="num">
                                      <p:cBhvr>
                                        <p:cTn id="15" dur="1000" fill="hold"/>
                                        <p:tgtEl>
                                          <p:spTgt spid="2355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5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558">
                                            <p:txEl>
                                              <p:pRg st="2" end="2"/>
                                            </p:txEl>
                                          </p:spTgt>
                                        </p:tgtEl>
                                        <p:attrNameLst>
                                          <p:attrName>style.visibility</p:attrName>
                                        </p:attrNameLst>
                                      </p:cBhvr>
                                      <p:to>
                                        <p:strVal val="visible"/>
                                      </p:to>
                                    </p:set>
                                    <p:animEffect transition="in" filter="fade">
                                      <p:cBhvr>
                                        <p:cTn id="21" dur="1000"/>
                                        <p:tgtEl>
                                          <p:spTgt spid="23558">
                                            <p:txEl>
                                              <p:pRg st="2" end="2"/>
                                            </p:txEl>
                                          </p:spTgt>
                                        </p:tgtEl>
                                      </p:cBhvr>
                                    </p:animEffect>
                                    <p:anim calcmode="lin" valueType="num">
                                      <p:cBhvr>
                                        <p:cTn id="22" dur="1000" fill="hold"/>
                                        <p:tgtEl>
                                          <p:spTgt spid="2355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55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Left-beh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5"/>
          <p:cNvSpPr txBox="1">
            <a:spLocks noChangeArrowheads="1"/>
          </p:cNvSpPr>
          <p:nvPr/>
        </p:nvSpPr>
        <p:spPr bwMode="auto">
          <a:xfrm>
            <a:off x="304800" y="365125"/>
            <a:ext cx="1219200" cy="6127750"/>
          </a:xfrm>
          <a:prstGeom prst="rect">
            <a:avLst/>
          </a:prstGeom>
          <a:noFill/>
          <a:ln w="9525">
            <a:noFill/>
            <a:miter lim="800000"/>
            <a:headEnd/>
            <a:tailEnd/>
          </a:ln>
        </p:spPr>
        <p:txBody>
          <a:bodyPr>
            <a:spAutoFit/>
          </a:bodyPr>
          <a:lstStyle/>
          <a:p>
            <a:pPr algn="ctr" eaLnBrk="1" hangingPunct="1">
              <a:spcBef>
                <a:spcPct val="50000"/>
              </a:spcBef>
              <a:defRPr/>
            </a:pPr>
            <a:r>
              <a:rPr lang="en-US" sz="7200" dirty="0">
                <a:solidFill>
                  <a:srgbClr val="FFFF00"/>
                </a:solidFill>
                <a:effectLst>
                  <a:glow rad="101600">
                    <a:srgbClr val="000000">
                      <a:alpha val="60000"/>
                    </a:srgbClr>
                  </a:glow>
                </a:effectLst>
                <a:latin typeface="Korinthia" pitchFamily="34" charset="0"/>
              </a:rPr>
              <a:t>L</a:t>
            </a:r>
          </a:p>
          <a:p>
            <a:pPr algn="ctr" eaLnBrk="1" hangingPunct="1">
              <a:spcBef>
                <a:spcPct val="50000"/>
              </a:spcBef>
              <a:defRPr/>
            </a:pPr>
            <a:r>
              <a:rPr lang="en-US" sz="7200" dirty="0">
                <a:solidFill>
                  <a:srgbClr val="FFFF00"/>
                </a:solidFill>
                <a:effectLst>
                  <a:glow rad="101600">
                    <a:srgbClr val="000000">
                      <a:alpha val="60000"/>
                    </a:srgbClr>
                  </a:glow>
                </a:effectLst>
                <a:latin typeface="Korinthia" pitchFamily="34" charset="0"/>
              </a:rPr>
              <a:t>E</a:t>
            </a:r>
          </a:p>
          <a:p>
            <a:pPr algn="ctr" eaLnBrk="1" hangingPunct="1">
              <a:spcBef>
                <a:spcPct val="50000"/>
              </a:spcBef>
              <a:defRPr/>
            </a:pPr>
            <a:r>
              <a:rPr lang="en-US" sz="7200" dirty="0">
                <a:solidFill>
                  <a:srgbClr val="FFFF00"/>
                </a:solidFill>
                <a:effectLst>
                  <a:glow rad="101600">
                    <a:srgbClr val="000000">
                      <a:alpha val="60000"/>
                    </a:srgbClr>
                  </a:glow>
                </a:effectLst>
                <a:latin typeface="Korinthia" pitchFamily="34" charset="0"/>
              </a:rPr>
              <a:t>F</a:t>
            </a:r>
          </a:p>
          <a:p>
            <a:pPr algn="ctr" eaLnBrk="1" hangingPunct="1">
              <a:spcBef>
                <a:spcPct val="50000"/>
              </a:spcBef>
              <a:defRPr/>
            </a:pPr>
            <a:r>
              <a:rPr lang="en-US" sz="7200" dirty="0">
                <a:solidFill>
                  <a:srgbClr val="FFFF00"/>
                </a:solidFill>
                <a:effectLst>
                  <a:glow rad="101600">
                    <a:srgbClr val="000000">
                      <a:alpha val="60000"/>
                    </a:srgbClr>
                  </a:glow>
                </a:effectLst>
                <a:latin typeface="Korinthia" pitchFamily="34" charset="0"/>
              </a:rPr>
              <a:t>T</a:t>
            </a:r>
          </a:p>
        </p:txBody>
      </p:sp>
      <p:sp>
        <p:nvSpPr>
          <p:cNvPr id="8198" name="Rectangle 6"/>
          <p:cNvSpPr>
            <a:spLocks noChangeArrowheads="1"/>
          </p:cNvSpPr>
          <p:nvPr/>
        </p:nvSpPr>
        <p:spPr bwMode="auto">
          <a:xfrm>
            <a:off x="10557228" y="58846"/>
            <a:ext cx="1295400" cy="6740307"/>
          </a:xfrm>
          <a:prstGeom prst="rect">
            <a:avLst/>
          </a:prstGeom>
          <a:noFill/>
          <a:ln w="9525">
            <a:noFill/>
            <a:miter lim="800000"/>
            <a:headEnd/>
            <a:tailEnd/>
          </a:ln>
        </p:spPr>
        <p:txBody>
          <a:bodyPr>
            <a:spAutoFit/>
          </a:bodyPr>
          <a:lstStyle/>
          <a:p>
            <a:pPr algn="ctr" eaLnBrk="1" hangingPunct="1">
              <a:defRPr/>
            </a:pPr>
            <a:r>
              <a:rPr lang="en-US" sz="7200" dirty="0">
                <a:solidFill>
                  <a:srgbClr val="FFFF00"/>
                </a:solidFill>
                <a:effectLst>
                  <a:glow rad="101600">
                    <a:srgbClr val="000000">
                      <a:alpha val="60000"/>
                    </a:srgbClr>
                  </a:glow>
                </a:effectLst>
                <a:latin typeface="Korinthia" pitchFamily="34" charset="0"/>
              </a:rPr>
              <a:t>B</a:t>
            </a:r>
          </a:p>
          <a:p>
            <a:pPr algn="ctr" eaLnBrk="1" hangingPunct="1">
              <a:defRPr/>
            </a:pPr>
            <a:r>
              <a:rPr lang="en-US" sz="7200" dirty="0">
                <a:solidFill>
                  <a:srgbClr val="FFFF00"/>
                </a:solidFill>
                <a:effectLst>
                  <a:glow rad="101600">
                    <a:srgbClr val="000000">
                      <a:alpha val="60000"/>
                    </a:srgbClr>
                  </a:glow>
                </a:effectLst>
                <a:latin typeface="Korinthia" pitchFamily="34" charset="0"/>
              </a:rPr>
              <a:t>E</a:t>
            </a:r>
          </a:p>
          <a:p>
            <a:pPr algn="ctr" eaLnBrk="1" hangingPunct="1">
              <a:defRPr/>
            </a:pPr>
            <a:r>
              <a:rPr lang="en-US" sz="7200" dirty="0">
                <a:solidFill>
                  <a:srgbClr val="FFFF00"/>
                </a:solidFill>
                <a:effectLst>
                  <a:glow rad="101600">
                    <a:srgbClr val="000000">
                      <a:alpha val="60000"/>
                    </a:srgbClr>
                  </a:glow>
                </a:effectLst>
                <a:latin typeface="Korinthia" pitchFamily="34" charset="0"/>
              </a:rPr>
              <a:t>H</a:t>
            </a:r>
          </a:p>
          <a:p>
            <a:pPr algn="ctr" eaLnBrk="1" hangingPunct="1">
              <a:defRPr/>
            </a:pPr>
            <a:r>
              <a:rPr lang="en-US" sz="7200" dirty="0">
                <a:solidFill>
                  <a:srgbClr val="FFFF00"/>
                </a:solidFill>
                <a:effectLst>
                  <a:glow rad="101600">
                    <a:srgbClr val="000000">
                      <a:alpha val="60000"/>
                    </a:srgbClr>
                  </a:glow>
                </a:effectLst>
                <a:latin typeface="Korinthia" pitchFamily="34" charset="0"/>
              </a:rPr>
              <a:t>I</a:t>
            </a:r>
          </a:p>
          <a:p>
            <a:pPr algn="ctr" eaLnBrk="1" hangingPunct="1">
              <a:defRPr/>
            </a:pPr>
            <a:r>
              <a:rPr lang="en-US" sz="7200" dirty="0">
                <a:solidFill>
                  <a:srgbClr val="FFFF00"/>
                </a:solidFill>
                <a:effectLst>
                  <a:glow rad="101600">
                    <a:srgbClr val="000000">
                      <a:alpha val="60000"/>
                    </a:srgbClr>
                  </a:glow>
                </a:effectLst>
                <a:latin typeface="Korinthia" pitchFamily="34" charset="0"/>
              </a:rPr>
              <a:t>N</a:t>
            </a:r>
          </a:p>
          <a:p>
            <a:pPr algn="ctr" eaLnBrk="1" hangingPunct="1">
              <a:defRPr/>
            </a:pPr>
            <a:r>
              <a:rPr lang="en-US" sz="7200" dirty="0">
                <a:solidFill>
                  <a:srgbClr val="FFFF00"/>
                </a:solidFill>
                <a:effectLst>
                  <a:glow rad="101600">
                    <a:srgbClr val="000000">
                      <a:alpha val="60000"/>
                    </a:srgbClr>
                  </a:glow>
                </a:effectLst>
                <a:latin typeface="Korinthia" pitchFamily="34" charset="0"/>
              </a:rPr>
              <a:t>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8197"/>
                                        </p:tgtEl>
                                        <p:attrNameLst>
                                          <p:attrName>style.visibility</p:attrName>
                                        </p:attrNameLst>
                                      </p:cBhvr>
                                      <p:to>
                                        <p:strVal val="visible"/>
                                      </p:to>
                                    </p:set>
                                    <p:anim calcmode="discrete" valueType="clr">
                                      <p:cBhvr override="childStyle">
                                        <p:cTn id="14" dur="1000"/>
                                        <p:tgtEl>
                                          <p:spTgt spid="8197"/>
                                        </p:tgtEl>
                                        <p:attrNameLst>
                                          <p:attrName>style.color</p:attrName>
                                        </p:attrNameLst>
                                      </p:cBhvr>
                                      <p:tavLst>
                                        <p:tav tm="0">
                                          <p:val>
                                            <p:clrVal>
                                              <a:schemeClr val="accent2"/>
                                            </p:clrVal>
                                          </p:val>
                                        </p:tav>
                                        <p:tav tm="50000">
                                          <p:val>
                                            <p:clrVal>
                                              <a:schemeClr val="hlink"/>
                                            </p:clrVal>
                                          </p:val>
                                        </p:tav>
                                      </p:tavLst>
                                    </p:anim>
                                    <p:anim calcmode="discrete" valueType="clr">
                                      <p:cBhvr>
                                        <p:cTn id="15" dur="1000"/>
                                        <p:tgtEl>
                                          <p:spTgt spid="8197"/>
                                        </p:tgtEl>
                                        <p:attrNameLst>
                                          <p:attrName>fillcolor</p:attrName>
                                        </p:attrNameLst>
                                      </p:cBhvr>
                                      <p:tavLst>
                                        <p:tav tm="0">
                                          <p:val>
                                            <p:clrVal>
                                              <a:schemeClr val="accent2"/>
                                            </p:clrVal>
                                          </p:val>
                                        </p:tav>
                                        <p:tav tm="50000">
                                          <p:val>
                                            <p:clrVal>
                                              <a:schemeClr val="hlink"/>
                                            </p:clrVal>
                                          </p:val>
                                        </p:tav>
                                      </p:tavLst>
                                    </p:anim>
                                    <p:set>
                                      <p:cBhvr>
                                        <p:cTn id="16" dur="1000"/>
                                        <p:tgtEl>
                                          <p:spTgt spid="8197"/>
                                        </p:tgtEl>
                                        <p:attrNameLst>
                                          <p:attrName>fill.type</p:attrName>
                                        </p:attrNameLst>
                                      </p:cBhvr>
                                      <p:to>
                                        <p:strVal val="solid"/>
                                      </p:to>
                                    </p:set>
                                  </p:childTnLst>
                                </p:cTn>
                              </p:par>
                              <p:par>
                                <p:cTn id="17" presetID="27" presetClass="entr" presetSubtype="0" fill="hold" nodeType="withEffect">
                                  <p:stCondLst>
                                    <p:cond delay="0"/>
                                  </p:stCondLst>
                                  <p:iterate type="lt">
                                    <p:tmPct val="50000"/>
                                  </p:iterate>
                                  <p:childTnLst>
                                    <p:set>
                                      <p:cBhvr>
                                        <p:cTn id="18" dur="1" fill="hold">
                                          <p:stCondLst>
                                            <p:cond delay="0"/>
                                          </p:stCondLst>
                                        </p:cTn>
                                        <p:tgtEl>
                                          <p:spTgt spid="8198"/>
                                        </p:tgtEl>
                                        <p:attrNameLst>
                                          <p:attrName>style.visibility</p:attrName>
                                        </p:attrNameLst>
                                      </p:cBhvr>
                                      <p:to>
                                        <p:strVal val="visible"/>
                                      </p:to>
                                    </p:set>
                                    <p:anim calcmode="discrete" valueType="clr">
                                      <p:cBhvr override="childStyle">
                                        <p:cTn id="19" dur="1000"/>
                                        <p:tgtEl>
                                          <p:spTgt spid="8198"/>
                                        </p:tgtEl>
                                        <p:attrNameLst>
                                          <p:attrName>style.color</p:attrName>
                                        </p:attrNameLst>
                                      </p:cBhvr>
                                      <p:tavLst>
                                        <p:tav tm="0">
                                          <p:val>
                                            <p:clrVal>
                                              <a:schemeClr val="accent2"/>
                                            </p:clrVal>
                                          </p:val>
                                        </p:tav>
                                        <p:tav tm="50000">
                                          <p:val>
                                            <p:clrVal>
                                              <a:schemeClr val="hlink"/>
                                            </p:clrVal>
                                          </p:val>
                                        </p:tav>
                                      </p:tavLst>
                                    </p:anim>
                                    <p:anim calcmode="discrete" valueType="clr">
                                      <p:cBhvr>
                                        <p:cTn id="20" dur="1000"/>
                                        <p:tgtEl>
                                          <p:spTgt spid="8198"/>
                                        </p:tgtEl>
                                        <p:attrNameLst>
                                          <p:attrName>fillcolor</p:attrName>
                                        </p:attrNameLst>
                                      </p:cBhvr>
                                      <p:tavLst>
                                        <p:tav tm="0">
                                          <p:val>
                                            <p:clrVal>
                                              <a:schemeClr val="accent2"/>
                                            </p:clrVal>
                                          </p:val>
                                        </p:tav>
                                        <p:tav tm="50000">
                                          <p:val>
                                            <p:clrVal>
                                              <a:schemeClr val="hlink"/>
                                            </p:clrVal>
                                          </p:val>
                                        </p:tav>
                                      </p:tavLst>
                                    </p:anim>
                                    <p:set>
                                      <p:cBhvr>
                                        <p:cTn id="21" dur="1000"/>
                                        <p:tgtEl>
                                          <p:spTgt spid="81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914400"/>
            <a:ext cx="11430000" cy="4800600"/>
          </a:xfrm>
        </p:spPr>
        <p:txBody>
          <a:bodyPr/>
          <a:lstStyle/>
          <a:p>
            <a:pPr>
              <a:spcBef>
                <a:spcPct val="50000"/>
              </a:spcBef>
              <a:defRPr/>
            </a:pPr>
            <a:r>
              <a:rPr lang="en-US" sz="11500" dirty="0">
                <a:effectLst>
                  <a:glow rad="139700">
                    <a:srgbClr val="000000">
                      <a:alpha val="40000"/>
                    </a:srgbClr>
                  </a:glow>
                  <a:outerShdw blurRad="38100" dist="38100" dir="2700000" algn="tl">
                    <a:srgbClr val="000000">
                      <a:alpha val="43137"/>
                    </a:srgbClr>
                  </a:outerShdw>
                </a:effectLst>
                <a:latin typeface="Bernard MT Condensed" pitchFamily="18" charset="0"/>
                <a:ea typeface="Adelon-Light" pitchFamily="2" charset="0"/>
                <a:cs typeface="Tahoma" pitchFamily="34" charset="0"/>
              </a:rPr>
              <a:t>Warning against dating the Rapture!</a:t>
            </a:r>
          </a:p>
        </p:txBody>
      </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4724400" y="1167607"/>
            <a:ext cx="6705600" cy="5078313"/>
          </a:xfrm>
          <a:prstGeom prst="rect">
            <a:avLst/>
          </a:prstGeom>
          <a:noFill/>
          <a:ln w="9525">
            <a:noFill/>
            <a:miter lim="800000"/>
            <a:headEnd/>
            <a:tailEnd/>
          </a:ln>
        </p:spPr>
        <p:txBody>
          <a:bodyPr wrap="square">
            <a:spAutoFit/>
          </a:bodyPr>
          <a:lstStyle/>
          <a:p>
            <a:pPr>
              <a:spcBef>
                <a:spcPct val="50000"/>
              </a:spcBef>
              <a:defRPr/>
            </a:pPr>
            <a:r>
              <a:rPr lang="en-US" sz="5400" b="1" dirty="0">
                <a:solidFill>
                  <a:srgbClr val="FFFF00"/>
                </a:solidFill>
                <a:effectLst>
                  <a:glow rad="101600">
                    <a:srgbClr val="000000"/>
                  </a:glow>
                  <a:outerShdw blurRad="38100" dist="38100" dir="2700000" algn="tl">
                    <a:srgbClr val="000000">
                      <a:alpha val="43137"/>
                    </a:srgbClr>
                  </a:outerShdw>
                </a:effectLst>
                <a:latin typeface="Tahoma" pitchFamily="34" charset="0"/>
                <a:cs typeface="Tahoma" pitchFamily="34" charset="0"/>
              </a:rPr>
              <a:t>Luke 12:40</a:t>
            </a:r>
            <a:r>
              <a:rPr lang="en-US" sz="5400" b="1" dirty="0">
                <a:solidFill>
                  <a:schemeClr val="bg1"/>
                </a:solidFill>
                <a:effectLst>
                  <a:glow rad="101600">
                    <a:srgbClr val="000000"/>
                  </a:glow>
                  <a:outerShdw blurRad="38100" dist="38100" dir="2700000" algn="tl">
                    <a:srgbClr val="000000">
                      <a:alpha val="43137"/>
                    </a:srgbClr>
                  </a:outerShdw>
                </a:effectLst>
                <a:latin typeface="Tahoma" pitchFamily="34" charset="0"/>
                <a:cs typeface="Tahoma" pitchFamily="34" charset="0"/>
              </a:rPr>
              <a:t>, “Be ye therefore </a:t>
            </a:r>
            <a:r>
              <a:rPr lang="en-US" sz="5400" b="1" dirty="0">
                <a:solidFill>
                  <a:srgbClr val="FFFF00"/>
                </a:solidFill>
                <a:effectLst>
                  <a:glow rad="101600">
                    <a:srgbClr val="000000"/>
                  </a:glow>
                  <a:outerShdw blurRad="38100" dist="38100" dir="2700000" algn="tl">
                    <a:srgbClr val="000000">
                      <a:alpha val="43137"/>
                    </a:srgbClr>
                  </a:outerShdw>
                </a:effectLst>
                <a:latin typeface="Tahoma" pitchFamily="34" charset="0"/>
                <a:cs typeface="Tahoma" pitchFamily="34" charset="0"/>
              </a:rPr>
              <a:t>ready</a:t>
            </a:r>
            <a:r>
              <a:rPr lang="en-US" sz="5400" b="1" dirty="0">
                <a:solidFill>
                  <a:schemeClr val="bg1"/>
                </a:solidFill>
                <a:effectLst>
                  <a:glow rad="101600">
                    <a:srgbClr val="000000"/>
                  </a:glow>
                  <a:outerShdw blurRad="38100" dist="38100" dir="2700000" algn="tl">
                    <a:srgbClr val="000000">
                      <a:alpha val="43137"/>
                    </a:srgbClr>
                  </a:outerShdw>
                </a:effectLst>
                <a:latin typeface="Tahoma" pitchFamily="34" charset="0"/>
                <a:cs typeface="Tahoma" pitchFamily="34" charset="0"/>
              </a:rPr>
              <a:t> also: for the </a:t>
            </a:r>
            <a:r>
              <a:rPr lang="en-US" sz="5400" b="1" dirty="0">
                <a:solidFill>
                  <a:srgbClr val="FFFF00"/>
                </a:solidFill>
                <a:effectLst>
                  <a:glow rad="101600">
                    <a:srgbClr val="000000"/>
                  </a:glow>
                  <a:outerShdw blurRad="38100" dist="38100" dir="2700000" algn="tl">
                    <a:srgbClr val="000000">
                      <a:alpha val="43137"/>
                    </a:srgbClr>
                  </a:outerShdw>
                </a:effectLst>
                <a:latin typeface="Tahoma" pitchFamily="34" charset="0"/>
                <a:cs typeface="Tahoma" pitchFamily="34" charset="0"/>
              </a:rPr>
              <a:t>Son</a:t>
            </a:r>
            <a:r>
              <a:rPr lang="en-US" sz="5400" b="1" dirty="0">
                <a:solidFill>
                  <a:schemeClr val="bg1"/>
                </a:solidFill>
                <a:effectLst>
                  <a:glow rad="101600">
                    <a:srgbClr val="000000"/>
                  </a:glow>
                  <a:outerShdw blurRad="38100" dist="38100" dir="2700000" algn="tl">
                    <a:srgbClr val="000000">
                      <a:alpha val="43137"/>
                    </a:srgbClr>
                  </a:outerShdw>
                </a:effectLst>
                <a:latin typeface="Tahoma" pitchFamily="34" charset="0"/>
                <a:cs typeface="Tahoma" pitchFamily="34" charset="0"/>
              </a:rPr>
              <a:t> of </a:t>
            </a:r>
            <a:r>
              <a:rPr lang="en-US" sz="5400" b="1" dirty="0">
                <a:solidFill>
                  <a:srgbClr val="FFFF00"/>
                </a:solidFill>
                <a:effectLst>
                  <a:glow rad="101600">
                    <a:srgbClr val="000000"/>
                  </a:glow>
                  <a:outerShdw blurRad="38100" dist="38100" dir="2700000" algn="tl">
                    <a:srgbClr val="000000">
                      <a:alpha val="43137"/>
                    </a:srgbClr>
                  </a:outerShdw>
                </a:effectLst>
                <a:latin typeface="Tahoma" pitchFamily="34" charset="0"/>
                <a:cs typeface="Tahoma" pitchFamily="34" charset="0"/>
              </a:rPr>
              <a:t>man cometh </a:t>
            </a:r>
            <a:r>
              <a:rPr lang="en-US" sz="5400" b="1" dirty="0">
                <a:solidFill>
                  <a:schemeClr val="bg1"/>
                </a:solidFill>
                <a:effectLst>
                  <a:glow rad="101600">
                    <a:srgbClr val="000000"/>
                  </a:glow>
                  <a:outerShdw blurRad="38100" dist="38100" dir="2700000" algn="tl">
                    <a:srgbClr val="000000">
                      <a:alpha val="43137"/>
                    </a:srgbClr>
                  </a:outerShdw>
                </a:effectLst>
                <a:latin typeface="Tahoma" pitchFamily="34" charset="0"/>
                <a:cs typeface="Tahoma" pitchFamily="34" charset="0"/>
              </a:rPr>
              <a:t>at an </a:t>
            </a:r>
            <a:r>
              <a:rPr lang="en-US" sz="5400" b="1" dirty="0">
                <a:solidFill>
                  <a:srgbClr val="FFFF00"/>
                </a:solidFill>
                <a:effectLst>
                  <a:glow rad="101600">
                    <a:srgbClr val="000000"/>
                  </a:glow>
                  <a:outerShdw blurRad="38100" dist="38100" dir="2700000" algn="tl">
                    <a:srgbClr val="000000">
                      <a:alpha val="43137"/>
                    </a:srgbClr>
                  </a:outerShdw>
                </a:effectLst>
                <a:latin typeface="Tahoma" pitchFamily="34" charset="0"/>
                <a:cs typeface="Tahoma" pitchFamily="34" charset="0"/>
              </a:rPr>
              <a:t>hour</a:t>
            </a:r>
            <a:r>
              <a:rPr lang="en-US" sz="5400" b="1" dirty="0">
                <a:solidFill>
                  <a:schemeClr val="bg1"/>
                </a:solidFill>
                <a:effectLst>
                  <a:glow rad="101600">
                    <a:srgbClr val="000000"/>
                  </a:glow>
                  <a:outerShdw blurRad="38100" dist="38100" dir="2700000" algn="tl">
                    <a:srgbClr val="000000">
                      <a:alpha val="43137"/>
                    </a:srgbClr>
                  </a:outerShdw>
                </a:effectLst>
                <a:latin typeface="Tahoma" pitchFamily="34" charset="0"/>
                <a:cs typeface="Tahoma" pitchFamily="34" charset="0"/>
              </a:rPr>
              <a:t> when ye </a:t>
            </a:r>
            <a:r>
              <a:rPr lang="en-US" sz="5400" b="1" dirty="0">
                <a:solidFill>
                  <a:srgbClr val="FFFF00"/>
                </a:solidFill>
                <a:effectLst>
                  <a:glow rad="101600">
                    <a:srgbClr val="000000"/>
                  </a:glow>
                  <a:outerShdw blurRad="38100" dist="38100" dir="2700000" algn="tl">
                    <a:srgbClr val="000000">
                      <a:alpha val="43137"/>
                    </a:srgbClr>
                  </a:outerShdw>
                </a:effectLst>
                <a:latin typeface="Tahoma" pitchFamily="34" charset="0"/>
                <a:cs typeface="Tahoma" pitchFamily="34" charset="0"/>
              </a:rPr>
              <a:t>think not</a:t>
            </a:r>
            <a:r>
              <a:rPr lang="en-US" sz="5400" b="1" dirty="0">
                <a:solidFill>
                  <a:schemeClr val="bg1"/>
                </a:solidFill>
                <a:effectLst>
                  <a:glow rad="101600">
                    <a:srgbClr val="000000"/>
                  </a:glow>
                  <a:outerShdw blurRad="38100" dist="38100" dir="2700000" algn="tl">
                    <a:srgbClr val="000000">
                      <a:alpha val="43137"/>
                    </a:srgbClr>
                  </a:outerShdw>
                </a:effectLst>
                <a:latin typeface="Tahoma" pitchFamily="34" charset="0"/>
                <a:cs typeface="Tahoma" pitchFamily="34" charset="0"/>
              </a:rPr>
              <a:t>."</a:t>
            </a:r>
          </a:p>
        </p:txBody>
      </p:sp>
      <p:sp>
        <p:nvSpPr>
          <p:cNvPr id="5" name="Rectangle 2">
            <a:extLst>
              <a:ext uri="{FF2B5EF4-FFF2-40B4-BE49-F238E27FC236}">
                <a16:creationId xmlns:a16="http://schemas.microsoft.com/office/drawing/2014/main" id="{D4285418-FEB7-584C-2C16-C8D59B4F575A}"/>
              </a:ext>
            </a:extLst>
          </p:cNvPr>
          <p:cNvSpPr>
            <a:spLocks noGrp="1" noChangeArrowheads="1"/>
          </p:cNvSpPr>
          <p:nvPr>
            <p:ph type="title"/>
          </p:nvPr>
        </p:nvSpPr>
        <p:spPr>
          <a:xfrm>
            <a:off x="24829" y="0"/>
            <a:ext cx="12192000" cy="730250"/>
          </a:xfrm>
        </p:spPr>
        <p:txBody>
          <a:bodyPr/>
          <a:lstStyle/>
          <a:p>
            <a:r>
              <a:rPr lang="en-US" sz="2800" b="1" dirty="0">
                <a:effectLst>
                  <a:glow rad="101600">
                    <a:srgbClr val="000000"/>
                  </a:glow>
                  <a:outerShdw blurRad="38100" dist="38100" dir="2700000" algn="tl">
                    <a:srgbClr val="000000">
                      <a:alpha val="43137"/>
                    </a:srgbClr>
                  </a:outerShdw>
                </a:effectLst>
                <a:latin typeface="Tahoma" pitchFamily="34" charset="0"/>
                <a:cs typeface="Tahoma" pitchFamily="34" charset="0"/>
              </a:rPr>
              <a:t>Warning against dating the Rapture!</a:t>
            </a:r>
            <a:endParaRPr lang="uk-UA" sz="2800" dirty="0">
              <a:effectLst>
                <a:glow rad="101600">
                  <a:srgbClr val="000000">
                    <a:alpha val="60000"/>
                  </a:srgbClr>
                </a:glow>
              </a:effectLst>
              <a:latin typeface="Trebuchet MS" pitchFamily="34" charset="0"/>
            </a:endParaRPr>
          </a:p>
        </p:txBody>
      </p:sp>
      <p:pic>
        <p:nvPicPr>
          <p:cNvPr id="7" name="Picture 4" descr="The Rapture">
            <a:extLst>
              <a:ext uri="{FF2B5EF4-FFF2-40B4-BE49-F238E27FC236}">
                <a16:creationId xmlns:a16="http://schemas.microsoft.com/office/drawing/2014/main" id="{7559E97B-DA05-120C-260B-078D1A7CB48F}"/>
              </a:ext>
            </a:extLst>
          </p:cNvPr>
          <p:cNvPicPr>
            <a:picLocks noChangeAspect="1" noChangeArrowheads="1"/>
          </p:cNvPicPr>
          <p:nvPr/>
        </p:nvPicPr>
        <p:blipFill>
          <a:blip r:embed="rId3" cstate="print"/>
          <a:srcRect/>
          <a:stretch>
            <a:fillRect/>
          </a:stretch>
        </p:blipFill>
        <p:spPr bwMode="auto">
          <a:xfrm>
            <a:off x="533400" y="990600"/>
            <a:ext cx="3981450" cy="5181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7822185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BCCBA7C-4321-0ABE-AA2D-2DE895D0E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700"/>
            <a:ext cx="9144000"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89784811-BC6C-C190-47FC-CD326D9EB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8232" y="1371600"/>
            <a:ext cx="3792538" cy="515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2536B3CC-C12D-DB91-4599-EDAC8BE29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657226"/>
            <a:ext cx="4691153" cy="1168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043367"/>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4.07407E-6 L 0.29792 0.00185 " pathEditMode="relative" rAng="0" ptsTypes="AA">
                                      <p:cBhvr>
                                        <p:cTn id="6" dur="1000" fill="hold"/>
                                        <p:tgtEl>
                                          <p:spTgt spid="3"/>
                                        </p:tgtEl>
                                        <p:attrNameLst>
                                          <p:attrName>ppt_x</p:attrName>
                                          <p:attrName>ppt_y</p:attrName>
                                        </p:attrNameLst>
                                      </p:cBhvr>
                                      <p:rCtr x="14896"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1994"/>
          <p:cNvPicPr>
            <a:picLocks noChangeAspect="1" noChangeArrowheads="1"/>
          </p:cNvPicPr>
          <p:nvPr/>
        </p:nvPicPr>
        <p:blipFill>
          <a:blip r:embed="rId2" cstate="print"/>
          <a:srcRect/>
          <a:stretch>
            <a:fillRect/>
          </a:stretch>
        </p:blipFill>
        <p:spPr bwMode="auto">
          <a:xfrm>
            <a:off x="4548708" y="1429447"/>
            <a:ext cx="2727673" cy="39948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103" name="Picture 7" descr="1992"/>
          <p:cNvPicPr>
            <a:picLocks noChangeAspect="1" noChangeArrowheads="1"/>
          </p:cNvPicPr>
          <p:nvPr/>
        </p:nvPicPr>
        <p:blipFill>
          <a:blip r:embed="rId3" cstate="print"/>
          <a:srcRect/>
          <a:stretch>
            <a:fillRect/>
          </a:stretch>
        </p:blipFill>
        <p:spPr bwMode="auto">
          <a:xfrm>
            <a:off x="2325711" y="1258721"/>
            <a:ext cx="2550851" cy="38491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104" name="Picture 8" descr="1988"/>
          <p:cNvPicPr>
            <a:picLocks noChangeAspect="1" noChangeArrowheads="1"/>
          </p:cNvPicPr>
          <p:nvPr/>
        </p:nvPicPr>
        <p:blipFill>
          <a:blip r:embed="rId4" cstate="print"/>
          <a:srcRect/>
          <a:stretch>
            <a:fillRect/>
          </a:stretch>
        </p:blipFill>
        <p:spPr bwMode="auto">
          <a:xfrm>
            <a:off x="97629" y="1240740"/>
            <a:ext cx="2372481" cy="38491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107" name="Rectangle 11"/>
          <p:cNvSpPr>
            <a:spLocks noChangeArrowheads="1"/>
          </p:cNvSpPr>
          <p:nvPr/>
        </p:nvSpPr>
        <p:spPr bwMode="auto">
          <a:xfrm>
            <a:off x="0" y="5240021"/>
            <a:ext cx="12115800" cy="1323439"/>
          </a:xfrm>
          <a:prstGeom prst="rect">
            <a:avLst/>
          </a:prstGeom>
          <a:noFill/>
          <a:ln w="9525">
            <a:noFill/>
            <a:miter lim="800000"/>
            <a:headEnd/>
            <a:tailEnd/>
          </a:ln>
        </p:spPr>
        <p:txBody>
          <a:bodyPr wrap="square">
            <a:spAutoFit/>
          </a:bodyPr>
          <a:lstStyle/>
          <a:p>
            <a:pPr algn="ctr" eaLnBrk="1" hangingPunct="1">
              <a:defRPr/>
            </a:pPr>
            <a:r>
              <a:rPr lang="en-US" sz="4000" b="1" dirty="0">
                <a:effectLst>
                  <a:glow rad="101600">
                    <a:srgbClr val="000000">
                      <a:alpha val="60000"/>
                    </a:srgbClr>
                  </a:glow>
                </a:effectLst>
                <a:latin typeface="Arial" panose="020B0604020202020204" pitchFamily="34" charset="0"/>
                <a:cs typeface="Arial" panose="020B0604020202020204" pitchFamily="34" charset="0"/>
              </a:rPr>
              <a:t>Books that claimed to know</a:t>
            </a:r>
          </a:p>
          <a:p>
            <a:pPr algn="ctr" eaLnBrk="1" hangingPunct="1">
              <a:defRPr/>
            </a:pPr>
            <a:r>
              <a:rPr lang="en-US" sz="4000" b="1" dirty="0">
                <a:effectLst>
                  <a:glow rad="101600">
                    <a:srgbClr val="000000">
                      <a:alpha val="60000"/>
                    </a:srgbClr>
                  </a:glow>
                </a:effectLst>
                <a:latin typeface="Arial" panose="020B0604020202020204" pitchFamily="34" charset="0"/>
                <a:cs typeface="Arial" panose="020B0604020202020204" pitchFamily="34" charset="0"/>
              </a:rPr>
              <a:t>the actual date of the Rapture!</a:t>
            </a:r>
          </a:p>
        </p:txBody>
      </p:sp>
      <p:sp>
        <p:nvSpPr>
          <p:cNvPr id="8" name="Rectangle 5"/>
          <p:cNvSpPr>
            <a:spLocks noChangeArrowheads="1"/>
          </p:cNvSpPr>
          <p:nvPr/>
        </p:nvSpPr>
        <p:spPr bwMode="auto">
          <a:xfrm>
            <a:off x="1524000" y="194467"/>
            <a:ext cx="9144000" cy="830263"/>
          </a:xfrm>
          <a:prstGeom prst="rect">
            <a:avLst/>
          </a:prstGeom>
          <a:noFill/>
          <a:ln w="9525">
            <a:noFill/>
            <a:miter lim="800000"/>
            <a:headEnd/>
            <a:tailEnd/>
          </a:ln>
        </p:spPr>
        <p:txBody>
          <a:bodyPr>
            <a:spAutoFit/>
          </a:bodyPr>
          <a:lstStyle/>
          <a:p>
            <a:pPr algn="ctr" eaLnBrk="1" hangingPunct="1">
              <a:spcBef>
                <a:spcPct val="50000"/>
              </a:spcBef>
              <a:defRPr/>
            </a:pPr>
            <a:r>
              <a:rPr lang="en-US" sz="4800" dirty="0">
                <a:effectLst>
                  <a:glow rad="139700">
                    <a:srgbClr val="000000">
                      <a:alpha val="40000"/>
                    </a:srgbClr>
                  </a:glow>
                  <a:outerShdw blurRad="38100" dist="38100" dir="2700000" algn="tl">
                    <a:srgbClr val="000000">
                      <a:alpha val="43137"/>
                    </a:srgbClr>
                  </a:outerShdw>
                </a:effectLst>
                <a:latin typeface="Bernard MT Condensed" pitchFamily="18" charset="0"/>
                <a:ea typeface="Adelon-Light" pitchFamily="2" charset="0"/>
                <a:cs typeface="Tahoma" pitchFamily="34" charset="0"/>
              </a:rPr>
              <a:t>Warning against dating the Rapture!</a:t>
            </a:r>
          </a:p>
        </p:txBody>
      </p:sp>
      <p:pic>
        <p:nvPicPr>
          <p:cNvPr id="9" name="Picture 2" descr="Cover of the book: Time Has an End"/>
          <p:cNvPicPr>
            <a:picLocks noChangeAspect="1" noChangeArrowheads="1"/>
          </p:cNvPicPr>
          <p:nvPr/>
        </p:nvPicPr>
        <p:blipFill>
          <a:blip r:embed="rId5" cstate="print"/>
          <a:srcRect/>
          <a:stretch>
            <a:fillRect/>
          </a:stretch>
        </p:blipFill>
        <p:spPr bwMode="auto">
          <a:xfrm>
            <a:off x="7241851" y="1424708"/>
            <a:ext cx="2563936" cy="36651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2" descr="Rapture 2021?: A Case for a Rapture of the Church in 2021 - Kindle edition  by Kull, David. Religion &amp; Spirituality Kindle eBooks @ Amazon.com.">
            <a:extLst>
              <a:ext uri="{FF2B5EF4-FFF2-40B4-BE49-F238E27FC236}">
                <a16:creationId xmlns:a16="http://schemas.microsoft.com/office/drawing/2014/main" id="{321DE4E9-DE23-9509-5BCB-D084BCD3B7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1566" y="1537988"/>
            <a:ext cx="2479510" cy="35934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fade">
                                      <p:cBhvr>
                                        <p:cTn id="7" dur="1000"/>
                                        <p:tgtEl>
                                          <p:spTgt spid="4103"/>
                                        </p:tgtEl>
                                      </p:cBhvr>
                                    </p:animEffect>
                                    <p:anim calcmode="lin" valueType="num">
                                      <p:cBhvr>
                                        <p:cTn id="8" dur="1000" fill="hold"/>
                                        <p:tgtEl>
                                          <p:spTgt spid="4103"/>
                                        </p:tgtEl>
                                        <p:attrNameLst>
                                          <p:attrName>ppt_x</p:attrName>
                                        </p:attrNameLst>
                                      </p:cBhvr>
                                      <p:tavLst>
                                        <p:tav tm="0">
                                          <p:val>
                                            <p:strVal val="#ppt_x"/>
                                          </p:val>
                                        </p:tav>
                                        <p:tav tm="100000">
                                          <p:val>
                                            <p:strVal val="#ppt_x"/>
                                          </p:val>
                                        </p:tav>
                                      </p:tavLst>
                                    </p:anim>
                                    <p:anim calcmode="lin" valueType="num">
                                      <p:cBhvr>
                                        <p:cTn id="9" dur="1000" fill="hold"/>
                                        <p:tgtEl>
                                          <p:spTgt spid="410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102"/>
                                        </p:tgtEl>
                                        <p:attrNameLst>
                                          <p:attrName>style.visibility</p:attrName>
                                        </p:attrNameLst>
                                      </p:cBhvr>
                                      <p:to>
                                        <p:strVal val="visible"/>
                                      </p:to>
                                    </p:set>
                                    <p:animEffect transition="in" filter="fade">
                                      <p:cBhvr>
                                        <p:cTn id="14" dur="1000"/>
                                        <p:tgtEl>
                                          <p:spTgt spid="4102"/>
                                        </p:tgtEl>
                                      </p:cBhvr>
                                    </p:animEffect>
                                    <p:anim calcmode="lin" valueType="num">
                                      <p:cBhvr>
                                        <p:cTn id="15" dur="1000" fill="hold"/>
                                        <p:tgtEl>
                                          <p:spTgt spid="4102"/>
                                        </p:tgtEl>
                                        <p:attrNameLst>
                                          <p:attrName>ppt_x</p:attrName>
                                        </p:attrNameLst>
                                      </p:cBhvr>
                                      <p:tavLst>
                                        <p:tav tm="0">
                                          <p:val>
                                            <p:strVal val="#ppt_x"/>
                                          </p:val>
                                        </p:tav>
                                        <p:tav tm="100000">
                                          <p:val>
                                            <p:strVal val="#ppt_x"/>
                                          </p:val>
                                        </p:tav>
                                      </p:tavLst>
                                    </p:anim>
                                    <p:anim calcmode="lin" valueType="num">
                                      <p:cBhvr>
                                        <p:cTn id="16"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107"/>
                                        </p:tgtEl>
                                        <p:attrNameLst>
                                          <p:attrName>style.visibility</p:attrName>
                                        </p:attrNameLst>
                                      </p:cBhvr>
                                      <p:to>
                                        <p:strVal val="visible"/>
                                      </p:to>
                                    </p:set>
                                    <p:animEffect transition="in" filter="fade">
                                      <p:cBhvr>
                                        <p:cTn id="33" dur="1000"/>
                                        <p:tgtEl>
                                          <p:spTgt spid="4107"/>
                                        </p:tgtEl>
                                      </p:cBhvr>
                                    </p:animEffect>
                                    <p:anim calcmode="lin" valueType="num">
                                      <p:cBhvr>
                                        <p:cTn id="34" dur="1000" fill="hold"/>
                                        <p:tgtEl>
                                          <p:spTgt spid="4107"/>
                                        </p:tgtEl>
                                        <p:attrNameLst>
                                          <p:attrName>ppt_x</p:attrName>
                                        </p:attrNameLst>
                                      </p:cBhvr>
                                      <p:tavLst>
                                        <p:tav tm="0">
                                          <p:val>
                                            <p:strVal val="#ppt_x"/>
                                          </p:val>
                                        </p:tav>
                                        <p:tav tm="100000">
                                          <p:val>
                                            <p:strVal val="#ppt_x"/>
                                          </p:val>
                                        </p:tav>
                                      </p:tavLst>
                                    </p:anim>
                                    <p:anim calcmode="lin" valueType="num">
                                      <p:cBhvr>
                                        <p:cTn id="35" dur="1000" fill="hold"/>
                                        <p:tgtEl>
                                          <p:spTgt spid="4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315354"/>
            <a:ext cx="4510087" cy="47312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p:cNvSpPr txBox="1">
            <a:spLocks noChangeArrowheads="1"/>
          </p:cNvSpPr>
          <p:nvPr/>
        </p:nvSpPr>
        <p:spPr bwMode="auto">
          <a:xfrm>
            <a:off x="7696200" y="1167490"/>
            <a:ext cx="4419600" cy="4893647"/>
          </a:xfrm>
          <a:prstGeom prst="rect">
            <a:avLst/>
          </a:prstGeom>
          <a:noFill/>
          <a:ln w="9525">
            <a:noFill/>
            <a:miter lim="800000"/>
            <a:headEnd/>
            <a:tailEnd/>
          </a:ln>
        </p:spPr>
        <p:txBody>
          <a:bodyPr wrap="square">
            <a:spAutoFit/>
          </a:bodyPr>
          <a:lstStyle/>
          <a:p>
            <a:pPr>
              <a:spcBef>
                <a:spcPct val="50000"/>
              </a:spcBef>
              <a:defRPr/>
            </a:pPr>
            <a:r>
              <a:rPr lang="en-US" b="1" dirty="0">
                <a:solidFill>
                  <a:schemeClr val="bg1"/>
                </a:solidFill>
                <a:effectLst>
                  <a:glow rad="101600">
                    <a:srgbClr val="000000"/>
                  </a:glow>
                  <a:outerShdw blurRad="38100" dist="38100" dir="2700000" algn="tl">
                    <a:srgbClr val="000000">
                      <a:alpha val="43137"/>
                    </a:srgbClr>
                  </a:outerShdw>
                </a:effectLst>
                <a:latin typeface="Tahoma" pitchFamily="34" charset="0"/>
                <a:cs typeface="Tahoma" pitchFamily="34" charset="0"/>
              </a:rPr>
              <a:t>“Seoul Korea,  For months, thousands  of believers proclaiming the </a:t>
            </a:r>
            <a:br>
              <a:rPr lang="en-US" b="1" dirty="0">
                <a:solidFill>
                  <a:schemeClr val="bg1"/>
                </a:solidFill>
                <a:effectLst>
                  <a:glow rad="101600">
                    <a:srgbClr val="000000"/>
                  </a:glow>
                  <a:outerShdw blurRad="38100" dist="38100" dir="2700000" algn="tl">
                    <a:srgbClr val="000000">
                      <a:alpha val="43137"/>
                    </a:srgbClr>
                  </a:outerShdw>
                </a:effectLst>
                <a:latin typeface="Tahoma" pitchFamily="34" charset="0"/>
                <a:cs typeface="Tahoma" pitchFamily="34" charset="0"/>
              </a:rPr>
            </a:br>
            <a:r>
              <a:rPr lang="en-US" b="1" dirty="0">
                <a:solidFill>
                  <a:schemeClr val="bg1"/>
                </a:solidFill>
                <a:effectLst>
                  <a:glow rad="101600">
                    <a:srgbClr val="000000"/>
                  </a:glow>
                  <a:outerShdw blurRad="38100" dist="38100" dir="2700000" algn="tl">
                    <a:srgbClr val="000000">
                      <a:alpha val="43137"/>
                    </a:srgbClr>
                  </a:outerShdw>
                </a:effectLst>
                <a:latin typeface="Tahoma" pitchFamily="34" charset="0"/>
                <a:cs typeface="Tahoma" pitchFamily="34" charset="0"/>
              </a:rPr>
              <a:t>Rapture is coming!”  stood on street corners and predicted the end of the world.  Believers had quit jobs or school and sold every thing to prepare to ascend to heaven late yesterday.  But early today 15 minutes after the midnight deadline passed, </a:t>
            </a:r>
          </a:p>
        </p:txBody>
      </p:sp>
      <p:pic>
        <p:nvPicPr>
          <p:cNvPr id="6" name="Picture 7" descr="1992">
            <a:extLst>
              <a:ext uri="{FF2B5EF4-FFF2-40B4-BE49-F238E27FC236}">
                <a16:creationId xmlns:a16="http://schemas.microsoft.com/office/drawing/2014/main" id="{5D454F27-DF9A-A3AD-1549-ACC473932601}"/>
              </a:ext>
            </a:extLst>
          </p:cNvPr>
          <p:cNvPicPr>
            <a:picLocks noChangeAspect="1" noChangeArrowheads="1"/>
          </p:cNvPicPr>
          <p:nvPr/>
        </p:nvPicPr>
        <p:blipFill>
          <a:blip r:embed="rId3" cstate="print"/>
          <a:srcRect/>
          <a:stretch>
            <a:fillRect/>
          </a:stretch>
        </p:blipFill>
        <p:spPr bwMode="auto">
          <a:xfrm>
            <a:off x="228600" y="1001852"/>
            <a:ext cx="3352800" cy="50592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Rectangle 2">
            <a:extLst>
              <a:ext uri="{FF2B5EF4-FFF2-40B4-BE49-F238E27FC236}">
                <a16:creationId xmlns:a16="http://schemas.microsoft.com/office/drawing/2014/main" id="{72BDDAD7-F674-C2D3-4F88-25D3A9609D99}"/>
              </a:ext>
            </a:extLst>
          </p:cNvPr>
          <p:cNvSpPr>
            <a:spLocks noGrp="1" noChangeArrowheads="1"/>
          </p:cNvSpPr>
          <p:nvPr>
            <p:ph type="title"/>
          </p:nvPr>
        </p:nvSpPr>
        <p:spPr>
          <a:xfrm>
            <a:off x="0" y="76200"/>
            <a:ext cx="12192000" cy="730250"/>
          </a:xfrm>
        </p:spPr>
        <p:txBody>
          <a:bodyPr/>
          <a:lstStyle/>
          <a:p>
            <a:r>
              <a:rPr lang="en-US" sz="2800" b="1" dirty="0">
                <a:effectLst>
                  <a:glow rad="101600">
                    <a:srgbClr val="000000"/>
                  </a:glow>
                  <a:outerShdw blurRad="38100" dist="38100" dir="2700000" algn="tl">
                    <a:srgbClr val="000000">
                      <a:alpha val="43137"/>
                    </a:srgbClr>
                  </a:outerShdw>
                </a:effectLst>
                <a:latin typeface="Tahoma" pitchFamily="34" charset="0"/>
                <a:cs typeface="Tahoma" pitchFamily="34" charset="0"/>
              </a:rPr>
              <a:t>Warning against dating the Rapture!</a:t>
            </a:r>
            <a:endParaRPr lang="uk-UA" sz="2800" dirty="0">
              <a:effectLst>
                <a:glow rad="101600">
                  <a:srgbClr val="000000">
                    <a:alpha val="60000"/>
                  </a:srgbClr>
                </a:glow>
              </a:effectLst>
              <a:latin typeface="Trebuchet MS" pitchFamily="34" charset="0"/>
            </a:endParaRPr>
          </a:p>
        </p:txBody>
      </p:sp>
    </p:spTree>
    <p:extLst>
      <p:ext uri="{BB962C8B-B14F-4D97-AF65-F5344CB8AC3E}">
        <p14:creationId xmlns:p14="http://schemas.microsoft.com/office/powerpoint/2010/main" val="42260228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315354"/>
            <a:ext cx="4510087" cy="47312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1992">
            <a:extLst>
              <a:ext uri="{FF2B5EF4-FFF2-40B4-BE49-F238E27FC236}">
                <a16:creationId xmlns:a16="http://schemas.microsoft.com/office/drawing/2014/main" id="{5D454F27-DF9A-A3AD-1549-ACC473932601}"/>
              </a:ext>
            </a:extLst>
          </p:cNvPr>
          <p:cNvPicPr>
            <a:picLocks noChangeAspect="1" noChangeArrowheads="1"/>
          </p:cNvPicPr>
          <p:nvPr/>
        </p:nvPicPr>
        <p:blipFill>
          <a:blip r:embed="rId3" cstate="print"/>
          <a:srcRect/>
          <a:stretch>
            <a:fillRect/>
          </a:stretch>
        </p:blipFill>
        <p:spPr bwMode="auto">
          <a:xfrm>
            <a:off x="228600" y="1001852"/>
            <a:ext cx="3352800" cy="50592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Rectangle 2">
            <a:extLst>
              <a:ext uri="{FF2B5EF4-FFF2-40B4-BE49-F238E27FC236}">
                <a16:creationId xmlns:a16="http://schemas.microsoft.com/office/drawing/2014/main" id="{72BDDAD7-F674-C2D3-4F88-25D3A9609D99}"/>
              </a:ext>
            </a:extLst>
          </p:cNvPr>
          <p:cNvSpPr>
            <a:spLocks noGrp="1" noChangeArrowheads="1"/>
          </p:cNvSpPr>
          <p:nvPr>
            <p:ph type="title"/>
          </p:nvPr>
        </p:nvSpPr>
        <p:spPr>
          <a:xfrm>
            <a:off x="0" y="76200"/>
            <a:ext cx="12192000" cy="730250"/>
          </a:xfrm>
        </p:spPr>
        <p:txBody>
          <a:bodyPr/>
          <a:lstStyle/>
          <a:p>
            <a:r>
              <a:rPr lang="en-US" sz="2800" b="1" dirty="0">
                <a:effectLst>
                  <a:glow rad="101600">
                    <a:srgbClr val="000000"/>
                  </a:glow>
                  <a:outerShdw blurRad="38100" dist="38100" dir="2700000" algn="tl">
                    <a:srgbClr val="000000">
                      <a:alpha val="43137"/>
                    </a:srgbClr>
                  </a:outerShdw>
                </a:effectLst>
                <a:latin typeface="Tahoma" pitchFamily="34" charset="0"/>
                <a:cs typeface="Tahoma" pitchFamily="34" charset="0"/>
              </a:rPr>
              <a:t>Warning against dating the Rapture!</a:t>
            </a:r>
            <a:endParaRPr lang="uk-UA" sz="2800" dirty="0">
              <a:effectLst>
                <a:glow rad="101600">
                  <a:srgbClr val="000000">
                    <a:alpha val="60000"/>
                  </a:srgbClr>
                </a:glow>
              </a:effectLst>
              <a:latin typeface="Trebuchet MS" pitchFamily="34" charset="0"/>
            </a:endParaRPr>
          </a:p>
        </p:txBody>
      </p:sp>
      <p:sp>
        <p:nvSpPr>
          <p:cNvPr id="8" name="Text Box 7">
            <a:extLst>
              <a:ext uri="{FF2B5EF4-FFF2-40B4-BE49-F238E27FC236}">
                <a16:creationId xmlns:a16="http://schemas.microsoft.com/office/drawing/2014/main" id="{0D3572D5-EC8A-23B4-40EB-7DEBF8B69D6A}"/>
              </a:ext>
            </a:extLst>
          </p:cNvPr>
          <p:cNvSpPr txBox="1">
            <a:spLocks noChangeArrowheads="1"/>
          </p:cNvSpPr>
          <p:nvPr/>
        </p:nvSpPr>
        <p:spPr bwMode="auto">
          <a:xfrm>
            <a:off x="7848600" y="1167490"/>
            <a:ext cx="4419600" cy="4893647"/>
          </a:xfrm>
          <a:prstGeom prst="rect">
            <a:avLst/>
          </a:prstGeom>
          <a:noFill/>
          <a:ln w="9525">
            <a:noFill/>
            <a:miter lim="800000"/>
            <a:headEnd/>
            <a:tailEnd/>
          </a:ln>
        </p:spPr>
        <p:txBody>
          <a:bodyPr wrap="square">
            <a:spAutoFit/>
          </a:bodyPr>
          <a:lstStyle/>
          <a:p>
            <a:pPr>
              <a:spcBef>
                <a:spcPct val="50000"/>
              </a:spcBef>
              <a:defRPr/>
            </a:pPr>
            <a:r>
              <a:rPr lang="en-US" b="1" dirty="0">
                <a:solidFill>
                  <a:schemeClr val="bg1"/>
                </a:solidFill>
                <a:effectLst>
                  <a:glow rad="101600">
                    <a:srgbClr val="000000"/>
                  </a:glow>
                  <a:outerShdw blurRad="38100" dist="38100" dir="2700000" algn="tl">
                    <a:srgbClr val="000000">
                      <a:alpha val="43137"/>
                    </a:srgbClr>
                  </a:outerShdw>
                </a:effectLst>
                <a:latin typeface="Tahoma" pitchFamily="34" charset="0"/>
                <a:cs typeface="Tahoma" pitchFamily="34" charset="0"/>
              </a:rPr>
              <a:t>“worshippers were told heaven could wait.  “Nothing has happened,’ said the Rev. Chang Man-ho of Seoul’s largest doomsday church, the Mission for the Coming Days.  “Sorry, let’s go home.  Let’s go back to a normal life.”  “God lied to us,” an angry congregant said as he left another church.”</a:t>
            </a:r>
          </a:p>
        </p:txBody>
      </p:sp>
    </p:spTree>
    <p:extLst>
      <p:ext uri="{BB962C8B-B14F-4D97-AF65-F5344CB8AC3E}">
        <p14:creationId xmlns:p14="http://schemas.microsoft.com/office/powerpoint/2010/main" val="404917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315354"/>
            <a:ext cx="4510087" cy="47312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1992">
            <a:extLst>
              <a:ext uri="{FF2B5EF4-FFF2-40B4-BE49-F238E27FC236}">
                <a16:creationId xmlns:a16="http://schemas.microsoft.com/office/drawing/2014/main" id="{5D454F27-DF9A-A3AD-1549-ACC473932601}"/>
              </a:ext>
            </a:extLst>
          </p:cNvPr>
          <p:cNvPicPr>
            <a:picLocks noChangeAspect="1" noChangeArrowheads="1"/>
          </p:cNvPicPr>
          <p:nvPr/>
        </p:nvPicPr>
        <p:blipFill>
          <a:blip r:embed="rId3" cstate="print"/>
          <a:srcRect/>
          <a:stretch>
            <a:fillRect/>
          </a:stretch>
        </p:blipFill>
        <p:spPr bwMode="auto">
          <a:xfrm>
            <a:off x="228600" y="1001852"/>
            <a:ext cx="3352800" cy="50592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Rectangle 2">
            <a:extLst>
              <a:ext uri="{FF2B5EF4-FFF2-40B4-BE49-F238E27FC236}">
                <a16:creationId xmlns:a16="http://schemas.microsoft.com/office/drawing/2014/main" id="{72BDDAD7-F674-C2D3-4F88-25D3A9609D99}"/>
              </a:ext>
            </a:extLst>
          </p:cNvPr>
          <p:cNvSpPr>
            <a:spLocks noGrp="1" noChangeArrowheads="1"/>
          </p:cNvSpPr>
          <p:nvPr>
            <p:ph type="title"/>
          </p:nvPr>
        </p:nvSpPr>
        <p:spPr>
          <a:xfrm>
            <a:off x="0" y="76200"/>
            <a:ext cx="12192000" cy="730250"/>
          </a:xfrm>
        </p:spPr>
        <p:txBody>
          <a:bodyPr/>
          <a:lstStyle/>
          <a:p>
            <a:r>
              <a:rPr lang="en-US" sz="2800" b="1" dirty="0">
                <a:effectLst>
                  <a:glow rad="101600">
                    <a:srgbClr val="000000"/>
                  </a:glow>
                  <a:outerShdw blurRad="38100" dist="38100" dir="2700000" algn="tl">
                    <a:srgbClr val="000000">
                      <a:alpha val="43137"/>
                    </a:srgbClr>
                  </a:outerShdw>
                </a:effectLst>
                <a:latin typeface="Tahoma" pitchFamily="34" charset="0"/>
                <a:cs typeface="Tahoma" pitchFamily="34" charset="0"/>
              </a:rPr>
              <a:t>Warning against dating the Rapture!</a:t>
            </a:r>
            <a:endParaRPr lang="uk-UA" sz="2800" dirty="0">
              <a:effectLst>
                <a:glow rad="101600">
                  <a:srgbClr val="000000">
                    <a:alpha val="60000"/>
                  </a:srgbClr>
                </a:glow>
              </a:effectLst>
              <a:latin typeface="Trebuchet MS" pitchFamily="34" charset="0"/>
            </a:endParaRPr>
          </a:p>
        </p:txBody>
      </p:sp>
      <p:sp>
        <p:nvSpPr>
          <p:cNvPr id="9" name="Text Box 7">
            <a:extLst>
              <a:ext uri="{FF2B5EF4-FFF2-40B4-BE49-F238E27FC236}">
                <a16:creationId xmlns:a16="http://schemas.microsoft.com/office/drawing/2014/main" id="{E5761F9B-E55E-F486-5207-CA91132EB731}"/>
              </a:ext>
            </a:extLst>
          </p:cNvPr>
          <p:cNvSpPr txBox="1">
            <a:spLocks noChangeArrowheads="1"/>
          </p:cNvSpPr>
          <p:nvPr/>
        </p:nvSpPr>
        <p:spPr bwMode="auto">
          <a:xfrm>
            <a:off x="7696200" y="1157200"/>
            <a:ext cx="4419600" cy="5047536"/>
          </a:xfrm>
          <a:prstGeom prst="rect">
            <a:avLst/>
          </a:prstGeom>
          <a:noFill/>
          <a:ln w="9525">
            <a:noFill/>
            <a:miter lim="800000"/>
            <a:headEnd/>
            <a:tailEnd/>
          </a:ln>
        </p:spPr>
        <p:txBody>
          <a:bodyPr wrap="square">
            <a:spAutoFit/>
          </a:bodyPr>
          <a:lstStyle/>
          <a:p>
            <a:pPr>
              <a:spcBef>
                <a:spcPct val="50000"/>
              </a:spcBef>
              <a:defRPr/>
            </a:pPr>
            <a:r>
              <a:rPr lang="en-US" sz="2300" b="1" dirty="0">
                <a:solidFill>
                  <a:schemeClr val="bg1"/>
                </a:solidFill>
                <a:effectLst>
                  <a:glow rad="101600">
                    <a:srgbClr val="000000"/>
                  </a:glow>
                  <a:outerShdw blurRad="38100" dist="38100" dir="2700000" algn="tl">
                    <a:srgbClr val="000000">
                      <a:alpha val="43137"/>
                    </a:srgbClr>
                  </a:outerShdw>
                </a:effectLst>
                <a:latin typeface="Tahoma" pitchFamily="34" charset="0"/>
                <a:cs typeface="Tahoma" pitchFamily="34" charset="0"/>
              </a:rPr>
              <a:t>“They, like an estimated 20,000 South Koreans, had believed they would be lifted to heaven at the stroke of midnight.  The phenomenon known as the Rapture,… set off a social crisis in South Korea as scores of believers sold their homes, quit their jobs, abandoned their families and underwent abortions to prepare for the one-way ride to heaven. </a:t>
            </a:r>
          </a:p>
        </p:txBody>
      </p:sp>
    </p:spTree>
    <p:extLst>
      <p:ext uri="{BB962C8B-B14F-4D97-AF65-F5344CB8AC3E}">
        <p14:creationId xmlns:p14="http://schemas.microsoft.com/office/powerpoint/2010/main" val="348667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315354"/>
            <a:ext cx="4510087" cy="47312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1992">
            <a:extLst>
              <a:ext uri="{FF2B5EF4-FFF2-40B4-BE49-F238E27FC236}">
                <a16:creationId xmlns:a16="http://schemas.microsoft.com/office/drawing/2014/main" id="{5D454F27-DF9A-A3AD-1549-ACC473932601}"/>
              </a:ext>
            </a:extLst>
          </p:cNvPr>
          <p:cNvPicPr>
            <a:picLocks noChangeAspect="1" noChangeArrowheads="1"/>
          </p:cNvPicPr>
          <p:nvPr/>
        </p:nvPicPr>
        <p:blipFill>
          <a:blip r:embed="rId3" cstate="print"/>
          <a:srcRect/>
          <a:stretch>
            <a:fillRect/>
          </a:stretch>
        </p:blipFill>
        <p:spPr bwMode="auto">
          <a:xfrm>
            <a:off x="228600" y="1001852"/>
            <a:ext cx="3352800" cy="50592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Rectangle 2">
            <a:extLst>
              <a:ext uri="{FF2B5EF4-FFF2-40B4-BE49-F238E27FC236}">
                <a16:creationId xmlns:a16="http://schemas.microsoft.com/office/drawing/2014/main" id="{72BDDAD7-F674-C2D3-4F88-25D3A9609D99}"/>
              </a:ext>
            </a:extLst>
          </p:cNvPr>
          <p:cNvSpPr>
            <a:spLocks noGrp="1" noChangeArrowheads="1"/>
          </p:cNvSpPr>
          <p:nvPr>
            <p:ph type="title"/>
          </p:nvPr>
        </p:nvSpPr>
        <p:spPr>
          <a:xfrm>
            <a:off x="0" y="76200"/>
            <a:ext cx="12192000" cy="730250"/>
          </a:xfrm>
        </p:spPr>
        <p:txBody>
          <a:bodyPr/>
          <a:lstStyle/>
          <a:p>
            <a:r>
              <a:rPr lang="en-US" sz="2800" b="1" dirty="0">
                <a:effectLst>
                  <a:glow rad="101600">
                    <a:srgbClr val="000000"/>
                  </a:glow>
                  <a:outerShdw blurRad="38100" dist="38100" dir="2700000" algn="tl">
                    <a:srgbClr val="000000">
                      <a:alpha val="43137"/>
                    </a:srgbClr>
                  </a:outerShdw>
                </a:effectLst>
                <a:latin typeface="Tahoma" pitchFamily="34" charset="0"/>
                <a:cs typeface="Tahoma" pitchFamily="34" charset="0"/>
              </a:rPr>
              <a:t>Warning against dating the Rapture!</a:t>
            </a:r>
            <a:endParaRPr lang="uk-UA" sz="2800" dirty="0">
              <a:effectLst>
                <a:glow rad="101600">
                  <a:srgbClr val="000000">
                    <a:alpha val="60000"/>
                  </a:srgbClr>
                </a:glow>
              </a:effectLst>
              <a:latin typeface="Trebuchet MS" pitchFamily="34" charset="0"/>
            </a:endParaRPr>
          </a:p>
        </p:txBody>
      </p:sp>
      <p:sp>
        <p:nvSpPr>
          <p:cNvPr id="8" name="Text Box 7">
            <a:extLst>
              <a:ext uri="{FF2B5EF4-FFF2-40B4-BE49-F238E27FC236}">
                <a16:creationId xmlns:a16="http://schemas.microsoft.com/office/drawing/2014/main" id="{B9F1A18A-1112-99B2-8F84-0EF44DA0FF5E}"/>
              </a:ext>
            </a:extLst>
          </p:cNvPr>
          <p:cNvSpPr txBox="1">
            <a:spLocks noChangeArrowheads="1"/>
          </p:cNvSpPr>
          <p:nvPr/>
        </p:nvSpPr>
        <p:spPr bwMode="auto">
          <a:xfrm>
            <a:off x="7696200" y="1300799"/>
            <a:ext cx="4419600" cy="4662815"/>
          </a:xfrm>
          <a:prstGeom prst="rect">
            <a:avLst/>
          </a:prstGeom>
          <a:noFill/>
          <a:ln w="9525">
            <a:noFill/>
            <a:miter lim="800000"/>
            <a:headEnd/>
            <a:tailEnd/>
          </a:ln>
        </p:spPr>
        <p:txBody>
          <a:bodyPr wrap="square">
            <a:spAutoFit/>
          </a:bodyPr>
          <a:lstStyle/>
          <a:p>
            <a:pPr>
              <a:spcBef>
                <a:spcPct val="50000"/>
              </a:spcBef>
              <a:defRPr/>
            </a:pPr>
            <a:r>
              <a:rPr lang="en-US" sz="2700" b="1" dirty="0">
                <a:solidFill>
                  <a:schemeClr val="bg1"/>
                </a:solidFill>
                <a:effectLst>
                  <a:glow rad="101600">
                    <a:srgbClr val="000000"/>
                  </a:glow>
                  <a:outerShdw blurRad="38100" dist="38100" dir="2700000" algn="tl">
                    <a:srgbClr val="000000">
                      <a:alpha val="43137"/>
                    </a:srgbClr>
                  </a:outerShdw>
                </a:effectLst>
                <a:latin typeface="Tahoma" pitchFamily="34" charset="0"/>
                <a:cs typeface="Tahoma" pitchFamily="34" charset="0"/>
              </a:rPr>
              <a:t>At least four followers committed suicide before Wednesday, but no new suicides were reported after midnight.  At 12:10 a.m. today, as 1,500 riot police officers 200 Plainclothes detective and 200 journalists kept watch outside the church, </a:t>
            </a:r>
          </a:p>
        </p:txBody>
      </p:sp>
    </p:spTree>
    <p:extLst>
      <p:ext uri="{BB962C8B-B14F-4D97-AF65-F5344CB8AC3E}">
        <p14:creationId xmlns:p14="http://schemas.microsoft.com/office/powerpoint/2010/main" val="422078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315354"/>
            <a:ext cx="4510087" cy="47312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1992">
            <a:extLst>
              <a:ext uri="{FF2B5EF4-FFF2-40B4-BE49-F238E27FC236}">
                <a16:creationId xmlns:a16="http://schemas.microsoft.com/office/drawing/2014/main" id="{5D454F27-DF9A-A3AD-1549-ACC473932601}"/>
              </a:ext>
            </a:extLst>
          </p:cNvPr>
          <p:cNvPicPr>
            <a:picLocks noChangeAspect="1" noChangeArrowheads="1"/>
          </p:cNvPicPr>
          <p:nvPr/>
        </p:nvPicPr>
        <p:blipFill>
          <a:blip r:embed="rId3" cstate="print"/>
          <a:srcRect/>
          <a:stretch>
            <a:fillRect/>
          </a:stretch>
        </p:blipFill>
        <p:spPr bwMode="auto">
          <a:xfrm>
            <a:off x="228600" y="1001852"/>
            <a:ext cx="3352800" cy="50592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Rectangle 2">
            <a:extLst>
              <a:ext uri="{FF2B5EF4-FFF2-40B4-BE49-F238E27FC236}">
                <a16:creationId xmlns:a16="http://schemas.microsoft.com/office/drawing/2014/main" id="{72BDDAD7-F674-C2D3-4F88-25D3A9609D99}"/>
              </a:ext>
            </a:extLst>
          </p:cNvPr>
          <p:cNvSpPr>
            <a:spLocks noGrp="1" noChangeArrowheads="1"/>
          </p:cNvSpPr>
          <p:nvPr>
            <p:ph type="title"/>
          </p:nvPr>
        </p:nvSpPr>
        <p:spPr>
          <a:xfrm>
            <a:off x="0" y="76200"/>
            <a:ext cx="12192000" cy="730250"/>
          </a:xfrm>
        </p:spPr>
        <p:txBody>
          <a:bodyPr/>
          <a:lstStyle/>
          <a:p>
            <a:r>
              <a:rPr lang="en-US" sz="2800" b="1" dirty="0">
                <a:effectLst>
                  <a:glow rad="101600">
                    <a:srgbClr val="000000"/>
                  </a:glow>
                  <a:outerShdw blurRad="38100" dist="38100" dir="2700000" algn="tl">
                    <a:srgbClr val="000000">
                      <a:alpha val="43137"/>
                    </a:srgbClr>
                  </a:outerShdw>
                </a:effectLst>
                <a:latin typeface="Tahoma" pitchFamily="34" charset="0"/>
                <a:cs typeface="Tahoma" pitchFamily="34" charset="0"/>
              </a:rPr>
              <a:t>Warning against dating the Rapture!</a:t>
            </a:r>
            <a:endParaRPr lang="uk-UA" sz="2800" dirty="0">
              <a:effectLst>
                <a:glow rad="101600">
                  <a:srgbClr val="000000">
                    <a:alpha val="60000"/>
                  </a:srgbClr>
                </a:glow>
              </a:effectLst>
              <a:latin typeface="Trebuchet MS" pitchFamily="34" charset="0"/>
            </a:endParaRPr>
          </a:p>
        </p:txBody>
      </p:sp>
      <p:sp>
        <p:nvSpPr>
          <p:cNvPr id="9" name="Text Box 7">
            <a:extLst>
              <a:ext uri="{FF2B5EF4-FFF2-40B4-BE49-F238E27FC236}">
                <a16:creationId xmlns:a16="http://schemas.microsoft.com/office/drawing/2014/main" id="{30CC48C2-65B8-E60B-D106-03953DB45A8A}"/>
              </a:ext>
            </a:extLst>
          </p:cNvPr>
          <p:cNvSpPr txBox="1">
            <a:spLocks noChangeArrowheads="1"/>
          </p:cNvSpPr>
          <p:nvPr/>
        </p:nvSpPr>
        <p:spPr bwMode="auto">
          <a:xfrm>
            <a:off x="7696200" y="1480365"/>
            <a:ext cx="4419600" cy="4401205"/>
          </a:xfrm>
          <a:prstGeom prst="rect">
            <a:avLst/>
          </a:prstGeom>
          <a:noFill/>
          <a:ln w="9525">
            <a:noFill/>
            <a:miter lim="800000"/>
            <a:headEnd/>
            <a:tailEnd/>
          </a:ln>
        </p:spPr>
        <p:txBody>
          <a:bodyPr wrap="square">
            <a:spAutoFit/>
          </a:bodyPr>
          <a:lstStyle/>
          <a:p>
            <a:pPr>
              <a:spcBef>
                <a:spcPct val="50000"/>
              </a:spcBef>
              <a:defRPr/>
            </a:pPr>
            <a:r>
              <a:rPr lang="en-US" sz="2800" b="1" dirty="0">
                <a:solidFill>
                  <a:schemeClr val="bg1"/>
                </a:solidFill>
                <a:effectLst>
                  <a:glow rad="101600">
                    <a:srgbClr val="000000"/>
                  </a:glow>
                  <a:outerShdw blurRad="38100" dist="38100" dir="2700000" algn="tl">
                    <a:srgbClr val="000000">
                      <a:alpha val="43137"/>
                    </a:srgbClr>
                  </a:outerShdw>
                </a:effectLst>
                <a:latin typeface="Tahoma" pitchFamily="34" charset="0"/>
                <a:cs typeface="Tahoma" pitchFamily="34" charset="0"/>
              </a:rPr>
              <a:t>a teenage boy stuck his head out the third-floor window and yelled to the crowd: “Nothing’s happen!” Eight minutes later, two girls peeked out the same window.  They told reporters they never believed in the Rapture anyway…”</a:t>
            </a:r>
          </a:p>
        </p:txBody>
      </p:sp>
    </p:spTree>
    <p:extLst>
      <p:ext uri="{BB962C8B-B14F-4D97-AF65-F5344CB8AC3E}">
        <p14:creationId xmlns:p14="http://schemas.microsoft.com/office/powerpoint/2010/main" val="338781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5860"/>
            <a:ext cx="12268200" cy="6893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807" y="685800"/>
            <a:ext cx="9027025" cy="559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1" y="918510"/>
            <a:ext cx="1956687" cy="2743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6" name="Rectangle 2"/>
          <p:cNvSpPr txBox="1">
            <a:spLocks noChangeArrowheads="1"/>
          </p:cNvSpPr>
          <p:nvPr/>
        </p:nvSpPr>
        <p:spPr bwMode="auto">
          <a:xfrm>
            <a:off x="1528483" y="76200"/>
            <a:ext cx="9377675" cy="73025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a:lstStyle>
          <a:p>
            <a:pPr algn="ctr">
              <a:defRPr/>
            </a:pPr>
            <a:r>
              <a:rPr lang="en-US" sz="2800" b="1" dirty="0">
                <a:effectLst>
                  <a:glow rad="101600">
                    <a:srgbClr val="000000"/>
                  </a:glow>
                  <a:outerShdw blurRad="38100" dist="38100" dir="2700000" algn="tl">
                    <a:srgbClr val="000000">
                      <a:alpha val="43137"/>
                    </a:srgbClr>
                  </a:outerShdw>
                </a:effectLst>
                <a:latin typeface="Tahoma" pitchFamily="34" charset="0"/>
                <a:cs typeface="Tahoma" pitchFamily="34" charset="0"/>
              </a:rPr>
              <a:t>The Dangers of Date-Setting!</a:t>
            </a:r>
            <a:endParaRPr lang="uk-UA" sz="2800" dirty="0">
              <a:effectLst>
                <a:glow rad="101600">
                  <a:srgbClr val="000000">
                    <a:alpha val="60000"/>
                  </a:srgbClr>
                </a:glow>
              </a:effectLst>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3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2000"/>
                                        <p:tgtEl>
                                          <p:spTgt spid="20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heel(1)">
                                      <p:cBhvr>
                                        <p:cTn id="1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100" y="914400"/>
            <a:ext cx="11353800" cy="4800600"/>
          </a:xfrm>
        </p:spPr>
        <p:txBody>
          <a:bodyPr/>
          <a:lstStyle/>
          <a:p>
            <a:pPr>
              <a:defRPr/>
            </a:pPr>
            <a:r>
              <a:rPr lang="en-US" sz="13800" dirty="0">
                <a:effectLst>
                  <a:glow rad="139700">
                    <a:srgbClr val="000000">
                      <a:alpha val="40000"/>
                    </a:srgbClr>
                  </a:glow>
                  <a:outerShdw blurRad="38100" dist="38100" dir="2700000" algn="tl">
                    <a:srgbClr val="000000">
                      <a:alpha val="43137"/>
                    </a:srgbClr>
                  </a:outerShdw>
                </a:effectLst>
                <a:latin typeface="Bernard MT Condensed" pitchFamily="18" charset="0"/>
              </a:rPr>
              <a:t>The Benefits of</a:t>
            </a:r>
            <a:br>
              <a:rPr lang="en-US" sz="13800" dirty="0">
                <a:effectLst>
                  <a:glow rad="139700">
                    <a:srgbClr val="000000">
                      <a:alpha val="40000"/>
                    </a:srgbClr>
                  </a:glow>
                  <a:outerShdw blurRad="38100" dist="38100" dir="2700000" algn="tl">
                    <a:srgbClr val="000000">
                      <a:alpha val="43137"/>
                    </a:srgbClr>
                  </a:outerShdw>
                </a:effectLst>
                <a:latin typeface="Bernard MT Condensed" pitchFamily="18" charset="0"/>
              </a:rPr>
            </a:br>
            <a:r>
              <a:rPr lang="en-US" sz="13800" dirty="0">
                <a:effectLst>
                  <a:glow rad="139700">
                    <a:srgbClr val="000000">
                      <a:alpha val="40000"/>
                    </a:srgbClr>
                  </a:glow>
                  <a:outerShdw blurRad="38100" dist="38100" dir="2700000" algn="tl">
                    <a:srgbClr val="000000">
                      <a:alpha val="43137"/>
                    </a:srgbClr>
                  </a:outerShdw>
                </a:effectLst>
                <a:latin typeface="Bernard MT Condensed" pitchFamily="18" charset="0"/>
              </a:rPr>
              <a:t>the Rapture</a:t>
            </a:r>
            <a:endParaRPr lang="en-US" sz="13800" b="1"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Tree>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The Rapture"/>
          <p:cNvPicPr>
            <a:picLocks noChangeAspect="1" noChangeArrowheads="1"/>
          </p:cNvPicPr>
          <p:nvPr/>
        </p:nvPicPr>
        <p:blipFill>
          <a:blip r:embed="rId2" cstate="print"/>
          <a:srcRect/>
          <a:stretch>
            <a:fillRect/>
          </a:stretch>
        </p:blipFill>
        <p:spPr bwMode="auto">
          <a:xfrm>
            <a:off x="381000" y="1167607"/>
            <a:ext cx="3981450" cy="5181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5366" name="Text Box 6"/>
          <p:cNvSpPr txBox="1">
            <a:spLocks noChangeArrowheads="1"/>
          </p:cNvSpPr>
          <p:nvPr/>
        </p:nvSpPr>
        <p:spPr bwMode="auto">
          <a:xfrm>
            <a:off x="4114800" y="1219201"/>
            <a:ext cx="7848600" cy="5262979"/>
          </a:xfrm>
          <a:prstGeom prst="rect">
            <a:avLst/>
          </a:prstGeom>
          <a:noFill/>
          <a:ln w="9525">
            <a:noFill/>
            <a:miter lim="800000"/>
            <a:headEnd/>
            <a:tailEnd/>
          </a:ln>
        </p:spPr>
        <p:txBody>
          <a:bodyPr wrap="square">
            <a:spAutoFit/>
          </a:bodyPr>
          <a:lstStyle/>
          <a:p>
            <a:pPr marL="457200" indent="-457200" eaLnBrk="1" hangingPunct="1">
              <a:spcBef>
                <a:spcPct val="50000"/>
              </a:spcBef>
              <a:buFontTx/>
              <a:buChar char="•"/>
              <a:defRPr/>
            </a:pPr>
            <a:r>
              <a:rPr lang="en-US" sz="3200" b="1" dirty="0">
                <a:solidFill>
                  <a:srgbClr val="FFFF00"/>
                </a:solidFill>
                <a:effectLst>
                  <a:glow rad="101600">
                    <a:srgbClr val="000000">
                      <a:alpha val="60000"/>
                    </a:srgbClr>
                  </a:glow>
                </a:effectLst>
                <a:latin typeface="Arial" charset="0"/>
              </a:rPr>
              <a:t>The taking up of the Church  from the earth, before the Great Tribulation Period.</a:t>
            </a:r>
            <a:r>
              <a:rPr lang="en-US" sz="3200" b="1" dirty="0">
                <a:effectLst>
                  <a:glow rad="101600">
                    <a:srgbClr val="000000">
                      <a:alpha val="60000"/>
                    </a:srgbClr>
                  </a:glow>
                </a:effectLst>
                <a:latin typeface="Arial" charset="0"/>
              </a:rPr>
              <a:t>  1 Thessalonians 1:10;  5:9; Romans 5:9; Luke 21:36; Revelation 3:10.</a:t>
            </a:r>
          </a:p>
          <a:p>
            <a:pPr marL="457200" indent="-457200" eaLnBrk="1" hangingPunct="1">
              <a:spcBef>
                <a:spcPct val="50000"/>
              </a:spcBef>
              <a:buFontTx/>
              <a:buChar char="•"/>
              <a:defRPr/>
            </a:pPr>
            <a:r>
              <a:rPr lang="en-US" sz="3200" b="1" dirty="0">
                <a:solidFill>
                  <a:srgbClr val="FFFF00"/>
                </a:solidFill>
                <a:effectLst>
                  <a:glow rad="101600">
                    <a:srgbClr val="000000">
                      <a:alpha val="60000"/>
                    </a:srgbClr>
                  </a:glow>
                </a:effectLst>
                <a:latin typeface="Arial" charset="0"/>
              </a:rPr>
              <a:t>The Glorification of the Resurrected and Living Saints.</a:t>
            </a:r>
            <a:r>
              <a:rPr lang="en-US" sz="3200" b="1" dirty="0">
                <a:effectLst>
                  <a:glow rad="101600">
                    <a:srgbClr val="000000">
                      <a:alpha val="60000"/>
                    </a:srgbClr>
                  </a:glow>
                </a:effectLst>
                <a:latin typeface="Arial" charset="0"/>
              </a:rPr>
              <a:t>  1 Thessalonians 4:14-17; 1 Corinthians 15:50-57; Philippians 3:20-21;  1 John 3:2; John 6:39-40; Colossians 3:4,</a:t>
            </a:r>
          </a:p>
        </p:txBody>
      </p:sp>
      <p:sp>
        <p:nvSpPr>
          <p:cNvPr id="5" name="Rectangle 2"/>
          <p:cNvSpPr txBox="1">
            <a:spLocks noChangeArrowheads="1"/>
          </p:cNvSpPr>
          <p:nvPr/>
        </p:nvSpPr>
        <p:spPr bwMode="auto">
          <a:xfrm>
            <a:off x="1524000" y="152400"/>
            <a:ext cx="9144000" cy="914400"/>
          </a:xfrm>
          <a:prstGeom prst="rect">
            <a:avLst/>
          </a:prstGeom>
          <a:noFill/>
          <a:ln w="9525">
            <a:noFill/>
            <a:miter lim="800000"/>
            <a:headEnd/>
            <a:tailEnd/>
          </a:ln>
          <a:effectLst/>
        </p:spPr>
        <p:txBody>
          <a:bodyPr anchor="ctr"/>
          <a:lstStyle/>
          <a:p>
            <a:pPr algn="ctr" eaLnBrk="1" hangingPunct="1">
              <a:defRPr/>
            </a:pPr>
            <a:r>
              <a:rPr lang="en-US" sz="4000" kern="0" dirty="0">
                <a:effectLst>
                  <a:glow rad="139700">
                    <a:srgbClr val="000000">
                      <a:alpha val="40000"/>
                    </a:srgbClr>
                  </a:glow>
                  <a:outerShdw blurRad="38100" dist="38100" dir="2700000" algn="tl">
                    <a:srgbClr val="000000">
                      <a:alpha val="43137"/>
                    </a:srgbClr>
                  </a:outerShdw>
                </a:effectLst>
                <a:latin typeface="Bernard MT Condensed" pitchFamily="18" charset="0"/>
                <a:ea typeface="+mj-ea"/>
                <a:cs typeface="+mj-cs"/>
              </a:rPr>
              <a:t>The benefits of the Rapture</a:t>
            </a:r>
            <a:endParaRPr lang="en-US" sz="4000" b="1" kern="0"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6">
                                            <p:txEl>
                                              <p:pRg st="1" end="1"/>
                                            </p:txEl>
                                          </p:spTgt>
                                        </p:tgtEl>
                                        <p:attrNameLst>
                                          <p:attrName>style.visibility</p:attrName>
                                        </p:attrNameLst>
                                      </p:cBhvr>
                                      <p:to>
                                        <p:strVal val="visible"/>
                                      </p:to>
                                    </p:set>
                                    <p:animEffect transition="in" filter="fade">
                                      <p:cBhvr>
                                        <p:cTn id="7" dur="1000"/>
                                        <p:tgtEl>
                                          <p:spTgt spid="15366">
                                            <p:txEl>
                                              <p:pRg st="1" end="1"/>
                                            </p:txEl>
                                          </p:spTgt>
                                        </p:tgtEl>
                                      </p:cBhvr>
                                    </p:animEffect>
                                    <p:anim calcmode="lin" valueType="num">
                                      <p:cBhvr>
                                        <p:cTn id="8" dur="1000" fill="hold"/>
                                        <p:tgtEl>
                                          <p:spTgt spid="1536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536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228600" y="1143001"/>
            <a:ext cx="8153400" cy="5355312"/>
          </a:xfrm>
          <a:prstGeom prst="rect">
            <a:avLst/>
          </a:prstGeom>
          <a:noFill/>
          <a:ln w="9525">
            <a:noFill/>
            <a:miter lim="800000"/>
            <a:headEnd/>
            <a:tailEnd/>
          </a:ln>
        </p:spPr>
        <p:txBody>
          <a:bodyPr wrap="square">
            <a:spAutoFit/>
          </a:bodyPr>
          <a:lstStyle/>
          <a:p>
            <a:pPr eaLnBrk="1" hangingPunct="1">
              <a:spcBef>
                <a:spcPct val="50000"/>
              </a:spcBef>
              <a:defRPr/>
            </a:pPr>
            <a:r>
              <a:rPr lang="en-US" sz="3600" b="1" dirty="0">
                <a:effectLst>
                  <a:glow rad="101600">
                    <a:srgbClr val="000000">
                      <a:alpha val="60000"/>
                    </a:srgbClr>
                  </a:glow>
                </a:effectLst>
                <a:latin typeface="Tahoma" pitchFamily="34" charset="0"/>
                <a:ea typeface="Tahoma" pitchFamily="34" charset="0"/>
                <a:cs typeface="Tahoma" pitchFamily="34" charset="0"/>
              </a:rPr>
              <a:t>“The </a:t>
            </a:r>
            <a:r>
              <a:rPr lang="en-US" sz="3600" b="1" dirty="0">
                <a:solidFill>
                  <a:srgbClr val="FFFF00"/>
                </a:solidFill>
                <a:effectLst>
                  <a:glow rad="101600">
                    <a:srgbClr val="000000">
                      <a:alpha val="60000"/>
                    </a:srgbClr>
                  </a:glow>
                </a:effectLst>
                <a:latin typeface="Tahoma" pitchFamily="34" charset="0"/>
                <a:ea typeface="Tahoma" pitchFamily="34" charset="0"/>
                <a:cs typeface="Tahoma" pitchFamily="34" charset="0"/>
              </a:rPr>
              <a:t>instantaneous completion of the sanctifying process</a:t>
            </a:r>
            <a:r>
              <a:rPr lang="en-US" sz="3600" b="1" dirty="0">
                <a:effectLst>
                  <a:glow rad="101600">
                    <a:srgbClr val="000000">
                      <a:alpha val="60000"/>
                    </a:srgbClr>
                  </a:glow>
                </a:effectLst>
                <a:latin typeface="Tahoma" pitchFamily="34" charset="0"/>
                <a:ea typeface="Tahoma" pitchFamily="34" charset="0"/>
                <a:cs typeface="Tahoma" pitchFamily="34" charset="0"/>
              </a:rPr>
              <a:t>.  This is the final aspect of God’s saving work for the redeemed.  It involves even “the redemption of our body.”</a:t>
            </a:r>
          </a:p>
          <a:p>
            <a:pPr eaLnBrk="1" hangingPunct="1">
              <a:spcBef>
                <a:spcPct val="50000"/>
              </a:spcBef>
              <a:defRPr/>
            </a:pPr>
            <a:r>
              <a:rPr lang="en-US" sz="3600" b="1" dirty="0">
                <a:effectLst>
                  <a:glow rad="101600">
                    <a:srgbClr val="000000">
                      <a:alpha val="60000"/>
                    </a:srgbClr>
                  </a:glow>
                </a:effectLst>
                <a:latin typeface="Tahoma" pitchFamily="34" charset="0"/>
                <a:ea typeface="Tahoma" pitchFamily="34" charset="0"/>
                <a:cs typeface="Tahoma" pitchFamily="34" charset="0"/>
              </a:rPr>
              <a:t>… </a:t>
            </a:r>
            <a:r>
              <a:rPr lang="en-US" sz="3600" b="1" dirty="0">
                <a:solidFill>
                  <a:srgbClr val="FFFF00"/>
                </a:solidFill>
                <a:effectLst>
                  <a:glow rad="101600">
                    <a:srgbClr val="000000">
                      <a:alpha val="60000"/>
                    </a:srgbClr>
                  </a:glow>
                </a:effectLst>
                <a:latin typeface="Tahoma" pitchFamily="34" charset="0"/>
                <a:ea typeface="Tahoma" pitchFamily="34" charset="0"/>
                <a:cs typeface="Tahoma" pitchFamily="34" charset="0"/>
              </a:rPr>
              <a:t>Glorification</a:t>
            </a:r>
            <a:r>
              <a:rPr lang="en-US" sz="3600" b="1" dirty="0">
                <a:effectLst>
                  <a:glow rad="101600">
                    <a:srgbClr val="000000">
                      <a:alpha val="60000"/>
                    </a:srgbClr>
                  </a:glow>
                </a:effectLst>
                <a:latin typeface="Tahoma" pitchFamily="34" charset="0"/>
                <a:ea typeface="Tahoma" pitchFamily="34" charset="0"/>
                <a:cs typeface="Tahoma" pitchFamily="34" charset="0"/>
              </a:rPr>
              <a:t> means </a:t>
            </a:r>
            <a:r>
              <a:rPr lang="en-US" sz="3600" b="1" dirty="0">
                <a:solidFill>
                  <a:srgbClr val="FFFF00"/>
                </a:solidFill>
                <a:effectLst>
                  <a:glow rad="101600">
                    <a:srgbClr val="000000">
                      <a:alpha val="60000"/>
                    </a:srgbClr>
                  </a:glow>
                </a:effectLst>
                <a:latin typeface="Tahoma" pitchFamily="34" charset="0"/>
                <a:ea typeface="Tahoma" pitchFamily="34" charset="0"/>
                <a:cs typeface="Tahoma" pitchFamily="34" charset="0"/>
              </a:rPr>
              <a:t>instantaneous</a:t>
            </a:r>
            <a:r>
              <a:rPr lang="en-US" sz="3600" b="1" dirty="0">
                <a:effectLst>
                  <a:glow rad="101600">
                    <a:srgbClr val="000000">
                      <a:alpha val="60000"/>
                    </a:srgbClr>
                  </a:glow>
                </a:effectLst>
                <a:latin typeface="Tahoma" pitchFamily="34" charset="0"/>
                <a:ea typeface="Tahoma" pitchFamily="34" charset="0"/>
                <a:cs typeface="Tahoma" pitchFamily="34" charset="0"/>
              </a:rPr>
              <a:t> </a:t>
            </a:r>
            <a:r>
              <a:rPr lang="en-US" sz="3600" b="1" dirty="0">
                <a:solidFill>
                  <a:srgbClr val="FFFF00"/>
                </a:solidFill>
                <a:effectLst>
                  <a:glow rad="101600">
                    <a:srgbClr val="000000">
                      <a:alpha val="60000"/>
                    </a:srgbClr>
                  </a:glow>
                </a:effectLst>
                <a:latin typeface="Tahoma" pitchFamily="34" charset="0"/>
                <a:ea typeface="Tahoma" pitchFamily="34" charset="0"/>
                <a:cs typeface="Tahoma" pitchFamily="34" charset="0"/>
              </a:rPr>
              <a:t>Christlikeness</a:t>
            </a:r>
            <a:r>
              <a:rPr lang="en-US" sz="3600" b="1" dirty="0">
                <a:effectLst>
                  <a:glow rad="101600">
                    <a:srgbClr val="000000">
                      <a:alpha val="60000"/>
                    </a:srgbClr>
                  </a:glow>
                </a:effectLst>
                <a:latin typeface="Tahoma" pitchFamily="34" charset="0"/>
                <a:ea typeface="Tahoma" pitchFamily="34" charset="0"/>
                <a:cs typeface="Tahoma" pitchFamily="34" charset="0"/>
              </a:rPr>
              <a:t> for </a:t>
            </a:r>
            <a:r>
              <a:rPr lang="en-US" sz="3600" b="1" dirty="0">
                <a:solidFill>
                  <a:schemeClr val="accent1">
                    <a:lumMod val="75000"/>
                  </a:schemeClr>
                </a:solidFill>
                <a:effectLst>
                  <a:glow rad="101600">
                    <a:srgbClr val="000000">
                      <a:alpha val="60000"/>
                    </a:srgbClr>
                  </a:glow>
                </a:effectLst>
                <a:latin typeface="Tahoma" pitchFamily="34" charset="0"/>
                <a:ea typeface="Tahoma" pitchFamily="34" charset="0"/>
                <a:cs typeface="Tahoma" pitchFamily="34" charset="0"/>
              </a:rPr>
              <a:t>all </a:t>
            </a:r>
            <a:r>
              <a:rPr lang="en-US" sz="3600" b="1" dirty="0">
                <a:solidFill>
                  <a:srgbClr val="FFFF00"/>
                </a:solidFill>
                <a:effectLst>
                  <a:glow rad="101600">
                    <a:srgbClr val="000000">
                      <a:alpha val="60000"/>
                    </a:srgbClr>
                  </a:glow>
                </a:effectLst>
                <a:latin typeface="Tahoma" pitchFamily="34" charset="0"/>
                <a:ea typeface="Tahoma" pitchFamily="34" charset="0"/>
                <a:cs typeface="Tahoma" pitchFamily="34" charset="0"/>
              </a:rPr>
              <a:t>saints.</a:t>
            </a:r>
            <a:r>
              <a:rPr lang="en-US" sz="3600" b="1" dirty="0">
                <a:effectLst>
                  <a:glow rad="101600">
                    <a:srgbClr val="000000">
                      <a:alpha val="60000"/>
                    </a:srgbClr>
                  </a:glow>
                </a:effectLst>
                <a:latin typeface="Tahoma" pitchFamily="34" charset="0"/>
                <a:ea typeface="Tahoma" pitchFamily="34" charset="0"/>
                <a:cs typeface="Tahoma" pitchFamily="34" charset="0"/>
              </a:rPr>
              <a:t>”</a:t>
            </a:r>
          </a:p>
        </p:txBody>
      </p:sp>
      <p:pic>
        <p:nvPicPr>
          <p:cNvPr id="17412" name="Picture 4" descr="The Rapture"/>
          <p:cNvPicPr>
            <a:picLocks noChangeAspect="1" noChangeArrowheads="1"/>
          </p:cNvPicPr>
          <p:nvPr/>
        </p:nvPicPr>
        <p:blipFill>
          <a:blip r:embed="rId2" cstate="print"/>
          <a:srcRect/>
          <a:stretch>
            <a:fillRect/>
          </a:stretch>
        </p:blipFill>
        <p:spPr bwMode="auto">
          <a:xfrm>
            <a:off x="8382000" y="1447800"/>
            <a:ext cx="3581400" cy="46646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Rectangle 2"/>
          <p:cNvSpPr txBox="1">
            <a:spLocks noChangeArrowheads="1"/>
          </p:cNvSpPr>
          <p:nvPr/>
        </p:nvSpPr>
        <p:spPr bwMode="auto">
          <a:xfrm>
            <a:off x="1524000" y="304800"/>
            <a:ext cx="9144000" cy="914400"/>
          </a:xfrm>
          <a:prstGeom prst="rect">
            <a:avLst/>
          </a:prstGeom>
          <a:noFill/>
          <a:ln w="9525">
            <a:noFill/>
            <a:miter lim="800000"/>
            <a:headEnd/>
            <a:tailEnd/>
          </a:ln>
          <a:effectLst/>
        </p:spPr>
        <p:txBody>
          <a:bodyPr anchor="ctr"/>
          <a:lstStyle/>
          <a:p>
            <a:pPr algn="ctr" eaLnBrk="1" hangingPunct="1">
              <a:defRPr/>
            </a:pPr>
            <a:r>
              <a:rPr lang="en-US" sz="4000" kern="0" dirty="0">
                <a:effectLst>
                  <a:glow rad="139700">
                    <a:srgbClr val="000000">
                      <a:alpha val="40000"/>
                    </a:srgbClr>
                  </a:glow>
                  <a:outerShdw blurRad="38100" dist="38100" dir="2700000" algn="tl">
                    <a:srgbClr val="000000">
                      <a:alpha val="43137"/>
                    </a:srgbClr>
                  </a:outerShdw>
                </a:effectLst>
                <a:latin typeface="Bernard MT Condensed" pitchFamily="18" charset="0"/>
                <a:ea typeface="+mj-ea"/>
                <a:cs typeface="+mj-cs"/>
              </a:rPr>
              <a:t>The Glorification of the Saints</a:t>
            </a:r>
            <a:endParaRPr lang="en-US" sz="4000" b="1" kern="0"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217A4A-37AD-B562-14E1-AD0983C051CD}"/>
              </a:ext>
            </a:extLst>
          </p:cNvPr>
          <p:cNvSpPr>
            <a:spLocks noChangeArrowheads="1"/>
          </p:cNvSpPr>
          <p:nvPr/>
        </p:nvSpPr>
        <p:spPr bwMode="auto">
          <a:xfrm>
            <a:off x="1135301" y="366725"/>
            <a:ext cx="4964557" cy="769441"/>
          </a:xfrm>
          <a:prstGeom prst="rect">
            <a:avLst/>
          </a:prstGeom>
          <a:noFill/>
          <a:ln w="9525">
            <a:noFill/>
            <a:miter lim="800000"/>
            <a:headEnd/>
            <a:tailEnd/>
          </a:ln>
        </p:spPr>
        <p:txBody>
          <a:bodyPr wrap="square">
            <a:spAutoFit/>
          </a:bodyPr>
          <a:lstStyle/>
          <a:p>
            <a:pPr algn="ctr" eaLnBrk="1" hangingPunct="1">
              <a:defRPr/>
            </a:pPr>
            <a:r>
              <a:rPr lang="en-US" sz="4400"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latin typeface="Tahoma" panose="020B0604030504040204" pitchFamily="34" charset="0"/>
                <a:ea typeface="Tahoma" panose="020B0604030504040204" pitchFamily="34" charset="0"/>
                <a:cs typeface="Tahoma" panose="020B0604030504040204" pitchFamily="34" charset="0"/>
              </a:rPr>
              <a:t>Visit our website</a:t>
            </a:r>
            <a:r>
              <a:rPr lang="en-US" sz="4400" dirty="0">
                <a:ln w="18415" cmpd="sng">
                  <a:solidFill>
                    <a:srgbClr val="FFFFFF"/>
                  </a:solidFill>
                  <a:prstDash val="solid"/>
                </a:ln>
                <a:solidFill>
                  <a:srgbClr val="FFFFFF"/>
                </a:solidFill>
                <a:effectLst>
                  <a:glow rad="139700">
                    <a:srgbClr val="000000"/>
                  </a:glow>
                  <a:outerShdw blurRad="63500" dir="3600000" algn="tl" rotWithShape="0">
                    <a:srgbClr val="000000">
                      <a:alpha val="70000"/>
                    </a:srgbClr>
                  </a:outerShdw>
                </a:effectLst>
                <a:cs typeface="ＭＳ Ｐゴシック" charset="0"/>
              </a:rPr>
              <a:t>:</a:t>
            </a:r>
          </a:p>
        </p:txBody>
      </p:sp>
      <p:pic>
        <p:nvPicPr>
          <p:cNvPr id="3" name="Picture 2">
            <a:extLst>
              <a:ext uri="{FF2B5EF4-FFF2-40B4-BE49-F238E27FC236}">
                <a16:creationId xmlns:a16="http://schemas.microsoft.com/office/drawing/2014/main" id="{ACE5749E-2C13-B2E0-0411-BAF7A5BF7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524720"/>
            <a:ext cx="9829800" cy="163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BE29027F-E630-32DD-EA94-1C5AC9B38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075" y="1448913"/>
            <a:ext cx="5300952" cy="42041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ext uri="{91240B29-F687-4f45-9708-019B960494DF}"/>
            <a:ext uri="{AF507438-7753-43e0-B8FC-AC1667EBCBE1}"/>
          </a:extLst>
        </p:spPr>
      </p:pic>
      <p:grpSp>
        <p:nvGrpSpPr>
          <p:cNvPr id="7" name="Group 6">
            <a:extLst>
              <a:ext uri="{FF2B5EF4-FFF2-40B4-BE49-F238E27FC236}">
                <a16:creationId xmlns:a16="http://schemas.microsoft.com/office/drawing/2014/main" id="{50E73932-D6F7-3F34-BDA2-EEC3CE98A3A9}"/>
              </a:ext>
            </a:extLst>
          </p:cNvPr>
          <p:cNvGrpSpPr/>
          <p:nvPr/>
        </p:nvGrpSpPr>
        <p:grpSpPr>
          <a:xfrm>
            <a:off x="5348034" y="447209"/>
            <a:ext cx="3219709" cy="5453721"/>
            <a:chOff x="5029200" y="93201"/>
            <a:chExt cx="2592242" cy="5203252"/>
          </a:xfrm>
        </p:grpSpPr>
        <p:pic>
          <p:nvPicPr>
            <p:cNvPr id="8" name="Picture 93">
              <a:extLst>
                <a:ext uri="{FF2B5EF4-FFF2-40B4-BE49-F238E27FC236}">
                  <a16:creationId xmlns:a16="http://schemas.microsoft.com/office/drawing/2014/main" id="{FB36769B-8072-45F8-956F-C5B3795A91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690" y="1834797"/>
              <a:ext cx="1814695" cy="18146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97" descr="Facebook logo and symbol, meaning, history, PNG">
              <a:extLst>
                <a:ext uri="{FF2B5EF4-FFF2-40B4-BE49-F238E27FC236}">
                  <a16:creationId xmlns:a16="http://schemas.microsoft.com/office/drawing/2014/main" id="{B052526D-67D4-D61B-5F66-F15F5F1B9A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93201"/>
              <a:ext cx="2592242" cy="18146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9" descr="Twitter - Free social media icons">
              <a:extLst>
                <a:ext uri="{FF2B5EF4-FFF2-40B4-BE49-F238E27FC236}">
                  <a16:creationId xmlns:a16="http://schemas.microsoft.com/office/drawing/2014/main" id="{48F4185C-10F8-1513-185E-3E86586A32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2556" y="3649492"/>
              <a:ext cx="1646961" cy="16469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314" name="Picture 2" descr="Donald Trump's 'Truth Social' Social Media App Now Available On iPhone:  Features And More">
            <a:extLst>
              <a:ext uri="{FF2B5EF4-FFF2-40B4-BE49-F238E27FC236}">
                <a16:creationId xmlns:a16="http://schemas.microsoft.com/office/drawing/2014/main" id="{CF47A3C6-D3E1-A70A-9A30-DEF4203B5F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8625" y="484015"/>
            <a:ext cx="1470361" cy="147036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4193D95-03CB-7143-5CD9-03DA2978EF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8624" y="2272640"/>
            <a:ext cx="1470361" cy="14703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youtube-logo-png-3575">
            <a:extLst>
              <a:ext uri="{FF2B5EF4-FFF2-40B4-BE49-F238E27FC236}">
                <a16:creationId xmlns:a16="http://schemas.microsoft.com/office/drawing/2014/main" id="{5A0E1D1F-D7A2-0076-43E3-863357C18E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10534" y="3952146"/>
            <a:ext cx="2209800" cy="2209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a:extLst>
              <a:ext uri="{FF2B5EF4-FFF2-40B4-BE49-F238E27FC236}">
                <a16:creationId xmlns:a16="http://schemas.microsoft.com/office/drawing/2014/main" id="{1EDC30EF-F926-42B4-4817-AD65564AD13E}"/>
              </a:ext>
            </a:extLst>
          </p:cNvPr>
          <p:cNvGraphicFramePr>
            <a:graphicFrameLocks noChangeAspect="1"/>
          </p:cNvGraphicFramePr>
          <p:nvPr>
            <p:extLst>
              <p:ext uri="{D42A27DB-BD31-4B8C-83A1-F6EECF244321}">
                <p14:modId xmlns:p14="http://schemas.microsoft.com/office/powerpoint/2010/main" val="4029408575"/>
              </p:ext>
            </p:extLst>
          </p:nvPr>
        </p:nvGraphicFramePr>
        <p:xfrm>
          <a:off x="8177500" y="3901660"/>
          <a:ext cx="3733459" cy="2666529"/>
        </p:xfrm>
        <a:graphic>
          <a:graphicData uri="http://schemas.openxmlformats.org/presentationml/2006/ole">
            <mc:AlternateContent xmlns:mc="http://schemas.openxmlformats.org/markup-compatibility/2006">
              <mc:Choice xmlns:v="urn:schemas-microsoft-com:vml" Requires="v">
                <p:oleObj name="PhotoImpact" r:id="rId11" imgW="5648040" imgH="4314600" progId="PI3.Image">
                  <p:embed/>
                </p:oleObj>
              </mc:Choice>
              <mc:Fallback>
                <p:oleObj name="PhotoImpact" r:id="rId11" imgW="5648040" imgH="4314600" progId="PI3.Image">
                  <p:embed/>
                  <p:pic>
                    <p:nvPicPr>
                      <p:cNvPr id="6" name="Object 5">
                        <a:extLst>
                          <a:ext uri="{FF2B5EF4-FFF2-40B4-BE49-F238E27FC236}">
                            <a16:creationId xmlns:a16="http://schemas.microsoft.com/office/drawing/2014/main" id="{1EDC30EF-F926-42B4-4817-AD65564AD13E}"/>
                          </a:ext>
                        </a:extLst>
                      </p:cNvPr>
                      <p:cNvPicPr/>
                      <p:nvPr/>
                    </p:nvPicPr>
                    <p:blipFill>
                      <a:blip r:embed="rId12"/>
                      <a:stretch>
                        <a:fillRect/>
                      </a:stretch>
                    </p:blipFill>
                    <p:spPr>
                      <a:xfrm>
                        <a:off x="8177500" y="3901660"/>
                        <a:ext cx="3733459" cy="2666529"/>
                      </a:xfrm>
                      <a:prstGeom prst="rect">
                        <a:avLst/>
                      </a:prstGeom>
                    </p:spPr>
                  </p:pic>
                </p:oleObj>
              </mc:Fallback>
            </mc:AlternateContent>
          </a:graphicData>
        </a:graphic>
      </p:graphicFrame>
    </p:spTree>
    <p:extLst>
      <p:ext uri="{BB962C8B-B14F-4D97-AF65-F5344CB8AC3E}">
        <p14:creationId xmlns:p14="http://schemas.microsoft.com/office/powerpoint/2010/main" val="26157254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1000"/>
                                        <p:tgtEl>
                                          <p:spTgt spid="13314"/>
                                        </p:tgtEl>
                                      </p:cBhvr>
                                    </p:animEffect>
                                    <p:anim calcmode="lin" valueType="num">
                                      <p:cBhvr>
                                        <p:cTn id="13" dur="1000" fill="hold"/>
                                        <p:tgtEl>
                                          <p:spTgt spid="13314"/>
                                        </p:tgtEl>
                                        <p:attrNameLst>
                                          <p:attrName>ppt_x</p:attrName>
                                        </p:attrNameLst>
                                      </p:cBhvr>
                                      <p:tavLst>
                                        <p:tav tm="0">
                                          <p:val>
                                            <p:strVal val="#ppt_x"/>
                                          </p:val>
                                        </p:tav>
                                        <p:tav tm="100000">
                                          <p:val>
                                            <p:strVal val="#ppt_x"/>
                                          </p:val>
                                        </p:tav>
                                      </p:tavLst>
                                    </p:anim>
                                    <p:anim calcmode="lin" valueType="num">
                                      <p:cBhvr>
                                        <p:cTn id="14" dur="1000" fill="hold"/>
                                        <p:tgtEl>
                                          <p:spTgt spid="133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anim calcmode="lin" valueType="num">
                                      <p:cBhvr>
                                        <p:cTn id="23" dur="1000" fill="hold"/>
                                        <p:tgtEl>
                                          <p:spTgt spid="1030"/>
                                        </p:tgtEl>
                                        <p:attrNameLst>
                                          <p:attrName>ppt_x</p:attrName>
                                        </p:attrNameLst>
                                      </p:cBhvr>
                                      <p:tavLst>
                                        <p:tav tm="0">
                                          <p:val>
                                            <p:strVal val="#ppt_x"/>
                                          </p:val>
                                        </p:tav>
                                        <p:tav tm="100000">
                                          <p:val>
                                            <p:strVal val="#ppt_x"/>
                                          </p:val>
                                        </p:tav>
                                      </p:tavLst>
                                    </p:anim>
                                    <p:anim calcmode="lin" valueType="num">
                                      <p:cBhvr>
                                        <p:cTn id="2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4724400" y="1436688"/>
            <a:ext cx="7391400" cy="2554545"/>
          </a:xfrm>
          <a:prstGeom prst="rect">
            <a:avLst/>
          </a:prstGeom>
          <a:noFill/>
          <a:ln w="9525">
            <a:noFill/>
            <a:miter lim="800000"/>
            <a:headEnd/>
            <a:tailEnd/>
          </a:ln>
        </p:spPr>
        <p:txBody>
          <a:bodyPr wrap="square">
            <a:spAutoFit/>
          </a:bodyPr>
          <a:lstStyle/>
          <a:p>
            <a:pPr eaLnBrk="1" hangingPunct="1">
              <a:spcBef>
                <a:spcPct val="50000"/>
              </a:spcBef>
              <a:defRPr/>
            </a:pPr>
            <a:r>
              <a:rPr lang="en-US" sz="3200" b="1" dirty="0">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Jesus gave us a wonderful examples of the life of the glorified saints.  After He was glorified He did many notable things in that Glorified body.</a:t>
            </a:r>
          </a:p>
        </p:txBody>
      </p:sp>
      <p:pic>
        <p:nvPicPr>
          <p:cNvPr id="30724" name="Picture 4" descr="Christ-is-Risen"/>
          <p:cNvPicPr>
            <a:picLocks noChangeAspect="1" noChangeArrowheads="1"/>
          </p:cNvPicPr>
          <p:nvPr/>
        </p:nvPicPr>
        <p:blipFill>
          <a:blip r:embed="rId2" cstate="print"/>
          <a:srcRect/>
          <a:stretch>
            <a:fillRect/>
          </a:stretch>
        </p:blipFill>
        <p:spPr bwMode="auto">
          <a:xfrm>
            <a:off x="254583" y="1653212"/>
            <a:ext cx="4672433" cy="4114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0725" name="Text Box 5"/>
          <p:cNvSpPr txBox="1">
            <a:spLocks noChangeArrowheads="1"/>
          </p:cNvSpPr>
          <p:nvPr/>
        </p:nvSpPr>
        <p:spPr bwMode="auto">
          <a:xfrm>
            <a:off x="4735688" y="4142148"/>
            <a:ext cx="5094111" cy="646331"/>
          </a:xfrm>
          <a:prstGeom prst="rect">
            <a:avLst/>
          </a:prstGeom>
          <a:noFill/>
          <a:ln w="9525">
            <a:noFill/>
            <a:miter lim="800000"/>
            <a:headEnd/>
            <a:tailEnd/>
          </a:ln>
        </p:spPr>
        <p:txBody>
          <a:bodyPr wrap="square">
            <a:spAutoFit/>
          </a:bodyPr>
          <a:lstStyle/>
          <a:p>
            <a:pPr eaLnBrk="1" hangingPunct="1">
              <a:spcBef>
                <a:spcPct val="50000"/>
              </a:spcBef>
              <a:defRPr/>
            </a:pPr>
            <a:r>
              <a:rPr lang="en-US" sz="3600" dirty="0">
                <a:effectLst>
                  <a:glow rad="101600">
                    <a:srgbClr val="000000">
                      <a:alpha val="60000"/>
                    </a:srgbClr>
                  </a:glow>
                </a:effectLst>
                <a:latin typeface="Bernard MT Condensed" pitchFamily="18" charset="0"/>
              </a:rPr>
              <a:t>John 20:18-20, 26</a:t>
            </a:r>
          </a:p>
        </p:txBody>
      </p:sp>
      <p:sp>
        <p:nvSpPr>
          <p:cNvPr id="30726" name="Text Box 6"/>
          <p:cNvSpPr txBox="1">
            <a:spLocks noChangeArrowheads="1"/>
          </p:cNvSpPr>
          <p:nvPr/>
        </p:nvSpPr>
        <p:spPr bwMode="auto">
          <a:xfrm>
            <a:off x="4735688" y="5313230"/>
            <a:ext cx="2884311" cy="646331"/>
          </a:xfrm>
          <a:prstGeom prst="rect">
            <a:avLst/>
          </a:prstGeom>
          <a:noFill/>
          <a:ln w="9525">
            <a:noFill/>
            <a:miter lim="800000"/>
            <a:headEnd/>
            <a:tailEnd/>
          </a:ln>
        </p:spPr>
        <p:txBody>
          <a:bodyPr wrap="square">
            <a:spAutoFit/>
          </a:bodyPr>
          <a:lstStyle/>
          <a:p>
            <a:pPr eaLnBrk="1" hangingPunct="1">
              <a:spcBef>
                <a:spcPct val="50000"/>
              </a:spcBef>
              <a:defRPr/>
            </a:pPr>
            <a:r>
              <a:rPr lang="en-US" sz="3600" dirty="0">
                <a:effectLst>
                  <a:glow rad="101600">
                    <a:srgbClr val="000000">
                      <a:alpha val="60000"/>
                    </a:srgbClr>
                  </a:glow>
                </a:effectLst>
                <a:latin typeface="Bernard MT Condensed" pitchFamily="18" charset="0"/>
              </a:rPr>
              <a:t>John 21:9-14; </a:t>
            </a:r>
          </a:p>
        </p:txBody>
      </p:sp>
      <p:sp>
        <p:nvSpPr>
          <p:cNvPr id="30727" name="Text Box 7"/>
          <p:cNvSpPr txBox="1">
            <a:spLocks noChangeArrowheads="1"/>
          </p:cNvSpPr>
          <p:nvPr/>
        </p:nvSpPr>
        <p:spPr bwMode="auto">
          <a:xfrm>
            <a:off x="7282743" y="5313229"/>
            <a:ext cx="3876322" cy="646331"/>
          </a:xfrm>
          <a:prstGeom prst="rect">
            <a:avLst/>
          </a:prstGeom>
          <a:noFill/>
          <a:ln w="9525">
            <a:noFill/>
            <a:miter lim="800000"/>
            <a:headEnd/>
            <a:tailEnd/>
          </a:ln>
        </p:spPr>
        <p:txBody>
          <a:bodyPr wrap="square">
            <a:spAutoFit/>
          </a:bodyPr>
          <a:lstStyle/>
          <a:p>
            <a:pPr eaLnBrk="1" hangingPunct="1">
              <a:spcBef>
                <a:spcPct val="50000"/>
              </a:spcBef>
              <a:defRPr/>
            </a:pPr>
            <a:r>
              <a:rPr lang="en-US" sz="3600" dirty="0">
                <a:effectLst>
                  <a:glow rad="101600">
                    <a:srgbClr val="000000">
                      <a:alpha val="60000"/>
                    </a:srgbClr>
                  </a:glow>
                </a:effectLst>
                <a:latin typeface="Bernard MT Condensed" pitchFamily="18" charset="0"/>
              </a:rPr>
              <a:t>Acts 10:38-41</a:t>
            </a:r>
          </a:p>
        </p:txBody>
      </p:sp>
      <p:sp>
        <p:nvSpPr>
          <p:cNvPr id="8" name="Rectangle 2"/>
          <p:cNvSpPr txBox="1">
            <a:spLocks noChangeArrowheads="1"/>
          </p:cNvSpPr>
          <p:nvPr/>
        </p:nvSpPr>
        <p:spPr bwMode="auto">
          <a:xfrm>
            <a:off x="0" y="152400"/>
            <a:ext cx="12192000" cy="1219200"/>
          </a:xfrm>
          <a:prstGeom prst="rect">
            <a:avLst/>
          </a:prstGeom>
          <a:noFill/>
          <a:ln w="9525">
            <a:noFill/>
            <a:miter lim="800000"/>
            <a:headEnd/>
            <a:tailEnd/>
          </a:ln>
          <a:effectLst/>
        </p:spPr>
        <p:txBody>
          <a:bodyPr anchor="ctr"/>
          <a:lstStyle/>
          <a:p>
            <a:pPr algn="ctr" eaLnBrk="1" hangingPunct="1">
              <a:defRPr/>
            </a:pPr>
            <a:r>
              <a:rPr lang="en-US" sz="4000" kern="0" dirty="0">
                <a:effectLst>
                  <a:glow rad="139700">
                    <a:srgbClr val="000000">
                      <a:alpha val="40000"/>
                    </a:srgbClr>
                  </a:glow>
                  <a:outerShdw blurRad="38100" dist="38100" dir="2700000" algn="tl">
                    <a:srgbClr val="000000">
                      <a:alpha val="43137"/>
                    </a:srgbClr>
                  </a:outerShdw>
                </a:effectLst>
                <a:latin typeface="Bernard MT Condensed" pitchFamily="18" charset="0"/>
                <a:ea typeface="+mj-ea"/>
                <a:cs typeface="+mj-cs"/>
              </a:rPr>
              <a:t>Jesus Christ Glorified, a perfect </a:t>
            </a:r>
            <a:r>
              <a:rPr lang="en-US" sz="4000" kern="0" dirty="0">
                <a:solidFill>
                  <a:schemeClr val="bg1"/>
                </a:solidFill>
                <a:effectLst>
                  <a:glow rad="139700">
                    <a:srgbClr val="000000">
                      <a:alpha val="40000"/>
                    </a:srgbClr>
                  </a:glow>
                  <a:outerShdw blurRad="38100" dist="38100" dir="2700000" algn="tl">
                    <a:srgbClr val="000000">
                      <a:alpha val="43137"/>
                    </a:srgbClr>
                  </a:outerShdw>
                </a:effectLst>
                <a:latin typeface="Bernard MT Condensed" pitchFamily="18" charset="0"/>
                <a:ea typeface="+mj-ea"/>
                <a:cs typeface="+mj-cs"/>
              </a:rPr>
              <a:t>example                                of the Glorified Saints</a:t>
            </a:r>
            <a:endParaRPr lang="en-US" sz="4000" kern="0" dirty="0">
              <a:solidFill>
                <a:schemeClr val="bg1"/>
              </a:solidFill>
              <a:effectLst>
                <a:glow rad="139700">
                  <a:srgbClr val="000000">
                    <a:alpha val="40000"/>
                  </a:srgbClr>
                </a:glow>
                <a:outerShdw blurRad="38100" dist="38100" dir="2700000" algn="tl">
                  <a:srgbClr val="000000">
                    <a:alpha val="43137"/>
                  </a:srgbClr>
                </a:outerShdw>
              </a:effectLst>
              <a:latin typeface="Tempus Sans ITC" pitchFamily="82" charset="0"/>
              <a:ea typeface="+mj-ea"/>
              <a:cs typeface="+mj-cs"/>
            </a:endParaRPr>
          </a:p>
        </p:txBody>
      </p:sp>
      <p:sp>
        <p:nvSpPr>
          <p:cNvPr id="9" name="Text Box 7"/>
          <p:cNvSpPr txBox="1">
            <a:spLocks noChangeArrowheads="1"/>
          </p:cNvSpPr>
          <p:nvPr/>
        </p:nvSpPr>
        <p:spPr bwMode="auto">
          <a:xfrm>
            <a:off x="4735688" y="4730045"/>
            <a:ext cx="6694311" cy="584775"/>
          </a:xfrm>
          <a:prstGeom prst="rect">
            <a:avLst/>
          </a:prstGeom>
          <a:noFill/>
          <a:ln w="9525">
            <a:noFill/>
            <a:miter lim="800000"/>
            <a:headEnd/>
            <a:tailEnd/>
          </a:ln>
        </p:spPr>
        <p:txBody>
          <a:bodyPr wrap="square">
            <a:spAutoFit/>
          </a:bodyPr>
          <a:lstStyle/>
          <a:p>
            <a:pPr eaLnBrk="1" hangingPunct="1">
              <a:spcBef>
                <a:spcPct val="50000"/>
              </a:spcBef>
              <a:defRPr/>
            </a:pPr>
            <a:r>
              <a:rPr lang="en-US" sz="3200" dirty="0">
                <a:solidFill>
                  <a:srgbClr val="FFFF00"/>
                </a:solidFill>
                <a:effectLst>
                  <a:glow rad="101600">
                    <a:srgbClr val="000000">
                      <a:alpha val="60000"/>
                    </a:srgbClr>
                  </a:glow>
                </a:effectLst>
                <a:latin typeface="Bernard MT Condensed" pitchFamily="18" charset="0"/>
              </a:rPr>
              <a:t>Jesus enter – while doors shut</a:t>
            </a:r>
          </a:p>
        </p:txBody>
      </p:sp>
      <p:sp>
        <p:nvSpPr>
          <p:cNvPr id="10" name="Text Box 7"/>
          <p:cNvSpPr txBox="1">
            <a:spLocks noChangeArrowheads="1"/>
          </p:cNvSpPr>
          <p:nvPr/>
        </p:nvSpPr>
        <p:spPr bwMode="auto">
          <a:xfrm>
            <a:off x="4735688" y="5868580"/>
            <a:ext cx="5856111" cy="584775"/>
          </a:xfrm>
          <a:prstGeom prst="rect">
            <a:avLst/>
          </a:prstGeom>
          <a:noFill/>
          <a:ln w="9525">
            <a:noFill/>
            <a:miter lim="800000"/>
            <a:headEnd/>
            <a:tailEnd/>
          </a:ln>
        </p:spPr>
        <p:txBody>
          <a:bodyPr wrap="square">
            <a:spAutoFit/>
          </a:bodyPr>
          <a:lstStyle/>
          <a:p>
            <a:pPr eaLnBrk="1" hangingPunct="1">
              <a:spcBef>
                <a:spcPct val="50000"/>
              </a:spcBef>
              <a:defRPr/>
            </a:pPr>
            <a:r>
              <a:rPr lang="en-US" sz="3200" dirty="0">
                <a:solidFill>
                  <a:srgbClr val="FFFF00"/>
                </a:solidFill>
                <a:effectLst>
                  <a:glow rad="101600">
                    <a:srgbClr val="000000">
                      <a:alpha val="60000"/>
                    </a:srgbClr>
                  </a:glow>
                </a:effectLst>
                <a:latin typeface="Bernard MT Condensed" pitchFamily="18" charset="0"/>
              </a:rPr>
              <a:t>Jesus ate – in glorified body</a:t>
            </a:r>
          </a:p>
        </p:txBody>
      </p:sp>
    </p:spTree>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 fill="hold"/>
                                        <p:tgtEl>
                                          <p:spTgt spid="30725"/>
                                        </p:tgtEl>
                                        <p:attrNameLst>
                                          <p:attrName>ppt_x</p:attrName>
                                        </p:attrNameLst>
                                      </p:cBhvr>
                                      <p:tavLst>
                                        <p:tav tm="0">
                                          <p:val>
                                            <p:strVal val="1+#ppt_w/2"/>
                                          </p:val>
                                        </p:tav>
                                        <p:tav tm="100000">
                                          <p:val>
                                            <p:strVal val="#ppt_x"/>
                                          </p:val>
                                        </p:tav>
                                      </p:tavLst>
                                    </p:anim>
                                    <p:anim calcmode="lin" valueType="num">
                                      <p:cBhvr additive="base">
                                        <p:cTn id="8" dur="500" fill="hold"/>
                                        <p:tgtEl>
                                          <p:spTgt spid="3072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30726"/>
                                        </p:tgtEl>
                                        <p:attrNameLst>
                                          <p:attrName>style.visibility</p:attrName>
                                        </p:attrNameLst>
                                      </p:cBhvr>
                                      <p:to>
                                        <p:strVal val="visible"/>
                                      </p:to>
                                    </p:set>
                                    <p:anim calcmode="lin" valueType="num">
                                      <p:cBhvr additive="base">
                                        <p:cTn id="17" dur="500" fill="hold"/>
                                        <p:tgtEl>
                                          <p:spTgt spid="30726"/>
                                        </p:tgtEl>
                                        <p:attrNameLst>
                                          <p:attrName>ppt_x</p:attrName>
                                        </p:attrNameLst>
                                      </p:cBhvr>
                                      <p:tavLst>
                                        <p:tav tm="0">
                                          <p:val>
                                            <p:strVal val="1+#ppt_w/2"/>
                                          </p:val>
                                        </p:tav>
                                        <p:tav tm="100000">
                                          <p:val>
                                            <p:strVal val="#ppt_x"/>
                                          </p:val>
                                        </p:tav>
                                      </p:tavLst>
                                    </p:anim>
                                    <p:anim calcmode="lin" valueType="num">
                                      <p:cBhvr additive="base">
                                        <p:cTn id="18" dur="500" fill="hold"/>
                                        <p:tgtEl>
                                          <p:spTgt spid="3072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0727"/>
                                        </p:tgtEl>
                                        <p:attrNameLst>
                                          <p:attrName>style.visibility</p:attrName>
                                        </p:attrNameLst>
                                      </p:cBhvr>
                                      <p:to>
                                        <p:strVal val="visible"/>
                                      </p:to>
                                    </p:set>
                                    <p:anim calcmode="lin" valueType="num">
                                      <p:cBhvr additive="base">
                                        <p:cTn id="21" dur="500" fill="hold"/>
                                        <p:tgtEl>
                                          <p:spTgt spid="30727"/>
                                        </p:tgtEl>
                                        <p:attrNameLst>
                                          <p:attrName>ppt_x</p:attrName>
                                        </p:attrNameLst>
                                      </p:cBhvr>
                                      <p:tavLst>
                                        <p:tav tm="0">
                                          <p:val>
                                            <p:strVal val="1+#ppt_w/2"/>
                                          </p:val>
                                        </p:tav>
                                        <p:tav tm="100000">
                                          <p:val>
                                            <p:strVal val="#ppt_x"/>
                                          </p:val>
                                        </p:tav>
                                      </p:tavLst>
                                    </p:anim>
                                    <p:anim calcmode="lin" valueType="num">
                                      <p:cBhvr additive="base">
                                        <p:cTn id="22" dur="500" fill="hold"/>
                                        <p:tgtEl>
                                          <p:spTgt spid="3072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914400"/>
            <a:ext cx="11734800" cy="4800600"/>
          </a:xfrm>
        </p:spPr>
        <p:txBody>
          <a:bodyPr/>
          <a:lstStyle/>
          <a:p>
            <a:pPr>
              <a:defRPr/>
            </a:pPr>
            <a:r>
              <a:rPr lang="en-US" sz="8800" dirty="0">
                <a:effectLst>
                  <a:glow rad="139700">
                    <a:srgbClr val="000000">
                      <a:alpha val="40000"/>
                    </a:srgbClr>
                  </a:glow>
                  <a:outerShdw blurRad="38100" dist="38100" dir="2700000" algn="tl">
                    <a:srgbClr val="000000">
                      <a:alpha val="43137"/>
                    </a:srgbClr>
                  </a:outerShdw>
                </a:effectLst>
                <a:latin typeface="Bernard MT Condensed" pitchFamily="18" charset="0"/>
              </a:rPr>
              <a:t>The Differences      between the Rapture                      &amp; Second Coming</a:t>
            </a:r>
            <a:endParaRPr lang="en-US" sz="8800" dirty="0">
              <a:solidFill>
                <a:schemeClr val="bg1">
                  <a:lumMod val="20000"/>
                  <a:lumOff val="80000"/>
                </a:schemeClr>
              </a:solidFill>
              <a:effectLst>
                <a:glow rad="101600">
                  <a:srgbClr val="000000"/>
                </a:glow>
                <a:outerShdw blurRad="38100" dist="38100" dir="2700000" algn="tl">
                  <a:srgbClr val="000000">
                    <a:alpha val="43137"/>
                  </a:srgbClr>
                </a:outerShdw>
              </a:effectLst>
              <a:latin typeface="Bernard MT Condensed" pitchFamily="18" charset="0"/>
              <a:cs typeface="Tahoma" pitchFamily="34" charset="0"/>
            </a:endParaRPr>
          </a:p>
        </p:txBody>
      </p:sp>
    </p:spTree>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24000" y="76200"/>
            <a:ext cx="9144000" cy="762000"/>
          </a:xfrm>
        </p:spPr>
        <p:txBody>
          <a:bodyPr/>
          <a:lstStyle/>
          <a:p>
            <a:pPr>
              <a:defRPr/>
            </a:pPr>
            <a:r>
              <a:rPr lang="en-US" sz="2800" dirty="0">
                <a:effectLst>
                  <a:glow rad="139700">
                    <a:srgbClr val="000000">
                      <a:alpha val="40000"/>
                    </a:srgbClr>
                  </a:glow>
                  <a:outerShdw blurRad="38100" dist="38100" dir="2700000" algn="tl">
                    <a:srgbClr val="000000">
                      <a:alpha val="43137"/>
                    </a:srgbClr>
                  </a:outerShdw>
                </a:effectLst>
                <a:latin typeface="Bernard MT Condensed" pitchFamily="18" charset="0"/>
              </a:rPr>
              <a:t>The Differences between the Rapture &amp; Second Coming</a:t>
            </a:r>
            <a:endParaRPr lang="en-US" sz="2800" b="1"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
        <p:nvSpPr>
          <p:cNvPr id="31749" name="Text Box 5"/>
          <p:cNvSpPr txBox="1">
            <a:spLocks noChangeArrowheads="1"/>
          </p:cNvSpPr>
          <p:nvPr/>
        </p:nvSpPr>
        <p:spPr bwMode="auto">
          <a:xfrm>
            <a:off x="3505200" y="838200"/>
            <a:ext cx="8458200" cy="5755422"/>
          </a:xfrm>
          <a:prstGeom prst="rect">
            <a:avLst/>
          </a:prstGeom>
          <a:noFill/>
          <a:ln w="9525">
            <a:noFill/>
            <a:miter lim="800000"/>
            <a:headEnd/>
            <a:tailEnd/>
          </a:ln>
        </p:spPr>
        <p:txBody>
          <a:bodyPr wrap="square">
            <a:spAutoFit/>
          </a:bodyPr>
          <a:lstStyle/>
          <a:p>
            <a:pPr>
              <a:spcBef>
                <a:spcPct val="50000"/>
              </a:spcBef>
              <a:defRPr/>
            </a:pPr>
            <a:r>
              <a:rPr lang="en-US" sz="2300" b="1" dirty="0">
                <a:effectLst>
                  <a:glow rad="101600">
                    <a:srgbClr val="000000">
                      <a:alpha val="60000"/>
                    </a:srgbClr>
                  </a:glow>
                </a:effectLst>
                <a:latin typeface="Tahoma" pitchFamily="34" charset="0"/>
              </a:rPr>
              <a:t>“As a young Bible student 18 years of age I used to become confused by the average minister’s preaching on the second coming and the Rapture.  Almost without exception these persons would refer to the Rapture and the Second Coming as the same event, using both terms interchangeably of the one coming of Christ, there being as they supposed, two parts, two stages, and two phases of the one coming.  They would point to the many signs of the Second Coming, or Rapture, and tell how the Tribulation and 7-year reign of Antichrist would have to take place before the Second Coming or Rapture, then make a plea for persons not ready for the event to meet at the altar of prayer immediately.  The reason given for such urgency was that the Rapture could take place that night – perhaps even before the people could get down to the altar.”</a:t>
            </a:r>
          </a:p>
        </p:txBody>
      </p:sp>
      <p:pic>
        <p:nvPicPr>
          <p:cNvPr id="36872" name="Picture 8" descr="http://dake.mybisi.com/images/products/the-rapture-and-the-second-coming-of-christ_783297.jpg"/>
          <p:cNvPicPr>
            <a:picLocks noChangeAspect="1" noChangeArrowheads="1"/>
          </p:cNvPicPr>
          <p:nvPr/>
        </p:nvPicPr>
        <p:blipFill>
          <a:blip r:embed="rId2" cstate="print"/>
          <a:srcRect/>
          <a:stretch>
            <a:fillRect/>
          </a:stretch>
        </p:blipFill>
        <p:spPr bwMode="auto">
          <a:xfrm>
            <a:off x="381000" y="990600"/>
            <a:ext cx="3314700" cy="52106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2000">
        <p:wheel spokes="1"/>
      </p:transition>
    </mc:Choice>
    <mc:Fallback xmlns="">
      <p:transition spd="slow">
        <p:wheel spokes="1"/>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24000" y="76200"/>
            <a:ext cx="9144000" cy="762000"/>
          </a:xfrm>
        </p:spPr>
        <p:txBody>
          <a:bodyPr/>
          <a:lstStyle/>
          <a:p>
            <a:pPr>
              <a:defRPr/>
            </a:pPr>
            <a:r>
              <a:rPr lang="en-US" sz="2800" dirty="0">
                <a:effectLst>
                  <a:glow rad="139700">
                    <a:srgbClr val="000000">
                      <a:alpha val="40000"/>
                    </a:srgbClr>
                  </a:glow>
                  <a:outerShdw blurRad="38100" dist="38100" dir="2700000" algn="tl">
                    <a:srgbClr val="000000">
                      <a:alpha val="43137"/>
                    </a:srgbClr>
                  </a:outerShdw>
                </a:effectLst>
                <a:latin typeface="Bernard MT Condensed" pitchFamily="18" charset="0"/>
              </a:rPr>
              <a:t>The Differences between the Rapture &amp; Second Coming</a:t>
            </a:r>
            <a:endParaRPr lang="en-US" sz="2800" b="1"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ndParaRPr>
          </a:p>
        </p:txBody>
      </p:sp>
      <p:sp>
        <p:nvSpPr>
          <p:cNvPr id="31751" name="Text Box 7"/>
          <p:cNvSpPr txBox="1">
            <a:spLocks noChangeArrowheads="1"/>
          </p:cNvSpPr>
          <p:nvPr/>
        </p:nvSpPr>
        <p:spPr bwMode="auto">
          <a:xfrm>
            <a:off x="3505200" y="838200"/>
            <a:ext cx="8458200" cy="5755422"/>
          </a:xfrm>
          <a:prstGeom prst="rect">
            <a:avLst/>
          </a:prstGeom>
          <a:noFill/>
          <a:ln w="9525">
            <a:noFill/>
            <a:miter lim="800000"/>
            <a:headEnd/>
            <a:tailEnd/>
          </a:ln>
        </p:spPr>
        <p:txBody>
          <a:bodyPr wrap="square">
            <a:spAutoFit/>
          </a:bodyPr>
          <a:lstStyle/>
          <a:p>
            <a:pPr>
              <a:spcBef>
                <a:spcPct val="50000"/>
              </a:spcBef>
              <a:defRPr/>
            </a:pPr>
            <a:r>
              <a:rPr lang="en-US" sz="2300" b="1" dirty="0">
                <a:effectLst>
                  <a:glow rad="101600">
                    <a:srgbClr val="000000">
                      <a:alpha val="60000"/>
                    </a:srgbClr>
                  </a:glow>
                </a:effectLst>
                <a:latin typeface="Tahoma" pitchFamily="34" charset="0"/>
              </a:rPr>
              <a:t>“I could never reconcile the conflicting statements – that there should be 7 years of tribulation and the reign of Antichrist before the coming of Christ, and yet it could happen “tonight.”  What these teachers should have said was that the Rapture and the Second Coming were two distinct subjects, the events being unrelated to each other, and that whereas the Rapture could take place “tonight” the Second Coming could not take place until after the Tribulation and the last 7 years of this age which would include the reign of Antichrist.  It is still truth to teach that the Rapture could take place now at any moment.  As to the Second Advent it must be understood that this event cannot take place until after the Tribulation and the reign of Antichrist.  In fact, all the prophecies must be fulfilled in detail before the Second Coming of Christ ...”</a:t>
            </a:r>
          </a:p>
        </p:txBody>
      </p:sp>
      <p:pic>
        <p:nvPicPr>
          <p:cNvPr id="2" name="Picture 8" descr="http://dake.mybisi.com/images/products/the-rapture-and-the-second-coming-of-christ_783297.jpg">
            <a:extLst>
              <a:ext uri="{FF2B5EF4-FFF2-40B4-BE49-F238E27FC236}">
                <a16:creationId xmlns:a16="http://schemas.microsoft.com/office/drawing/2014/main" id="{52B6B2EE-60BF-4116-BCCE-C7871F842D12}"/>
              </a:ext>
            </a:extLst>
          </p:cNvPr>
          <p:cNvPicPr>
            <a:picLocks noChangeAspect="1" noChangeArrowheads="1"/>
          </p:cNvPicPr>
          <p:nvPr/>
        </p:nvPicPr>
        <p:blipFill>
          <a:blip r:embed="rId2" cstate="print"/>
          <a:srcRect/>
          <a:stretch>
            <a:fillRect/>
          </a:stretch>
        </p:blipFill>
        <p:spPr bwMode="auto">
          <a:xfrm>
            <a:off x="381000" y="990600"/>
            <a:ext cx="3314700" cy="52106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fade">
                                      <p:cBhvr>
                                        <p:cTn id="7" dur="1000"/>
                                        <p:tgtEl>
                                          <p:spTgt spid="31751"/>
                                        </p:tgtEl>
                                      </p:cBhvr>
                                    </p:animEffect>
                                    <p:anim calcmode="lin" valueType="num">
                                      <p:cBhvr>
                                        <p:cTn id="8" dur="1000" fill="hold"/>
                                        <p:tgtEl>
                                          <p:spTgt spid="31751"/>
                                        </p:tgtEl>
                                        <p:attrNameLst>
                                          <p:attrName>ppt_x</p:attrName>
                                        </p:attrNameLst>
                                      </p:cBhvr>
                                      <p:tavLst>
                                        <p:tav tm="0">
                                          <p:val>
                                            <p:strVal val="#ppt_x"/>
                                          </p:val>
                                        </p:tav>
                                        <p:tav tm="100000">
                                          <p:val>
                                            <p:strVal val="#ppt_x"/>
                                          </p:val>
                                        </p:tav>
                                      </p:tavLst>
                                    </p:anim>
                                    <p:anim calcmode="lin" valueType="num">
                                      <p:cBhvr>
                                        <p:cTn id="9" dur="900" decel="100000" fill="hold"/>
                                        <p:tgtEl>
                                          <p:spTgt spid="3175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175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2nd-coming-jesus2"/>
          <p:cNvPicPr>
            <a:picLocks noChangeAspect="1" noChangeArrowheads="1"/>
          </p:cNvPicPr>
          <p:nvPr/>
        </p:nvPicPr>
        <p:blipFill>
          <a:blip r:embed="rId2" cstate="print"/>
          <a:srcRect/>
          <a:stretch>
            <a:fillRect/>
          </a:stretch>
        </p:blipFill>
        <p:spPr bwMode="auto">
          <a:xfrm>
            <a:off x="722139" y="3838223"/>
            <a:ext cx="2247377" cy="2667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2772" name="Picture 4" descr="The Rapture"/>
          <p:cNvPicPr>
            <a:picLocks noChangeAspect="1" noChangeArrowheads="1"/>
          </p:cNvPicPr>
          <p:nvPr/>
        </p:nvPicPr>
        <p:blipFill>
          <a:blip r:embed="rId3" cstate="print"/>
          <a:srcRect/>
          <a:stretch>
            <a:fillRect/>
          </a:stretch>
        </p:blipFill>
        <p:spPr bwMode="auto">
          <a:xfrm>
            <a:off x="722137" y="942623"/>
            <a:ext cx="2249663" cy="2514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2773" name="Rectangle 5"/>
          <p:cNvSpPr>
            <a:spLocks noChangeArrowheads="1"/>
          </p:cNvSpPr>
          <p:nvPr/>
        </p:nvSpPr>
        <p:spPr bwMode="auto">
          <a:xfrm>
            <a:off x="2969517" y="925690"/>
            <a:ext cx="3866828" cy="523220"/>
          </a:xfrm>
          <a:prstGeom prst="rect">
            <a:avLst/>
          </a:prstGeom>
          <a:noFill/>
          <a:ln w="9525">
            <a:noFill/>
            <a:miter lim="800000"/>
            <a:headEnd/>
            <a:tailEnd/>
          </a:ln>
        </p:spPr>
        <p:txBody>
          <a:bodyPr wrap="none">
            <a:spAutoFit/>
          </a:bodyPr>
          <a:lstStyle/>
          <a:p>
            <a:pPr>
              <a:spcBef>
                <a:spcPct val="50000"/>
              </a:spcBef>
              <a:defRPr/>
            </a:pPr>
            <a:r>
              <a:rPr lang="en-US" sz="2800" b="1" dirty="0">
                <a:effectLst>
                  <a:glow rad="101600">
                    <a:srgbClr val="000000">
                      <a:alpha val="60000"/>
                    </a:srgbClr>
                  </a:glow>
                </a:effectLst>
                <a:latin typeface="Bernard MT Condensed" pitchFamily="18" charset="0"/>
              </a:rPr>
              <a:t>The Rapture of the Church:</a:t>
            </a:r>
          </a:p>
        </p:txBody>
      </p:sp>
      <p:sp>
        <p:nvSpPr>
          <p:cNvPr id="32774" name="Rectangle 6"/>
          <p:cNvSpPr>
            <a:spLocks noChangeArrowheads="1"/>
          </p:cNvSpPr>
          <p:nvPr/>
        </p:nvSpPr>
        <p:spPr bwMode="auto">
          <a:xfrm>
            <a:off x="2969515" y="1382890"/>
            <a:ext cx="8079485" cy="400110"/>
          </a:xfrm>
          <a:prstGeom prst="rect">
            <a:avLst/>
          </a:prstGeom>
          <a:noFill/>
          <a:ln w="9525">
            <a:noFill/>
            <a:miter lim="800000"/>
            <a:headEnd/>
            <a:tailEnd/>
          </a:ln>
          <a:effectLst/>
        </p:spPr>
        <p:txBody>
          <a:bodyPr wrap="square">
            <a:spAutoFit/>
          </a:bodyPr>
          <a:lstStyle/>
          <a:p>
            <a:pPr>
              <a:spcBef>
                <a:spcPct val="50000"/>
              </a:spcBef>
              <a:buFontTx/>
              <a:buChar char="•"/>
              <a:defRPr/>
            </a:pPr>
            <a:r>
              <a:rPr lang="en-US" sz="2000" b="1" dirty="0">
                <a:effectLst>
                  <a:outerShdw blurRad="38100" dist="38100" dir="2700000" algn="tl">
                    <a:srgbClr val="C0C0C0"/>
                  </a:outerShdw>
                </a:effectLst>
                <a:latin typeface="Arial" charset="0"/>
              </a:rPr>
              <a:t> </a:t>
            </a:r>
            <a:r>
              <a:rPr lang="en-US" sz="2000" b="1" dirty="0">
                <a:effectLst>
                  <a:glow rad="101600">
                    <a:srgbClr val="000000">
                      <a:alpha val="60000"/>
                    </a:srgbClr>
                  </a:glow>
                </a:effectLst>
                <a:latin typeface="Arial" charset="0"/>
              </a:rPr>
              <a:t>Jesus is coming to gather the Saints.  1 Thess. 4:17</a:t>
            </a:r>
          </a:p>
        </p:txBody>
      </p:sp>
      <p:sp>
        <p:nvSpPr>
          <p:cNvPr id="32775" name="Rectangle 7"/>
          <p:cNvSpPr>
            <a:spLocks noChangeArrowheads="1"/>
          </p:cNvSpPr>
          <p:nvPr/>
        </p:nvSpPr>
        <p:spPr bwMode="auto">
          <a:xfrm>
            <a:off x="2969515" y="1854377"/>
            <a:ext cx="8536685" cy="400110"/>
          </a:xfrm>
          <a:prstGeom prst="rect">
            <a:avLst/>
          </a:prstGeom>
          <a:noFill/>
          <a:ln w="9525">
            <a:noFill/>
            <a:miter lim="800000"/>
            <a:headEnd/>
            <a:tailEnd/>
          </a:ln>
          <a:effectLst/>
        </p:spPr>
        <p:txBody>
          <a:bodyPr wrap="square">
            <a:spAutoFit/>
          </a:bodyPr>
          <a:lstStyle/>
          <a:p>
            <a:pPr>
              <a:spcBef>
                <a:spcPct val="50000"/>
              </a:spcBef>
              <a:buFontTx/>
              <a:buChar char="•"/>
              <a:defRPr/>
            </a:pPr>
            <a:r>
              <a:rPr lang="en-US" sz="2000" b="1" dirty="0">
                <a:solidFill>
                  <a:srgbClr val="FFFF00"/>
                </a:solidFill>
                <a:effectLst>
                  <a:outerShdw blurRad="38100" dist="38100" dir="2700000" algn="tl">
                    <a:srgbClr val="C0C0C0"/>
                  </a:outerShdw>
                </a:effectLst>
                <a:latin typeface="Arial" charset="0"/>
              </a:rPr>
              <a:t> </a:t>
            </a:r>
            <a:r>
              <a:rPr lang="en-US" sz="2000" b="1" dirty="0">
                <a:solidFill>
                  <a:srgbClr val="FFFF00"/>
                </a:solidFill>
                <a:effectLst>
                  <a:glow rad="101600">
                    <a:srgbClr val="000000">
                      <a:alpha val="60000"/>
                    </a:srgbClr>
                  </a:glow>
                </a:effectLst>
                <a:latin typeface="Arial" charset="0"/>
              </a:rPr>
              <a:t>Jesus will not touch the earth at this time.  1 Thess. 4:17</a:t>
            </a:r>
          </a:p>
        </p:txBody>
      </p:sp>
      <p:sp>
        <p:nvSpPr>
          <p:cNvPr id="32776" name="Rectangle 8"/>
          <p:cNvSpPr>
            <a:spLocks noChangeArrowheads="1"/>
          </p:cNvSpPr>
          <p:nvPr/>
        </p:nvSpPr>
        <p:spPr bwMode="auto">
          <a:xfrm>
            <a:off x="2969515" y="2311577"/>
            <a:ext cx="8231885" cy="400110"/>
          </a:xfrm>
          <a:prstGeom prst="rect">
            <a:avLst/>
          </a:prstGeom>
          <a:noFill/>
          <a:ln w="9525">
            <a:noFill/>
            <a:miter lim="800000"/>
            <a:headEnd/>
            <a:tailEnd/>
          </a:ln>
          <a:effectLst/>
        </p:spPr>
        <p:txBody>
          <a:bodyPr wrap="square">
            <a:spAutoFit/>
          </a:bodyPr>
          <a:lstStyle/>
          <a:p>
            <a:pPr>
              <a:spcBef>
                <a:spcPct val="50000"/>
              </a:spcBef>
              <a:buFontTx/>
              <a:buChar char="•"/>
              <a:defRPr/>
            </a:pPr>
            <a:r>
              <a:rPr lang="en-US" sz="2000" b="1" dirty="0">
                <a:effectLst>
                  <a:outerShdw blurRad="38100" dist="38100" dir="2700000" algn="tl">
                    <a:srgbClr val="C0C0C0"/>
                  </a:outerShdw>
                </a:effectLst>
                <a:latin typeface="Arial" charset="0"/>
              </a:rPr>
              <a:t> </a:t>
            </a:r>
            <a:r>
              <a:rPr lang="en-US" sz="2000" b="1" dirty="0">
                <a:effectLst>
                  <a:glow rad="101600">
                    <a:srgbClr val="000000">
                      <a:alpha val="60000"/>
                    </a:srgbClr>
                  </a:glow>
                </a:effectLst>
                <a:latin typeface="Arial" charset="0"/>
              </a:rPr>
              <a:t>Jesus is coming to raise the Righteous dead. 1 Thess. 4:17</a:t>
            </a:r>
          </a:p>
        </p:txBody>
      </p:sp>
      <p:sp>
        <p:nvSpPr>
          <p:cNvPr id="32777" name="Rectangle 9"/>
          <p:cNvSpPr>
            <a:spLocks noChangeArrowheads="1"/>
          </p:cNvSpPr>
          <p:nvPr/>
        </p:nvSpPr>
        <p:spPr bwMode="auto">
          <a:xfrm>
            <a:off x="2969515" y="2768777"/>
            <a:ext cx="8765285" cy="400110"/>
          </a:xfrm>
          <a:prstGeom prst="rect">
            <a:avLst/>
          </a:prstGeom>
          <a:noFill/>
          <a:ln w="9525">
            <a:noFill/>
            <a:miter lim="800000"/>
            <a:headEnd/>
            <a:tailEnd/>
          </a:ln>
          <a:effectLst/>
        </p:spPr>
        <p:txBody>
          <a:bodyPr wrap="square">
            <a:spAutoFit/>
          </a:bodyPr>
          <a:lstStyle/>
          <a:p>
            <a:pPr>
              <a:spcBef>
                <a:spcPct val="50000"/>
              </a:spcBef>
              <a:buFontTx/>
              <a:buChar char="•"/>
              <a:defRPr/>
            </a:pPr>
            <a:r>
              <a:rPr lang="en-US" sz="2000" b="1" dirty="0">
                <a:solidFill>
                  <a:srgbClr val="FFFF00"/>
                </a:solidFill>
                <a:effectLst>
                  <a:outerShdw blurRad="38100" dist="38100" dir="2700000" algn="tl">
                    <a:srgbClr val="C0C0C0"/>
                  </a:outerShdw>
                </a:effectLst>
                <a:latin typeface="Arial" charset="0"/>
              </a:rPr>
              <a:t> </a:t>
            </a:r>
            <a:r>
              <a:rPr lang="en-US" sz="2000" b="1" dirty="0">
                <a:solidFill>
                  <a:srgbClr val="FFFF00"/>
                </a:solidFill>
                <a:effectLst>
                  <a:glow rad="101600">
                    <a:srgbClr val="000000">
                      <a:alpha val="60000"/>
                    </a:srgbClr>
                  </a:glow>
                </a:effectLst>
                <a:latin typeface="Arial" charset="0"/>
              </a:rPr>
              <a:t>Will cause the Great Tribulation to begin.  1 Thess. 4:11-18</a:t>
            </a:r>
          </a:p>
        </p:txBody>
      </p:sp>
      <p:sp>
        <p:nvSpPr>
          <p:cNvPr id="32778" name="Rectangle 10"/>
          <p:cNvSpPr>
            <a:spLocks noChangeArrowheads="1"/>
          </p:cNvSpPr>
          <p:nvPr/>
        </p:nvSpPr>
        <p:spPr bwMode="auto">
          <a:xfrm>
            <a:off x="2969515" y="3225977"/>
            <a:ext cx="7927085" cy="400110"/>
          </a:xfrm>
          <a:prstGeom prst="rect">
            <a:avLst/>
          </a:prstGeom>
          <a:noFill/>
          <a:ln w="9525">
            <a:noFill/>
            <a:miter lim="800000"/>
            <a:headEnd/>
            <a:tailEnd/>
          </a:ln>
        </p:spPr>
        <p:txBody>
          <a:bodyPr wrap="square">
            <a:spAutoFit/>
          </a:bodyPr>
          <a:lstStyle/>
          <a:p>
            <a:pPr>
              <a:spcBef>
                <a:spcPct val="50000"/>
              </a:spcBef>
              <a:buFontTx/>
              <a:buChar char="•"/>
              <a:defRPr/>
            </a:pPr>
            <a:r>
              <a:rPr lang="en-US" sz="2000" b="1" dirty="0">
                <a:latin typeface="Arial" charset="0"/>
              </a:rPr>
              <a:t> </a:t>
            </a:r>
            <a:r>
              <a:rPr lang="en-US" sz="2000" b="1" dirty="0">
                <a:effectLst>
                  <a:glow rad="101600">
                    <a:srgbClr val="000000">
                      <a:alpha val="60000"/>
                    </a:srgbClr>
                  </a:glow>
                </a:effectLst>
                <a:latin typeface="Arial" charset="0"/>
              </a:rPr>
              <a:t>Will allow the reign of the Anti-Christ to begin.   Rev. 6:2</a:t>
            </a:r>
          </a:p>
        </p:txBody>
      </p:sp>
      <p:sp>
        <p:nvSpPr>
          <p:cNvPr id="39946" name="Text Box 11"/>
          <p:cNvSpPr txBox="1">
            <a:spLocks noChangeArrowheads="1"/>
          </p:cNvSpPr>
          <p:nvPr/>
        </p:nvSpPr>
        <p:spPr bwMode="auto">
          <a:xfrm>
            <a:off x="3581400" y="4191000"/>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32780" name="Text Box 12"/>
          <p:cNvSpPr txBox="1">
            <a:spLocks noChangeArrowheads="1"/>
          </p:cNvSpPr>
          <p:nvPr/>
        </p:nvSpPr>
        <p:spPr bwMode="auto">
          <a:xfrm>
            <a:off x="3045716" y="3962400"/>
            <a:ext cx="6019800" cy="523220"/>
          </a:xfrm>
          <a:prstGeom prst="rect">
            <a:avLst/>
          </a:prstGeom>
          <a:noFill/>
          <a:ln w="9525">
            <a:noFill/>
            <a:miter lim="800000"/>
            <a:headEnd/>
            <a:tailEnd/>
          </a:ln>
        </p:spPr>
        <p:txBody>
          <a:bodyPr>
            <a:spAutoFit/>
          </a:bodyPr>
          <a:lstStyle/>
          <a:p>
            <a:pPr>
              <a:spcBef>
                <a:spcPct val="50000"/>
              </a:spcBef>
              <a:defRPr/>
            </a:pPr>
            <a:r>
              <a:rPr lang="en-US" sz="2800" b="1" dirty="0">
                <a:effectLst>
                  <a:glow rad="101600">
                    <a:srgbClr val="000000">
                      <a:alpha val="60000"/>
                    </a:srgbClr>
                  </a:glow>
                </a:effectLst>
                <a:latin typeface="Bernard MT Condensed" pitchFamily="18" charset="0"/>
              </a:rPr>
              <a:t>The Second Coming of Jesus Christ:</a:t>
            </a:r>
          </a:p>
        </p:txBody>
      </p:sp>
      <p:sp>
        <p:nvSpPr>
          <p:cNvPr id="32781" name="Rectangle 13"/>
          <p:cNvSpPr>
            <a:spLocks noChangeArrowheads="1"/>
          </p:cNvSpPr>
          <p:nvPr/>
        </p:nvSpPr>
        <p:spPr bwMode="auto">
          <a:xfrm>
            <a:off x="2969517" y="4419601"/>
            <a:ext cx="6287490" cy="400110"/>
          </a:xfrm>
          <a:prstGeom prst="rect">
            <a:avLst/>
          </a:prstGeom>
          <a:noFill/>
          <a:ln w="9525">
            <a:noFill/>
            <a:miter lim="800000"/>
            <a:headEnd/>
            <a:tailEnd/>
          </a:ln>
          <a:effectLst/>
        </p:spPr>
        <p:txBody>
          <a:bodyPr wrap="none">
            <a:spAutoFit/>
          </a:bodyPr>
          <a:lstStyle/>
          <a:p>
            <a:pPr>
              <a:spcBef>
                <a:spcPct val="50000"/>
              </a:spcBef>
              <a:buFontTx/>
              <a:buChar char="•"/>
              <a:defRPr/>
            </a:pPr>
            <a:r>
              <a:rPr lang="en-US" sz="2000" b="1" dirty="0">
                <a:effectLst>
                  <a:outerShdw blurRad="38100" dist="38100" dir="2700000" algn="tl">
                    <a:srgbClr val="C0C0C0"/>
                  </a:outerShdw>
                </a:effectLst>
                <a:latin typeface="Arial" charset="0"/>
              </a:rPr>
              <a:t> </a:t>
            </a:r>
            <a:r>
              <a:rPr lang="en-US" sz="2000" b="1" dirty="0">
                <a:effectLst>
                  <a:glow rad="101600">
                    <a:srgbClr val="000000">
                      <a:alpha val="60000"/>
                    </a:srgbClr>
                  </a:glow>
                </a:effectLst>
                <a:latin typeface="Arial" charset="0"/>
              </a:rPr>
              <a:t>Jesus will come back with the Saints.  Rev. 19:14</a:t>
            </a:r>
          </a:p>
        </p:txBody>
      </p:sp>
      <p:sp>
        <p:nvSpPr>
          <p:cNvPr id="32782" name="Rectangle 14"/>
          <p:cNvSpPr>
            <a:spLocks noChangeArrowheads="1"/>
          </p:cNvSpPr>
          <p:nvPr/>
        </p:nvSpPr>
        <p:spPr bwMode="auto">
          <a:xfrm>
            <a:off x="2969517" y="4814888"/>
            <a:ext cx="6361037" cy="400110"/>
          </a:xfrm>
          <a:prstGeom prst="rect">
            <a:avLst/>
          </a:prstGeom>
          <a:noFill/>
          <a:ln w="9525">
            <a:noFill/>
            <a:miter lim="800000"/>
            <a:headEnd/>
            <a:tailEnd/>
          </a:ln>
          <a:effectLst/>
        </p:spPr>
        <p:txBody>
          <a:bodyPr wrap="none">
            <a:spAutoFit/>
          </a:bodyPr>
          <a:lstStyle/>
          <a:p>
            <a:pPr>
              <a:spcBef>
                <a:spcPct val="50000"/>
              </a:spcBef>
              <a:buFontTx/>
              <a:buChar char="•"/>
              <a:defRPr/>
            </a:pPr>
            <a:r>
              <a:rPr lang="en-US" sz="2000" b="1" dirty="0">
                <a:solidFill>
                  <a:srgbClr val="FFFF00"/>
                </a:solidFill>
                <a:effectLst>
                  <a:outerShdw blurRad="38100" dist="38100" dir="2700000" algn="tl">
                    <a:srgbClr val="C0C0C0"/>
                  </a:outerShdw>
                </a:effectLst>
                <a:latin typeface="Arial" charset="0"/>
              </a:rPr>
              <a:t> </a:t>
            </a:r>
            <a:r>
              <a:rPr lang="en-US" sz="2000" b="1" dirty="0">
                <a:solidFill>
                  <a:srgbClr val="FFFF00"/>
                </a:solidFill>
                <a:effectLst>
                  <a:glow rad="101600">
                    <a:srgbClr val="000000">
                      <a:alpha val="60000"/>
                    </a:srgbClr>
                  </a:glow>
                </a:effectLst>
                <a:latin typeface="Arial" charset="0"/>
              </a:rPr>
              <a:t>Jesus will touch the earth at this time.  Zech. 14:4</a:t>
            </a:r>
          </a:p>
        </p:txBody>
      </p:sp>
      <p:sp>
        <p:nvSpPr>
          <p:cNvPr id="32783" name="Rectangle 15"/>
          <p:cNvSpPr>
            <a:spLocks noChangeArrowheads="1"/>
          </p:cNvSpPr>
          <p:nvPr/>
        </p:nvSpPr>
        <p:spPr bwMode="auto">
          <a:xfrm>
            <a:off x="2969517" y="5257801"/>
            <a:ext cx="5736699" cy="400110"/>
          </a:xfrm>
          <a:prstGeom prst="rect">
            <a:avLst/>
          </a:prstGeom>
          <a:noFill/>
          <a:ln w="9525">
            <a:noFill/>
            <a:miter lim="800000"/>
            <a:headEnd/>
            <a:tailEnd/>
          </a:ln>
          <a:effectLst/>
        </p:spPr>
        <p:txBody>
          <a:bodyPr wrap="none">
            <a:spAutoFit/>
          </a:bodyPr>
          <a:lstStyle/>
          <a:p>
            <a:pPr>
              <a:spcBef>
                <a:spcPct val="50000"/>
              </a:spcBef>
              <a:buFontTx/>
              <a:buChar char="•"/>
              <a:defRPr/>
            </a:pPr>
            <a:r>
              <a:rPr lang="en-US" sz="2000" b="1" dirty="0">
                <a:effectLst>
                  <a:outerShdw blurRad="38100" dist="38100" dir="2700000" algn="tl">
                    <a:srgbClr val="C0C0C0"/>
                  </a:outerShdw>
                </a:effectLst>
                <a:latin typeface="Arial" charset="0"/>
              </a:rPr>
              <a:t> </a:t>
            </a:r>
            <a:r>
              <a:rPr lang="en-US" sz="2000" b="1" dirty="0">
                <a:effectLst>
                  <a:glow rad="101600">
                    <a:srgbClr val="000000">
                      <a:alpha val="60000"/>
                    </a:srgbClr>
                  </a:glow>
                </a:effectLst>
                <a:latin typeface="Arial" charset="0"/>
              </a:rPr>
              <a:t>Jesus will come as a Man of War.  Rev. 19:11</a:t>
            </a:r>
          </a:p>
        </p:txBody>
      </p:sp>
      <p:sp>
        <p:nvSpPr>
          <p:cNvPr id="32784" name="Rectangle 16"/>
          <p:cNvSpPr>
            <a:spLocks noChangeArrowheads="1"/>
          </p:cNvSpPr>
          <p:nvPr/>
        </p:nvSpPr>
        <p:spPr bwMode="auto">
          <a:xfrm>
            <a:off x="2969517" y="5653088"/>
            <a:ext cx="7617470" cy="400110"/>
          </a:xfrm>
          <a:prstGeom prst="rect">
            <a:avLst/>
          </a:prstGeom>
          <a:noFill/>
          <a:ln w="9525">
            <a:noFill/>
            <a:miter lim="800000"/>
            <a:headEnd/>
            <a:tailEnd/>
          </a:ln>
          <a:effectLst/>
        </p:spPr>
        <p:txBody>
          <a:bodyPr wrap="none">
            <a:spAutoFit/>
          </a:bodyPr>
          <a:lstStyle/>
          <a:p>
            <a:pPr>
              <a:spcBef>
                <a:spcPct val="50000"/>
              </a:spcBef>
              <a:buFontTx/>
              <a:buChar char="•"/>
              <a:defRPr/>
            </a:pPr>
            <a:r>
              <a:rPr lang="en-US" sz="2000" b="1" dirty="0">
                <a:solidFill>
                  <a:srgbClr val="FFFF00"/>
                </a:solidFill>
                <a:effectLst>
                  <a:outerShdw blurRad="38100" dist="38100" dir="2700000" algn="tl">
                    <a:srgbClr val="C0C0C0"/>
                  </a:outerShdw>
                </a:effectLst>
                <a:latin typeface="Arial" charset="0"/>
              </a:rPr>
              <a:t> </a:t>
            </a:r>
            <a:r>
              <a:rPr lang="en-US" sz="2000" b="1" dirty="0">
                <a:solidFill>
                  <a:srgbClr val="FFFF00"/>
                </a:solidFill>
                <a:effectLst>
                  <a:glow rad="101600">
                    <a:srgbClr val="000000">
                      <a:alpha val="60000"/>
                    </a:srgbClr>
                  </a:glow>
                </a:effectLst>
                <a:latin typeface="Arial" charset="0"/>
              </a:rPr>
              <a:t>Will cause the Battle of Armageddon to begin. Rev. 19:17-21</a:t>
            </a:r>
          </a:p>
        </p:txBody>
      </p:sp>
      <p:sp>
        <p:nvSpPr>
          <p:cNvPr id="32785" name="Rectangle 17"/>
          <p:cNvSpPr>
            <a:spLocks noChangeArrowheads="1"/>
          </p:cNvSpPr>
          <p:nvPr/>
        </p:nvSpPr>
        <p:spPr bwMode="auto">
          <a:xfrm>
            <a:off x="2972692" y="6096001"/>
            <a:ext cx="6089809" cy="400110"/>
          </a:xfrm>
          <a:prstGeom prst="rect">
            <a:avLst/>
          </a:prstGeom>
          <a:noFill/>
          <a:ln w="9525">
            <a:noFill/>
            <a:miter lim="800000"/>
            <a:headEnd/>
            <a:tailEnd/>
          </a:ln>
          <a:effectLst/>
        </p:spPr>
        <p:txBody>
          <a:bodyPr wrap="none">
            <a:spAutoFit/>
          </a:bodyPr>
          <a:lstStyle/>
          <a:p>
            <a:pPr>
              <a:spcBef>
                <a:spcPct val="50000"/>
              </a:spcBef>
              <a:buFontTx/>
              <a:buChar char="•"/>
              <a:defRPr/>
            </a:pPr>
            <a:r>
              <a:rPr lang="en-US" sz="2000" b="1" dirty="0">
                <a:effectLst>
                  <a:outerShdw blurRad="38100" dist="38100" dir="2700000" algn="tl">
                    <a:srgbClr val="C0C0C0"/>
                  </a:outerShdw>
                </a:effectLst>
                <a:latin typeface="Arial" charset="0"/>
              </a:rPr>
              <a:t> </a:t>
            </a:r>
            <a:r>
              <a:rPr lang="en-US" sz="2000" b="1" dirty="0">
                <a:effectLst>
                  <a:glow rad="101600">
                    <a:srgbClr val="000000">
                      <a:alpha val="60000"/>
                    </a:srgbClr>
                  </a:glow>
                </a:effectLst>
                <a:latin typeface="Arial" charset="0"/>
              </a:rPr>
              <a:t>Will end the reign of the Anti-Christ.  Rev. 19:20</a:t>
            </a:r>
          </a:p>
        </p:txBody>
      </p:sp>
      <p:sp>
        <p:nvSpPr>
          <p:cNvPr id="18" name="Rectangle 2"/>
          <p:cNvSpPr txBox="1">
            <a:spLocks noChangeArrowheads="1"/>
          </p:cNvSpPr>
          <p:nvPr/>
        </p:nvSpPr>
        <p:spPr bwMode="auto">
          <a:xfrm>
            <a:off x="1578035" y="-10111"/>
            <a:ext cx="9144000" cy="914400"/>
          </a:xfrm>
          <a:prstGeom prst="rect">
            <a:avLst/>
          </a:prstGeom>
          <a:noFill/>
          <a:ln w="9525">
            <a:noFill/>
            <a:miter lim="800000"/>
            <a:headEnd/>
            <a:tailEnd/>
          </a:ln>
          <a:effectLst/>
        </p:spPr>
        <p:txBody>
          <a:bodyPr anchor="ctr"/>
          <a:lstStyle/>
          <a:p>
            <a:pPr algn="ctr" eaLnBrk="1" hangingPunct="1">
              <a:defRPr/>
            </a:pPr>
            <a:r>
              <a:rPr lang="en-US" sz="3200" kern="0" dirty="0">
                <a:effectLst>
                  <a:glow rad="139700">
                    <a:srgbClr val="000000">
                      <a:alpha val="40000"/>
                    </a:srgbClr>
                  </a:glow>
                  <a:outerShdw blurRad="38100" dist="38100" dir="2700000" algn="tl">
                    <a:srgbClr val="000000">
                      <a:alpha val="43137"/>
                    </a:srgbClr>
                  </a:outerShdw>
                </a:effectLst>
                <a:latin typeface="Bernard MT Condensed" pitchFamily="18" charset="0"/>
                <a:ea typeface="+mj-ea"/>
                <a:cs typeface="+mj-cs"/>
              </a:rPr>
              <a:t>The Differences between the Rapture &amp; Second Coming</a:t>
            </a:r>
            <a:endParaRPr lang="en-US" sz="3200" b="1" kern="0"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771"/>
                                        </p:tgtEl>
                                        <p:attrNameLst>
                                          <p:attrName>style.visibility</p:attrName>
                                        </p:attrNameLst>
                                      </p:cBhvr>
                                      <p:to>
                                        <p:strVal val="visible"/>
                                      </p:to>
                                    </p:set>
                                    <p:anim calcmode="lin" valueType="num">
                                      <p:cBhvr additive="base">
                                        <p:cTn id="11" dur="500" fill="hold"/>
                                        <p:tgtEl>
                                          <p:spTgt spid="32771"/>
                                        </p:tgtEl>
                                        <p:attrNameLst>
                                          <p:attrName>ppt_x</p:attrName>
                                        </p:attrNameLst>
                                      </p:cBhvr>
                                      <p:tavLst>
                                        <p:tav tm="0">
                                          <p:val>
                                            <p:strVal val="0-#ppt_w/2"/>
                                          </p:val>
                                        </p:tav>
                                        <p:tav tm="100000">
                                          <p:val>
                                            <p:strVal val="#ppt_x"/>
                                          </p:val>
                                        </p:tav>
                                      </p:tavLst>
                                    </p:anim>
                                    <p:anim calcmode="lin" valueType="num">
                                      <p:cBhvr additive="base">
                                        <p:cTn id="12" dur="500" fill="hold"/>
                                        <p:tgtEl>
                                          <p:spTgt spid="3277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2772"/>
                                        </p:tgtEl>
                                        <p:attrNameLst>
                                          <p:attrName>style.visibility</p:attrName>
                                        </p:attrNameLst>
                                      </p:cBhvr>
                                      <p:to>
                                        <p:strVal val="visible"/>
                                      </p:to>
                                    </p:set>
                                    <p:anim calcmode="lin" valueType="num">
                                      <p:cBhvr additive="base">
                                        <p:cTn id="15" dur="500" fill="hold"/>
                                        <p:tgtEl>
                                          <p:spTgt spid="32772"/>
                                        </p:tgtEl>
                                        <p:attrNameLst>
                                          <p:attrName>ppt_x</p:attrName>
                                        </p:attrNameLst>
                                      </p:cBhvr>
                                      <p:tavLst>
                                        <p:tav tm="0">
                                          <p:val>
                                            <p:strVal val="0-#ppt_w/2"/>
                                          </p:val>
                                        </p:tav>
                                        <p:tav tm="100000">
                                          <p:val>
                                            <p:strVal val="#ppt_x"/>
                                          </p:val>
                                        </p:tav>
                                      </p:tavLst>
                                    </p:anim>
                                    <p:anim calcmode="lin" valueType="num">
                                      <p:cBhvr additive="base">
                                        <p:cTn id="16" dur="500" fill="hold"/>
                                        <p:tgtEl>
                                          <p:spTgt spid="32772"/>
                                        </p:tgtEl>
                                        <p:attrNameLst>
                                          <p:attrName>ppt_y</p:attrName>
                                        </p:attrNameLst>
                                      </p:cBhvr>
                                      <p:tavLst>
                                        <p:tav tm="0">
                                          <p:val>
                                            <p:strVal val="#ppt_y"/>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2780"/>
                                        </p:tgtEl>
                                        <p:attrNameLst>
                                          <p:attrName>style.visibility</p:attrName>
                                        </p:attrNameLst>
                                      </p:cBhvr>
                                      <p:to>
                                        <p:strVal val="visible"/>
                                      </p:to>
                                    </p:set>
                                    <p:animEffect transition="in" filter="fade">
                                      <p:cBhvr>
                                        <p:cTn id="19" dur="1000"/>
                                        <p:tgtEl>
                                          <p:spTgt spid="32780"/>
                                        </p:tgtEl>
                                      </p:cBhvr>
                                    </p:animEffect>
                                    <p:anim calcmode="lin" valueType="num">
                                      <p:cBhvr>
                                        <p:cTn id="20" dur="1000" fill="hold"/>
                                        <p:tgtEl>
                                          <p:spTgt spid="32780"/>
                                        </p:tgtEl>
                                        <p:attrNameLst>
                                          <p:attrName>ppt_x</p:attrName>
                                        </p:attrNameLst>
                                      </p:cBhvr>
                                      <p:tavLst>
                                        <p:tav tm="0">
                                          <p:val>
                                            <p:strVal val="#ppt_x"/>
                                          </p:val>
                                        </p:tav>
                                        <p:tav tm="100000">
                                          <p:val>
                                            <p:strVal val="#ppt_x"/>
                                          </p:val>
                                        </p:tav>
                                      </p:tavLst>
                                    </p:anim>
                                    <p:anim calcmode="lin" valueType="num">
                                      <p:cBhvr>
                                        <p:cTn id="21" dur="900" decel="100000" fill="hold"/>
                                        <p:tgtEl>
                                          <p:spTgt spid="3278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2780"/>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32773"/>
                                        </p:tgtEl>
                                        <p:attrNameLst>
                                          <p:attrName>style.visibility</p:attrName>
                                        </p:attrNameLst>
                                      </p:cBhvr>
                                      <p:to>
                                        <p:strVal val="visible"/>
                                      </p:to>
                                    </p:set>
                                    <p:animEffect transition="in" filter="fade">
                                      <p:cBhvr>
                                        <p:cTn id="25" dur="1000"/>
                                        <p:tgtEl>
                                          <p:spTgt spid="32773"/>
                                        </p:tgtEl>
                                      </p:cBhvr>
                                    </p:animEffect>
                                    <p:anim calcmode="lin" valueType="num">
                                      <p:cBhvr>
                                        <p:cTn id="26" dur="1000" fill="hold"/>
                                        <p:tgtEl>
                                          <p:spTgt spid="32773"/>
                                        </p:tgtEl>
                                        <p:attrNameLst>
                                          <p:attrName>ppt_x</p:attrName>
                                        </p:attrNameLst>
                                      </p:cBhvr>
                                      <p:tavLst>
                                        <p:tav tm="0">
                                          <p:val>
                                            <p:strVal val="#ppt_x"/>
                                          </p:val>
                                        </p:tav>
                                        <p:tav tm="100000">
                                          <p:val>
                                            <p:strVal val="#ppt_x"/>
                                          </p:val>
                                        </p:tav>
                                      </p:tavLst>
                                    </p:anim>
                                    <p:anim calcmode="lin" valueType="num">
                                      <p:cBhvr>
                                        <p:cTn id="27" dur="900" decel="100000" fill="hold"/>
                                        <p:tgtEl>
                                          <p:spTgt spid="3277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2773"/>
                                        </p:tgtEl>
                                        <p:attrNameLst>
                                          <p:attrName>ppt_y</p:attrName>
                                        </p:attrNameLst>
                                      </p:cBhvr>
                                      <p:tavLst>
                                        <p:tav tm="0">
                                          <p:val>
                                            <p:strVal val="#ppt_y-.03"/>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32774"/>
                                        </p:tgtEl>
                                        <p:attrNameLst>
                                          <p:attrName>style.visibility</p:attrName>
                                        </p:attrNameLst>
                                      </p:cBhvr>
                                      <p:to>
                                        <p:strVal val="visible"/>
                                      </p:to>
                                    </p:set>
                                    <p:anim calcmode="lin" valueType="num">
                                      <p:cBhvr additive="base">
                                        <p:cTn id="33" dur="500" fill="hold"/>
                                        <p:tgtEl>
                                          <p:spTgt spid="32774"/>
                                        </p:tgtEl>
                                        <p:attrNameLst>
                                          <p:attrName>ppt_x</p:attrName>
                                        </p:attrNameLst>
                                      </p:cBhvr>
                                      <p:tavLst>
                                        <p:tav tm="0">
                                          <p:val>
                                            <p:strVal val="1+#ppt_w/2"/>
                                          </p:val>
                                        </p:tav>
                                        <p:tav tm="100000">
                                          <p:val>
                                            <p:strVal val="#ppt_x"/>
                                          </p:val>
                                        </p:tav>
                                      </p:tavLst>
                                    </p:anim>
                                    <p:anim calcmode="lin" valueType="num">
                                      <p:cBhvr additive="base">
                                        <p:cTn id="34" dur="500" fill="hold"/>
                                        <p:tgtEl>
                                          <p:spTgt spid="32774"/>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nodeType="clickEffect">
                                  <p:stCondLst>
                                    <p:cond delay="0"/>
                                  </p:stCondLst>
                                  <p:childTnLst>
                                    <p:set>
                                      <p:cBhvr>
                                        <p:cTn id="38" dur="1" fill="hold">
                                          <p:stCondLst>
                                            <p:cond delay="0"/>
                                          </p:stCondLst>
                                        </p:cTn>
                                        <p:tgtEl>
                                          <p:spTgt spid="32781"/>
                                        </p:tgtEl>
                                        <p:attrNameLst>
                                          <p:attrName>style.visibility</p:attrName>
                                        </p:attrNameLst>
                                      </p:cBhvr>
                                      <p:to>
                                        <p:strVal val="visible"/>
                                      </p:to>
                                    </p:set>
                                    <p:anim calcmode="lin" valueType="num">
                                      <p:cBhvr additive="base">
                                        <p:cTn id="39" dur="500" fill="hold"/>
                                        <p:tgtEl>
                                          <p:spTgt spid="32781"/>
                                        </p:tgtEl>
                                        <p:attrNameLst>
                                          <p:attrName>ppt_x</p:attrName>
                                        </p:attrNameLst>
                                      </p:cBhvr>
                                      <p:tavLst>
                                        <p:tav tm="0">
                                          <p:val>
                                            <p:strVal val="1+#ppt_w/2"/>
                                          </p:val>
                                        </p:tav>
                                        <p:tav tm="100000">
                                          <p:val>
                                            <p:strVal val="#ppt_x"/>
                                          </p:val>
                                        </p:tav>
                                      </p:tavLst>
                                    </p:anim>
                                    <p:anim calcmode="lin" valueType="num">
                                      <p:cBhvr additive="base">
                                        <p:cTn id="40" dur="500" fill="hold"/>
                                        <p:tgtEl>
                                          <p:spTgt spid="32781"/>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nodeType="clickEffect">
                                  <p:stCondLst>
                                    <p:cond delay="0"/>
                                  </p:stCondLst>
                                  <p:childTnLst>
                                    <p:set>
                                      <p:cBhvr>
                                        <p:cTn id="44" dur="1" fill="hold">
                                          <p:stCondLst>
                                            <p:cond delay="0"/>
                                          </p:stCondLst>
                                        </p:cTn>
                                        <p:tgtEl>
                                          <p:spTgt spid="32775"/>
                                        </p:tgtEl>
                                        <p:attrNameLst>
                                          <p:attrName>style.visibility</p:attrName>
                                        </p:attrNameLst>
                                      </p:cBhvr>
                                      <p:to>
                                        <p:strVal val="visible"/>
                                      </p:to>
                                    </p:set>
                                    <p:anim calcmode="lin" valueType="num">
                                      <p:cBhvr additive="base">
                                        <p:cTn id="45" dur="500" fill="hold"/>
                                        <p:tgtEl>
                                          <p:spTgt spid="32775"/>
                                        </p:tgtEl>
                                        <p:attrNameLst>
                                          <p:attrName>ppt_x</p:attrName>
                                        </p:attrNameLst>
                                      </p:cBhvr>
                                      <p:tavLst>
                                        <p:tav tm="0">
                                          <p:val>
                                            <p:strVal val="1+#ppt_w/2"/>
                                          </p:val>
                                        </p:tav>
                                        <p:tav tm="100000">
                                          <p:val>
                                            <p:strVal val="#ppt_x"/>
                                          </p:val>
                                        </p:tav>
                                      </p:tavLst>
                                    </p:anim>
                                    <p:anim calcmode="lin" valueType="num">
                                      <p:cBhvr additive="base">
                                        <p:cTn id="46" dur="500" fill="hold"/>
                                        <p:tgtEl>
                                          <p:spTgt spid="32775"/>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nodeType="clickEffect">
                                  <p:stCondLst>
                                    <p:cond delay="0"/>
                                  </p:stCondLst>
                                  <p:childTnLst>
                                    <p:set>
                                      <p:cBhvr>
                                        <p:cTn id="50" dur="1" fill="hold">
                                          <p:stCondLst>
                                            <p:cond delay="0"/>
                                          </p:stCondLst>
                                        </p:cTn>
                                        <p:tgtEl>
                                          <p:spTgt spid="32782"/>
                                        </p:tgtEl>
                                        <p:attrNameLst>
                                          <p:attrName>style.visibility</p:attrName>
                                        </p:attrNameLst>
                                      </p:cBhvr>
                                      <p:to>
                                        <p:strVal val="visible"/>
                                      </p:to>
                                    </p:set>
                                    <p:anim calcmode="lin" valueType="num">
                                      <p:cBhvr additive="base">
                                        <p:cTn id="51" dur="500" fill="hold"/>
                                        <p:tgtEl>
                                          <p:spTgt spid="32782"/>
                                        </p:tgtEl>
                                        <p:attrNameLst>
                                          <p:attrName>ppt_x</p:attrName>
                                        </p:attrNameLst>
                                      </p:cBhvr>
                                      <p:tavLst>
                                        <p:tav tm="0">
                                          <p:val>
                                            <p:strVal val="1+#ppt_w/2"/>
                                          </p:val>
                                        </p:tav>
                                        <p:tav tm="100000">
                                          <p:val>
                                            <p:strVal val="#ppt_x"/>
                                          </p:val>
                                        </p:tav>
                                      </p:tavLst>
                                    </p:anim>
                                    <p:anim calcmode="lin" valueType="num">
                                      <p:cBhvr additive="base">
                                        <p:cTn id="52" dur="500" fill="hold"/>
                                        <p:tgtEl>
                                          <p:spTgt spid="32782"/>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2" fill="hold" nodeType="clickEffect">
                                  <p:stCondLst>
                                    <p:cond delay="0"/>
                                  </p:stCondLst>
                                  <p:childTnLst>
                                    <p:set>
                                      <p:cBhvr>
                                        <p:cTn id="56" dur="1" fill="hold">
                                          <p:stCondLst>
                                            <p:cond delay="0"/>
                                          </p:stCondLst>
                                        </p:cTn>
                                        <p:tgtEl>
                                          <p:spTgt spid="32776"/>
                                        </p:tgtEl>
                                        <p:attrNameLst>
                                          <p:attrName>style.visibility</p:attrName>
                                        </p:attrNameLst>
                                      </p:cBhvr>
                                      <p:to>
                                        <p:strVal val="visible"/>
                                      </p:to>
                                    </p:set>
                                    <p:anim calcmode="lin" valueType="num">
                                      <p:cBhvr additive="base">
                                        <p:cTn id="57" dur="500" fill="hold"/>
                                        <p:tgtEl>
                                          <p:spTgt spid="32776"/>
                                        </p:tgtEl>
                                        <p:attrNameLst>
                                          <p:attrName>ppt_x</p:attrName>
                                        </p:attrNameLst>
                                      </p:cBhvr>
                                      <p:tavLst>
                                        <p:tav tm="0">
                                          <p:val>
                                            <p:strVal val="1+#ppt_w/2"/>
                                          </p:val>
                                        </p:tav>
                                        <p:tav tm="100000">
                                          <p:val>
                                            <p:strVal val="#ppt_x"/>
                                          </p:val>
                                        </p:tav>
                                      </p:tavLst>
                                    </p:anim>
                                    <p:anim calcmode="lin" valueType="num">
                                      <p:cBhvr additive="base">
                                        <p:cTn id="58" dur="500" fill="hold"/>
                                        <p:tgtEl>
                                          <p:spTgt spid="32776"/>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2" fill="hold" nodeType="clickEffect">
                                  <p:stCondLst>
                                    <p:cond delay="0"/>
                                  </p:stCondLst>
                                  <p:childTnLst>
                                    <p:set>
                                      <p:cBhvr>
                                        <p:cTn id="62" dur="1" fill="hold">
                                          <p:stCondLst>
                                            <p:cond delay="0"/>
                                          </p:stCondLst>
                                        </p:cTn>
                                        <p:tgtEl>
                                          <p:spTgt spid="32783"/>
                                        </p:tgtEl>
                                        <p:attrNameLst>
                                          <p:attrName>style.visibility</p:attrName>
                                        </p:attrNameLst>
                                      </p:cBhvr>
                                      <p:to>
                                        <p:strVal val="visible"/>
                                      </p:to>
                                    </p:set>
                                    <p:anim calcmode="lin" valueType="num">
                                      <p:cBhvr additive="base">
                                        <p:cTn id="63" dur="500" fill="hold"/>
                                        <p:tgtEl>
                                          <p:spTgt spid="32783"/>
                                        </p:tgtEl>
                                        <p:attrNameLst>
                                          <p:attrName>ppt_x</p:attrName>
                                        </p:attrNameLst>
                                      </p:cBhvr>
                                      <p:tavLst>
                                        <p:tav tm="0">
                                          <p:val>
                                            <p:strVal val="1+#ppt_w/2"/>
                                          </p:val>
                                        </p:tav>
                                        <p:tav tm="100000">
                                          <p:val>
                                            <p:strVal val="#ppt_x"/>
                                          </p:val>
                                        </p:tav>
                                      </p:tavLst>
                                    </p:anim>
                                    <p:anim calcmode="lin" valueType="num">
                                      <p:cBhvr additive="base">
                                        <p:cTn id="64" dur="500" fill="hold"/>
                                        <p:tgtEl>
                                          <p:spTgt spid="32783"/>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2" fill="hold" nodeType="clickEffect">
                                  <p:stCondLst>
                                    <p:cond delay="0"/>
                                  </p:stCondLst>
                                  <p:childTnLst>
                                    <p:set>
                                      <p:cBhvr>
                                        <p:cTn id="68" dur="1" fill="hold">
                                          <p:stCondLst>
                                            <p:cond delay="0"/>
                                          </p:stCondLst>
                                        </p:cTn>
                                        <p:tgtEl>
                                          <p:spTgt spid="32777"/>
                                        </p:tgtEl>
                                        <p:attrNameLst>
                                          <p:attrName>style.visibility</p:attrName>
                                        </p:attrNameLst>
                                      </p:cBhvr>
                                      <p:to>
                                        <p:strVal val="visible"/>
                                      </p:to>
                                    </p:set>
                                    <p:anim calcmode="lin" valueType="num">
                                      <p:cBhvr additive="base">
                                        <p:cTn id="69" dur="500" fill="hold"/>
                                        <p:tgtEl>
                                          <p:spTgt spid="32777"/>
                                        </p:tgtEl>
                                        <p:attrNameLst>
                                          <p:attrName>ppt_x</p:attrName>
                                        </p:attrNameLst>
                                      </p:cBhvr>
                                      <p:tavLst>
                                        <p:tav tm="0">
                                          <p:val>
                                            <p:strVal val="1+#ppt_w/2"/>
                                          </p:val>
                                        </p:tav>
                                        <p:tav tm="100000">
                                          <p:val>
                                            <p:strVal val="#ppt_x"/>
                                          </p:val>
                                        </p:tav>
                                      </p:tavLst>
                                    </p:anim>
                                    <p:anim calcmode="lin" valueType="num">
                                      <p:cBhvr additive="base">
                                        <p:cTn id="70" dur="500" fill="hold"/>
                                        <p:tgtEl>
                                          <p:spTgt spid="32777"/>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2" fill="hold" nodeType="clickEffect">
                                  <p:stCondLst>
                                    <p:cond delay="0"/>
                                  </p:stCondLst>
                                  <p:childTnLst>
                                    <p:set>
                                      <p:cBhvr>
                                        <p:cTn id="74" dur="1" fill="hold">
                                          <p:stCondLst>
                                            <p:cond delay="0"/>
                                          </p:stCondLst>
                                        </p:cTn>
                                        <p:tgtEl>
                                          <p:spTgt spid="32784"/>
                                        </p:tgtEl>
                                        <p:attrNameLst>
                                          <p:attrName>style.visibility</p:attrName>
                                        </p:attrNameLst>
                                      </p:cBhvr>
                                      <p:to>
                                        <p:strVal val="visible"/>
                                      </p:to>
                                    </p:set>
                                    <p:anim calcmode="lin" valueType="num">
                                      <p:cBhvr additive="base">
                                        <p:cTn id="75" dur="500" fill="hold"/>
                                        <p:tgtEl>
                                          <p:spTgt spid="32784"/>
                                        </p:tgtEl>
                                        <p:attrNameLst>
                                          <p:attrName>ppt_x</p:attrName>
                                        </p:attrNameLst>
                                      </p:cBhvr>
                                      <p:tavLst>
                                        <p:tav tm="0">
                                          <p:val>
                                            <p:strVal val="1+#ppt_w/2"/>
                                          </p:val>
                                        </p:tav>
                                        <p:tav tm="100000">
                                          <p:val>
                                            <p:strVal val="#ppt_x"/>
                                          </p:val>
                                        </p:tav>
                                      </p:tavLst>
                                    </p:anim>
                                    <p:anim calcmode="lin" valueType="num">
                                      <p:cBhvr additive="base">
                                        <p:cTn id="76" dur="500" fill="hold"/>
                                        <p:tgtEl>
                                          <p:spTgt spid="32784"/>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2" fill="hold" nodeType="clickEffect">
                                  <p:stCondLst>
                                    <p:cond delay="0"/>
                                  </p:stCondLst>
                                  <p:childTnLst>
                                    <p:set>
                                      <p:cBhvr>
                                        <p:cTn id="80" dur="1" fill="hold">
                                          <p:stCondLst>
                                            <p:cond delay="0"/>
                                          </p:stCondLst>
                                        </p:cTn>
                                        <p:tgtEl>
                                          <p:spTgt spid="32778"/>
                                        </p:tgtEl>
                                        <p:attrNameLst>
                                          <p:attrName>style.visibility</p:attrName>
                                        </p:attrNameLst>
                                      </p:cBhvr>
                                      <p:to>
                                        <p:strVal val="visible"/>
                                      </p:to>
                                    </p:set>
                                    <p:anim calcmode="lin" valueType="num">
                                      <p:cBhvr additive="base">
                                        <p:cTn id="81" dur="500" fill="hold"/>
                                        <p:tgtEl>
                                          <p:spTgt spid="32778"/>
                                        </p:tgtEl>
                                        <p:attrNameLst>
                                          <p:attrName>ppt_x</p:attrName>
                                        </p:attrNameLst>
                                      </p:cBhvr>
                                      <p:tavLst>
                                        <p:tav tm="0">
                                          <p:val>
                                            <p:strVal val="1+#ppt_w/2"/>
                                          </p:val>
                                        </p:tav>
                                        <p:tav tm="100000">
                                          <p:val>
                                            <p:strVal val="#ppt_x"/>
                                          </p:val>
                                        </p:tav>
                                      </p:tavLst>
                                    </p:anim>
                                    <p:anim calcmode="lin" valueType="num">
                                      <p:cBhvr additive="base">
                                        <p:cTn id="82" dur="500" fill="hold"/>
                                        <p:tgtEl>
                                          <p:spTgt spid="32778"/>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2" fill="hold" nodeType="clickEffect">
                                  <p:stCondLst>
                                    <p:cond delay="0"/>
                                  </p:stCondLst>
                                  <p:childTnLst>
                                    <p:set>
                                      <p:cBhvr>
                                        <p:cTn id="86" dur="1" fill="hold">
                                          <p:stCondLst>
                                            <p:cond delay="0"/>
                                          </p:stCondLst>
                                        </p:cTn>
                                        <p:tgtEl>
                                          <p:spTgt spid="32785"/>
                                        </p:tgtEl>
                                        <p:attrNameLst>
                                          <p:attrName>style.visibility</p:attrName>
                                        </p:attrNameLst>
                                      </p:cBhvr>
                                      <p:to>
                                        <p:strVal val="visible"/>
                                      </p:to>
                                    </p:set>
                                    <p:anim calcmode="lin" valueType="num">
                                      <p:cBhvr additive="base">
                                        <p:cTn id="87" dur="500" fill="hold"/>
                                        <p:tgtEl>
                                          <p:spTgt spid="32785"/>
                                        </p:tgtEl>
                                        <p:attrNameLst>
                                          <p:attrName>ppt_x</p:attrName>
                                        </p:attrNameLst>
                                      </p:cBhvr>
                                      <p:tavLst>
                                        <p:tav tm="0">
                                          <p:val>
                                            <p:strVal val="1+#ppt_w/2"/>
                                          </p:val>
                                        </p:tav>
                                        <p:tav tm="100000">
                                          <p:val>
                                            <p:strVal val="#ppt_x"/>
                                          </p:val>
                                        </p:tav>
                                      </p:tavLst>
                                    </p:anim>
                                    <p:anim calcmode="lin" valueType="num">
                                      <p:cBhvr additive="base">
                                        <p:cTn id="88" dur="500" fill="hold"/>
                                        <p:tgtEl>
                                          <p:spTgt spid="327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5"/>
          <p:cNvSpPr txBox="1">
            <a:spLocks noChangeArrowheads="1"/>
          </p:cNvSpPr>
          <p:nvPr/>
        </p:nvSpPr>
        <p:spPr bwMode="auto">
          <a:xfrm>
            <a:off x="4343400" y="838200"/>
            <a:ext cx="8039100" cy="5632311"/>
          </a:xfrm>
          <a:prstGeom prst="rect">
            <a:avLst/>
          </a:prstGeom>
          <a:noFill/>
          <a:ln w="9525">
            <a:noFill/>
            <a:miter lim="800000"/>
            <a:headEnd/>
            <a:tailEnd/>
          </a:ln>
        </p:spPr>
        <p:txBody>
          <a:bodyPr wrap="square">
            <a:spAutoFit/>
          </a:bodyPr>
          <a:lstStyle/>
          <a:p>
            <a:pPr>
              <a:spcBef>
                <a:spcPct val="50000"/>
              </a:spcBef>
              <a:defRPr/>
            </a:pPr>
            <a:r>
              <a:rPr lang="en-US" sz="4000" b="1" dirty="0">
                <a:effectLst>
                  <a:glow rad="101600">
                    <a:srgbClr val="000000">
                      <a:alpha val="60000"/>
                    </a:srgbClr>
                  </a:glow>
                  <a:outerShdw blurRad="38100" dist="38100" dir="2700000" algn="tl">
                    <a:srgbClr val="000000">
                      <a:alpha val="43137"/>
                    </a:srgbClr>
                  </a:outerShdw>
                </a:effectLst>
                <a:latin typeface="Tahoma" pitchFamily="34" charset="0"/>
                <a:ea typeface="Tahoma" pitchFamily="34" charset="0"/>
                <a:cs typeface="Tahoma" pitchFamily="34" charset="0"/>
              </a:rPr>
              <a:t>“These two episodes, the Rapture and the Second Coming, are so different that it is impossible to combine them.  One involves Jesus coming for His church;  the other concerns His appearance in power and judgment to the earth.”</a:t>
            </a:r>
          </a:p>
        </p:txBody>
      </p:sp>
      <p:sp>
        <p:nvSpPr>
          <p:cNvPr id="6" name="Rectangle 2"/>
          <p:cNvSpPr txBox="1">
            <a:spLocks noChangeArrowheads="1"/>
          </p:cNvSpPr>
          <p:nvPr/>
        </p:nvSpPr>
        <p:spPr bwMode="auto">
          <a:xfrm>
            <a:off x="1447800" y="7938"/>
            <a:ext cx="9144000" cy="914400"/>
          </a:xfrm>
          <a:prstGeom prst="rect">
            <a:avLst/>
          </a:prstGeom>
          <a:noFill/>
          <a:ln w="9525">
            <a:noFill/>
            <a:miter lim="800000"/>
            <a:headEnd/>
            <a:tailEnd/>
          </a:ln>
          <a:effectLst/>
        </p:spPr>
        <p:txBody>
          <a:bodyPr anchor="ctr"/>
          <a:lstStyle/>
          <a:p>
            <a:pPr algn="ctr" eaLnBrk="1" hangingPunct="1">
              <a:defRPr/>
            </a:pPr>
            <a:r>
              <a:rPr lang="en-US" sz="3200" kern="0" dirty="0">
                <a:effectLst>
                  <a:glow rad="139700">
                    <a:srgbClr val="000000">
                      <a:alpha val="40000"/>
                    </a:srgbClr>
                  </a:glow>
                  <a:outerShdw blurRad="38100" dist="38100" dir="2700000" algn="tl">
                    <a:srgbClr val="000000">
                      <a:alpha val="43137"/>
                    </a:srgbClr>
                  </a:outerShdw>
                </a:effectLst>
                <a:latin typeface="Bernard MT Condensed" pitchFamily="18" charset="0"/>
                <a:ea typeface="+mj-ea"/>
                <a:cs typeface="+mj-cs"/>
              </a:rPr>
              <a:t>The Differences between the Rapture &amp; Second Coming</a:t>
            </a:r>
            <a:endParaRPr lang="en-US" sz="3200" b="1" kern="0"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a typeface="+mj-ea"/>
              <a:cs typeface="+mj-cs"/>
            </a:endParaRPr>
          </a:p>
        </p:txBody>
      </p:sp>
      <p:pic>
        <p:nvPicPr>
          <p:cNvPr id="39943" name="Picture 7" descr="http://thumbnail.image.rakuten.co.jp/@0_mall/book/cabinet/jan_9780736/9780736910842.jpg"/>
          <p:cNvPicPr>
            <a:picLocks noChangeAspect="1" noChangeArrowheads="1"/>
          </p:cNvPicPr>
          <p:nvPr/>
        </p:nvPicPr>
        <p:blipFill>
          <a:blip r:embed="rId2" cstate="print"/>
          <a:srcRect/>
          <a:stretch>
            <a:fillRect/>
          </a:stretch>
        </p:blipFill>
        <p:spPr bwMode="auto">
          <a:xfrm>
            <a:off x="457200" y="1173575"/>
            <a:ext cx="4000500" cy="50603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28700"/>
            <a:ext cx="10668000" cy="4800600"/>
          </a:xfrm>
        </p:spPr>
        <p:txBody>
          <a:bodyPr/>
          <a:lstStyle/>
          <a:p>
            <a:pPr>
              <a:defRPr/>
            </a:pPr>
            <a:r>
              <a:rPr lang="en-US" sz="9600" dirty="0">
                <a:solidFill>
                  <a:schemeClr val="bg1"/>
                </a:solidFill>
                <a:effectLst>
                  <a:glow rad="139700">
                    <a:srgbClr val="000000">
                      <a:alpha val="40000"/>
                    </a:srgbClr>
                  </a:glow>
                  <a:outerShdw blurRad="38100" dist="38100" dir="2700000" algn="tl">
                    <a:srgbClr val="000000">
                      <a:alpha val="43137"/>
                    </a:srgbClr>
                  </a:outerShdw>
                </a:effectLst>
                <a:latin typeface="Bernard MT Condensed" pitchFamily="18" charset="0"/>
              </a:rPr>
              <a:t>What should be the attitude of the Church?</a:t>
            </a:r>
            <a:endParaRPr lang="en-US" sz="9600" dirty="0">
              <a:solidFill>
                <a:schemeClr val="bg1"/>
              </a:solidFill>
              <a:effectLst>
                <a:glow rad="101600">
                  <a:srgbClr val="000000"/>
                </a:glow>
                <a:outerShdw blurRad="38100" dist="38100" dir="2700000" algn="tl">
                  <a:srgbClr val="000000">
                    <a:alpha val="43137"/>
                  </a:srgbClr>
                </a:outerShdw>
              </a:effectLst>
              <a:latin typeface="Bernard MT Condensed" pitchFamily="18" charset="0"/>
              <a:ea typeface="Adelon-Light" pitchFamily="2" charset="0"/>
              <a:cs typeface="Tahoma" pitchFamily="34" charset="0"/>
            </a:endParaRPr>
          </a:p>
        </p:txBody>
      </p:sp>
    </p:spTree>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The-Church"/>
          <p:cNvPicPr>
            <a:picLocks noChangeAspect="1" noChangeArrowheads="1"/>
          </p:cNvPicPr>
          <p:nvPr/>
        </p:nvPicPr>
        <p:blipFill>
          <a:blip r:embed="rId2" cstate="print"/>
          <a:srcRect/>
          <a:stretch>
            <a:fillRect/>
          </a:stretch>
        </p:blipFill>
        <p:spPr bwMode="auto">
          <a:xfrm>
            <a:off x="7175494" y="914827"/>
            <a:ext cx="3556012" cy="3508269"/>
          </a:xfrm>
          <a:prstGeom prst="ellipse">
            <a:avLst/>
          </a:prstGeom>
          <a:ln>
            <a:noFill/>
          </a:ln>
          <a:effectLst>
            <a:softEdge rad="112500"/>
          </a:effectLst>
        </p:spPr>
      </p:pic>
      <p:sp>
        <p:nvSpPr>
          <p:cNvPr id="12294" name="Text Box 6"/>
          <p:cNvSpPr txBox="1">
            <a:spLocks noChangeArrowheads="1"/>
          </p:cNvSpPr>
          <p:nvPr/>
        </p:nvSpPr>
        <p:spPr bwMode="auto">
          <a:xfrm>
            <a:off x="457199" y="990601"/>
            <a:ext cx="5757333" cy="5793894"/>
          </a:xfrm>
          <a:prstGeom prst="rect">
            <a:avLst/>
          </a:prstGeom>
          <a:noFill/>
          <a:ln w="9525">
            <a:noFill/>
            <a:miter lim="800000"/>
            <a:headEnd/>
            <a:tailEnd/>
          </a:ln>
        </p:spPr>
        <p:txBody>
          <a:bodyPr wrap="square">
            <a:spAutoFit/>
          </a:bodyPr>
          <a:lstStyle/>
          <a:p>
            <a:pPr eaLnBrk="1" hangingPunct="1">
              <a:defRPr/>
            </a:pPr>
            <a:r>
              <a:rPr lang="en-US" b="1" dirty="0">
                <a:solidFill>
                  <a:srgbClr val="FFFF00"/>
                </a:solidFill>
                <a:effectLst>
                  <a:glow rad="101600">
                    <a:srgbClr val="000000">
                      <a:alpha val="60000"/>
                    </a:srgbClr>
                  </a:glow>
                </a:effectLst>
                <a:latin typeface="Arial" charset="0"/>
              </a:rPr>
              <a:t>1 Corinthians 1:7</a:t>
            </a:r>
            <a:r>
              <a:rPr lang="en-US" b="1" dirty="0">
                <a:effectLst>
                  <a:glow rad="101600">
                    <a:srgbClr val="000000">
                      <a:alpha val="60000"/>
                    </a:srgbClr>
                  </a:glow>
                </a:effectLst>
                <a:latin typeface="Arial" charset="0"/>
              </a:rPr>
              <a:t>, “So that you come behind in no gift; </a:t>
            </a:r>
            <a:r>
              <a:rPr lang="en-US" b="1" dirty="0">
                <a:solidFill>
                  <a:srgbClr val="FFFF00"/>
                </a:solidFill>
                <a:effectLst>
                  <a:glow rad="101600">
                    <a:srgbClr val="000000">
                      <a:alpha val="60000"/>
                    </a:srgbClr>
                  </a:glow>
                </a:effectLst>
                <a:latin typeface="Arial" charset="0"/>
              </a:rPr>
              <a:t>waiting</a:t>
            </a:r>
            <a:r>
              <a:rPr lang="en-US" b="1" dirty="0">
                <a:effectLst>
                  <a:glow rad="101600">
                    <a:srgbClr val="000000">
                      <a:alpha val="60000"/>
                    </a:srgbClr>
                  </a:glow>
                </a:effectLst>
                <a:latin typeface="Arial" charset="0"/>
              </a:rPr>
              <a:t> for the </a:t>
            </a:r>
            <a:r>
              <a:rPr lang="en-US" b="1" dirty="0">
                <a:solidFill>
                  <a:srgbClr val="FFFF00"/>
                </a:solidFill>
                <a:effectLst>
                  <a:glow rad="101600">
                    <a:srgbClr val="000000">
                      <a:alpha val="60000"/>
                    </a:srgbClr>
                  </a:glow>
                </a:effectLst>
                <a:latin typeface="Arial" charset="0"/>
              </a:rPr>
              <a:t>coming</a:t>
            </a:r>
            <a:r>
              <a:rPr lang="en-US" b="1" dirty="0">
                <a:effectLst>
                  <a:glow rad="101600">
                    <a:srgbClr val="000000">
                      <a:alpha val="60000"/>
                    </a:srgbClr>
                  </a:glow>
                </a:effectLst>
                <a:latin typeface="Arial" charset="0"/>
              </a:rPr>
              <a:t> of our Lord Jesus Christ.”</a:t>
            </a:r>
            <a:endParaRPr lang="en-US" sz="1050" b="1" dirty="0">
              <a:effectLst>
                <a:glow rad="101600">
                  <a:srgbClr val="000000">
                    <a:alpha val="60000"/>
                  </a:srgbClr>
                </a:glow>
              </a:effectLst>
              <a:latin typeface="Arial" charset="0"/>
            </a:endParaRPr>
          </a:p>
          <a:p>
            <a:pPr eaLnBrk="1" hangingPunct="1">
              <a:defRPr/>
            </a:pPr>
            <a:endParaRPr lang="en-US" sz="1050" b="1" dirty="0">
              <a:solidFill>
                <a:srgbClr val="FFFF00"/>
              </a:solidFill>
              <a:effectLst>
                <a:glow rad="101600">
                  <a:srgbClr val="000000">
                    <a:alpha val="60000"/>
                  </a:srgbClr>
                </a:glow>
              </a:effectLst>
              <a:latin typeface="Arial" charset="0"/>
            </a:endParaRPr>
          </a:p>
          <a:p>
            <a:pPr eaLnBrk="1" hangingPunct="1">
              <a:defRPr/>
            </a:pPr>
            <a:r>
              <a:rPr lang="en-US" b="1" dirty="0">
                <a:solidFill>
                  <a:srgbClr val="FFFF00"/>
                </a:solidFill>
                <a:effectLst>
                  <a:glow rad="101600">
                    <a:srgbClr val="000000">
                      <a:alpha val="60000"/>
                    </a:srgbClr>
                  </a:glow>
                </a:effectLst>
                <a:latin typeface="Arial" charset="0"/>
              </a:rPr>
              <a:t>1 Thessalonians 1:10</a:t>
            </a:r>
            <a:r>
              <a:rPr lang="en-US" b="1" dirty="0">
                <a:effectLst>
                  <a:glow rad="101600">
                    <a:srgbClr val="000000">
                      <a:alpha val="60000"/>
                    </a:srgbClr>
                  </a:glow>
                </a:effectLst>
                <a:latin typeface="Arial" charset="0"/>
              </a:rPr>
              <a:t>, “And to </a:t>
            </a:r>
            <a:r>
              <a:rPr lang="en-US" b="1" dirty="0">
                <a:solidFill>
                  <a:srgbClr val="FFFF00"/>
                </a:solidFill>
                <a:effectLst>
                  <a:glow rad="101600">
                    <a:srgbClr val="000000">
                      <a:alpha val="60000"/>
                    </a:srgbClr>
                  </a:glow>
                </a:effectLst>
                <a:latin typeface="Arial" charset="0"/>
              </a:rPr>
              <a:t>wait</a:t>
            </a:r>
            <a:r>
              <a:rPr lang="en-US" b="1" dirty="0">
                <a:effectLst>
                  <a:glow rad="101600">
                    <a:srgbClr val="000000">
                      <a:alpha val="60000"/>
                    </a:srgbClr>
                  </a:glow>
                </a:effectLst>
                <a:latin typeface="Arial" charset="0"/>
              </a:rPr>
              <a:t> for His Son </a:t>
            </a:r>
            <a:r>
              <a:rPr lang="en-US" b="1" dirty="0">
                <a:solidFill>
                  <a:srgbClr val="FFFF00"/>
                </a:solidFill>
                <a:effectLst>
                  <a:glow rad="101600">
                    <a:srgbClr val="000000">
                      <a:alpha val="60000"/>
                    </a:srgbClr>
                  </a:glow>
                </a:effectLst>
                <a:latin typeface="Arial" charset="0"/>
              </a:rPr>
              <a:t>from Heaven</a:t>
            </a:r>
            <a:r>
              <a:rPr lang="en-US" b="1" dirty="0">
                <a:effectLst>
                  <a:glow rad="101600">
                    <a:srgbClr val="000000">
                      <a:alpha val="60000"/>
                    </a:srgbClr>
                  </a:glow>
                </a:effectLst>
                <a:latin typeface="Arial" charset="0"/>
              </a:rPr>
              <a:t>…”</a:t>
            </a:r>
          </a:p>
          <a:p>
            <a:pPr eaLnBrk="1" hangingPunct="1">
              <a:defRPr/>
            </a:pPr>
            <a:endParaRPr lang="en-US" b="1" dirty="0">
              <a:effectLst>
                <a:glow rad="101600">
                  <a:srgbClr val="000000">
                    <a:alpha val="60000"/>
                  </a:srgbClr>
                </a:glow>
              </a:effectLst>
              <a:latin typeface="Arial" charset="0"/>
            </a:endParaRPr>
          </a:p>
          <a:p>
            <a:pPr eaLnBrk="1" hangingPunct="1">
              <a:defRPr/>
            </a:pPr>
            <a:r>
              <a:rPr lang="en-US" b="1" dirty="0">
                <a:solidFill>
                  <a:srgbClr val="FFFF00"/>
                </a:solidFill>
                <a:effectLst>
                  <a:glow rad="101600">
                    <a:srgbClr val="000000">
                      <a:alpha val="60000"/>
                    </a:srgbClr>
                  </a:glow>
                </a:effectLst>
                <a:latin typeface="Arial" charset="0"/>
              </a:rPr>
              <a:t>Titus 2:11-13</a:t>
            </a:r>
            <a:r>
              <a:rPr lang="en-US" b="1" dirty="0">
                <a:effectLst>
                  <a:glow rad="101600">
                    <a:srgbClr val="000000">
                      <a:alpha val="60000"/>
                    </a:srgbClr>
                  </a:glow>
                </a:effectLst>
                <a:latin typeface="Arial" charset="0"/>
              </a:rPr>
              <a:t>, “</a:t>
            </a:r>
            <a:r>
              <a:rPr lang="en-US" b="1" dirty="0">
                <a:solidFill>
                  <a:srgbClr val="FFFF00"/>
                </a:solidFill>
                <a:effectLst>
                  <a:glow rad="101600">
                    <a:srgbClr val="000000">
                      <a:alpha val="60000"/>
                    </a:srgbClr>
                  </a:glow>
                </a:effectLst>
                <a:latin typeface="Arial" charset="0"/>
              </a:rPr>
              <a:t>Looking for</a:t>
            </a:r>
            <a:r>
              <a:rPr lang="en-US" b="1" dirty="0">
                <a:effectLst>
                  <a:glow rad="101600">
                    <a:srgbClr val="000000">
                      <a:alpha val="60000"/>
                    </a:srgbClr>
                  </a:glow>
                </a:effectLst>
                <a:latin typeface="Arial" charset="0"/>
              </a:rPr>
              <a:t> that </a:t>
            </a:r>
            <a:r>
              <a:rPr lang="en-US" b="1" dirty="0">
                <a:solidFill>
                  <a:srgbClr val="FFFF00"/>
                </a:solidFill>
                <a:effectLst>
                  <a:glow rad="101600">
                    <a:srgbClr val="000000">
                      <a:alpha val="60000"/>
                    </a:srgbClr>
                  </a:glow>
                </a:effectLst>
                <a:latin typeface="Arial" charset="0"/>
              </a:rPr>
              <a:t>Blessed hope</a:t>
            </a:r>
            <a:r>
              <a:rPr lang="en-US" b="1" dirty="0">
                <a:effectLst>
                  <a:glow rad="101600">
                    <a:srgbClr val="000000">
                      <a:alpha val="60000"/>
                    </a:srgbClr>
                  </a:glow>
                </a:effectLst>
                <a:latin typeface="Arial" charset="0"/>
              </a:rPr>
              <a:t>, and </a:t>
            </a:r>
            <a:r>
              <a:rPr lang="en-US" b="1" dirty="0">
                <a:solidFill>
                  <a:schemeClr val="accent1"/>
                </a:solidFill>
                <a:effectLst>
                  <a:glow rad="101600">
                    <a:srgbClr val="000000">
                      <a:alpha val="60000"/>
                    </a:srgbClr>
                  </a:glow>
                </a:effectLst>
                <a:latin typeface="Arial" charset="0"/>
              </a:rPr>
              <a:t>glorious appearing </a:t>
            </a:r>
            <a:r>
              <a:rPr lang="en-US" b="1" dirty="0">
                <a:effectLst>
                  <a:glow rad="101600">
                    <a:srgbClr val="000000">
                      <a:alpha val="60000"/>
                    </a:srgbClr>
                  </a:glow>
                </a:effectLst>
                <a:latin typeface="Arial" charset="0"/>
              </a:rPr>
              <a:t>of the </a:t>
            </a:r>
            <a:r>
              <a:rPr lang="en-US" b="1" dirty="0">
                <a:solidFill>
                  <a:schemeClr val="accent1"/>
                </a:solidFill>
                <a:effectLst>
                  <a:glow rad="101600">
                    <a:srgbClr val="000000">
                      <a:alpha val="60000"/>
                    </a:srgbClr>
                  </a:glow>
                </a:effectLst>
                <a:latin typeface="Arial" charset="0"/>
              </a:rPr>
              <a:t>Great God </a:t>
            </a:r>
            <a:r>
              <a:rPr lang="en-US" b="1" dirty="0">
                <a:effectLst>
                  <a:glow rad="101600">
                    <a:srgbClr val="000000">
                      <a:alpha val="60000"/>
                    </a:srgbClr>
                  </a:glow>
                </a:effectLst>
                <a:latin typeface="Arial" charset="0"/>
              </a:rPr>
              <a:t>and </a:t>
            </a:r>
            <a:r>
              <a:rPr lang="en-US" b="1" dirty="0">
                <a:solidFill>
                  <a:schemeClr val="accent1"/>
                </a:solidFill>
                <a:effectLst>
                  <a:glow rad="101600">
                    <a:srgbClr val="000000">
                      <a:alpha val="60000"/>
                    </a:srgbClr>
                  </a:glow>
                </a:effectLst>
                <a:latin typeface="Arial" charset="0"/>
              </a:rPr>
              <a:t>Saviour Jesus Christ</a:t>
            </a:r>
            <a:r>
              <a:rPr lang="en-US" b="1" dirty="0">
                <a:effectLst>
                  <a:glow rad="101600">
                    <a:srgbClr val="000000">
                      <a:alpha val="60000"/>
                    </a:srgbClr>
                  </a:glow>
                </a:effectLst>
                <a:latin typeface="Arial" charset="0"/>
              </a:rPr>
              <a:t>.”</a:t>
            </a:r>
          </a:p>
          <a:p>
            <a:pPr eaLnBrk="1" hangingPunct="1">
              <a:defRPr/>
            </a:pPr>
            <a:endParaRPr lang="en-US" b="1" dirty="0">
              <a:effectLst>
                <a:glow rad="101600">
                  <a:srgbClr val="000000">
                    <a:alpha val="60000"/>
                  </a:srgbClr>
                </a:glow>
              </a:effectLst>
              <a:latin typeface="Arial" charset="0"/>
            </a:endParaRPr>
          </a:p>
          <a:p>
            <a:pPr eaLnBrk="1" hangingPunct="1">
              <a:defRPr/>
            </a:pPr>
            <a:r>
              <a:rPr lang="en-US" b="1" dirty="0">
                <a:solidFill>
                  <a:srgbClr val="FFFF00"/>
                </a:solidFill>
                <a:effectLst>
                  <a:glow rad="101600">
                    <a:srgbClr val="000000">
                      <a:alpha val="60000"/>
                    </a:srgbClr>
                  </a:glow>
                </a:effectLst>
                <a:latin typeface="Arial" charset="0"/>
              </a:rPr>
              <a:t>Philippians 3:20</a:t>
            </a:r>
            <a:r>
              <a:rPr lang="en-US" b="1" dirty="0">
                <a:effectLst>
                  <a:glow rad="101600">
                    <a:srgbClr val="000000">
                      <a:alpha val="60000"/>
                    </a:srgbClr>
                  </a:glow>
                </a:effectLst>
                <a:latin typeface="Arial" charset="0"/>
              </a:rPr>
              <a:t>,  “For our </a:t>
            </a:r>
            <a:r>
              <a:rPr lang="en-US" b="1" dirty="0">
                <a:solidFill>
                  <a:srgbClr val="FFFF00"/>
                </a:solidFill>
                <a:effectLst>
                  <a:glow rad="101600">
                    <a:srgbClr val="000000">
                      <a:alpha val="60000"/>
                    </a:srgbClr>
                  </a:glow>
                </a:effectLst>
                <a:latin typeface="Arial" charset="0"/>
              </a:rPr>
              <a:t>conversation</a:t>
            </a:r>
            <a:r>
              <a:rPr lang="en-US" b="1" dirty="0">
                <a:effectLst>
                  <a:glow rad="101600">
                    <a:srgbClr val="000000">
                      <a:alpha val="60000"/>
                    </a:srgbClr>
                  </a:glow>
                </a:effectLst>
                <a:latin typeface="Arial" charset="0"/>
              </a:rPr>
              <a:t> is in </a:t>
            </a:r>
            <a:r>
              <a:rPr lang="en-US" b="1" dirty="0">
                <a:solidFill>
                  <a:srgbClr val="FFFF00"/>
                </a:solidFill>
                <a:effectLst>
                  <a:glow rad="101600">
                    <a:srgbClr val="000000">
                      <a:alpha val="60000"/>
                    </a:srgbClr>
                  </a:glow>
                </a:effectLst>
                <a:latin typeface="Arial" charset="0"/>
              </a:rPr>
              <a:t>heaven</a:t>
            </a:r>
            <a:r>
              <a:rPr lang="en-US" b="1" dirty="0">
                <a:effectLst>
                  <a:glow rad="101600">
                    <a:srgbClr val="000000">
                      <a:alpha val="60000"/>
                    </a:srgbClr>
                  </a:glow>
                </a:effectLst>
                <a:latin typeface="Arial" charset="0"/>
              </a:rPr>
              <a:t> for whence also </a:t>
            </a:r>
            <a:r>
              <a:rPr lang="en-US" b="1" dirty="0">
                <a:solidFill>
                  <a:srgbClr val="FFFF00"/>
                </a:solidFill>
                <a:effectLst>
                  <a:glow rad="101600">
                    <a:srgbClr val="000000">
                      <a:alpha val="60000"/>
                    </a:srgbClr>
                  </a:glow>
                </a:effectLst>
                <a:latin typeface="Arial" charset="0"/>
              </a:rPr>
              <a:t>we look</a:t>
            </a:r>
            <a:r>
              <a:rPr lang="en-US" b="1" dirty="0">
                <a:effectLst>
                  <a:glow rad="101600">
                    <a:srgbClr val="000000">
                      <a:alpha val="60000"/>
                    </a:srgbClr>
                  </a:glow>
                </a:effectLst>
                <a:latin typeface="Arial" charset="0"/>
              </a:rPr>
              <a:t> for the </a:t>
            </a:r>
            <a:r>
              <a:rPr lang="en-US" b="1" dirty="0">
                <a:solidFill>
                  <a:schemeClr val="accent1"/>
                </a:solidFill>
                <a:effectLst>
                  <a:glow rad="101600">
                    <a:srgbClr val="000000">
                      <a:alpha val="60000"/>
                    </a:srgbClr>
                  </a:glow>
                </a:effectLst>
                <a:latin typeface="Arial" charset="0"/>
              </a:rPr>
              <a:t>Saviour</a:t>
            </a:r>
            <a:r>
              <a:rPr lang="en-US" b="1" dirty="0">
                <a:effectLst>
                  <a:glow rad="101600">
                    <a:srgbClr val="000000">
                      <a:alpha val="60000"/>
                    </a:srgbClr>
                  </a:glow>
                </a:effectLst>
                <a:latin typeface="Arial" charset="0"/>
              </a:rPr>
              <a:t>, the </a:t>
            </a:r>
            <a:r>
              <a:rPr lang="en-US" b="1" dirty="0">
                <a:solidFill>
                  <a:schemeClr val="accent1"/>
                </a:solidFill>
                <a:effectLst>
                  <a:glow rad="101600">
                    <a:srgbClr val="000000">
                      <a:alpha val="60000"/>
                    </a:srgbClr>
                  </a:glow>
                </a:effectLst>
                <a:latin typeface="Arial" charset="0"/>
              </a:rPr>
              <a:t>Lord Jesus Christ</a:t>
            </a:r>
            <a:r>
              <a:rPr lang="en-US" b="1" dirty="0">
                <a:effectLst>
                  <a:glow rad="101600">
                    <a:srgbClr val="000000">
                      <a:alpha val="60000"/>
                    </a:srgbClr>
                  </a:glow>
                </a:effectLst>
                <a:latin typeface="Arial" charset="0"/>
              </a:rPr>
              <a:t>.</a:t>
            </a:r>
          </a:p>
        </p:txBody>
      </p:sp>
      <p:sp>
        <p:nvSpPr>
          <p:cNvPr id="12295" name="Text Box 7"/>
          <p:cNvSpPr txBox="1">
            <a:spLocks noChangeArrowheads="1"/>
          </p:cNvSpPr>
          <p:nvPr/>
        </p:nvSpPr>
        <p:spPr bwMode="auto">
          <a:xfrm>
            <a:off x="6172200" y="4572001"/>
            <a:ext cx="5562600" cy="1200329"/>
          </a:xfrm>
          <a:prstGeom prst="rect">
            <a:avLst/>
          </a:prstGeom>
          <a:noFill/>
          <a:ln w="9525">
            <a:noFill/>
            <a:miter lim="800000"/>
            <a:headEnd/>
            <a:tailEnd/>
          </a:ln>
        </p:spPr>
        <p:txBody>
          <a:bodyPr wrap="square">
            <a:spAutoFit/>
          </a:bodyPr>
          <a:lstStyle/>
          <a:p>
            <a:pPr eaLnBrk="1" hangingPunct="1">
              <a:defRPr/>
            </a:pPr>
            <a:r>
              <a:rPr lang="en-US" b="1" dirty="0">
                <a:solidFill>
                  <a:srgbClr val="FFFF00"/>
                </a:solidFill>
                <a:effectLst>
                  <a:glow rad="101600">
                    <a:srgbClr val="000000">
                      <a:alpha val="60000"/>
                    </a:srgbClr>
                  </a:glow>
                </a:effectLst>
                <a:latin typeface="Arial" charset="0"/>
              </a:rPr>
              <a:t>1 John 3:3</a:t>
            </a:r>
            <a:r>
              <a:rPr lang="en-US" b="1" dirty="0">
                <a:effectLst>
                  <a:glow rad="101600">
                    <a:srgbClr val="000000">
                      <a:alpha val="60000"/>
                    </a:srgbClr>
                  </a:glow>
                </a:effectLst>
                <a:latin typeface="Arial" charset="0"/>
              </a:rPr>
              <a:t>, “And </a:t>
            </a:r>
            <a:r>
              <a:rPr lang="en-US" b="1" dirty="0">
                <a:solidFill>
                  <a:schemeClr val="accent1"/>
                </a:solidFill>
                <a:effectLst>
                  <a:glow rad="101600">
                    <a:srgbClr val="000000">
                      <a:alpha val="60000"/>
                    </a:srgbClr>
                  </a:glow>
                </a:effectLst>
                <a:latin typeface="Arial" charset="0"/>
              </a:rPr>
              <a:t>every man </a:t>
            </a:r>
            <a:r>
              <a:rPr lang="en-US" b="1" dirty="0">
                <a:effectLst>
                  <a:glow rad="101600">
                    <a:srgbClr val="000000">
                      <a:alpha val="60000"/>
                    </a:srgbClr>
                  </a:glow>
                </a:effectLst>
                <a:latin typeface="Arial" charset="0"/>
              </a:rPr>
              <a:t>that hath this </a:t>
            </a:r>
            <a:r>
              <a:rPr lang="en-US" b="1" dirty="0">
                <a:solidFill>
                  <a:srgbClr val="FFFF00"/>
                </a:solidFill>
                <a:effectLst>
                  <a:glow rad="101600">
                    <a:srgbClr val="000000">
                      <a:alpha val="60000"/>
                    </a:srgbClr>
                  </a:glow>
                </a:effectLst>
                <a:latin typeface="Arial" charset="0"/>
              </a:rPr>
              <a:t>hope</a:t>
            </a:r>
            <a:r>
              <a:rPr lang="en-US" b="1" dirty="0">
                <a:effectLst>
                  <a:glow rad="101600">
                    <a:srgbClr val="000000">
                      <a:alpha val="60000"/>
                    </a:srgbClr>
                  </a:glow>
                </a:effectLst>
                <a:latin typeface="Arial" charset="0"/>
              </a:rPr>
              <a:t> in him </a:t>
            </a:r>
            <a:r>
              <a:rPr lang="en-US" b="1" dirty="0" err="1">
                <a:solidFill>
                  <a:srgbClr val="FFFF00"/>
                </a:solidFill>
                <a:effectLst>
                  <a:glow rad="101600">
                    <a:srgbClr val="000000">
                      <a:alpha val="60000"/>
                    </a:srgbClr>
                  </a:glow>
                </a:effectLst>
                <a:latin typeface="Arial" charset="0"/>
              </a:rPr>
              <a:t>purifieth</a:t>
            </a:r>
            <a:r>
              <a:rPr lang="en-US" b="1" dirty="0">
                <a:solidFill>
                  <a:srgbClr val="FFFF00"/>
                </a:solidFill>
                <a:effectLst>
                  <a:glow rad="101600">
                    <a:srgbClr val="000000">
                      <a:alpha val="60000"/>
                    </a:srgbClr>
                  </a:glow>
                </a:effectLst>
                <a:latin typeface="Arial" charset="0"/>
              </a:rPr>
              <a:t> himself</a:t>
            </a:r>
            <a:r>
              <a:rPr lang="en-US" b="1" dirty="0">
                <a:effectLst>
                  <a:glow rad="101600">
                    <a:srgbClr val="000000">
                      <a:alpha val="60000"/>
                    </a:srgbClr>
                  </a:glow>
                </a:effectLst>
                <a:latin typeface="Arial" charset="0"/>
              </a:rPr>
              <a:t>, even as he is pure.”</a:t>
            </a:r>
          </a:p>
        </p:txBody>
      </p:sp>
      <p:sp>
        <p:nvSpPr>
          <p:cNvPr id="12297" name="Text Box 9"/>
          <p:cNvSpPr txBox="1">
            <a:spLocks noChangeArrowheads="1"/>
          </p:cNvSpPr>
          <p:nvPr/>
        </p:nvSpPr>
        <p:spPr bwMode="auto">
          <a:xfrm>
            <a:off x="6214532" y="4429908"/>
            <a:ext cx="5943600" cy="2215991"/>
          </a:xfrm>
          <a:prstGeom prst="rect">
            <a:avLst/>
          </a:prstGeom>
          <a:noFill/>
          <a:ln w="9525">
            <a:noFill/>
            <a:miter lim="800000"/>
            <a:headEnd/>
            <a:tailEnd/>
          </a:ln>
        </p:spPr>
        <p:txBody>
          <a:bodyPr wrap="square">
            <a:spAutoFit/>
          </a:bodyPr>
          <a:lstStyle/>
          <a:p>
            <a:pPr eaLnBrk="1" hangingPunct="1">
              <a:defRPr/>
            </a:pPr>
            <a:r>
              <a:rPr lang="en-US" sz="2300" b="1" dirty="0">
                <a:solidFill>
                  <a:srgbClr val="FFFF00"/>
                </a:solidFill>
                <a:effectLst>
                  <a:glow rad="101600">
                    <a:srgbClr val="000000">
                      <a:alpha val="60000"/>
                    </a:srgbClr>
                  </a:glow>
                </a:effectLst>
                <a:latin typeface="Arial" charset="0"/>
              </a:rPr>
              <a:t>2 Timothy 4:8</a:t>
            </a:r>
            <a:r>
              <a:rPr lang="en-US" sz="2300" b="1" dirty="0">
                <a:effectLst>
                  <a:glow rad="101600">
                    <a:srgbClr val="000000">
                      <a:alpha val="60000"/>
                    </a:srgbClr>
                  </a:glow>
                </a:effectLst>
                <a:latin typeface="Arial" charset="0"/>
              </a:rPr>
              <a:t>,  “Henceforth there is laid up for me a crown of righteousness, which the Lord, the righteous judge, shall give me at that day: and not to me only, but unto </a:t>
            </a:r>
            <a:r>
              <a:rPr lang="en-US" sz="2300" b="1" dirty="0">
                <a:solidFill>
                  <a:schemeClr val="accent1"/>
                </a:solidFill>
                <a:effectLst>
                  <a:glow rad="101600">
                    <a:srgbClr val="000000">
                      <a:alpha val="60000"/>
                    </a:srgbClr>
                  </a:glow>
                </a:effectLst>
                <a:latin typeface="Arial" charset="0"/>
              </a:rPr>
              <a:t>all them </a:t>
            </a:r>
            <a:r>
              <a:rPr lang="en-US" sz="2300" b="1" dirty="0">
                <a:effectLst>
                  <a:glow rad="101600">
                    <a:srgbClr val="000000">
                      <a:alpha val="60000"/>
                    </a:srgbClr>
                  </a:glow>
                </a:effectLst>
                <a:latin typeface="Arial" charset="0"/>
              </a:rPr>
              <a:t>also that </a:t>
            </a:r>
            <a:r>
              <a:rPr lang="en-US" sz="2300" b="1" dirty="0">
                <a:solidFill>
                  <a:srgbClr val="FFFF00"/>
                </a:solidFill>
                <a:effectLst>
                  <a:glow rad="101600">
                    <a:srgbClr val="000000">
                      <a:alpha val="60000"/>
                    </a:srgbClr>
                  </a:glow>
                </a:effectLst>
                <a:latin typeface="Arial" charset="0"/>
              </a:rPr>
              <a:t>love his appearing</a:t>
            </a:r>
            <a:r>
              <a:rPr lang="en-US" sz="2300" b="1" dirty="0">
                <a:effectLst>
                  <a:glow rad="101600">
                    <a:srgbClr val="000000">
                      <a:alpha val="60000"/>
                    </a:srgbClr>
                  </a:glow>
                </a:effectLst>
                <a:latin typeface="Arial" charset="0"/>
              </a:rPr>
              <a:t>.”</a:t>
            </a:r>
          </a:p>
        </p:txBody>
      </p:sp>
      <p:sp>
        <p:nvSpPr>
          <p:cNvPr id="8" name="Rectangle 2"/>
          <p:cNvSpPr txBox="1">
            <a:spLocks noChangeArrowheads="1"/>
          </p:cNvSpPr>
          <p:nvPr/>
        </p:nvSpPr>
        <p:spPr bwMode="auto">
          <a:xfrm>
            <a:off x="1524000" y="228600"/>
            <a:ext cx="9144000" cy="914400"/>
          </a:xfrm>
          <a:prstGeom prst="rect">
            <a:avLst/>
          </a:prstGeom>
          <a:noFill/>
          <a:ln w="9525">
            <a:noFill/>
            <a:miter lim="800000"/>
            <a:headEnd/>
            <a:tailEnd/>
          </a:ln>
          <a:effectLst/>
        </p:spPr>
        <p:txBody>
          <a:bodyPr anchor="ctr"/>
          <a:lstStyle/>
          <a:p>
            <a:pPr algn="ctr" eaLnBrk="1" hangingPunct="1">
              <a:defRPr/>
            </a:pPr>
            <a:r>
              <a:rPr lang="en-US" sz="4000" dirty="0">
                <a:solidFill>
                  <a:schemeClr val="bg1"/>
                </a:solidFill>
                <a:effectLst>
                  <a:glow rad="139700">
                    <a:srgbClr val="000000">
                      <a:alpha val="40000"/>
                    </a:srgbClr>
                  </a:glow>
                  <a:outerShdw blurRad="38100" dist="38100" dir="2700000" algn="tl">
                    <a:srgbClr val="000000">
                      <a:alpha val="43137"/>
                    </a:srgbClr>
                  </a:outerShdw>
                </a:effectLst>
                <a:latin typeface="Bernard MT Condensed" pitchFamily="18" charset="0"/>
              </a:rPr>
              <a:t>What should be the attitude of the Church?</a:t>
            </a:r>
            <a:endParaRPr lang="en-US" sz="4000" b="1" kern="0" dirty="0">
              <a:solidFill>
                <a:srgbClr val="FFFF66"/>
              </a:solidFill>
              <a:effectLst>
                <a:glow rad="139700">
                  <a:srgbClr val="000000">
                    <a:alpha val="40000"/>
                  </a:srgbClr>
                </a:glow>
                <a:outerShdw blurRad="38100" dist="38100" dir="2700000" algn="tl">
                  <a:srgbClr val="000000">
                    <a:alpha val="43137"/>
                  </a:srgbClr>
                </a:outerShdw>
              </a:effectLst>
              <a:latin typeface="Tempus Sans ITC" pitchFamily="82"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2292"/>
                                        </p:tgtEl>
                                        <p:attrNameLst>
                                          <p:attrName>style.visibility</p:attrName>
                                        </p:attrNameLst>
                                      </p:cBhvr>
                                      <p:to>
                                        <p:strVal val="visible"/>
                                      </p:to>
                                    </p:set>
                                    <p:animEffect transition="in" filter="fade">
                                      <p:cBhvr>
                                        <p:cTn id="11" dur="2000"/>
                                        <p:tgtEl>
                                          <p:spTgt spid="1229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294">
                                            <p:txEl>
                                              <p:pRg st="0" end="0"/>
                                            </p:txEl>
                                          </p:spTgt>
                                        </p:tgtEl>
                                        <p:attrNameLst>
                                          <p:attrName>style.visibility</p:attrName>
                                        </p:attrNameLst>
                                      </p:cBhvr>
                                      <p:to>
                                        <p:strVal val="visible"/>
                                      </p:to>
                                    </p:set>
                                    <p:animEffect transition="in" filter="fade">
                                      <p:cBhvr>
                                        <p:cTn id="16" dur="1000"/>
                                        <p:tgtEl>
                                          <p:spTgt spid="12294">
                                            <p:txEl>
                                              <p:pRg st="0" end="0"/>
                                            </p:txEl>
                                          </p:spTgt>
                                        </p:tgtEl>
                                      </p:cBhvr>
                                    </p:animEffect>
                                    <p:anim calcmode="lin" valueType="num">
                                      <p:cBhvr>
                                        <p:cTn id="17" dur="1000" fill="hold"/>
                                        <p:tgtEl>
                                          <p:spTgt spid="12294">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22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294">
                                            <p:txEl>
                                              <p:pRg st="2" end="2"/>
                                            </p:txEl>
                                          </p:spTgt>
                                        </p:tgtEl>
                                        <p:attrNameLst>
                                          <p:attrName>style.visibility</p:attrName>
                                        </p:attrNameLst>
                                      </p:cBhvr>
                                      <p:to>
                                        <p:strVal val="visible"/>
                                      </p:to>
                                    </p:set>
                                    <p:animEffect transition="in" filter="fade">
                                      <p:cBhvr>
                                        <p:cTn id="23" dur="1000"/>
                                        <p:tgtEl>
                                          <p:spTgt spid="12294">
                                            <p:txEl>
                                              <p:pRg st="2" end="2"/>
                                            </p:txEl>
                                          </p:spTgt>
                                        </p:tgtEl>
                                      </p:cBhvr>
                                    </p:animEffect>
                                    <p:anim calcmode="lin" valueType="num">
                                      <p:cBhvr>
                                        <p:cTn id="24" dur="1000" fill="hold"/>
                                        <p:tgtEl>
                                          <p:spTgt spid="12294">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1229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294">
                                            <p:txEl>
                                              <p:pRg st="4" end="4"/>
                                            </p:txEl>
                                          </p:spTgt>
                                        </p:tgtEl>
                                        <p:attrNameLst>
                                          <p:attrName>style.visibility</p:attrName>
                                        </p:attrNameLst>
                                      </p:cBhvr>
                                      <p:to>
                                        <p:strVal val="visible"/>
                                      </p:to>
                                    </p:set>
                                    <p:animEffect transition="in" filter="fade">
                                      <p:cBhvr>
                                        <p:cTn id="30" dur="1000"/>
                                        <p:tgtEl>
                                          <p:spTgt spid="12294">
                                            <p:txEl>
                                              <p:pRg st="4" end="4"/>
                                            </p:txEl>
                                          </p:spTgt>
                                        </p:tgtEl>
                                      </p:cBhvr>
                                    </p:animEffect>
                                    <p:anim calcmode="lin" valueType="num">
                                      <p:cBhvr>
                                        <p:cTn id="31" dur="1000" fill="hold"/>
                                        <p:tgtEl>
                                          <p:spTgt spid="1229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1229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294">
                                            <p:txEl>
                                              <p:pRg st="6" end="6"/>
                                            </p:txEl>
                                          </p:spTgt>
                                        </p:tgtEl>
                                        <p:attrNameLst>
                                          <p:attrName>style.visibility</p:attrName>
                                        </p:attrNameLst>
                                      </p:cBhvr>
                                      <p:to>
                                        <p:strVal val="visible"/>
                                      </p:to>
                                    </p:set>
                                    <p:animEffect transition="in" filter="fade">
                                      <p:cBhvr>
                                        <p:cTn id="37" dur="1000"/>
                                        <p:tgtEl>
                                          <p:spTgt spid="12294">
                                            <p:txEl>
                                              <p:pRg st="6" end="6"/>
                                            </p:txEl>
                                          </p:spTgt>
                                        </p:tgtEl>
                                      </p:cBhvr>
                                    </p:animEffect>
                                    <p:anim calcmode="lin" valueType="num">
                                      <p:cBhvr>
                                        <p:cTn id="38" dur="1000" fill="hold"/>
                                        <p:tgtEl>
                                          <p:spTgt spid="1229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229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nodeType="clickEffect">
                                  <p:stCondLst>
                                    <p:cond delay="0"/>
                                  </p:stCondLst>
                                  <p:childTnLst>
                                    <p:set>
                                      <p:cBhvr>
                                        <p:cTn id="43" dur="1" fill="hold">
                                          <p:stCondLst>
                                            <p:cond delay="0"/>
                                          </p:stCondLst>
                                        </p:cTn>
                                        <p:tgtEl>
                                          <p:spTgt spid="12295"/>
                                        </p:tgtEl>
                                        <p:attrNameLst>
                                          <p:attrName>style.visibility</p:attrName>
                                        </p:attrNameLst>
                                      </p:cBhvr>
                                      <p:to>
                                        <p:strVal val="visible"/>
                                      </p:to>
                                    </p:set>
                                    <p:animEffect transition="in" filter="fade">
                                      <p:cBhvr>
                                        <p:cTn id="44" dur="1000"/>
                                        <p:tgtEl>
                                          <p:spTgt spid="12295"/>
                                        </p:tgtEl>
                                      </p:cBhvr>
                                    </p:animEffect>
                                    <p:anim calcmode="lin" valueType="num">
                                      <p:cBhvr>
                                        <p:cTn id="45" dur="1000" fill="hold"/>
                                        <p:tgtEl>
                                          <p:spTgt spid="12295"/>
                                        </p:tgtEl>
                                        <p:attrNameLst>
                                          <p:attrName>ppt_x</p:attrName>
                                        </p:attrNameLst>
                                      </p:cBhvr>
                                      <p:tavLst>
                                        <p:tav tm="0">
                                          <p:val>
                                            <p:strVal val="#ppt_x"/>
                                          </p:val>
                                        </p:tav>
                                        <p:tav tm="100000">
                                          <p:val>
                                            <p:strVal val="#ppt_x"/>
                                          </p:val>
                                        </p:tav>
                                      </p:tavLst>
                                    </p:anim>
                                    <p:anim calcmode="lin" valueType="num">
                                      <p:cBhvr>
                                        <p:cTn id="46" dur="1000" fill="hold"/>
                                        <p:tgtEl>
                                          <p:spTgt spid="12295"/>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xit" presetSubtype="0" fill="hold" nodeType="clickEffect">
                                  <p:stCondLst>
                                    <p:cond delay="0"/>
                                  </p:stCondLst>
                                  <p:childTnLst>
                                    <p:anim calcmode="lin" valueType="num">
                                      <p:cBhvr>
                                        <p:cTn id="50" dur="500"/>
                                        <p:tgtEl>
                                          <p:spTgt spid="12295"/>
                                        </p:tgtEl>
                                        <p:attrNameLst>
                                          <p:attrName>ppt_w</p:attrName>
                                        </p:attrNameLst>
                                      </p:cBhvr>
                                      <p:tavLst>
                                        <p:tav tm="0">
                                          <p:val>
                                            <p:strVal val="ppt_w"/>
                                          </p:val>
                                        </p:tav>
                                        <p:tav tm="100000">
                                          <p:val>
                                            <p:fltVal val="0"/>
                                          </p:val>
                                        </p:tav>
                                      </p:tavLst>
                                    </p:anim>
                                    <p:anim calcmode="lin" valueType="num">
                                      <p:cBhvr>
                                        <p:cTn id="51" dur="500"/>
                                        <p:tgtEl>
                                          <p:spTgt spid="12295"/>
                                        </p:tgtEl>
                                        <p:attrNameLst>
                                          <p:attrName>ppt_h</p:attrName>
                                        </p:attrNameLst>
                                      </p:cBhvr>
                                      <p:tavLst>
                                        <p:tav tm="0">
                                          <p:val>
                                            <p:strVal val="ppt_h"/>
                                          </p:val>
                                        </p:tav>
                                        <p:tav tm="100000">
                                          <p:val>
                                            <p:fltVal val="0"/>
                                          </p:val>
                                        </p:tav>
                                      </p:tavLst>
                                    </p:anim>
                                    <p:animEffect transition="out" filter="fade">
                                      <p:cBhvr>
                                        <p:cTn id="52" dur="500"/>
                                        <p:tgtEl>
                                          <p:spTgt spid="12295"/>
                                        </p:tgtEl>
                                      </p:cBhvr>
                                    </p:animEffect>
                                    <p:set>
                                      <p:cBhvr>
                                        <p:cTn id="53" dur="1" fill="hold">
                                          <p:stCondLst>
                                            <p:cond delay="499"/>
                                          </p:stCondLst>
                                        </p:cTn>
                                        <p:tgtEl>
                                          <p:spTgt spid="12295"/>
                                        </p:tgtEl>
                                        <p:attrNameLst>
                                          <p:attrName>style.visibility</p:attrName>
                                        </p:attrNameLst>
                                      </p:cBhvr>
                                      <p:to>
                                        <p:strVal val="hidden"/>
                                      </p:to>
                                    </p:set>
                                  </p:childTnLst>
                                </p:cTn>
                              </p:par>
                              <p:par>
                                <p:cTn id="54" presetID="42" presetClass="entr" presetSubtype="0" fill="hold" nodeType="withEffect">
                                  <p:stCondLst>
                                    <p:cond delay="0"/>
                                  </p:stCondLst>
                                  <p:childTnLst>
                                    <p:set>
                                      <p:cBhvr>
                                        <p:cTn id="55" dur="1" fill="hold">
                                          <p:stCondLst>
                                            <p:cond delay="0"/>
                                          </p:stCondLst>
                                        </p:cTn>
                                        <p:tgtEl>
                                          <p:spTgt spid="12297"/>
                                        </p:tgtEl>
                                        <p:attrNameLst>
                                          <p:attrName>style.visibility</p:attrName>
                                        </p:attrNameLst>
                                      </p:cBhvr>
                                      <p:to>
                                        <p:strVal val="visible"/>
                                      </p:to>
                                    </p:set>
                                    <p:animEffect transition="in" filter="fade">
                                      <p:cBhvr>
                                        <p:cTn id="56" dur="1000"/>
                                        <p:tgtEl>
                                          <p:spTgt spid="12297"/>
                                        </p:tgtEl>
                                      </p:cBhvr>
                                    </p:animEffect>
                                    <p:anim calcmode="lin" valueType="num">
                                      <p:cBhvr>
                                        <p:cTn id="57" dur="1000" fill="hold"/>
                                        <p:tgtEl>
                                          <p:spTgt spid="12297"/>
                                        </p:tgtEl>
                                        <p:attrNameLst>
                                          <p:attrName>ppt_x</p:attrName>
                                        </p:attrNameLst>
                                      </p:cBhvr>
                                      <p:tavLst>
                                        <p:tav tm="0">
                                          <p:val>
                                            <p:strVal val="#ppt_x"/>
                                          </p:val>
                                        </p:tav>
                                        <p:tav tm="100000">
                                          <p:val>
                                            <p:strVal val="#ppt_x"/>
                                          </p:val>
                                        </p:tav>
                                      </p:tavLst>
                                    </p:anim>
                                    <p:anim calcmode="lin" valueType="num">
                                      <p:cBhvr>
                                        <p:cTn id="58" dur="1000" fill="hold"/>
                                        <p:tgtEl>
                                          <p:spTgt spid="122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e-Church-2"/>
          <p:cNvPicPr>
            <a:picLocks noChangeAspect="1" noChangeArrowheads="1"/>
          </p:cNvPicPr>
          <p:nvPr/>
        </p:nvPicPr>
        <p:blipFill>
          <a:blip r:embed="rId2" cstate="print"/>
          <a:srcRect/>
          <a:stretch>
            <a:fillRect/>
          </a:stretch>
        </p:blipFill>
        <p:spPr bwMode="auto">
          <a:xfrm>
            <a:off x="0" y="-152399"/>
            <a:ext cx="12192000" cy="7086600"/>
          </a:xfrm>
          <a:prstGeom prst="rect">
            <a:avLst/>
          </a:prstGeom>
          <a:ln>
            <a:noFill/>
          </a:ln>
          <a:effectLst>
            <a:softEdge rad="112500"/>
          </a:effectLst>
        </p:spPr>
      </p:pic>
      <p:sp>
        <p:nvSpPr>
          <p:cNvPr id="11270" name="Rectangle 6"/>
          <p:cNvSpPr>
            <a:spLocks noChangeArrowheads="1"/>
          </p:cNvSpPr>
          <p:nvPr/>
        </p:nvSpPr>
        <p:spPr bwMode="auto">
          <a:xfrm>
            <a:off x="1524000" y="3276601"/>
            <a:ext cx="9144000" cy="1754326"/>
          </a:xfrm>
          <a:prstGeom prst="rect">
            <a:avLst/>
          </a:prstGeom>
          <a:noFill/>
          <a:ln w="9525">
            <a:noFill/>
            <a:miter lim="800000"/>
            <a:headEnd/>
            <a:tailEnd/>
          </a:ln>
        </p:spPr>
        <p:txBody>
          <a:bodyPr>
            <a:spAutoFit/>
          </a:bodyPr>
          <a:lstStyle/>
          <a:p>
            <a:pPr algn="ctr" eaLnBrk="1" hangingPunct="1">
              <a:defRPr/>
            </a:pPr>
            <a:r>
              <a:rPr lang="en-US" sz="6000" kern="0" dirty="0">
                <a:effectLst>
                  <a:glow rad="139700">
                    <a:srgbClr val="000000">
                      <a:alpha val="40000"/>
                    </a:srgbClr>
                  </a:glow>
                  <a:outerShdw blurRad="38100" dist="38100" dir="2700000" algn="tl">
                    <a:srgbClr val="000000">
                      <a:alpha val="43137"/>
                    </a:srgbClr>
                  </a:outerShdw>
                </a:effectLst>
                <a:latin typeface="Bernard MT Condensed" pitchFamily="18" charset="0"/>
                <a:ea typeface="+mj-ea"/>
                <a:cs typeface="+mj-cs"/>
              </a:rPr>
              <a:t>The Rapture of the Church</a:t>
            </a:r>
          </a:p>
          <a:p>
            <a:pPr algn="ctr" eaLnBrk="1" hangingPunct="1">
              <a:defRPr/>
            </a:pPr>
            <a:r>
              <a:rPr lang="en-US" sz="4800" b="1" kern="0" dirty="0">
                <a:effectLst>
                  <a:glow rad="101600">
                    <a:srgbClr val="000000"/>
                  </a:glow>
                </a:effectLst>
                <a:latin typeface="Bernard MT Condensed" panose="02050806060905020404" pitchFamily="18" charset="77"/>
                <a:ea typeface="Tahoma" pitchFamily="34" charset="0"/>
                <a:cs typeface="Tahoma" pitchFamily="34" charset="0"/>
              </a:rPr>
              <a:t>What it is and What is not!</a:t>
            </a:r>
            <a:endParaRPr lang="en-US" sz="4800" kern="0" dirty="0">
              <a:latin typeface="Bernard MT Condensed" panose="02050806060905020404" pitchFamily="18" charset="77"/>
            </a:endParaRPr>
          </a:p>
        </p:txBody>
      </p:sp>
    </p:spTree>
    <p:extLst>
      <p:ext uri="{BB962C8B-B14F-4D97-AF65-F5344CB8AC3E}">
        <p14:creationId xmlns:p14="http://schemas.microsoft.com/office/powerpoint/2010/main" val="1583080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Effect transition="in" filter="fade">
                                      <p:cBhvr>
                                        <p:cTn id="7" dur="1000"/>
                                        <p:tgtEl>
                                          <p:spTgt spid="11270">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270">
                                            <p:txEl>
                                              <p:pRg st="1" end="1"/>
                                            </p:txEl>
                                          </p:spTgt>
                                        </p:tgtEl>
                                        <p:attrNameLst>
                                          <p:attrName>style.visibility</p:attrName>
                                        </p:attrNameLst>
                                      </p:cBhvr>
                                      <p:to>
                                        <p:strVal val="visible"/>
                                      </p:to>
                                    </p:set>
                                    <p:animEffect transition="in" filter="fade">
                                      <p:cBhvr>
                                        <p:cTn id="11" dur="1000"/>
                                        <p:tgtEl>
                                          <p:spTgt spid="11270">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grpId="0" nodeType="clickEffect">
                                  <p:stCondLst>
                                    <p:cond delay="0"/>
                                  </p:stCondLst>
                                  <p:childTnLst>
                                    <p:animMotion origin="layout" path="M -2.77778E-7 0.02222 L -2.77778E-7 -0.44398 " pathEditMode="relative" rAng="0" ptsTypes="AA">
                                      <p:cBhvr>
                                        <p:cTn id="15" dur="500" fill="hold"/>
                                        <p:tgtEl>
                                          <p:spTgt spid="11270">
                                            <p:txEl>
                                              <p:pRg st="0" end="0"/>
                                            </p:txEl>
                                          </p:spTgt>
                                        </p:tgtEl>
                                        <p:attrNameLst>
                                          <p:attrName>ppt_x</p:attrName>
                                          <p:attrName>ppt_y</p:attrName>
                                        </p:attrNameLst>
                                      </p:cBhvr>
                                      <p:rCtr x="0" y="-23310"/>
                                    </p:animMotion>
                                  </p:childTnLst>
                                </p:cTn>
                              </p:par>
                              <p:par>
                                <p:cTn id="16" presetID="0" presetClass="path" presetSubtype="0" accel="50000" decel="50000" fill="hold" grpId="0" nodeType="withEffect">
                                  <p:stCondLst>
                                    <p:cond delay="0"/>
                                  </p:stCondLst>
                                  <p:childTnLst>
                                    <p:animMotion origin="layout" path="M -2.77778E-7 0.02222 L -2.77778E-7 -0.44398 " pathEditMode="relative" rAng="0" ptsTypes="AA">
                                      <p:cBhvr>
                                        <p:cTn id="17" dur="500" fill="hold"/>
                                        <p:tgtEl>
                                          <p:spTgt spid="11270">
                                            <p:txEl>
                                              <p:pRg st="1" end="1"/>
                                            </p:txEl>
                                          </p:spTgt>
                                        </p:tgtEl>
                                        <p:attrNameLst>
                                          <p:attrName>ppt_x</p:attrName>
                                          <p:attrName>ppt_y</p:attrName>
                                        </p:attrNameLst>
                                      </p:cBhvr>
                                      <p:rCtr x="0" y="-23310"/>
                                    </p:animMotion>
                                  </p:childTnLst>
                                </p:cTn>
                              </p:par>
                              <p:par>
                                <p:cTn id="18" presetID="10" presetClass="entr" presetSubtype="0" fill="hold" nodeType="withEffect">
                                  <p:stCondLst>
                                    <p:cond delay="0"/>
                                  </p:stCondLst>
                                  <p:childTnLst>
                                    <p:set>
                                      <p:cBhvr>
                                        <p:cTn id="19" dur="1" fill="hold">
                                          <p:stCondLst>
                                            <p:cond delay="0"/>
                                          </p:stCondLst>
                                        </p:cTn>
                                        <p:tgtEl>
                                          <p:spTgt spid="11268"/>
                                        </p:tgtEl>
                                        <p:attrNameLst>
                                          <p:attrName>style.visibility</p:attrName>
                                        </p:attrNameLst>
                                      </p:cBhvr>
                                      <p:to>
                                        <p:strVal val="visible"/>
                                      </p:to>
                                    </p:set>
                                    <p:animEffect transition="in" filter="fade">
                                      <p:cBhvr>
                                        <p:cTn id="20"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CBB98B-5FEA-AF42-B0F9-3F89B23F78DD}"/>
              </a:ext>
            </a:extLst>
          </p:cNvPr>
          <p:cNvPicPr>
            <a:picLocks noChangeAspect="1"/>
          </p:cNvPicPr>
          <p:nvPr/>
        </p:nvPicPr>
        <p:blipFill>
          <a:blip r:embed="rId3"/>
          <a:stretch>
            <a:fillRect/>
          </a:stretch>
        </p:blipFill>
        <p:spPr>
          <a:xfrm>
            <a:off x="0" y="0"/>
            <a:ext cx="12192000" cy="6934200"/>
          </a:xfrm>
          <a:prstGeom prst="rect">
            <a:avLst/>
          </a:prstGeom>
        </p:spPr>
      </p:pic>
    </p:spTree>
    <p:extLst>
      <p:ext uri="{BB962C8B-B14F-4D97-AF65-F5344CB8AC3E}">
        <p14:creationId xmlns:p14="http://schemas.microsoft.com/office/powerpoint/2010/main" val="2164623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189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432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694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12192000" cy="624840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1524000" y="1"/>
            <a:ext cx="9144000" cy="646331"/>
          </a:xfrm>
          <a:prstGeom prst="rect">
            <a:avLst/>
          </a:prstGeom>
        </p:spPr>
        <p:txBody>
          <a:bodyPr wrap="square">
            <a:spAutoFit/>
          </a:bodyPr>
          <a:lstStyle/>
          <a:p>
            <a:pPr algn="ctr">
              <a:defRPr/>
            </a:pPr>
            <a:r>
              <a:rPr lang="en-US" sz="3600" kern="0" dirty="0">
                <a:solidFill>
                  <a:schemeClr val="bg1"/>
                </a:solidFill>
                <a:effectLst>
                  <a:glow rad="101600">
                    <a:srgbClr val="000308"/>
                  </a:glow>
                  <a:outerShdw blurRad="38100" dist="38100" dir="2700000" algn="tl">
                    <a:srgbClr val="000000">
                      <a:alpha val="43137"/>
                    </a:srgbClr>
                  </a:outerShdw>
                </a:effectLst>
                <a:latin typeface="Bernard MT Condensed" pitchFamily="18" charset="0"/>
              </a:rPr>
              <a:t>False Rapture Prophecy of Jesus Christ</a:t>
            </a:r>
            <a:endParaRPr lang="en-US" sz="1400" dirty="0">
              <a:solidFill>
                <a:schemeClr val="bg1"/>
              </a:solidFill>
              <a:effectLst>
                <a:glow rad="101600">
                  <a:srgbClr val="000308"/>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463091590"/>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49016"/>
            <a:ext cx="7658100" cy="267038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8252178" y="422379"/>
            <a:ext cx="3560233" cy="2123658"/>
          </a:xfrm>
          <a:prstGeom prst="rect">
            <a:avLst/>
          </a:prstGeom>
        </p:spPr>
        <p:txBody>
          <a:bodyPr wrap="square">
            <a:spAutoFit/>
          </a:bodyPr>
          <a:lstStyle/>
          <a:p>
            <a:pPr algn="r">
              <a:defRPr/>
            </a:pPr>
            <a:r>
              <a:rPr lang="en-US" sz="4400" kern="0" dirty="0">
                <a:solidFill>
                  <a:schemeClr val="bg1"/>
                </a:solidFill>
                <a:effectLst>
                  <a:glow rad="101600">
                    <a:srgbClr val="000308"/>
                  </a:glow>
                  <a:outerShdw blurRad="38100" dist="38100" dir="2700000" algn="tl">
                    <a:srgbClr val="000000">
                      <a:alpha val="43137"/>
                    </a:srgbClr>
                  </a:outerShdw>
                </a:effectLst>
                <a:latin typeface="Bernard MT Condensed" pitchFamily="18" charset="0"/>
              </a:rPr>
              <a:t>False Rapture Prophecy of Jesus Christ</a:t>
            </a:r>
            <a:endParaRPr lang="en-US" sz="1800" dirty="0">
              <a:solidFill>
                <a:schemeClr val="bg1"/>
              </a:solidFill>
              <a:effectLst>
                <a:glow rad="101600">
                  <a:srgbClr val="000308"/>
                </a:glow>
                <a:outerShdw blurRad="38100" dist="38100" dir="2700000" algn="tl">
                  <a:srgbClr val="000000">
                    <a:alpha val="43137"/>
                  </a:srgbClr>
                </a:outerShdw>
              </a:effectLst>
            </a:endParaRPr>
          </a:p>
        </p:txBody>
      </p:sp>
      <p:sp>
        <p:nvSpPr>
          <p:cNvPr id="4" name="Rectangle 3"/>
          <p:cNvSpPr/>
          <p:nvPr/>
        </p:nvSpPr>
        <p:spPr>
          <a:xfrm>
            <a:off x="342900" y="5489786"/>
            <a:ext cx="11404600" cy="1077218"/>
          </a:xfrm>
          <a:prstGeom prst="rect">
            <a:avLst/>
          </a:prstGeom>
        </p:spPr>
        <p:txBody>
          <a:bodyPr wrap="square">
            <a:spAutoFit/>
          </a:bodyPr>
          <a:lstStyle/>
          <a:p>
            <a:pPr>
              <a:defRPr/>
            </a:pPr>
            <a:r>
              <a:rPr lang="en-US" sz="3200" kern="0" dirty="0">
                <a:solidFill>
                  <a:schemeClr val="bg1"/>
                </a:solidFill>
                <a:effectLst>
                  <a:glow rad="101600">
                    <a:srgbClr val="000308"/>
                  </a:glow>
                  <a:outerShdw blurRad="38100" dist="38100" dir="2700000" algn="tl">
                    <a:srgbClr val="000000">
                      <a:alpha val="43137"/>
                    </a:srgbClr>
                  </a:outerShdw>
                </a:effectLst>
                <a:latin typeface="Bernard MT Condensed" pitchFamily="18" charset="0"/>
              </a:rPr>
              <a:t>Some claim in this </a:t>
            </a:r>
            <a:r>
              <a:rPr lang="en-US" sz="3200" kern="0" dirty="0">
                <a:solidFill>
                  <a:srgbClr val="FFFF00"/>
                </a:solidFill>
                <a:effectLst>
                  <a:glow rad="101600">
                    <a:srgbClr val="000308"/>
                  </a:glow>
                  <a:outerShdw blurRad="38100" dist="38100" dir="2700000" algn="tl">
                    <a:srgbClr val="000000">
                      <a:alpha val="43137"/>
                    </a:srgbClr>
                  </a:outerShdw>
                </a:effectLst>
                <a:latin typeface="Bernard MT Condensed" pitchFamily="18" charset="0"/>
              </a:rPr>
              <a:t>Revelation 12 prophecy</a:t>
            </a:r>
            <a:r>
              <a:rPr lang="en-US" sz="3200" kern="0" dirty="0">
                <a:solidFill>
                  <a:schemeClr val="bg1"/>
                </a:solidFill>
                <a:effectLst>
                  <a:glow rad="101600">
                    <a:srgbClr val="000308"/>
                  </a:glow>
                  <a:outerShdw blurRad="38100" dist="38100" dir="2700000" algn="tl">
                    <a:srgbClr val="000000">
                      <a:alpha val="43137"/>
                    </a:srgbClr>
                  </a:outerShdw>
                </a:effectLst>
                <a:latin typeface="Bernard MT Condensed" pitchFamily="18" charset="0"/>
              </a:rPr>
              <a:t>, that Jesus could Rapture the Church or Return for His 2</a:t>
            </a:r>
            <a:r>
              <a:rPr lang="en-US" sz="3200" kern="0" baseline="30000" dirty="0">
                <a:solidFill>
                  <a:schemeClr val="bg1"/>
                </a:solidFill>
                <a:effectLst>
                  <a:glow rad="101600">
                    <a:srgbClr val="000308"/>
                  </a:glow>
                  <a:outerShdw blurRad="38100" dist="38100" dir="2700000" algn="tl">
                    <a:srgbClr val="000000">
                      <a:alpha val="43137"/>
                    </a:srgbClr>
                  </a:outerShdw>
                </a:effectLst>
                <a:latin typeface="Bernard MT Condensed" pitchFamily="18" charset="0"/>
              </a:rPr>
              <a:t>nd</a:t>
            </a:r>
            <a:r>
              <a:rPr lang="en-US" sz="3200" kern="0" dirty="0">
                <a:solidFill>
                  <a:schemeClr val="bg1"/>
                </a:solidFill>
                <a:effectLst>
                  <a:glow rad="101600">
                    <a:srgbClr val="000308"/>
                  </a:glow>
                  <a:outerShdw blurRad="38100" dist="38100" dir="2700000" algn="tl">
                    <a:srgbClr val="000000">
                      <a:alpha val="43137"/>
                    </a:srgbClr>
                  </a:outerShdw>
                </a:effectLst>
                <a:latin typeface="Bernard MT Condensed" pitchFamily="18" charset="0"/>
              </a:rPr>
              <a:t> coming?</a:t>
            </a:r>
            <a:endParaRPr lang="en-US" sz="1600" dirty="0">
              <a:solidFill>
                <a:schemeClr val="bg1"/>
              </a:solidFill>
              <a:effectLst>
                <a:glow rad="101600">
                  <a:srgbClr val="000308"/>
                </a:glow>
                <a:outerShdw blurRad="38100" dist="38100" dir="2700000" algn="tl">
                  <a:srgbClr val="000000">
                    <a:alpha val="43137"/>
                  </a:srgbClr>
                </a:outerShdw>
              </a:effectLst>
            </a:endParaRPr>
          </a:p>
        </p:txBody>
      </p:sp>
      <p:sp>
        <p:nvSpPr>
          <p:cNvPr id="5" name="Rectangle 4"/>
          <p:cNvSpPr/>
          <p:nvPr/>
        </p:nvSpPr>
        <p:spPr>
          <a:xfrm>
            <a:off x="266700" y="2861932"/>
            <a:ext cx="11582400" cy="2585323"/>
          </a:xfrm>
          <a:prstGeom prst="rect">
            <a:avLst/>
          </a:prstGeom>
        </p:spPr>
        <p:txBody>
          <a:bodyPr wrap="square">
            <a:spAutoFit/>
          </a:bodyPr>
          <a:lstStyle/>
          <a:p>
            <a:r>
              <a:rPr lang="en-US" sz="1800" b="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On </a:t>
            </a:r>
            <a:r>
              <a:rPr lang="en-US" sz="1800" b="1" dirty="0">
                <a:solidFill>
                  <a:srgbClr val="FFFF00"/>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September 23, 2017</a:t>
            </a:r>
            <a:r>
              <a:rPr lang="en-US" sz="1800" b="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 the sun will be in the zodiac constellation Virgo—“</a:t>
            </a:r>
            <a:r>
              <a:rPr lang="en-US" sz="1800" b="1" i="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a woman clothed with the sun</a:t>
            </a:r>
            <a:r>
              <a:rPr lang="en-US" sz="1800" b="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  The moon will be at the feet of Virgo—“</a:t>
            </a:r>
            <a:r>
              <a:rPr lang="en-US" sz="1800" b="1" i="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with the moon under her feet</a:t>
            </a:r>
            <a:r>
              <a:rPr lang="en-US" sz="1800" b="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  The ‘nine’ stars of the zodiac constellation Leo, plus three planets (Mercury, Venus, and Mars), will be at the head of Virgo—“</a:t>
            </a:r>
            <a:r>
              <a:rPr lang="en-US" sz="1800" b="1" i="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on her head a crown of twelve stars</a:t>
            </a:r>
            <a:r>
              <a:rPr lang="en-US" sz="1800" b="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  The planet Jupiter will be in the center of Virgo, and as the weeks pass after September 23 Jupiter will exit Virgo to the east, past her feet, so to speak—“</a:t>
            </a:r>
            <a:r>
              <a:rPr lang="en-US" sz="1800" b="1" i="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She was with child and wailed aloud in pain as she labored to give birth</a:t>
            </a:r>
            <a:r>
              <a:rPr lang="en-US" sz="1800" b="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  Jupiter is the largest of the planets, the “king” of the planets, so to speak—“</a:t>
            </a:r>
            <a:r>
              <a:rPr lang="en-US" sz="1800" b="1" i="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She gave birth to a son, a male child, destined to rule all the nations with an iron rod</a:t>
            </a:r>
            <a:r>
              <a:rPr lang="en-US" sz="1800" b="1" dirty="0">
                <a:solidFill>
                  <a:schemeClr val="bg1"/>
                </a:solidFill>
                <a:effectLst>
                  <a:glow rad="101600">
                    <a:srgbClr val="000000"/>
                  </a:glow>
                </a:effectLst>
                <a:latin typeface="Tahoma" panose="020B0604030504040204" pitchFamily="34" charset="0"/>
                <a:ea typeface="Tahoma" panose="020B0604030504040204" pitchFamily="34" charset="0"/>
                <a:cs typeface="Tahoma" panose="020B0604030504040204" pitchFamily="34" charset="0"/>
              </a:rPr>
              <a:t>”.  Must this not be a sign of something momentous, like the Internet sources say? - The Catholic Astronomer </a:t>
            </a:r>
          </a:p>
        </p:txBody>
      </p:sp>
    </p:spTree>
    <p:extLst>
      <p:ext uri="{BB962C8B-B14F-4D97-AF65-F5344CB8AC3E}">
        <p14:creationId xmlns:p14="http://schemas.microsoft.com/office/powerpoint/2010/main" val="41614664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12192000" cy="5143500"/>
          </a:xfrm>
          <a:prstGeom prst="rect">
            <a:avLst/>
          </a:prstGeom>
        </p:spPr>
      </p:pic>
      <p:sp>
        <p:nvSpPr>
          <p:cNvPr id="3" name="Rectangle 2"/>
          <p:cNvSpPr/>
          <p:nvPr/>
        </p:nvSpPr>
        <p:spPr>
          <a:xfrm>
            <a:off x="1447800" y="76201"/>
            <a:ext cx="9220200" cy="646331"/>
          </a:xfrm>
          <a:prstGeom prst="rect">
            <a:avLst/>
          </a:prstGeom>
        </p:spPr>
        <p:txBody>
          <a:bodyPr wrap="square">
            <a:spAutoFit/>
          </a:bodyPr>
          <a:lstStyle/>
          <a:p>
            <a:pPr algn="ctr">
              <a:defRPr/>
            </a:pPr>
            <a:r>
              <a:rPr lang="en-US" sz="3600" kern="0" dirty="0">
                <a:solidFill>
                  <a:schemeClr val="bg1"/>
                </a:solidFill>
                <a:effectLst>
                  <a:glow rad="101600">
                    <a:srgbClr val="000308"/>
                  </a:glow>
                  <a:outerShdw blurRad="38100" dist="38100" dir="2700000" algn="tl">
                    <a:srgbClr val="000000">
                      <a:alpha val="43137"/>
                    </a:srgbClr>
                  </a:outerShdw>
                </a:effectLst>
                <a:latin typeface="Bernard MT Condensed" pitchFamily="18" charset="0"/>
              </a:rPr>
              <a:t>False Rapture Prophecy of Jesus Christ</a:t>
            </a:r>
            <a:endParaRPr lang="en-US" sz="1400" dirty="0">
              <a:solidFill>
                <a:schemeClr val="bg1"/>
              </a:solidFill>
              <a:effectLst>
                <a:glow rad="101600">
                  <a:srgbClr val="000308"/>
                </a:glow>
                <a:outerShdw blurRad="38100" dist="38100" dir="2700000" algn="tl">
                  <a:srgbClr val="000000">
                    <a:alpha val="43137"/>
                  </a:srgbClr>
                </a:outerShdw>
              </a:effectLst>
            </a:endParaRPr>
          </a:p>
        </p:txBody>
      </p:sp>
      <p:sp>
        <p:nvSpPr>
          <p:cNvPr id="4" name="Rectangle 3"/>
          <p:cNvSpPr/>
          <p:nvPr/>
        </p:nvSpPr>
        <p:spPr>
          <a:xfrm>
            <a:off x="1524000" y="6096001"/>
            <a:ext cx="9144000" cy="646331"/>
          </a:xfrm>
          <a:prstGeom prst="rect">
            <a:avLst/>
          </a:prstGeom>
        </p:spPr>
        <p:txBody>
          <a:bodyPr wrap="square">
            <a:spAutoFit/>
          </a:bodyPr>
          <a:lstStyle/>
          <a:p>
            <a:pPr algn="ctr">
              <a:defRPr/>
            </a:pPr>
            <a:r>
              <a:rPr lang="en-US" sz="3600" kern="0" dirty="0">
                <a:solidFill>
                  <a:schemeClr val="bg1"/>
                </a:solidFill>
                <a:effectLst>
                  <a:glow rad="101600">
                    <a:srgbClr val="000308"/>
                  </a:glow>
                  <a:outerShdw blurRad="38100" dist="38100" dir="2700000" algn="tl">
                    <a:srgbClr val="000000">
                      <a:alpha val="43137"/>
                    </a:srgbClr>
                  </a:outerShdw>
                </a:effectLst>
                <a:latin typeface="Bernard MT Condensed" pitchFamily="18" charset="0"/>
              </a:rPr>
              <a:t>This Photo was taken in San Diego, CA. April - 2017</a:t>
            </a:r>
            <a:endParaRPr lang="en-US" sz="1800" dirty="0">
              <a:solidFill>
                <a:schemeClr val="bg1"/>
              </a:solidFill>
              <a:effectLst>
                <a:glow rad="101600">
                  <a:srgbClr val="000308"/>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482260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10;&#10;Description automatically generated">
            <a:extLst>
              <a:ext uri="{FF2B5EF4-FFF2-40B4-BE49-F238E27FC236}">
                <a16:creationId xmlns:a16="http://schemas.microsoft.com/office/drawing/2014/main" id="{EBDA4466-5AA6-DE40-9638-DEC3E324C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043" y="1259262"/>
            <a:ext cx="13298557" cy="4220723"/>
          </a:xfrm>
          <a:prstGeom prst="rect">
            <a:avLst/>
          </a:prstGeom>
        </p:spPr>
      </p:pic>
      <p:sp>
        <p:nvSpPr>
          <p:cNvPr id="3" name="Text Box 5">
            <a:extLst>
              <a:ext uri="{FF2B5EF4-FFF2-40B4-BE49-F238E27FC236}">
                <a16:creationId xmlns:a16="http://schemas.microsoft.com/office/drawing/2014/main" id="{BD810D17-1824-4542-B69D-3308CA7B5D81}"/>
              </a:ext>
            </a:extLst>
          </p:cNvPr>
          <p:cNvSpPr txBox="1">
            <a:spLocks noChangeArrowheads="1"/>
          </p:cNvSpPr>
          <p:nvPr/>
        </p:nvSpPr>
        <p:spPr bwMode="auto">
          <a:xfrm>
            <a:off x="0" y="135342"/>
            <a:ext cx="12192000" cy="738664"/>
          </a:xfrm>
          <a:prstGeom prst="rect">
            <a:avLst/>
          </a:prstGeom>
          <a:noFill/>
          <a:ln w="9525">
            <a:noFill/>
            <a:miter lim="800000"/>
            <a:headEnd/>
            <a:tailEnd/>
          </a:ln>
          <a:effectLst/>
        </p:spPr>
        <p:txBody>
          <a:bodyPr wrap="square">
            <a:spAutoFit/>
          </a:bodyPr>
          <a:lstStyle/>
          <a:p>
            <a:pPr algn="ctr" eaLnBrk="1" hangingPunct="1">
              <a:spcBef>
                <a:spcPct val="50000"/>
              </a:spcBef>
              <a:defRPr/>
            </a:pPr>
            <a:r>
              <a:rPr lang="en-US" sz="4200" b="1" dirty="0">
                <a:effectLst/>
                <a:latin typeface="Tahoma" panose="020B0604030504040204" pitchFamily="34" charset="0"/>
                <a:ea typeface="Tahoma" panose="020B0604030504040204" pitchFamily="34" charset="0"/>
                <a:cs typeface="Tahoma" panose="020B0604030504040204" pitchFamily="34" charset="0"/>
              </a:rPr>
              <a:t>Download our New Ministry App</a:t>
            </a:r>
          </a:p>
        </p:txBody>
      </p:sp>
      <p:sp>
        <p:nvSpPr>
          <p:cNvPr id="4" name="Text Box 5">
            <a:extLst>
              <a:ext uri="{FF2B5EF4-FFF2-40B4-BE49-F238E27FC236}">
                <a16:creationId xmlns:a16="http://schemas.microsoft.com/office/drawing/2014/main" id="{46AD949E-5A97-2C43-81D7-265D0796354E}"/>
              </a:ext>
            </a:extLst>
          </p:cNvPr>
          <p:cNvSpPr txBox="1">
            <a:spLocks noChangeArrowheads="1"/>
          </p:cNvSpPr>
          <p:nvPr/>
        </p:nvSpPr>
        <p:spPr bwMode="auto">
          <a:xfrm>
            <a:off x="0" y="5717143"/>
            <a:ext cx="12192000" cy="738664"/>
          </a:xfrm>
          <a:prstGeom prst="rect">
            <a:avLst/>
          </a:prstGeom>
          <a:noFill/>
          <a:ln w="9525">
            <a:noFill/>
            <a:miter lim="800000"/>
            <a:headEnd/>
            <a:tailEnd/>
          </a:ln>
          <a:effectLst/>
        </p:spPr>
        <p:txBody>
          <a:bodyPr wrap="square">
            <a:spAutoFit/>
          </a:bodyPr>
          <a:lstStyle/>
          <a:p>
            <a:pPr algn="ctr" eaLnBrk="1" hangingPunct="1">
              <a:spcBef>
                <a:spcPct val="50000"/>
              </a:spcBef>
              <a:defRPr/>
            </a:pPr>
            <a:r>
              <a:rPr lang="en-US" sz="4200" b="1" dirty="0">
                <a:latin typeface="Tahoma" panose="020B0604030504040204" pitchFamily="34" charset="0"/>
                <a:ea typeface="Tahoma" panose="020B0604030504040204" pitchFamily="34" charset="0"/>
                <a:cs typeface="Tahoma" panose="020B0604030504040204" pitchFamily="34" charset="0"/>
              </a:rPr>
              <a:t>from your favorite App Store today!</a:t>
            </a:r>
            <a:endParaRPr lang="en-US" sz="4200" b="1" dirty="0">
              <a:effectLst/>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CA253AF-5EBE-EA95-C5C8-C654A7D0AF2C}"/>
              </a:ext>
            </a:extLst>
          </p:cNvPr>
          <p:cNvPicPr>
            <a:picLocks noChangeAspect="1"/>
          </p:cNvPicPr>
          <p:nvPr/>
        </p:nvPicPr>
        <p:blipFill>
          <a:blip r:embed="rId4"/>
          <a:stretch>
            <a:fillRect/>
          </a:stretch>
        </p:blipFill>
        <p:spPr>
          <a:xfrm>
            <a:off x="533400" y="1259263"/>
            <a:ext cx="4191000" cy="4220723"/>
          </a:xfrm>
          <a:prstGeom prst="rect">
            <a:avLst/>
          </a:prstGeom>
        </p:spPr>
      </p:pic>
    </p:spTree>
    <p:extLst>
      <p:ext uri="{BB962C8B-B14F-4D97-AF65-F5344CB8AC3E}">
        <p14:creationId xmlns:p14="http://schemas.microsoft.com/office/powerpoint/2010/main" val="443113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e-Church-2"/>
          <p:cNvPicPr>
            <a:picLocks noChangeAspect="1" noChangeArrowheads="1"/>
          </p:cNvPicPr>
          <p:nvPr/>
        </p:nvPicPr>
        <p:blipFill>
          <a:blip r:embed="rId2" cstate="print"/>
          <a:srcRect/>
          <a:stretch>
            <a:fillRect/>
          </a:stretch>
        </p:blipFill>
        <p:spPr bwMode="auto">
          <a:xfrm>
            <a:off x="0" y="-152399"/>
            <a:ext cx="12192000" cy="7086600"/>
          </a:xfrm>
          <a:prstGeom prst="rect">
            <a:avLst/>
          </a:prstGeom>
          <a:ln>
            <a:noFill/>
          </a:ln>
          <a:effectLst>
            <a:softEdge rad="112500"/>
          </a:effectLst>
        </p:spPr>
      </p:pic>
      <p:sp>
        <p:nvSpPr>
          <p:cNvPr id="11270" name="Rectangle 6"/>
          <p:cNvSpPr>
            <a:spLocks noChangeArrowheads="1"/>
          </p:cNvSpPr>
          <p:nvPr/>
        </p:nvSpPr>
        <p:spPr bwMode="auto">
          <a:xfrm>
            <a:off x="1524000" y="3276601"/>
            <a:ext cx="9144000" cy="1754326"/>
          </a:xfrm>
          <a:prstGeom prst="rect">
            <a:avLst/>
          </a:prstGeom>
          <a:noFill/>
          <a:ln w="9525">
            <a:noFill/>
            <a:miter lim="800000"/>
            <a:headEnd/>
            <a:tailEnd/>
          </a:ln>
        </p:spPr>
        <p:txBody>
          <a:bodyPr>
            <a:spAutoFit/>
          </a:bodyPr>
          <a:lstStyle/>
          <a:p>
            <a:pPr algn="ctr" eaLnBrk="1" hangingPunct="1">
              <a:defRPr/>
            </a:pPr>
            <a:r>
              <a:rPr lang="en-US" sz="6000" kern="0" dirty="0">
                <a:effectLst>
                  <a:glow rad="139700">
                    <a:srgbClr val="000000">
                      <a:alpha val="40000"/>
                    </a:srgbClr>
                  </a:glow>
                  <a:outerShdw blurRad="38100" dist="38100" dir="2700000" algn="tl">
                    <a:srgbClr val="000000">
                      <a:alpha val="43137"/>
                    </a:srgbClr>
                  </a:outerShdw>
                </a:effectLst>
                <a:latin typeface="Bernard MT Condensed" pitchFamily="18" charset="0"/>
                <a:ea typeface="+mj-ea"/>
                <a:cs typeface="+mj-cs"/>
              </a:rPr>
              <a:t>The Rapture of the Church</a:t>
            </a:r>
          </a:p>
          <a:p>
            <a:pPr algn="ctr" eaLnBrk="1" hangingPunct="1">
              <a:defRPr/>
            </a:pPr>
            <a:r>
              <a:rPr lang="en-US" sz="4800" b="1" kern="0" dirty="0">
                <a:effectLst>
                  <a:glow rad="101600">
                    <a:srgbClr val="000000"/>
                  </a:glow>
                </a:effectLst>
                <a:latin typeface="Bernard MT Condensed" panose="02050806060905020404" pitchFamily="18" charset="77"/>
                <a:ea typeface="Tahoma" pitchFamily="34" charset="0"/>
                <a:cs typeface="Tahoma" pitchFamily="34" charset="0"/>
              </a:rPr>
              <a:t>What it is and What it is not!</a:t>
            </a:r>
            <a:endParaRPr lang="en-US" sz="4800" kern="0" dirty="0">
              <a:latin typeface="Bernard MT Condensed" panose="02050806060905020404" pitchFamily="18" charset="77"/>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animEffect transition="in" filter="fade">
                                      <p:cBhvr>
                                        <p:cTn id="7" dur="1000"/>
                                        <p:tgtEl>
                                          <p:spTgt spid="11270">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270">
                                            <p:txEl>
                                              <p:pRg st="1" end="1"/>
                                            </p:txEl>
                                          </p:spTgt>
                                        </p:tgtEl>
                                        <p:attrNameLst>
                                          <p:attrName>style.visibility</p:attrName>
                                        </p:attrNameLst>
                                      </p:cBhvr>
                                      <p:to>
                                        <p:strVal val="visible"/>
                                      </p:to>
                                    </p:set>
                                    <p:animEffect transition="in" filter="fade">
                                      <p:cBhvr>
                                        <p:cTn id="11" dur="1000"/>
                                        <p:tgtEl>
                                          <p:spTgt spid="11270">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grpId="0" nodeType="clickEffect">
                                  <p:stCondLst>
                                    <p:cond delay="0"/>
                                  </p:stCondLst>
                                  <p:childTnLst>
                                    <p:animMotion origin="layout" path="M -2.77778E-7 0.02222 L -2.77778E-7 -0.44398 " pathEditMode="relative" rAng="0" ptsTypes="AA">
                                      <p:cBhvr>
                                        <p:cTn id="15" dur="500" fill="hold"/>
                                        <p:tgtEl>
                                          <p:spTgt spid="11270">
                                            <p:txEl>
                                              <p:pRg st="0" end="0"/>
                                            </p:txEl>
                                          </p:spTgt>
                                        </p:tgtEl>
                                        <p:attrNameLst>
                                          <p:attrName>ppt_x</p:attrName>
                                          <p:attrName>ppt_y</p:attrName>
                                        </p:attrNameLst>
                                      </p:cBhvr>
                                      <p:rCtr x="0" y="-23310"/>
                                    </p:animMotion>
                                  </p:childTnLst>
                                </p:cTn>
                              </p:par>
                              <p:par>
                                <p:cTn id="16" presetID="0" presetClass="path" presetSubtype="0" accel="50000" decel="50000" fill="hold" grpId="0" nodeType="withEffect">
                                  <p:stCondLst>
                                    <p:cond delay="0"/>
                                  </p:stCondLst>
                                  <p:childTnLst>
                                    <p:animMotion origin="layout" path="M -2.77778E-7 0.02222 L -2.77778E-7 -0.44398 " pathEditMode="relative" rAng="0" ptsTypes="AA">
                                      <p:cBhvr>
                                        <p:cTn id="17" dur="500" fill="hold"/>
                                        <p:tgtEl>
                                          <p:spTgt spid="11270">
                                            <p:txEl>
                                              <p:pRg st="1" end="1"/>
                                            </p:txEl>
                                          </p:spTgt>
                                        </p:tgtEl>
                                        <p:attrNameLst>
                                          <p:attrName>ppt_x</p:attrName>
                                          <p:attrName>ppt_y</p:attrName>
                                        </p:attrNameLst>
                                      </p:cBhvr>
                                      <p:rCtr x="0" y="-23310"/>
                                    </p:animMotion>
                                  </p:childTnLst>
                                </p:cTn>
                              </p:par>
                              <p:par>
                                <p:cTn id="18" presetID="10" presetClass="entr" presetSubtype="0" fill="hold" nodeType="withEffect">
                                  <p:stCondLst>
                                    <p:cond delay="0"/>
                                  </p:stCondLst>
                                  <p:childTnLst>
                                    <p:set>
                                      <p:cBhvr>
                                        <p:cTn id="19" dur="1" fill="hold">
                                          <p:stCondLst>
                                            <p:cond delay="0"/>
                                          </p:stCondLst>
                                        </p:cTn>
                                        <p:tgtEl>
                                          <p:spTgt spid="11268"/>
                                        </p:tgtEl>
                                        <p:attrNameLst>
                                          <p:attrName>style.visibility</p:attrName>
                                        </p:attrNameLst>
                                      </p:cBhvr>
                                      <p:to>
                                        <p:strVal val="visible"/>
                                      </p:to>
                                    </p:set>
                                    <p:animEffect transition="in" filter="fade">
                                      <p:cBhvr>
                                        <p:cTn id="20"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C:\Users\Donald\ATP Charts\New BPGOE Charts\New Downloaded Charts\chart_for_powerpo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12192000" cy="616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371600" y="-80596"/>
            <a:ext cx="9144000" cy="914400"/>
          </a:xfrm>
          <a:prstGeom prst="rect">
            <a:avLst/>
          </a:prstGeom>
          <a:noFill/>
          <a:ln w="9525">
            <a:noFill/>
            <a:miter lim="800000"/>
            <a:headEnd/>
            <a:tailEnd/>
          </a:ln>
          <a:effectLst/>
        </p:spPr>
        <p:txBody>
          <a:bodyPr anchor="ctr"/>
          <a:lstStyle/>
          <a:p>
            <a:pPr algn="ctr" eaLnBrk="1" hangingPunct="1">
              <a:defRPr/>
            </a:pPr>
            <a:r>
              <a:rPr lang="en-US" sz="4400" kern="0" dirty="0">
                <a:effectLst>
                  <a:glow rad="139700">
                    <a:srgbClr val="000000"/>
                  </a:glow>
                  <a:outerShdw blurRad="38100" dist="38100" dir="2700000" algn="tl">
                    <a:srgbClr val="000000">
                      <a:alpha val="43137"/>
                    </a:srgbClr>
                  </a:outerShdw>
                </a:effectLst>
                <a:latin typeface="Bernard MT Condensed" pitchFamily="18" charset="0"/>
                <a:ea typeface="+mj-ea"/>
                <a:cs typeface="+mj-cs"/>
              </a:rPr>
              <a:t>The Rapture of the Church</a:t>
            </a:r>
            <a:endParaRPr lang="en-US" sz="4400" kern="0" dirty="0">
              <a:solidFill>
                <a:srgbClr val="FFFF66"/>
              </a:solidFill>
              <a:effectLst>
                <a:glow rad="139700">
                  <a:srgbClr val="000000"/>
                </a:glow>
                <a:outerShdw blurRad="38100" dist="38100" dir="2700000" algn="tl">
                  <a:srgbClr val="000000">
                    <a:alpha val="43137"/>
                  </a:srgbClr>
                </a:outerShdw>
              </a:effectLst>
              <a:latin typeface="Tempus Sans ITC" pitchFamily="82" charset="0"/>
              <a:ea typeface="+mj-ea"/>
              <a:cs typeface="+mj-cs"/>
            </a:endParaRPr>
          </a:p>
        </p:txBody>
      </p:sp>
      <p:sp>
        <p:nvSpPr>
          <p:cNvPr id="6" name="Oval 5"/>
          <p:cNvSpPr/>
          <p:nvPr/>
        </p:nvSpPr>
        <p:spPr>
          <a:xfrm rot="16200000">
            <a:off x="4286065" y="1886136"/>
            <a:ext cx="102907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Oval 4">
            <a:extLst>
              <a:ext uri="{FF2B5EF4-FFF2-40B4-BE49-F238E27FC236}">
                <a16:creationId xmlns:a16="http://schemas.microsoft.com/office/drawing/2014/main" id="{D5A9E2C2-76AD-4143-A574-B054D3814D3D}"/>
              </a:ext>
            </a:extLst>
          </p:cNvPr>
          <p:cNvSpPr/>
          <p:nvPr/>
        </p:nvSpPr>
        <p:spPr>
          <a:xfrm rot="16200000">
            <a:off x="6191065" y="2648135"/>
            <a:ext cx="102907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theme/theme1.xml><?xml version="1.0" encoding="utf-8"?>
<a:theme xmlns:a="http://schemas.openxmlformats.org/drawingml/2006/main" name="Default Design">
  <a:themeElements>
    <a:clrScheme name="">
      <a:dk1>
        <a:srgbClr val="FFFFFF"/>
      </a:dk1>
      <a:lt1>
        <a:srgbClr val="FFFFFF"/>
      </a:lt1>
      <a:dk2>
        <a:srgbClr val="FFFFFF"/>
      </a:dk2>
      <a:lt2>
        <a:srgbClr val="808080"/>
      </a:lt2>
      <a:accent1>
        <a:srgbClr val="FFFF99"/>
      </a:accent1>
      <a:accent2>
        <a:srgbClr val="CC66FF"/>
      </a:accent2>
      <a:accent3>
        <a:srgbClr val="FFFFFF"/>
      </a:accent3>
      <a:accent4>
        <a:srgbClr val="DADADA"/>
      </a:accent4>
      <a:accent5>
        <a:srgbClr val="FFFFCA"/>
      </a:accent5>
      <a:accent6>
        <a:srgbClr val="B95CE7"/>
      </a:accent6>
      <a:hlink>
        <a:srgbClr val="FF0066"/>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6093</TotalTime>
  <Words>3501</Words>
  <Application>Microsoft Macintosh PowerPoint</Application>
  <PresentationFormat>Widescreen</PresentationFormat>
  <Paragraphs>193</Paragraphs>
  <Slides>65</Slides>
  <Notes>19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5" baseType="lpstr">
      <vt:lpstr>Arial</vt:lpstr>
      <vt:lpstr>Bernard MT Condensed</vt:lpstr>
      <vt:lpstr>Calibri</vt:lpstr>
      <vt:lpstr>Korinthia</vt:lpstr>
      <vt:lpstr>Tahoma</vt:lpstr>
      <vt:lpstr>Tempus Sans ITC</vt:lpstr>
      <vt:lpstr>Times New Roman</vt:lpstr>
      <vt:lpstr>Trebuchet MS</vt:lpstr>
      <vt:lpstr>Default Design</vt:lpstr>
      <vt:lpstr>PhotoImpact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Rapture in Scriptures</vt:lpstr>
      <vt:lpstr>PowerPoint Presentation</vt:lpstr>
      <vt:lpstr>PowerPoint Presentation</vt:lpstr>
      <vt:lpstr>PowerPoint Presentation</vt:lpstr>
      <vt:lpstr>What is the Rapture?</vt:lpstr>
      <vt:lpstr>PowerPoint Presentation</vt:lpstr>
      <vt:lpstr>The Timing of the Rapture</vt:lpstr>
      <vt:lpstr>PowerPoint Presentation</vt:lpstr>
      <vt:lpstr>PowerPoint Presentation</vt:lpstr>
      <vt:lpstr>Why I Believe in a         Pre-Tribulational          Rapture View</vt:lpstr>
      <vt:lpstr>PowerPoint Presentation</vt:lpstr>
      <vt:lpstr>PowerPoint Presentation</vt:lpstr>
      <vt:lpstr>Because of Daniel’s Seventy Week Prophecy</vt:lpstr>
      <vt:lpstr>No purpose for the Church in the Tribulation</vt:lpstr>
      <vt:lpstr>No purpose for the Church in the Tribulation</vt:lpstr>
      <vt:lpstr>PowerPoint Presentation</vt:lpstr>
      <vt:lpstr>PowerPoint Presentation</vt:lpstr>
      <vt:lpstr>A doctrine of Imminence</vt:lpstr>
      <vt:lpstr>PowerPoint Presentation</vt:lpstr>
      <vt:lpstr>A doctrine of Imminence</vt:lpstr>
      <vt:lpstr>A doctrine of Imminence</vt:lpstr>
      <vt:lpstr>A closer look at the Rapture Text</vt:lpstr>
      <vt:lpstr>PowerPoint Presentation</vt:lpstr>
      <vt:lpstr>PowerPoint Presentation</vt:lpstr>
      <vt:lpstr>PowerPoint Presentation</vt:lpstr>
      <vt:lpstr>PowerPoint Presentation</vt:lpstr>
      <vt:lpstr>PowerPoint Presentation</vt:lpstr>
      <vt:lpstr>Warning against dating the Rapture!</vt:lpstr>
      <vt:lpstr>Warning against dating the Rapture!</vt:lpstr>
      <vt:lpstr>PowerPoint Presentation</vt:lpstr>
      <vt:lpstr>Warning against dating the Rapture!</vt:lpstr>
      <vt:lpstr>Warning against dating the Rapture!</vt:lpstr>
      <vt:lpstr>Warning against dating the Rapture!</vt:lpstr>
      <vt:lpstr>Warning against dating the Rapture!</vt:lpstr>
      <vt:lpstr>Warning against dating the Rapture!</vt:lpstr>
      <vt:lpstr>PowerPoint Presentation</vt:lpstr>
      <vt:lpstr>The Benefits of the Rapture</vt:lpstr>
      <vt:lpstr>PowerPoint Presentation</vt:lpstr>
      <vt:lpstr>PowerPoint Presentation</vt:lpstr>
      <vt:lpstr>PowerPoint Presentation</vt:lpstr>
      <vt:lpstr>The Differences      between the Rapture                      &amp; Second Coming</vt:lpstr>
      <vt:lpstr>The Differences between the Rapture &amp; Second Coming</vt:lpstr>
      <vt:lpstr>The Differences between the Rapture &amp; Second Coming</vt:lpstr>
      <vt:lpstr>PowerPoint Presentation</vt:lpstr>
      <vt:lpstr>PowerPoint Presentation</vt:lpstr>
      <vt:lpstr>What should be the attitude of the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dc:creator>
  <cp:lastModifiedBy>Donald Perkins</cp:lastModifiedBy>
  <cp:revision>357</cp:revision>
  <dcterms:created xsi:type="dcterms:W3CDTF">2000-12-06T19:24:59Z</dcterms:created>
  <dcterms:modified xsi:type="dcterms:W3CDTF">2023-02-25T11:27:36Z</dcterms:modified>
</cp:coreProperties>
</file>