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8"/>
  </p:notesMasterIdLst>
  <p:handoutMasterIdLst>
    <p:handoutMasterId r:id="rId79"/>
  </p:handoutMasterIdLst>
  <p:sldIdLst>
    <p:sldId id="1224" r:id="rId2"/>
    <p:sldId id="2058" r:id="rId3"/>
    <p:sldId id="9013" r:id="rId4"/>
    <p:sldId id="1974" r:id="rId5"/>
    <p:sldId id="6835" r:id="rId6"/>
    <p:sldId id="6849" r:id="rId7"/>
    <p:sldId id="3875" r:id="rId8"/>
    <p:sldId id="6612" r:id="rId9"/>
    <p:sldId id="2241" r:id="rId10"/>
    <p:sldId id="3118" r:id="rId11"/>
    <p:sldId id="7735" r:id="rId12"/>
    <p:sldId id="6597" r:id="rId13"/>
    <p:sldId id="891" r:id="rId14"/>
    <p:sldId id="5156" r:id="rId15"/>
    <p:sldId id="9610" r:id="rId16"/>
    <p:sldId id="5186" r:id="rId17"/>
    <p:sldId id="5221" r:id="rId18"/>
    <p:sldId id="6630" r:id="rId19"/>
    <p:sldId id="8249" r:id="rId20"/>
    <p:sldId id="6598" r:id="rId21"/>
    <p:sldId id="6405" r:id="rId22"/>
    <p:sldId id="263" r:id="rId23"/>
    <p:sldId id="9618" r:id="rId24"/>
    <p:sldId id="3518" r:id="rId25"/>
    <p:sldId id="3544" r:id="rId26"/>
    <p:sldId id="9611" r:id="rId27"/>
    <p:sldId id="3295" r:id="rId28"/>
    <p:sldId id="3339" r:id="rId29"/>
    <p:sldId id="9608" r:id="rId30"/>
    <p:sldId id="9609" r:id="rId31"/>
    <p:sldId id="9612" r:id="rId32"/>
    <p:sldId id="3338" r:id="rId33"/>
    <p:sldId id="3154" r:id="rId34"/>
    <p:sldId id="2056" r:id="rId35"/>
    <p:sldId id="8243" r:id="rId36"/>
    <p:sldId id="9619" r:id="rId37"/>
    <p:sldId id="359" r:id="rId38"/>
    <p:sldId id="304" r:id="rId39"/>
    <p:sldId id="506" r:id="rId40"/>
    <p:sldId id="4383" r:id="rId41"/>
    <p:sldId id="868" r:id="rId42"/>
    <p:sldId id="865" r:id="rId43"/>
    <p:sldId id="6620" r:id="rId44"/>
    <p:sldId id="1264" r:id="rId45"/>
    <p:sldId id="8614" r:id="rId46"/>
    <p:sldId id="9613" r:id="rId47"/>
    <p:sldId id="9620" r:id="rId48"/>
    <p:sldId id="9012" r:id="rId49"/>
    <p:sldId id="3694" r:id="rId50"/>
    <p:sldId id="5369" r:id="rId51"/>
    <p:sldId id="6452" r:id="rId52"/>
    <p:sldId id="9625" r:id="rId53"/>
    <p:sldId id="6580" r:id="rId54"/>
    <p:sldId id="9621" r:id="rId55"/>
    <p:sldId id="8612" r:id="rId56"/>
    <p:sldId id="3825" r:id="rId57"/>
    <p:sldId id="3846" r:id="rId58"/>
    <p:sldId id="6402" r:id="rId59"/>
    <p:sldId id="3848" r:id="rId60"/>
    <p:sldId id="8191" r:id="rId61"/>
    <p:sldId id="3849" r:id="rId62"/>
    <p:sldId id="9622" r:id="rId63"/>
    <p:sldId id="8590" r:id="rId64"/>
    <p:sldId id="9616" r:id="rId65"/>
    <p:sldId id="295" r:id="rId66"/>
    <p:sldId id="3716" r:id="rId67"/>
    <p:sldId id="9615" r:id="rId68"/>
    <p:sldId id="9623" r:id="rId69"/>
    <p:sldId id="9617" r:id="rId70"/>
    <p:sldId id="1440" r:id="rId71"/>
    <p:sldId id="1260" r:id="rId72"/>
    <p:sldId id="1335" r:id="rId73"/>
    <p:sldId id="3881" r:id="rId74"/>
    <p:sldId id="1329" r:id="rId75"/>
    <p:sldId id="1133" r:id="rId76"/>
    <p:sldId id="9624" r:id="rId77"/>
  </p:sldIdLst>
  <p:sldSz cx="12192000" cy="6858000"/>
  <p:notesSz cx="7010400" cy="9296400"/>
  <p:custDataLst>
    <p:tags r:id="rId80"/>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00"/>
    <a:srgbClr val="0000FF"/>
    <a:srgbClr val="DDDDDD"/>
    <a:srgbClr val="FFFF99"/>
    <a:srgbClr val="A50021"/>
    <a:srgbClr val="CCECFF"/>
    <a:srgbClr val="E1C5B5"/>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2" autoAdjust="0"/>
    <p:restoredTop sz="65362" autoAdjust="0"/>
  </p:normalViewPr>
  <p:slideViewPr>
    <p:cSldViewPr>
      <p:cViewPr varScale="1">
        <p:scale>
          <a:sx n="60" d="100"/>
          <a:sy n="60" d="100"/>
        </p:scale>
        <p:origin x="72" y="192"/>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latin typeface="Calibri" panose="020F0502020204030204" pitchFamily="34" charset="0"/>
            </a:endParaRPr>
          </a:p>
        </p:txBody>
      </p:sp>
      <p:sp>
        <p:nvSpPr>
          <p:cNvPr id="3686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vl1pPr>
          </a:lstStyle>
          <a:p>
            <a:pPr>
              <a:defRPr/>
            </a:pPr>
            <a:fld id="{A4A8FCA6-9890-49B0-874F-FDC08B0FBA13}"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970338"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BDAE9EEE-7F39-444E-BD01-7F4D2E16F312}" type="datetimeFigureOut">
              <a:rPr lang="en-US" smtClean="0"/>
              <a:pPr>
                <a:defRPr/>
              </a:pPr>
              <a:t>2/24/2023</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970338"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atin typeface="Calibri" panose="020F0502020204030204" pitchFamily="34" charset="0"/>
              </a:defRPr>
            </a:lvl1pPr>
          </a:lstStyle>
          <a:p>
            <a:pPr>
              <a:defRPr/>
            </a:pPr>
            <a:fld id="{D26013F0-7342-4EF8-A40D-9B82DE27581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79339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14372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66</a:t>
            </a:fld>
            <a:endParaRPr lang="en-US" altLang="en-US" dirty="0"/>
          </a:p>
        </p:txBody>
      </p:sp>
    </p:spTree>
    <p:extLst>
      <p:ext uri="{BB962C8B-B14F-4D97-AF65-F5344CB8AC3E}">
        <p14:creationId xmlns:p14="http://schemas.microsoft.com/office/powerpoint/2010/main" val="488794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45253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8022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62753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50543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35</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4178277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C531C59-2511-47EA-81F8-CC68C38EF505}" type="datetime1">
              <a:rPr lang="en-US" smtClean="0"/>
              <a:pPr>
                <a:defRPr/>
              </a:pPr>
              <a:t>2/24/2023</a:t>
            </a:fld>
            <a:endParaRPr lang="en-US" dirty="0"/>
          </a:p>
        </p:txBody>
      </p:sp>
      <p:sp>
        <p:nvSpPr>
          <p:cNvPr id="5" name="Slide Number Placeholder 4"/>
          <p:cNvSpPr>
            <a:spLocks noGrp="1"/>
          </p:cNvSpPr>
          <p:nvPr>
            <p:ph type="sldNum" sz="quarter" idx="11"/>
          </p:nvPr>
        </p:nvSpPr>
        <p:spPr/>
        <p:txBody>
          <a:bodyPr/>
          <a:lstStyle/>
          <a:p>
            <a:fld id="{B008C9F9-5E7C-4757-BA90-DA1F584425CF}" type="slidenum">
              <a:rPr lang="en-US" altLang="en-US" smtClean="0"/>
              <a:pPr/>
              <a:t>38</a:t>
            </a:fld>
            <a:endParaRPr lang="en-US" altLang="en-US" dirty="0"/>
          </a:p>
        </p:txBody>
      </p:sp>
    </p:spTree>
    <p:extLst>
      <p:ext uri="{BB962C8B-B14F-4D97-AF65-F5344CB8AC3E}">
        <p14:creationId xmlns:p14="http://schemas.microsoft.com/office/powerpoint/2010/main" val="61133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41005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52</a:t>
            </a:fld>
            <a:endParaRPr lang="en-US" altLang="en-US" dirty="0"/>
          </a:p>
        </p:txBody>
      </p:sp>
    </p:spTree>
    <p:extLst>
      <p:ext uri="{BB962C8B-B14F-4D97-AF65-F5344CB8AC3E}">
        <p14:creationId xmlns:p14="http://schemas.microsoft.com/office/powerpoint/2010/main" val="2372542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40228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6C66F440-5D10-45D9-8CEF-05FCBC835039}" type="slidenum">
              <a:rPr lang="en-US" altLang="en-US"/>
              <a:pPr>
                <a:defRPr/>
              </a:pPr>
              <a:t>‹#›</a:t>
            </a:fld>
            <a:endParaRPr lang="en-US" altLang="en-US"/>
          </a:p>
        </p:txBody>
      </p:sp>
    </p:spTree>
    <p:extLst>
      <p:ext uri="{BB962C8B-B14F-4D97-AF65-F5344CB8AC3E}">
        <p14:creationId xmlns:p14="http://schemas.microsoft.com/office/powerpoint/2010/main" val="1803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153638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2/24/2023</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38101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2/24/2023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05998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824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1877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38066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0698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4570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2881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9945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8515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C4A4C625-B035-4C4C-AE0B-B24BC1266BA7}"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105" r:id="rId1"/>
    <p:sldLayoutId id="2147488106" r:id="rId2"/>
    <p:sldLayoutId id="2147488107" r:id="rId3"/>
    <p:sldLayoutId id="2147488108" r:id="rId4"/>
    <p:sldLayoutId id="2147488109" r:id="rId5"/>
    <p:sldLayoutId id="2147488110" r:id="rId6"/>
    <p:sldLayoutId id="2147488111" r:id="rId7"/>
    <p:sldLayoutId id="2147488112" r:id="rId8"/>
    <p:sldLayoutId id="2147488113" r:id="rId9"/>
    <p:sldLayoutId id="2147488114" r:id="rId10"/>
    <p:sldLayoutId id="2147488115" r:id="rId11"/>
    <p:sldLayoutId id="2147488116" r:id="rId12"/>
    <p:sldLayoutId id="2147488117"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010.png"/><Relationship Id="rId5" Type="http://schemas.openxmlformats.org/officeDocument/2006/relationships/customXml" Target="../ink/ink2.xml"/><Relationship Id="rId4" Type="http://schemas.openxmlformats.org/officeDocument/2006/relationships/image" Target="../media/image1000.png"/><Relationship Id="rId9" Type="http://schemas.openxmlformats.org/officeDocument/2006/relationships/image" Target="../media/image49.jpeg"/></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2362200" y="5791200"/>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377"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spcBef>
                <a:spcPts val="0"/>
              </a:spcBef>
              <a:defRPr/>
            </a:pPr>
            <a:r>
              <a:rPr lang="en-US" altLang="en-US" sz="24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Dr. Andy Woods</a:t>
            </a:r>
          </a:p>
          <a:p>
            <a:pPr eaLnBrk="1" hangingPunct="1">
              <a:spcBef>
                <a:spcPts val="0"/>
              </a:spcBef>
              <a:defRPr/>
            </a:pP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Senior Pastor – Sugar Land Bible Church</a:t>
            </a:r>
          </a:p>
          <a:p>
            <a:pPr eaLnBrk="1" hangingPunct="1">
              <a:spcBef>
                <a:spcPts val="0"/>
              </a:spcBef>
              <a:defRPr/>
            </a:pP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President Chafer Theological Seminary</a:t>
            </a:r>
          </a:p>
        </p:txBody>
      </p:sp>
      <p:pic>
        <p:nvPicPr>
          <p:cNvPr id="3" name="Picture 2">
            <a:extLst>
              <a:ext uri="{FF2B5EF4-FFF2-40B4-BE49-F238E27FC236}">
                <a16:creationId xmlns:a16="http://schemas.microsoft.com/office/drawing/2014/main" id="{D4CD7159-B0C0-4E00-B951-D6B1C45DE5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0" y="5257800"/>
            <a:ext cx="1306284" cy="1371600"/>
          </a:xfrm>
          <a:prstGeom prst="rect">
            <a:avLst/>
          </a:prstGeom>
        </p:spPr>
      </p:pic>
      <p:sp>
        <p:nvSpPr>
          <p:cNvPr id="2" name="Rectangle 1">
            <a:extLst>
              <a:ext uri="{FF2B5EF4-FFF2-40B4-BE49-F238E27FC236}">
                <a16:creationId xmlns:a16="http://schemas.microsoft.com/office/drawing/2014/main" id="{6C6C614F-C235-42D3-A4E6-EAE53E34D921}"/>
              </a:ext>
            </a:extLst>
          </p:cNvPr>
          <p:cNvSpPr/>
          <p:nvPr/>
        </p:nvSpPr>
        <p:spPr>
          <a:xfrm>
            <a:off x="2643480" y="4862155"/>
            <a:ext cx="7010400" cy="584775"/>
          </a:xfrm>
          <a:prstGeom prst="rect">
            <a:avLst/>
          </a:prstGeom>
        </p:spPr>
        <p:txBody>
          <a:bodyPr wrap="square" anchor="ctr">
            <a:spAutoFit/>
          </a:bodyPr>
          <a:lstStyle/>
          <a:p>
            <a:pPr algn="ctr">
              <a:spcAft>
                <a:spcPts val="2400"/>
              </a:spcAft>
            </a:pP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2023 SLBC Prophecy Conference</a:t>
            </a:r>
          </a:p>
        </p:txBody>
      </p:sp>
      <p:pic>
        <p:nvPicPr>
          <p:cNvPr id="6" name="Picture 5">
            <a:extLst>
              <a:ext uri="{FF2B5EF4-FFF2-40B4-BE49-F238E27FC236}">
                <a16:creationId xmlns:a16="http://schemas.microsoft.com/office/drawing/2014/main" id="{F04247B3-628A-D4DD-DFAD-DAA079E9CDAD}"/>
              </a:ext>
            </a:extLst>
          </p:cNvPr>
          <p:cNvPicPr>
            <a:picLocks noChangeAspect="1"/>
          </p:cNvPicPr>
          <p:nvPr/>
        </p:nvPicPr>
        <p:blipFill rotWithShape="1">
          <a:blip r:embed="rId3"/>
          <a:srcRect l="12500" r="12500"/>
          <a:stretch/>
        </p:blipFill>
        <p:spPr>
          <a:xfrm>
            <a:off x="3962400" y="1371600"/>
            <a:ext cx="4267200" cy="3200400"/>
          </a:xfrm>
          <a:prstGeom prst="rect">
            <a:avLst/>
          </a:prstGeom>
          <a:ln>
            <a:solidFill>
              <a:schemeClr val="tx1"/>
            </a:solidFill>
          </a:ln>
        </p:spPr>
      </p:pic>
      <p:sp>
        <p:nvSpPr>
          <p:cNvPr id="7" name="Rectangle 6">
            <a:extLst>
              <a:ext uri="{FF2B5EF4-FFF2-40B4-BE49-F238E27FC236}">
                <a16:creationId xmlns:a16="http://schemas.microsoft.com/office/drawing/2014/main" id="{CC0D0A4F-0480-7996-5442-5C4F6ECE43EF}"/>
              </a:ext>
            </a:extLst>
          </p:cNvPr>
          <p:cNvSpPr/>
          <p:nvPr/>
        </p:nvSpPr>
        <p:spPr>
          <a:xfrm>
            <a:off x="2590800" y="251937"/>
            <a:ext cx="7010400" cy="769441"/>
          </a:xfrm>
          <a:prstGeom prst="rect">
            <a:avLst/>
          </a:prstGeom>
        </p:spPr>
        <p:txBody>
          <a:bodyPr wrap="square" anchor="ctr">
            <a:spAutoFit/>
          </a:bodyPr>
          <a:lstStyle/>
          <a:p>
            <a:pPr algn="ctr">
              <a:spcAft>
                <a:spcPts val="2400"/>
              </a:spcAft>
            </a:pPr>
            <a:r>
              <a:rPr lang="en-US" sz="44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AND THE FUTURE</a:t>
            </a:r>
          </a:p>
        </p:txBody>
      </p:sp>
    </p:spTree>
    <p:extLst>
      <p:ext uri="{BB962C8B-B14F-4D97-AF65-F5344CB8AC3E}">
        <p14:creationId xmlns:p14="http://schemas.microsoft.com/office/powerpoint/2010/main" val="325691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532" name="Group 100"/>
          <p:cNvGraphicFramePr>
            <a:graphicFrameLocks noGrp="1"/>
          </p:cNvGraphicFramePr>
          <p:nvPr>
            <p:extLst>
              <p:ext uri="{D42A27DB-BD31-4B8C-83A1-F6EECF244321}">
                <p14:modId xmlns:p14="http://schemas.microsoft.com/office/powerpoint/2010/main" val="1156971719"/>
              </p:ext>
            </p:extLst>
          </p:nvPr>
        </p:nvGraphicFramePr>
        <p:xfrm>
          <a:off x="609600" y="489774"/>
          <a:ext cx="10972801" cy="5878453"/>
        </p:xfrm>
        <a:graphic>
          <a:graphicData uri="http://schemas.openxmlformats.org/drawingml/2006/table">
            <a:tbl>
              <a:tblPr>
                <a:tableStyleId>{D7AC3CCA-C797-4891-BE02-D94E43425B78}</a:tableStyleId>
              </a:tblPr>
              <a:tblGrid>
                <a:gridCol w="3205537">
                  <a:extLst>
                    <a:ext uri="{9D8B030D-6E8A-4147-A177-3AD203B41FA5}">
                      <a16:colId xmlns:a16="http://schemas.microsoft.com/office/drawing/2014/main" val="20000"/>
                    </a:ext>
                  </a:extLst>
                </a:gridCol>
                <a:gridCol w="4315147">
                  <a:extLst>
                    <a:ext uri="{9D8B030D-6E8A-4147-A177-3AD203B41FA5}">
                      <a16:colId xmlns:a16="http://schemas.microsoft.com/office/drawing/2014/main" val="20001"/>
                    </a:ext>
                  </a:extLst>
                </a:gridCol>
                <a:gridCol w="3452117">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defRPr/>
                      </a:pPr>
                      <a:r>
                        <a:rPr lang="en-US" sz="36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Comparing Daniel 2 &amp; 7: </a:t>
                      </a:r>
                      <a:r>
                        <a:rPr lang="en-US" sz="3600" b="0" i="1"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 Matter of Perspective</a:t>
                      </a:r>
                    </a:p>
                  </a:txBody>
                  <a:tcPr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5534155"/>
                  </a:ext>
                </a:extLst>
              </a:tr>
              <a:tr h="647485">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Daniel 2</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Daniel 7</a:t>
                      </a:r>
                      <a:endParaRPr kumimoji="0" lang="en-US" sz="32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615449">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Receiver</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effectLst/>
                          <a:latin typeface="Calibri" panose="020F0502020204030204" pitchFamily="34" charset="0"/>
                          <a:cs typeface="Calibri" panose="020F0502020204030204" pitchFamily="34" charset="0"/>
                        </a:rPr>
                        <a:t>Nebuchadnezzar</a:t>
                      </a:r>
                      <a:endParaRPr kumimoji="0" 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Daniel</a:t>
                      </a:r>
                    </a:p>
                  </a:txBody>
                  <a:tcPr anchor="ctr" horzOverflow="overflow"/>
                </a:tc>
                <a:extLst>
                  <a:ext uri="{0D108BD9-81ED-4DB2-BD59-A6C34878D82A}">
                    <a16:rowId xmlns:a16="http://schemas.microsoft.com/office/drawing/2014/main" val="10001"/>
                  </a:ext>
                </a:extLst>
              </a:tr>
              <a:tr h="617134">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Position</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Oppressor</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Oppressee</a:t>
                      </a:r>
                      <a:endPar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2"/>
                  </a:ext>
                </a:extLst>
              </a:tr>
              <a:tr h="617134">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Nationality</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defRPr/>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Babylonian</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defRPr/>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Hebrew</a:t>
                      </a:r>
                    </a:p>
                  </a:txBody>
                  <a:tcPr anchor="ctr" horzOverflow="overflow"/>
                </a:tc>
                <a:extLst>
                  <a:ext uri="{0D108BD9-81ED-4DB2-BD59-A6C34878D82A}">
                    <a16:rowId xmlns:a16="http://schemas.microsoft.com/office/drawing/2014/main" val="10003"/>
                  </a:ext>
                </a:extLst>
              </a:tr>
              <a:tr h="617134">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Perspective</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Jewish</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defRPr/>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Gentile</a:t>
                      </a:r>
                    </a:p>
                  </a:txBody>
                  <a:tcPr anchor="ctr" horzOverflow="overflow"/>
                </a:tc>
                <a:extLst>
                  <a:ext uri="{0D108BD9-81ED-4DB2-BD59-A6C34878D82A}">
                    <a16:rowId xmlns:a16="http://schemas.microsoft.com/office/drawing/2014/main" val="10004"/>
                  </a:ext>
                </a:extLst>
              </a:tr>
              <a:tr h="617134">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Viewpoint</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a:ln>
                            <a:noFill/>
                          </a:ln>
                          <a:solidFill>
                            <a:schemeClr val="dk1"/>
                          </a:solidFill>
                          <a:effectLst/>
                          <a:latin typeface="Calibri" panose="020F0502020204030204" pitchFamily="34" charset="0"/>
                          <a:ea typeface="+mn-ea"/>
                          <a:cs typeface="Calibri" panose="020F0502020204030204" pitchFamily="34" charset="0"/>
                        </a:rPr>
                        <a:t>Antropocentric</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Theocentric</a:t>
                      </a:r>
                    </a:p>
                  </a:txBody>
                  <a:tcPr anchor="ctr" horzOverflow="overflow"/>
                </a:tc>
                <a:extLst>
                  <a:ext uri="{0D108BD9-81ED-4DB2-BD59-A6C34878D82A}">
                    <a16:rowId xmlns:a16="http://schemas.microsoft.com/office/drawing/2014/main" val="10005"/>
                  </a:ext>
                </a:extLst>
              </a:tr>
              <a:tr h="615449">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Description</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a:ln>
                            <a:noFill/>
                          </a:ln>
                          <a:solidFill>
                            <a:schemeClr val="dk1"/>
                          </a:solidFill>
                          <a:effectLst/>
                          <a:latin typeface="Calibri" panose="020F0502020204030204" pitchFamily="34" charset="0"/>
                          <a:ea typeface="+mn-ea"/>
                          <a:cs typeface="Calibri" panose="020F0502020204030204" pitchFamily="34" charset="0"/>
                        </a:rPr>
                        <a:t>Statue</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Beasts</a:t>
                      </a:r>
                    </a:p>
                  </a:txBody>
                  <a:tcPr anchor="ctr" horzOverflow="overflow"/>
                </a:tc>
                <a:extLst>
                  <a:ext uri="{0D108BD9-81ED-4DB2-BD59-A6C34878D82A}">
                    <a16:rowId xmlns:a16="http://schemas.microsoft.com/office/drawing/2014/main" val="10006"/>
                  </a:ext>
                </a:extLst>
              </a:tr>
              <a:tr h="617134">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Appearance</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a:ln>
                            <a:noFill/>
                          </a:ln>
                          <a:solidFill>
                            <a:schemeClr val="dk1"/>
                          </a:solidFill>
                          <a:effectLst/>
                          <a:latin typeface="Calibri" panose="020F0502020204030204" pitchFamily="34" charset="0"/>
                          <a:ea typeface="+mn-ea"/>
                          <a:cs typeface="Calibri" panose="020F0502020204030204" pitchFamily="34" charset="0"/>
                        </a:rPr>
                        <a:t>Beautiful</a:t>
                      </a:r>
                    </a:p>
                  </a:txBody>
                  <a:tcPr anchor="ctr" horzOverflow="overflow"/>
                </a:tc>
                <a:tc>
                  <a:txBody>
                    <a:bodyPr/>
                    <a:lstStyle/>
                    <a:p>
                      <a:pPr marL="11430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Grotesque</a:t>
                      </a:r>
                    </a:p>
                  </a:txBody>
                  <a:tcPr anchor="ctr" horzOverflow="overflow"/>
                </a:tc>
                <a:extLst>
                  <a:ext uri="{0D108BD9-81ED-4DB2-BD59-A6C34878D82A}">
                    <a16:rowId xmlns:a16="http://schemas.microsoft.com/office/drawing/2014/main" val="10007"/>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Arial" panose="020B0604020202020204" pitchFamily="34" charset="0"/>
              </a:rPr>
              <a:t>Daniel 7:19</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Then I desired to know the exact meaning of the </a:t>
            </a:r>
            <a:r>
              <a:rPr lang="en-US" sz="3600" b="1" u="sng" dirty="0">
                <a:solidFill>
                  <a:srgbClr val="FFFFCC"/>
                </a:solidFill>
                <a:latin typeface="Calibri" panose="020F0502020204030204" pitchFamily="34" charset="0"/>
                <a:cs typeface="Calibri" panose="020F0502020204030204" pitchFamily="34" charset="0"/>
              </a:rPr>
              <a:t>fourth beast</a:t>
            </a:r>
            <a:r>
              <a:rPr lang="en-US" sz="3600" dirty="0">
                <a:latin typeface="Calibri" panose="020F0502020204030204" pitchFamily="34" charset="0"/>
                <a:cs typeface="Calibri" panose="020F0502020204030204" pitchFamily="34" charset="0"/>
              </a:rPr>
              <a:t>, which was different from all the others, exceedingly dreadful, with its teeth of iron and its claws of bronze, and which devoured, </a:t>
            </a:r>
            <a:r>
              <a:rPr lang="en-US" sz="3600" b="1" u="sng" dirty="0">
                <a:solidFill>
                  <a:srgbClr val="FFFFCC"/>
                </a:solidFill>
                <a:latin typeface="Calibri" panose="020F0502020204030204" pitchFamily="34" charset="0"/>
                <a:cs typeface="Calibri" panose="020F0502020204030204" pitchFamily="34" charset="0"/>
              </a:rPr>
              <a:t>crushed and trampled down the remainder</a:t>
            </a:r>
            <a:r>
              <a:rPr lang="en-US" sz="3600" dirty="0">
                <a:latin typeface="Calibri" panose="020F0502020204030204" pitchFamily="34" charset="0"/>
                <a:cs typeface="Calibri" panose="020F0502020204030204" pitchFamily="34" charset="0"/>
              </a:rPr>
              <a:t> with its feet…”</a:t>
            </a:r>
          </a:p>
        </p:txBody>
      </p:sp>
    </p:spTree>
    <p:extLst>
      <p:ext uri="{BB962C8B-B14F-4D97-AF65-F5344CB8AC3E}">
        <p14:creationId xmlns:p14="http://schemas.microsoft.com/office/powerpoint/2010/main" val="425359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A604F-5D9E-4B91-A3F6-CA2CF745F7B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125200" cy="2523768"/>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Daniel 7:23</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fourth beast will be a fourth kingdom on the earth, which will be different from all the </a:t>
            </a:r>
            <a:r>
              <a:rPr lang="en-US" sz="3600" i="1" dirty="0">
                <a:latin typeface="Calibri" panose="020F0502020204030204" pitchFamily="34" charset="0"/>
                <a:cs typeface="Calibri" panose="020F0502020204030204" pitchFamily="34" charset="0"/>
              </a:rPr>
              <a:t>other</a:t>
            </a:r>
            <a:r>
              <a:rPr lang="en-US" sz="3600" dirty="0">
                <a:latin typeface="Calibri" panose="020F0502020204030204" pitchFamily="34" charset="0"/>
                <a:cs typeface="Calibri" panose="020F0502020204030204" pitchFamily="34" charset="0"/>
              </a:rPr>
              <a:t> kingdoms and will devour </a:t>
            </a:r>
            <a:r>
              <a:rPr lang="en-US" sz="3600" b="1" u="sng" dirty="0">
                <a:solidFill>
                  <a:srgbClr val="FFFFCC"/>
                </a:solidFill>
                <a:latin typeface="Calibri" panose="020F0502020204030204" pitchFamily="34" charset="0"/>
                <a:cs typeface="Calibri" panose="020F0502020204030204" pitchFamily="34" charset="0"/>
              </a:rPr>
              <a:t>the whole earth</a:t>
            </a:r>
            <a:r>
              <a:rPr lang="en-US" sz="3600" dirty="0">
                <a:latin typeface="Calibri" panose="020F0502020204030204" pitchFamily="34" charset="0"/>
                <a:cs typeface="Calibri" panose="020F0502020204030204" pitchFamily="34" charset="0"/>
              </a:rPr>
              <a:t> and tread it down and crush it.”</a:t>
            </a:r>
          </a:p>
        </p:txBody>
      </p:sp>
      <p:pic>
        <p:nvPicPr>
          <p:cNvPr id="3" name="Picture 2">
            <a:extLst>
              <a:ext uri="{FF2B5EF4-FFF2-40B4-BE49-F238E27FC236}">
                <a16:creationId xmlns:a16="http://schemas.microsoft.com/office/drawing/2014/main" id="{51B5B196-8172-4AD3-9BDA-473C9C79321E}"/>
              </a:ext>
            </a:extLst>
          </p:cNvPr>
          <p:cNvPicPr>
            <a:picLocks noChangeAspect="1"/>
          </p:cNvPicPr>
          <p:nvPr/>
        </p:nvPicPr>
        <p:blipFill>
          <a:blip r:embed="rId3"/>
          <a:stretch>
            <a:fillRect/>
          </a:stretch>
        </p:blipFill>
        <p:spPr>
          <a:xfrm>
            <a:off x="4705942" y="2819400"/>
            <a:ext cx="2780117" cy="2011680"/>
          </a:xfrm>
          <a:prstGeom prst="rect">
            <a:avLst/>
          </a:prstGeom>
        </p:spPr>
      </p:pic>
    </p:spTree>
    <p:extLst>
      <p:ext uri="{BB962C8B-B14F-4D97-AF65-F5344CB8AC3E}">
        <p14:creationId xmlns:p14="http://schemas.microsoft.com/office/powerpoint/2010/main" val="2810968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267200" y="228600"/>
            <a:ext cx="3657600" cy="11430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David Rockefeller</a:t>
            </a:r>
            <a:br>
              <a:rPr lang="en-US" sz="3200" dirty="0">
                <a:effectLst>
                  <a:outerShdw blurRad="38100" dist="38100" dir="2700000" algn="tl">
                    <a:srgbClr val="000000">
                      <a:alpha val="43137"/>
                    </a:srgbClr>
                  </a:outerShdw>
                </a:effectLst>
              </a:rPr>
            </a:br>
            <a:r>
              <a:rPr lang="en-US" sz="2000" dirty="0">
                <a:solidFill>
                  <a:schemeClr val="tx1"/>
                </a:solidFill>
                <a:effectLst>
                  <a:outerShdw blurRad="38100" dist="38100" dir="2700000" algn="tl">
                    <a:srgbClr val="000000">
                      <a:alpha val="43137"/>
                    </a:srgbClr>
                  </a:outerShdw>
                </a:effectLst>
              </a:rPr>
              <a:t>cited in Memoirs, page 405.</a:t>
            </a:r>
          </a:p>
        </p:txBody>
      </p:sp>
      <p:sp>
        <p:nvSpPr>
          <p:cNvPr id="24579" name="Rectangle 7"/>
          <p:cNvSpPr>
            <a:spLocks noGrp="1" noChangeArrowheads="1"/>
          </p:cNvSpPr>
          <p:nvPr>
            <p:ph type="body" idx="1"/>
          </p:nvPr>
        </p:nvSpPr>
        <p:spPr>
          <a:xfrm>
            <a:off x="601133" y="1371600"/>
            <a:ext cx="10981267" cy="5257800"/>
          </a:xfrm>
        </p:spPr>
        <p:txBody>
          <a:bodyPr/>
          <a:lstStyle/>
          <a:p>
            <a:pPr marL="0" indent="0" algn="just" eaLnBrk="1" hangingPunct="1">
              <a:buNone/>
            </a:pPr>
            <a:r>
              <a:rPr lang="en-US" dirty="0">
                <a:effectLst>
                  <a:outerShdw blurRad="38100" dist="38100" dir="2700000" algn="tl">
                    <a:srgbClr val="000000">
                      <a:alpha val="43137"/>
                    </a:srgbClr>
                  </a:outerShdw>
                </a:effectLst>
              </a:rPr>
              <a:t>“For more than a century ideological extremists…have seized upon well-publicized incidents…to attack the Rockefeller family for the inordinate influence they claim we wield over American political and economic institutions. Some even believe we are part of a secret cabal working against the best interests of the United States, characterizing my family and me as 'internationalists' and of conspiring with others around the world to build a more integrated global political and economic structure--one world, if you will. </a:t>
            </a:r>
            <a:r>
              <a:rPr lang="en-US" b="1" i="1" u="sng" kern="1200" dirty="0">
                <a:solidFill>
                  <a:srgbClr val="FFFFCC"/>
                </a:solidFill>
                <a:effectLst>
                  <a:outerShdw blurRad="38100" dist="38100" dir="2700000" algn="tl">
                    <a:srgbClr val="000000">
                      <a:alpha val="43137"/>
                    </a:srgbClr>
                  </a:outerShdw>
                </a:effectLst>
              </a:rPr>
              <a:t>If that's the charge, I stand guilty, and I am proud of it.</a:t>
            </a:r>
            <a:r>
              <a:rPr lang="en-US" b="1" i="1" kern="1200" dirty="0">
                <a:solidFill>
                  <a:srgbClr val="FFFFCC"/>
                </a:solidFill>
                <a:effectLst>
                  <a:outerShdw blurRad="38100" dist="38100" dir="2700000" algn="tl">
                    <a:srgbClr val="000000">
                      <a:alpha val="43137"/>
                    </a:srgbClr>
                  </a:outerShdw>
                </a:effectLst>
              </a:rPr>
              <a:t>” </a:t>
            </a:r>
            <a:endParaRPr lang="en-US" sz="2800" i="1" dirty="0">
              <a:effectLst>
                <a:outerShdw blurRad="38100" dist="38100" dir="2700000" algn="tl">
                  <a:srgbClr val="000000">
                    <a:alpha val="43137"/>
                  </a:srgbClr>
                </a:outerShdw>
              </a:effectLst>
            </a:endParaRPr>
          </a:p>
        </p:txBody>
      </p:sp>
      <p:pic>
        <p:nvPicPr>
          <p:cNvPr id="24580" name="Picture 2" descr="https://encrypted-tbn1.gstatic.com/images?q=tbn:ANd9GcTlPp9g83NSOO7RJTwWEIDB6jwwUEuM-mYnM4Hkxd6VNO2XTuVZ4Q"/>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99" y="76200"/>
            <a:ext cx="882650" cy="990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1416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78C777-5173-4986-A816-87B9D94072B1}"/>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7:24</a:t>
            </a:r>
          </a:p>
          <a:p>
            <a:pPr algn="just">
              <a:spcBef>
                <a:spcPts val="0"/>
              </a:spcBef>
              <a:spcAft>
                <a:spcPts val="0"/>
              </a:spcAft>
            </a:pPr>
            <a:r>
              <a:rPr lang="en-US" sz="3600" dirty="0">
                <a:latin typeface="Calibri" panose="020F0502020204030204" pitchFamily="34" charset="0"/>
                <a:cs typeface="Calibri" panose="020F0502020204030204" pitchFamily="34" charset="0"/>
              </a:rPr>
              <a:t>As for the ten horns, out of this kingdom </a:t>
            </a:r>
            <a:r>
              <a:rPr lang="en-US" sz="3600" b="1" u="sng" dirty="0">
                <a:solidFill>
                  <a:srgbClr val="FFFFCC"/>
                </a:solidFill>
                <a:latin typeface="Calibri" panose="020F0502020204030204" pitchFamily="34" charset="0"/>
                <a:cs typeface="Calibri" panose="020F0502020204030204" pitchFamily="34" charset="0"/>
              </a:rPr>
              <a:t>ten kings will arise</a:t>
            </a:r>
            <a:r>
              <a:rPr lang="en-US" sz="3600" dirty="0">
                <a:latin typeface="Calibri" panose="020F0502020204030204" pitchFamily="34" charset="0"/>
                <a:cs typeface="Calibri" panose="020F0502020204030204" pitchFamily="34" charset="0"/>
              </a:rPr>
              <a:t>; and another will arise after them, and he will be different from the previous ones and will subdue three kings</a:t>
            </a:r>
            <a:r>
              <a:rPr lang="en-US" sz="32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E801EE83-F833-4BCB-982E-03D0FEB55AD7}"/>
              </a:ext>
            </a:extLst>
          </p:cNvPr>
          <p:cNvPicPr>
            <a:picLocks noChangeAspect="1"/>
          </p:cNvPicPr>
          <p:nvPr/>
        </p:nvPicPr>
        <p:blipFill rotWithShape="1">
          <a:blip r:embed="rId3"/>
          <a:srcRect l="9374" t="6788" r="7032" b="20803"/>
          <a:stretch/>
        </p:blipFill>
        <p:spPr>
          <a:xfrm>
            <a:off x="4517923" y="2971800"/>
            <a:ext cx="3156154" cy="1828800"/>
          </a:xfrm>
          <a:prstGeom prst="rect">
            <a:avLst/>
          </a:prstGeom>
          <a:ln>
            <a:solidFill>
              <a:schemeClr val="tx1"/>
            </a:solidFill>
          </a:ln>
        </p:spPr>
      </p:pic>
    </p:spTree>
    <p:extLst>
      <p:ext uri="{BB962C8B-B14F-4D97-AF65-F5344CB8AC3E}">
        <p14:creationId xmlns:p14="http://schemas.microsoft.com/office/powerpoint/2010/main" val="174566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E8D7B75-39B8-4980-B3BF-1D9EEC5C379E}"/>
              </a:ext>
            </a:extLst>
          </p:cNvPr>
          <p:cNvSpPr txBox="1">
            <a:spLocks noChangeArrowheads="1"/>
          </p:cNvSpPr>
          <p:nvPr/>
        </p:nvSpPr>
        <p:spPr bwMode="auto">
          <a:xfrm>
            <a:off x="3009900" y="228600"/>
            <a:ext cx="6172200" cy="91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a:solidFill>
                  <a:srgbClr val="00FFFF"/>
                </a:solidFill>
                <a:effectLst>
                  <a:outerShdw blurRad="38100" dist="38100" dir="2700000" algn="tl">
                    <a:srgbClr val="000000"/>
                  </a:outerShdw>
                </a:effectLst>
                <a:ea typeface="+mn-ea"/>
                <a:cs typeface="+mn-cs"/>
              </a:rPr>
              <a:t>Arnold Fruchtenbaum</a:t>
            </a:r>
            <a:b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br>
            <a:r>
              <a:rPr kumimoji="0" lang="en-US" sz="20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Footsteps of the Messiah, </a:t>
            </a: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Page 36 </a:t>
            </a:r>
          </a:p>
        </p:txBody>
      </p:sp>
      <p:sp>
        <p:nvSpPr>
          <p:cNvPr id="8" name="Rectangle 3">
            <a:extLst>
              <a:ext uri="{FF2B5EF4-FFF2-40B4-BE49-F238E27FC236}">
                <a16:creationId xmlns:a16="http://schemas.microsoft.com/office/drawing/2014/main" id="{EFE6AADA-2472-4461-9B45-B4542AE7F0CB}"/>
              </a:ext>
            </a:extLst>
          </p:cNvPr>
          <p:cNvSpPr txBox="1">
            <a:spLocks noChangeArrowheads="1"/>
          </p:cNvSpPr>
          <p:nvPr/>
        </p:nvSpPr>
        <p:spPr bwMode="auto">
          <a:xfrm>
            <a:off x="609600" y="1375429"/>
            <a:ext cx="10972800" cy="51777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This stage was seen in both Daniel 2 in the ten toes and in Daniel seven in the ten horns...the One World Government will divide into ten kingdoms that will cover the whole world – not merely Europe</a:t>
            </a:r>
            <a:r>
              <a:rPr kumimoji="0" lang="en-US"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It has become common today to refer to the ten kingdoms as being in Europe only, especially the Former Common Market, now the European Union. But the text does not allow for this kind of interpretation. </a:t>
            </a:r>
            <a:r>
              <a:rPr kumimoji="0" lang="en-US"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the very best, the European Union might become one of the ten, but it could hardly become all of the ten</a:t>
            </a:r>
            <a:r>
              <a:rPr kumimoji="0" lang="en-US" b="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A careful reading of the Daniel passage states that once the Fourth Empire rules the whole world, . . .</a:t>
            </a:r>
            <a:endParaRPr kumimoji="0" lang="en-US"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9" name="Picture 2" descr="Image result for arnold fruchtenbaum">
            <a:extLst>
              <a:ext uri="{FF2B5EF4-FFF2-40B4-BE49-F238E27FC236}">
                <a16:creationId xmlns:a16="http://schemas.microsoft.com/office/drawing/2014/main" id="{4E7E8FEC-F1F3-46D8-A3A6-33A001F605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867" y="100015"/>
            <a:ext cx="821933"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11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E8D7B75-39B8-4980-B3BF-1D9EEC5C379E}"/>
              </a:ext>
            </a:extLst>
          </p:cNvPr>
          <p:cNvSpPr txBox="1">
            <a:spLocks noChangeArrowheads="1"/>
          </p:cNvSpPr>
          <p:nvPr/>
        </p:nvSpPr>
        <p:spPr bwMode="auto">
          <a:xfrm>
            <a:off x="3009900" y="228600"/>
            <a:ext cx="6172200" cy="91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a:solidFill>
                  <a:srgbClr val="00FFFF"/>
                </a:solidFill>
                <a:effectLst>
                  <a:outerShdw blurRad="38100" dist="38100" dir="2700000" algn="tl">
                    <a:srgbClr val="000000"/>
                  </a:outerShdw>
                </a:effectLst>
                <a:ea typeface="+mn-ea"/>
                <a:cs typeface="+mn-cs"/>
              </a:rPr>
              <a:t>Arnold Fruchtenbaum</a:t>
            </a:r>
            <a:b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br>
            <a:r>
              <a:rPr kumimoji="0" lang="en-US" sz="2000"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Footsteps of the Messiah, </a:t>
            </a:r>
            <a:r>
              <a:rPr kumimoji="0" 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mj-cs"/>
              </a:rPr>
              <a:t>Page 36 </a:t>
            </a:r>
          </a:p>
        </p:txBody>
      </p:sp>
      <p:pic>
        <p:nvPicPr>
          <p:cNvPr id="9" name="Picture 2" descr="Image result for arnold fruchtenbaum">
            <a:extLst>
              <a:ext uri="{FF2B5EF4-FFF2-40B4-BE49-F238E27FC236}">
                <a16:creationId xmlns:a16="http://schemas.microsoft.com/office/drawing/2014/main" id="{4E7E8FEC-F1F3-46D8-A3A6-33A001F605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867" y="100015"/>
            <a:ext cx="821933"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133E701-CCB4-4AA2-B22E-460437E0094A}"/>
              </a:ext>
            </a:extLst>
          </p:cNvPr>
          <p:cNvSpPr txBox="1">
            <a:spLocks noChangeArrowheads="1"/>
          </p:cNvSpPr>
          <p:nvPr/>
        </p:nvSpPr>
        <p:spPr bwMode="auto">
          <a:xfrm>
            <a:off x="609600" y="1375429"/>
            <a:ext cx="10972800" cy="44919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 . </a:t>
            </a:r>
            <a:r>
              <a:rPr kumimoji="0" lang="en-US" b="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then this One World Government will split into ten kingdoms</a:t>
            </a:r>
            <a:r>
              <a:rPr kumimoji="0" lang="en-US"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This requires the ten kingdoms to cover the entire world, not just the territory known as Europe. It would be a mistake to make too much of the European Union as being the Ten Division Stage. </a:t>
            </a:r>
            <a:r>
              <a:rPr kumimoji="0" lang="en-US" b="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It would be far more consistent with the text to view it as possibly one of the ten, but not the entire ten. </a:t>
            </a:r>
            <a:r>
              <a:rPr kumimoji="0" lang="en-US"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More consistent with Daniel's prophecy is the recommendation of the Club of Rome that the world be divided into ten administrative districts to avoid a world economic collapse</a:t>
            </a:r>
            <a:r>
              <a:rPr kumimoji="0" lang="en-US"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b="0"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147262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0A3EF5-7BA6-47AC-9A9A-EAE587A8A1FA}"/>
              </a:ext>
            </a:extLst>
          </p:cNvPr>
          <p:cNvPicPr>
            <a:picLocks noChangeAspect="1"/>
          </p:cNvPicPr>
          <p:nvPr/>
        </p:nvPicPr>
        <p:blipFill>
          <a:blip r:embed="rId2"/>
          <a:stretch>
            <a:fillRect/>
          </a:stretch>
        </p:blipFill>
        <p:spPr>
          <a:xfrm>
            <a:off x="2397157" y="137160"/>
            <a:ext cx="7397687" cy="6583680"/>
          </a:xfrm>
          <a:prstGeom prst="rect">
            <a:avLst/>
          </a:prstGeom>
        </p:spPr>
      </p:pic>
    </p:spTree>
    <p:extLst>
      <p:ext uri="{BB962C8B-B14F-4D97-AF65-F5344CB8AC3E}">
        <p14:creationId xmlns:p14="http://schemas.microsoft.com/office/powerpoint/2010/main" val="53677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33650" y="228600"/>
            <a:ext cx="7124700" cy="914400"/>
          </a:xfrm>
        </p:spPr>
        <p:txBody>
          <a:bodyPr/>
          <a:lstStyle/>
          <a:p>
            <a:pPr algn="ctr">
              <a:defRPr/>
            </a:pPr>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Walvoord</a:t>
            </a:r>
            <a:br>
              <a:rPr 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i="1" kern="1200" dirty="0">
                <a:solidFill>
                  <a:schemeClr val="tx1"/>
                </a:solidFill>
                <a:effectLst>
                  <a:outerShdw blurRad="38100" dist="38100" dir="2700000" algn="tl">
                    <a:srgbClr val="000000">
                      <a:alpha val="43137"/>
                    </a:srgbClr>
                  </a:outerShdw>
                </a:effectLst>
                <a:cs typeface="Calibri" panose="020F0502020204030204" pitchFamily="34" charset="0"/>
              </a:rPr>
              <a:t>Prophecy Knowledge Handbook</a:t>
            </a:r>
            <a:r>
              <a:rPr lang="en-US" sz="1800" kern="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212</a:t>
            </a:r>
          </a:p>
        </p:txBody>
      </p:sp>
      <p:sp>
        <p:nvSpPr>
          <p:cNvPr id="16387" name="Rectangle 3"/>
          <p:cNvSpPr>
            <a:spLocks noGrp="1" noChangeArrowheads="1"/>
          </p:cNvSpPr>
          <p:nvPr>
            <p:ph type="body" idx="1"/>
          </p:nvPr>
        </p:nvSpPr>
        <p:spPr>
          <a:xfrm>
            <a:off x="609600" y="1371600"/>
            <a:ext cx="10972800" cy="5029200"/>
          </a:xfrm>
        </p:spPr>
        <p:txBody>
          <a:bodyPr/>
          <a:lstStyle/>
          <a:p>
            <a:pPr marL="0" indent="0" algn="just">
              <a:buNone/>
              <a:defRPr/>
            </a:pPr>
            <a:r>
              <a:rPr lang="en-US" kern="1200" dirty="0">
                <a:effectLst>
                  <a:outerShdw blurRad="38100" dist="38100" dir="2700000" algn="tl">
                    <a:srgbClr val="000000">
                      <a:alpha val="43137"/>
                    </a:srgbClr>
                  </a:outerShdw>
                </a:effectLst>
                <a:cs typeface="Calibri" panose="020F0502020204030204" pitchFamily="34" charset="0"/>
              </a:rPr>
              <a:t>“The authenticity of the Book of Daniel went unchallenged from the time of its writing, before 530 BC, until the third century of the Christian era, or almost 900 years. A pagan and atheistic writer by the name of Porphyry (third century AD) raised the question whether the Book of Daniel was a genuine biblical prophecy on the premise that prophecy of the future is impossible. Porphyry found that the Book of Daniel was so accurate in describing future events that it must have been written after the event. He advanced the theory that the book was a forgery, written in the Maccabean period, about 175 BC…</a:t>
            </a:r>
            <a:r>
              <a:rPr lang="en-US"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5474" name="Picture 2" descr="Image result for John f. walvoo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491" y="198120"/>
            <a:ext cx="766257"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4788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7A142-4AE7-479E-ACFD-77535FA43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1" hangingPunct="1">
              <a:spcBef>
                <a:spcPts val="0"/>
              </a:spcBef>
              <a:spcAft>
                <a:spcPts val="1200"/>
              </a:spcAft>
              <a:buClr>
                <a:srgbClr val="FF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Arial" panose="020B0604020202020204" pitchFamily="34" charset="0"/>
              </a:rPr>
              <a:t>Daniel 7:25</a:t>
            </a:r>
          </a:p>
          <a:p>
            <a:pPr algn="just">
              <a:spcBef>
                <a:spcPts val="0"/>
              </a:spcBef>
              <a:spcAft>
                <a:spcPts val="0"/>
              </a:spcAft>
            </a:pPr>
            <a:r>
              <a:rPr lang="en-US" sz="3600" dirty="0">
                <a:latin typeface="Calibri" panose="020F0502020204030204" pitchFamily="34" charset="0"/>
                <a:cs typeface="Calibri" panose="020F0502020204030204" pitchFamily="34" charset="0"/>
              </a:rPr>
              <a:t>“He will speak out against the Most High and wear down the saints of the Highest One, and </a:t>
            </a:r>
            <a:r>
              <a:rPr lang="en-US" sz="3600" b="1" u="sng" dirty="0">
                <a:solidFill>
                  <a:srgbClr val="FFFFCC"/>
                </a:solidFill>
                <a:latin typeface="Calibri" panose="020F0502020204030204" pitchFamily="34" charset="0"/>
                <a:cs typeface="Calibri" panose="020F0502020204030204" pitchFamily="34" charset="0"/>
              </a:rPr>
              <a:t>he will intend to make alterations in times and in law</a:t>
            </a:r>
            <a:r>
              <a:rPr lang="en-US" sz="3600" dirty="0">
                <a:latin typeface="Calibri" panose="020F0502020204030204" pitchFamily="34" charset="0"/>
                <a:cs typeface="Calibri" panose="020F0502020204030204" pitchFamily="34" charset="0"/>
              </a:rPr>
              <a:t>; and they will be given into his hand for a time, times, and half a time.”</a:t>
            </a:r>
          </a:p>
        </p:txBody>
      </p:sp>
    </p:spTree>
    <p:extLst>
      <p:ext uri="{BB962C8B-B14F-4D97-AF65-F5344CB8AC3E}">
        <p14:creationId xmlns:p14="http://schemas.microsoft.com/office/powerpoint/2010/main" val="83548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896600" cy="2523768"/>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1:14</a:t>
            </a:r>
          </a:p>
          <a:p>
            <a:pPr algn="just">
              <a:defRPr/>
            </a:pPr>
            <a:r>
              <a:rPr lang="en-US" sz="3600" dirty="0">
                <a:effectLst>
                  <a:outerShdw blurRad="38100" dist="38100" dir="2700000" algn="tl">
                    <a:srgbClr val="000000">
                      <a:alpha val="43137"/>
                    </a:srgbClr>
                  </a:outerShdw>
                </a:effectLst>
                <a:latin typeface="Calibri" panose="020F0502020204030204" pitchFamily="34" charset="0"/>
              </a:rPr>
              <a:t>Then God said, “Let there be lights in the expanse of the heavens to separate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night</a:t>
            </a:r>
            <a:r>
              <a:rPr lang="en-US" sz="3600" dirty="0">
                <a:effectLst>
                  <a:outerShdw blurRad="38100" dist="38100" dir="2700000" algn="tl">
                    <a:srgbClr val="000000">
                      <a:alpha val="43137"/>
                    </a:srgbClr>
                  </a:outerShdw>
                </a:effectLst>
                <a:latin typeface="Calibri" panose="020F0502020204030204" pitchFamily="34" charset="0"/>
              </a:rPr>
              <a:t>, and let them be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signs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seasons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for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days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and </a:t>
            </a:r>
            <a:r>
              <a:rPr lang="en-US" sz="3600" u="sng"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years</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728776AB-62B9-4A85-0AC6-06B8513A9596}"/>
              </a:ext>
            </a:extLst>
          </p:cNvPr>
          <p:cNvPicPr>
            <a:picLocks noChangeAspect="1"/>
          </p:cNvPicPr>
          <p:nvPr/>
        </p:nvPicPr>
        <p:blipFill>
          <a:blip r:embed="rId3"/>
          <a:stretch>
            <a:fillRect/>
          </a:stretch>
        </p:blipFill>
        <p:spPr>
          <a:xfrm>
            <a:off x="4624579" y="2606040"/>
            <a:ext cx="2825128" cy="2194560"/>
          </a:xfrm>
          <a:prstGeom prst="rect">
            <a:avLst/>
          </a:prstGeom>
          <a:ln w="28575">
            <a:solidFill>
              <a:schemeClr val="tx1"/>
            </a:solidFill>
          </a:ln>
        </p:spPr>
      </p:pic>
    </p:spTree>
    <p:extLst>
      <p:ext uri="{BB962C8B-B14F-4D97-AF65-F5344CB8AC3E}">
        <p14:creationId xmlns:p14="http://schemas.microsoft.com/office/powerpoint/2010/main" val="399137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édéric Leroy on Twitter: &quot;The cover of @TIME: the #GreatReset is coming.  Swallow the pill, folks, for your own good. The #Davos aristocracy at @wef  wants the best for you &amp; is">
            <a:extLst>
              <a:ext uri="{FF2B5EF4-FFF2-40B4-BE49-F238E27FC236}">
                <a16:creationId xmlns:a16="http://schemas.microsoft.com/office/drawing/2014/main" id="{DB11CDEC-C6E5-4F41-84A1-7689256D0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9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99925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stretch>
            <a:fillRect/>
          </a:stretch>
        </p:blipFill>
        <p:spPr>
          <a:xfrm>
            <a:off x="2199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3377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DDD9DA-CAE6-4226-9CA8-591943977BCA}"/>
              </a:ext>
            </a:extLst>
          </p:cNvPr>
          <p:cNvGraphicFramePr>
            <a:graphicFrameLocks noGrp="1"/>
          </p:cNvGraphicFramePr>
          <p:nvPr>
            <p:extLst>
              <p:ext uri="{D42A27DB-BD31-4B8C-83A1-F6EECF244321}">
                <p14:modId xmlns:p14="http://schemas.microsoft.com/office/powerpoint/2010/main" val="2689661380"/>
              </p:ext>
            </p:extLst>
          </p:nvPr>
        </p:nvGraphicFramePr>
        <p:xfrm>
          <a:off x="609600" y="60960"/>
          <a:ext cx="10972800" cy="6736080"/>
        </p:xfrm>
        <a:graphic>
          <a:graphicData uri="http://schemas.openxmlformats.org/drawingml/2006/table">
            <a:tbl>
              <a:tblPr firstRow="1" bandRow="1">
                <a:tableStyleId>{073A0DAA-6AF3-43AB-8588-CEC1D06C72B9}</a:tableStyleId>
              </a:tblPr>
              <a:tblGrid>
                <a:gridCol w="10972800">
                  <a:extLst>
                    <a:ext uri="{9D8B030D-6E8A-4147-A177-3AD203B41FA5}">
                      <a16:colId xmlns:a16="http://schemas.microsoft.com/office/drawing/2014/main" val="3629894259"/>
                    </a:ext>
                  </a:extLst>
                </a:gridCol>
              </a:tblGrid>
              <a:tr h="640080">
                <a:tc>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Intertestamental Chronology (Dates BC)</a:t>
                      </a:r>
                    </a:p>
                  </a:txBody>
                  <a:tcPr anchor="ctr"/>
                </a:tc>
                <a:extLst>
                  <a:ext uri="{0D108BD9-81ED-4DB2-BD59-A6C34878D82A}">
                    <a16:rowId xmlns:a16="http://schemas.microsoft.com/office/drawing/2014/main" val="3979240356"/>
                  </a:ext>
                </a:extLst>
              </a:tr>
              <a:tr h="457200">
                <a:tc>
                  <a:txBody>
                    <a:bodyPr/>
                    <a:lstStyle/>
                    <a:p>
                      <a:pPr algn="ctr"/>
                      <a:r>
                        <a:rPr lang="en-US" sz="2600" b="1" dirty="0">
                          <a:latin typeface="Calibri" panose="020F0502020204030204" pitchFamily="34" charset="0"/>
                          <a:cs typeface="Calibri" panose="020F0502020204030204" pitchFamily="34" charset="0"/>
                        </a:rPr>
                        <a:t>SELEUCIDS</a:t>
                      </a:r>
                    </a:p>
                  </a:txBody>
                  <a:tcPr/>
                </a:tc>
                <a:extLst>
                  <a:ext uri="{0D108BD9-81ED-4DB2-BD59-A6C34878D82A}">
                    <a16:rowId xmlns:a16="http://schemas.microsoft.com/office/drawing/2014/main" val="1898205543"/>
                  </a:ext>
                </a:extLst>
              </a:tr>
              <a:tr h="697809">
                <a:tc>
                  <a:txBody>
                    <a:bodyPr/>
                    <a:lstStyle/>
                    <a:p>
                      <a:pPr marL="457200" lvl="3" indent="0" algn="l"/>
                      <a:r>
                        <a:rPr lang="en-US" sz="2000" b="1" dirty="0">
                          <a:latin typeface="Calibri" panose="020F0502020204030204" pitchFamily="34" charset="0"/>
                          <a:cs typeface="Calibri" panose="020F0502020204030204" pitchFamily="34" charset="0"/>
                        </a:rPr>
                        <a:t>Seleucus I</a:t>
                      </a:r>
                    </a:p>
                    <a:p>
                      <a:pPr marL="457200" lvl="3" indent="0" algn="l"/>
                      <a:r>
                        <a:rPr lang="en-US" sz="2000" b="1" dirty="0">
                          <a:latin typeface="Calibri" panose="020F0502020204030204" pitchFamily="34" charset="0"/>
                          <a:cs typeface="Calibri" panose="020F0502020204030204" pitchFamily="34" charset="0"/>
                        </a:rPr>
                        <a:t>312-281</a:t>
                      </a:r>
                    </a:p>
                  </a:txBody>
                  <a:tcPr/>
                </a:tc>
                <a:extLst>
                  <a:ext uri="{0D108BD9-81ED-4DB2-BD59-A6C34878D82A}">
                    <a16:rowId xmlns:a16="http://schemas.microsoft.com/office/drawing/2014/main" val="1856627599"/>
                  </a:ext>
                </a:extLst>
              </a:tr>
              <a:tr h="697809">
                <a:tc>
                  <a:txBody>
                    <a:bodyPr/>
                    <a:lstStyle/>
                    <a:p>
                      <a:pPr marL="1371600" lvl="3" indent="0" algn="l"/>
                      <a:r>
                        <a:rPr lang="en-US" sz="2000" b="1" dirty="0">
                          <a:latin typeface="Calibri" panose="020F0502020204030204" pitchFamily="34" charset="0"/>
                          <a:cs typeface="Calibri" panose="020F0502020204030204" pitchFamily="34" charset="0"/>
                        </a:rPr>
                        <a:t>Antiochus I</a:t>
                      </a:r>
                    </a:p>
                    <a:p>
                      <a:pPr marL="1371600" lvl="3" indent="0" algn="l"/>
                      <a:r>
                        <a:rPr lang="en-US" sz="2000" b="1" dirty="0">
                          <a:latin typeface="Calibri" panose="020F0502020204030204" pitchFamily="34" charset="0"/>
                          <a:cs typeface="Calibri" panose="020F0502020204030204" pitchFamily="34" charset="0"/>
                        </a:rPr>
                        <a:t>281-261</a:t>
                      </a:r>
                    </a:p>
                  </a:txBody>
                  <a:tcPr/>
                </a:tc>
                <a:extLst>
                  <a:ext uri="{0D108BD9-81ED-4DB2-BD59-A6C34878D82A}">
                    <a16:rowId xmlns:a16="http://schemas.microsoft.com/office/drawing/2014/main" val="3484793594"/>
                  </a:ext>
                </a:extLst>
              </a:tr>
              <a:tr h="697809">
                <a:tc>
                  <a:txBody>
                    <a:bodyPr/>
                    <a:lstStyle/>
                    <a:p>
                      <a:pPr marL="22860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a:t>
                      </a:r>
                    </a:p>
                    <a:p>
                      <a:pPr marL="2286000" lvl="3" indent="0" algn="l"/>
                      <a:r>
                        <a:rPr lang="en-US" sz="2000" b="1" dirty="0">
                          <a:latin typeface="Calibri" panose="020F0502020204030204" pitchFamily="34" charset="0"/>
                          <a:cs typeface="Calibri" panose="020F0502020204030204" pitchFamily="34" charset="0"/>
                        </a:rPr>
                        <a:t>261-246</a:t>
                      </a:r>
                    </a:p>
                  </a:txBody>
                  <a:tcPr/>
                </a:tc>
                <a:extLst>
                  <a:ext uri="{0D108BD9-81ED-4DB2-BD59-A6C34878D82A}">
                    <a16:rowId xmlns:a16="http://schemas.microsoft.com/office/drawing/2014/main" val="2493993580"/>
                  </a:ext>
                </a:extLst>
              </a:tr>
              <a:tr h="697809">
                <a:tc>
                  <a:txBody>
                    <a:bodyPr/>
                    <a:lstStyle/>
                    <a:p>
                      <a:pPr marL="32004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a:t>
                      </a:r>
                    </a:p>
                    <a:p>
                      <a:pPr marL="3200400" lvl="3" indent="0" algn="l"/>
                      <a:r>
                        <a:rPr lang="en-US" sz="2000" b="1" dirty="0">
                          <a:latin typeface="Calibri" panose="020F0502020204030204" pitchFamily="34" charset="0"/>
                          <a:cs typeface="Calibri" panose="020F0502020204030204" pitchFamily="34" charset="0"/>
                        </a:rPr>
                        <a:t>246-226</a:t>
                      </a:r>
                    </a:p>
                  </a:txBody>
                  <a:tcPr/>
                </a:tc>
                <a:extLst>
                  <a:ext uri="{0D108BD9-81ED-4DB2-BD59-A6C34878D82A}">
                    <a16:rowId xmlns:a16="http://schemas.microsoft.com/office/drawing/2014/main" val="303968492"/>
                  </a:ext>
                </a:extLst>
              </a:tr>
              <a:tr h="697809">
                <a:tc>
                  <a:txBody>
                    <a:bodyPr/>
                    <a:lstStyle/>
                    <a:p>
                      <a:pPr marL="41148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III</a:t>
                      </a:r>
                    </a:p>
                    <a:p>
                      <a:pPr marL="4114800" lvl="3" indent="0" algn="l"/>
                      <a:r>
                        <a:rPr lang="en-US" sz="2000" b="1" dirty="0">
                          <a:latin typeface="Calibri" panose="020F0502020204030204" pitchFamily="34" charset="0"/>
                          <a:cs typeface="Calibri" panose="020F0502020204030204" pitchFamily="34" charset="0"/>
                        </a:rPr>
                        <a:t>226-223</a:t>
                      </a:r>
                    </a:p>
                  </a:txBody>
                  <a:tcPr/>
                </a:tc>
                <a:extLst>
                  <a:ext uri="{0D108BD9-81ED-4DB2-BD59-A6C34878D82A}">
                    <a16:rowId xmlns:a16="http://schemas.microsoft.com/office/drawing/2014/main" val="997890456"/>
                  </a:ext>
                </a:extLst>
              </a:tr>
              <a:tr h="697809">
                <a:tc>
                  <a:txBody>
                    <a:bodyPr/>
                    <a:lstStyle/>
                    <a:p>
                      <a:pPr marL="50292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III</a:t>
                      </a:r>
                    </a:p>
                    <a:p>
                      <a:pPr marL="5029200" lvl="3" indent="0" algn="l"/>
                      <a:r>
                        <a:rPr lang="en-US" sz="2000" b="1" dirty="0">
                          <a:latin typeface="Calibri" panose="020F0502020204030204" pitchFamily="34" charset="0"/>
                          <a:cs typeface="Calibri" panose="020F0502020204030204" pitchFamily="34" charset="0"/>
                        </a:rPr>
                        <a:t>223-187</a:t>
                      </a:r>
                    </a:p>
                  </a:txBody>
                  <a:tcPr/>
                </a:tc>
                <a:extLst>
                  <a:ext uri="{0D108BD9-81ED-4DB2-BD59-A6C34878D82A}">
                    <a16:rowId xmlns:a16="http://schemas.microsoft.com/office/drawing/2014/main" val="3393009710"/>
                  </a:ext>
                </a:extLst>
              </a:tr>
              <a:tr h="697809">
                <a:tc>
                  <a:txBody>
                    <a:bodyPr/>
                    <a:lstStyle/>
                    <a:p>
                      <a:pPr marL="5943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IV Philapator</a:t>
                      </a:r>
                    </a:p>
                    <a:p>
                      <a:pPr marL="5943600" lvl="2" indent="0" algn="l"/>
                      <a:r>
                        <a:rPr lang="en-US" sz="2000" b="1" dirty="0">
                          <a:latin typeface="Calibri" panose="020F0502020204030204" pitchFamily="34" charset="0"/>
                          <a:cs typeface="Calibri" panose="020F0502020204030204" pitchFamily="34" charset="0"/>
                        </a:rPr>
                        <a:t>187-175</a:t>
                      </a:r>
                    </a:p>
                  </a:txBody>
                  <a:tcPr/>
                </a:tc>
                <a:extLst>
                  <a:ext uri="{0D108BD9-81ED-4DB2-BD59-A6C34878D82A}">
                    <a16:rowId xmlns:a16="http://schemas.microsoft.com/office/drawing/2014/main" val="2816862187"/>
                  </a:ext>
                </a:extLst>
              </a:tr>
              <a:tr h="697809">
                <a:tc>
                  <a:txBody>
                    <a:bodyPr/>
                    <a:lstStyle/>
                    <a:p>
                      <a:pPr marL="8229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IV Epiphanes</a:t>
                      </a:r>
                    </a:p>
                    <a:p>
                      <a:pPr marL="8229600" lvl="2" indent="0" algn="l"/>
                      <a:r>
                        <a:rPr lang="en-US" sz="2000" b="1" dirty="0">
                          <a:latin typeface="Calibri" panose="020F0502020204030204" pitchFamily="34" charset="0"/>
                          <a:cs typeface="Calibri" panose="020F0502020204030204" pitchFamily="34" charset="0"/>
                        </a:rPr>
                        <a:t>175-163</a:t>
                      </a:r>
                    </a:p>
                  </a:txBody>
                  <a:tcPr/>
                </a:tc>
                <a:extLst>
                  <a:ext uri="{0D108BD9-81ED-4DB2-BD59-A6C34878D82A}">
                    <a16:rowId xmlns:a16="http://schemas.microsoft.com/office/drawing/2014/main" val="1784140349"/>
                  </a:ext>
                </a:extLst>
              </a:tr>
            </a:tbl>
          </a:graphicData>
        </a:graphic>
      </p:graphicFrame>
    </p:spTree>
    <p:extLst>
      <p:ext uri="{BB962C8B-B14F-4D97-AF65-F5344CB8AC3E}">
        <p14:creationId xmlns:p14="http://schemas.microsoft.com/office/powerpoint/2010/main" val="240222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set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822269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685800"/>
          </a:xfrm>
        </p:spPr>
        <p:txBody>
          <a:bodyPr/>
          <a:lstStyle/>
          <a:p>
            <a:r>
              <a:rPr lang="en-US" altLang="en-US" dirty="0"/>
              <a:t>HANUKKAH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7239000" cy="5486400"/>
          </a:xfrm>
        </p:spPr>
        <p:txBody>
          <a:bodyPr/>
          <a:lstStyle/>
          <a:p>
            <a:pPr marL="457200" indent="-457200" eaLnBrk="1" hangingPunct="1">
              <a:spcBef>
                <a:spcPct val="0"/>
              </a:spcBef>
              <a:spcAft>
                <a:spcPts val="1400"/>
              </a:spcAft>
              <a:defRPr/>
            </a:pPr>
            <a:r>
              <a:rPr lang="en-US" altLang="en-US" dirty="0"/>
              <a:t>The Maccabean revolt </a:t>
            </a:r>
          </a:p>
          <a:p>
            <a:pPr marL="457200" indent="-457200" eaLnBrk="1" hangingPunct="1">
              <a:spcBef>
                <a:spcPct val="0"/>
              </a:spcBef>
              <a:spcAft>
                <a:spcPts val="1400"/>
              </a:spcAft>
              <a:defRPr/>
            </a:pPr>
            <a:r>
              <a:rPr lang="en-US" altLang="en-US" dirty="0"/>
              <a:t>December 25</a:t>
            </a:r>
            <a:r>
              <a:rPr lang="en-US" altLang="en-US" baseline="30000" dirty="0"/>
              <a:t>th</a:t>
            </a:r>
            <a:r>
              <a:rPr lang="en-US" altLang="en-US" dirty="0"/>
              <a:t> 164 BC : the temple is liberated and rededicated</a:t>
            </a:r>
          </a:p>
          <a:p>
            <a:pPr marL="457200" indent="-457200" eaLnBrk="1" hangingPunct="1">
              <a:spcBef>
                <a:spcPct val="0"/>
              </a:spcBef>
              <a:spcAft>
                <a:spcPts val="1400"/>
              </a:spcAft>
              <a:defRPr/>
            </a:pPr>
            <a:r>
              <a:rPr lang="en-US" altLang="en-US" dirty="0"/>
              <a:t>1 &amp; 2 Maccabees</a:t>
            </a:r>
          </a:p>
          <a:p>
            <a:pPr marL="457200" indent="-457200" eaLnBrk="1" hangingPunct="1">
              <a:spcBef>
                <a:spcPct val="0"/>
              </a:spcBef>
              <a:spcAft>
                <a:spcPts val="1400"/>
              </a:spcAft>
              <a:defRPr/>
            </a:pPr>
            <a:r>
              <a:rPr lang="en-US" altLang="en-US" dirty="0"/>
              <a:t>The miracle of the lamp oil</a:t>
            </a:r>
          </a:p>
          <a:p>
            <a:pPr marL="457200" indent="-457200" eaLnBrk="1" hangingPunct="1">
              <a:spcBef>
                <a:spcPct val="0"/>
              </a:spcBef>
              <a:spcAft>
                <a:spcPts val="1400"/>
              </a:spcAft>
              <a:defRPr/>
            </a:pPr>
            <a:r>
              <a:rPr lang="en-US" altLang="en-US" dirty="0"/>
              <a:t>Hanukkah “Feast of Dedication” (festival of lights).</a:t>
            </a:r>
          </a:p>
          <a:p>
            <a:pPr marL="457200" indent="-457200" eaLnBrk="1" hangingPunct="1">
              <a:spcBef>
                <a:spcPct val="0"/>
              </a:spcBef>
              <a:spcAft>
                <a:spcPts val="1400"/>
              </a:spcAft>
              <a:defRPr/>
            </a:pPr>
            <a:r>
              <a:rPr lang="en-US" altLang="en-US" dirty="0"/>
              <a:t>Christmas / Jewish Holiday </a:t>
            </a:r>
          </a:p>
          <a:p>
            <a:pPr marL="457200" indent="-457200" eaLnBrk="1" hangingPunct="1">
              <a:spcBef>
                <a:spcPct val="0"/>
              </a:spcBef>
              <a:spcAft>
                <a:spcPts val="1400"/>
              </a:spcAft>
              <a:defRPr/>
            </a:pPr>
            <a:r>
              <a:rPr lang="en-US" altLang="en-US" dirty="0"/>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924800" y="19050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3289467181"/>
              </p:ext>
            </p:extLst>
          </p:nvPr>
        </p:nvGraphicFramePr>
        <p:xfrm>
          <a:off x="1676400" y="274317"/>
          <a:ext cx="8839200" cy="6309366"/>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807051881"/>
                    </a:ext>
                  </a:extLst>
                </a:gridCol>
                <a:gridCol w="1549078">
                  <a:extLst>
                    <a:ext uri="{9D8B030D-6E8A-4147-A177-3AD203B41FA5}">
                      <a16:colId xmlns:a16="http://schemas.microsoft.com/office/drawing/2014/main" val="416673137"/>
                    </a:ext>
                  </a:extLst>
                </a:gridCol>
                <a:gridCol w="2349661">
                  <a:extLst>
                    <a:ext uri="{9D8B030D-6E8A-4147-A177-3AD203B41FA5}">
                      <a16:colId xmlns:a16="http://schemas.microsoft.com/office/drawing/2014/main" val="3259655191"/>
                    </a:ext>
                  </a:extLst>
                </a:gridCol>
                <a:gridCol w="234966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73414712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3352800"/>
          </a:xfrm>
        </p:spPr>
        <p:txBody>
          <a:bodyPr/>
          <a:lstStyle/>
          <a:p>
            <a:pPr marL="0" indent="0" algn="just">
              <a:buNone/>
              <a:defRPr/>
            </a:pPr>
            <a:r>
              <a:rPr lang="en-US" kern="1200" dirty="0">
                <a:effectLst>
                  <a:outerShdw blurRad="38100" dist="38100" dir="2700000" algn="tl">
                    <a:srgbClr val="000000">
                      <a:alpha val="43137"/>
                    </a:srgbClr>
                  </a:outerShdw>
                </a:effectLst>
                <a:cs typeface="Calibri" panose="020F0502020204030204" pitchFamily="34" charset="0"/>
              </a:rPr>
              <a:t>“For another 1,300 years Daniel was considered as a genuine book by orthodox Christians and Jews until modern liberalism arose in the seventeenth century. Critics of the Bible as the inspired Word of God picked up Porphyry’s idea and attempted to prove that Daniel was not a genuine book of the Bible</a:t>
            </a:r>
            <a:r>
              <a:rPr lang="en-US"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6EDB4A78-374A-BD7D-ABA3-CA683E665F38}"/>
              </a:ext>
            </a:extLst>
          </p:cNvPr>
          <p:cNvSpPr>
            <a:spLocks noGrp="1" noChangeArrowheads="1"/>
          </p:cNvSpPr>
          <p:nvPr>
            <p:ph type="title"/>
          </p:nvPr>
        </p:nvSpPr>
        <p:spPr>
          <a:xfrm>
            <a:off x="2533650" y="228600"/>
            <a:ext cx="7124700" cy="914400"/>
          </a:xfrm>
        </p:spPr>
        <p:txBody>
          <a:bodyPr/>
          <a:lstStyle/>
          <a:p>
            <a:pPr algn="ctr">
              <a:defRPr/>
            </a:pPr>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Walvoord</a:t>
            </a:r>
            <a:br>
              <a:rPr lang="en-US" sz="40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i="1" kern="1200" dirty="0">
                <a:solidFill>
                  <a:schemeClr val="tx1"/>
                </a:solidFill>
                <a:effectLst>
                  <a:outerShdw blurRad="38100" dist="38100" dir="2700000" algn="tl">
                    <a:srgbClr val="000000">
                      <a:alpha val="43137"/>
                    </a:srgbClr>
                  </a:outerShdw>
                </a:effectLst>
                <a:cs typeface="Calibri" panose="020F0502020204030204" pitchFamily="34" charset="0"/>
              </a:rPr>
              <a:t>Prophecy Knowledge Handbook</a:t>
            </a:r>
            <a:r>
              <a:rPr lang="en-US" sz="1800" kern="1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Page 212</a:t>
            </a:r>
          </a:p>
        </p:txBody>
      </p:sp>
      <p:pic>
        <p:nvPicPr>
          <p:cNvPr id="4" name="Picture 2" descr="Image result for John f. walvoord">
            <a:extLst>
              <a:ext uri="{FF2B5EF4-FFF2-40B4-BE49-F238E27FC236}">
                <a16:creationId xmlns:a16="http://schemas.microsoft.com/office/drawing/2014/main" id="{C17A9CF2-FA40-1878-8239-E75003A127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4491" y="198120"/>
            <a:ext cx="766257"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5260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1909535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252484"/>
            <a:ext cx="8285182" cy="5767316"/>
          </a:xfrm>
          <a:prstGeom prst="rect">
            <a:avLst/>
          </a:prstGeom>
        </p:spPr>
      </p:pic>
    </p:spTree>
    <p:extLst>
      <p:ext uri="{BB962C8B-B14F-4D97-AF65-F5344CB8AC3E}">
        <p14:creationId xmlns:p14="http://schemas.microsoft.com/office/powerpoint/2010/main" val="381502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10AF-8507-4088-8F15-4E9A828E61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7650" name="Rectangle 3"/>
          <p:cNvSpPr>
            <a:spLocks noGrp="1"/>
          </p:cNvSpPr>
          <p:nvPr>
            <p:ph type="body" idx="4294967295"/>
          </p:nvPr>
        </p:nvSpPr>
        <p:spPr>
          <a:xfrm>
            <a:off x="609600" y="0"/>
            <a:ext cx="10972798"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3074" name="Picture 2" descr="Ecclesiastes: All Is Vanity by Jacques B. Doukhan">
            <a:extLst>
              <a:ext uri="{FF2B5EF4-FFF2-40B4-BE49-F238E27FC236}">
                <a16:creationId xmlns:a16="http://schemas.microsoft.com/office/drawing/2014/main" id="{5792A647-8078-4539-B000-111A11B4B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5279571" y="2590800"/>
            <a:ext cx="1632858"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03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Tribulation period outline (Dan. 9:27)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241412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2" descr="http://www.softwareag.com/blog/reality_check/wp-content/uploads/2013/06/Stopwatch_02.png">
            <a:extLst>
              <a:ext uri="{FF2B5EF4-FFF2-40B4-BE49-F238E27FC236}">
                <a16:creationId xmlns:a16="http://schemas.microsoft.com/office/drawing/2014/main" id="{668DBC0F-D62B-44B3-84AA-3A79D2D27E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52401"/>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788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6B7C3C-5667-4C88-875D-81D920A6C9AA}"/>
              </a:ext>
            </a:extLst>
          </p:cNvPr>
          <p:cNvPicPr>
            <a:picLocks noChangeAspect="1"/>
          </p:cNvPicPr>
          <p:nvPr/>
        </p:nvPicPr>
        <p:blipFill>
          <a:blip r:embed="rId3"/>
          <a:stretch>
            <a:fillRect/>
          </a:stretch>
        </p:blipFill>
        <p:spPr>
          <a:xfrm>
            <a:off x="609600" y="505327"/>
            <a:ext cx="10972800" cy="5847346"/>
          </a:xfrm>
          <a:prstGeom prst="rect">
            <a:avLst/>
          </a:prstGeom>
          <a:ln>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28800" y="228600"/>
            <a:ext cx="8534400" cy="1447800"/>
          </a:xfrm>
        </p:spPr>
        <p:txBody>
          <a:bodyPr>
            <a:normAutofit/>
          </a:bodyPr>
          <a:lstStyle/>
          <a:p>
            <a:pPr algn="ctr">
              <a:defRPr/>
            </a:pPr>
            <a:r>
              <a:rPr lang="en-US" sz="3600" dirty="0">
                <a:solidFill>
                  <a:srgbClr val="00FFFF"/>
                </a:solidFill>
                <a:effectLst>
                  <a:outerShdw blurRad="38100" dist="38100" dir="2700000" algn="tl">
                    <a:srgbClr val="000000">
                      <a:alpha val="43137"/>
                    </a:srgbClr>
                  </a:outerShdw>
                </a:effectLst>
              </a:rPr>
              <a:t>Messiah must present Himself to Israel on March 30, A.D. 33 (Daniel 9:25)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943099"/>
            <a:ext cx="10972800" cy="3953271"/>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122871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descr="C:\Documents and Settings\Owner\Application Data\Microsoft\Media Catalog\Downloaded Clips\cl0\SY01462_.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361E-033E-4040-8180-7B9AB542D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Luke 19:42-44</a:t>
            </a:r>
          </a:p>
          <a:p>
            <a:pPr algn="just"/>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500" baseline="30000" dirty="0">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saying, ‘If you had known in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this day</a:t>
            </a:r>
            <a:r>
              <a:rPr lang="en-US" sz="3500" dirty="0">
                <a:effectLst>
                  <a:outerShdw blurRad="38100" dist="38100" dir="2700000" algn="tl">
                    <a:srgbClr val="000000">
                      <a:alpha val="43137"/>
                    </a:srgbClr>
                  </a:outerShdw>
                </a:effectLst>
                <a:latin typeface="Calibri" panose="020F0502020204030204" pitchFamily="34" charset="0"/>
              </a:rPr>
              <a:t>, even you, the things which make for peace! But now they have been hidden from your eyes. </a:t>
            </a:r>
            <a:r>
              <a:rPr lang="en-US" sz="3500" baseline="30000" dirty="0">
                <a:effectLst>
                  <a:outerShdw blurRad="38100" dist="38100" dir="2700000" algn="tl">
                    <a:srgbClr val="000000">
                      <a:alpha val="43137"/>
                    </a:srgbClr>
                  </a:outerShdw>
                </a:effectLst>
                <a:latin typeface="Calibri" panose="020F0502020204030204" pitchFamily="34" charset="0"/>
              </a:rPr>
              <a:t>43 </a:t>
            </a:r>
            <a:r>
              <a:rPr lang="en-US" sz="3500" dirty="0">
                <a:effectLst>
                  <a:outerShdw blurRad="38100" dist="38100" dir="2700000" algn="tl">
                    <a:srgbClr val="000000">
                      <a:alpha val="43137"/>
                    </a:srgbClr>
                  </a:outerShdw>
                </a:effectLst>
                <a:latin typeface="Calibri" panose="020F0502020204030204" pitchFamily="34" charset="0"/>
              </a:rPr>
              <a:t>For the days will come upon you when your enemies will throw up a barricade against you, and surround you and hem you in on every side, </a:t>
            </a:r>
            <a:r>
              <a:rPr lang="en-US" sz="3500" baseline="30000" dirty="0">
                <a:effectLst>
                  <a:outerShdw blurRad="38100" dist="38100" dir="2700000" algn="tl">
                    <a:srgbClr val="000000">
                      <a:alpha val="43137"/>
                    </a:srgbClr>
                  </a:outerShdw>
                </a:effectLst>
                <a:latin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49970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28600"/>
            <a:ext cx="10972800" cy="5469074"/>
          </a:xfrm>
          <a:prstGeom prst="rect">
            <a:avLst/>
          </a:prstGeom>
        </p:spPr>
      </p:pic>
    </p:spTree>
    <p:extLst>
      <p:ext uri="{BB962C8B-B14F-4D97-AF65-F5344CB8AC3E}">
        <p14:creationId xmlns:p14="http://schemas.microsoft.com/office/powerpoint/2010/main" val="4162594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8112" y="868680"/>
            <a:ext cx="8875776"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018559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2886436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18170-B5AA-4EFD-A575-A2A8C08829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9798" y="137160"/>
            <a:ext cx="8912405" cy="6583680"/>
          </a:xfrm>
          <a:prstGeom prst="rect">
            <a:avLst/>
          </a:prstGeom>
        </p:spPr>
      </p:pic>
    </p:spTree>
    <p:extLst>
      <p:ext uri="{BB962C8B-B14F-4D97-AF65-F5344CB8AC3E}">
        <p14:creationId xmlns:p14="http://schemas.microsoft.com/office/powerpoint/2010/main" val="2953924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61002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Breaking of Israel (Dan. 12:1,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406750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time of distress such as never occurred since there was a nation until that time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everlasting life, but the others to disgrace and everlasting contempt.”</a:t>
            </a:r>
          </a:p>
        </p:txBody>
      </p:sp>
    </p:spTree>
    <p:extLst>
      <p:ext uri="{BB962C8B-B14F-4D97-AF65-F5344CB8AC3E}">
        <p14:creationId xmlns:p14="http://schemas.microsoft.com/office/powerpoint/2010/main" val="2265533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4038600"/>
          </a:xfrm>
        </p:spPr>
        <p:txBody>
          <a:bodyPr/>
          <a:lstStyle/>
          <a:p>
            <a:pPr marL="0" indent="0" algn="ctr" defTabSz="685800">
              <a:spcBef>
                <a:spcPct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cs typeface="Arial" panose="020B0604020202020204" pitchFamily="34" charset="0"/>
              </a:rPr>
              <a:t>Jeremiah 30:6-7</a:t>
            </a:r>
            <a:endParaRPr lang="en-US" sz="4000" kern="1200" dirty="0">
              <a:solidFill>
                <a:srgbClr val="00FFFF"/>
              </a:solidFill>
              <a:effectLst>
                <a:outerShdw blurRad="38100" dist="38100" dir="2700000" algn="tl">
                  <a:srgbClr val="000000">
                    <a:alpha val="43137"/>
                  </a:srgbClr>
                </a:outerShdw>
              </a:effectLst>
              <a:cs typeface="Arial" panose="020B060402020202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cs typeface="Calibri" panose="020F0502020204030204" pitchFamily="34" charset="0"/>
              </a:rPr>
              <a:t>“</a:t>
            </a:r>
            <a:r>
              <a:rPr lang="en-US" sz="3500" kern="1200" baseline="30000" dirty="0">
                <a:effectLst>
                  <a:outerShdw blurRad="38100" dist="38100" dir="2700000" algn="tl">
                    <a:srgbClr val="000000">
                      <a:alpha val="43137"/>
                    </a:srgbClr>
                  </a:outerShdw>
                </a:effectLst>
                <a:cs typeface="Calibri" panose="020F0502020204030204" pitchFamily="34" charset="0"/>
              </a:rPr>
              <a:t>6 </a:t>
            </a:r>
            <a:r>
              <a:rPr lang="en-US" sz="3500" dirty="0">
                <a:effectLst>
                  <a:outerShdw blurRad="38100" dist="38100" dir="2700000" algn="tl">
                    <a:srgbClr val="000000">
                      <a:alpha val="43137"/>
                    </a:srgbClr>
                  </a:outerShdw>
                </a:effectLst>
                <a:cs typeface="Calibri" panose="020F0502020204030204" pitchFamily="34" charset="0"/>
              </a:rPr>
              <a:t>Ask now, and see If a male can give birth. Why do I see every man With his hands on his loins, as a woman in childbirth? And why have all faces turned pale? </a:t>
            </a:r>
            <a:r>
              <a:rPr lang="en-US" sz="3500" kern="1200" baseline="30000" dirty="0">
                <a:effectLst>
                  <a:outerShdw blurRad="38100" dist="38100" dir="2700000" algn="tl">
                    <a:srgbClr val="000000">
                      <a:alpha val="43137"/>
                    </a:srgbClr>
                  </a:outerShdw>
                </a:effectLst>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There is none like it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it is the time of </a:t>
            </a:r>
            <a:r>
              <a:rPr lang="en-US" sz="3500" dirty="0">
                <a:effectLst>
                  <a:outerShdw blurRad="38100" dist="38100" dir="2700000" algn="tl">
                    <a:srgbClr val="000000">
                      <a:alpha val="43137"/>
                    </a:srgbClr>
                  </a:outerShdw>
                </a:effectLst>
                <a:cs typeface="Calibri" panose="020F0502020204030204" pitchFamily="34" charset="0"/>
              </a:rPr>
              <a:t>Jacob’s distress (Gen. 32:8; 35:10), But he will be saved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1" y="3489960"/>
            <a:ext cx="1084218"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72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Final form of human government (Dan. 2; 7)</a:t>
            </a:r>
            <a:endPar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2683412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3642F-2E3E-430B-9AF4-9EE22CF601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4514" name="Rectangle 1"/>
          <p:cNvSpPr>
            <a:spLocks noChangeArrowheads="1"/>
          </p:cNvSpPr>
          <p:nvPr/>
        </p:nvSpPr>
        <p:spPr bwMode="auto">
          <a:xfrm>
            <a:off x="609599" y="1"/>
            <a:ext cx="10972801"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such as has not occurred since the beginning of the world until now, nor ever will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spTree>
    <p:extLst>
      <p:ext uri="{BB962C8B-B14F-4D97-AF65-F5344CB8AC3E}">
        <p14:creationId xmlns:p14="http://schemas.microsoft.com/office/powerpoint/2010/main" val="1761008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2"/>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12:7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heard the man dressed in linen, who was above the waters of the river, as he raised his right hand and his left toward heaven, and swore by Him who lives forever that it would be for a time, times, and half a time; and as soon as they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finish shattering the power of the holy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events will be completed.</a:t>
            </a:r>
          </a:p>
        </p:txBody>
      </p:sp>
    </p:spTree>
    <p:extLst>
      <p:ext uri="{BB962C8B-B14F-4D97-AF65-F5344CB8AC3E}">
        <p14:creationId xmlns:p14="http://schemas.microsoft.com/office/powerpoint/2010/main" val="232014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2506201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Future resurrection program (Dan. 12:2)</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4053241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 but the others to disgrace and everlasting contempt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89757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2209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1034716"/>
            <a:ext cx="10515600" cy="5442284"/>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3972080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Christ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3957450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462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a</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04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912157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113548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92415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451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75-day interval (Dan. 12:11-12)</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480061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12:11-12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mn-cs"/>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time that the regular sacrifice is abolished and the abomination of desolation is set up, there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1,290 days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mn-cs"/>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he who keeps waiting and attains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1,335 days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714713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90500"/>
            <a:ext cx="10668000" cy="6477000"/>
          </a:xfrm>
          <a:prstGeom prst="rect">
            <a:avLst/>
          </a:prstGeom>
          <a:ln w="28575">
            <a:solidFill>
              <a:srgbClr val="FFFFCC"/>
            </a:solidFill>
          </a:ln>
        </p:spPr>
      </p:pic>
    </p:spTree>
    <p:extLst>
      <p:ext uri="{BB962C8B-B14F-4D97-AF65-F5344CB8AC3E}">
        <p14:creationId xmlns:p14="http://schemas.microsoft.com/office/powerpoint/2010/main" val="177413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A4C29-0DD7-4AA1-BB49-058593949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6305" y="228600"/>
            <a:ext cx="9539391" cy="6400800"/>
          </a:xfrm>
          <a:prstGeom prst="rect">
            <a:avLst/>
          </a:prstGeom>
          <a:ln>
            <a:solidFill>
              <a:schemeClr val="tx1"/>
            </a:solidFill>
          </a:ln>
        </p:spPr>
      </p:pic>
    </p:spTree>
    <p:extLst>
      <p:ext uri="{BB962C8B-B14F-4D97-AF65-F5344CB8AC3E}">
        <p14:creationId xmlns:p14="http://schemas.microsoft.com/office/powerpoint/2010/main" val="354749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94260" y="228600"/>
            <a:ext cx="7203483" cy="1066800"/>
          </a:xfrm>
        </p:spPr>
        <p:txBody>
          <a:bodyPr/>
          <a:lstStyle/>
          <a:p>
            <a:pPr algn="ctr">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t>
            </a:r>
            <a:r>
              <a:rPr lang="en-US" sz="3600" dirty="0">
                <a:effectLst>
                  <a:outerShdw blurRad="38100" dist="38100" dir="2700000" algn="tl">
                    <a:srgbClr val="000000">
                      <a:alpha val="43137"/>
                    </a:srgbClr>
                  </a:outerShdw>
                </a:effectLst>
              </a:rPr>
              <a:t>Arnold Fruchtenbaum</a:t>
            </a:r>
            <a:br>
              <a:rPr lang="en-US" sz="2800" dirty="0">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Footsteps of the Messiah, </a:t>
            </a:r>
            <a:r>
              <a:rPr lang="en-US" sz="1800" dirty="0">
                <a:solidFill>
                  <a:schemeClr val="tx1"/>
                </a:solidFill>
                <a:effectLst>
                  <a:outerShdw blurRad="38100" dist="38100" dir="2700000" algn="tl">
                    <a:srgbClr val="000000">
                      <a:alpha val="43137"/>
                    </a:srgbClr>
                  </a:outerShdw>
                </a:effectLst>
              </a:rPr>
              <a:t>355.</a:t>
            </a:r>
            <a:endParaRPr lang="en-US" altLang="en-US" sz="24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1" y="1905000"/>
            <a:ext cx="10972800" cy="37201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Millennium will not begin the day immediately following the last day of the Great Tribulation because there will be a seventy-five day interval. During this time between the Great Tribulation and the start of the Messianic Age, a number of events will occur. The existence of this interval is demonstrated in Daniel 12:11-12.”</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74908"/>
            <a:ext cx="820011" cy="1097280"/>
          </a:xfrm>
          <a:prstGeom prst="rect">
            <a:avLst/>
          </a:prstGeom>
          <a:ln>
            <a:solidFill>
              <a:schemeClr val="tx1"/>
            </a:solidFill>
          </a:ln>
        </p:spPr>
      </p:pic>
    </p:spTree>
    <p:extLst>
      <p:ext uri="{BB962C8B-B14F-4D97-AF65-F5344CB8AC3E}">
        <p14:creationId xmlns:p14="http://schemas.microsoft.com/office/powerpoint/2010/main" val="1198087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248150" y="228600"/>
            <a:ext cx="3695700" cy="1143000"/>
          </a:xfrm>
        </p:spPr>
        <p:txBody>
          <a:bodyPr/>
          <a:lstStyle/>
          <a:p>
            <a:pPr algn="ctr"/>
            <a:r>
              <a:rPr lang="en-US" altLang="en-US" sz="3200" dirty="0">
                <a:effectLst>
                  <a:outerShdw blurRad="38100" dist="38100" dir="2700000" algn="tl">
                    <a:srgbClr val="000000">
                      <a:alpha val="43137"/>
                    </a:srgbClr>
                  </a:outerShdw>
                </a:effectLst>
              </a:rPr>
              <a:t>The 75 DAY Interval</a:t>
            </a:r>
            <a:br>
              <a:rPr lang="en-US" altLang="en-US" sz="28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ea typeface="+mn-ea"/>
                <a:cs typeface="+mn-cs"/>
              </a:rPr>
              <a:t>Daniel 12:11-12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5843" name="Rectangle 3"/>
          <p:cNvSpPr>
            <a:spLocks noGrp="1" noChangeArrowheads="1"/>
          </p:cNvSpPr>
          <p:nvPr>
            <p:ph type="body" idx="1"/>
          </p:nvPr>
        </p:nvSpPr>
        <p:spPr>
          <a:xfrm>
            <a:off x="609600" y="1541992"/>
            <a:ext cx="10972800" cy="4460875"/>
          </a:xfrm>
        </p:spPr>
        <p:txBody>
          <a:bodyPr/>
          <a:lstStyle/>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Beast cast into the Lake of Fire (Rev. 19:20)</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False Prophet cast into the Lake of Fire (Rev. 19:20)</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binding of Satan (Rev. 20:1-3)</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Judgment of the Jews (Ezek. 20:33-44)</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The Judgment of the Gentiles (Matt. 25:31-46)</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Resurrection of OT saints (Dan. 12:2) &amp; Tribulation martyrs (Rev. 20:4-5)</a:t>
            </a:r>
          </a:p>
          <a:p>
            <a:pPr marL="460375" indent="-460375">
              <a:lnSpc>
                <a:spcPct val="90000"/>
              </a:lnSpc>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Rewarding of OT saints &amp; Tribulation martyrs (Dan. 12:3)</a:t>
            </a:r>
          </a:p>
        </p:txBody>
      </p:sp>
      <p:sp>
        <p:nvSpPr>
          <p:cNvPr id="32772" name="Text Box 4"/>
          <p:cNvSpPr txBox="1">
            <a:spLocks noChangeArrowheads="1"/>
          </p:cNvSpPr>
          <p:nvPr/>
        </p:nvSpPr>
        <p:spPr bwMode="auto">
          <a:xfrm>
            <a:off x="3314700" y="6400800"/>
            <a:ext cx="5562600" cy="400110"/>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Fruchtenbaum, </a:t>
            </a:r>
            <a:r>
              <a:rPr lang="en-US" sz="2000" i="1" dirty="0">
                <a:effectLst>
                  <a:outerShdw blurRad="38100" dist="38100" dir="2700000" algn="tl">
                    <a:srgbClr val="000000">
                      <a:alpha val="43137"/>
                    </a:srgbClr>
                  </a:outerShdw>
                </a:effectLst>
                <a:latin typeface="Calibri" panose="020F0502020204030204" pitchFamily="34" charset="0"/>
              </a:rPr>
              <a:t>Footsteps of the Messiah</a:t>
            </a:r>
            <a:r>
              <a:rPr lang="en-US" sz="2000" dirty="0">
                <a:effectLst>
                  <a:outerShdw blurRad="38100" dist="38100" dir="2700000" algn="tl">
                    <a:srgbClr val="000000">
                      <a:alpha val="43137"/>
                    </a:srgbClr>
                  </a:outerShdw>
                </a:effectLst>
                <a:latin typeface="Calibri" panose="020F0502020204030204" pitchFamily="34" charset="0"/>
              </a:rPr>
              <a:t>, 356-66</a:t>
            </a:r>
          </a:p>
        </p:txBody>
      </p:sp>
      <p:pic>
        <p:nvPicPr>
          <p:cNvPr id="7" name="Picture 6">
            <a:extLst>
              <a:ext uri="{FF2B5EF4-FFF2-40B4-BE49-F238E27FC236}">
                <a16:creationId xmlns:a16="http://schemas.microsoft.com/office/drawing/2014/main" id="{C918131B-6B79-47F8-89FF-AEED6E8E34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4908"/>
            <a:ext cx="820011" cy="109728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Progressive illumination (Dan. 12:4, 8-9)</a:t>
            </a: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30515150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3"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while I was making every effort to write you about our common salvation, I felt the necessity to write to you appealing that you contend earnestly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that was once for all time handed down to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12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F83033-87D9-4DFB-B603-3A0ADC3898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599" y="1"/>
            <a:ext cx="10972801" cy="529375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2:41-43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that you saw the feet and toes, partly of potter’s clay and partly of iron, it will be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divided kingdom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it will have in it the toughness of iron, inasmuch as you saw the iron mixed with common clay.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the toes of the feet were partly of iron and partly of pottery, so some of the kingdom will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strong and part of it will be brittle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that you saw the iron mixed with common clay, they will combine with one another in the seed of men; but they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adhere to one another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as iron does not combine with pottery.”</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0144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22:18-19</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from the tree of life and from the holy city, which are written in this book.”</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5182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3C593F-C7C1-484A-822C-A1A049417D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3"/>
          <p:cNvSpPr txBox="1">
            <a:spLocks/>
          </p:cNvSpPr>
          <p:nvPr/>
        </p:nvSpPr>
        <p:spPr bwMode="auto">
          <a:xfrm>
            <a:off x="609599" y="0"/>
            <a:ext cx="10972801"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ClrTx/>
              <a:buSzTx/>
              <a:buNone/>
              <a:defRPr/>
            </a:pPr>
            <a:r>
              <a:rPr lang="en-US" altLang="en-US" sz="4000" dirty="0">
                <a:solidFill>
                  <a:schemeClr val="tx2"/>
                </a:solidFill>
                <a:ea typeface="+mj-ea"/>
                <a:cs typeface="+mj-cs"/>
              </a:rPr>
              <a:t>Daniel 12:4, 9</a:t>
            </a:r>
          </a:p>
          <a:p>
            <a:pPr marL="0" indent="0" algn="just">
              <a:spcBef>
                <a:spcPct val="0"/>
              </a:spcBef>
              <a:buClrTx/>
              <a:buSzTx/>
              <a:buNone/>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But as for you, Daniel, conceal these words and seal up the book until the end of time; many will go back and forth, and </a:t>
            </a:r>
            <a:r>
              <a:rPr lang="en-US" sz="3600" b="1" u="sng" dirty="0">
                <a:solidFill>
                  <a:srgbClr val="FFFFCC"/>
                </a:solidFill>
                <a:effectLst>
                  <a:outerShdw blurRad="38100" dist="38100" dir="2700000" algn="tl">
                    <a:srgbClr val="000000">
                      <a:alpha val="43137"/>
                    </a:srgbClr>
                  </a:outerShdw>
                </a:effectLst>
              </a:rPr>
              <a:t>knowledge will increase</a:t>
            </a:r>
            <a:r>
              <a:rPr lang="en-US" sz="3600" dirty="0">
                <a:effectLst>
                  <a:outerShdw blurRad="38100" dist="38100" dir="2700000" algn="tl">
                    <a:srgbClr val="000000">
                      <a:alpha val="43137"/>
                    </a:srgbClr>
                  </a:outerShdw>
                </a:effectLst>
              </a:rPr>
              <a:t>...Go </a:t>
            </a:r>
            <a:r>
              <a:rPr lang="en-US" sz="3600" i="1" dirty="0">
                <a:effectLst>
                  <a:outerShdw blurRad="38100" dist="38100" dir="2700000" algn="tl">
                    <a:srgbClr val="000000">
                      <a:alpha val="43137"/>
                    </a:srgbClr>
                  </a:outerShdw>
                </a:effectLst>
              </a:rPr>
              <a:t>your way</a:t>
            </a:r>
            <a:r>
              <a:rPr lang="en-US" sz="3600" dirty="0">
                <a:effectLst>
                  <a:outerShdw blurRad="38100" dist="38100" dir="2700000" algn="tl">
                    <a:srgbClr val="000000">
                      <a:alpha val="43137"/>
                    </a:srgbClr>
                  </a:outerShdw>
                </a:effectLst>
              </a:rPr>
              <a:t>, Daniel, for </a:t>
            </a:r>
            <a:r>
              <a:rPr lang="en-US" sz="3600" i="1" dirty="0">
                <a:effectLst>
                  <a:outerShdw blurRad="38100" dist="38100" dir="2700000" algn="tl">
                    <a:srgbClr val="000000">
                      <a:alpha val="43137"/>
                    </a:srgbClr>
                  </a:outerShdw>
                </a:effectLst>
              </a:rPr>
              <a:t>these</a:t>
            </a:r>
            <a:r>
              <a:rPr lang="en-US" sz="3600" dirty="0">
                <a:effectLst>
                  <a:outerShdw blurRad="38100" dist="38100" dir="2700000" algn="tl">
                    <a:srgbClr val="000000">
                      <a:alpha val="43137"/>
                    </a:srgbClr>
                  </a:outerShdw>
                </a:effectLst>
              </a:rPr>
              <a:t> words are concealed and sealed up </a:t>
            </a:r>
            <a:r>
              <a:rPr lang="en-US" sz="3600" b="1" u="sng" dirty="0">
                <a:solidFill>
                  <a:srgbClr val="FFFFCC"/>
                </a:solidFill>
                <a:effectLst>
                  <a:outerShdw blurRad="38100" dist="38100" dir="2700000" algn="tl">
                    <a:srgbClr val="000000">
                      <a:alpha val="43137"/>
                    </a:srgbClr>
                  </a:outerShdw>
                </a:effectLst>
              </a:rPr>
              <a:t>until the end time</a:t>
            </a:r>
            <a:r>
              <a:rPr lang="en-US" sz="3600" dirty="0">
                <a:effectLst>
                  <a:outerShdw blurRad="38100" dist="38100" dir="2700000" algn="tl">
                    <a:srgbClr val="000000">
                      <a:alpha val="43137"/>
                    </a:srgbClr>
                  </a:outerShdw>
                </a:effectLst>
              </a:rPr>
              <a:t>.</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25330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BA8C87-6489-44DB-BDD4-974976AA94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598" y="0"/>
            <a:ext cx="10972801" cy="2600712"/>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Amos 8:12</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will stagger from sea to sea And from the north even to the east; They will go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and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seek the word of the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they will not find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4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53674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76200"/>
            <a:ext cx="7772400" cy="1143000"/>
          </a:xfrm>
        </p:spPr>
        <p:txBody>
          <a:bodyPr/>
          <a:lstStyle/>
          <a:p>
            <a:pPr algn="ctr" eaLnBrk="1" hangingPunct="1"/>
            <a:r>
              <a:rPr lang="en-US" altLang="en-US" dirty="0">
                <a:effectLst>
                  <a:outerShdw blurRad="38100" dist="38100" dir="2700000" algn="tl">
                    <a:srgbClr val="000000">
                      <a:alpha val="43137"/>
                    </a:srgbClr>
                  </a:outerShdw>
                </a:effectLst>
                <a:cs typeface="Calibri" panose="020F0502020204030204" pitchFamily="34" charset="0"/>
              </a:rPr>
              <a:t>History of Doctrine</a:t>
            </a:r>
          </a:p>
        </p:txBody>
      </p:sp>
      <p:sp>
        <p:nvSpPr>
          <p:cNvPr id="21507" name="Rectangle 3"/>
          <p:cNvSpPr>
            <a:spLocks noGrp="1" noChangeArrowheads="1"/>
          </p:cNvSpPr>
          <p:nvPr>
            <p:ph type="body" idx="1"/>
          </p:nvPr>
        </p:nvSpPr>
        <p:spPr>
          <a:xfrm>
            <a:off x="3314700" y="1600200"/>
            <a:ext cx="5562600" cy="4572000"/>
          </a:xfrm>
        </p:spPr>
        <p:txBody>
          <a:bodyPr/>
          <a:lstStyle/>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cs typeface="Calibri" panose="020F0502020204030204" pitchFamily="34" charset="0"/>
              </a:rPr>
              <a:t>Canon (A.D. 180)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cs typeface="Calibri" panose="020F0502020204030204" pitchFamily="34" charset="0"/>
              </a:rPr>
              <a:t>Christology (A.D. 500)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cs typeface="Calibri" panose="020F0502020204030204" pitchFamily="34" charset="0"/>
              </a:rPr>
              <a:t>Atonement (A.D. 1100)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cs typeface="Calibri" panose="020F0502020204030204" pitchFamily="34" charset="0"/>
              </a:rPr>
              <a:t>Salvation (A.D. 1500)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cs typeface="Calibri" panose="020F0502020204030204" pitchFamily="34" charset="0"/>
              </a:rPr>
              <a:t>Eschatology (A.D. 1800)</a:t>
            </a:r>
          </a:p>
        </p:txBody>
      </p:sp>
    </p:spTree>
    <p:extLst>
      <p:ext uri="{BB962C8B-B14F-4D97-AF65-F5344CB8AC3E}">
        <p14:creationId xmlns:p14="http://schemas.microsoft.com/office/powerpoint/2010/main" val="637361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a:xfrm>
            <a:off x="2324100" y="228600"/>
            <a:ext cx="7543800" cy="914400"/>
          </a:xfrm>
        </p:spPr>
        <p:txBody>
          <a:bodyPr/>
          <a:lstStyle/>
          <a:p>
            <a:pPr algn="ctr">
              <a:lnSpc>
                <a:spcPct val="100000"/>
              </a:lnSpc>
            </a:pPr>
            <a:r>
              <a:rPr lang="en-US" altLang="en-US" sz="4000" b="0" dirty="0">
                <a:effectLst>
                  <a:outerShdw blurRad="38100" dist="38100" dir="2700000" algn="tl">
                    <a:srgbClr val="000000">
                      <a:alpha val="43137"/>
                    </a:srgbClr>
                  </a:outerShdw>
                </a:effectLst>
                <a:cs typeface="Calibri" panose="020F0502020204030204" pitchFamily="34" charset="0"/>
              </a:rPr>
              <a:t>Sir Isaac Newton (1642–1727)</a:t>
            </a:r>
          </a:p>
        </p:txBody>
      </p:sp>
      <p:sp>
        <p:nvSpPr>
          <p:cNvPr id="80899" name="Rectangle 7"/>
          <p:cNvSpPr>
            <a:spLocks noChangeArrowheads="1"/>
          </p:cNvSpPr>
          <p:nvPr/>
        </p:nvSpPr>
        <p:spPr bwMode="auto">
          <a:xfrm>
            <a:off x="592666" y="1383830"/>
            <a:ext cx="1100666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About the time of the end, a body of men will be raised up who will turn their attention to the Prophecies, and insist upon their literal interpretation, in the midst of much clamor and opposition</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80902" name="TextBox 8"/>
          <p:cNvSpPr txBox="1">
            <a:spLocks noChangeArrowheads="1"/>
          </p:cNvSpPr>
          <p:nvPr/>
        </p:nvSpPr>
        <p:spPr bwMode="auto">
          <a:xfrm>
            <a:off x="1600200" y="6400800"/>
            <a:ext cx="899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Isaac Newton cited in Nathaniel West,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Thousand Years in Both Testaments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462.</a:t>
            </a:r>
          </a:p>
        </p:txBody>
      </p:sp>
      <p:pic>
        <p:nvPicPr>
          <p:cNvPr id="2050" name="Picture 2" descr="Image result for isaac newt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95572" y="3429000"/>
            <a:ext cx="2566987" cy="2566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93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2209800" y="2857500"/>
            <a:ext cx="7772400" cy="1143000"/>
          </a:xfrm>
        </p:spPr>
        <p:txBody>
          <a:bodyPr/>
          <a:lstStyle/>
          <a:p>
            <a:pPr algn="ctr"/>
            <a:r>
              <a:rPr lang="en-US" altLang="en-US" sz="5400">
                <a:effectLst>
                  <a:outerShdw blurRad="38100" dist="38100" dir="2700000" algn="tl">
                    <a:srgbClr val="000000">
                      <a:alpha val="43137"/>
                    </a:srgbClr>
                  </a:outerShdw>
                </a:effectLst>
              </a:rPr>
              <a:t>Conclusion</a:t>
            </a:r>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157942"/>
            <a:ext cx="9829800" cy="1066800"/>
          </a:xfrm>
        </p:spPr>
        <p:txBody>
          <a:bodyPr/>
          <a:lstStyle/>
          <a:p>
            <a:pPr algn="ctr" eaLnBrk="1" hangingPunct="1">
              <a:lnSpc>
                <a:spcPct val="100000"/>
              </a:lnSpc>
            </a:pPr>
            <a:r>
              <a:rPr lang="en-US" altLang="en-US" sz="3600" dirty="0">
                <a:effectLst>
                  <a:outerShdw blurRad="38100" dist="38100" dir="2700000" algn="tl">
                    <a:srgbClr val="000000">
                      <a:alpha val="43137"/>
                    </a:srgbClr>
                  </a:outerShdw>
                </a:effectLst>
                <a:cs typeface="Calibri" panose="020F0502020204030204" pitchFamily="34" charset="0"/>
              </a:rPr>
              <a:t>HOW DID DANIEL WARN US ABOUT THE FUTURE?</a:t>
            </a:r>
            <a:endParaRPr lang="en-US" alt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609600" y="1371600"/>
            <a:ext cx="10401300" cy="5257800"/>
          </a:xfrm>
        </p:spPr>
        <p:txBody>
          <a:bodyPr/>
          <a:lstStyle/>
          <a:p>
            <a:pPr marL="573088" indent="-573088" eaLnBrk="1" hangingPunct="1">
              <a:spcBef>
                <a:spcPts val="0"/>
              </a:spcBef>
              <a:spcAft>
                <a:spcPts val="1800"/>
              </a:spcAft>
              <a:buSzPct val="100000"/>
              <a:buFont typeface="+mj-lt"/>
              <a:buAutoNum type="arabicPeriod"/>
            </a:pPr>
            <a:r>
              <a:rPr lang="en-US" altLang="en-US" dirty="0">
                <a:effectLst>
                  <a:outerShdw blurRad="38100" dist="38100" dir="2700000" algn="tl">
                    <a:srgbClr val="000000">
                      <a:alpha val="43137"/>
                    </a:srgbClr>
                  </a:outerShdw>
                </a:effectLst>
                <a:cs typeface="Calibri" panose="020F0502020204030204" pitchFamily="34" charset="0"/>
              </a:rPr>
              <a:t>Final form of human government (Dan. 2;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Antichrist Prefigurement (Dan. 8; 11)</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Tribulation period outline (Dan. 9:27)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Breaking of Israel (Dan. 12:1, 7)</a:t>
            </a: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Future resurrection program (Dan. 12:2)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75-day interval (Dan. 12:11-12)</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573088" indent="-573088" eaLnBrk="1" hangingPunct="1">
              <a:spcBef>
                <a:spcPts val="0"/>
              </a:spcBef>
              <a:spcAft>
                <a:spcPts val="1800"/>
              </a:spcAft>
              <a:buSzPct val="100000"/>
              <a:buFont typeface="Wingdings" panose="05000000000000000000" pitchFamily="2" charset="2"/>
              <a:buAutoNum type="arabicPeriod"/>
            </a:pPr>
            <a:r>
              <a:rPr lang="en-US" altLang="en-US" dirty="0">
                <a:effectLst>
                  <a:outerShdw blurRad="38100" dist="38100" dir="2700000" algn="tl">
                    <a:srgbClr val="000000">
                      <a:alpha val="43137"/>
                    </a:srgbClr>
                  </a:outerShdw>
                </a:effectLst>
                <a:cs typeface="Calibri" panose="020F0502020204030204" pitchFamily="34" charset="0"/>
              </a:rPr>
              <a:t>Progressive illumination (Dan. 12:4, 8-9)</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44C3AA12-34AB-BC5D-3353-EE52AFAC0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7162" y="2126456"/>
            <a:ext cx="2535238" cy="2605088"/>
          </a:xfrm>
          <a:prstGeom prst="rect">
            <a:avLst/>
          </a:prstGeom>
          <a:noFill/>
          <a:ln w="9525">
            <a:noFill/>
            <a:miter lim="800000"/>
            <a:headEnd/>
            <a:tailEnd/>
          </a:ln>
        </p:spPr>
      </p:pic>
    </p:spTree>
    <p:extLst>
      <p:ext uri="{BB962C8B-B14F-4D97-AF65-F5344CB8AC3E}">
        <p14:creationId xmlns:p14="http://schemas.microsoft.com/office/powerpoint/2010/main" val="116669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217D4-7E0D-4005-909C-50329C474F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6AEEF3D0-0F95-4C8B-A9F5-B2FB72422E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1563" y="3429001"/>
            <a:ext cx="2328874" cy="1603387"/>
          </a:xfrm>
          <a:prstGeom prst="rect">
            <a:avLst/>
          </a:prstGeom>
        </p:spPr>
      </p:pic>
      <p:sp>
        <p:nvSpPr>
          <p:cNvPr id="7" name="TextBox 6">
            <a:extLst>
              <a:ext uri="{FF2B5EF4-FFF2-40B4-BE49-F238E27FC236}">
                <a16:creationId xmlns:a16="http://schemas.microsoft.com/office/drawing/2014/main" id="{374B5F25-D1FB-4334-8F7E-5D01F1067F9B}"/>
              </a:ext>
            </a:extLst>
          </p:cNvPr>
          <p:cNvSpPr txBox="1"/>
          <p:nvPr/>
        </p:nvSpPr>
        <p:spPr>
          <a:xfrm>
            <a:off x="609600" y="0"/>
            <a:ext cx="10972800" cy="3631763"/>
          </a:xfrm>
          <a:prstGeom prst="rect">
            <a:avLst/>
          </a:prstGeom>
          <a:noFill/>
        </p:spPr>
        <p:txBody>
          <a:bodyPr wrap="square">
            <a:spAutoFit/>
          </a:bodyPr>
          <a:lstStyle/>
          <a:p>
            <a:pPr marL="0" marR="0"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2:44</a:t>
            </a:r>
          </a:p>
          <a:p>
            <a:pPr marL="0" marR="0" algn="just">
              <a:spcBef>
                <a:spcPts val="0"/>
              </a:spcBef>
              <a:spcAft>
                <a:spcPts val="1000"/>
              </a:spcAft>
            </a:pPr>
            <a:r>
              <a:rPr lang="en-US" sz="3600" dirty="0">
                <a:effectLst/>
                <a:latin typeface="Calibri" panose="020F0502020204030204" pitchFamily="34" charset="0"/>
              </a:rPr>
              <a:t>“In the days of those kings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God of heaven will set up a kingdom</a:t>
            </a:r>
            <a:r>
              <a:rPr lang="en-US" sz="3600" dirty="0">
                <a:effectLst/>
                <a:latin typeface="Calibri" panose="020F0502020204030204" pitchFamily="34" charset="0"/>
              </a:rPr>
              <a:t> which will never be destroyed, and </a:t>
            </a:r>
            <a:r>
              <a:rPr lang="en-US" sz="3600" i="1" dirty="0">
                <a:effectLst/>
                <a:latin typeface="Calibri" panose="020F0502020204030204" pitchFamily="34" charset="0"/>
              </a:rPr>
              <a:t>that</a:t>
            </a:r>
            <a:r>
              <a:rPr lang="en-US" sz="3600" dirty="0">
                <a:effectLst/>
                <a:latin typeface="Calibri" panose="020F0502020204030204" pitchFamily="34" charset="0"/>
              </a:rPr>
              <a:t> kingdom will not be left for another people; it will crush and put an end to all these kingdoms, but it will itself endure forever. </a:t>
            </a:r>
          </a:p>
        </p:txBody>
      </p:sp>
    </p:spTree>
    <p:extLst>
      <p:ext uri="{BB962C8B-B14F-4D97-AF65-F5344CB8AC3E}">
        <p14:creationId xmlns:p14="http://schemas.microsoft.com/office/powerpoint/2010/main" val="191525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t>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“Aramaic” ( 2-7)</a:t>
            </a:r>
          </a:p>
          <a:p>
            <a:pPr marL="533400" indent="-533400" eaLnBrk="1" hangingPunct="1">
              <a:lnSpc>
                <a:spcPct val="90000"/>
              </a:lnSpc>
              <a:buNone/>
              <a:defRPr/>
            </a:pPr>
            <a:r>
              <a:rPr lang="en-US" dirty="0"/>
              <a:t>1. Gentile History (2)</a:t>
            </a:r>
          </a:p>
          <a:p>
            <a:pPr marL="952500" lvl="1" indent="-495300" eaLnBrk="1" hangingPunct="1">
              <a:lnSpc>
                <a:spcPct val="90000"/>
              </a:lnSpc>
              <a:buNone/>
              <a:defRPr/>
            </a:pPr>
            <a:r>
              <a:rPr lang="en-US" dirty="0"/>
              <a:t>2. Protection (3)</a:t>
            </a:r>
          </a:p>
          <a:p>
            <a:pPr marL="1371600" lvl="2" indent="-457200" eaLnBrk="1" hangingPunct="1">
              <a:lnSpc>
                <a:spcPct val="90000"/>
              </a:lnSpc>
              <a:buNone/>
              <a:defRPr/>
            </a:pPr>
            <a:r>
              <a:rPr lang="en-US" dirty="0"/>
              <a:t>3. Revelation to a gentile king (4)</a:t>
            </a:r>
            <a:endParaRPr lang="en-US" b="1" dirty="0"/>
          </a:p>
          <a:p>
            <a:pPr marL="1371600" lvl="2" indent="-457200" eaLnBrk="1" hangingPunct="1">
              <a:lnSpc>
                <a:spcPct val="90000"/>
              </a:lnSpc>
              <a:buNone/>
              <a:defRPr/>
            </a:pPr>
            <a:r>
              <a:rPr lang="en-US" dirty="0"/>
              <a:t>3. Revelation to a gentile king (5)</a:t>
            </a:r>
          </a:p>
          <a:p>
            <a:pPr marL="952500" lvl="1" indent="-495300" eaLnBrk="1" hangingPunct="1">
              <a:lnSpc>
                <a:spcPct val="90000"/>
              </a:lnSpc>
              <a:buNone/>
              <a:defRPr/>
            </a:pPr>
            <a:r>
              <a:rPr lang="en-US" dirty="0"/>
              <a:t>2. Protection (6)</a:t>
            </a:r>
          </a:p>
          <a:p>
            <a:pPr marL="533400" indent="-533400" eaLnBrk="1" hangingPunct="1">
              <a:lnSpc>
                <a:spcPct val="90000"/>
              </a:lnSpc>
              <a:buNone/>
              <a:defRPr/>
            </a:pPr>
            <a:r>
              <a:rPr lang="en-US"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943222308"/>
      </p:ext>
    </p:extLst>
  </p:cSld>
  <p:clrMapOvr>
    <a:masterClrMapping/>
  </p:clrMapOvr>
  <p:transition>
    <p:cut/>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22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8806</TotalTime>
  <Words>3828</Words>
  <Application>Microsoft Office PowerPoint</Application>
  <PresentationFormat>Widescreen</PresentationFormat>
  <Paragraphs>299</Paragraphs>
  <Slides>76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Times New Roman</vt:lpstr>
      <vt:lpstr>Wingdings</vt:lpstr>
      <vt:lpstr>Azure</vt:lpstr>
      <vt:lpstr>PowerPoint Presentation</vt:lpstr>
      <vt:lpstr>John Walvoord Prophecy Knowledge Handbook, Page 212</vt:lpstr>
      <vt:lpstr>John Walvoord Prophecy Knowledge Handbook, Page 212</vt:lpstr>
      <vt:lpstr>HOW DID DANIEL WARN US ABOUT THE FUTURE?</vt:lpstr>
      <vt:lpstr>HOW DID DANIEL WARN US ABOUT THE FUTURE?</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David Rockefeller cited in Memoirs, page 405.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DANIEL WARN US ABOUT THE FUTURE?</vt:lpstr>
      <vt:lpstr>PowerPoint Presentation</vt:lpstr>
      <vt:lpstr>PowerPoint Presentation</vt:lpstr>
      <vt:lpstr>PowerPoint Presentation</vt:lpstr>
      <vt:lpstr>HANUKKAH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DANIEL WARN US ABOUT THE FUTURE?</vt:lpstr>
      <vt:lpstr>PowerPoint Presentation</vt:lpstr>
      <vt:lpstr>PowerPoint Presentation</vt:lpstr>
      <vt:lpstr>Messiah must present Himself to Israel on March 30, A.D. 33 (Daniel 9:25)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DANIEL WARN US ABOUT THE FUTURE?</vt:lpstr>
      <vt:lpstr>PowerPoint Presentation</vt:lpstr>
      <vt:lpstr>PowerPoint Presentation</vt:lpstr>
      <vt:lpstr>PowerPoint Presentation</vt:lpstr>
      <vt:lpstr>PowerPoint Presentation</vt:lpstr>
      <vt:lpstr>PowerPoint Presentation</vt:lpstr>
      <vt:lpstr>PowerPoint Presentation</vt:lpstr>
      <vt:lpstr>HOW DID DANIEL WARN US ABOUT THE FUTURE?</vt:lpstr>
      <vt:lpstr>PowerPoint Presentation</vt:lpstr>
      <vt:lpstr>God’s Resurrection Program</vt:lpstr>
      <vt:lpstr>PowerPoint Presentation</vt:lpstr>
      <vt:lpstr>PowerPoint Presentation</vt:lpstr>
      <vt:lpstr>PowerPoint Presentation</vt:lpstr>
      <vt:lpstr>PowerPoint Presentation</vt:lpstr>
      <vt:lpstr>PowerPoint Presentation</vt:lpstr>
      <vt:lpstr>HOW DID DANIEL WARN US ABOUT THE FUTURE?</vt:lpstr>
      <vt:lpstr>PowerPoint Presentation</vt:lpstr>
      <vt:lpstr>PowerPoint Presentation</vt:lpstr>
      <vt:lpstr>PowerPoint Presentation</vt:lpstr>
      <vt:lpstr>Dr. Arnold Fruchtenbaum Footsteps of the Messiah, 355.</vt:lpstr>
      <vt:lpstr>The 75 DAY Interval Daniel 12:11-12</vt:lpstr>
      <vt:lpstr>HOW DID DANIEL WARN US ABOUT THE FUTURE?</vt:lpstr>
      <vt:lpstr>PowerPoint Presentation</vt:lpstr>
      <vt:lpstr>PowerPoint Presentation</vt:lpstr>
      <vt:lpstr>PowerPoint Presentation</vt:lpstr>
      <vt:lpstr>PowerPoint Presentation</vt:lpstr>
      <vt:lpstr>History of Doctrine</vt:lpstr>
      <vt:lpstr>Sir Isaac Newton (1642–1727)</vt:lpstr>
      <vt:lpstr>Conclusion</vt:lpstr>
      <vt:lpstr>HOW DID DANIEL WARN US ABOUT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and the Future</dc:title>
  <dc:subject>Daniel and the Future</dc:subject>
  <dc:creator>A. Woods</dc:creator>
  <dc:description>Modified by Jim McGowan</dc:description>
  <cp:lastModifiedBy>anne woods</cp:lastModifiedBy>
  <cp:revision>1011</cp:revision>
  <cp:lastPrinted>2016-11-04T01:25:50Z</cp:lastPrinted>
  <dcterms:created xsi:type="dcterms:W3CDTF">2009-03-17T12:21:13Z</dcterms:created>
  <dcterms:modified xsi:type="dcterms:W3CDTF">2023-02-24T15:28:15Z</dcterms:modified>
</cp:coreProperties>
</file>