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8"/>
  </p:notesMasterIdLst>
  <p:handoutMasterIdLst>
    <p:handoutMasterId r:id="rId69"/>
  </p:handoutMasterIdLst>
  <p:sldIdLst>
    <p:sldId id="1224" r:id="rId2"/>
    <p:sldId id="9634" r:id="rId3"/>
    <p:sldId id="2049" r:id="rId4"/>
    <p:sldId id="6092" r:id="rId5"/>
    <p:sldId id="4081" r:id="rId6"/>
    <p:sldId id="4127" r:id="rId7"/>
    <p:sldId id="265" r:id="rId8"/>
    <p:sldId id="1974" r:id="rId9"/>
    <p:sldId id="9626" r:id="rId10"/>
    <p:sldId id="9639" r:id="rId11"/>
    <p:sldId id="6057" r:id="rId12"/>
    <p:sldId id="5518" r:id="rId13"/>
    <p:sldId id="6058" r:id="rId14"/>
    <p:sldId id="9627" r:id="rId15"/>
    <p:sldId id="2307" r:id="rId16"/>
    <p:sldId id="7153" r:id="rId17"/>
    <p:sldId id="2308" r:id="rId18"/>
    <p:sldId id="9640" r:id="rId19"/>
    <p:sldId id="9628" r:id="rId20"/>
    <p:sldId id="270" r:id="rId21"/>
    <p:sldId id="2583" r:id="rId22"/>
    <p:sldId id="2590" r:id="rId23"/>
    <p:sldId id="2589" r:id="rId24"/>
    <p:sldId id="9635" r:id="rId25"/>
    <p:sldId id="9356" r:id="rId26"/>
    <p:sldId id="2550" r:id="rId27"/>
    <p:sldId id="9645" r:id="rId28"/>
    <p:sldId id="9646" r:id="rId29"/>
    <p:sldId id="3112" r:id="rId30"/>
    <p:sldId id="9629" r:id="rId31"/>
    <p:sldId id="2581" r:id="rId32"/>
    <p:sldId id="2671" r:id="rId33"/>
    <p:sldId id="8678" r:id="rId34"/>
    <p:sldId id="9357" r:id="rId35"/>
    <p:sldId id="5930" r:id="rId36"/>
    <p:sldId id="2012" r:id="rId37"/>
    <p:sldId id="9630" r:id="rId38"/>
    <p:sldId id="6553" r:id="rId39"/>
    <p:sldId id="3193" r:id="rId40"/>
    <p:sldId id="8612" r:id="rId41"/>
    <p:sldId id="3825" r:id="rId42"/>
    <p:sldId id="3846" r:id="rId43"/>
    <p:sldId id="6402" r:id="rId44"/>
    <p:sldId id="3848" r:id="rId45"/>
    <p:sldId id="3849" r:id="rId46"/>
    <p:sldId id="9637" r:id="rId47"/>
    <p:sldId id="9636" r:id="rId48"/>
    <p:sldId id="3826" r:id="rId49"/>
    <p:sldId id="9638" r:id="rId50"/>
    <p:sldId id="9631" r:id="rId51"/>
    <p:sldId id="267" r:id="rId52"/>
    <p:sldId id="9641" r:id="rId53"/>
    <p:sldId id="9105" r:id="rId54"/>
    <p:sldId id="9632" r:id="rId55"/>
    <p:sldId id="268" r:id="rId56"/>
    <p:sldId id="1750" r:id="rId57"/>
    <p:sldId id="2921" r:id="rId58"/>
    <p:sldId id="7987" r:id="rId59"/>
    <p:sldId id="9345" r:id="rId60"/>
    <p:sldId id="9613" r:id="rId61"/>
    <p:sldId id="2850" r:id="rId62"/>
    <p:sldId id="9642" r:id="rId63"/>
    <p:sldId id="9643" r:id="rId64"/>
    <p:sldId id="9644" r:id="rId65"/>
    <p:sldId id="1133" r:id="rId66"/>
    <p:sldId id="9633" r:id="rId67"/>
  </p:sldIdLst>
  <p:sldSz cx="12192000" cy="6858000"/>
  <p:notesSz cx="7010400" cy="9296400"/>
  <p:custDataLst>
    <p:tags r:id="rId70"/>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00"/>
    <a:srgbClr val="0000FF"/>
    <a:srgbClr val="DDDDDD"/>
    <a:srgbClr val="FFFF99"/>
    <a:srgbClr val="A50021"/>
    <a:srgbClr val="CCECFF"/>
    <a:srgbClr val="E1C5B5"/>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42" autoAdjust="0"/>
    <p:restoredTop sz="65362" autoAdjust="0"/>
  </p:normalViewPr>
  <p:slideViewPr>
    <p:cSldViewPr>
      <p:cViewPr varScale="1">
        <p:scale>
          <a:sx n="60" d="100"/>
          <a:sy n="60" d="100"/>
        </p:scale>
        <p:origin x="72"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7" name="Rectangle 3"/>
          <p:cNvSpPr>
            <a:spLocks noGrp="1" noChangeArrowheads="1"/>
          </p:cNvSpPr>
          <p:nvPr>
            <p:ph type="dt" sz="quarter" idx="1"/>
          </p:nvPr>
        </p:nvSpPr>
        <p:spPr bwMode="auto">
          <a:xfrm>
            <a:off x="3971925" y="0"/>
            <a:ext cx="3038475"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8" name="Rectangle 4"/>
          <p:cNvSpPr>
            <a:spLocks noGrp="1" noChangeArrowheads="1"/>
          </p:cNvSpPr>
          <p:nvPr>
            <p:ph type="ftr" sz="quarter" idx="2"/>
          </p:nvPr>
        </p:nvSpPr>
        <p:spPr bwMode="auto">
          <a:xfrm>
            <a:off x="0" y="8832850"/>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9" name="Rectangle 5"/>
          <p:cNvSpPr>
            <a:spLocks noGrp="1" noChangeArrowheads="1"/>
          </p:cNvSpPr>
          <p:nvPr>
            <p:ph type="sldNum" sz="quarter" idx="3"/>
          </p:nvPr>
        </p:nvSpPr>
        <p:spPr bwMode="auto">
          <a:xfrm>
            <a:off x="3971925" y="8832850"/>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eaLnBrk="1" hangingPunct="1">
              <a:defRPr sz="1300" smtClean="0"/>
            </a:lvl1pPr>
          </a:lstStyle>
          <a:p>
            <a:pPr>
              <a:defRPr/>
            </a:pPr>
            <a:fld id="{A4A8FCA6-9890-49B0-874F-FDC08B0FBA13}"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3970338" y="0"/>
            <a:ext cx="3038475"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Calibri" panose="020F0502020204030204" pitchFamily="34" charset="0"/>
                <a:cs typeface="Arial" charset="0"/>
              </a:defRPr>
            </a:lvl1pPr>
          </a:lstStyle>
          <a:p>
            <a:pPr>
              <a:defRPr/>
            </a:pPr>
            <a:fld id="{BDAE9EEE-7F39-444E-BD01-7F4D2E16F312}" type="datetimeFigureOut">
              <a:rPr lang="en-US" smtClean="0"/>
              <a:pPr>
                <a:defRPr/>
              </a:pPr>
              <a:t>2/24/2023</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701675" y="4416425"/>
            <a:ext cx="5607050"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3970338" y="8831263"/>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eaLnBrk="1" hangingPunct="1">
              <a:defRPr sz="1300" smtClean="0">
                <a:latin typeface="Calibri" panose="020F0502020204030204" pitchFamily="34" charset="0"/>
              </a:defRPr>
            </a:lvl1pPr>
          </a:lstStyle>
          <a:p>
            <a:pPr>
              <a:defRPr/>
            </a:pPr>
            <a:fld id="{D26013F0-7342-4EF8-A40D-9B82DE27581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592807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66</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123491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9</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20445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543646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19</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535471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25</a:t>
            </a:fld>
            <a:endParaRPr lang="en-US" altLang="en-US" dirty="0"/>
          </a:p>
        </p:txBody>
      </p:sp>
    </p:spTree>
    <p:extLst>
      <p:ext uri="{BB962C8B-B14F-4D97-AF65-F5344CB8AC3E}">
        <p14:creationId xmlns:p14="http://schemas.microsoft.com/office/powerpoint/2010/main" val="2199639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30</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58882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34</a:t>
            </a:fld>
            <a:endParaRPr lang="en-US" altLang="en-US" dirty="0"/>
          </a:p>
        </p:txBody>
      </p:sp>
    </p:spTree>
    <p:extLst>
      <p:ext uri="{BB962C8B-B14F-4D97-AF65-F5344CB8AC3E}">
        <p14:creationId xmlns:p14="http://schemas.microsoft.com/office/powerpoint/2010/main" val="1512244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59129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50</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096866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40228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6C66F440-5D10-45D9-8CEF-05FCBC835039}" type="slidenum">
              <a:rPr lang="en-US" altLang="en-US"/>
              <a:pPr>
                <a:defRPr/>
              </a:pPr>
              <a:t>‹#›</a:t>
            </a:fld>
            <a:endParaRPr lang="en-US" altLang="en-US"/>
          </a:p>
        </p:txBody>
      </p:sp>
    </p:spTree>
    <p:extLst>
      <p:ext uri="{BB962C8B-B14F-4D97-AF65-F5344CB8AC3E}">
        <p14:creationId xmlns:p14="http://schemas.microsoft.com/office/powerpoint/2010/main" val="18031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1536388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2/24/2023</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381019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a:extLst>
              <a:ext uri="{FF2B5EF4-FFF2-40B4-BE49-F238E27FC236}">
                <a16:creationId xmlns:a16="http://schemas.microsoft.com/office/drawing/2014/main" id="{C56F591A-6D58-F0AB-661E-CE261045A8E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1327C564-02ED-F428-7328-DEB61F2BD49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A085F23E-59C7-A517-F187-FA3072462595}"/>
              </a:ext>
            </a:extLst>
          </p:cNvPr>
          <p:cNvSpPr>
            <a:spLocks noGrp="1" noChangeArrowheads="1"/>
          </p:cNvSpPr>
          <p:nvPr>
            <p:ph type="sldNum" sz="quarter" idx="12"/>
          </p:nvPr>
        </p:nvSpPr>
        <p:spPr/>
        <p:txBody>
          <a:bodyPr/>
          <a:lstStyle>
            <a:lvl1pPr>
              <a:defRPr/>
            </a:lvl1pPr>
          </a:lstStyle>
          <a:p>
            <a:fld id="{F7FB3EEF-EAE5-4AEE-9D02-60D4269751D1}" type="slidenum">
              <a:rPr lang="en-US" altLang="en-US"/>
              <a:pPr/>
              <a:t>‹#›</a:t>
            </a:fld>
            <a:endParaRPr lang="en-US" altLang="en-US"/>
          </a:p>
        </p:txBody>
      </p:sp>
    </p:spTree>
    <p:extLst>
      <p:ext uri="{BB962C8B-B14F-4D97-AF65-F5344CB8AC3E}">
        <p14:creationId xmlns:p14="http://schemas.microsoft.com/office/powerpoint/2010/main" val="3672763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CB57F327-09F7-6F1F-1ADE-60CA933C333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437C35ED-8E15-C850-3284-F75943059E3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999BB16C-BC0A-A353-B2CE-9E73676FD07F}"/>
              </a:ext>
            </a:extLst>
          </p:cNvPr>
          <p:cNvSpPr>
            <a:spLocks noGrp="1" noChangeArrowheads="1"/>
          </p:cNvSpPr>
          <p:nvPr>
            <p:ph type="sldNum" sz="quarter" idx="12"/>
          </p:nvPr>
        </p:nvSpPr>
        <p:spPr/>
        <p:txBody>
          <a:bodyPr/>
          <a:lstStyle>
            <a:lvl1pPr>
              <a:defRPr smtClean="0"/>
            </a:lvl1pPr>
          </a:lstStyle>
          <a:p>
            <a:pPr>
              <a:defRPr/>
            </a:pPr>
            <a:fld id="{F2E7EC3F-45EB-49E5-A3F1-F019A80167DF}" type="slidenum">
              <a:rPr lang="en-US" altLang="en-US"/>
              <a:pPr>
                <a:defRPr/>
              </a:pPr>
              <a:t>‹#›</a:t>
            </a:fld>
            <a:endParaRPr lang="en-US" altLang="en-US"/>
          </a:p>
        </p:txBody>
      </p:sp>
    </p:spTree>
    <p:extLst>
      <p:ext uri="{BB962C8B-B14F-4D97-AF65-F5344CB8AC3E}">
        <p14:creationId xmlns:p14="http://schemas.microsoft.com/office/powerpoint/2010/main" val="2921215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8249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1877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38066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406981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45703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228815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9945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085157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C4A4C625-B035-4C4C-AE0B-B24BC1266BA7}"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105" r:id="rId1"/>
    <p:sldLayoutId id="2147488106" r:id="rId2"/>
    <p:sldLayoutId id="2147488107" r:id="rId3"/>
    <p:sldLayoutId id="2147488108" r:id="rId4"/>
    <p:sldLayoutId id="2147488109" r:id="rId5"/>
    <p:sldLayoutId id="2147488110" r:id="rId6"/>
    <p:sldLayoutId id="2147488111" r:id="rId7"/>
    <p:sldLayoutId id="2147488112" r:id="rId8"/>
    <p:sldLayoutId id="2147488113" r:id="rId9"/>
    <p:sldLayoutId id="2147488114" r:id="rId10"/>
    <p:sldLayoutId id="2147488115" r:id="rId11"/>
    <p:sldLayoutId id="2147488116" r:id="rId12"/>
    <p:sldLayoutId id="2147488117" r:id="rId13"/>
    <p:sldLayoutId id="2147488118"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wmf"/><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bwMode="auto">
          <a:xfrm>
            <a:off x="2362200" y="57912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189"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377"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566"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754"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hangingPunct="1">
              <a:spcBef>
                <a:spcPts val="0"/>
              </a:spcBef>
              <a:defRPr/>
            </a:pP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Dr. Andy Woods</a:t>
            </a:r>
          </a:p>
          <a:p>
            <a:pPr eaLnBrk="1" hangingPunct="1">
              <a:spcBef>
                <a:spcPts val="0"/>
              </a:spcBef>
              <a:defRPr/>
            </a:pPr>
            <a:r>
              <a:rPr lang="en-US" altLang="en-US" sz="18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Senior Pastor – Sugar Land Bible Church</a:t>
            </a:r>
          </a:p>
          <a:p>
            <a:pPr eaLnBrk="1" hangingPunct="1">
              <a:spcBef>
                <a:spcPts val="0"/>
              </a:spcBef>
              <a:defRPr/>
            </a:pPr>
            <a:r>
              <a:rPr lang="en-US" altLang="en-US" sz="18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President Chafer Theological Seminary</a:t>
            </a:r>
          </a:p>
        </p:txBody>
      </p:sp>
      <p:pic>
        <p:nvPicPr>
          <p:cNvPr id="3" name="Picture 2">
            <a:extLst>
              <a:ext uri="{FF2B5EF4-FFF2-40B4-BE49-F238E27FC236}">
                <a16:creationId xmlns:a16="http://schemas.microsoft.com/office/drawing/2014/main" id="{D4CD7159-B0C0-4E00-B951-D6B1C45DE5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4400" y="5257800"/>
            <a:ext cx="1306284" cy="1371600"/>
          </a:xfrm>
          <a:prstGeom prst="rect">
            <a:avLst/>
          </a:prstGeom>
        </p:spPr>
      </p:pic>
      <p:sp>
        <p:nvSpPr>
          <p:cNvPr id="2" name="Rectangle 1">
            <a:extLst>
              <a:ext uri="{FF2B5EF4-FFF2-40B4-BE49-F238E27FC236}">
                <a16:creationId xmlns:a16="http://schemas.microsoft.com/office/drawing/2014/main" id="{6C6C614F-C235-42D3-A4E6-EAE53E34D921}"/>
              </a:ext>
            </a:extLst>
          </p:cNvPr>
          <p:cNvSpPr/>
          <p:nvPr/>
        </p:nvSpPr>
        <p:spPr>
          <a:xfrm>
            <a:off x="2643480" y="4862155"/>
            <a:ext cx="7010400" cy="584775"/>
          </a:xfrm>
          <a:prstGeom prst="rect">
            <a:avLst/>
          </a:prstGeom>
        </p:spPr>
        <p:txBody>
          <a:bodyPr wrap="square" anchor="ctr">
            <a:spAutoFit/>
          </a:bodyPr>
          <a:lstStyle/>
          <a:p>
            <a:pPr algn="ctr">
              <a:spcAft>
                <a:spcPts val="2400"/>
              </a:spcAft>
            </a:pP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2023 SLBC Prophecy Conference</a:t>
            </a:r>
          </a:p>
        </p:txBody>
      </p:sp>
      <p:sp>
        <p:nvSpPr>
          <p:cNvPr id="7" name="Rectangle 6">
            <a:extLst>
              <a:ext uri="{FF2B5EF4-FFF2-40B4-BE49-F238E27FC236}">
                <a16:creationId xmlns:a16="http://schemas.microsoft.com/office/drawing/2014/main" id="{CC0D0A4F-0480-7996-5442-5C4F6ECE43EF}"/>
              </a:ext>
            </a:extLst>
          </p:cNvPr>
          <p:cNvSpPr/>
          <p:nvPr/>
        </p:nvSpPr>
        <p:spPr>
          <a:xfrm>
            <a:off x="1943100" y="228599"/>
            <a:ext cx="8305800" cy="914400"/>
          </a:xfrm>
          <a:prstGeom prst="rect">
            <a:avLst/>
          </a:prstGeom>
        </p:spPr>
        <p:txBody>
          <a:bodyPr wrap="square" anchor="ctr">
            <a:spAutoFit/>
          </a:bodyPr>
          <a:lstStyle/>
          <a:p>
            <a:pPr algn="ctr">
              <a:spcAft>
                <a:spcPts val="2400"/>
              </a:spcAft>
            </a:pPr>
            <a:r>
              <a:rPr lang="en-US" sz="44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 </a:t>
            </a:r>
            <a:r>
              <a:rPr lang="en-US" sz="40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PREMILLENNIALISM</a:t>
            </a:r>
            <a:r>
              <a:rPr lang="en-US" sz="44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WRONG?</a:t>
            </a:r>
          </a:p>
        </p:txBody>
      </p:sp>
      <p:pic>
        <p:nvPicPr>
          <p:cNvPr id="4" name="Picture 3" descr="Jesus Dust: How to Live in the Kingdom of God">
            <a:extLst>
              <a:ext uri="{FF2B5EF4-FFF2-40B4-BE49-F238E27FC236}">
                <a16:creationId xmlns:a16="http://schemas.microsoft.com/office/drawing/2014/main" id="{5E4AEDA1-EFDF-9C8A-B715-D0609B7188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258"/>
          <a:stretch/>
        </p:blipFill>
        <p:spPr bwMode="auto">
          <a:xfrm>
            <a:off x="3285737" y="1143000"/>
            <a:ext cx="5620526"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916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2743200" y="1828800"/>
            <a:ext cx="8819997" cy="3505200"/>
          </a:xfrm>
        </p:spPr>
        <p:txBody>
          <a:bodyPr/>
          <a:lstStyle/>
          <a:p>
            <a:pPr marL="0" indent="0" algn="just">
              <a:buNone/>
              <a:defRPr/>
            </a:pPr>
            <a:r>
              <a:rPr lang="en-US" dirty="0">
                <a:effectLst>
                  <a:outerShdw blurRad="38100" dist="38100" dir="2700000" algn="tl">
                    <a:srgbClr val="000000">
                      <a:alpha val="43137"/>
                    </a:srgbClr>
                  </a:outerShdw>
                </a:effectLst>
              </a:rPr>
              <a:t>“The proper understanding of the thousand-year time frame in Revelation 20 is that it is representative of a long and glorious era and is not limited to a literal 365,000 days. The figure represents a perfect cube of 10, which is the number of quantitative perfection.”</a:t>
            </a:r>
          </a:p>
        </p:txBody>
      </p:sp>
      <p:pic>
        <p:nvPicPr>
          <p:cNvPr id="2355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803" y="2057400"/>
            <a:ext cx="1809597" cy="2743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530FEE41-2A15-42EE-8BD0-03ED3C7F5C0F}"/>
              </a:ext>
            </a:extLst>
          </p:cNvPr>
          <p:cNvSpPr txBox="1">
            <a:spLocks noChangeArrowheads="1"/>
          </p:cNvSpPr>
          <p:nvPr/>
        </p:nvSpPr>
        <p:spPr bwMode="auto">
          <a:xfrm>
            <a:off x="3448050" y="228600"/>
            <a:ext cx="52959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Kenneth L. Gentry</a:t>
            </a:r>
          </a:p>
          <a:p>
            <a:pPr marL="0" indent="0" algn="ctr" eaLnBrk="1" hangingPunct="1">
              <a:buNone/>
              <a:defRPr/>
            </a:pPr>
            <a:r>
              <a:rPr lang="en-US" sz="1600" i="1" kern="0" dirty="0">
                <a:effectLst>
                  <a:outerShdw blurRad="38100" dist="38100" dir="2700000" algn="tl">
                    <a:srgbClr val="000000">
                      <a:alpha val="43137"/>
                    </a:srgbClr>
                  </a:outerShdw>
                </a:effectLst>
              </a:rPr>
              <a:t>He Shall Have Dominion: A Post Millennial Eschatology </a:t>
            </a:r>
            <a:r>
              <a:rPr lang="en-US" sz="1600" kern="0" dirty="0">
                <a:effectLst>
                  <a:outerShdw blurRad="38100" dist="38100" dir="2700000" algn="tl">
                    <a:srgbClr val="000000">
                      <a:alpha val="43137"/>
                    </a:srgbClr>
                  </a:outerShdw>
                </a:effectLst>
              </a:rPr>
              <a:t>(Tyler, Texas: Institute for Christian economics, 1992), page 335.</a:t>
            </a:r>
          </a:p>
        </p:txBody>
      </p:sp>
    </p:spTree>
    <p:extLst>
      <p:ext uri="{BB962C8B-B14F-4D97-AF65-F5344CB8AC3E}">
        <p14:creationId xmlns:p14="http://schemas.microsoft.com/office/powerpoint/2010/main" val="659635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95500" y="228600"/>
            <a:ext cx="8001000" cy="685800"/>
          </a:xfrm>
        </p:spPr>
        <p:txBody>
          <a:bodyPr/>
          <a:lstStyle/>
          <a:p>
            <a:pPr algn="ctr"/>
            <a:r>
              <a:rPr lang="en-US" altLang="en-US" sz="3600" kern="1200" dirty="0">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609600" y="1143000"/>
            <a:ext cx="10972800" cy="4953000"/>
          </a:xfrm>
        </p:spPr>
        <p:txBody>
          <a:bodyPr/>
          <a:lstStyle/>
          <a:p>
            <a:pPr marL="458788" indent="-458788" algn="just">
              <a:spcBef>
                <a:spcPts val="0"/>
              </a:spcBef>
              <a:spcAft>
                <a:spcPts val="1200"/>
              </a:spcAft>
              <a:defRPr/>
            </a:pPr>
            <a:r>
              <a:rPr lang="en-US" dirty="0">
                <a:effectLst>
                  <a:outerShdw blurRad="38100" dist="38100" dir="2700000" algn="tl">
                    <a:srgbClr val="000000">
                      <a:alpha val="43137"/>
                    </a:srgbClr>
                  </a:outerShdw>
                </a:effectLst>
              </a:rPr>
              <a:t>John’s use of indefinite concepts elsewhere</a:t>
            </a:r>
          </a:p>
          <a:p>
            <a:pPr marL="914400" lvl="1" indent="-455613" algn="just">
              <a:spcBef>
                <a:spcPts val="0"/>
              </a:spcBef>
              <a:spcAft>
                <a:spcPts val="1200"/>
              </a:spcAft>
              <a:defRPr/>
            </a:pPr>
            <a:r>
              <a:rPr lang="en-US" sz="2800" dirty="0">
                <a:effectLst>
                  <a:outerShdw blurRad="38100" dist="38100" dir="2700000" algn="tl">
                    <a:srgbClr val="000000">
                      <a:alpha val="43137"/>
                    </a:srgbClr>
                  </a:outerShdw>
                </a:effectLst>
              </a:rPr>
              <a:t>Revelation 20:3,8</a:t>
            </a:r>
          </a:p>
          <a:p>
            <a:pPr marL="458788" indent="-458788" algn="just">
              <a:spcBef>
                <a:spcPts val="0"/>
              </a:spcBef>
              <a:spcAft>
                <a:spcPts val="1200"/>
              </a:spcAft>
              <a:defRPr/>
            </a:pPr>
            <a:r>
              <a:rPr lang="en-US" dirty="0">
                <a:effectLst>
                  <a:outerShdw blurRad="38100" dist="38100" dir="2700000" algn="tl">
                    <a:srgbClr val="000000">
                      <a:alpha val="43137"/>
                    </a:srgbClr>
                  </a:outerShdw>
                </a:effectLst>
              </a:rPr>
              <a:t>Exception to the “# of years” examples?</a:t>
            </a:r>
          </a:p>
          <a:p>
            <a:pPr marL="458788" indent="-458788" algn="just">
              <a:spcBef>
                <a:spcPts val="0"/>
              </a:spcBef>
              <a:spcAft>
                <a:spcPts val="1200"/>
              </a:spcAft>
              <a:defRPr/>
            </a:pPr>
            <a:r>
              <a:rPr lang="en-US" dirty="0">
                <a:effectLst>
                  <a:outerShdw blurRad="38100" dist="38100" dir="2700000" algn="tl">
                    <a:srgbClr val="000000">
                      <a:alpha val="43137"/>
                    </a:srgbClr>
                  </a:outerShdw>
                </a:effectLst>
              </a:rPr>
              <a:t>Other numbers are taken literally</a:t>
            </a:r>
          </a:p>
          <a:p>
            <a:pPr marL="914400" lvl="1" indent="-455613" algn="just">
              <a:spcBef>
                <a:spcPts val="0"/>
              </a:spcBef>
              <a:spcAft>
                <a:spcPts val="1200"/>
              </a:spcAft>
              <a:defRPr/>
            </a:pPr>
            <a:r>
              <a:rPr lang="en-US" sz="2800" dirty="0">
                <a:effectLst>
                  <a:outerShdw blurRad="38100" dist="38100" dir="2700000" algn="tl">
                    <a:srgbClr val="000000">
                      <a:alpha val="43137"/>
                    </a:srgbClr>
                  </a:outerShdw>
                </a:effectLst>
              </a:rPr>
              <a:t>Two witnesses (11:3), 7000 people (11:13), 4 Angels (7:1) 7 Angels (8:6),144,000 Jews (7:4), 42 months (11:2), 1260 days (11:3)</a:t>
            </a:r>
          </a:p>
          <a:p>
            <a:pPr marL="458788" indent="-458788" algn="just">
              <a:spcBef>
                <a:spcPts val="0"/>
              </a:spcBef>
              <a:spcAft>
                <a:spcPts val="1200"/>
              </a:spcAft>
              <a:defRPr/>
            </a:pPr>
            <a:r>
              <a:rPr lang="en-US" dirty="0">
                <a:effectLst>
                  <a:outerShdw blurRad="38100" dist="38100" dir="2700000" algn="tl">
                    <a:srgbClr val="000000">
                      <a:alpha val="43137"/>
                    </a:srgbClr>
                  </a:outerShdw>
                </a:effectLst>
              </a:rPr>
              <a:t>Not always a symbolic interpretation</a:t>
            </a:r>
          </a:p>
          <a:p>
            <a:pPr marL="914400" lvl="1" indent="-455613" algn="just">
              <a:spcBef>
                <a:spcPts val="0"/>
              </a:spcBef>
              <a:spcAft>
                <a:spcPts val="1200"/>
              </a:spcAft>
              <a:defRPr/>
            </a:pPr>
            <a:r>
              <a:rPr lang="en-US" sz="28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2352176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21B6E0-04E3-4D69-8069-9850199E48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21336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17:18</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which reigns over the kings of the earth.”</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9766" y="2286000"/>
            <a:ext cx="2112468" cy="25603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89252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4876800" y="2057401"/>
            <a:ext cx="5257800" cy="1717765"/>
          </a:xfrm>
        </p:spPr>
        <p:txBody>
          <a:bodyPr vert="horz" wrap="square" lIns="91440" tIns="91440" rIns="91440" bIns="91440" numCol="1" anchor="t" anchorCtr="0" compatLnSpc="1">
            <a:prstTxWarp prst="textNoShape">
              <a:avLst/>
            </a:prstTxWarp>
          </a:bodyPr>
          <a:lstStyle/>
          <a:p>
            <a:pPr marL="0" indent="0" algn="just" eaLnBrk="1" hangingPunct="1">
              <a:buNone/>
            </a:pPr>
            <a:r>
              <a:rPr lang="en-US" altLang="en-US" dirty="0">
                <a:effectLst>
                  <a:outerShdw blurRad="38100" dist="38100" dir="2700000" algn="tl">
                    <a:srgbClr val="000000">
                      <a:alpha val="43137"/>
                    </a:srgbClr>
                  </a:outerShdw>
                </a:effectLst>
              </a:rPr>
              <a:t>Robert</a:t>
            </a:r>
            <a:r>
              <a:rPr lang="en-US" altLang="en-US" i="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Thomas observes that, "no number in Revelation is verifiably a symbolic number</a:t>
            </a:r>
            <a:r>
              <a:rPr lang="en-US" altLang="en-US" i="1" dirty="0">
                <a:effectLst>
                  <a:outerShdw blurRad="38100" dist="38100" dir="2700000" algn="tl">
                    <a:srgbClr val="000000">
                      <a:alpha val="43137"/>
                    </a:srgbClr>
                  </a:outerShdw>
                </a:effectLst>
              </a:rPr>
              <a:t>.”</a:t>
            </a:r>
            <a:endParaRPr lang="en-US" altLang="en-US" sz="2000" i="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3848100" y="219670"/>
            <a:ext cx="4495800" cy="1631216"/>
          </a:xfrm>
          <a:prstGeom prst="rect">
            <a:avLst/>
          </a:prstGeom>
          <a:noFill/>
        </p:spPr>
        <p:txBody>
          <a:bodyPr wrap="square" rtlCol="0">
            <a:spAutoFit/>
          </a:bodyPr>
          <a:lstStyle/>
          <a:p>
            <a:pPr algn="ctr">
              <a:spcAft>
                <a:spcPts val="1200"/>
              </a:spcAf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Thomas</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Revelation 8 to 22: An Exegetical Commentary (Chicago: Moody Press, 1992), 408.</a:t>
            </a:r>
          </a:p>
          <a:p>
            <a:pPr algn="ctr"/>
            <a:endParaRPr lang="en-US" altLang="en-US" sz="1800" i="1" dirty="0">
              <a:effectLst>
                <a:outerShdw blurRad="38100" dist="38100" dir="2700000" algn="tl">
                  <a:srgbClr val="000000">
                    <a:alpha val="43137"/>
                  </a:srgbClr>
                </a:outerShdw>
              </a:effectLst>
              <a:latin typeface="Calibri" panose="020F0502020204030204" pitchFamily="34" charset="0"/>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10740" y="2057400"/>
            <a:ext cx="2385060" cy="3657600"/>
          </a:xfrm>
          <a:prstGeom prst="rect">
            <a:avLst/>
          </a:prstGeom>
        </p:spPr>
      </p:pic>
    </p:spTree>
    <p:extLst>
      <p:ext uri="{BB962C8B-B14F-4D97-AF65-F5344CB8AC3E}">
        <p14:creationId xmlns:p14="http://schemas.microsoft.com/office/powerpoint/2010/main" val="780764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A Millennium?</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8229600" cy="5257800"/>
          </a:xfrm>
        </p:spPr>
        <p:txBody>
          <a:bodyPr/>
          <a:lstStyle/>
          <a:p>
            <a:pPr marL="573088" indent="-573088" eaLnBrk="1" hangingPunct="1">
              <a:spcBef>
                <a:spcPts val="0"/>
              </a:spcBef>
              <a:spcAft>
                <a:spcPts val="1800"/>
              </a:spcAft>
              <a:buSzPct val="100000"/>
              <a:buFont typeface="+mj-lt"/>
              <a:buAutoNum type="arabicPeriod"/>
            </a:pPr>
            <a:r>
              <a:rPr lang="en-US" dirty="0"/>
              <a:t>1000 years = literal time period</a:t>
            </a:r>
          </a:p>
          <a:p>
            <a:pPr marL="573088" indent="-573088" eaLnBrk="1" hangingPunct="1">
              <a:spcBef>
                <a:spcPts val="0"/>
              </a:spcBef>
              <a:spcAft>
                <a:spcPts val="1800"/>
              </a:spcAft>
              <a:buSzPct val="100000"/>
              <a:buFont typeface="+mj-lt"/>
              <a:buAutoNum type="arabicPeriod"/>
            </a:pPr>
            <a:r>
              <a:rPr lang="en-US" b="1" u="sng" dirty="0">
                <a:solidFill>
                  <a:srgbClr val="FFFFCC"/>
                </a:solidFill>
              </a:rPr>
              <a:t>Vindicates God’s authority</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OT promises</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God’s purpose for Jerusalem</a:t>
            </a:r>
          </a:p>
          <a:p>
            <a:pPr marL="573088" indent="-573088" eaLnBrk="1" hangingPunct="1">
              <a:spcBef>
                <a:spcPts val="0"/>
              </a:spcBef>
              <a:spcAft>
                <a:spcPts val="1800"/>
              </a:spcAft>
              <a:buSzPct val="100000"/>
              <a:buFont typeface="Wingdings" panose="05000000000000000000" pitchFamily="2" charset="2"/>
              <a:buAutoNum type="arabicPeriod"/>
            </a:pPr>
            <a:r>
              <a:rPr lang="en-US" dirty="0"/>
              <a:t>Completes the resurrection program</a:t>
            </a:r>
          </a:p>
          <a:p>
            <a:pPr marL="573088" indent="-573088" eaLnBrk="1" hangingPunct="1">
              <a:spcBef>
                <a:spcPts val="0"/>
              </a:spcBef>
              <a:spcAft>
                <a:spcPts val="1800"/>
              </a:spcAft>
              <a:buSzPct val="100000"/>
              <a:buFont typeface="Wingdings" panose="05000000000000000000" pitchFamily="2" charset="2"/>
              <a:buAutoNum type="arabicPeriod"/>
            </a:pPr>
            <a:r>
              <a:rPr lang="en-US" dirty="0"/>
              <a:t>Only Christ’s rule results in lasting peace</a:t>
            </a:r>
          </a:p>
          <a:p>
            <a:pPr marL="573088" indent="-573088" eaLnBrk="1" hangingPunct="1">
              <a:spcBef>
                <a:spcPts val="0"/>
              </a:spcBef>
              <a:spcAft>
                <a:spcPts val="1800"/>
              </a:spcAft>
              <a:buSzPct val="100000"/>
              <a:buFont typeface="Wingdings" panose="05000000000000000000" pitchFamily="2" charset="2"/>
              <a:buAutoNum type="arabicPeriod"/>
            </a:pPr>
            <a:r>
              <a:rPr lang="en-US" dirty="0"/>
              <a:t>Demonstrates the problem of man’s nature</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3002866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01" y="228600"/>
            <a:ext cx="10972798" cy="1447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&amp; Titles Demonstrating Satan’s </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Post-Fall, Earthly Authority </a:t>
            </a:r>
            <a:br>
              <a:rPr lang="en-US" sz="2800" dirty="0">
                <a:effectLst>
                  <a:outerShdw blurRad="38100" dist="38100" dir="2700000" algn="tl">
                    <a:srgbClr val="000000">
                      <a:alpha val="43137"/>
                    </a:srgbClr>
                  </a:outerShdw>
                </a:effectLst>
              </a:rPr>
            </a:br>
            <a:r>
              <a:rPr lang="en-US" sz="2400" dirty="0">
                <a:solidFill>
                  <a:schemeClr val="tx1"/>
                </a:solidFill>
                <a:effectLst>
                  <a:outerShdw blurRad="38100" dist="38100" dir="2700000" algn="tl">
                    <a:srgbClr val="000000">
                      <a:alpha val="43137"/>
                    </a:srgbClr>
                  </a:outerShdw>
                </a:effectLst>
                <a:ea typeface="+mn-ea"/>
                <a:cs typeface="+mn-cs"/>
              </a:rPr>
              <a:t>(Job 1:7; 2:2; Luke 4:5-8; Rom. 8:19-22)</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6147" name="Rectangle 3"/>
          <p:cNvSpPr>
            <a:spLocks noGrp="1" noChangeArrowheads="1"/>
          </p:cNvSpPr>
          <p:nvPr>
            <p:ph type="body" idx="1"/>
          </p:nvPr>
        </p:nvSpPr>
        <p:spPr>
          <a:xfrm>
            <a:off x="1943100" y="2057400"/>
            <a:ext cx="8305800" cy="4572001"/>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of this world (John 12:31; 14:30; 16:11)</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God of this age (2 Cor. 4:4)</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and power of the air (Eph. 2:2)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 the believer wrestles with (Eph. 6:12)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Roaring lion (1 Pet. 5:8)</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1" y="76200"/>
            <a:ext cx="852007" cy="109728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7821" y="304286"/>
            <a:ext cx="7096359" cy="5944115"/>
          </a:xfrm>
          <a:prstGeom prst="rect">
            <a:avLst/>
          </a:prstGeom>
        </p:spPr>
      </p:pic>
    </p:spTree>
    <p:extLst>
      <p:ext uri="{BB962C8B-B14F-4D97-AF65-F5344CB8AC3E}">
        <p14:creationId xmlns:p14="http://schemas.microsoft.com/office/powerpoint/2010/main" val="176420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i="1" dirty="0">
                <a:solidFill>
                  <a:schemeClr val="tx1"/>
                </a:solidFill>
              </a:rPr>
              <a:t>Basic Theology, </a:t>
            </a:r>
            <a:r>
              <a:rPr lang="en-US" sz="2000" dirty="0">
                <a:solidFill>
                  <a:schemeClr val="tx1"/>
                </a:solidFill>
              </a:rPr>
              <a:t>Page 511</a:t>
            </a:r>
          </a:p>
        </p:txBody>
      </p:sp>
      <p:sp>
        <p:nvSpPr>
          <p:cNvPr id="16387" name="Rectangle 3"/>
          <p:cNvSpPr>
            <a:spLocks noGrp="1" noChangeArrowheads="1"/>
          </p:cNvSpPr>
          <p:nvPr>
            <p:ph type="body" idx="1"/>
          </p:nvPr>
        </p:nvSpPr>
        <p:spPr>
          <a:xfrm>
            <a:off x="609600" y="1600200"/>
            <a:ext cx="10972800" cy="4800600"/>
          </a:xfrm>
        </p:spPr>
        <p:txBody>
          <a:bodyPr/>
          <a:lstStyle/>
          <a:p>
            <a:pPr marL="0" indent="0" algn="just">
              <a:buNone/>
              <a:defRPr/>
            </a:pPr>
            <a:r>
              <a:rPr lang="en-US" dirty="0"/>
              <a:t>“Why is an earthly kingdom necessary? Did He not receive His inheritance when He was raised and exalted in heaven?  </a:t>
            </a:r>
            <a:r>
              <a:rPr lang="en-US" b="1" u="sng" dirty="0">
                <a:solidFill>
                  <a:srgbClr val="FFFFCC"/>
                </a:solidFill>
              </a:rPr>
              <a:t>Is not His present rule His inheritance? Why does there need to be an earthly kingdom?  Because He must be triumphant in the same arena where He was seemingly defeated.  His rejection by the rulers of this world was on this earth (1  Cor. 2:8). His exaltation must also be on this earth</a:t>
            </a:r>
            <a:r>
              <a:rPr lang="en-US" dirty="0"/>
              <a:t>. And so it shall be when He comes again to rule this world in righteousness.  He has waited long for His inheritance; soon He shall receive it.”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21920"/>
            <a:ext cx="914400" cy="110650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032829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611583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A Millennium?</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8229600" cy="5257800"/>
          </a:xfrm>
        </p:spPr>
        <p:txBody>
          <a:bodyPr/>
          <a:lstStyle/>
          <a:p>
            <a:pPr marL="573088" indent="-573088" eaLnBrk="1" hangingPunct="1">
              <a:spcBef>
                <a:spcPts val="0"/>
              </a:spcBef>
              <a:spcAft>
                <a:spcPts val="1800"/>
              </a:spcAft>
              <a:buSzPct val="100000"/>
              <a:buFont typeface="+mj-lt"/>
              <a:buAutoNum type="arabicPeriod"/>
            </a:pPr>
            <a:r>
              <a:rPr lang="en-US" dirty="0"/>
              <a:t>1000 years = literal time period</a:t>
            </a:r>
          </a:p>
          <a:p>
            <a:pPr marL="573088" indent="-573088" eaLnBrk="1" hangingPunct="1">
              <a:spcBef>
                <a:spcPts val="0"/>
              </a:spcBef>
              <a:spcAft>
                <a:spcPts val="1800"/>
              </a:spcAft>
              <a:buSzPct val="100000"/>
              <a:buFont typeface="Wingdings" panose="05000000000000000000" pitchFamily="2" charset="2"/>
              <a:buAutoNum type="arabicPeriod"/>
            </a:pPr>
            <a:r>
              <a:rPr lang="en-US" dirty="0"/>
              <a:t>Vindicates God’s authority</a:t>
            </a:r>
          </a:p>
          <a:p>
            <a:pPr marL="573088" indent="-573088" eaLnBrk="1" hangingPunct="1">
              <a:spcBef>
                <a:spcPts val="0"/>
              </a:spcBef>
              <a:spcAft>
                <a:spcPts val="1800"/>
              </a:spcAft>
              <a:buSzPct val="100000"/>
              <a:buFont typeface="Wingdings" panose="05000000000000000000" pitchFamily="2" charset="2"/>
              <a:buAutoNum type="arabicPeriod"/>
            </a:pPr>
            <a:r>
              <a:rPr lang="en-US" b="1" u="sng" dirty="0">
                <a:solidFill>
                  <a:srgbClr val="FFFFCC"/>
                </a:solidFill>
              </a:rPr>
              <a:t>Fulfills OT promises</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God’s purpose for Jerusalem</a:t>
            </a:r>
          </a:p>
          <a:p>
            <a:pPr marL="573088" indent="-573088" eaLnBrk="1" hangingPunct="1">
              <a:spcBef>
                <a:spcPts val="0"/>
              </a:spcBef>
              <a:spcAft>
                <a:spcPts val="1800"/>
              </a:spcAft>
              <a:buSzPct val="100000"/>
              <a:buFont typeface="Wingdings" panose="05000000000000000000" pitchFamily="2" charset="2"/>
              <a:buAutoNum type="arabicPeriod"/>
            </a:pPr>
            <a:r>
              <a:rPr lang="en-US" dirty="0"/>
              <a:t>Completes the resurrection program</a:t>
            </a:r>
          </a:p>
          <a:p>
            <a:pPr marL="573088" indent="-573088" eaLnBrk="1" hangingPunct="1">
              <a:spcBef>
                <a:spcPts val="0"/>
              </a:spcBef>
              <a:spcAft>
                <a:spcPts val="1800"/>
              </a:spcAft>
              <a:buSzPct val="100000"/>
              <a:buFont typeface="Wingdings" panose="05000000000000000000" pitchFamily="2" charset="2"/>
              <a:buAutoNum type="arabicPeriod"/>
            </a:pPr>
            <a:r>
              <a:rPr lang="en-US" dirty="0"/>
              <a:t>Only Christ’s rule results in lasting peace</a:t>
            </a:r>
          </a:p>
          <a:p>
            <a:pPr marL="573088" indent="-573088" eaLnBrk="1" hangingPunct="1">
              <a:spcBef>
                <a:spcPts val="0"/>
              </a:spcBef>
              <a:spcAft>
                <a:spcPts val="1800"/>
              </a:spcAft>
              <a:buSzPct val="100000"/>
              <a:buFont typeface="Wingdings" panose="05000000000000000000" pitchFamily="2" charset="2"/>
              <a:buAutoNum type="arabicPeriod"/>
            </a:pPr>
            <a:r>
              <a:rPr lang="en-US" dirty="0"/>
              <a:t>Demonstrates the problem of man’s nature</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4200221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19907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a:extLst>
              <a:ext uri="{FF2B5EF4-FFF2-40B4-BE49-F238E27FC236}">
                <a16:creationId xmlns:a16="http://schemas.microsoft.com/office/drawing/2014/main" id="{AD5EC8B3-4859-49A5-2239-DE3BE25C03E5}"/>
              </a:ext>
            </a:extLst>
          </p:cNvPr>
          <p:cNvSpPr>
            <a:spLocks noGrp="1" noChangeArrowheads="1"/>
          </p:cNvSpPr>
          <p:nvPr>
            <p:ph type="body" sz="half" idx="2"/>
          </p:nvPr>
        </p:nvSpPr>
        <p:spPr>
          <a:xfrm>
            <a:off x="5791200" y="3063875"/>
            <a:ext cx="3810000" cy="730250"/>
          </a:xfrm>
        </p:spPr>
        <p:txBody>
          <a:bodyPr/>
          <a:lstStyle/>
          <a:p>
            <a:pPr>
              <a:buFontTx/>
              <a:buChar char="•"/>
              <a:defRPr/>
            </a:pPr>
            <a:r>
              <a:rPr lang="en-US" dirty="0"/>
              <a:t>Isaiah 65:17-25</a:t>
            </a:r>
          </a:p>
        </p:txBody>
      </p:sp>
      <p:pic>
        <p:nvPicPr>
          <p:cNvPr id="34819" name="Picture 9" descr="clip0016">
            <a:extLst>
              <a:ext uri="{FF2B5EF4-FFF2-40B4-BE49-F238E27FC236}">
                <a16:creationId xmlns:a16="http://schemas.microsoft.com/office/drawing/2014/main" id="{0C31E695-B9D6-C0C8-6BA4-07CA9DE2B5B4}"/>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056688" y="1828800"/>
            <a:ext cx="4277312" cy="3200400"/>
          </a:xfrm>
          <a:noFill/>
          <a:extLst>
            <a:ext uri="{909E8E84-426E-40DD-AFC4-6F175D3DCCD1}">
              <a14:hiddenFill xmlns:a14="http://schemas.microsoft.com/office/drawing/2010/main">
                <a:solidFill>
                  <a:srgbClr val="FFFFFF"/>
                </a:solidFill>
              </a14:hiddenFill>
            </a:ext>
          </a:extLst>
        </p:spPr>
      </p:pic>
      <p:sp>
        <p:nvSpPr>
          <p:cNvPr id="34820" name="Rectangle 10">
            <a:extLst>
              <a:ext uri="{FF2B5EF4-FFF2-40B4-BE49-F238E27FC236}">
                <a16:creationId xmlns:a16="http://schemas.microsoft.com/office/drawing/2014/main" id="{631AF8E4-A31D-CDC5-9F45-B5B3214FF086}"/>
              </a:ext>
            </a:extLst>
          </p:cNvPr>
          <p:cNvSpPr>
            <a:spLocks noGrp="1" noChangeArrowheads="1"/>
          </p:cNvSpPr>
          <p:nvPr>
            <p:ph type="title"/>
          </p:nvPr>
        </p:nvSpPr>
        <p:spPr>
          <a:xfrm>
            <a:off x="914400" y="0"/>
            <a:ext cx="10972800" cy="1097280"/>
          </a:xfrm>
          <a:noFill/>
        </p:spPr>
        <p:txBody>
          <a:bodyPr/>
          <a:lstStyle/>
          <a:p>
            <a:pPr algn="ctr"/>
            <a:r>
              <a:rPr lang="en-US" altLang="en-US" sz="4000" dirty="0"/>
              <a:t>Fulfill Old Testament Promises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72622D-C78F-0F5C-7376-0E739BE829E6}"/>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8005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600"/>
              </a:spcAft>
              <a:buNone/>
              <a:defRPr/>
            </a:pPr>
            <a:r>
              <a:rPr lang="en-US" sz="4000" dirty="0">
                <a:solidFill>
                  <a:schemeClr val="tx2"/>
                </a:solidFill>
                <a:ea typeface="+mj-ea"/>
                <a:cs typeface="+mj-cs"/>
              </a:rPr>
              <a:t>Isaiah 65:17-25</a:t>
            </a:r>
          </a:p>
          <a:p>
            <a:pPr marL="0" indent="0" algn="just">
              <a:spcBef>
                <a:spcPts val="0"/>
              </a:spcBef>
              <a:buClr>
                <a:srgbClr val="00FFFF"/>
              </a:buClr>
              <a:buNone/>
              <a:defRPr/>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17</a:t>
            </a:r>
            <a:r>
              <a:rPr lang="en-US" dirty="0">
                <a:effectLst>
                  <a:outerShdw blurRad="38100" dist="38100" dir="2700000" algn="tl">
                    <a:srgbClr val="000000">
                      <a:alpha val="43137"/>
                    </a:srgbClr>
                  </a:outerShdw>
                </a:effectLst>
              </a:rPr>
              <a:t> For behold, I create </a:t>
            </a:r>
            <a:r>
              <a:rPr lang="en-US" b="1" u="sng" dirty="0">
                <a:solidFill>
                  <a:srgbClr val="FFFFCC"/>
                </a:solidFill>
                <a:effectLst>
                  <a:outerShdw blurRad="38100" dist="38100" dir="2700000" algn="tl">
                    <a:srgbClr val="000000">
                      <a:alpha val="43137"/>
                    </a:srgbClr>
                  </a:outerShdw>
                </a:effectLst>
              </a:rPr>
              <a:t>new heavens and a new earth</a:t>
            </a:r>
            <a:r>
              <a:rPr lang="en-US" dirty="0">
                <a:effectLst>
                  <a:outerShdw blurRad="38100" dist="38100" dir="2700000" algn="tl">
                    <a:srgbClr val="000000">
                      <a:alpha val="43137"/>
                    </a:srgbClr>
                  </a:outerShdw>
                </a:effectLst>
              </a:rPr>
              <a:t>; And the former things will not be remembered or come to mind.</a:t>
            </a:r>
            <a:r>
              <a:rPr lang="en-US" baseline="30000" dirty="0">
                <a:effectLst>
                  <a:outerShdw blurRad="38100" dist="38100" dir="2700000" algn="tl">
                    <a:srgbClr val="000000">
                      <a:alpha val="43137"/>
                    </a:srgbClr>
                  </a:outerShdw>
                </a:effectLst>
              </a:rPr>
              <a:t>18 </a:t>
            </a:r>
            <a:r>
              <a:rPr lang="en-US" dirty="0">
                <a:effectLst>
                  <a:outerShdw blurRad="38100" dist="38100" dir="2700000" algn="tl">
                    <a:srgbClr val="000000">
                      <a:alpha val="43137"/>
                    </a:srgbClr>
                  </a:outerShdw>
                </a:effectLst>
              </a:rPr>
              <a:t>“But be glad and rejoice forever in what I create; For behold, I create </a:t>
            </a:r>
            <a:r>
              <a:rPr lang="en-US" b="1" u="sng" dirty="0">
                <a:solidFill>
                  <a:srgbClr val="FFFFCC"/>
                </a:solidFill>
                <a:effectLst>
                  <a:outerShdw blurRad="38100" dist="38100" dir="2700000" algn="tl">
                    <a:srgbClr val="000000">
                      <a:alpha val="43137"/>
                    </a:srgbClr>
                  </a:outerShdw>
                </a:effectLst>
              </a:rPr>
              <a:t>Jerusalem for rejoicing </a:t>
            </a:r>
            <a:r>
              <a:rPr lang="en-US" dirty="0">
                <a:effectLst>
                  <a:outerShdw blurRad="38100" dist="38100" dir="2700000" algn="tl">
                    <a:srgbClr val="000000">
                      <a:alpha val="43137"/>
                    </a:srgbClr>
                  </a:outerShdw>
                </a:effectLst>
              </a:rPr>
              <a:t>And her people </a:t>
            </a:r>
            <a:r>
              <a:rPr lang="en-US" i="1" dirty="0">
                <a:effectLst>
                  <a:outerShdw blurRad="38100" dist="38100" dir="2700000" algn="tl">
                    <a:srgbClr val="000000">
                      <a:alpha val="43137"/>
                    </a:srgbClr>
                  </a:outerShdw>
                </a:effectLst>
              </a:rPr>
              <a:t>for</a:t>
            </a:r>
            <a:r>
              <a:rPr lang="en-US" dirty="0">
                <a:effectLst>
                  <a:outerShdw blurRad="38100" dist="38100" dir="2700000" algn="tl">
                    <a:srgbClr val="000000">
                      <a:alpha val="43137"/>
                    </a:srgbClr>
                  </a:outerShdw>
                </a:effectLst>
              </a:rPr>
              <a:t> gladness.</a:t>
            </a:r>
            <a:r>
              <a:rPr lang="en-US" baseline="30000" dirty="0">
                <a:effectLst>
                  <a:outerShdw blurRad="38100" dist="38100" dir="2700000" algn="tl">
                    <a:srgbClr val="000000">
                      <a:alpha val="43137"/>
                    </a:srgbClr>
                  </a:outerShdw>
                </a:effectLst>
              </a:rPr>
              <a:t>19 </a:t>
            </a:r>
            <a:r>
              <a:rPr lang="en-US" dirty="0">
                <a:effectLst>
                  <a:outerShdw blurRad="38100" dist="38100" dir="2700000" algn="tl">
                    <a:srgbClr val="000000">
                      <a:alpha val="43137"/>
                    </a:srgbClr>
                  </a:outerShdw>
                </a:effectLst>
              </a:rPr>
              <a:t>“I will also rejoice in Jerusalem and be glad in My people; And there will no longer be heard in her The voice of weeping and the sound of crying.</a:t>
            </a:r>
            <a:r>
              <a:rPr lang="en-US" baseline="30000" dirty="0">
                <a:effectLst>
                  <a:outerShdw blurRad="38100" dist="38100" dir="2700000" algn="tl">
                    <a:srgbClr val="000000">
                      <a:alpha val="43137"/>
                    </a:srgbClr>
                  </a:outerShdw>
                </a:effectLst>
              </a:rPr>
              <a:t>20 </a:t>
            </a:r>
            <a:r>
              <a:rPr lang="en-US" dirty="0">
                <a:effectLst>
                  <a:outerShdw blurRad="38100" dist="38100" dir="2700000" algn="tl">
                    <a:srgbClr val="000000">
                      <a:alpha val="43137"/>
                    </a:srgbClr>
                  </a:outerShdw>
                </a:effectLst>
              </a:rPr>
              <a:t>“No longer will there be in it an infant </a:t>
            </a:r>
            <a:r>
              <a:rPr lang="en-US" i="1" dirty="0">
                <a:effectLst>
                  <a:outerShdw blurRad="38100" dist="38100" dir="2700000" algn="tl">
                    <a:srgbClr val="000000">
                      <a:alpha val="43137"/>
                    </a:srgbClr>
                  </a:outerShdw>
                </a:effectLst>
              </a:rPr>
              <a:t>who lives but a few</a:t>
            </a:r>
            <a:r>
              <a:rPr lang="en-US" dirty="0">
                <a:effectLst>
                  <a:outerShdw blurRad="38100" dist="38100" dir="2700000" algn="tl">
                    <a:srgbClr val="000000">
                      <a:alpha val="43137"/>
                    </a:srgbClr>
                  </a:outerShdw>
                </a:effectLst>
              </a:rPr>
              <a:t> days, Or an old man who does not live out his days; </a:t>
            </a:r>
            <a:r>
              <a:rPr lang="en-US" b="1" u="sng" dirty="0">
                <a:solidFill>
                  <a:srgbClr val="FFFFCC"/>
                </a:solidFill>
                <a:effectLst>
                  <a:outerShdw blurRad="38100" dist="38100" dir="2700000" algn="tl">
                    <a:srgbClr val="000000">
                      <a:alpha val="43137"/>
                    </a:srgbClr>
                  </a:outerShdw>
                </a:effectLst>
              </a:rPr>
              <a:t>For . . . </a:t>
            </a:r>
            <a:endParaRPr lang="en-US"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0316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E5454A-D0D6-B883-9591-13039B5AE3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352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600"/>
              </a:spcAft>
              <a:buNone/>
              <a:defRPr/>
            </a:pPr>
            <a:r>
              <a:rPr lang="en-US" sz="4000" dirty="0">
                <a:solidFill>
                  <a:schemeClr val="tx2"/>
                </a:solidFill>
                <a:ea typeface="+mj-ea"/>
                <a:cs typeface="+mj-cs"/>
              </a:rPr>
              <a:t>Isaiah 65:17-25</a:t>
            </a:r>
          </a:p>
          <a:p>
            <a:pPr marL="0" indent="0" algn="just">
              <a:spcBef>
                <a:spcPts val="0"/>
              </a:spcBef>
              <a:buClr>
                <a:srgbClr val="00FFFF"/>
              </a:buClr>
              <a:buNone/>
              <a:defRPr/>
            </a:pPr>
            <a:r>
              <a:rPr lang="en-US" b="1" u="sng" dirty="0">
                <a:solidFill>
                  <a:srgbClr val="FFFFCC"/>
                </a:solidFill>
                <a:effectLst>
                  <a:outerShdw blurRad="38100" dist="38100" dir="2700000" algn="tl">
                    <a:srgbClr val="000000">
                      <a:alpha val="43137"/>
                    </a:srgbClr>
                  </a:outerShdw>
                </a:effectLst>
              </a:rPr>
              <a:t>... the youth will die at the age of one hundred</a:t>
            </a:r>
            <a:r>
              <a:rPr lang="en-US" dirty="0">
                <a:effectLst>
                  <a:outerShdw blurRad="38100" dist="38100" dir="2700000" algn="tl">
                    <a:srgbClr val="000000">
                      <a:alpha val="43137"/>
                    </a:srgbClr>
                  </a:outerShdw>
                </a:effectLst>
              </a:rPr>
              <a:t> And the one who does not reach the age of one hundred Will be </a:t>
            </a:r>
            <a:r>
              <a:rPr lang="en-US" i="1" dirty="0">
                <a:effectLst>
                  <a:outerShdw blurRad="38100" dist="38100" dir="2700000" algn="tl">
                    <a:srgbClr val="000000">
                      <a:alpha val="43137"/>
                    </a:srgbClr>
                  </a:outerShdw>
                </a:effectLst>
              </a:rPr>
              <a:t>thought</a:t>
            </a:r>
            <a:r>
              <a:rPr lang="en-US" dirty="0">
                <a:effectLst>
                  <a:outerShdw blurRad="38100" dist="38100" dir="2700000" algn="tl">
                    <a:srgbClr val="000000">
                      <a:alpha val="43137"/>
                    </a:srgbClr>
                  </a:outerShdw>
                </a:effectLst>
              </a:rPr>
              <a:t> </a:t>
            </a:r>
            <a:r>
              <a:rPr lang="en-US" b="1" u="sng" dirty="0">
                <a:solidFill>
                  <a:srgbClr val="FFFFCC"/>
                </a:solidFill>
                <a:effectLst>
                  <a:outerShdw blurRad="38100" dist="38100" dir="2700000" algn="tl">
                    <a:srgbClr val="000000">
                      <a:alpha val="43137"/>
                    </a:srgbClr>
                  </a:outerShdw>
                </a:effectLst>
              </a:rPr>
              <a:t>accursed</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21 </a:t>
            </a:r>
            <a:r>
              <a:rPr lang="en-US" dirty="0">
                <a:effectLst>
                  <a:outerShdw blurRad="38100" dist="38100" dir="2700000" algn="tl">
                    <a:srgbClr val="000000">
                      <a:alpha val="43137"/>
                    </a:srgbClr>
                  </a:outerShdw>
                </a:effectLst>
              </a:rPr>
              <a:t>“They will build houses and inhabit </a:t>
            </a:r>
            <a:r>
              <a:rPr lang="en-US" i="1" dirty="0">
                <a:effectLst>
                  <a:outerShdw blurRad="38100" dist="38100" dir="2700000" algn="tl">
                    <a:srgbClr val="000000">
                      <a:alpha val="43137"/>
                    </a:srgbClr>
                  </a:outerShdw>
                </a:effectLst>
              </a:rPr>
              <a:t>them</a:t>
            </a:r>
            <a:r>
              <a:rPr lang="en-US" dirty="0">
                <a:effectLst>
                  <a:outerShdw blurRad="38100" dist="38100" dir="2700000" algn="tl">
                    <a:srgbClr val="000000">
                      <a:alpha val="43137"/>
                    </a:srgbClr>
                  </a:outerShdw>
                </a:effectLst>
              </a:rPr>
              <a:t>; They will also plant vineyards and eat their fruit.</a:t>
            </a:r>
            <a:r>
              <a:rPr lang="en-US" baseline="30000" dirty="0">
                <a:effectLst>
                  <a:outerShdw blurRad="38100" dist="38100" dir="2700000" algn="tl">
                    <a:srgbClr val="000000">
                      <a:alpha val="43137"/>
                    </a:srgbClr>
                  </a:outerShdw>
                </a:effectLst>
              </a:rPr>
              <a:t>22 </a:t>
            </a:r>
            <a:r>
              <a:rPr lang="en-US" dirty="0">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They will not build and another inhabit</a:t>
            </a:r>
            <a:r>
              <a:rPr lang="en-US" dirty="0">
                <a:effectLst>
                  <a:outerShdw blurRad="38100" dist="38100" dir="2700000" algn="tl">
                    <a:srgbClr val="000000">
                      <a:alpha val="43137"/>
                    </a:srgbClr>
                  </a:outerShdw>
                </a:effectLst>
              </a:rPr>
              <a:t>, They will not plant and another eat; For as the </a:t>
            </a:r>
            <a:r>
              <a:rPr lang="en-US" b="1" u="sng" dirty="0">
                <a:solidFill>
                  <a:srgbClr val="FFFFCC"/>
                </a:solidFill>
                <a:effectLst>
                  <a:outerShdw blurRad="38100" dist="38100" dir="2700000" algn="tl">
                    <a:srgbClr val="000000">
                      <a:alpha val="43137"/>
                    </a:srgbClr>
                  </a:outerShdw>
                </a:effectLst>
              </a:rPr>
              <a:t>lifetime of a tree</a:t>
            </a:r>
            <a:r>
              <a:rPr lang="en-US" dirty="0">
                <a:effectLst>
                  <a:outerShdw blurRad="38100" dist="38100" dir="2700000" algn="tl">
                    <a:srgbClr val="000000">
                      <a:alpha val="43137"/>
                    </a:srgbClr>
                  </a:outerShdw>
                </a:effectLst>
              </a:rPr>
              <a:t>, </a:t>
            </a:r>
            <a:r>
              <a:rPr lang="en-US" i="1" dirty="0">
                <a:effectLst>
                  <a:outerShdw blurRad="38100" dist="38100" dir="2700000" algn="tl">
                    <a:srgbClr val="000000">
                      <a:alpha val="43137"/>
                    </a:srgbClr>
                  </a:outerShdw>
                </a:effectLst>
              </a:rPr>
              <a:t>so will be</a:t>
            </a:r>
            <a:r>
              <a:rPr lang="en-US" dirty="0">
                <a:effectLst>
                  <a:outerShdw blurRad="38100" dist="38100" dir="2700000" algn="tl">
                    <a:srgbClr val="000000">
                      <a:alpha val="43137"/>
                    </a:srgbClr>
                  </a:outerShdw>
                </a:effectLst>
              </a:rPr>
              <a:t> the days of My people, And My chosen ones will wear out the work of their hands.</a:t>
            </a:r>
            <a:r>
              <a:rPr lang="en-US" baseline="30000" dirty="0">
                <a:effectLst>
                  <a:outerShdw blurRad="38100" dist="38100" dir="2700000" algn="tl">
                    <a:srgbClr val="000000">
                      <a:alpha val="43137"/>
                    </a:srgbClr>
                  </a:outerShdw>
                </a:effectLst>
              </a:rPr>
              <a:t>23 </a:t>
            </a:r>
            <a:r>
              <a:rPr lang="en-US" dirty="0">
                <a:effectLst>
                  <a:outerShdw blurRad="38100" dist="38100" dir="2700000" algn="tl">
                    <a:srgbClr val="000000">
                      <a:alpha val="43137"/>
                    </a:srgbClr>
                  </a:outerShdw>
                </a:effectLst>
              </a:rPr>
              <a:t>“They will not labor in vain, Or bear </a:t>
            </a:r>
            <a:r>
              <a:rPr lang="en-US" i="1" dirty="0">
                <a:effectLst>
                  <a:outerShdw blurRad="38100" dist="38100" dir="2700000" algn="tl">
                    <a:srgbClr val="000000">
                      <a:alpha val="43137"/>
                    </a:srgbClr>
                  </a:outerShdw>
                </a:effectLst>
              </a:rPr>
              <a:t>children</a:t>
            </a:r>
            <a:r>
              <a:rPr lang="en-US" dirty="0">
                <a:effectLst>
                  <a:outerShdw blurRad="38100" dist="38100" dir="2700000" algn="tl">
                    <a:srgbClr val="000000">
                      <a:alpha val="43137"/>
                    </a:srgbClr>
                  </a:outerShdw>
                </a:effectLst>
              </a:rPr>
              <a:t> for calamity; For they are …</a:t>
            </a:r>
            <a:endParaRPr lang="en-US"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1190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29A2DB-72D5-75A9-851E-5CD730EF5F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352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600"/>
              </a:spcAft>
              <a:buNone/>
              <a:defRPr/>
            </a:pPr>
            <a:r>
              <a:rPr lang="en-US" sz="4000" dirty="0">
                <a:solidFill>
                  <a:schemeClr val="tx2"/>
                </a:solidFill>
                <a:ea typeface="+mj-ea"/>
                <a:cs typeface="+mj-cs"/>
              </a:rPr>
              <a:t>Isaiah 65:17-25</a:t>
            </a:r>
          </a:p>
          <a:p>
            <a:pPr marL="0" indent="0" algn="just">
              <a:spcBef>
                <a:spcPts val="0"/>
              </a:spcBef>
              <a:buClr>
                <a:srgbClr val="00FFFF"/>
              </a:buClr>
              <a:buNone/>
              <a:defRPr/>
            </a:pPr>
            <a:r>
              <a:rPr lang="en-US" dirty="0">
                <a:effectLst>
                  <a:outerShdw blurRad="38100" dist="38100" dir="2700000" algn="tl">
                    <a:srgbClr val="000000">
                      <a:alpha val="43137"/>
                    </a:srgbClr>
                  </a:outerShdw>
                </a:effectLst>
              </a:rPr>
              <a:t>...the offspring of those blessed by </a:t>
            </a:r>
            <a:r>
              <a:rPr lang="en-US" dirty="0">
                <a:effectLst/>
              </a:rPr>
              <a:t>the </a:t>
            </a:r>
            <a:r>
              <a:rPr lang="en-US" cap="small" dirty="0">
                <a:effectLst/>
              </a:rPr>
              <a:t>Lord</a:t>
            </a:r>
            <a:r>
              <a:rPr lang="en-US" dirty="0">
                <a:effectLst/>
              </a:rPr>
              <a:t>, And their descendants with them.</a:t>
            </a:r>
            <a:r>
              <a:rPr lang="en-US" baseline="30000" dirty="0">
                <a:effectLst/>
              </a:rPr>
              <a:t>24 </a:t>
            </a:r>
            <a:r>
              <a:rPr lang="en-US" dirty="0">
                <a:effectLst/>
              </a:rPr>
              <a:t>It will also come to pass that </a:t>
            </a:r>
            <a:r>
              <a:rPr lang="en-US" b="1" u="sng" dirty="0">
                <a:solidFill>
                  <a:srgbClr val="FFFFCC"/>
                </a:solidFill>
                <a:effectLst/>
              </a:rPr>
              <a:t>before they call, I will answer</a:t>
            </a:r>
            <a:r>
              <a:rPr lang="en-US" dirty="0">
                <a:effectLst/>
              </a:rPr>
              <a:t>; and while they are still speaking, I will hear.</a:t>
            </a:r>
            <a:r>
              <a:rPr lang="en-US" baseline="30000" dirty="0">
                <a:effectLst/>
              </a:rPr>
              <a:t> 25 </a:t>
            </a:r>
            <a:r>
              <a:rPr lang="en-US" b="1" u="sng" dirty="0">
                <a:solidFill>
                  <a:srgbClr val="FFFFCC"/>
                </a:solidFill>
                <a:effectLst/>
              </a:rPr>
              <a:t>The wolf and the lamb will graze together</a:t>
            </a:r>
            <a:r>
              <a:rPr lang="en-US" dirty="0">
                <a:effectLst/>
              </a:rPr>
              <a:t>, and </a:t>
            </a:r>
            <a:r>
              <a:rPr lang="en-US" b="1" u="sng" dirty="0">
                <a:solidFill>
                  <a:srgbClr val="FFFFCC"/>
                </a:solidFill>
                <a:effectLst/>
              </a:rPr>
              <a:t>the lion will eat straw like the ox</a:t>
            </a:r>
            <a:r>
              <a:rPr lang="en-US" dirty="0">
                <a:effectLst/>
              </a:rPr>
              <a:t>; and dust will be the serpent’s food. </a:t>
            </a:r>
            <a:r>
              <a:rPr lang="en-US" b="1" u="sng" dirty="0">
                <a:solidFill>
                  <a:srgbClr val="FFFFCC"/>
                </a:solidFill>
                <a:effectLst/>
              </a:rPr>
              <a:t>They will do no evil or harm in all My holy mountain</a:t>
            </a:r>
            <a:r>
              <a:rPr lang="en-US" dirty="0">
                <a:effectLst/>
              </a:rPr>
              <a:t>,” says the </a:t>
            </a:r>
            <a:r>
              <a:rPr lang="en-US" cap="small" dirty="0">
                <a:effectLst/>
              </a:rPr>
              <a:t>Lord</a:t>
            </a:r>
            <a:r>
              <a:rPr lang="en-US" dirty="0">
                <a:effectLst/>
              </a:rPr>
              <a:t>.</a:t>
            </a:r>
          </a:p>
          <a:p>
            <a:pPr marL="0" indent="0" algn="just">
              <a:buClr>
                <a:srgbClr val="00FFFF"/>
              </a:buClr>
              <a:buNone/>
              <a:defRPr/>
            </a:pPr>
            <a:endParaRPr lang="en-US" sz="2800" baseline="30000" dirty="0">
              <a:effectLst/>
            </a:endParaRPr>
          </a:p>
        </p:txBody>
      </p:sp>
      <p:pic>
        <p:nvPicPr>
          <p:cNvPr id="6" name="Picture 2" descr="http://3.bp.blogspot.com/-QEkPt30fRNQ/US-EfJsZfRI/AAAAAAAASK4/JnP_SUUHRas/s1600/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5834" y="3733800"/>
            <a:ext cx="1820333" cy="1219200"/>
          </a:xfrm>
          <a:prstGeom prst="rect">
            <a:avLst/>
          </a:prstGeom>
          <a:noFill/>
          <a:ln w="9525">
            <a:noFill/>
            <a:miter lim="800000"/>
            <a:headEnd/>
            <a:tailEnd/>
          </a:ln>
        </p:spPr>
      </p:pic>
    </p:spTree>
    <p:extLst>
      <p:ext uri="{BB962C8B-B14F-4D97-AF65-F5344CB8AC3E}">
        <p14:creationId xmlns:p14="http://schemas.microsoft.com/office/powerpoint/2010/main" val="283571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456904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237B2-A937-43D6-D092-E84CACE598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1">
            <a:extLst>
              <a:ext uri="{FF2B5EF4-FFF2-40B4-BE49-F238E27FC236}">
                <a16:creationId xmlns:a16="http://schemas.microsoft.com/office/drawing/2014/main" id="{EAD1D9B2-4B72-5D92-CB68-48E822A0C6CB}"/>
              </a:ext>
            </a:extLst>
          </p:cNvPr>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21:4</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tear from their eyes; and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rPr>
              <a:t>; there will no longer be any mourning, or crying, or pain; the first things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4">
            <a:extLst>
              <a:ext uri="{FF2B5EF4-FFF2-40B4-BE49-F238E27FC236}">
                <a16:creationId xmlns:a16="http://schemas.microsoft.com/office/drawing/2014/main" id="{13C0A4A8-1DB8-EDF2-F320-47D008DB9C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4593" y="3048000"/>
            <a:ext cx="2062817" cy="1828800"/>
          </a:xfrm>
          <a:prstGeom prst="rect">
            <a:avLst/>
          </a:prstGeom>
          <a:ln>
            <a:solidFill>
              <a:schemeClr val="tx1"/>
            </a:solidFill>
          </a:ln>
        </p:spPr>
      </p:pic>
    </p:spTree>
    <p:extLst>
      <p:ext uri="{BB962C8B-B14F-4D97-AF65-F5344CB8AC3E}">
        <p14:creationId xmlns:p14="http://schemas.microsoft.com/office/powerpoint/2010/main" val="495647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86863004"/>
              </p:ext>
            </p:extLst>
          </p:nvPr>
        </p:nvGraphicFramePr>
        <p:xfrm>
          <a:off x="609600" y="152401"/>
          <a:ext cx="10972800" cy="6447905"/>
        </p:xfrm>
        <a:graphic>
          <a:graphicData uri="http://schemas.openxmlformats.org/drawingml/2006/table">
            <a:tbl>
              <a:tblPr firstRow="1" bandRow="1">
                <a:tableStyleId>{D7AC3CCA-C797-4891-BE02-D94E43425B78}</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spcBef>
                          <a:spcPts val="1200"/>
                        </a:spcBef>
                        <a:spcAft>
                          <a:spcPts val="1200"/>
                        </a:spcAft>
                      </a:pPr>
                      <a:r>
                        <a:rPr lang="en-US" altLang="en-US" sz="3200" b="0" kern="12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DIFFERENCES BETWEEN THE MILLENNIUM &amp; ETERNAL STATE</a:t>
                      </a:r>
                      <a:endPar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anchor="ctr">
                    <a:solidFill>
                      <a:schemeClr val="bg2"/>
                    </a:solidFill>
                  </a:tcPr>
                </a:tc>
                <a:tc hMerge="1">
                  <a:txBody>
                    <a:bodyPr/>
                    <a:lstStyle/>
                    <a:p>
                      <a:endParaRPr lang="en-US" sz="2700" dirty="0">
                        <a:latin typeface="Calibri" panose="020F0502020204030204" pitchFamily="34" charset="0"/>
                      </a:endParaRPr>
                    </a:p>
                  </a:txBody>
                  <a:tcPr/>
                </a:tc>
                <a:extLst>
                  <a:ext uri="{0D108BD9-81ED-4DB2-BD59-A6C34878D82A}">
                    <a16:rowId xmlns:a16="http://schemas.microsoft.com/office/drawing/2014/main" val="1381923974"/>
                  </a:ext>
                </a:extLst>
              </a:tr>
              <a:tr h="595745">
                <a:tc>
                  <a:txBody>
                    <a:bodyPr/>
                    <a:lstStyle/>
                    <a:p>
                      <a:pPr algn="ctr">
                        <a:spcBef>
                          <a:spcPts val="1200"/>
                        </a:spcBef>
                        <a:spcAft>
                          <a:spcPts val="1200"/>
                        </a:spcAft>
                      </a:pPr>
                      <a:r>
                        <a:rPr lang="en-US" sz="2700" b="1" dirty="0">
                          <a:solidFill>
                            <a:srgbClr val="C00000"/>
                          </a:solidFill>
                          <a:effectLst/>
                          <a:latin typeface="Calibri" panose="020F0502020204030204" pitchFamily="34" charset="0"/>
                          <a:cs typeface="Calibri" panose="020F0502020204030204" pitchFamily="34" charset="0"/>
                        </a:rPr>
                        <a:t>MILLENNIUM (REV. 20:1-10)</a:t>
                      </a:r>
                    </a:p>
                  </a:txBody>
                  <a:tcPr anchor="ctr"/>
                </a:tc>
                <a:tc>
                  <a:txBody>
                    <a:bodyPr/>
                    <a:lstStyle/>
                    <a:p>
                      <a:pPr algn="ctr">
                        <a:spcBef>
                          <a:spcPts val="1200"/>
                        </a:spcBef>
                        <a:spcAft>
                          <a:spcPts val="1200"/>
                        </a:spcAft>
                      </a:pPr>
                      <a:r>
                        <a:rPr lang="en-US" sz="2700" b="1" dirty="0">
                          <a:solidFill>
                            <a:srgbClr val="006600"/>
                          </a:solidFill>
                          <a:effectLst/>
                          <a:latin typeface="Calibri" panose="020F0502020204030204" pitchFamily="34" charset="0"/>
                          <a:cs typeface="Calibri" panose="020F0502020204030204" pitchFamily="34" charset="0"/>
                        </a:rPr>
                        <a:t>ETERNAL STATE (REV. 21‒22)</a:t>
                      </a:r>
                    </a:p>
                  </a:txBody>
                  <a:tcPr anchor="ctr"/>
                </a:tc>
                <a:extLst>
                  <a:ext uri="{0D108BD9-81ED-4DB2-BD59-A6C34878D82A}">
                    <a16:rowId xmlns:a16="http://schemas.microsoft.com/office/drawing/2014/main" val="10000"/>
                  </a:ext>
                </a:extLst>
              </a:tr>
              <a:tr h="548640">
                <a:tc>
                  <a:txBody>
                    <a:bodyPr/>
                    <a:lstStyle/>
                    <a:p>
                      <a:pPr marL="228600" indent="0">
                        <a:spcBef>
                          <a:spcPts val="1200"/>
                        </a:spcBef>
                        <a:spcAft>
                          <a:spcPts val="1200"/>
                        </a:spcAft>
                      </a:pPr>
                      <a:r>
                        <a:rPr lang="en-US" sz="2700" b="0" dirty="0">
                          <a:effectLst/>
                          <a:latin typeface="Calibri" panose="020F0502020204030204" pitchFamily="34" charset="0"/>
                          <a:cs typeface="Calibri" panose="020F0502020204030204" pitchFamily="34" charset="0"/>
                        </a:rPr>
                        <a:t>Present</a:t>
                      </a:r>
                      <a:r>
                        <a:rPr lang="en-US" sz="2700" b="0" baseline="0" dirty="0">
                          <a:effectLst/>
                          <a:latin typeface="Calibri" panose="020F0502020204030204" pitchFamily="34" charset="0"/>
                          <a:cs typeface="Calibri" panose="020F0502020204030204" pitchFamily="34" charset="0"/>
                        </a:rPr>
                        <a:t> earth (Gen. 13:17)</a:t>
                      </a:r>
                      <a:endParaRPr lang="en-US" sz="2700" b="0" dirty="0">
                        <a:effectLst/>
                        <a:latin typeface="Calibri" panose="020F0502020204030204" pitchFamily="34" charset="0"/>
                        <a:cs typeface="Calibri" panose="020F0502020204030204" pitchFamily="34" charset="0"/>
                      </a:endParaRPr>
                    </a:p>
                  </a:txBody>
                  <a:tcPr anchor="ctr"/>
                </a:tc>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New Earth (Rev. 21:1)</a:t>
                      </a:r>
                    </a:p>
                  </a:txBody>
                  <a:tcPr anchor="ctr"/>
                </a:tc>
                <a:extLst>
                  <a:ext uri="{0D108BD9-81ED-4DB2-BD59-A6C34878D82A}">
                    <a16:rowId xmlns:a16="http://schemas.microsoft.com/office/drawing/2014/main" val="10001"/>
                  </a:ext>
                </a:extLst>
              </a:tr>
              <a:tr h="548640">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Waters (Gen. 15:18-21)</a:t>
                      </a:r>
                    </a:p>
                  </a:txBody>
                  <a:tcPr anchor="ctr"/>
                </a:tc>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No sea (Rev. 21:1)</a:t>
                      </a:r>
                    </a:p>
                  </a:txBody>
                  <a:tcPr anchor="ctr"/>
                </a:tc>
                <a:extLst>
                  <a:ext uri="{0D108BD9-81ED-4DB2-BD59-A6C34878D82A}">
                    <a16:rowId xmlns:a16="http://schemas.microsoft.com/office/drawing/2014/main" val="10002"/>
                  </a:ext>
                </a:extLst>
              </a:tr>
              <a:tr h="548640">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Rebellion (Zech. 14:16-18)</a:t>
                      </a:r>
                    </a:p>
                  </a:txBody>
                  <a:tcPr anchor="ctr"/>
                </a:tc>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No rebellion (Rev. 21:4)</a:t>
                      </a:r>
                    </a:p>
                  </a:txBody>
                  <a:tcPr anchor="ctr"/>
                </a:tc>
                <a:extLst>
                  <a:ext uri="{0D108BD9-81ED-4DB2-BD59-A6C34878D82A}">
                    <a16:rowId xmlns:a16="http://schemas.microsoft.com/office/drawing/2014/main" val="10003"/>
                  </a:ext>
                </a:extLst>
              </a:tr>
              <a:tr h="548640">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Tribal land (Ezek. 47:13-23)</a:t>
                      </a:r>
                    </a:p>
                  </a:txBody>
                  <a:tcPr anchor="ctr"/>
                </a:tc>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Tribal city gates (Rev. 21:12)</a:t>
                      </a:r>
                    </a:p>
                  </a:txBody>
                  <a:tcPr anchor="ctr"/>
                </a:tc>
                <a:extLst>
                  <a:ext uri="{0D108BD9-81ED-4DB2-BD59-A6C34878D82A}">
                    <a16:rowId xmlns:a16="http://schemas.microsoft.com/office/drawing/2014/main" val="10004"/>
                  </a:ext>
                </a:extLst>
              </a:tr>
              <a:tr h="548640">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Sin exists (Ezek 45:22)</a:t>
                      </a:r>
                    </a:p>
                  </a:txBody>
                  <a:tcPr anchor="ctr"/>
                </a:tc>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No sin (Rev. 21:4)</a:t>
                      </a:r>
                    </a:p>
                  </a:txBody>
                  <a:tcPr anchor="ctr"/>
                </a:tc>
                <a:extLst>
                  <a:ext uri="{0D108BD9-81ED-4DB2-BD59-A6C34878D82A}">
                    <a16:rowId xmlns:a16="http://schemas.microsoft.com/office/drawing/2014/main" val="10005"/>
                  </a:ext>
                </a:extLst>
              </a:tr>
              <a:tr h="548640">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Temple (Ezek. 40‒46)</a:t>
                      </a:r>
                    </a:p>
                  </a:txBody>
                  <a:tcPr anchor="ctr"/>
                </a:tc>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No temple (Rev. 21:22)</a:t>
                      </a:r>
                    </a:p>
                  </a:txBody>
                  <a:tcPr anchor="ctr"/>
                </a:tc>
                <a:extLst>
                  <a:ext uri="{0D108BD9-81ED-4DB2-BD59-A6C34878D82A}">
                    <a16:rowId xmlns:a16="http://schemas.microsoft.com/office/drawing/2014/main" val="10006"/>
                  </a:ext>
                </a:extLst>
              </a:tr>
              <a:tr h="548640">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Rod of iron (Ps. 2:6-8)</a:t>
                      </a:r>
                    </a:p>
                  </a:txBody>
                  <a:tcPr anchor="ctr"/>
                </a:tc>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No rod needed (Rev. 21:8)</a:t>
                      </a:r>
                    </a:p>
                  </a:txBody>
                  <a:tcPr anchor="ctr"/>
                </a:tc>
                <a:extLst>
                  <a:ext uri="{0D108BD9-81ED-4DB2-BD59-A6C34878D82A}">
                    <a16:rowId xmlns:a16="http://schemas.microsoft.com/office/drawing/2014/main" val="10007"/>
                  </a:ext>
                </a:extLst>
              </a:tr>
              <a:tr h="548640">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Death (Isa. 65:20)</a:t>
                      </a:r>
                    </a:p>
                  </a:txBody>
                  <a:tcPr anchor="ctr"/>
                </a:tc>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No death (Rev. 21:4)</a:t>
                      </a:r>
                    </a:p>
                  </a:txBody>
                  <a:tcPr anchor="ctr"/>
                </a:tc>
                <a:extLst>
                  <a:ext uri="{0D108BD9-81ED-4DB2-BD59-A6C34878D82A}">
                    <a16:rowId xmlns:a16="http://schemas.microsoft.com/office/drawing/2014/main" val="10008"/>
                  </a:ext>
                </a:extLst>
              </a:tr>
              <a:tr h="548640">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Sun exists (Isa. 30:26)</a:t>
                      </a:r>
                    </a:p>
                  </a:txBody>
                  <a:tcPr anchor="ctr"/>
                </a:tc>
                <a:tc>
                  <a:txBody>
                    <a:bodyPr/>
                    <a:lstStyle/>
                    <a:p>
                      <a:pPr marL="228600" indent="0" algn="l" defTabSz="914400" rtl="0" eaLnBrk="1" latinLnBrk="0" hangingPunct="1">
                        <a:spcBef>
                          <a:spcPts val="1200"/>
                        </a:spcBef>
                        <a:spcAft>
                          <a:spcPts val="1200"/>
                        </a:spcAft>
                      </a:pPr>
                      <a:r>
                        <a:rPr lang="en-US" sz="2700" b="0" kern="1200" dirty="0">
                          <a:solidFill>
                            <a:schemeClr val="dk1"/>
                          </a:solidFill>
                          <a:effectLst/>
                          <a:latin typeface="Calibri" panose="020F0502020204030204" pitchFamily="34" charset="0"/>
                          <a:ea typeface="+mn-ea"/>
                          <a:cs typeface="Calibri" panose="020F0502020204030204" pitchFamily="34" charset="0"/>
                        </a:rPr>
                        <a:t>No sun (Rev. 21:23; 22:5)</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77420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7361824"/>
              </p:ext>
            </p:extLst>
          </p:nvPr>
        </p:nvGraphicFramePr>
        <p:xfrm>
          <a:off x="609600" y="228599"/>
          <a:ext cx="10972800" cy="6400802"/>
        </p:xfrm>
        <a:graphic>
          <a:graphicData uri="http://schemas.openxmlformats.org/drawingml/2006/table">
            <a:tbl>
              <a:tblPr firstRow="1" bandRow="1">
                <a:tableStyleId>{D7AC3CCA-C797-4891-BE02-D94E43425B78}</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1297365">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a:t>
                      </a:r>
                      <a:endPar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Rev.20</a:t>
                      </a:r>
                      <a:endParaRPr lang="en-US" sz="32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solidFill>
                      <a:schemeClr val="bg2"/>
                    </a:solidFill>
                  </a:tcPr>
                </a:tc>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Eternal State</a:t>
                      </a:r>
                      <a:endPar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b="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Rev.21-22</a:t>
                      </a:r>
                    </a:p>
                  </a:txBody>
                  <a:tcPr marT="45714" marB="45714" anchor="ctr" horzOverflow="overflow">
                    <a:solidFill>
                      <a:schemeClr val="bg2"/>
                    </a:solidFill>
                  </a:tcPr>
                </a:tc>
                <a:extLst>
                  <a:ext uri="{0D108BD9-81ED-4DB2-BD59-A6C34878D82A}">
                    <a16:rowId xmlns:a16="http://schemas.microsoft.com/office/drawing/2014/main" val="1381923974"/>
                  </a:ext>
                </a:extLst>
              </a:tr>
              <a:tr h="685345">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effectLst/>
                          <a:latin typeface="Calibri" panose="020F0502020204030204" pitchFamily="34" charset="0"/>
                          <a:cs typeface="Calibri" panose="020F0502020204030204" pitchFamily="34" charset="0"/>
                        </a:rPr>
                        <a:t>Sin restrained</a:t>
                      </a:r>
                      <a:endParaRPr kumimoji="0" lang="en-US" sz="3000" b="1" i="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endParaRP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 removed</a:t>
                      </a:r>
                      <a:endPar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4" marB="45714" anchor="ctr" horzOverflow="overflow"/>
                </a:tc>
                <a:extLst>
                  <a:ext uri="{0D108BD9-81ED-4DB2-BD59-A6C34878D82A}">
                    <a16:rowId xmlns:a16="http://schemas.microsoft.com/office/drawing/2014/main" val="10000"/>
                  </a:ext>
                </a:extLst>
              </a:tr>
              <a:tr h="63115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Curse restrained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Curse removed</a:t>
                      </a:r>
                    </a:p>
                  </a:txBody>
                  <a:tcPr marT="45714" marB="45714" anchor="ctr" horzOverflow="overflow"/>
                </a:tc>
                <a:extLst>
                  <a:ext uri="{0D108BD9-81ED-4DB2-BD59-A6C34878D82A}">
                    <a16:rowId xmlns:a16="http://schemas.microsoft.com/office/drawing/2014/main" val="10001"/>
                  </a:ext>
                </a:extLst>
              </a:tr>
              <a:tr h="63115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death</a:t>
                      </a:r>
                    </a:p>
                  </a:txBody>
                  <a:tcPr marT="45714" marB="45714" anchor="ctr" horzOverflow="overflow"/>
                </a:tc>
                <a:extLst>
                  <a:ext uri="{0D108BD9-81ED-4DB2-BD59-A6C34878D82A}">
                    <a16:rowId xmlns:a16="http://schemas.microsoft.com/office/drawing/2014/main" val="10002"/>
                  </a:ext>
                </a:extLst>
              </a:tr>
              <a:tr h="63115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 resurrected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Resurrected only</a:t>
                      </a:r>
                    </a:p>
                  </a:txBody>
                  <a:tcPr marT="45714" marB="45714" anchor="ctr" horzOverflow="overflow"/>
                </a:tc>
                <a:extLst>
                  <a:ext uri="{0D108BD9-81ED-4DB2-BD59-A6C34878D82A}">
                    <a16:rowId xmlns:a16="http://schemas.microsoft.com/office/drawing/2014/main" val="10003"/>
                  </a:ext>
                </a:extLst>
              </a:tr>
              <a:tr h="63115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Destinies undecided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All Destinies sealed</a:t>
                      </a:r>
                    </a:p>
                  </a:txBody>
                  <a:tcPr marT="45714" marB="45714" anchor="ctr" horzOverflow="overflow"/>
                </a:tc>
                <a:extLst>
                  <a:ext uri="{0D108BD9-81ED-4DB2-BD59-A6C34878D82A}">
                    <a16:rowId xmlns:a16="http://schemas.microsoft.com/office/drawing/2014/main" val="10004"/>
                  </a:ext>
                </a:extLst>
              </a:tr>
              <a:tr h="63115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Renovation</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Recreation</a:t>
                      </a:r>
                    </a:p>
                  </a:txBody>
                  <a:tcPr marT="45714" marB="45714" anchor="ctr" horzOverflow="overflow"/>
                </a:tc>
                <a:extLst>
                  <a:ext uri="{0D108BD9-81ED-4DB2-BD59-A6C34878D82A}">
                    <a16:rowId xmlns:a16="http://schemas.microsoft.com/office/drawing/2014/main" val="10005"/>
                  </a:ext>
                </a:extLst>
              </a:tr>
              <a:tr h="63115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Temporary</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Eternal</a:t>
                      </a:r>
                    </a:p>
                  </a:txBody>
                  <a:tcPr marT="45714" marB="45714" anchor="ctr" horzOverflow="overflow"/>
                </a:tc>
                <a:extLst>
                  <a:ext uri="{0D108BD9-81ED-4DB2-BD59-A6C34878D82A}">
                    <a16:rowId xmlns:a16="http://schemas.microsoft.com/office/drawing/2014/main" val="10006"/>
                  </a:ext>
                </a:extLst>
              </a:tr>
              <a:tr h="63115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Transitional </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Non-transitional</a:t>
                      </a:r>
                    </a:p>
                  </a:txBody>
                  <a:tcPr marT="45714" marB="45714"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9345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679597623"/>
              </p:ext>
            </p:extLst>
          </p:nvPr>
        </p:nvGraphicFramePr>
        <p:xfrm>
          <a:off x="609600" y="228601"/>
          <a:ext cx="10972800" cy="6400798"/>
        </p:xfrm>
        <a:graphic>
          <a:graphicData uri="http://schemas.openxmlformats.org/drawingml/2006/table">
            <a:tbl>
              <a:tblPr firstRow="1" bandRow="1">
                <a:tableStyleId>{D7AC3CCA-C797-4891-BE02-D94E43425B78}</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4151017640"/>
                    </a:ext>
                  </a:extLst>
                </a:gridCol>
              </a:tblGrid>
              <a:tr h="1174138">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and Eternal State</a:t>
                      </a:r>
                    </a:p>
                  </a:txBody>
                  <a:tcPr marT="45714" marB="45714" anchor="ctr" horzOverflow="overflow">
                    <a:solidFill>
                      <a:schemeClr val="bg2"/>
                    </a:solidFill>
                  </a:tcPr>
                </a:tc>
                <a:tc hMerge="1">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endParaRPr lang="en-US" altLang="en-US" sz="3200" b="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solidFill>
                      <a:schemeClr val="bg2"/>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defRPr/>
                      </a:pP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solidFill>
                      <a:schemeClr val="bg2"/>
                    </a:solidFill>
                  </a:tcPr>
                </a:tc>
                <a:extLst>
                  <a:ext uri="{0D108BD9-81ED-4DB2-BD59-A6C34878D82A}">
                    <a16:rowId xmlns:a16="http://schemas.microsoft.com/office/drawing/2014/main" val="1381923974"/>
                  </a:ext>
                </a:extLst>
              </a:tr>
              <a:tr h="764964">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Rev 20:1-10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Rev 21–22</a:t>
                      </a:r>
                    </a:p>
                  </a:txBody>
                  <a:tcPr anchor="ctr" horzOverflow="overflow"/>
                </a:tc>
                <a:extLst>
                  <a:ext uri="{0D108BD9-81ED-4DB2-BD59-A6C34878D82A}">
                    <a16:rowId xmlns:a16="http://schemas.microsoft.com/office/drawing/2014/main" val="10000"/>
                  </a:ext>
                </a:extLst>
              </a:tr>
              <a:tr h="74361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Time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20:4</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22:5</a:t>
                      </a:r>
                    </a:p>
                  </a:txBody>
                  <a:tcPr anchor="ctr" horzOverflow="overflow"/>
                </a:tc>
                <a:extLst>
                  <a:ext uri="{0D108BD9-81ED-4DB2-BD59-A6C34878D82A}">
                    <a16:rowId xmlns:a16="http://schemas.microsoft.com/office/drawing/2014/main" val="10001"/>
                  </a:ext>
                </a:extLst>
              </a:tr>
              <a:tr h="74361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Luminaries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30:26</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21:23; 22:5</a:t>
                      </a:r>
                    </a:p>
                  </a:txBody>
                  <a:tcPr anchor="ctr" horzOverflow="overflow"/>
                </a:tc>
                <a:extLst>
                  <a:ext uri="{0D108BD9-81ED-4DB2-BD59-A6C34878D82A}">
                    <a16:rowId xmlns:a16="http://schemas.microsoft.com/office/drawing/2014/main" val="10002"/>
                  </a:ext>
                </a:extLst>
              </a:tr>
              <a:tr h="74361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Temple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err="1">
                          <a:ln>
                            <a:noFill/>
                          </a:ln>
                          <a:solidFill>
                            <a:schemeClr val="dk1"/>
                          </a:solidFill>
                          <a:effectLst/>
                          <a:latin typeface="Calibri" panose="020F0502020204030204" pitchFamily="34" charset="0"/>
                          <a:ea typeface="+mn-ea"/>
                          <a:cs typeface="Calibri" panose="020F0502020204030204" pitchFamily="34" charset="0"/>
                        </a:rPr>
                        <a:t>Ezek</a:t>
                      </a: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 40–48</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21:22</a:t>
                      </a:r>
                    </a:p>
                  </a:txBody>
                  <a:tcPr anchor="ctr" horzOverflow="overflow"/>
                </a:tc>
                <a:extLst>
                  <a:ext uri="{0D108BD9-81ED-4DB2-BD59-A6C34878D82A}">
                    <a16:rowId xmlns:a16="http://schemas.microsoft.com/office/drawing/2014/main" val="10003"/>
                  </a:ext>
                </a:extLst>
              </a:tr>
              <a:tr h="74361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Death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65:20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21:4</a:t>
                      </a:r>
                    </a:p>
                  </a:txBody>
                  <a:tcPr anchor="ctr" horzOverflow="overflow"/>
                </a:tc>
                <a:extLst>
                  <a:ext uri="{0D108BD9-81ED-4DB2-BD59-A6C34878D82A}">
                    <a16:rowId xmlns:a16="http://schemas.microsoft.com/office/drawing/2014/main" val="10004"/>
                  </a:ext>
                </a:extLst>
              </a:tr>
              <a:tr h="74361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Satanic activity</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20:7</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20:10</a:t>
                      </a:r>
                    </a:p>
                  </a:txBody>
                  <a:tcPr anchor="ctr" horzOverflow="overflow"/>
                </a:tc>
                <a:extLst>
                  <a:ext uri="{0D108BD9-81ED-4DB2-BD59-A6C34878D82A}">
                    <a16:rowId xmlns:a16="http://schemas.microsoft.com/office/drawing/2014/main" val="10005"/>
                  </a:ext>
                </a:extLst>
              </a:tr>
              <a:tr h="74361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Rebellion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20:8-9</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21:27</a:t>
                      </a:r>
                    </a:p>
                  </a:txBody>
                  <a:tcPr anchor="ctr" horzOverflow="overflow"/>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68331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09800" y="228600"/>
            <a:ext cx="7772400" cy="685800"/>
          </a:xfrm>
        </p:spPr>
        <p:txBody>
          <a:bodyPr/>
          <a:lstStyle/>
          <a:p>
            <a:pPr algn="ctr" eaLnBrk="1" hangingPunct="1"/>
            <a:r>
              <a:rPr lang="en-US" altLang="en-US" sz="3600" dirty="0">
                <a:effectLst>
                  <a:outerShdw blurRad="38100" dist="38100" dir="2700000" algn="tl">
                    <a:srgbClr val="000000">
                      <a:alpha val="43137"/>
                    </a:srgbClr>
                  </a:outerShdw>
                </a:effectLst>
              </a:rPr>
              <a:t>Premillennialism: A One-Text Theology?</a:t>
            </a:r>
          </a:p>
        </p:txBody>
      </p:sp>
      <p:sp>
        <p:nvSpPr>
          <p:cNvPr id="35843" name="Rectangle 3"/>
          <p:cNvSpPr>
            <a:spLocks noGrp="1" noChangeArrowheads="1"/>
          </p:cNvSpPr>
          <p:nvPr>
            <p:ph type="body" idx="1"/>
          </p:nvPr>
        </p:nvSpPr>
        <p:spPr>
          <a:xfrm>
            <a:off x="3352800" y="1676400"/>
            <a:ext cx="8229600" cy="1752600"/>
          </a:xfrm>
        </p:spPr>
        <p:txBody>
          <a:bodyPr/>
          <a:lstStyle/>
          <a:p>
            <a:pPr marL="0" indent="0" algn="just" eaLnBrk="1" hangingPunct="1">
              <a:buNone/>
              <a:defRPr/>
            </a:pPr>
            <a:r>
              <a:rPr lang="en-US" dirty="0">
                <a:effectLst>
                  <a:outerShdw blurRad="38100" dist="38100" dir="2700000" algn="tl">
                    <a:srgbClr val="000000">
                      <a:alpha val="43137"/>
                    </a:srgbClr>
                  </a:outerShdw>
                </a:effectLst>
              </a:rPr>
              <a:t>"The only scriptural basis for this theory [i.e.' premillennialism] is Revelation 20:1-6, after an Old Testament content has been poured into it.”</a:t>
            </a:r>
          </a:p>
        </p:txBody>
      </p:sp>
      <p:sp>
        <p:nvSpPr>
          <p:cNvPr id="22532" name="Text Box 4"/>
          <p:cNvSpPr txBox="1">
            <a:spLocks noChangeArrowheads="1"/>
          </p:cNvSpPr>
          <p:nvPr/>
        </p:nvSpPr>
        <p:spPr bwMode="auto">
          <a:xfrm>
            <a:off x="2247900" y="6019801"/>
            <a:ext cx="769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1800" dirty="0">
                <a:effectLst>
                  <a:outerShdw blurRad="38100" dist="38100" dir="2700000" algn="tl">
                    <a:srgbClr val="000000">
                      <a:alpha val="43137"/>
                    </a:srgbClr>
                  </a:outerShdw>
                </a:effectLst>
                <a:latin typeface="Calibri" panose="020F0502020204030204" pitchFamily="34" charset="0"/>
              </a:rPr>
              <a:t>Louis </a:t>
            </a:r>
            <a:r>
              <a:rPr lang="en-US" altLang="en-US" sz="1800" dirty="0" err="1">
                <a:effectLst>
                  <a:outerShdw blurRad="38100" dist="38100" dir="2700000" algn="tl">
                    <a:srgbClr val="000000">
                      <a:alpha val="43137"/>
                    </a:srgbClr>
                  </a:outerShdw>
                </a:effectLst>
                <a:latin typeface="Calibri" panose="020F0502020204030204" pitchFamily="34" charset="0"/>
              </a:rPr>
              <a:t>Berkhof</a:t>
            </a:r>
            <a:r>
              <a:rPr lang="en-US" altLang="en-US" sz="1800" dirty="0">
                <a:effectLst>
                  <a:outerShdw blurRad="38100" dist="38100" dir="2700000" algn="tl">
                    <a:srgbClr val="000000">
                      <a:alpha val="43137"/>
                    </a:srgbClr>
                  </a:outerShdw>
                </a:effectLst>
                <a:latin typeface="Calibri" panose="020F0502020204030204" pitchFamily="34" charset="0"/>
              </a:rPr>
              <a:t>, </a:t>
            </a:r>
            <a:r>
              <a:rPr lang="en-US" altLang="en-US" sz="1800" i="1" dirty="0">
                <a:effectLst>
                  <a:outerShdw blurRad="38100" dist="38100" dir="2700000" algn="tl">
                    <a:srgbClr val="000000">
                      <a:alpha val="43137"/>
                    </a:srgbClr>
                  </a:outerShdw>
                </a:effectLst>
                <a:latin typeface="Calibri" panose="020F0502020204030204" pitchFamily="34" charset="0"/>
              </a:rPr>
              <a:t>Systematic Theology: With a Complete Textual Index</a:t>
            </a:r>
            <a:r>
              <a:rPr lang="en-US" altLang="en-US" sz="1800" dirty="0">
                <a:effectLst>
                  <a:outerShdw blurRad="38100" dist="38100" dir="2700000" algn="tl">
                    <a:srgbClr val="000000">
                      <a:alpha val="43137"/>
                    </a:srgbClr>
                  </a:outerShdw>
                </a:effectLst>
                <a:latin typeface="Calibri" panose="020F0502020204030204" pitchFamily="34" charset="0"/>
              </a:rPr>
              <a:t>, 4th and rev. ed. (Grand Rapids: </a:t>
            </a:r>
            <a:r>
              <a:rPr lang="en-US" altLang="en-US" sz="1800" dirty="0" err="1">
                <a:effectLst>
                  <a:outerShdw blurRad="38100" dist="38100" dir="2700000" algn="tl">
                    <a:srgbClr val="000000">
                      <a:alpha val="43137"/>
                    </a:srgbClr>
                  </a:outerShdw>
                </a:effectLst>
                <a:latin typeface="Calibri" panose="020F0502020204030204" pitchFamily="34" charset="0"/>
              </a:rPr>
              <a:t>Eerdman's</a:t>
            </a:r>
            <a:r>
              <a:rPr lang="en-US" altLang="en-US" sz="1800" dirty="0">
                <a:effectLst>
                  <a:outerShdw blurRad="38100" dist="38100" dir="2700000" algn="tl">
                    <a:srgbClr val="000000">
                      <a:alpha val="43137"/>
                    </a:srgbClr>
                  </a:outerShdw>
                </a:effectLst>
                <a:latin typeface="Calibri" panose="020F0502020204030204" pitchFamily="34" charset="0"/>
              </a:rPr>
              <a:t>, 1932; reprint, Grand Rapids: Baker, 1996), 715. </a:t>
            </a:r>
          </a:p>
        </p:txBody>
      </p:sp>
      <p:pic>
        <p:nvPicPr>
          <p:cNvPr id="2" name="Picture 1">
            <a:extLst>
              <a:ext uri="{FF2B5EF4-FFF2-40B4-BE49-F238E27FC236}">
                <a16:creationId xmlns:a16="http://schemas.microsoft.com/office/drawing/2014/main" id="{9696EDBC-016B-4361-AD25-6D55B871D1C3}"/>
              </a:ext>
            </a:extLst>
          </p:cNvPr>
          <p:cNvPicPr>
            <a:picLocks noChangeAspect="1"/>
          </p:cNvPicPr>
          <p:nvPr/>
        </p:nvPicPr>
        <p:blipFill>
          <a:blip r:embed="rId2"/>
          <a:stretch>
            <a:fillRect/>
          </a:stretch>
        </p:blipFill>
        <p:spPr>
          <a:xfrm>
            <a:off x="685800" y="1828800"/>
            <a:ext cx="2480932"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107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1600200"/>
            <a:ext cx="7620000" cy="3657600"/>
          </a:xfrm>
        </p:spPr>
        <p:txBody>
          <a:bodyPr/>
          <a:lstStyle/>
          <a:p>
            <a:pPr marL="0" indent="0" algn="just">
              <a:buFont typeface="Wingdings" pitchFamily="2" charset="2"/>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and every other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completely</a:t>
            </a:r>
            <a:r>
              <a:rPr lang="en-US"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orthodox</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Christian feel certain that there will be a resurrection of the flesh, followed by a thousand years in the rebuilt, embellished, and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enlarged city of Jerusalem</a:t>
            </a:r>
            <a:r>
              <a:rPr lang="en-US"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was announced by the prophets Ezekiel, Isaiah, and the others.”</a:t>
            </a:r>
          </a:p>
        </p:txBody>
      </p:sp>
      <p:sp>
        <p:nvSpPr>
          <p:cNvPr id="92163" name="TextBox 3"/>
          <p:cNvSpPr txBox="1">
            <a:spLocks noChangeArrowheads="1"/>
          </p:cNvSpPr>
          <p:nvPr/>
        </p:nvSpPr>
        <p:spPr bwMode="auto">
          <a:xfrm>
            <a:off x="3867150" y="228600"/>
            <a:ext cx="4457700" cy="1031051"/>
          </a:xfrm>
          <a:prstGeom prst="rect">
            <a:avLst/>
          </a:prstGeom>
          <a:noFill/>
          <a:ln w="9525">
            <a:noFill/>
            <a:miter lim="800000"/>
            <a:headEnd/>
            <a:tailEnd/>
          </a:ln>
        </p:spPr>
        <p:txBody>
          <a:bodyPr wrap="square">
            <a:spAutoFit/>
          </a:body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Justin Martyr</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Dialogue with </a:t>
            </a:r>
            <a:r>
              <a:rPr lang="en-US" sz="18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Trypho</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80</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92164" name="Picture 2" descr="http://www.crossroadsinitiative.com/pics/content_img.1045.img.jpg"/>
          <p:cNvPicPr>
            <a:picLocks noChangeAspect="1" noChangeArrowheads="1"/>
          </p:cNvPicPr>
          <p:nvPr/>
        </p:nvPicPr>
        <p:blipFill>
          <a:blip r:embed="rId2" cstate="print"/>
          <a:srcRect/>
          <a:stretch>
            <a:fillRect/>
          </a:stretch>
        </p:blipFill>
        <p:spPr bwMode="auto">
          <a:xfrm>
            <a:off x="609602" y="1752600"/>
            <a:ext cx="277827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9254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A Millennium?</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8229600" cy="5257800"/>
          </a:xfrm>
        </p:spPr>
        <p:txBody>
          <a:bodyPr/>
          <a:lstStyle/>
          <a:p>
            <a:pPr marL="573088" indent="-573088" eaLnBrk="1" hangingPunct="1">
              <a:spcBef>
                <a:spcPts val="0"/>
              </a:spcBef>
              <a:spcAft>
                <a:spcPts val="1800"/>
              </a:spcAft>
              <a:buSzPct val="100000"/>
              <a:buFont typeface="+mj-lt"/>
              <a:buAutoNum type="arabicPeriod"/>
            </a:pPr>
            <a:r>
              <a:rPr lang="en-US" dirty="0"/>
              <a:t>1000 years = literal time period</a:t>
            </a:r>
          </a:p>
          <a:p>
            <a:pPr marL="573088" indent="-573088" eaLnBrk="1" hangingPunct="1">
              <a:spcBef>
                <a:spcPts val="0"/>
              </a:spcBef>
              <a:spcAft>
                <a:spcPts val="1800"/>
              </a:spcAft>
              <a:buSzPct val="100000"/>
              <a:buFont typeface="Wingdings" panose="05000000000000000000" pitchFamily="2" charset="2"/>
              <a:buAutoNum type="arabicPeriod"/>
            </a:pPr>
            <a:r>
              <a:rPr lang="en-US" dirty="0"/>
              <a:t>Vindicates God’s authority</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OT promises</a:t>
            </a:r>
          </a:p>
          <a:p>
            <a:pPr marL="573088" indent="-573088" eaLnBrk="1" hangingPunct="1">
              <a:spcBef>
                <a:spcPts val="0"/>
              </a:spcBef>
              <a:spcAft>
                <a:spcPts val="1800"/>
              </a:spcAft>
              <a:buSzPct val="100000"/>
              <a:buFont typeface="Wingdings" panose="05000000000000000000" pitchFamily="2" charset="2"/>
              <a:buAutoNum type="arabicPeriod"/>
            </a:pPr>
            <a:r>
              <a:rPr lang="en-US" b="1" u="sng" dirty="0">
                <a:solidFill>
                  <a:srgbClr val="FFFFCC"/>
                </a:solidFill>
              </a:rPr>
              <a:t>Fulfills God’s purpose for Jerusalem</a:t>
            </a:r>
          </a:p>
          <a:p>
            <a:pPr marL="573088" indent="-573088" eaLnBrk="1" hangingPunct="1">
              <a:spcBef>
                <a:spcPts val="0"/>
              </a:spcBef>
              <a:spcAft>
                <a:spcPts val="1800"/>
              </a:spcAft>
              <a:buSzPct val="100000"/>
              <a:buFont typeface="Wingdings" panose="05000000000000000000" pitchFamily="2" charset="2"/>
              <a:buAutoNum type="arabicPeriod"/>
            </a:pPr>
            <a:r>
              <a:rPr lang="en-US" dirty="0"/>
              <a:t>Completes the resurrection program</a:t>
            </a:r>
          </a:p>
          <a:p>
            <a:pPr marL="573088" indent="-573088" eaLnBrk="1" hangingPunct="1">
              <a:spcBef>
                <a:spcPts val="0"/>
              </a:spcBef>
              <a:spcAft>
                <a:spcPts val="1800"/>
              </a:spcAft>
              <a:buSzPct val="100000"/>
              <a:buFont typeface="Wingdings" panose="05000000000000000000" pitchFamily="2" charset="2"/>
              <a:buAutoNum type="arabicPeriod"/>
            </a:pPr>
            <a:r>
              <a:rPr lang="en-US" dirty="0"/>
              <a:t>Only Christ’s rule results in lasting peace</a:t>
            </a:r>
          </a:p>
          <a:p>
            <a:pPr marL="573088" indent="-573088" eaLnBrk="1" hangingPunct="1">
              <a:spcBef>
                <a:spcPts val="0"/>
              </a:spcBef>
              <a:spcAft>
                <a:spcPts val="1800"/>
              </a:spcAft>
              <a:buSzPct val="100000"/>
              <a:buFont typeface="Wingdings" panose="05000000000000000000" pitchFamily="2" charset="2"/>
              <a:buAutoNum type="arabicPeriod"/>
            </a:pPr>
            <a:r>
              <a:rPr lang="en-US" dirty="0"/>
              <a:t>Demonstrates the problem of man’s nature</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1797070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ts val="0"/>
              </a:spcBef>
              <a:spcAft>
                <a:spcPts val="1200"/>
              </a:spcAft>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ts val="0"/>
              </a:spcBef>
              <a:spcAft>
                <a:spcPts val="1200"/>
              </a:spcAft>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.That He may teach us concerning His ways And that we may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14:16-18</a:t>
            </a:r>
          </a:p>
          <a:p>
            <a:pPr algn="just">
              <a:spcBef>
                <a:spcPts val="0"/>
              </a:spcBef>
              <a:spcAft>
                <a:spcPts val="0"/>
              </a:spcAft>
            </a:pP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5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160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237B2-A937-43D6-D092-E84CACE598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 name="Rectangle 1">
            <a:extLst>
              <a:ext uri="{FF2B5EF4-FFF2-40B4-BE49-F238E27FC236}">
                <a16:creationId xmlns:a16="http://schemas.microsoft.com/office/drawing/2014/main" id="{79EB9E42-4EF7-F679-6064-B86F2094FDC8}"/>
              </a:ext>
            </a:extLst>
          </p:cNvPr>
          <p:cNvSpPr>
            <a:spLocks noChangeArrowheads="1"/>
          </p:cNvSpPr>
          <p:nvPr/>
        </p:nvSpPr>
        <p:spPr bwMode="auto">
          <a:xfrm>
            <a:off x="609600" y="1"/>
            <a:ext cx="10972800" cy="3016210"/>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21:8</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rPr>
              <a:t>But for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cowardly</a:t>
            </a:r>
            <a:r>
              <a:rPr lang="en-US" sz="3500" dirty="0">
                <a:effectLst>
                  <a:outerShdw blurRad="38100" dist="38100" dir="2700000" algn="tl">
                    <a:srgbClr val="000000">
                      <a:alpha val="43137"/>
                    </a:srgbClr>
                  </a:outerShdw>
                </a:effectLst>
                <a:latin typeface="Calibri" panose="020F0502020204030204" pitchFamily="34" charset="0"/>
              </a:rPr>
              <a:t>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unbelieving</a:t>
            </a:r>
            <a:r>
              <a:rPr lang="en-US" sz="3500" dirty="0">
                <a:effectLst>
                  <a:outerShdw blurRad="38100" dist="38100" dir="2700000" algn="tl">
                    <a:srgbClr val="000000">
                      <a:alpha val="43137"/>
                    </a:srgbClr>
                  </a:outerShdw>
                </a:effectLst>
                <a:latin typeface="Calibri" panose="020F0502020204030204" pitchFamily="34" charset="0"/>
              </a:rPr>
              <a:t>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abominable</a:t>
            </a:r>
            <a:r>
              <a:rPr lang="en-US" sz="3500" dirty="0">
                <a:effectLst>
                  <a:outerShdw blurRad="38100" dist="38100" dir="2700000" algn="tl">
                    <a:srgbClr val="000000">
                      <a:alpha val="43137"/>
                    </a:srgbClr>
                  </a:outerShdw>
                </a:effectLst>
                <a:latin typeface="Calibri" panose="020F0502020204030204" pitchFamily="34" charset="0"/>
              </a:rPr>
              <a:t>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murderers</a:t>
            </a:r>
            <a:r>
              <a:rPr lang="en-US" sz="3500" dirty="0">
                <a:effectLst>
                  <a:outerShdw blurRad="38100" dist="38100" dir="2700000" algn="tl">
                    <a:srgbClr val="000000">
                      <a:alpha val="43137"/>
                    </a:srgbClr>
                  </a:outerShdw>
                </a:effectLst>
                <a:latin typeface="Calibri" panose="020F0502020204030204" pitchFamily="34" charset="0"/>
              </a:rPr>
              <a:t>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immoral</a:t>
            </a:r>
            <a:r>
              <a:rPr lang="en-US" sz="3500" dirty="0">
                <a:effectLst>
                  <a:outerShdw blurRad="38100" dist="38100" dir="2700000" algn="tl">
                    <a:srgbClr val="000000">
                      <a:alpha val="43137"/>
                    </a:srgbClr>
                  </a:outerShdw>
                </a:effectLst>
                <a:latin typeface="Calibri" panose="020F0502020204030204" pitchFamily="34" charset="0"/>
              </a:rPr>
              <a:t> persons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sorcerers</a:t>
            </a:r>
            <a:r>
              <a:rPr lang="en-US" sz="3500" dirty="0">
                <a:effectLst>
                  <a:outerShdw blurRad="38100" dist="38100" dir="2700000" algn="tl">
                    <a:srgbClr val="000000">
                      <a:alpha val="43137"/>
                    </a:srgbClr>
                  </a:outerShdw>
                </a:effectLst>
                <a:latin typeface="Calibri" panose="020F0502020204030204" pitchFamily="34" charset="0"/>
              </a:rPr>
              <a:t>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idolaters</a:t>
            </a:r>
            <a:r>
              <a:rPr lang="en-US" sz="3500" dirty="0">
                <a:effectLst>
                  <a:outerShdw blurRad="38100" dist="38100" dir="2700000" algn="tl">
                    <a:srgbClr val="000000">
                      <a:alpha val="43137"/>
                    </a:srgbClr>
                  </a:outerShdw>
                </a:effectLst>
                <a:latin typeface="Calibri" panose="020F0502020204030204" pitchFamily="34" charset="0"/>
              </a:rPr>
              <a:t> and all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liars</a:t>
            </a:r>
            <a:r>
              <a:rPr lang="en-US" sz="3500" dirty="0">
                <a:effectLst>
                  <a:outerShdw blurRad="38100" dist="38100" dir="2700000" algn="tl">
                    <a:srgbClr val="000000">
                      <a:alpha val="43137"/>
                    </a:srgbClr>
                  </a:outerShdw>
                </a:effectLst>
                <a:latin typeface="Calibri" panose="020F0502020204030204" pitchFamily="34" charset="0"/>
              </a:rPr>
              <a:t>, their part </a:t>
            </a:r>
            <a:r>
              <a:rPr lang="en-US" sz="3500" i="1" dirty="0">
                <a:effectLst>
                  <a:outerShdw blurRad="38100" dist="38100" dir="2700000" algn="tl">
                    <a:srgbClr val="000000">
                      <a:alpha val="43137"/>
                    </a:srgbClr>
                  </a:outerShdw>
                </a:effectLst>
                <a:latin typeface="Calibri" panose="020F0502020204030204" pitchFamily="34" charset="0"/>
              </a:rPr>
              <a:t>will be</a:t>
            </a:r>
            <a:r>
              <a:rPr lang="en-US" sz="3500" dirty="0">
                <a:effectLst>
                  <a:outerShdw blurRad="38100" dist="38100" dir="2700000" algn="tl">
                    <a:srgbClr val="000000">
                      <a:alpha val="43137"/>
                    </a:srgbClr>
                  </a:outerShdw>
                </a:effectLst>
                <a:latin typeface="Calibri" panose="020F0502020204030204" pitchFamily="34" charset="0"/>
              </a:rPr>
              <a:t> in the lake that burns with fire and brimstone, which is the second death</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82AF105-074F-77A8-CACA-4A3C77B5B80E}"/>
              </a:ext>
            </a:extLst>
          </p:cNvPr>
          <p:cNvPicPr>
            <a:picLocks noChangeAspect="1"/>
          </p:cNvPicPr>
          <p:nvPr/>
        </p:nvPicPr>
        <p:blipFill>
          <a:blip r:embed="rId4"/>
          <a:stretch>
            <a:fillRect/>
          </a:stretch>
        </p:blipFill>
        <p:spPr>
          <a:xfrm>
            <a:off x="4191000" y="3048000"/>
            <a:ext cx="3810000" cy="1828800"/>
          </a:xfrm>
          <a:prstGeom prst="rect">
            <a:avLst/>
          </a:prstGeom>
          <a:ln>
            <a:solidFill>
              <a:schemeClr val="tx1"/>
            </a:solidFill>
          </a:ln>
        </p:spPr>
      </p:pic>
    </p:spTree>
    <p:extLst>
      <p:ext uri="{BB962C8B-B14F-4D97-AF65-F5344CB8AC3E}">
        <p14:creationId xmlns:p14="http://schemas.microsoft.com/office/powerpoint/2010/main" val="1249833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801314"/>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beloved city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337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276600" y="1828800"/>
            <a:ext cx="8305800" cy="2286000"/>
          </a:xfrm>
        </p:spPr>
        <p:txBody>
          <a:bodyPr/>
          <a:lstStyle/>
          <a:p>
            <a:pPr marL="0" indent="0" algn="just">
              <a:buNone/>
              <a:defRPr/>
            </a:pPr>
            <a:r>
              <a:rPr lang="en-US"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0964" name="Picture 4" descr="SY01462_"/>
          <p:cNvPicPr>
            <a:picLocks noChangeAspect="1" noChangeArrowheads="1"/>
          </p:cNvPicPr>
          <p:nvPr/>
        </p:nvPicPr>
        <p:blipFill>
          <a:blip r:embed="rId2" cstate="print"/>
          <a:srcRect/>
          <a:stretch>
            <a:fillRect/>
          </a:stretch>
        </p:blipFill>
        <p:spPr bwMode="auto">
          <a:xfrm>
            <a:off x="5064381" y="4191000"/>
            <a:ext cx="2063238" cy="2286000"/>
          </a:xfrm>
          <a:prstGeom prst="rect">
            <a:avLst/>
          </a:prstGeom>
          <a:noFill/>
          <a:ln w="9525">
            <a:noFill/>
            <a:miter lim="800000"/>
            <a:headEnd/>
            <a:tailEnd/>
          </a:ln>
        </p:spPr>
      </p:pic>
      <p:sp>
        <p:nvSpPr>
          <p:cNvPr id="3" name="Rectangle 2">
            <a:extLst>
              <a:ext uri="{FF2B5EF4-FFF2-40B4-BE49-F238E27FC236}">
                <a16:creationId xmlns:a16="http://schemas.microsoft.com/office/drawing/2014/main" id="{EDE51803-7ADD-424A-BDB1-C654B61259E4}"/>
              </a:ext>
            </a:extLst>
          </p:cNvPr>
          <p:cNvSpPr/>
          <p:nvPr/>
        </p:nvSpPr>
        <p:spPr>
          <a:xfrm>
            <a:off x="1066800" y="247471"/>
            <a:ext cx="10058400" cy="1215717"/>
          </a:xfrm>
          <a:prstGeom prst="rect">
            <a:avLst/>
          </a:prstGeom>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sz="2800" i="1" dirty="0">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 page 207.</a:t>
            </a:r>
          </a:p>
        </p:txBody>
      </p:sp>
      <p:pic>
        <p:nvPicPr>
          <p:cNvPr id="4" name="Picture 3">
            <a:extLst>
              <a:ext uri="{FF2B5EF4-FFF2-40B4-BE49-F238E27FC236}">
                <a16:creationId xmlns:a16="http://schemas.microsoft.com/office/drawing/2014/main" id="{04EDD258-0BFA-4956-BA11-4BC53D53A8BA}"/>
              </a:ext>
            </a:extLst>
          </p:cNvPr>
          <p:cNvPicPr>
            <a:picLocks noChangeAspect="1"/>
          </p:cNvPicPr>
          <p:nvPr/>
        </p:nvPicPr>
        <p:blipFill>
          <a:blip r:embed="rId3"/>
          <a:stretch>
            <a:fillRect/>
          </a:stretch>
        </p:blipFill>
        <p:spPr>
          <a:xfrm>
            <a:off x="685800" y="2057400"/>
            <a:ext cx="2277000"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A Millennium?</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8229600" cy="5257800"/>
          </a:xfrm>
        </p:spPr>
        <p:txBody>
          <a:bodyPr/>
          <a:lstStyle/>
          <a:p>
            <a:pPr marL="573088" indent="-573088" eaLnBrk="1" hangingPunct="1">
              <a:spcBef>
                <a:spcPts val="0"/>
              </a:spcBef>
              <a:spcAft>
                <a:spcPts val="1800"/>
              </a:spcAft>
              <a:buSzPct val="100000"/>
              <a:buFont typeface="+mj-lt"/>
              <a:buAutoNum type="arabicPeriod"/>
            </a:pPr>
            <a:r>
              <a:rPr lang="en-US" dirty="0"/>
              <a:t>1000 years = literal time period</a:t>
            </a:r>
          </a:p>
          <a:p>
            <a:pPr marL="573088" indent="-573088" eaLnBrk="1" hangingPunct="1">
              <a:spcBef>
                <a:spcPts val="0"/>
              </a:spcBef>
              <a:spcAft>
                <a:spcPts val="1800"/>
              </a:spcAft>
              <a:buSzPct val="100000"/>
              <a:buFont typeface="Wingdings" panose="05000000000000000000" pitchFamily="2" charset="2"/>
              <a:buAutoNum type="arabicPeriod"/>
            </a:pPr>
            <a:r>
              <a:rPr lang="en-US" dirty="0"/>
              <a:t>Vindicates God’s authority</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OT promises</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God’s purpose for Jerusalem</a:t>
            </a:r>
          </a:p>
          <a:p>
            <a:pPr marL="573088" indent="-573088" eaLnBrk="1" hangingPunct="1">
              <a:spcBef>
                <a:spcPts val="0"/>
              </a:spcBef>
              <a:spcAft>
                <a:spcPts val="1800"/>
              </a:spcAft>
              <a:buSzPct val="100000"/>
              <a:buFont typeface="Wingdings" panose="05000000000000000000" pitchFamily="2" charset="2"/>
              <a:buAutoNum type="arabicPeriod"/>
            </a:pPr>
            <a:r>
              <a:rPr lang="en-US" b="1" u="sng" dirty="0">
                <a:solidFill>
                  <a:srgbClr val="FFFFCC"/>
                </a:solidFill>
              </a:rPr>
              <a:t>Completes the resurrection program</a:t>
            </a:r>
          </a:p>
          <a:p>
            <a:pPr marL="573088" indent="-573088" eaLnBrk="1" hangingPunct="1">
              <a:spcBef>
                <a:spcPts val="0"/>
              </a:spcBef>
              <a:spcAft>
                <a:spcPts val="1800"/>
              </a:spcAft>
              <a:buSzPct val="100000"/>
              <a:buFont typeface="Wingdings" panose="05000000000000000000" pitchFamily="2" charset="2"/>
              <a:buAutoNum type="arabicPeriod"/>
            </a:pPr>
            <a:r>
              <a:rPr lang="en-US" dirty="0"/>
              <a:t>Only Christ’s rule results in lasting peace</a:t>
            </a:r>
          </a:p>
          <a:p>
            <a:pPr marL="573088" indent="-573088" eaLnBrk="1" hangingPunct="1">
              <a:spcBef>
                <a:spcPts val="0"/>
              </a:spcBef>
              <a:spcAft>
                <a:spcPts val="1800"/>
              </a:spcAft>
              <a:buSzPct val="100000"/>
              <a:buFont typeface="Wingdings" panose="05000000000000000000" pitchFamily="2" charset="2"/>
              <a:buAutoNum type="arabicPeriod"/>
            </a:pPr>
            <a:r>
              <a:rPr lang="en-US" dirty="0"/>
              <a:t>Demonstrates the problem of man’s nature</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3305390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7442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4" name="Picture 3">
            <a:extLst>
              <a:ext uri="{FF2B5EF4-FFF2-40B4-BE49-F238E27FC236}">
                <a16:creationId xmlns:a16="http://schemas.microsoft.com/office/drawing/2014/main" id="{5658C54C-0E5F-45B3-B075-362C986E6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6167" y="2590800"/>
            <a:ext cx="3259666" cy="2286000"/>
          </a:xfrm>
          <a:prstGeom prst="rect">
            <a:avLst/>
          </a:prstGeom>
        </p:spPr>
      </p:pic>
    </p:spTree>
    <p:extLst>
      <p:ext uri="{BB962C8B-B14F-4D97-AF65-F5344CB8AC3E}">
        <p14:creationId xmlns:p14="http://schemas.microsoft.com/office/powerpoint/2010/main" val="1189158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4A563-AD9F-DD8E-3DBC-68B8B40571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our outer man is decaying, yet our inner man is being renewed day by day.</a:t>
            </a:r>
          </a:p>
        </p:txBody>
      </p:sp>
      <p:pic>
        <p:nvPicPr>
          <p:cNvPr id="5" name="Picture 4">
            <a:extLst>
              <a:ext uri="{FF2B5EF4-FFF2-40B4-BE49-F238E27FC236}">
                <a16:creationId xmlns:a16="http://schemas.microsoft.com/office/drawing/2014/main" id="{3140D7AF-F4C8-D89A-E2F0-BE6BEC0AE5CE}"/>
              </a:ext>
            </a:extLst>
          </p:cNvPr>
          <p:cNvPicPr>
            <a:picLocks noChangeAspect="1"/>
          </p:cNvPicPr>
          <p:nvPr/>
        </p:nvPicPr>
        <p:blipFill>
          <a:blip r:embed="rId3"/>
          <a:stretch>
            <a:fillRect/>
          </a:stretch>
        </p:blipFill>
        <p:spPr>
          <a:xfrm>
            <a:off x="5034643" y="2514600"/>
            <a:ext cx="2122714" cy="2286000"/>
          </a:xfrm>
          <a:prstGeom prst="rect">
            <a:avLst/>
          </a:prstGeom>
        </p:spPr>
      </p:pic>
    </p:spTree>
    <p:extLst>
      <p:ext uri="{BB962C8B-B14F-4D97-AF65-F5344CB8AC3E}">
        <p14:creationId xmlns:p14="http://schemas.microsoft.com/office/powerpoint/2010/main" val="1312854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572000"/>
          </a:xfrm>
        </p:spPr>
        <p:txBody>
          <a:bodyPr/>
          <a:lstStyle/>
          <a:p>
            <a:pPr marL="0" indent="0" algn="just">
              <a:buNone/>
              <a:defRPr/>
            </a:pPr>
            <a:r>
              <a:rPr lang="en-US" dirty="0">
                <a:effectLst>
                  <a:outerShdw blurRad="38100" dist="38100" dir="2700000" algn="tl">
                    <a:srgbClr val="000000">
                      <a:alpha val="43137"/>
                    </a:srgbClr>
                  </a:outerShdw>
                </a:effectLst>
              </a:rPr>
              <a:t>“</a:t>
            </a:r>
            <a:r>
              <a:rPr lang="en-US" dirty="0"/>
              <a:t>The most striking point in the eschatology of the ante-Nicene age (A.D. 100–325) is the prominent chiliasm, or millenarianism, that is the belief of a visible reign of Christ in glory on earth with the risen saints for a thousand years, before the general resurrection and judgment. It was indeed not the doctrine of the church embodied in any creed or form of devotion, but a widely current opinion of distinguished teachers, such as Barnabas, Papias, Justin Martyr, Irenaeus, Tertullian, Methodius, and </a:t>
            </a:r>
            <a:r>
              <a:rPr lang="en-US" dirty="0" err="1"/>
              <a:t>Lactantius</a:t>
            </a:r>
            <a:r>
              <a:rPr lang="en-US" dirty="0">
                <a:effectLst>
                  <a:outerShdw blurRad="38100" dist="38100" dir="2700000" algn="tl">
                    <a:srgbClr val="000000">
                      <a:alpha val="43137"/>
                    </a:srgbClr>
                  </a:outerShdw>
                </a:effectLst>
              </a:rPr>
              <a:t>.”</a:t>
            </a:r>
          </a:p>
        </p:txBody>
      </p:sp>
      <p:sp>
        <p:nvSpPr>
          <p:cNvPr id="99331" name="TextBox 3"/>
          <p:cNvSpPr txBox="1">
            <a:spLocks noChangeArrowheads="1"/>
          </p:cNvSpPr>
          <p:nvPr/>
        </p:nvSpPr>
        <p:spPr bwMode="auto">
          <a:xfrm>
            <a:off x="3267075" y="228600"/>
            <a:ext cx="565785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2 , p. 614</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0926" y="100816"/>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1930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 but the others to disgrace and everlasting contempt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89757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2AE92CD-D7C3-4811-B78A-FC7F1BC2723F}"/>
              </a:ext>
            </a:extLst>
          </p:cNvPr>
          <p:cNvSpPr>
            <a:spLocks noGrp="1" noChangeArrowheads="1"/>
          </p:cNvSpPr>
          <p:nvPr>
            <p:ph type="title" idx="4294967295"/>
          </p:nvPr>
        </p:nvSpPr>
        <p:spPr>
          <a:xfrm>
            <a:off x="2209800" y="195020"/>
            <a:ext cx="7772400" cy="762000"/>
          </a:xfrm>
        </p:spPr>
        <p:txBody>
          <a:bodyPr/>
          <a:lstStyle/>
          <a:p>
            <a:pPr algn="ctr"/>
            <a:r>
              <a:rPr lang="en-US" altLang="en-US" sz="3400" dirty="0"/>
              <a:t>God’s Resurrection Program</a:t>
            </a:r>
          </a:p>
        </p:txBody>
      </p:sp>
      <p:pic>
        <p:nvPicPr>
          <p:cNvPr id="2" name="Picture 1">
            <a:extLst>
              <a:ext uri="{FF2B5EF4-FFF2-40B4-BE49-F238E27FC236}">
                <a16:creationId xmlns:a16="http://schemas.microsoft.com/office/drawing/2014/main" id="{EF876367-5F08-4823-BAFD-729EE69F89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8200" y="1034716"/>
            <a:ext cx="10515600" cy="5442284"/>
          </a:xfrm>
          <a:prstGeom prst="rect">
            <a:avLst/>
          </a:prstGeom>
          <a:solidFill>
            <a:schemeClr val="bg1">
              <a:lumMod val="50000"/>
            </a:schemeClr>
          </a:solidFill>
          <a:ln>
            <a:solidFill>
              <a:schemeClr val="tx1"/>
            </a:solidFill>
          </a:ln>
        </p:spPr>
      </p:pic>
    </p:spTree>
    <p:extLst>
      <p:ext uri="{BB962C8B-B14F-4D97-AF65-F5344CB8AC3E}">
        <p14:creationId xmlns:p14="http://schemas.microsoft.com/office/powerpoint/2010/main" val="3972080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those who are asleep.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order: Christ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that those who are Christ’s at His coming.”</a:t>
            </a:r>
          </a:p>
        </p:txBody>
      </p:sp>
    </p:spTree>
    <p:extLst>
      <p:ext uri="{BB962C8B-B14F-4D97-AF65-F5344CB8AC3E}">
        <p14:creationId xmlns:p14="http://schemas.microsoft.com/office/powerpoint/2010/main" val="2685773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50 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600" baseline="30000" dirty="0">
                <a:latin typeface="Calibri" panose="020F0502020204030204" pitchFamily="34" charset="0"/>
                <a:cs typeface="Calibri" panose="020F0502020204030204" pitchFamily="34" charset="0"/>
              </a:rPr>
              <a:t>51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5462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4524315"/>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a</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8822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4001095"/>
          </a:xfrm>
          <a:prstGeom prst="rect">
            <a:avLst/>
          </a:prstGeom>
          <a:noFill/>
          <a:ln w="28575">
            <a:noFill/>
            <a:miter lim="800000"/>
            <a:headEnd/>
            <a:tailEnd/>
          </a:ln>
        </p:spPr>
        <p:txBody>
          <a:bodyPr wrap="square">
            <a:spAutoFit/>
          </a:bodyPr>
          <a:lstStyle/>
          <a:p>
            <a:pPr algn="ctr">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thousand years were completed. This is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8809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536319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first fruits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order (</a:t>
            </a:r>
            <a:r>
              <a:rPr lang="en-US" sz="35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tagma</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the first fruits, after that those who are Christ’s at His coming.”</a:t>
            </a:r>
          </a:p>
        </p:txBody>
      </p:sp>
    </p:spTree>
    <p:extLst>
      <p:ext uri="{BB962C8B-B14F-4D97-AF65-F5344CB8AC3E}">
        <p14:creationId xmlns:p14="http://schemas.microsoft.com/office/powerpoint/2010/main" val="3863623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2209800" y="228600"/>
            <a:ext cx="7772400" cy="762000"/>
          </a:xfrm>
        </p:spPr>
        <p:txBody>
          <a:bodyPr vert="horz" wrap="square" lIns="91440" tIns="45720" rIns="91440" bIns="45720" numCol="1" anchor="ctr" anchorCtr="0" compatLnSpc="1">
            <a:prstTxWarp prst="textNoShape">
              <a:avLst/>
            </a:prstTxWarp>
          </a:bodyPr>
          <a:lstStyle/>
          <a:p>
            <a:pPr algn="ctr" eaLnBrk="1" hangingPunct="1"/>
            <a:r>
              <a:rPr lang="en-US" sz="3600" dirty="0"/>
              <a:t>Order or Tagma (1 Cor. 15:23)</a:t>
            </a:r>
          </a:p>
        </p:txBody>
      </p:sp>
      <p:sp>
        <p:nvSpPr>
          <p:cNvPr id="11267" name="Rectangle 3"/>
          <p:cNvSpPr>
            <a:spLocks noGrp="1" noChangeArrowheads="1"/>
          </p:cNvSpPr>
          <p:nvPr>
            <p:ph type="body" idx="4294967295"/>
          </p:nvPr>
        </p:nvSpPr>
        <p:spPr>
          <a:xfrm>
            <a:off x="1524000" y="1165860"/>
            <a:ext cx="9525000" cy="3276600"/>
          </a:xfrm>
        </p:spPr>
        <p:txBody>
          <a:bodyPr vert="horz" wrap="square" lIns="91440" tIns="45720" rIns="91440" bIns="45720" numCol="1" anchor="t" anchorCtr="0" compatLnSpc="1">
            <a:prstTxWarp prst="textNoShape">
              <a:avLst/>
            </a:prstTxWarp>
          </a:bodyPr>
          <a:lstStyle/>
          <a:p>
            <a:pPr marL="457200" indent="-457200" eaLnBrk="1" hangingPunct="1">
              <a:spcBef>
                <a:spcPts val="0"/>
              </a:spcBef>
              <a:spcAft>
                <a:spcPts val="2400"/>
              </a:spcAft>
              <a:tabLst>
                <a:tab pos="1717675" algn="l"/>
              </a:tabLst>
              <a:defRPr/>
            </a:pPr>
            <a:r>
              <a:rPr lang="en-US" b="1" u="sng" dirty="0">
                <a:solidFill>
                  <a:srgbClr val="FFFFCC"/>
                </a:solidFill>
              </a:rPr>
              <a:t>General</a:t>
            </a:r>
            <a:r>
              <a:rPr lang="en-US" dirty="0"/>
              <a:t> – Christ’s resurrection (1 Cor. 15:23)</a:t>
            </a:r>
          </a:p>
          <a:p>
            <a:pPr marL="457200" indent="-457200" eaLnBrk="1" hangingPunct="1">
              <a:spcBef>
                <a:spcPts val="0"/>
              </a:spcBef>
              <a:spcAft>
                <a:spcPts val="2400"/>
              </a:spcAft>
              <a:tabLst>
                <a:tab pos="1717675" algn="l"/>
              </a:tabLst>
              <a:defRPr/>
            </a:pPr>
            <a:r>
              <a:rPr lang="en-US" b="1" u="sng" dirty="0">
                <a:solidFill>
                  <a:srgbClr val="FFFFCC"/>
                </a:solidFill>
              </a:rPr>
              <a:t>Officer</a:t>
            </a:r>
            <a:r>
              <a:rPr lang="en-US" dirty="0"/>
              <a:t> 	– Rapture (1 Thess. 4:13-18)</a:t>
            </a:r>
          </a:p>
          <a:p>
            <a:pPr marL="457200" indent="-457200" eaLnBrk="1" hangingPunct="1">
              <a:spcBef>
                <a:spcPts val="0"/>
              </a:spcBef>
              <a:spcAft>
                <a:spcPts val="2400"/>
              </a:spcAft>
              <a:tabLst>
                <a:tab pos="1717675" algn="l"/>
              </a:tabLst>
              <a:defRPr/>
            </a:pPr>
            <a:r>
              <a:rPr lang="en-US" b="1" u="sng" dirty="0">
                <a:solidFill>
                  <a:srgbClr val="FFFFCC"/>
                </a:solidFill>
              </a:rPr>
              <a:t>Soldiers</a:t>
            </a:r>
            <a:r>
              <a:rPr lang="en-US" dirty="0"/>
              <a:t> – OT saints &amp; Tribulation martyrs (Rev. 20:4)</a:t>
            </a:r>
          </a:p>
          <a:p>
            <a:pPr marL="457200" indent="-457200" eaLnBrk="1" hangingPunct="1">
              <a:spcBef>
                <a:spcPts val="0"/>
              </a:spcBef>
              <a:spcAft>
                <a:spcPts val="2400"/>
              </a:spcAft>
              <a:defRPr/>
            </a:pPr>
            <a:r>
              <a:rPr lang="en-US" b="1" u="sng" dirty="0">
                <a:solidFill>
                  <a:srgbClr val="FFFFCC"/>
                </a:solidFill>
              </a:rPr>
              <a:t>Captives</a:t>
            </a:r>
            <a:r>
              <a:rPr lang="en-US" u="sng" dirty="0">
                <a:solidFill>
                  <a:srgbClr val="FFFFCC"/>
                </a:solidFill>
              </a:rPr>
              <a:t> </a:t>
            </a:r>
            <a:r>
              <a:rPr lang="en-US" dirty="0"/>
              <a:t>– Unsaved of all ages (Rev. 20:5)</a:t>
            </a:r>
          </a:p>
        </p:txBody>
      </p:sp>
      <p:pic>
        <p:nvPicPr>
          <p:cNvPr id="4403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30226" y="4617720"/>
            <a:ext cx="2531551" cy="2011680"/>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2576253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969753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95400"/>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ancient and popular doctrine of the Millennium was intimately connected with the second coming of Christ. As the works of the creation had been finished in six days, their duration in their present state, according to a tradition which was attributed to the prophet Elijah, was fixed to six thousand years. By the same analogy it was inferred, that this long period of labor and contention, which was now almost elapsed, would be succeeded by a joyful Sabbath of a thousand years; and that Christ, with the triumphant band of the saints and the elect who had escaped death, or who had been miraculously revived, would reign upon earth till the time appointed for the last and general resurrection…The assurance of such a . . . </a:t>
            </a:r>
          </a:p>
        </p:txBody>
      </p:sp>
      <p:sp>
        <p:nvSpPr>
          <p:cNvPr id="3" name="Rectangle 2"/>
          <p:cNvSpPr/>
          <p:nvPr/>
        </p:nvSpPr>
        <p:spPr>
          <a:xfrm>
            <a:off x="3724276" y="152400"/>
            <a:ext cx="4743449" cy="1000274"/>
          </a:xfrm>
          <a:prstGeom prst="rect">
            <a:avLst/>
          </a:prstGeom>
        </p:spPr>
        <p:txBody>
          <a:bodyPr wrap="square">
            <a:spAutoFit/>
          </a:body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Edward Gibbon</a:t>
            </a:r>
          </a:p>
          <a:p>
            <a:pPr algn="ctr"/>
            <a:r>
              <a:rPr lang="en-US" sz="1800" i="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History of Christianity</a:t>
            </a:r>
            <a:r>
              <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(NY: </a:t>
            </a:r>
            <a:r>
              <a:rPr lang="en-US" sz="18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Eckler</a:t>
            </a:r>
            <a:r>
              <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1916), 141-44.</a:t>
            </a:r>
          </a:p>
        </p:txBody>
      </p:sp>
    </p:spTree>
    <p:extLst>
      <p:ext uri="{BB962C8B-B14F-4D97-AF65-F5344CB8AC3E}">
        <p14:creationId xmlns:p14="http://schemas.microsoft.com/office/powerpoint/2010/main" val="130536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A Millennium?</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8229600" cy="5257800"/>
          </a:xfrm>
        </p:spPr>
        <p:txBody>
          <a:bodyPr/>
          <a:lstStyle/>
          <a:p>
            <a:pPr marL="573088" indent="-573088" eaLnBrk="1" hangingPunct="1">
              <a:spcBef>
                <a:spcPts val="0"/>
              </a:spcBef>
              <a:spcAft>
                <a:spcPts val="1800"/>
              </a:spcAft>
              <a:buSzPct val="100000"/>
              <a:buFont typeface="+mj-lt"/>
              <a:buAutoNum type="arabicPeriod"/>
            </a:pPr>
            <a:r>
              <a:rPr lang="en-US" dirty="0"/>
              <a:t>1000 years = literal time period</a:t>
            </a:r>
          </a:p>
          <a:p>
            <a:pPr marL="573088" indent="-573088" eaLnBrk="1" hangingPunct="1">
              <a:spcBef>
                <a:spcPts val="0"/>
              </a:spcBef>
              <a:spcAft>
                <a:spcPts val="1800"/>
              </a:spcAft>
              <a:buSzPct val="100000"/>
              <a:buFont typeface="Wingdings" panose="05000000000000000000" pitchFamily="2" charset="2"/>
              <a:buAutoNum type="arabicPeriod"/>
            </a:pPr>
            <a:r>
              <a:rPr lang="en-US" dirty="0"/>
              <a:t>Vindicates God’s authority</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OT promises</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God’s purpose for Jerusalem</a:t>
            </a:r>
          </a:p>
          <a:p>
            <a:pPr marL="573088" indent="-573088" eaLnBrk="1" hangingPunct="1">
              <a:spcBef>
                <a:spcPts val="0"/>
              </a:spcBef>
              <a:spcAft>
                <a:spcPts val="1800"/>
              </a:spcAft>
              <a:buSzPct val="100000"/>
              <a:buFont typeface="Wingdings" panose="05000000000000000000" pitchFamily="2" charset="2"/>
              <a:buAutoNum type="arabicPeriod"/>
            </a:pPr>
            <a:r>
              <a:rPr lang="en-US" dirty="0"/>
              <a:t>Completes the resurrection program</a:t>
            </a:r>
          </a:p>
          <a:p>
            <a:pPr marL="573088" indent="-573088" eaLnBrk="1" hangingPunct="1">
              <a:spcBef>
                <a:spcPts val="0"/>
              </a:spcBef>
              <a:spcAft>
                <a:spcPts val="1800"/>
              </a:spcAft>
              <a:buSzPct val="100000"/>
              <a:buFont typeface="Wingdings" panose="05000000000000000000" pitchFamily="2" charset="2"/>
              <a:buAutoNum type="arabicPeriod"/>
            </a:pPr>
            <a:r>
              <a:rPr lang="en-US" b="1" u="sng" dirty="0">
                <a:solidFill>
                  <a:srgbClr val="FFFFCC"/>
                </a:solidFill>
              </a:rPr>
              <a:t>Only Christ’s rule results in lasting peace</a:t>
            </a:r>
          </a:p>
          <a:p>
            <a:pPr marL="573088" indent="-573088" eaLnBrk="1" hangingPunct="1">
              <a:spcBef>
                <a:spcPts val="0"/>
              </a:spcBef>
              <a:spcAft>
                <a:spcPts val="1800"/>
              </a:spcAft>
              <a:buSzPct val="100000"/>
              <a:buFont typeface="Wingdings" panose="05000000000000000000" pitchFamily="2" charset="2"/>
              <a:buAutoNum type="arabicPeriod"/>
            </a:pPr>
            <a:r>
              <a:rPr lang="en-US" dirty="0"/>
              <a:t>Demonstrates the problem of man’s nature</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37543232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EC7F7B7-F95A-A5C8-BE1B-2658D21BB1B4}"/>
              </a:ext>
            </a:extLst>
          </p:cNvPr>
          <p:cNvSpPr>
            <a:spLocks noGrp="1" noChangeArrowheads="1"/>
          </p:cNvSpPr>
          <p:nvPr>
            <p:ph type="title"/>
          </p:nvPr>
        </p:nvSpPr>
        <p:spPr>
          <a:xfrm>
            <a:off x="609600" y="228600"/>
            <a:ext cx="10972800" cy="1143000"/>
          </a:xfrm>
        </p:spPr>
        <p:txBody>
          <a:bodyPr/>
          <a:lstStyle/>
          <a:p>
            <a:pPr algn="ctr"/>
            <a:r>
              <a:rPr lang="en-US" altLang="en-US" sz="3600" dirty="0"/>
              <a:t>Only Christ’s Rule Over Fallen Creation </a:t>
            </a:r>
            <a:br>
              <a:rPr lang="en-US" altLang="en-US" sz="3600" dirty="0"/>
            </a:br>
            <a:r>
              <a:rPr lang="en-US" altLang="en-US" sz="3600" dirty="0"/>
              <a:t>Will Result in Lasting Peace</a:t>
            </a:r>
          </a:p>
        </p:txBody>
      </p:sp>
      <p:pic>
        <p:nvPicPr>
          <p:cNvPr id="48131" name="Picture 4" descr="King_of_Kings[1]">
            <a:extLst>
              <a:ext uri="{FF2B5EF4-FFF2-40B4-BE49-F238E27FC236}">
                <a16:creationId xmlns:a16="http://schemas.microsoft.com/office/drawing/2014/main" id="{5B609590-50D7-26AA-5505-B14C833E701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267200" y="1600292"/>
            <a:ext cx="3657600" cy="4952908"/>
          </a:xfrm>
          <a:ln w="38100">
            <a:solidFill>
              <a:schemeClr val="tx1"/>
            </a:solid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16153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1113796282"/>
      </p:ext>
    </p:extLst>
  </p:cSld>
  <p:clrMapOvr>
    <a:masterClrMapping/>
  </p:clrMapOvr>
  <mc:AlternateContent xmlns:mc="http://schemas.openxmlformats.org/markup-compatibility/2006" xmlns:p14="http://schemas.microsoft.com/office/powerpoint/2010/main">
    <mc:Choice Requires="p14">
      <p:transition spd="slow" p14:dur="2000" advTm="91680"/>
    </mc:Choice>
    <mc:Fallback xmlns="">
      <p:transition spd="slow" advTm="9168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A Millennium?</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8229600" cy="5257800"/>
          </a:xfrm>
        </p:spPr>
        <p:txBody>
          <a:bodyPr/>
          <a:lstStyle/>
          <a:p>
            <a:pPr marL="573088" indent="-573088" eaLnBrk="1" hangingPunct="1">
              <a:spcBef>
                <a:spcPts val="0"/>
              </a:spcBef>
              <a:spcAft>
                <a:spcPts val="1800"/>
              </a:spcAft>
              <a:buSzPct val="100000"/>
              <a:buFont typeface="+mj-lt"/>
              <a:buAutoNum type="arabicPeriod"/>
            </a:pPr>
            <a:r>
              <a:rPr lang="en-US" dirty="0"/>
              <a:t>1000 years = literal time period</a:t>
            </a:r>
          </a:p>
          <a:p>
            <a:pPr marL="573088" indent="-573088" eaLnBrk="1" hangingPunct="1">
              <a:spcBef>
                <a:spcPts val="0"/>
              </a:spcBef>
              <a:spcAft>
                <a:spcPts val="1800"/>
              </a:spcAft>
              <a:buSzPct val="100000"/>
              <a:buFont typeface="Wingdings" panose="05000000000000000000" pitchFamily="2" charset="2"/>
              <a:buAutoNum type="arabicPeriod"/>
            </a:pPr>
            <a:r>
              <a:rPr lang="en-US" dirty="0"/>
              <a:t>Vindicates God’s authority</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OT promises</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God’s purpose for Jerusalem</a:t>
            </a:r>
          </a:p>
          <a:p>
            <a:pPr marL="573088" indent="-573088" eaLnBrk="1" hangingPunct="1">
              <a:spcBef>
                <a:spcPts val="0"/>
              </a:spcBef>
              <a:spcAft>
                <a:spcPts val="1800"/>
              </a:spcAft>
              <a:buSzPct val="100000"/>
              <a:buFont typeface="Wingdings" panose="05000000000000000000" pitchFamily="2" charset="2"/>
              <a:buAutoNum type="arabicPeriod"/>
            </a:pPr>
            <a:r>
              <a:rPr lang="en-US" dirty="0"/>
              <a:t>Completes the resurrection program</a:t>
            </a:r>
          </a:p>
          <a:p>
            <a:pPr marL="573088" indent="-573088" eaLnBrk="1" hangingPunct="1">
              <a:spcBef>
                <a:spcPts val="0"/>
              </a:spcBef>
              <a:spcAft>
                <a:spcPts val="1800"/>
              </a:spcAft>
              <a:buSzPct val="100000"/>
              <a:buFont typeface="Wingdings" panose="05000000000000000000" pitchFamily="2" charset="2"/>
              <a:buAutoNum type="arabicPeriod"/>
            </a:pPr>
            <a:r>
              <a:rPr lang="en-US" dirty="0"/>
              <a:t>Only Christ’s rule results in lasting peace</a:t>
            </a:r>
          </a:p>
          <a:p>
            <a:pPr marL="573088" indent="-573088" eaLnBrk="1" hangingPunct="1">
              <a:spcBef>
                <a:spcPts val="0"/>
              </a:spcBef>
              <a:spcAft>
                <a:spcPts val="1800"/>
              </a:spcAft>
              <a:buSzPct val="100000"/>
              <a:buFont typeface="Wingdings" panose="05000000000000000000" pitchFamily="2" charset="2"/>
              <a:buAutoNum type="arabicPeriod"/>
            </a:pPr>
            <a:r>
              <a:rPr lang="en-US" b="1" u="sng" dirty="0">
                <a:solidFill>
                  <a:srgbClr val="FFFFCC"/>
                </a:solidFill>
              </a:rPr>
              <a:t>Demonstrates the problem of man’s nature</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1837605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96FCC22-0BE5-980A-E43F-DD7F018E6A6E}"/>
              </a:ext>
            </a:extLst>
          </p:cNvPr>
          <p:cNvSpPr>
            <a:spLocks noGrp="1" noChangeArrowheads="1"/>
          </p:cNvSpPr>
          <p:nvPr>
            <p:ph type="title"/>
          </p:nvPr>
        </p:nvSpPr>
        <p:spPr>
          <a:xfrm>
            <a:off x="2743200" y="228600"/>
            <a:ext cx="6705600" cy="1143000"/>
          </a:xfrm>
        </p:spPr>
        <p:txBody>
          <a:bodyPr/>
          <a:lstStyle/>
          <a:p>
            <a:pPr algn="ctr"/>
            <a:r>
              <a:rPr lang="en-US" altLang="en-US" sz="4000" dirty="0"/>
              <a:t>Man’s Real Problem</a:t>
            </a:r>
          </a:p>
        </p:txBody>
      </p:sp>
      <p:sp>
        <p:nvSpPr>
          <p:cNvPr id="20483" name="Rectangle 3">
            <a:extLst>
              <a:ext uri="{FF2B5EF4-FFF2-40B4-BE49-F238E27FC236}">
                <a16:creationId xmlns:a16="http://schemas.microsoft.com/office/drawing/2014/main" id="{BB7826D9-D7CB-4970-3445-541FE2086B06}"/>
              </a:ext>
            </a:extLst>
          </p:cNvPr>
          <p:cNvSpPr>
            <a:spLocks noGrp="1" noChangeArrowheads="1"/>
          </p:cNvSpPr>
          <p:nvPr>
            <p:ph type="body" idx="1"/>
          </p:nvPr>
        </p:nvSpPr>
        <p:spPr>
          <a:xfrm>
            <a:off x="1066800" y="2219826"/>
            <a:ext cx="6324600" cy="1437774"/>
          </a:xfrm>
        </p:spPr>
        <p:txBody>
          <a:bodyPr/>
          <a:lstStyle/>
          <a:p>
            <a:pPr algn="ctr">
              <a:buFontTx/>
              <a:buNone/>
              <a:defRPr/>
            </a:pPr>
            <a:r>
              <a:rPr lang="en-US" sz="3600" b="1" dirty="0">
                <a:solidFill>
                  <a:srgbClr val="FFFFCC"/>
                </a:solidFill>
              </a:rPr>
              <a:t>Nature vs. Environment</a:t>
            </a:r>
          </a:p>
          <a:p>
            <a:pPr algn="ctr">
              <a:buFontTx/>
              <a:buNone/>
              <a:defRPr/>
            </a:pPr>
            <a:r>
              <a:rPr lang="en-US" dirty="0"/>
              <a:t>(Rom. 5:12; Jer. 17:9; Mark 7:20-23)</a:t>
            </a:r>
          </a:p>
        </p:txBody>
      </p:sp>
      <p:pic>
        <p:nvPicPr>
          <p:cNvPr id="50180" name="Picture 5" descr="PE07654_">
            <a:extLst>
              <a:ext uri="{FF2B5EF4-FFF2-40B4-BE49-F238E27FC236}">
                <a16:creationId xmlns:a16="http://schemas.microsoft.com/office/drawing/2014/main" id="{42B90494-ABF5-4E8C-5372-E19ED62BC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7237" y="1705363"/>
            <a:ext cx="2743200" cy="46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571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90A8D0-65AA-1266-EF3D-D36C17A6BE7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3"/>
            <a:ext cx="10972800" cy="3631763"/>
          </a:xfrm>
          <a:prstGeom prst="rect">
            <a:avLst/>
          </a:prstGeom>
          <a:noFill/>
          <a:ln w="28575">
            <a:noFill/>
            <a:miter lim="800000"/>
            <a:headEnd/>
            <a:tailEnd/>
          </a:ln>
        </p:spPr>
        <p:txBody>
          <a:bodyPr wrap="square">
            <a:spAutoFit/>
          </a:bodyPr>
          <a:lstStyle/>
          <a:p>
            <a:pPr algn="ctr">
              <a:spcAft>
                <a:spcPts val="120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8:21</a:t>
            </a:r>
          </a:p>
          <a:p>
            <a:pPr algn="jus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smelled the soothing aroma; and the Lord said to Himself, “I will never again curse the ground on account of man, for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intent of man’s heart is evil from his youth</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 will never again destroy every living thing, as I have done.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0160" y="3222434"/>
            <a:ext cx="2011680" cy="1654366"/>
          </a:xfrm>
          <a:prstGeom prst="rect">
            <a:avLst/>
          </a:prstGeom>
        </p:spPr>
      </p:pic>
    </p:spTree>
    <p:extLst>
      <p:ext uri="{BB962C8B-B14F-4D97-AF65-F5344CB8AC3E}">
        <p14:creationId xmlns:p14="http://schemas.microsoft.com/office/powerpoint/2010/main" val="2831827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3E4CAA-80F1-A2D7-539E-6827EB2F027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4"/>
            <a:ext cx="10972800" cy="1969770"/>
          </a:xfrm>
          <a:prstGeom prst="rect">
            <a:avLst/>
          </a:prstGeom>
          <a:noFill/>
          <a:ln w="28575">
            <a:noFill/>
            <a:miter lim="800000"/>
            <a:headEnd/>
            <a:tailEnd/>
          </a:ln>
        </p:spPr>
        <p:txBody>
          <a:bodyPr wrap="square">
            <a:spAutoFit/>
          </a:bodyPr>
          <a:lstStyle/>
          <a:p>
            <a:pPr marL="342891" indent="-342891" algn="ctr" defTabSz="685783">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17:9</a:t>
            </a:r>
          </a:p>
          <a:p>
            <a:pPr algn="just" fontAlgn="auto">
              <a:spcBef>
                <a:spcPts val="0"/>
              </a:spcBef>
              <a:spcAft>
                <a:spcPts val="0"/>
              </a:spcAft>
              <a:defRPr/>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a:t>
            </a:r>
            <a:r>
              <a:rPr lang="en-US" sz="3600" b="1" u="sng" dirty="0">
                <a:solidFill>
                  <a:srgbClr val="FFFFCC"/>
                </a:solidFill>
                <a:latin typeface="Calibri" panose="020F0502020204030204" pitchFamily="34" charset="0"/>
                <a:cs typeface="Calibri" panose="020F0502020204030204" pitchFamily="34" charset="0"/>
              </a:rPr>
              <a:t>heart</a:t>
            </a:r>
            <a:r>
              <a:rPr lang="en-US" sz="3600" dirty="0">
                <a:latin typeface="Calibri" panose="020F0502020204030204" pitchFamily="34" charset="0"/>
                <a:cs typeface="Calibri" panose="020F0502020204030204" pitchFamily="34" charset="0"/>
              </a:rPr>
              <a:t> is more </a:t>
            </a:r>
            <a:r>
              <a:rPr lang="en-US" sz="3600" b="1" u="sng" dirty="0">
                <a:solidFill>
                  <a:srgbClr val="FFFFCC"/>
                </a:solidFill>
                <a:latin typeface="Calibri" panose="020F0502020204030204" pitchFamily="34" charset="0"/>
                <a:cs typeface="Calibri" panose="020F0502020204030204" pitchFamily="34" charset="0"/>
              </a:rPr>
              <a:t>deceitful</a:t>
            </a:r>
            <a:r>
              <a:rPr lang="en-US" sz="3600" dirty="0">
                <a:latin typeface="Calibri" panose="020F0502020204030204" pitchFamily="34" charset="0"/>
                <a:cs typeface="Calibri" panose="020F0502020204030204" pitchFamily="34" charset="0"/>
              </a:rPr>
              <a:t> than all else And is desperately </a:t>
            </a:r>
            <a:r>
              <a:rPr lang="en-US" sz="3600" b="1" u="sng" dirty="0">
                <a:solidFill>
                  <a:srgbClr val="FFFFCC"/>
                </a:solidFill>
                <a:latin typeface="Calibri" panose="020F0502020204030204" pitchFamily="34" charset="0"/>
                <a:cs typeface="Calibri" panose="020F0502020204030204" pitchFamily="34" charset="0"/>
              </a:rPr>
              <a:t>sick</a:t>
            </a:r>
            <a:r>
              <a:rPr lang="en-US" sz="3600" dirty="0">
                <a:latin typeface="Calibri" panose="020F0502020204030204" pitchFamily="34" charset="0"/>
                <a:cs typeface="Calibri" panose="020F0502020204030204" pitchFamily="34" charset="0"/>
              </a:rPr>
              <a:t>; Who can </a:t>
            </a:r>
            <a:r>
              <a:rPr lang="en-US" sz="3600" b="1" u="sng" dirty="0">
                <a:solidFill>
                  <a:srgbClr val="FFFFCC"/>
                </a:solidFill>
                <a:latin typeface="Calibri" panose="020F0502020204030204" pitchFamily="34" charset="0"/>
                <a:cs typeface="Calibri" panose="020F0502020204030204" pitchFamily="34" charset="0"/>
              </a:rPr>
              <a:t>understand</a:t>
            </a:r>
            <a:r>
              <a:rPr lang="en-US" sz="3600" dirty="0">
                <a:latin typeface="Calibri" panose="020F0502020204030204" pitchFamily="34" charset="0"/>
                <a:cs typeface="Calibri" panose="020F0502020204030204" pitchFamily="34" charset="0"/>
              </a:rPr>
              <a:t> it?.”</a:t>
            </a:r>
          </a:p>
        </p:txBody>
      </p:sp>
      <p:pic>
        <p:nvPicPr>
          <p:cNvPr id="3" name="Picture 2">
            <a:extLst>
              <a:ext uri="{FF2B5EF4-FFF2-40B4-BE49-F238E27FC236}">
                <a16:creationId xmlns:a16="http://schemas.microsoft.com/office/drawing/2014/main" id="{486CE41B-FC63-48D6-BAA0-FD6EE7E1D5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46178" y="2057400"/>
            <a:ext cx="3899647" cy="2819400"/>
          </a:xfrm>
          <a:prstGeom prst="ellipse">
            <a:avLst/>
          </a:prstGeom>
        </p:spPr>
      </p:pic>
    </p:spTree>
    <p:extLst>
      <p:ext uri="{BB962C8B-B14F-4D97-AF65-F5344CB8AC3E}">
        <p14:creationId xmlns:p14="http://schemas.microsoft.com/office/powerpoint/2010/main" val="5534307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397520F-A6D6-5D49-FDA3-9CF39D2B42A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FD591E-8AEE-22DB-5F1D-4BFEA5E5ED0F}"/>
              </a:ext>
            </a:extLst>
          </p:cNvPr>
          <p:cNvSpPr txBox="1"/>
          <p:nvPr/>
        </p:nvSpPr>
        <p:spPr>
          <a:xfrm>
            <a:off x="609600" y="0"/>
            <a:ext cx="10972800" cy="4739759"/>
          </a:xfrm>
          <a:prstGeom prst="rect">
            <a:avLst/>
          </a:prstGeom>
          <a:noFill/>
        </p:spPr>
        <p:txBody>
          <a:bodyPr wrap="square">
            <a:spAutoFit/>
          </a:bodyPr>
          <a:lstStyle/>
          <a:p>
            <a:pPr marL="342891" marR="0" indent="-342891" algn="ctr" defTabSz="685783">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Mark 7:20–23</a:t>
            </a:r>
          </a:p>
          <a:p>
            <a:pPr marL="0" marR="0" algn="just">
              <a:spcBef>
                <a:spcPts val="0"/>
              </a:spcBef>
              <a:spcAft>
                <a:spcPts val="0"/>
              </a:spcAft>
            </a:pPr>
            <a:r>
              <a:rPr lang="en-US" sz="3600" u="none" strike="noStrike" baseline="30000" dirty="0">
                <a:effectLst/>
                <a:latin typeface="Calibri" panose="020F0502020204030204" pitchFamily="34" charset="0"/>
              </a:rPr>
              <a:t>20</a:t>
            </a:r>
            <a:r>
              <a:rPr lang="en-US" sz="3600" u="none" strike="noStrike" dirty="0">
                <a:effectLst/>
                <a:latin typeface="Calibri" panose="020F0502020204030204" pitchFamily="34" charset="0"/>
              </a:rPr>
              <a:t> </a:t>
            </a:r>
            <a:r>
              <a:rPr lang="en-US" sz="3600" dirty="0">
                <a:effectLst/>
                <a:latin typeface="Calibri" panose="020F0502020204030204" pitchFamily="34" charset="0"/>
              </a:rPr>
              <a:t>And He was saying, “That which proceeds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man</a:t>
            </a:r>
            <a:r>
              <a:rPr lang="en-US" sz="3600" dirty="0">
                <a:effectLst/>
                <a:latin typeface="Calibri" panose="020F0502020204030204" pitchFamily="34" charset="0"/>
              </a:rPr>
              <a:t>, that is what defiles the man. </a:t>
            </a:r>
            <a:r>
              <a:rPr lang="en-US" sz="3600" u="none" strike="noStrike" baseline="30000" dirty="0">
                <a:effectLst/>
                <a:latin typeface="Calibri" panose="020F0502020204030204" pitchFamily="34" charset="0"/>
              </a:rPr>
              <a:t>21</a:t>
            </a:r>
            <a:r>
              <a:rPr lang="en-US" sz="3600" u="none" strike="noStrike" dirty="0">
                <a:effectLst/>
                <a:latin typeface="Calibri" panose="020F0502020204030204" pitchFamily="34" charset="0"/>
              </a:rPr>
              <a:t> </a:t>
            </a:r>
            <a:r>
              <a:rPr lang="en-US" sz="3600" dirty="0">
                <a:effectLst/>
                <a:latin typeface="Calibri" panose="020F0502020204030204" pitchFamily="34" charset="0"/>
              </a:rPr>
              <a:t>“</a:t>
            </a:r>
            <a:r>
              <a:rPr lang="en-US" sz="3600" dirty="0">
                <a:latin typeface="Calibri" panose="020F0502020204030204" pitchFamily="34" charset="0"/>
              </a:rPr>
              <a:t>For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within, out of the heart</a:t>
            </a:r>
            <a:r>
              <a:rPr lang="en-US" sz="3600" dirty="0">
                <a:effectLst/>
                <a:latin typeface="Calibri" panose="020F0502020204030204" pitchFamily="34" charset="0"/>
              </a:rPr>
              <a:t> of men, proceed the evil thoughts, fornications, thefts, murders, adulteries, </a:t>
            </a:r>
            <a:r>
              <a:rPr lang="en-US" sz="3600" u="none" strike="noStrike" baseline="30000" dirty="0">
                <a:effectLst/>
                <a:latin typeface="Calibri" panose="020F0502020204030204" pitchFamily="34" charset="0"/>
              </a:rPr>
              <a:t>22</a:t>
            </a:r>
            <a:r>
              <a:rPr lang="en-US" sz="3600" u="none" strike="noStrike" dirty="0">
                <a:effectLst/>
                <a:latin typeface="Calibri" panose="020F0502020204030204" pitchFamily="34" charset="0"/>
              </a:rPr>
              <a:t> </a:t>
            </a:r>
            <a:r>
              <a:rPr lang="en-US" sz="3600" dirty="0">
                <a:effectLst/>
                <a:latin typeface="Calibri" panose="020F0502020204030204" pitchFamily="34" charset="0"/>
              </a:rPr>
              <a:t>deeds of coveting </a:t>
            </a:r>
            <a:r>
              <a:rPr lang="en-US" sz="3600" i="1" dirty="0">
                <a:effectLst/>
                <a:latin typeface="Calibri" panose="020F0502020204030204" pitchFamily="34" charset="0"/>
              </a:rPr>
              <a:t>and</a:t>
            </a:r>
            <a:r>
              <a:rPr lang="en-US" sz="3600" dirty="0">
                <a:effectLst/>
                <a:latin typeface="Calibri" panose="020F0502020204030204" pitchFamily="34" charset="0"/>
              </a:rPr>
              <a:t> wickedness, </a:t>
            </a:r>
            <a:r>
              <a:rPr lang="en-US" sz="3600" i="1" dirty="0">
                <a:effectLst/>
                <a:latin typeface="Calibri" panose="020F0502020204030204" pitchFamily="34" charset="0"/>
              </a:rPr>
              <a:t>as well as</a:t>
            </a:r>
            <a:r>
              <a:rPr lang="en-US" sz="3600" dirty="0">
                <a:effectLst/>
                <a:latin typeface="Calibri" panose="020F0502020204030204" pitchFamily="34" charset="0"/>
              </a:rPr>
              <a:t> deceit, sensuality, envy, slander, pride </a:t>
            </a:r>
            <a:r>
              <a:rPr lang="en-US" sz="3600" i="1" dirty="0">
                <a:effectLst/>
                <a:latin typeface="Calibri" panose="020F0502020204030204" pitchFamily="34" charset="0"/>
              </a:rPr>
              <a:t>and</a:t>
            </a:r>
            <a:r>
              <a:rPr lang="en-US" sz="3600" dirty="0">
                <a:effectLst/>
                <a:latin typeface="Calibri" panose="020F0502020204030204" pitchFamily="34" charset="0"/>
              </a:rPr>
              <a:t> foolishness. </a:t>
            </a:r>
            <a:r>
              <a:rPr lang="en-US" sz="3600" u="none" strike="noStrike" baseline="30000" dirty="0">
                <a:effectLst/>
                <a:latin typeface="Calibri" panose="020F0502020204030204" pitchFamily="34" charset="0"/>
              </a:rPr>
              <a:t>23</a:t>
            </a:r>
            <a:r>
              <a:rPr lang="en-US" sz="3600" u="none" strike="noStrike" dirty="0">
                <a:effectLst/>
                <a:latin typeface="Calibri" panose="020F0502020204030204" pitchFamily="34" charset="0"/>
              </a:rPr>
              <a:t> </a:t>
            </a:r>
            <a:r>
              <a:rPr lang="en-US" sz="3600" dirty="0">
                <a:effectLst/>
                <a:latin typeface="Calibri" panose="020F0502020204030204" pitchFamily="34" charset="0"/>
              </a:rPr>
              <a:t>“All these evil things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 from within</a:t>
            </a:r>
            <a:r>
              <a:rPr lang="en-US" sz="3600" dirty="0">
                <a:effectLst/>
                <a:latin typeface="Calibri" panose="020F0502020204030204" pitchFamily="34" charset="0"/>
              </a:rPr>
              <a:t> and defile the man.” </a:t>
            </a:r>
          </a:p>
        </p:txBody>
      </p:sp>
    </p:spTree>
    <p:extLst>
      <p:ext uri="{BB962C8B-B14F-4D97-AF65-F5344CB8AC3E}">
        <p14:creationId xmlns:p14="http://schemas.microsoft.com/office/powerpoint/2010/main" val="756497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1748" y="2788920"/>
            <a:ext cx="2868507" cy="2011680"/>
          </a:xfrm>
          <a:prstGeom prst="rect">
            <a:avLst/>
          </a:prstGeom>
        </p:spPr>
      </p:pic>
    </p:spTree>
    <p:extLst>
      <p:ext uri="{BB962C8B-B14F-4D97-AF65-F5344CB8AC3E}">
        <p14:creationId xmlns:p14="http://schemas.microsoft.com/office/powerpoint/2010/main" val="2844678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95400"/>
            <a:ext cx="10972800" cy="3785652"/>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Millennium was carefully inculcated by a succession of fathers from Justin Martyr, and Irenaeus, who conversed with the immediate disciples of the apostles, down to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Lactantius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was preceptor to the son of Constantine. Though it might not be universally received,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appears to have been the reigning sentiment of the orthodox believers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it seems so well adapted to the desires and apprehensions of mankind, that it must have contributed in a very considerable degree to the progress of the Christian faith.”</a:t>
            </a:r>
          </a:p>
        </p:txBody>
      </p:sp>
      <p:sp>
        <p:nvSpPr>
          <p:cNvPr id="2" name="Rectangle 1">
            <a:extLst>
              <a:ext uri="{FF2B5EF4-FFF2-40B4-BE49-F238E27FC236}">
                <a16:creationId xmlns:a16="http://schemas.microsoft.com/office/drawing/2014/main" id="{1088A6A0-E807-EA39-4FC8-9702E7271EE3}"/>
              </a:ext>
            </a:extLst>
          </p:cNvPr>
          <p:cNvSpPr/>
          <p:nvPr/>
        </p:nvSpPr>
        <p:spPr>
          <a:xfrm>
            <a:off x="3724276" y="152400"/>
            <a:ext cx="4743449" cy="1000274"/>
          </a:xfrm>
          <a:prstGeom prst="rect">
            <a:avLst/>
          </a:prstGeom>
        </p:spPr>
        <p:txBody>
          <a:bodyPr wrap="square">
            <a:spAutoFit/>
          </a:body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Edward Gibbon</a:t>
            </a:r>
          </a:p>
          <a:p>
            <a:pPr algn="ctr"/>
            <a:r>
              <a:rPr lang="en-US" sz="1800" i="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History of Christianity</a:t>
            </a:r>
            <a:r>
              <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(NY: </a:t>
            </a:r>
            <a:r>
              <a:rPr lang="en-US" sz="18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Eckler</a:t>
            </a:r>
            <a:r>
              <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1916), 141-44.</a:t>
            </a:r>
          </a:p>
        </p:txBody>
      </p:sp>
    </p:spTree>
    <p:extLst>
      <p:ext uri="{BB962C8B-B14F-4D97-AF65-F5344CB8AC3E}">
        <p14:creationId xmlns:p14="http://schemas.microsoft.com/office/powerpoint/2010/main" val="42588740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012187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52584694"/>
              </p:ext>
            </p:extLst>
          </p:nvPr>
        </p:nvGraphicFramePr>
        <p:xfrm>
          <a:off x="609600" y="228600"/>
          <a:ext cx="10972800" cy="6400801"/>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838392">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838392">
                <a:tc>
                  <a:txBody>
                    <a:bodyPr/>
                    <a:lstStyle/>
                    <a:p>
                      <a:pPr algn="l"/>
                      <a:r>
                        <a:rPr lang="en-US" sz="1800" b="1" dirty="0">
                          <a:latin typeface="Calibri" panose="020F0502020204030204" pitchFamily="34" charset="0"/>
                        </a:rPr>
                        <a:t>NAME</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SHEEP AND GOAT</a:t>
                      </a:r>
                    </a:p>
                  </a:txBody>
                  <a:tcPr marT="45717" marB="45717" anchor="ctr">
                    <a:solidFill>
                      <a:schemeClr val="tx2">
                        <a:lumMod val="20000"/>
                        <a:lumOff val="80000"/>
                      </a:schemeClr>
                    </a:solidFill>
                  </a:tcPr>
                </a:tc>
                <a:tc>
                  <a:txBody>
                    <a:bodyPr/>
                    <a:lstStyle/>
                    <a:p>
                      <a:pPr algn="ctr"/>
                      <a:r>
                        <a:rPr lang="en-US" sz="1800" b="1" dirty="0">
                          <a:latin typeface="Calibri" panose="020F0502020204030204" pitchFamily="34" charset="0"/>
                        </a:rPr>
                        <a:t>JUDGMENT OF THE JEWS</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BEMA SEAT</a:t>
                      </a:r>
                    </a:p>
                  </a:txBody>
                  <a:tcPr marT="45717" marB="45717" anchor="ctr">
                    <a:solidFill>
                      <a:schemeClr val="accent5">
                        <a:lumMod val="60000"/>
                        <a:lumOff val="40000"/>
                      </a:schemeClr>
                    </a:solidFill>
                  </a:tcPr>
                </a:tc>
                <a:tc>
                  <a:txBody>
                    <a:bodyPr/>
                    <a:lstStyle/>
                    <a:p>
                      <a:pPr algn="ctr"/>
                      <a:r>
                        <a:rPr lang="en-US" sz="1800" b="1" dirty="0">
                          <a:latin typeface="Calibri" panose="020F0502020204030204" pitchFamily="34" charset="0"/>
                        </a:rPr>
                        <a:t>GREAT WHITE THRONE</a:t>
                      </a:r>
                    </a:p>
                  </a:txBody>
                  <a:tcPr marT="45717" marB="45717" anchor="ctr"/>
                </a:tc>
                <a:extLst>
                  <a:ext uri="{0D108BD9-81ED-4DB2-BD59-A6C34878D82A}">
                    <a16:rowId xmlns:a16="http://schemas.microsoft.com/office/drawing/2014/main" val="10000"/>
                  </a:ext>
                </a:extLst>
              </a:tr>
              <a:tr h="417951">
                <a:tc>
                  <a:txBody>
                    <a:bodyPr/>
                    <a:lstStyle/>
                    <a:p>
                      <a:r>
                        <a:rPr lang="en-US" sz="1800" b="1" dirty="0">
                          <a:latin typeface="Calibri" panose="020F0502020204030204" pitchFamily="34" charset="0"/>
                        </a:rPr>
                        <a:t>SCRIPTURE</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Matt 25:31-46</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Ezek 20:33-44</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1 Cor 3:10-15</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Rev 20:11-15</a:t>
                      </a:r>
                    </a:p>
                  </a:txBody>
                  <a:tcPr marT="45717" marB="45717" anchor="ctr"/>
                </a:tc>
                <a:extLst>
                  <a:ext uri="{0D108BD9-81ED-4DB2-BD59-A6C34878D82A}">
                    <a16:rowId xmlns:a16="http://schemas.microsoft.com/office/drawing/2014/main" val="10001"/>
                  </a:ext>
                </a:extLst>
              </a:tr>
              <a:tr h="685055">
                <a:tc>
                  <a:txBody>
                    <a:bodyPr/>
                    <a:lstStyle/>
                    <a:p>
                      <a:r>
                        <a:rPr lang="en-US" sz="1800" b="1" dirty="0">
                          <a:latin typeface="Calibri" panose="020F0502020204030204" pitchFamily="34" charset="0"/>
                        </a:rPr>
                        <a:t>PLACE</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Earth, Jerusalem</a:t>
                      </a:r>
                    </a:p>
                  </a:txBody>
                  <a:tcPr marT="45717" marB="45717" anchor="ctr">
                    <a:solidFill>
                      <a:schemeClr val="tx2">
                        <a:lumMod val="20000"/>
                        <a:lumOff val="80000"/>
                      </a:schemeClr>
                    </a:solidFill>
                  </a:tcPr>
                </a:tc>
                <a:tc>
                  <a:txBody>
                    <a:bodyPr/>
                    <a:lstStyle/>
                    <a:p>
                      <a:r>
                        <a:rPr lang="en-US" sz="2000" b="1" dirty="0">
                          <a:latin typeface="Calibri" panose="020F0502020204030204" pitchFamily="34" charset="0"/>
                        </a:rPr>
                        <a:t>Earth, wilderness</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Heaven</a:t>
                      </a:r>
                    </a:p>
                  </a:txBody>
                  <a:tcPr marT="45717" marB="45717" anchor="ctr">
                    <a:solidFill>
                      <a:schemeClr val="accent5">
                        <a:lumMod val="60000"/>
                        <a:lumOff val="40000"/>
                      </a:schemeClr>
                    </a:solidFill>
                  </a:tcPr>
                </a:tc>
                <a:tc>
                  <a:txBody>
                    <a:bodyPr/>
                    <a:lstStyle/>
                    <a:p>
                      <a:r>
                        <a:rPr lang="en-US" sz="2000" b="1" dirty="0">
                          <a:latin typeface="Calibri" panose="020F0502020204030204" pitchFamily="34" charset="0"/>
                        </a:rPr>
                        <a:t>Earth</a:t>
                      </a:r>
                    </a:p>
                  </a:txBody>
                  <a:tcPr marT="45717" marB="45717" anchor="ctr"/>
                </a:tc>
                <a:extLst>
                  <a:ext uri="{0D108BD9-81ED-4DB2-BD59-A6C34878D82A}">
                    <a16:rowId xmlns:a16="http://schemas.microsoft.com/office/drawing/2014/main" val="10002"/>
                  </a:ext>
                </a:extLst>
              </a:tr>
              <a:tr h="978652">
                <a:tc>
                  <a:txBody>
                    <a:bodyPr/>
                    <a:lstStyle/>
                    <a:p>
                      <a:r>
                        <a:rPr lang="en-US" sz="1800" b="1" dirty="0">
                          <a:latin typeface="Calibri" panose="020F0502020204030204" pitchFamily="34" charset="0"/>
                        </a:rPr>
                        <a:t>AUDIENCE</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Gentile Tribulation survivors</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Jewish Tribulation survivors</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Church Age believers</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All unsaved</a:t>
                      </a:r>
                    </a:p>
                  </a:txBody>
                  <a:tcPr marT="45717" marB="45717" anchor="ctr"/>
                </a:tc>
                <a:extLst>
                  <a:ext uri="{0D108BD9-81ED-4DB2-BD59-A6C34878D82A}">
                    <a16:rowId xmlns:a16="http://schemas.microsoft.com/office/drawing/2014/main" val="10003"/>
                  </a:ext>
                </a:extLst>
              </a:tr>
              <a:tr h="685055">
                <a:tc>
                  <a:txBody>
                    <a:bodyPr/>
                    <a:lstStyle/>
                    <a:p>
                      <a:r>
                        <a:rPr lang="en-US" sz="1800" b="1" dirty="0">
                          <a:latin typeface="Calibri" panose="020F0502020204030204" pitchFamily="34" charset="0"/>
                        </a:rPr>
                        <a:t>WHEN</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After Tribulation</a:t>
                      </a:r>
                    </a:p>
                  </a:txBody>
                  <a:tcPr marT="45717" marB="45717" anchor="ctr">
                    <a:solidFill>
                      <a:schemeClr val="tx2">
                        <a:lumMod val="20000"/>
                        <a:lumOff val="80000"/>
                      </a:schemeClr>
                    </a:solidFill>
                  </a:tcPr>
                </a:tc>
                <a:tc>
                  <a:txBody>
                    <a:bodyPr/>
                    <a:lstStyle/>
                    <a:p>
                      <a:r>
                        <a:rPr lang="en-US" sz="2000" b="1" dirty="0">
                          <a:latin typeface="Calibri" panose="020F0502020204030204" pitchFamily="34" charset="0"/>
                        </a:rPr>
                        <a:t>After Tribulation</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After rapture</a:t>
                      </a:r>
                    </a:p>
                  </a:txBody>
                  <a:tcPr marT="45717" marB="45717" anchor="ctr">
                    <a:solidFill>
                      <a:schemeClr val="accent5">
                        <a:lumMod val="60000"/>
                        <a:lumOff val="40000"/>
                      </a:schemeClr>
                    </a:solidFill>
                  </a:tcPr>
                </a:tc>
                <a:tc>
                  <a:txBody>
                    <a:bodyPr/>
                    <a:lstStyle/>
                    <a:p>
                      <a:r>
                        <a:rPr lang="en-US" sz="2000" b="1" dirty="0">
                          <a:latin typeface="Calibri" panose="020F0502020204030204" pitchFamily="34" charset="0"/>
                        </a:rPr>
                        <a:t>After Millennium</a:t>
                      </a:r>
                    </a:p>
                  </a:txBody>
                  <a:tcPr marT="45717" marB="45717" anchor="ctr"/>
                </a:tc>
                <a:extLst>
                  <a:ext uri="{0D108BD9-81ED-4DB2-BD59-A6C34878D82A}">
                    <a16:rowId xmlns:a16="http://schemas.microsoft.com/office/drawing/2014/main" val="10004"/>
                  </a:ext>
                </a:extLst>
              </a:tr>
              <a:tr h="978652">
                <a:tc>
                  <a:txBody>
                    <a:bodyPr/>
                    <a:lstStyle/>
                    <a:p>
                      <a:r>
                        <a:rPr lang="en-US" sz="1800" b="1" dirty="0">
                          <a:latin typeface="Calibri" panose="020F0502020204030204" pitchFamily="34" charset="0"/>
                        </a:rPr>
                        <a:t>PURPOSE</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Saved Gentiles enter kingdom</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Saved Jews enter kingdom</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Reward believers</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Degree of punishment in hell</a:t>
                      </a:r>
                    </a:p>
                  </a:txBody>
                  <a:tcPr marT="45717" marB="45717" anchor="ctr"/>
                </a:tc>
                <a:extLst>
                  <a:ext uri="{0D108BD9-81ED-4DB2-BD59-A6C34878D82A}">
                    <a16:rowId xmlns:a16="http://schemas.microsoft.com/office/drawing/2014/main" val="10005"/>
                  </a:ext>
                </a:extLst>
              </a:tr>
              <a:tr h="978652">
                <a:tc>
                  <a:txBody>
                    <a:bodyPr/>
                    <a:lstStyle/>
                    <a:p>
                      <a:r>
                        <a:rPr lang="en-US" sz="1800" b="1" dirty="0">
                          <a:latin typeface="Calibri" panose="020F0502020204030204" pitchFamily="34" charset="0"/>
                        </a:rPr>
                        <a:t>EVALUATION</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Treatment of Christ’s brethren</a:t>
                      </a:r>
                    </a:p>
                  </a:txBody>
                  <a:tcPr marT="45717" marB="45717" anchor="ctr">
                    <a:solidFill>
                      <a:schemeClr val="tx2">
                        <a:lumMod val="20000"/>
                        <a:lumOff val="80000"/>
                      </a:schemeClr>
                    </a:solidFill>
                  </a:tcPr>
                </a:tc>
                <a:tc>
                  <a:txBody>
                    <a:bodyPr/>
                    <a:lstStyle/>
                    <a:p>
                      <a:r>
                        <a:rPr lang="en-US" sz="2000" b="1" dirty="0">
                          <a:latin typeface="Calibri" panose="020F0502020204030204" pitchFamily="34" charset="0"/>
                        </a:rPr>
                        <a:t>Passing under shepherd’s rod</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Works taken through fire</a:t>
                      </a:r>
                    </a:p>
                  </a:txBody>
                  <a:tcPr marT="45717" marB="45717" anchor="ctr">
                    <a:solidFill>
                      <a:schemeClr val="accent5">
                        <a:lumMod val="60000"/>
                        <a:lumOff val="40000"/>
                      </a:schemeClr>
                    </a:solidFill>
                  </a:tcPr>
                </a:tc>
                <a:tc>
                  <a:txBody>
                    <a:bodyPr/>
                    <a:lstStyle/>
                    <a:p>
                      <a:r>
                        <a:rPr lang="en-US" sz="2000" b="1" dirty="0">
                          <a:latin typeface="Calibri" panose="020F0502020204030204" pitchFamily="34" charset="0"/>
                        </a:rPr>
                        <a:t>Not in the book; judged by books</a:t>
                      </a: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250146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20640"/>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5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8224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801314"/>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beloved city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0189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517850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idx="4294967295"/>
          </p:nvPr>
        </p:nvSpPr>
        <p:spPr>
          <a:xfrm>
            <a:off x="2209800" y="2857500"/>
            <a:ext cx="7772400" cy="1143000"/>
          </a:xfrm>
        </p:spPr>
        <p:txBody>
          <a:bodyPr/>
          <a:lstStyle/>
          <a:p>
            <a:pPr algn="ctr"/>
            <a:r>
              <a:rPr lang="en-US" altLang="en-US" sz="5400">
                <a:effectLst>
                  <a:outerShdw blurRad="38100" dist="38100" dir="2700000" algn="tl">
                    <a:srgbClr val="000000">
                      <a:alpha val="43137"/>
                    </a:srgbClr>
                  </a:outerShdw>
                </a:effectLst>
              </a:rPr>
              <a:t>Conclusion</a:t>
            </a:r>
          </a:p>
        </p:txBody>
      </p:sp>
    </p:spTree>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A Millennium?</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8229600" cy="5257800"/>
          </a:xfrm>
        </p:spPr>
        <p:txBody>
          <a:bodyPr/>
          <a:lstStyle/>
          <a:p>
            <a:pPr marL="573088" indent="-573088" eaLnBrk="1" hangingPunct="1">
              <a:spcBef>
                <a:spcPts val="0"/>
              </a:spcBef>
              <a:spcAft>
                <a:spcPts val="1800"/>
              </a:spcAft>
              <a:buSzPct val="100000"/>
              <a:buFont typeface="+mj-lt"/>
              <a:buAutoNum type="arabicPeriod"/>
            </a:pPr>
            <a:r>
              <a:rPr lang="en-US" dirty="0"/>
              <a:t>1000 years = literal time period</a:t>
            </a:r>
          </a:p>
          <a:p>
            <a:pPr marL="573088" indent="-573088" eaLnBrk="1" hangingPunct="1">
              <a:spcBef>
                <a:spcPts val="0"/>
              </a:spcBef>
              <a:spcAft>
                <a:spcPts val="1800"/>
              </a:spcAft>
              <a:buSzPct val="100000"/>
              <a:buFont typeface="Wingdings" panose="05000000000000000000" pitchFamily="2" charset="2"/>
              <a:buAutoNum type="arabicPeriod"/>
            </a:pPr>
            <a:r>
              <a:rPr lang="en-US" dirty="0"/>
              <a:t>Vindicates God’s authority</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OT promises</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God’s purpose for Jerusalem</a:t>
            </a:r>
          </a:p>
          <a:p>
            <a:pPr marL="573088" indent="-573088" eaLnBrk="1" hangingPunct="1">
              <a:spcBef>
                <a:spcPts val="0"/>
              </a:spcBef>
              <a:spcAft>
                <a:spcPts val="1800"/>
              </a:spcAft>
              <a:buSzPct val="100000"/>
              <a:buFont typeface="Wingdings" panose="05000000000000000000" pitchFamily="2" charset="2"/>
              <a:buAutoNum type="arabicPeriod"/>
            </a:pPr>
            <a:r>
              <a:rPr lang="en-US" dirty="0"/>
              <a:t>Completes the resurrection program</a:t>
            </a:r>
          </a:p>
          <a:p>
            <a:pPr marL="573088" indent="-573088" eaLnBrk="1" hangingPunct="1">
              <a:spcBef>
                <a:spcPts val="0"/>
              </a:spcBef>
              <a:spcAft>
                <a:spcPts val="1800"/>
              </a:spcAft>
              <a:buSzPct val="100000"/>
              <a:buFont typeface="Wingdings" panose="05000000000000000000" pitchFamily="2" charset="2"/>
              <a:buAutoNum type="arabicPeriod"/>
            </a:pPr>
            <a:r>
              <a:rPr lang="en-US" dirty="0"/>
              <a:t>Only Christ’s rule results in lasting peace</a:t>
            </a:r>
          </a:p>
          <a:p>
            <a:pPr marL="573088" indent="-573088" eaLnBrk="1" hangingPunct="1">
              <a:spcBef>
                <a:spcPts val="0"/>
              </a:spcBef>
              <a:spcAft>
                <a:spcPts val="1800"/>
              </a:spcAft>
              <a:buSzPct val="100000"/>
              <a:buFont typeface="Wingdings" panose="05000000000000000000" pitchFamily="2" charset="2"/>
              <a:buAutoNum type="arabicPeriod"/>
            </a:pPr>
            <a:r>
              <a:rPr lang="en-US" dirty="0"/>
              <a:t>Demonstrates the problem of man’s nature</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2137385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38" name="Group 30">
            <a:extLst>
              <a:ext uri="{FF2B5EF4-FFF2-40B4-BE49-F238E27FC236}">
                <a16:creationId xmlns:a16="http://schemas.microsoft.com/office/drawing/2014/main" id="{BE2D40EB-0B5A-1BF0-3D65-CDB31A06EDC4}"/>
              </a:ext>
            </a:extLst>
          </p:cNvPr>
          <p:cNvGraphicFramePr>
            <a:graphicFrameLocks noGrp="1"/>
          </p:cNvGraphicFramePr>
          <p:nvPr>
            <p:ph type="tbl" idx="1"/>
            <p:extLst>
              <p:ext uri="{D42A27DB-BD31-4B8C-83A1-F6EECF244321}">
                <p14:modId xmlns:p14="http://schemas.microsoft.com/office/powerpoint/2010/main" val="2723773512"/>
              </p:ext>
            </p:extLst>
          </p:nvPr>
        </p:nvGraphicFramePr>
        <p:xfrm>
          <a:off x="1524000" y="1028700"/>
          <a:ext cx="9144000" cy="4800600"/>
        </p:xfrm>
        <a:graphic>
          <a:graphicData uri="http://schemas.openxmlformats.org/drawingml/2006/table">
            <a:tbl>
              <a:tblPr>
                <a:tableStyleId>{D7AC3CCA-C797-4891-BE02-D94E43425B78}</a:tableStyleId>
              </a:tblPr>
              <a:tblGrid>
                <a:gridCol w="5738326">
                  <a:extLst>
                    <a:ext uri="{9D8B030D-6E8A-4147-A177-3AD203B41FA5}">
                      <a16:colId xmlns:a16="http://schemas.microsoft.com/office/drawing/2014/main" val="20000"/>
                    </a:ext>
                  </a:extLst>
                </a:gridCol>
                <a:gridCol w="3405674">
                  <a:extLst>
                    <a:ext uri="{9D8B030D-6E8A-4147-A177-3AD203B41FA5}">
                      <a16:colId xmlns:a16="http://schemas.microsoft.com/office/drawing/2014/main" val="20001"/>
                    </a:ext>
                  </a:extLst>
                </a:gridCol>
              </a:tblGrid>
              <a:tr h="685800">
                <a:tc gridSpan="2">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altLang="en-US" sz="3600" dirty="0">
                          <a:solidFill>
                            <a:schemeClr val="tx2"/>
                          </a:solidFill>
                          <a:latin typeface="Calibri" panose="020F0502020204030204" pitchFamily="34" charset="0"/>
                          <a:ea typeface="+mj-ea"/>
                          <a:cs typeface="+mj-cs"/>
                        </a:rPr>
                        <a:t>Chronology of Revelation</a:t>
                      </a:r>
                      <a:endParaRPr lang="en-US" sz="3600" dirty="0">
                        <a:solidFill>
                          <a:schemeClr val="tx2"/>
                        </a:solidFill>
                        <a:latin typeface="Calibri" panose="020F0502020204030204" pitchFamily="34" charset="0"/>
                        <a:ea typeface="+mj-ea"/>
                        <a:cs typeface="+mj-cs"/>
                      </a:endParaRPr>
                    </a:p>
                  </a:txBody>
                  <a:tcPr anchor="ctr" horzOverflow="overflow">
                    <a:solidFill>
                      <a:schemeClr val="bg2"/>
                    </a:solidFill>
                  </a:tcPr>
                </a:tc>
                <a:tc hMerge="1">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horzOverflow="overflow"/>
                </a:tc>
                <a:extLst>
                  <a:ext uri="{0D108BD9-81ED-4DB2-BD59-A6C34878D82A}">
                    <a16:rowId xmlns:a16="http://schemas.microsoft.com/office/drawing/2014/main" val="658465123"/>
                  </a:ext>
                </a:extLst>
              </a:tr>
              <a:tr h="685800">
                <a:tc>
                  <a:txBody>
                    <a:bodyPr/>
                    <a:lstStyle/>
                    <a:p>
                      <a:pPr marL="4587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Armageddon</a:t>
                      </a:r>
                      <a:endParaRPr kumimoji="0" lang="en-US" sz="28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tc>
                <a:tc>
                  <a:txBody>
                    <a:bodyPr/>
                    <a:lstStyle/>
                    <a:p>
                      <a:pPr marL="4587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Rev. 16:16</a:t>
                      </a:r>
                    </a:p>
                  </a:txBody>
                  <a:tcPr anchor="ctr" horzOverflow="overflow"/>
                </a:tc>
                <a:extLst>
                  <a:ext uri="{0D108BD9-81ED-4DB2-BD59-A6C34878D82A}">
                    <a16:rowId xmlns:a16="http://schemas.microsoft.com/office/drawing/2014/main" val="10000"/>
                  </a:ext>
                </a:extLst>
              </a:tr>
              <a:tr h="685800">
                <a:tc>
                  <a:txBody>
                    <a:bodyPr/>
                    <a:lstStyle/>
                    <a:p>
                      <a:pPr marL="4587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Second Coming</a:t>
                      </a:r>
                    </a:p>
                  </a:txBody>
                  <a:tcPr anchor="ctr" horzOverflow="overflow"/>
                </a:tc>
                <a:tc>
                  <a:txBody>
                    <a:bodyPr/>
                    <a:lstStyle/>
                    <a:p>
                      <a:pPr marL="4587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Rev. 19:11-21</a:t>
                      </a:r>
                    </a:p>
                  </a:txBody>
                  <a:tcPr anchor="ctr" horzOverflow="overflow"/>
                </a:tc>
                <a:extLst>
                  <a:ext uri="{0D108BD9-81ED-4DB2-BD59-A6C34878D82A}">
                    <a16:rowId xmlns:a16="http://schemas.microsoft.com/office/drawing/2014/main" val="10001"/>
                  </a:ext>
                </a:extLst>
              </a:tr>
              <a:tr h="685800">
                <a:tc>
                  <a:txBody>
                    <a:bodyPr/>
                    <a:lstStyle/>
                    <a:p>
                      <a:pPr marL="4587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Millennium</a:t>
                      </a:r>
                    </a:p>
                  </a:txBody>
                  <a:tcPr anchor="ctr" horzOverflow="overflow"/>
                </a:tc>
                <a:tc>
                  <a:txBody>
                    <a:bodyPr/>
                    <a:lstStyle/>
                    <a:p>
                      <a:pPr marL="4587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Rev. 20:1-10</a:t>
                      </a:r>
                    </a:p>
                  </a:txBody>
                  <a:tcPr anchor="ctr" horzOverflow="overflow"/>
                </a:tc>
                <a:extLst>
                  <a:ext uri="{0D108BD9-81ED-4DB2-BD59-A6C34878D82A}">
                    <a16:rowId xmlns:a16="http://schemas.microsoft.com/office/drawing/2014/main" val="10002"/>
                  </a:ext>
                </a:extLst>
              </a:tr>
              <a:tr h="685800">
                <a:tc>
                  <a:txBody>
                    <a:bodyPr/>
                    <a:lstStyle/>
                    <a:p>
                      <a:pPr marL="4587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Great White Throne Judgment</a:t>
                      </a:r>
                    </a:p>
                  </a:txBody>
                  <a:tcPr anchor="ctr" horzOverflow="overflow"/>
                </a:tc>
                <a:tc>
                  <a:txBody>
                    <a:bodyPr/>
                    <a:lstStyle/>
                    <a:p>
                      <a:pPr marL="4587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Rev. 20:11-15</a:t>
                      </a:r>
                    </a:p>
                  </a:txBody>
                  <a:tcPr anchor="ctr" horzOverflow="overflow"/>
                </a:tc>
                <a:extLst>
                  <a:ext uri="{0D108BD9-81ED-4DB2-BD59-A6C34878D82A}">
                    <a16:rowId xmlns:a16="http://schemas.microsoft.com/office/drawing/2014/main" val="10003"/>
                  </a:ext>
                </a:extLst>
              </a:tr>
              <a:tr h="685800">
                <a:tc>
                  <a:txBody>
                    <a:bodyPr/>
                    <a:lstStyle/>
                    <a:p>
                      <a:pPr marL="4587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Destruction of the Earth</a:t>
                      </a:r>
                    </a:p>
                  </a:txBody>
                  <a:tcPr anchor="ctr" horzOverflow="overflow"/>
                </a:tc>
                <a:tc>
                  <a:txBody>
                    <a:bodyPr/>
                    <a:lstStyle/>
                    <a:p>
                      <a:pPr marL="4587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Rev. 21:1</a:t>
                      </a:r>
                    </a:p>
                  </a:txBody>
                  <a:tcPr anchor="ctr" horzOverflow="overflow"/>
                </a:tc>
                <a:extLst>
                  <a:ext uri="{0D108BD9-81ED-4DB2-BD59-A6C34878D82A}">
                    <a16:rowId xmlns:a16="http://schemas.microsoft.com/office/drawing/2014/main" val="10004"/>
                  </a:ext>
                </a:extLst>
              </a:tr>
              <a:tr h="685800">
                <a:tc>
                  <a:txBody>
                    <a:bodyPr/>
                    <a:lstStyle/>
                    <a:p>
                      <a:pPr marL="4587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Eternal State</a:t>
                      </a:r>
                    </a:p>
                  </a:txBody>
                  <a:tcPr anchor="ctr" horzOverflow="overflow"/>
                </a:tc>
                <a:tc>
                  <a:txBody>
                    <a:bodyPr/>
                    <a:lstStyle/>
                    <a:p>
                      <a:pPr marL="4587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Rev. 21-22</a:t>
                      </a:r>
                    </a:p>
                  </a:txBody>
                  <a:tcPr anchor="ctr" horzOverflow="overflow"/>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A Millennium?</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8229600" cy="5257800"/>
          </a:xfrm>
        </p:spPr>
        <p:txBody>
          <a:bodyPr/>
          <a:lstStyle/>
          <a:p>
            <a:pPr marL="573088" indent="-573088" eaLnBrk="1" hangingPunct="1">
              <a:spcBef>
                <a:spcPts val="0"/>
              </a:spcBef>
              <a:spcAft>
                <a:spcPts val="1800"/>
              </a:spcAft>
              <a:buSzPct val="100000"/>
              <a:buFont typeface="+mj-lt"/>
              <a:buAutoNum type="arabicPeriod"/>
            </a:pPr>
            <a:r>
              <a:rPr lang="en-US" dirty="0"/>
              <a:t>1000 years = literal time period</a:t>
            </a:r>
          </a:p>
          <a:p>
            <a:pPr marL="573088" indent="-573088" eaLnBrk="1" hangingPunct="1">
              <a:spcBef>
                <a:spcPts val="0"/>
              </a:spcBef>
              <a:spcAft>
                <a:spcPts val="1800"/>
              </a:spcAft>
              <a:buSzPct val="100000"/>
              <a:buFont typeface="Wingdings" panose="05000000000000000000" pitchFamily="2" charset="2"/>
              <a:buAutoNum type="arabicPeriod"/>
            </a:pPr>
            <a:r>
              <a:rPr lang="en-US" dirty="0"/>
              <a:t>Vindicates God’s authority</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OT promises</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God’s purpose for Jerusalem</a:t>
            </a:r>
          </a:p>
          <a:p>
            <a:pPr marL="573088" indent="-573088" eaLnBrk="1" hangingPunct="1">
              <a:spcBef>
                <a:spcPts val="0"/>
              </a:spcBef>
              <a:spcAft>
                <a:spcPts val="1800"/>
              </a:spcAft>
              <a:buSzPct val="100000"/>
              <a:buFont typeface="Wingdings" panose="05000000000000000000" pitchFamily="2" charset="2"/>
              <a:buAutoNum type="arabicPeriod"/>
            </a:pPr>
            <a:r>
              <a:rPr lang="en-US" dirty="0"/>
              <a:t>Completes the resurrection program</a:t>
            </a:r>
          </a:p>
          <a:p>
            <a:pPr marL="573088" indent="-573088" eaLnBrk="1" hangingPunct="1">
              <a:spcBef>
                <a:spcPts val="0"/>
              </a:spcBef>
              <a:spcAft>
                <a:spcPts val="1800"/>
              </a:spcAft>
              <a:buSzPct val="100000"/>
              <a:buFont typeface="Wingdings" panose="05000000000000000000" pitchFamily="2" charset="2"/>
              <a:buAutoNum type="arabicPeriod"/>
            </a:pPr>
            <a:r>
              <a:rPr lang="en-US" dirty="0"/>
              <a:t>Only Christ’s rule results in lasting peace</a:t>
            </a:r>
          </a:p>
          <a:p>
            <a:pPr marL="573088" indent="-573088" eaLnBrk="1" hangingPunct="1">
              <a:spcBef>
                <a:spcPts val="0"/>
              </a:spcBef>
              <a:spcAft>
                <a:spcPts val="1800"/>
              </a:spcAft>
              <a:buSzPct val="100000"/>
              <a:buFont typeface="Wingdings" panose="05000000000000000000" pitchFamily="2" charset="2"/>
              <a:buAutoNum type="arabicPeriod"/>
            </a:pPr>
            <a:r>
              <a:rPr lang="en-US" dirty="0"/>
              <a:t>Demonstrates the problem of man’s nature</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A Millennium?</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8229600" cy="5257800"/>
          </a:xfrm>
        </p:spPr>
        <p:txBody>
          <a:bodyPr/>
          <a:lstStyle/>
          <a:p>
            <a:pPr marL="573088" indent="-573088" eaLnBrk="1" hangingPunct="1">
              <a:spcBef>
                <a:spcPts val="0"/>
              </a:spcBef>
              <a:spcAft>
                <a:spcPts val="1800"/>
              </a:spcAft>
              <a:buSzPct val="100000"/>
              <a:buFont typeface="+mj-lt"/>
              <a:buAutoNum type="arabicPeriod"/>
            </a:pPr>
            <a:r>
              <a:rPr lang="en-US" b="1" u="sng" dirty="0">
                <a:solidFill>
                  <a:srgbClr val="FFFFCC"/>
                </a:solidFill>
              </a:rPr>
              <a:t>1000 years = literal time period</a:t>
            </a:r>
          </a:p>
          <a:p>
            <a:pPr marL="573088" indent="-573088" eaLnBrk="1" hangingPunct="1">
              <a:spcBef>
                <a:spcPts val="0"/>
              </a:spcBef>
              <a:spcAft>
                <a:spcPts val="1800"/>
              </a:spcAft>
              <a:buSzPct val="100000"/>
              <a:buFont typeface="Wingdings" panose="05000000000000000000" pitchFamily="2" charset="2"/>
              <a:buAutoNum type="arabicPeriod"/>
            </a:pPr>
            <a:r>
              <a:rPr lang="en-US" dirty="0"/>
              <a:t>Vindicates God’s authority</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OT promises</a:t>
            </a:r>
          </a:p>
          <a:p>
            <a:pPr marL="573088" indent="-573088" eaLnBrk="1" hangingPunct="1">
              <a:spcBef>
                <a:spcPts val="0"/>
              </a:spcBef>
              <a:spcAft>
                <a:spcPts val="1800"/>
              </a:spcAft>
              <a:buSzPct val="100000"/>
              <a:buFont typeface="Wingdings" panose="05000000000000000000" pitchFamily="2" charset="2"/>
              <a:buAutoNum type="arabicPeriod"/>
            </a:pPr>
            <a:r>
              <a:rPr lang="en-US" dirty="0"/>
              <a:t>Fulfills God’s purpose for Jerusalem</a:t>
            </a:r>
          </a:p>
          <a:p>
            <a:pPr marL="573088" indent="-573088" eaLnBrk="1" hangingPunct="1">
              <a:spcBef>
                <a:spcPts val="0"/>
              </a:spcBef>
              <a:spcAft>
                <a:spcPts val="1800"/>
              </a:spcAft>
              <a:buSzPct val="100000"/>
              <a:buFont typeface="Wingdings" panose="05000000000000000000" pitchFamily="2" charset="2"/>
              <a:buAutoNum type="arabicPeriod"/>
            </a:pPr>
            <a:r>
              <a:rPr lang="en-US" dirty="0"/>
              <a:t>Completes the resurrection program</a:t>
            </a:r>
          </a:p>
          <a:p>
            <a:pPr marL="573088" indent="-573088" eaLnBrk="1" hangingPunct="1">
              <a:spcBef>
                <a:spcPts val="0"/>
              </a:spcBef>
              <a:spcAft>
                <a:spcPts val="1800"/>
              </a:spcAft>
              <a:buSzPct val="100000"/>
              <a:buFont typeface="Wingdings" panose="05000000000000000000" pitchFamily="2" charset="2"/>
              <a:buAutoNum type="arabicPeriod"/>
            </a:pPr>
            <a:r>
              <a:rPr lang="en-US" dirty="0"/>
              <a:t>Only Christ’s rule results in lasting peace</a:t>
            </a:r>
          </a:p>
          <a:p>
            <a:pPr marL="573088" indent="-573088" eaLnBrk="1" hangingPunct="1">
              <a:spcBef>
                <a:spcPts val="0"/>
              </a:spcBef>
              <a:spcAft>
                <a:spcPts val="1800"/>
              </a:spcAft>
              <a:buSzPct val="100000"/>
              <a:buFont typeface="Wingdings" panose="05000000000000000000" pitchFamily="2" charset="2"/>
              <a:buAutoNum type="arabicPeriod"/>
            </a:pPr>
            <a:r>
              <a:rPr lang="en-US" dirty="0"/>
              <a:t>Demonstrates the problem of man’s nature</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7230691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63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9089</TotalTime>
  <Words>3690</Words>
  <Application>Microsoft Office PowerPoint</Application>
  <PresentationFormat>Widescreen</PresentationFormat>
  <Paragraphs>326</Paragraphs>
  <Slides>66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Times New Roman</vt:lpstr>
      <vt:lpstr>Wingdings</vt:lpstr>
      <vt:lpstr>Azure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 Millennium?</vt:lpstr>
      <vt:lpstr>Why A Millennium?</vt:lpstr>
      <vt:lpstr>PowerPoint Presentation</vt:lpstr>
      <vt:lpstr>Reasons for Understanding 1000 Literally</vt:lpstr>
      <vt:lpstr>PowerPoint Presentation</vt:lpstr>
      <vt:lpstr>PowerPoint Presentation</vt:lpstr>
      <vt:lpstr>Why A Millennium?</vt:lpstr>
      <vt:lpstr>Names &amp; Titles Demonstrating Satan’s  Post-Fall, Earthly Authority  (Job 1:7; 2:2; Luke 4:5-8; Rom. 8:19-22)</vt:lpstr>
      <vt:lpstr>PowerPoint Presentation</vt:lpstr>
      <vt:lpstr>Charles Ryrie Basic Theology, Page 511</vt:lpstr>
      <vt:lpstr>PowerPoint Presentation</vt:lpstr>
      <vt:lpstr>Why A Millennium?</vt:lpstr>
      <vt:lpstr>Fulfill Old Testament Promises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Premillennialism: A One-Text Theology?</vt:lpstr>
      <vt:lpstr>Why A Millennium?</vt:lpstr>
      <vt:lpstr>PowerPoint Presentation</vt:lpstr>
      <vt:lpstr>PowerPoint Presentation</vt:lpstr>
      <vt:lpstr>PowerPoint Presentation</vt:lpstr>
      <vt:lpstr>PowerPoint Presentation</vt:lpstr>
      <vt:lpstr>PowerPoint Presentation</vt:lpstr>
      <vt:lpstr>PowerPoint Presentation</vt:lpstr>
      <vt:lpstr>Why A Millennium?</vt:lpstr>
      <vt:lpstr>PowerPoint Presentation</vt:lpstr>
      <vt:lpstr>PowerPoint Presentation</vt:lpstr>
      <vt:lpstr>PowerPoint Presentation</vt:lpstr>
      <vt:lpstr>God’s Resurrection Program</vt:lpstr>
      <vt:lpstr>PowerPoint Presentation</vt:lpstr>
      <vt:lpstr>PowerPoint Presentation</vt:lpstr>
      <vt:lpstr>PowerPoint Presentation</vt:lpstr>
      <vt:lpstr>PowerPoint Presentation</vt:lpstr>
      <vt:lpstr>PowerPoint Presentation</vt:lpstr>
      <vt:lpstr>PowerPoint Presentation</vt:lpstr>
      <vt:lpstr>Order or Tagma (1 Cor. 15:23)</vt:lpstr>
      <vt:lpstr>PowerPoint Presentation</vt:lpstr>
      <vt:lpstr>Why A Millennium?</vt:lpstr>
      <vt:lpstr>Only Christ’s Rule Over Fallen Creation  Will Result in Lasting Peace</vt:lpstr>
      <vt:lpstr>PowerPoint Presentation</vt:lpstr>
      <vt:lpstr>Eternal State is Future</vt:lpstr>
      <vt:lpstr>Why A Millennium?</vt:lpstr>
      <vt:lpstr>Man’s Real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Why A Millennium?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Premillennialism</dc:title>
  <dc:subject>Premillennialism</dc:subject>
  <dc:creator>A. Woods</dc:creator>
  <dc:description>Modified by Jim McGowan</dc:description>
  <cp:lastModifiedBy>anne woods</cp:lastModifiedBy>
  <cp:revision>1031</cp:revision>
  <cp:lastPrinted>2016-11-04T01:25:50Z</cp:lastPrinted>
  <dcterms:created xsi:type="dcterms:W3CDTF">2009-03-17T12:21:13Z</dcterms:created>
  <dcterms:modified xsi:type="dcterms:W3CDTF">2023-02-24T16:21:46Z</dcterms:modified>
</cp:coreProperties>
</file>