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2"/>
  </p:notesMasterIdLst>
  <p:handoutMasterIdLst>
    <p:handoutMasterId r:id="rId123"/>
  </p:handoutMasterIdLst>
  <p:sldIdLst>
    <p:sldId id="2094" r:id="rId2"/>
    <p:sldId id="9505" r:id="rId3"/>
    <p:sldId id="9521" r:id="rId4"/>
    <p:sldId id="9524" r:id="rId5"/>
    <p:sldId id="9570" r:id="rId6"/>
    <p:sldId id="9571" r:id="rId7"/>
    <p:sldId id="9573" r:id="rId8"/>
    <p:sldId id="9574" r:id="rId9"/>
    <p:sldId id="9575" r:id="rId10"/>
    <p:sldId id="9698" r:id="rId11"/>
    <p:sldId id="9654" r:id="rId12"/>
    <p:sldId id="9576" r:id="rId13"/>
    <p:sldId id="9577" r:id="rId14"/>
    <p:sldId id="9581" r:id="rId15"/>
    <p:sldId id="9583" r:id="rId16"/>
    <p:sldId id="9582" r:id="rId17"/>
    <p:sldId id="8976" r:id="rId18"/>
    <p:sldId id="4815" r:id="rId19"/>
    <p:sldId id="9584" r:id="rId20"/>
    <p:sldId id="9585" r:id="rId21"/>
    <p:sldId id="9578" r:id="rId22"/>
    <p:sldId id="9579" r:id="rId23"/>
    <p:sldId id="9580" r:id="rId24"/>
    <p:sldId id="9572" r:id="rId25"/>
    <p:sldId id="9586" r:id="rId26"/>
    <p:sldId id="9691" r:id="rId27"/>
    <p:sldId id="9692" r:id="rId28"/>
    <p:sldId id="9693" r:id="rId29"/>
    <p:sldId id="9591" r:id="rId30"/>
    <p:sldId id="9592" r:id="rId31"/>
    <p:sldId id="8678" r:id="rId32"/>
    <p:sldId id="2581" r:id="rId33"/>
    <p:sldId id="2671" r:id="rId34"/>
    <p:sldId id="5930" r:id="rId35"/>
    <p:sldId id="2012" r:id="rId36"/>
    <p:sldId id="9593" r:id="rId37"/>
    <p:sldId id="9699" r:id="rId38"/>
    <p:sldId id="2074" r:id="rId39"/>
    <p:sldId id="9694" r:id="rId40"/>
    <p:sldId id="7918" r:id="rId41"/>
    <p:sldId id="9657" r:id="rId42"/>
    <p:sldId id="9525" r:id="rId43"/>
    <p:sldId id="9594" r:id="rId44"/>
    <p:sldId id="9675" r:id="rId45"/>
    <p:sldId id="9676" r:id="rId46"/>
    <p:sldId id="9677" r:id="rId47"/>
    <p:sldId id="9604" r:id="rId48"/>
    <p:sldId id="9605" r:id="rId49"/>
    <p:sldId id="9606" r:id="rId50"/>
    <p:sldId id="9678" r:id="rId51"/>
    <p:sldId id="9607" r:id="rId52"/>
    <p:sldId id="9614" r:id="rId53"/>
    <p:sldId id="9615" r:id="rId54"/>
    <p:sldId id="9679" r:id="rId55"/>
    <p:sldId id="9610" r:id="rId56"/>
    <p:sldId id="9616" r:id="rId57"/>
    <p:sldId id="9700" r:id="rId58"/>
    <p:sldId id="9617" r:id="rId59"/>
    <p:sldId id="9701" r:id="rId60"/>
    <p:sldId id="9680" r:id="rId61"/>
    <p:sldId id="9613" r:id="rId62"/>
    <p:sldId id="9695" r:id="rId63"/>
    <p:sldId id="9660" r:id="rId64"/>
    <p:sldId id="9662" r:id="rId65"/>
    <p:sldId id="9661" r:id="rId66"/>
    <p:sldId id="9696" r:id="rId67"/>
    <p:sldId id="9681" r:id="rId68"/>
    <p:sldId id="9663" r:id="rId69"/>
    <p:sldId id="9664" r:id="rId70"/>
    <p:sldId id="9682" r:id="rId71"/>
    <p:sldId id="9620" r:id="rId72"/>
    <p:sldId id="9634" r:id="rId73"/>
    <p:sldId id="9635" r:id="rId74"/>
    <p:sldId id="9683" r:id="rId75"/>
    <p:sldId id="9623" r:id="rId76"/>
    <p:sldId id="9624" r:id="rId77"/>
    <p:sldId id="9370" r:id="rId78"/>
    <p:sldId id="9665" r:id="rId79"/>
    <p:sldId id="9625" r:id="rId80"/>
    <p:sldId id="9626" r:id="rId81"/>
    <p:sldId id="9684" r:id="rId82"/>
    <p:sldId id="8974" r:id="rId83"/>
    <p:sldId id="9685" r:id="rId84"/>
    <p:sldId id="9702" r:id="rId85"/>
    <p:sldId id="9686" r:id="rId86"/>
    <p:sldId id="9666" r:id="rId87"/>
    <p:sldId id="9667" r:id="rId88"/>
    <p:sldId id="9282" r:id="rId89"/>
    <p:sldId id="9283" r:id="rId90"/>
    <p:sldId id="9526" r:id="rId91"/>
    <p:sldId id="9636" r:id="rId92"/>
    <p:sldId id="9687" r:id="rId93"/>
    <p:sldId id="5255" r:id="rId94"/>
    <p:sldId id="5256" r:id="rId95"/>
    <p:sldId id="1942" r:id="rId96"/>
    <p:sldId id="5268" r:id="rId97"/>
    <p:sldId id="9638" r:id="rId98"/>
    <p:sldId id="9639" r:id="rId99"/>
    <p:sldId id="9688" r:id="rId100"/>
    <p:sldId id="9689" r:id="rId101"/>
    <p:sldId id="9669" r:id="rId102"/>
    <p:sldId id="281" r:id="rId103"/>
    <p:sldId id="4272" r:id="rId104"/>
    <p:sldId id="2632" r:id="rId105"/>
    <p:sldId id="2629" r:id="rId106"/>
    <p:sldId id="8262" r:id="rId107"/>
    <p:sldId id="9690" r:id="rId108"/>
    <p:sldId id="8980" r:id="rId109"/>
    <p:sldId id="8981" r:id="rId110"/>
    <p:sldId id="9670" r:id="rId111"/>
    <p:sldId id="9643" r:id="rId112"/>
    <p:sldId id="7260" r:id="rId113"/>
    <p:sldId id="2174" r:id="rId114"/>
    <p:sldId id="7184" r:id="rId115"/>
    <p:sldId id="9644" r:id="rId116"/>
    <p:sldId id="9671" r:id="rId117"/>
    <p:sldId id="9645" r:id="rId118"/>
    <p:sldId id="7655" r:id="rId119"/>
    <p:sldId id="9527" r:id="rId120"/>
    <p:sldId id="7975" r:id="rId121"/>
  </p:sldIdLst>
  <p:sldSz cx="12192000" cy="6858000"/>
  <p:notesSz cx="7315200" cy="9601200"/>
  <p:custDataLst>
    <p:tags r:id="rId12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FAD99-82C3-4E45-9A4C-B32C078EFCFB}" v="1" dt="2023-01-15T18:23:08.07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08" autoAdjust="0"/>
    <p:restoredTop sz="95428" autoAdjust="0"/>
  </p:normalViewPr>
  <p:slideViewPr>
    <p:cSldViewPr>
      <p:cViewPr varScale="1">
        <p:scale>
          <a:sx n="109" d="100"/>
          <a:sy n="109" d="100"/>
        </p:scale>
        <p:origin x="106" y="10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643" y="8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gs" Target="tags/tag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BA0DC82-0041-4A09-9ABE-8A5839B7F96F}"/>
    <pc:docChg chg="delSld">
      <pc:chgData name="Jim McGowan" userId="e2c7446dd3aca506" providerId="LiveId" clId="{0BA0DC82-0041-4A09-9ABE-8A5839B7F96F}" dt="2022-11-27T18:25:49.372" v="0" actId="47"/>
      <pc:docMkLst>
        <pc:docMk/>
      </pc:docMkLst>
      <pc:sldChg chg="del">
        <pc:chgData name="Jim McGowan" userId="e2c7446dd3aca506" providerId="LiveId" clId="{0BA0DC82-0041-4A09-9ABE-8A5839B7F96F}" dt="2022-11-27T18:25:49.372" v="0" actId="47"/>
        <pc:sldMkLst>
          <pc:docMk/>
          <pc:sldMk cId="3412303361" sldId="9376"/>
        </pc:sldMkLst>
      </pc:sldChg>
    </pc:docChg>
  </pc:docChgLst>
  <pc:docChgLst>
    <pc:chgData name="Jim McGowan" userId="e2c7446dd3aca506" providerId="LiveId" clId="{582FAD99-82C3-4E45-9A4C-B32C078EFCFB}"/>
    <pc:docChg chg="addSld modSld">
      <pc:chgData name="Jim McGowan" userId="e2c7446dd3aca506" providerId="LiveId" clId="{582FAD99-82C3-4E45-9A4C-B32C078EFCFB}" dt="2023-01-15T18:24:01.399" v="23" actId="20577"/>
      <pc:docMkLst>
        <pc:docMk/>
      </pc:docMkLst>
      <pc:sldChg chg="addSp modSp new mod">
        <pc:chgData name="Jim McGowan" userId="e2c7446dd3aca506" providerId="LiveId" clId="{582FAD99-82C3-4E45-9A4C-B32C078EFCFB}" dt="2023-01-15T18:24:01.399" v="23" actId="20577"/>
        <pc:sldMkLst>
          <pc:docMk/>
          <pc:sldMk cId="2332071574" sldId="9697"/>
        </pc:sldMkLst>
        <pc:spChg chg="add mod">
          <ac:chgData name="Jim McGowan" userId="e2c7446dd3aca506" providerId="LiveId" clId="{582FAD99-82C3-4E45-9A4C-B32C078EFCFB}" dt="2023-01-15T18:24:01.399" v="23" actId="20577"/>
          <ac:spMkLst>
            <pc:docMk/>
            <pc:sldMk cId="2332071574" sldId="9697"/>
            <ac:spMk id="2" creationId="{63591E86-8EF8-FF9D-35E3-F09B256A9780}"/>
          </ac:spMkLst>
        </pc:spChg>
      </pc:sldChg>
    </pc:docChg>
  </pc:docChgLst>
  <pc:docChgLst>
    <pc:chgData name="Jim McGowan" userId="e2c7446dd3aca506" providerId="LiveId" clId="{8B41AB13-7315-41A7-A317-ABADCB30E663}"/>
    <pc:docChg chg="undo custSel addSld modSld">
      <pc:chgData name="Jim McGowan" userId="e2c7446dd3aca506" providerId="LiveId" clId="{8B41AB13-7315-41A7-A317-ABADCB30E663}" dt="2023-01-01T17:57:30.235" v="23" actId="12789"/>
      <pc:docMkLst>
        <pc:docMk/>
      </pc:docMkLst>
      <pc:sldChg chg="modSp mod">
        <pc:chgData name="Jim McGowan" userId="e2c7446dd3aca506" providerId="LiveId" clId="{8B41AB13-7315-41A7-A317-ABADCB30E663}" dt="2023-01-01T17:19:27.724" v="2" actId="113"/>
        <pc:sldMkLst>
          <pc:docMk/>
          <pc:sldMk cId="124872030" sldId="3538"/>
        </pc:sldMkLst>
        <pc:spChg chg="mod">
          <ac:chgData name="Jim McGowan" userId="e2c7446dd3aca506" providerId="LiveId" clId="{8B41AB13-7315-41A7-A317-ABADCB30E663}" dt="2023-01-01T17:19:27.724" v="2" actId="113"/>
          <ac:spMkLst>
            <pc:docMk/>
            <pc:sldMk cId="124872030" sldId="3538"/>
            <ac:spMk id="134147" creationId="{00000000-0000-0000-0000-000000000000}"/>
          </ac:spMkLst>
        </pc:spChg>
      </pc:sldChg>
      <pc:sldChg chg="modSp mod">
        <pc:chgData name="Jim McGowan" userId="e2c7446dd3aca506" providerId="LiveId" clId="{8B41AB13-7315-41A7-A317-ABADCB30E663}" dt="2023-01-01T17:49:40.404" v="6" actId="1076"/>
        <pc:sldMkLst>
          <pc:docMk/>
          <pc:sldMk cId="3206710387" sldId="5359"/>
        </pc:sldMkLst>
        <pc:picChg chg="mod">
          <ac:chgData name="Jim McGowan" userId="e2c7446dd3aca506" providerId="LiveId" clId="{8B41AB13-7315-41A7-A317-ABADCB30E663}" dt="2023-01-01T17:49:40.404" v="6" actId="1076"/>
          <ac:picMkLst>
            <pc:docMk/>
            <pc:sldMk cId="3206710387" sldId="5359"/>
            <ac:picMk id="6" creationId="{3D329064-0A11-4186-A2B5-6AD0823CA49A}"/>
          </ac:picMkLst>
        </pc:picChg>
      </pc:sldChg>
      <pc:sldChg chg="modSp mod">
        <pc:chgData name="Jim McGowan" userId="e2c7446dd3aca506" providerId="LiveId" clId="{8B41AB13-7315-41A7-A317-ABADCB30E663}" dt="2023-01-01T17:21:55.163" v="4" actId="108"/>
        <pc:sldMkLst>
          <pc:docMk/>
          <pc:sldMk cId="1061081158" sldId="7918"/>
        </pc:sldMkLst>
        <pc:spChg chg="mod">
          <ac:chgData name="Jim McGowan" userId="e2c7446dd3aca506" providerId="LiveId" clId="{8B41AB13-7315-41A7-A317-ABADCB30E663}" dt="2023-01-01T17:21:55.163" v="4" actId="108"/>
          <ac:spMkLst>
            <pc:docMk/>
            <pc:sldMk cId="1061081158" sldId="7918"/>
            <ac:spMk id="134147" creationId="{00000000-0000-0000-0000-000000000000}"/>
          </ac:spMkLst>
        </pc:spChg>
      </pc:sldChg>
      <pc:sldChg chg="modSp mod">
        <pc:chgData name="Jim McGowan" userId="e2c7446dd3aca506" providerId="LiveId" clId="{8B41AB13-7315-41A7-A317-ABADCB30E663}" dt="2023-01-01T17:21:04.076" v="3" actId="108"/>
        <pc:sldMkLst>
          <pc:docMk/>
          <pc:sldMk cId="162318517" sldId="9519"/>
        </pc:sldMkLst>
        <pc:spChg chg="mod">
          <ac:chgData name="Jim McGowan" userId="e2c7446dd3aca506" providerId="LiveId" clId="{8B41AB13-7315-41A7-A317-ABADCB30E663}" dt="2023-01-01T17:21:04.076" v="3" actId="108"/>
          <ac:spMkLst>
            <pc:docMk/>
            <pc:sldMk cId="162318517" sldId="9519"/>
            <ac:spMk id="134147" creationId="{00000000-0000-0000-0000-000000000000}"/>
          </ac:spMkLst>
        </pc:spChg>
      </pc:sldChg>
      <pc:sldChg chg="delSp modSp new mod">
        <pc:chgData name="Jim McGowan" userId="e2c7446dd3aca506" providerId="LiveId" clId="{8B41AB13-7315-41A7-A317-ABADCB30E663}" dt="2023-01-01T17:57:30.235" v="23" actId="12789"/>
        <pc:sldMkLst>
          <pc:docMk/>
          <pc:sldMk cId="1805136337" sldId="9520"/>
        </pc:sldMkLst>
        <pc:spChg chg="mod">
          <ac:chgData name="Jim McGowan" userId="e2c7446dd3aca506" providerId="LiveId" clId="{8B41AB13-7315-41A7-A317-ABADCB30E663}" dt="2023-01-01T17:57:30.235" v="23" actId="12789"/>
          <ac:spMkLst>
            <pc:docMk/>
            <pc:sldMk cId="1805136337" sldId="9520"/>
            <ac:spMk id="2" creationId="{2B5C6F8D-B6ED-3BA1-F097-C227979545C0}"/>
          </ac:spMkLst>
        </pc:spChg>
        <pc:spChg chg="del">
          <ac:chgData name="Jim McGowan" userId="e2c7446dd3aca506" providerId="LiveId" clId="{8B41AB13-7315-41A7-A317-ABADCB30E663}" dt="2023-01-01T17:57:19.373" v="21" actId="478"/>
          <ac:spMkLst>
            <pc:docMk/>
            <pc:sldMk cId="1805136337" sldId="9520"/>
            <ac:spMk id="3" creationId="{B454CB93-6C8B-0291-E7E7-82DCA662540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107 - 27v18-29 </a:t>
            </a:r>
          </a:p>
          <a:p>
            <a:pPr>
              <a:defRPr/>
            </a:pPr>
            <a:r>
              <a:rPr lang="en-US" sz="1600" dirty="0"/>
              <a:t>01-29-2023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1/28/2023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526787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1329710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69</a:t>
            </a:fld>
            <a:endParaRPr lang="en-US" altLang="en-US" dirty="0"/>
          </a:p>
        </p:txBody>
      </p:sp>
    </p:spTree>
    <p:extLst>
      <p:ext uri="{BB962C8B-B14F-4D97-AF65-F5344CB8AC3E}">
        <p14:creationId xmlns:p14="http://schemas.microsoft.com/office/powerpoint/2010/main" val="2485703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78</a:t>
            </a:fld>
            <a:endParaRPr lang="en-US" altLang="en-US" dirty="0"/>
          </a:p>
        </p:txBody>
      </p:sp>
    </p:spTree>
    <p:extLst>
      <p:ext uri="{BB962C8B-B14F-4D97-AF65-F5344CB8AC3E}">
        <p14:creationId xmlns:p14="http://schemas.microsoft.com/office/powerpoint/2010/main" val="776152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84</a:t>
            </a:fld>
            <a:endParaRPr lang="en-US" altLang="en-US" dirty="0"/>
          </a:p>
        </p:txBody>
      </p:sp>
    </p:spTree>
    <p:extLst>
      <p:ext uri="{BB962C8B-B14F-4D97-AF65-F5344CB8AC3E}">
        <p14:creationId xmlns:p14="http://schemas.microsoft.com/office/powerpoint/2010/main" val="1445898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86</a:t>
            </a:fld>
            <a:endParaRPr lang="en-US" altLang="en-US" dirty="0"/>
          </a:p>
        </p:txBody>
      </p:sp>
    </p:spTree>
    <p:extLst>
      <p:ext uri="{BB962C8B-B14F-4D97-AF65-F5344CB8AC3E}">
        <p14:creationId xmlns:p14="http://schemas.microsoft.com/office/powerpoint/2010/main" val="2689830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87</a:t>
            </a:fld>
            <a:endParaRPr lang="en-US" altLang="en-US" dirty="0"/>
          </a:p>
        </p:txBody>
      </p:sp>
    </p:spTree>
    <p:extLst>
      <p:ext uri="{BB962C8B-B14F-4D97-AF65-F5344CB8AC3E}">
        <p14:creationId xmlns:p14="http://schemas.microsoft.com/office/powerpoint/2010/main" val="282099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120</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a:t>
            </a:fld>
            <a:endParaRPr lang="en-US" altLang="en-US" dirty="0"/>
          </a:p>
        </p:txBody>
      </p:sp>
    </p:spTree>
    <p:extLst>
      <p:ext uri="{BB962C8B-B14F-4D97-AF65-F5344CB8AC3E}">
        <p14:creationId xmlns:p14="http://schemas.microsoft.com/office/powerpoint/2010/main" val="1221885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182348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54983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57</a:t>
            </a:fld>
            <a:endParaRPr lang="en-US" altLang="en-US" dirty="0"/>
          </a:p>
        </p:txBody>
      </p:sp>
    </p:spTree>
    <p:extLst>
      <p:ext uri="{BB962C8B-B14F-4D97-AF65-F5344CB8AC3E}">
        <p14:creationId xmlns:p14="http://schemas.microsoft.com/office/powerpoint/2010/main" val="355561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59</a:t>
            </a:fld>
            <a:endParaRPr lang="en-US" altLang="en-US" dirty="0"/>
          </a:p>
        </p:txBody>
      </p:sp>
    </p:spTree>
    <p:extLst>
      <p:ext uri="{BB962C8B-B14F-4D97-AF65-F5344CB8AC3E}">
        <p14:creationId xmlns:p14="http://schemas.microsoft.com/office/powerpoint/2010/main" val="2729809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63</a:t>
            </a:fld>
            <a:endParaRPr lang="en-US" altLang="en-US" dirty="0"/>
          </a:p>
        </p:txBody>
      </p:sp>
    </p:spTree>
    <p:extLst>
      <p:ext uri="{BB962C8B-B14F-4D97-AF65-F5344CB8AC3E}">
        <p14:creationId xmlns:p14="http://schemas.microsoft.com/office/powerpoint/2010/main" val="360641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64</a:t>
            </a:fld>
            <a:endParaRPr lang="en-US" altLang="en-US" dirty="0"/>
          </a:p>
        </p:txBody>
      </p:sp>
    </p:spTree>
    <p:extLst>
      <p:ext uri="{BB962C8B-B14F-4D97-AF65-F5344CB8AC3E}">
        <p14:creationId xmlns:p14="http://schemas.microsoft.com/office/powerpoint/2010/main" val="3976896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65</a:t>
            </a:fld>
            <a:endParaRPr lang="en-US" altLang="en-US" dirty="0"/>
          </a:p>
        </p:txBody>
      </p:sp>
    </p:spTree>
    <p:extLst>
      <p:ext uri="{BB962C8B-B14F-4D97-AF65-F5344CB8AC3E}">
        <p14:creationId xmlns:p14="http://schemas.microsoft.com/office/powerpoint/2010/main" val="155834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1/28/2023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1817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 id="2147488922"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71018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561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61313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A8DACD6-E24B-4CB6-85A9-4EAE60EC791F}"/>
              </a:ext>
            </a:extLst>
          </p:cNvPr>
          <p:cNvSpPr>
            <a:spLocks noGrp="1" noChangeArrowheads="1"/>
          </p:cNvSpPr>
          <p:nvPr>
            <p:ph type="title"/>
          </p:nvPr>
        </p:nvSpPr>
        <p:spPr>
          <a:xfrm>
            <a:off x="3048000" y="228600"/>
            <a:ext cx="6096000" cy="1371600"/>
          </a:xfrm>
        </p:spPr>
        <p:txBody>
          <a:bodyPr/>
          <a:lstStyle/>
          <a:p>
            <a:pPr marL="628650" indent="-628650" eaLnBrk="1" hangingPunct="1">
              <a:buNone/>
              <a:defRPr/>
            </a:pPr>
            <a:r>
              <a:rPr lang="en-US" sz="4000" dirty="0"/>
              <a:t>Messiah must be Jewish or from the line of Jacob</a:t>
            </a:r>
          </a:p>
        </p:txBody>
      </p:sp>
      <p:sp>
        <p:nvSpPr>
          <p:cNvPr id="58371" name="Rectangle 3">
            <a:extLst>
              <a:ext uri="{FF2B5EF4-FFF2-40B4-BE49-F238E27FC236}">
                <a16:creationId xmlns:a16="http://schemas.microsoft.com/office/drawing/2014/main" id="{9C92B719-FE13-4045-8F78-FF0D28371DB2}"/>
              </a:ext>
            </a:extLst>
          </p:cNvPr>
          <p:cNvSpPr>
            <a:spLocks noGrp="1" noChangeArrowheads="1"/>
          </p:cNvSpPr>
          <p:nvPr>
            <p:ph type="body" idx="1"/>
          </p:nvPr>
        </p:nvSpPr>
        <p:spPr>
          <a:xfrm>
            <a:off x="1981200" y="2743201"/>
            <a:ext cx="3924300" cy="568325"/>
          </a:xfrm>
        </p:spPr>
        <p:txBody>
          <a:bodyPr/>
          <a:lstStyle/>
          <a:p>
            <a:pPr eaLnBrk="1" hangingPunct="1">
              <a:lnSpc>
                <a:spcPct val="90000"/>
              </a:lnSpc>
              <a:buClr>
                <a:schemeClr val="tx2"/>
              </a:buClr>
              <a:buFont typeface="Wingdings" panose="05000000000000000000" pitchFamily="2" charset="2"/>
              <a:buChar char="n"/>
              <a:defRPr/>
            </a:pPr>
            <a:r>
              <a:rPr lang="en-US" sz="3600" dirty="0"/>
              <a:t>Numbers 24:17</a:t>
            </a:r>
          </a:p>
        </p:txBody>
      </p:sp>
      <p:pic>
        <p:nvPicPr>
          <p:cNvPr id="23556" name="Picture 5" descr="C:\Documents and Settings\Owner\Application Data\Microsoft\Media Catalog\Downloaded Clips\cl5e\j0237315.wmf">
            <a:extLst>
              <a:ext uri="{FF2B5EF4-FFF2-40B4-BE49-F238E27FC236}">
                <a16:creationId xmlns:a16="http://schemas.microsoft.com/office/drawing/2014/main" id="{D811C4BB-7EBD-40B2-90A2-2052A76115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0" y="2133601"/>
            <a:ext cx="2997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
        <p:nvSpPr>
          <p:cNvPr id="43011" name="Rectangle 3"/>
          <p:cNvSpPr>
            <a:spLocks noGrp="1" noChangeArrowheads="1"/>
          </p:cNvSpPr>
          <p:nvPr>
            <p:ph type="body" idx="1"/>
          </p:nvPr>
        </p:nvSpPr>
        <p:spPr>
          <a:xfrm>
            <a:off x="609600" y="1143000"/>
            <a:ext cx="10972800" cy="4648200"/>
          </a:xfrm>
        </p:spPr>
        <p:txBody>
          <a:bodyPr/>
          <a:lstStyle/>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First oracle (23:1-12), Balaam explained that God’s blessings upon Israel were irrevocable. </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Second oracle (23:13-26), Balaam explained that the source of Israel’s blessing was her unique relationship to Yahweh</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Third oracle (23:27–24:14), Balaam extolled Israel’s beauty.</a:t>
            </a:r>
          </a:p>
          <a:p>
            <a:pPr marL="457200" indent="-457200" algn="just">
              <a:spcBef>
                <a:spcPts val="0"/>
              </a:spcBef>
              <a:spcAft>
                <a:spcPts val="2400"/>
              </a:spcAft>
              <a:buClr>
                <a:schemeClr val="tx2"/>
              </a:buClr>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Fourth oracle (24:15-19), Balaam explained that a future messianic deliverer (Gen 49:10) would spring forth and exercise dominion from Israel</a:t>
            </a:r>
            <a:r>
              <a:rPr lang="en-US" altLang="en-US" sz="3000" b="1" dirty="0">
                <a:solidFill>
                  <a:srgbClr val="FFFFCC"/>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94348993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609600" y="1143001"/>
            <a:ext cx="11201400" cy="4918075"/>
          </a:xfrm>
        </p:spPr>
        <p:txBody>
          <a:bodyPr/>
          <a:lstStyle/>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Fifth oracle (</a:t>
            </a:r>
            <a:r>
              <a:rPr lang="en-US" altLang="en-US" sz="3000" dirty="0" err="1">
                <a:effectLst>
                  <a:outerShdw blurRad="38100" dist="38100" dir="2700000" algn="tl">
                    <a:srgbClr val="000000">
                      <a:alpha val="43137"/>
                    </a:srgbClr>
                  </a:outerShdw>
                </a:effectLst>
                <a:cs typeface="Calibri" panose="020F0502020204030204" pitchFamily="34" charset="0"/>
              </a:rPr>
              <a:t>Num</a:t>
            </a:r>
            <a:r>
              <a:rPr lang="en-US" altLang="en-US" sz="3000" dirty="0">
                <a:effectLst>
                  <a:outerShdw blurRad="38100" dist="38100" dir="2700000" algn="tl">
                    <a:srgbClr val="000000">
                      <a:alpha val="43137"/>
                    </a:srgbClr>
                  </a:outerShdw>
                </a:effectLst>
                <a:cs typeface="Calibri" panose="020F0502020204030204" pitchFamily="34" charset="0"/>
              </a:rPr>
              <a:t> 24:20) predicts Amalek’s destruction. Amalek was the first foe that Israel had to fight against after leaving Egypt (Exod 17).</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Sixth oracle (24:21-22) predicts the destruction of the Midianite group known as the Kenites as well as Assyria. </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The nations of the seventh oracle are difficult to identify (24:23-24). </a:t>
            </a:r>
          </a:p>
        </p:txBody>
      </p:sp>
      <p:sp>
        <p:nvSpPr>
          <p:cNvPr id="5" name="Rectangle 2"/>
          <p:cNvSpPr>
            <a:spLocks noGrp="1" noChangeArrowheads="1"/>
          </p:cNvSpPr>
          <p:nvPr>
            <p:ph type="title"/>
          </p:nvPr>
        </p:nvSpPr>
        <p:spPr>
          <a:xfrm>
            <a:off x="2171700" y="228600"/>
            <a:ext cx="78486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(23-24)</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20591191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2AD37-3663-4E6C-ADE1-C27BE3B35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Numbers 24:17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see him, but not now; I behold him, but not near;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star shall come forth from Jacob, A scepter shall rise from Israel</a:t>
            </a:r>
            <a:r>
              <a:rPr lang="en-US" sz="3600" dirty="0">
                <a:effectLst>
                  <a:outerShdw blurRad="38100" dist="38100" dir="2700000" algn="tl">
                    <a:srgbClr val="000000">
                      <a:alpha val="43137"/>
                    </a:srgbClr>
                  </a:outerShdw>
                </a:effectLst>
                <a:latin typeface="Calibri" panose="020F0502020204030204" pitchFamily="34" charset="0"/>
              </a:rPr>
              <a:t>, And shall crush through the forehead of Moab, And tear down all the sons of </a:t>
            </a:r>
            <a:r>
              <a:rPr lang="en-US" sz="3600" dirty="0" err="1">
                <a:effectLst>
                  <a:outerShdw blurRad="38100" dist="38100" dir="2700000" algn="tl">
                    <a:srgbClr val="000000">
                      <a:alpha val="43137"/>
                    </a:srgbClr>
                  </a:outerShdw>
                </a:effectLst>
                <a:latin typeface="Calibri" panose="020F0502020204030204" pitchFamily="34" charset="0"/>
              </a:rPr>
              <a:t>Sheth</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CC10C40F-3004-97ED-ABA5-0489FD0F3D14}"/>
              </a:ext>
            </a:extLst>
          </p:cNvPr>
          <p:cNvPicPr>
            <a:picLocks noChangeAspect="1"/>
          </p:cNvPicPr>
          <p:nvPr/>
        </p:nvPicPr>
        <p:blipFill>
          <a:blip r:embed="rId3"/>
          <a:stretch>
            <a:fillRect/>
          </a:stretch>
        </p:blipFill>
        <p:spPr>
          <a:xfrm>
            <a:off x="5405277" y="2971800"/>
            <a:ext cx="1381447" cy="2011680"/>
          </a:xfrm>
          <a:prstGeom prst="rect">
            <a:avLst/>
          </a:prstGeom>
        </p:spPr>
      </p:pic>
    </p:spTree>
    <p:extLst>
      <p:ext uri="{BB962C8B-B14F-4D97-AF65-F5344CB8AC3E}">
        <p14:creationId xmlns:p14="http://schemas.microsoft.com/office/powerpoint/2010/main" val="330917966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64715514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4351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56660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2800" b="1" dirty="0">
                          <a:latin typeface="Calibri" panose="020F0502020204030204" pitchFamily="34" charset="0"/>
                          <a:ea typeface="Calibri" panose="020F0502020204030204" pitchFamily="34" charset="0"/>
                          <a:cs typeface="Calibri" panose="020F0502020204030204" pitchFamily="34" charset="0"/>
                        </a:rPr>
                        <a:t>1. </a:t>
                      </a:r>
                      <a:r>
                        <a:rPr lang="en-US" sz="2800" b="1" dirty="0" err="1">
                          <a:latin typeface="Calibri" panose="020F0502020204030204" pitchFamily="34" charset="0"/>
                          <a:ea typeface="Calibri" panose="020F0502020204030204" pitchFamily="34" charset="0"/>
                          <a:cs typeface="Calibri" panose="020F0502020204030204" pitchFamily="34" charset="0"/>
                        </a:rPr>
                        <a:t>Uz</a:t>
                      </a:r>
                      <a:r>
                        <a:rPr lang="en-US" sz="2800" b="1"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2800" b="1"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28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796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“So Jacob lied, and his deception of his father was indeed sinful; that is where Jacob’s sin lay. It should be noted that the sin is not the stealing of the patriarchal blessing, but the deception of the father. However, what Isaac and Esau were trying to do was even more sinful, because they were trying to thwart the very purpose of God.”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1581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76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900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image of God 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114683798"/>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16646451"/>
              </p:ext>
            </p:extLst>
          </p:nvPr>
        </p:nvGraphicFramePr>
        <p:xfrm>
          <a:off x="609600" y="152400"/>
          <a:ext cx="10977450" cy="6309360"/>
        </p:xfrm>
        <a:graphic>
          <a:graphicData uri="http://schemas.openxmlformats.org/drawingml/2006/table">
            <a:tbl>
              <a:tblPr firstRow="1" bandRow="1">
                <a:tableStyleId>{5C22544A-7EE6-4342-B048-85BDC9FD1C3A}</a:tableStyleId>
              </a:tblPr>
              <a:tblGrid>
                <a:gridCol w="265176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2685">
                  <a:extLst>
                    <a:ext uri="{9D8B030D-6E8A-4147-A177-3AD203B41FA5}">
                      <a16:colId xmlns:a16="http://schemas.microsoft.com/office/drawing/2014/main" val="20002"/>
                    </a:ext>
                  </a:extLst>
                </a:gridCol>
                <a:gridCol w="2882685">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779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55853426"/>
              </p:ext>
            </p:extLst>
          </p:nvPr>
        </p:nvGraphicFramePr>
        <p:xfrm>
          <a:off x="609601" y="152400"/>
          <a:ext cx="10969647" cy="6492240"/>
        </p:xfrm>
        <a:graphic>
          <a:graphicData uri="http://schemas.openxmlformats.org/drawingml/2006/table">
            <a:tbl>
              <a:tblPr firstRow="1" bandRow="1">
                <a:tableStyleId>{5C22544A-7EE6-4342-B048-85BDC9FD1C3A}</a:tableStyleId>
              </a:tblPr>
              <a:tblGrid>
                <a:gridCol w="2648607">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2880360">
                  <a:extLst>
                    <a:ext uri="{9D8B030D-6E8A-4147-A177-3AD203B41FA5}">
                      <a16:colId xmlns:a16="http://schemas.microsoft.com/office/drawing/2014/main" val="20002"/>
                    </a:ext>
                  </a:extLst>
                </a:gridCol>
                <a:gridCol w="2880360">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400" b="1" u="none" kern="1200" dirty="0">
                          <a:solidFill>
                            <a:schemeClr val="bg2"/>
                          </a:solidFill>
                          <a:latin typeface="Calibri" panose="020F0502020204030204" pitchFamily="34" charset="0"/>
                          <a:ea typeface="+mn-ea"/>
                          <a:cs typeface="+mn-cs"/>
                        </a:rPr>
                        <a:t>Covenant</a:t>
                      </a:r>
                      <a:endParaRPr lang="en-US" sz="24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4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4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4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4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4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348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57400"/>
            <a:ext cx="5505450" cy="3657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Excuse (46)</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9910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26:34-35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Wives</a:t>
            </a:r>
          </a:p>
        </p:txBody>
      </p:sp>
      <p:sp>
        <p:nvSpPr>
          <p:cNvPr id="161795" name="Rectangle 3"/>
          <p:cNvSpPr>
            <a:spLocks noGrp="1" noChangeArrowheads="1"/>
          </p:cNvSpPr>
          <p:nvPr>
            <p:ph type="body" idx="1"/>
          </p:nvPr>
        </p:nvSpPr>
        <p:spPr>
          <a:xfrm>
            <a:off x="585217" y="2057400"/>
            <a:ext cx="7788900" cy="28194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age (34a)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Names of wives (34b)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Impact on Esau’s parents (35)</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261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6A22E8-1C88-95DB-727D-DEA35BCF3128}"/>
              </a:ext>
            </a:extLst>
          </p:cNvPr>
          <p:cNvPicPr>
            <a:picLocks noChangeAspect="1"/>
          </p:cNvPicPr>
          <p:nvPr/>
        </p:nvPicPr>
        <p:blipFill>
          <a:blip r:embed="rId2"/>
          <a:stretch>
            <a:fillRect/>
          </a:stretch>
        </p:blipFill>
        <p:spPr>
          <a:xfrm>
            <a:off x="4383721" y="137160"/>
            <a:ext cx="3424559" cy="65836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A5FE5D1-6080-6653-1889-71E98AB8011E}"/>
              </a:ext>
            </a:extLst>
          </p:cNvPr>
          <p:cNvPicPr>
            <a:picLocks noChangeAspect="1"/>
          </p:cNvPicPr>
          <p:nvPr/>
        </p:nvPicPr>
        <p:blipFill>
          <a:blip r:embed="rId3"/>
          <a:stretch>
            <a:fillRect/>
          </a:stretch>
        </p:blipFill>
        <p:spPr>
          <a:xfrm>
            <a:off x="5867400" y="1266448"/>
            <a:ext cx="990600" cy="867152"/>
          </a:xfrm>
          <a:prstGeom prst="rect">
            <a:avLst/>
          </a:prstGeom>
        </p:spPr>
      </p:pic>
    </p:spTree>
    <p:extLst>
      <p:ext uri="{BB962C8B-B14F-4D97-AF65-F5344CB8AC3E}">
        <p14:creationId xmlns:p14="http://schemas.microsoft.com/office/powerpoint/2010/main" val="238790136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8403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8768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7778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65374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814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42779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814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5534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602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sz="3300" b="1" dirty="0">
                <a:solidFill>
                  <a:srgbClr val="FFFFCC"/>
                </a:solidFill>
                <a:effectLst>
                  <a:outerShdw blurRad="38100" dist="38100" dir="2700000" algn="tl">
                    <a:srgbClr val="000000">
                      <a:alpha val="43137"/>
                    </a:srgbClr>
                  </a:outerShdw>
                </a:effectLst>
              </a:rPr>
              <a:t>Genesis 27:17-19 </a:t>
            </a:r>
            <a:r>
              <a:rPr lang="en-US" sz="3300" dirty="0">
                <a:effectLst>
                  <a:outerShdw blurRad="38100" dist="38100" dir="2700000" algn="tl">
                    <a:srgbClr val="000000">
                      <a:alpha val="43137"/>
                    </a:srgbClr>
                  </a:outerShdw>
                </a:effectLst>
              </a:rPr>
              <a:t>(RSB:NASB1995U): Jacob had to resort to lying (vv. 19, 24), and Isaac allowed his senses of touch (v. 22), taste (v. 25), and smell (v. 27) to overrule what he heard (v. 22). The blessing included both benediction (v. 28) and prediction (v. 29).”</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35</a:t>
            </a:r>
          </a:p>
        </p:txBody>
      </p:sp>
    </p:spTree>
    <p:extLst>
      <p:ext uri="{BB962C8B-B14F-4D97-AF65-F5344CB8AC3E}">
        <p14:creationId xmlns:p14="http://schemas.microsoft.com/office/powerpoint/2010/main" val="26922602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7" name="Group 3"/>
          <p:cNvGraphicFramePr>
            <a:graphicFrameLocks noGrp="1"/>
          </p:cNvGraphicFramePr>
          <p:nvPr>
            <p:ph type="tbl" idx="1"/>
          </p:nvPr>
        </p:nvGraphicFramePr>
        <p:xfrm>
          <a:off x="1706880" y="152401"/>
          <a:ext cx="8778240" cy="6553201"/>
        </p:xfrm>
        <a:graphic>
          <a:graphicData uri="http://schemas.openxmlformats.org/drawingml/2006/table">
            <a:tbl>
              <a:tblPr>
                <a:tableStyleId>{D7AC3CCA-C797-4891-BE02-D94E43425B78}</a:tableStyleId>
              </a:tblPr>
              <a:tblGrid>
                <a:gridCol w="292608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789103">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4000" b="1" dirty="0">
                          <a:solidFill>
                            <a:srgbClr val="FFFF99"/>
                          </a:solidFill>
                          <a:latin typeface="Calibri" panose="020F0502020204030204" pitchFamily="34" charset="0"/>
                          <a:cs typeface="Calibri" panose="020F0502020204030204" pitchFamily="34" charset="0"/>
                        </a:rPr>
                        <a:t>Matt 24 / Rev 6 Parallels</a:t>
                      </a:r>
                      <a:endParaRPr kumimoji="0" lang="en-US" sz="4000" b="1" i="0" u="none" strike="noStrike" cap="none" normalizeH="0" baseline="0" dirty="0">
                        <a:ln>
                          <a:noFill/>
                        </a:ln>
                        <a:solidFill>
                          <a:srgbClr val="FFFF99"/>
                        </a:solidFill>
                        <a:effectLst/>
                        <a:latin typeface="Calibri" panose="020F0502020204030204" pitchFamily="34" charset="0"/>
                        <a:cs typeface="Calibri" panose="020F0502020204030204" pitchFamily="34" charset="0"/>
                      </a:endParaRPr>
                    </a:p>
                  </a:txBody>
                  <a:tcPr marT="45723" marB="45723" anchor="ctr" horzOverflow="overflow">
                    <a:solidFill>
                      <a:srgbClr val="00B0F0"/>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4813881"/>
                  </a:ext>
                </a:extLst>
              </a:tr>
              <a:tr h="1200805">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Prediction</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Birth pangs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(Matt 24)</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Seal judgments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6)</a:t>
                      </a:r>
                      <a:endParaRPr kumimoji="0" lang="en-US" sz="3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000"/>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1. False Christ</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24:5</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6:2</a:t>
                      </a:r>
                    </a:p>
                  </a:txBody>
                  <a:tcPr marT="45723" marB="45723" anchor="ctr" horzOverflow="overflow"/>
                </a:tc>
                <a:extLst>
                  <a:ext uri="{0D108BD9-81ED-4DB2-BD59-A6C34878D82A}">
                    <a16:rowId xmlns:a16="http://schemas.microsoft.com/office/drawing/2014/main" val="10001"/>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 War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6:3-4</a:t>
                      </a:r>
                    </a:p>
                  </a:txBody>
                  <a:tcPr marT="45723" marB="45723" anchor="ctr" horzOverflow="overflow"/>
                </a:tc>
                <a:extLst>
                  <a:ext uri="{0D108BD9-81ED-4DB2-BD59-A6C34878D82A}">
                    <a16:rowId xmlns:a16="http://schemas.microsoft.com/office/drawing/2014/main" val="10002"/>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 Famine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6:5-6</a:t>
                      </a:r>
                    </a:p>
                  </a:txBody>
                  <a:tcPr marT="45723" marB="45723" anchor="ctr" horzOverflow="overflow"/>
                </a:tc>
                <a:extLst>
                  <a:ext uri="{0D108BD9-81ED-4DB2-BD59-A6C34878D82A}">
                    <a16:rowId xmlns:a16="http://schemas.microsoft.com/office/drawing/2014/main" val="10003"/>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4. Death</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6:7-8</a:t>
                      </a:r>
                    </a:p>
                  </a:txBody>
                  <a:tcPr marT="45723" marB="45723" anchor="ctr" horzOverflow="overflow"/>
                </a:tc>
                <a:extLst>
                  <a:ext uri="{0D108BD9-81ED-4DB2-BD59-A6C34878D82A}">
                    <a16:rowId xmlns:a16="http://schemas.microsoft.com/office/drawing/2014/main" val="10004"/>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5. Martyrs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24:9-13</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6:9-11</a:t>
                      </a:r>
                    </a:p>
                  </a:txBody>
                  <a:tcPr marT="45723" marB="45723" anchor="ctr" horzOverflow="overflow"/>
                </a:tc>
                <a:extLst>
                  <a:ext uri="{0D108BD9-81ED-4DB2-BD59-A6C34878D82A}">
                    <a16:rowId xmlns:a16="http://schemas.microsoft.com/office/drawing/2014/main" val="10005"/>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6. Earthquakes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6:12-17</a:t>
                      </a:r>
                    </a:p>
                  </a:txBody>
                  <a:tcPr marT="45723" marB="45723" anchor="ctr" horzOverflow="overflow"/>
                </a:tc>
                <a:extLst>
                  <a:ext uri="{0D108BD9-81ED-4DB2-BD59-A6C34878D82A}">
                    <a16:rowId xmlns:a16="http://schemas.microsoft.com/office/drawing/2014/main" val="10006"/>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7. Evangelism</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24:14</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7:1-9</a:t>
                      </a:r>
                    </a:p>
                  </a:txBody>
                  <a:tcPr marT="45723" marB="4572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89345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05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02783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4"/>
            </a:pPr>
            <a:r>
              <a:rPr lang="en-US" sz="3600" dirty="0">
                <a:effectLst>
                  <a:outerShdw blurRad="38100" dist="38100" dir="2700000" algn="tl">
                    <a:srgbClr val="000000">
                      <a:alpha val="43137"/>
                    </a:srgbClr>
                  </a:outerShdw>
                </a:effectLst>
              </a:rPr>
              <a:t>Genesis 26:21-23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35814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Suspicion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Deception (22)</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Reason (23a)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Result (23b)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22226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8768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041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6186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Kiss (26-27a)</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2061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3"/>
            </a:pPr>
            <a:r>
              <a:rPr lang="en-US" sz="3600" dirty="0">
                <a:effectLst>
                  <a:outerShdw blurRad="38100" dist="38100" dir="2700000" algn="tl">
                    <a:srgbClr val="000000">
                      <a:alpha val="43137"/>
                    </a:srgbClr>
                  </a:outerShdw>
                </a:effectLst>
              </a:rPr>
              <a:t>Genesis 27:18-29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 and Blessing</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Deception (18-27a)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(27b-29)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42929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9495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9169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591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30024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26:29a-b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22479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Nations (29a)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Brethren (29b)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824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756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26:29a-b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22479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Nations (29a)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Brethren (29b)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49820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3"/>
            </a:pPr>
            <a:r>
              <a:rPr lang="en-US" sz="3600" dirty="0">
                <a:effectLst>
                  <a:outerShdw blurRad="38100" dist="38100" dir="2700000" algn="tl">
                    <a:srgbClr val="000000">
                      <a:alpha val="43137"/>
                    </a:srgbClr>
                  </a:outerShdw>
                </a:effectLst>
              </a:rPr>
              <a:t>Genesis 26:29a-b</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Test</a:t>
            </a:r>
          </a:p>
        </p:txBody>
      </p:sp>
      <p:sp>
        <p:nvSpPr>
          <p:cNvPr id="161795" name="Rectangle 3"/>
          <p:cNvSpPr>
            <a:spLocks noGrp="1" noChangeArrowheads="1"/>
          </p:cNvSpPr>
          <p:nvPr>
            <p:ph type="body" idx="1"/>
          </p:nvPr>
        </p:nvSpPr>
        <p:spPr>
          <a:xfrm>
            <a:off x="1066799" y="2057400"/>
            <a:ext cx="3352801" cy="22479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Nations (29a)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Brethren (29b)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7457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older shall serve the younger</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9029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body" idx="1"/>
          </p:nvPr>
        </p:nvSpPr>
        <p:spPr>
          <a:xfrm>
            <a:off x="609600" y="1600200"/>
            <a:ext cx="10972800" cy="4343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4:3-5a</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Messianic line through Abel (Gen 3:21; Heb 11:4) contrary to Eve’s false expectation (4:1)</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Begins selection of younger over older pattern (Abel over Cain, Seth over Cain, Shem over Japheth, Isaac over Ishmael, Jacob over Esau, Judah and Joseph over their brothers, and Ephraim over Manasseh) </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C14D7350-D1AA-4558-84E7-DC761ED417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
        <p:nvSpPr>
          <p:cNvPr id="6" name="Rectangle 2">
            <a:extLst>
              <a:ext uri="{FF2B5EF4-FFF2-40B4-BE49-F238E27FC236}">
                <a16:creationId xmlns:a16="http://schemas.microsoft.com/office/drawing/2014/main" id="{592CFE5D-4A41-4389-811B-14E6D109D48B}"/>
              </a:ext>
            </a:extLst>
          </p:cNvPr>
          <p:cNvSpPr txBox="1">
            <a:spLocks noChangeArrowheads="1"/>
          </p:cNvSpPr>
          <p:nvPr/>
        </p:nvSpPr>
        <p:spPr bwMode="auto">
          <a:xfrm>
            <a:off x="3276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Cain Murders Abel</a:t>
            </a:r>
            <a:br>
              <a:rPr lang="en-US" sz="3600" kern="0">
                <a:effectLst>
                  <a:outerShdw blurRad="38100" dist="38100" dir="2700000" algn="tl">
                    <a:srgbClr val="000000">
                      <a:alpha val="43137"/>
                    </a:srgbClr>
                  </a:outerShdw>
                </a:effectLst>
              </a:rPr>
            </a:br>
            <a:r>
              <a:rPr lang="en-US" sz="2800" kern="0">
                <a:solidFill>
                  <a:schemeClr val="tx1"/>
                </a:solidFill>
              </a:rPr>
              <a:t>(Gen. 4:3-8</a:t>
            </a:r>
            <a:r>
              <a:rPr lang="en-US" sz="2800" kern="0" dirty="0">
                <a:solidFill>
                  <a:schemeClr val="tx1"/>
                </a:solidFill>
              </a:rPr>
              <a:t>)</a:t>
            </a:r>
            <a:endParaRPr lang="en-US" sz="2800" kern="0" dirty="0">
              <a:solidFill>
                <a:schemeClr val="tx1"/>
              </a:solidFill>
              <a:effectLst>
                <a:outerShdw blurRad="38100" dist="38100" dir="2700000" algn="tl">
                  <a:srgbClr val="000000">
                    <a:alpha val="43137"/>
                  </a:srgbClr>
                </a:outerShdw>
              </a:effectLst>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27:27b-29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Blessing</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Blessings of God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Agricultural blessings (28)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Lordship blessings (29a-b)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Blessing and curse (29c)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3321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18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3266941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contrary to Isaac’s expectations or hope, the Abrahamic Covenant was to be sustained through Jacob and not through Esau. Thus, Isaac blessed Jacob, and this was the result of divine intervention in spite of Jacob’s sin. Isaac blessed Jacob against his own will, as indeed later Balaam will bless Israel against his own will.”</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03447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(1-5)</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15738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335435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08563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956917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100351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Reaction (33)</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5226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Reaction (33)</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5206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27:32-33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Realization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(33)</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6781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3"/>
            </a:pPr>
            <a:r>
              <a:rPr lang="en-US" sz="3600" dirty="0">
                <a:effectLst>
                  <a:outerShdw blurRad="38100" dist="38100" dir="2700000" algn="tl">
                    <a:srgbClr val="000000">
                      <a:alpha val="43137"/>
                    </a:srgbClr>
                  </a:outerShdw>
                </a:effectLst>
              </a:rPr>
              <a:t>Genesis 27:18-29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 and Blessing</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Deception (18-27a)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(27b-29)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817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89184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73260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4384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27:34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(34a)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(34b)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8109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95444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Lie (35b)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5445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Lie (35b)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8853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9076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27:35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Reaction</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Truth (35a)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Lie (35b)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691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8597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3"/>
            </a:pPr>
            <a:r>
              <a:rPr lang="en-US" sz="3600" dirty="0">
                <a:effectLst>
                  <a:outerShdw blurRad="38100" dist="38100" dir="2700000" algn="tl">
                    <a:srgbClr val="000000">
                      <a:alpha val="43137"/>
                    </a:srgbClr>
                  </a:outerShdw>
                </a:effectLst>
              </a:rPr>
              <a:t>Genesis 27:18-29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 and Blessing</a:t>
            </a:r>
          </a:p>
        </p:txBody>
      </p:sp>
      <p:sp>
        <p:nvSpPr>
          <p:cNvPr id="161795" name="Rectangle 3"/>
          <p:cNvSpPr>
            <a:spLocks noGrp="1" noChangeArrowheads="1"/>
          </p:cNvSpPr>
          <p:nvPr>
            <p:ph type="body" idx="1"/>
          </p:nvPr>
        </p:nvSpPr>
        <p:spPr>
          <a:xfrm>
            <a:off x="585217" y="2057400"/>
            <a:ext cx="77889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Deception (18-27a)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(27b-29)</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834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711600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222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57562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953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27:36 came Esau’s complaint and request. Esau’s complaint was: </a:t>
            </a:r>
            <a:r>
              <a:rPr lang="en-US" i="1" dirty="0">
                <a:effectLst>
                  <a:outerShdw blurRad="38100" dist="38100" dir="2700000" algn="tl">
                    <a:srgbClr val="000000">
                      <a:alpha val="43137"/>
                    </a:srgbClr>
                  </a:outerShdw>
                </a:effectLst>
              </a:rPr>
              <a:t>And he said, Is not he rightly named Jacob [</a:t>
            </a:r>
            <a:r>
              <a:rPr lang="en-US" i="1" dirty="0" err="1">
                <a:effectLst>
                  <a:outerShdw blurRad="38100" dist="38100" dir="2700000" algn="tl">
                    <a:srgbClr val="000000">
                      <a:alpha val="43137"/>
                    </a:srgbClr>
                  </a:outerShdw>
                </a:effectLst>
              </a:rPr>
              <a:t>yaaqov</a:t>
            </a:r>
            <a:r>
              <a:rPr lang="en-US" i="1" dirty="0">
                <a:effectLst>
                  <a:outerShdw blurRad="38100" dist="38100" dir="2700000" algn="tl">
                    <a:srgbClr val="000000">
                      <a:alpha val="43137"/>
                    </a:srgbClr>
                  </a:outerShdw>
                </a:effectLst>
              </a:rPr>
              <a:t>]? for he has supplanted me these two times</a:t>
            </a:r>
            <a:r>
              <a:rPr lang="en-US" dirty="0">
                <a:effectLst>
                  <a:outerShdw blurRad="38100" dist="38100" dir="2700000" algn="tl">
                    <a:srgbClr val="000000">
                      <a:alpha val="43137"/>
                    </a:srgbClr>
                  </a:outerShdw>
                </a:effectLst>
              </a:rPr>
              <a:t>. In Hebrew, the word </a:t>
            </a:r>
            <a:r>
              <a:rPr lang="en-US" i="1" dirty="0">
                <a:effectLst>
                  <a:outerShdw blurRad="38100" dist="38100" dir="2700000" algn="tl">
                    <a:srgbClr val="000000">
                      <a:alpha val="43137"/>
                    </a:srgbClr>
                  </a:outerShdw>
                </a:effectLst>
              </a:rPr>
              <a:t>supplanted</a:t>
            </a:r>
            <a:r>
              <a:rPr lang="en-US" dirty="0">
                <a:effectLst>
                  <a:outerShdw blurRad="38100" dist="38100" dir="2700000" algn="tl">
                    <a:srgbClr val="000000">
                      <a:alpha val="43137"/>
                    </a:srgbClr>
                  </a:outerShdw>
                </a:effectLst>
              </a:rPr>
              <a:t> comes from the same root as </a:t>
            </a:r>
            <a:r>
              <a:rPr lang="en-US" i="1" dirty="0" err="1">
                <a:effectLst>
                  <a:outerShdw blurRad="38100" dist="38100" dir="2700000" algn="tl">
                    <a:srgbClr val="000000">
                      <a:alpha val="43137"/>
                    </a:srgbClr>
                  </a:outerShdw>
                </a:effectLst>
              </a:rPr>
              <a:t>akav</a:t>
            </a:r>
            <a:r>
              <a:rPr lang="en-US" dirty="0">
                <a:effectLst>
                  <a:outerShdw blurRad="38100" dist="38100" dir="2700000" algn="tl">
                    <a:srgbClr val="000000">
                      <a:alpha val="43137"/>
                    </a:srgbClr>
                  </a:outerShdw>
                </a:effectLst>
              </a:rPr>
              <a:t>, ‘Jacob.’ The meaning coming from Esau’s lips goes from ‘over-</a:t>
            </a:r>
            <a:r>
              <a:rPr lang="en-US" dirty="0" err="1">
                <a:effectLst>
                  <a:outerShdw blurRad="38100" dist="38100" dir="2700000" algn="tl">
                    <a:srgbClr val="000000">
                      <a:alpha val="43137"/>
                    </a:srgbClr>
                  </a:outerShdw>
                </a:effectLst>
              </a:rPr>
              <a:t>reacher</a:t>
            </a:r>
            <a:r>
              <a:rPr lang="en-US" dirty="0">
                <a:effectLst>
                  <a:outerShdw blurRad="38100" dist="38100" dir="2700000" algn="tl">
                    <a:srgbClr val="000000">
                      <a:alpha val="43137"/>
                    </a:srgbClr>
                  </a:outerShdw>
                </a:effectLst>
              </a:rPr>
              <a:t>’ or ‘supplanter’ to ‘deceiver.’ The meaning of the name now moved from a positive to a negative implication, but it was done by Esau and not by God. Again, Jacob’s name comes from the Hebrew root </a:t>
            </a:r>
            <a:r>
              <a:rPr lang="en-US" i="1" dirty="0" err="1">
                <a:effectLst>
                  <a:outerShdw blurRad="38100" dist="38100" dir="2700000" algn="tl">
                    <a:srgbClr val="000000">
                      <a:alpha val="43137"/>
                    </a:srgbClr>
                  </a:outerShdw>
                </a:effectLst>
              </a:rPr>
              <a:t>akav</a:t>
            </a:r>
            <a:r>
              <a:rPr lang="en-US" dirty="0">
                <a:effectLst>
                  <a:outerShdw blurRad="38100" dist="38100" dir="2700000" algn="tl">
                    <a:srgbClr val="000000">
                      <a:alpha val="43137"/>
                    </a:srgbClr>
                  </a:outerShdw>
                </a:effectLst>
              </a:rPr>
              <a:t>, which basically means ‘heel.’ It also has the meaning in verbal form ‘to hold the heel in order to get before.’”</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558555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76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“That is its usage in Jeremiah 9:4. It has the meaning of ‘heel-grabber,’ one who trips another by the heel or overtakes and supplants him in the race. Therefore, by way of etymology, Jacob equaling ‘supplanter’ is a developed meaning, not the actual meaning of the word. Jacob twice ‘overtook’ Esau; that is, Jacob ‘tripped’ him and ‘supplanted’ him in the race. Esau’s rhetorical question was: ‘Is he called Jacob, ‘over-</a:t>
            </a:r>
            <a:r>
              <a:rPr lang="en-US" dirty="0" err="1">
                <a:effectLst>
                  <a:outerShdw blurRad="38100" dist="38100" dir="2700000" algn="tl">
                    <a:srgbClr val="000000">
                      <a:alpha val="43137"/>
                    </a:srgbClr>
                  </a:outerShdw>
                </a:effectLst>
              </a:rPr>
              <a:t>reacher</a:t>
            </a:r>
            <a:r>
              <a:rPr lang="en-US" dirty="0">
                <a:effectLst>
                  <a:outerShdw blurRad="38100" dist="38100" dir="2700000" algn="tl">
                    <a:srgbClr val="000000">
                      <a:alpha val="43137"/>
                    </a:srgbClr>
                  </a:outerShdw>
                </a:effectLst>
              </a:rPr>
              <a:t>,’ that he has twice overreached me?’ ‘Is it because he bears this name that it has now twice come to pass?’ In other words, the question was: ‘Is it all in the name?’”</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60223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3962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“Of course, it was not all in the name but rather in the outworking of God’s plan. According to Esau, the two times were, first: </a:t>
            </a:r>
            <a:r>
              <a:rPr lang="en-US" i="1" dirty="0">
                <a:effectLst>
                  <a:outerShdw blurRad="38100" dist="38100" dir="2700000" algn="tl">
                    <a:srgbClr val="000000">
                      <a:alpha val="43137"/>
                    </a:srgbClr>
                  </a:outerShdw>
                </a:effectLst>
              </a:rPr>
              <a:t>He took away my birthright</a:t>
            </a:r>
            <a:r>
              <a:rPr lang="en-US" dirty="0">
                <a:effectLst>
                  <a:outerShdw blurRad="38100" dist="38100" dir="2700000" algn="tl">
                    <a:srgbClr val="000000">
                      <a:alpha val="43137"/>
                    </a:srgbClr>
                  </a:outerShdw>
                </a:effectLst>
              </a:rPr>
              <a:t>, which was a lie since Esau had sold his birthright; and second: and </a:t>
            </a:r>
            <a:r>
              <a:rPr lang="en-US" i="1" dirty="0">
                <a:effectLst>
                  <a:outerShdw blurRad="38100" dist="38100" dir="2700000" algn="tl">
                    <a:srgbClr val="000000">
                      <a:alpha val="43137"/>
                    </a:srgbClr>
                  </a:outerShdw>
                </a:effectLst>
              </a:rPr>
              <a:t>behold, now he has taken away my blessing</a:t>
            </a:r>
            <a:r>
              <a:rPr lang="en-US" dirty="0">
                <a:effectLst>
                  <a:outerShdw blurRad="38100" dist="38100" dir="2700000" algn="tl">
                    <a:srgbClr val="000000">
                      <a:alpha val="43137"/>
                    </a:srgbClr>
                  </a:outerShdw>
                </a:effectLst>
              </a:rPr>
              <a:t>. This second claim, too, was a lie, since the blessing belonged to the one with the birthright.”</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168912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27:36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Request</a:t>
            </a:r>
          </a:p>
        </p:txBody>
      </p:sp>
      <p:sp>
        <p:nvSpPr>
          <p:cNvPr id="161795" name="Rectangle 3"/>
          <p:cNvSpPr>
            <a:spLocks noGrp="1" noChangeArrowheads="1"/>
          </p:cNvSpPr>
          <p:nvPr>
            <p:ph type="body" idx="1"/>
          </p:nvPr>
        </p:nvSpPr>
        <p:spPr>
          <a:xfrm>
            <a:off x="1047750" y="2057400"/>
            <a:ext cx="5657850" cy="2743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Complaint (36a)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(36b)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0798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499797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15070"/>
            <a:ext cx="10972800" cy="5038130"/>
          </a:xfrm>
        </p:spPr>
        <p:txBody>
          <a:bodyPr/>
          <a:lstStyle/>
          <a:p>
            <a:pPr marL="0" marR="0" indent="0" algn="just">
              <a:spcBef>
                <a:spcPts val="0"/>
              </a:spcBef>
              <a:spcAft>
                <a:spcPts val="1200"/>
              </a:spcAft>
              <a:buNone/>
            </a:pPr>
            <a:r>
              <a:rPr lang="en-US" sz="3000" dirty="0">
                <a:effectLst>
                  <a:outerShdw blurRad="38100" dist="38100" dir="2700000" algn="tl">
                    <a:srgbClr val="000000">
                      <a:alpha val="43137"/>
                    </a:srgbClr>
                  </a:outerShdw>
                </a:effectLst>
              </a:rPr>
              <a:t>“In other words, the blessing given to Jacob is irrevocable. Indeed, the </a:t>
            </a:r>
            <a:r>
              <a:rPr lang="en-US" sz="3000" i="1" dirty="0" err="1">
                <a:effectLst>
                  <a:outerShdw blurRad="38100" dist="38100" dir="2700000" algn="tl">
                    <a:srgbClr val="000000">
                      <a:alpha val="43137"/>
                    </a:srgbClr>
                  </a:outerShdw>
                </a:effectLst>
              </a:rPr>
              <a:t>Nuzi</a:t>
            </a:r>
            <a:r>
              <a:rPr lang="en-US" sz="3000" i="1" dirty="0">
                <a:effectLst>
                  <a:outerShdw blurRad="38100" dist="38100" dir="2700000" algn="tl">
                    <a:srgbClr val="000000">
                      <a:alpha val="43137"/>
                    </a:srgbClr>
                  </a:outerShdw>
                </a:effectLst>
              </a:rPr>
              <a:t> Tablets</a:t>
            </a:r>
            <a:r>
              <a:rPr lang="en-US" sz="3000" dirty="0">
                <a:effectLst>
                  <a:outerShdw blurRad="38100" dist="38100" dir="2700000" algn="tl">
                    <a:srgbClr val="000000">
                      <a:alpha val="43137"/>
                    </a:srgbClr>
                  </a:outerShdw>
                </a:effectLst>
              </a:rPr>
              <a:t> teach that such oral testaments were binding, and there is an example in the </a:t>
            </a:r>
            <a:r>
              <a:rPr lang="en-US" sz="3000" dirty="0" err="1">
                <a:effectLst>
                  <a:outerShdw blurRad="38100" dist="38100" dir="2700000" algn="tl">
                    <a:srgbClr val="000000">
                      <a:alpha val="43137"/>
                    </a:srgbClr>
                  </a:outerShdw>
                </a:effectLst>
              </a:rPr>
              <a:t>Nuzi</a:t>
            </a:r>
            <a:r>
              <a:rPr lang="en-US" sz="3000" dirty="0">
                <a:effectLst>
                  <a:outerShdw blurRad="38100" dist="38100" dir="2700000" algn="tl">
                    <a:srgbClr val="000000">
                      <a:alpha val="43137"/>
                    </a:srgbClr>
                  </a:outerShdw>
                </a:effectLst>
              </a:rPr>
              <a:t> Court Record of </a:t>
            </a:r>
            <a:r>
              <a:rPr lang="en-US" sz="3000" dirty="0" err="1">
                <a:effectLst>
                  <a:outerShdw blurRad="38100" dist="38100" dir="2700000" algn="tl">
                    <a:srgbClr val="000000">
                      <a:alpha val="43137"/>
                    </a:srgbClr>
                  </a:outerShdw>
                </a:effectLst>
              </a:rPr>
              <a:t>Tarmiye</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Tarmiye’s</a:t>
            </a:r>
            <a:r>
              <a:rPr lang="en-US" sz="3000" dirty="0">
                <a:effectLst>
                  <a:outerShdw blurRad="38100" dist="38100" dir="2700000" algn="tl">
                    <a:srgbClr val="000000">
                      <a:alpha val="43137"/>
                    </a:srgbClr>
                  </a:outerShdw>
                </a:effectLst>
              </a:rPr>
              <a:t> two older brothers contested his inheritance of a slave girl, and </a:t>
            </a:r>
            <a:r>
              <a:rPr lang="en-US" sz="3000" dirty="0" err="1">
                <a:effectLst>
                  <a:outerShdw blurRad="38100" dist="38100" dir="2700000" algn="tl">
                    <a:srgbClr val="000000">
                      <a:alpha val="43137"/>
                    </a:srgbClr>
                  </a:outerShdw>
                </a:effectLst>
              </a:rPr>
              <a:t>Tarmiye’s</a:t>
            </a:r>
            <a:r>
              <a:rPr lang="en-US" sz="3000" dirty="0">
                <a:effectLst>
                  <a:outerShdw blurRad="38100" dist="38100" dir="2700000" algn="tl">
                    <a:srgbClr val="000000">
                      <a:alpha val="43137"/>
                    </a:srgbClr>
                  </a:outerShdw>
                </a:effectLst>
              </a:rPr>
              <a:t> defense was based upon his father’s oral testament. The tablet reads as follows: </a:t>
            </a:r>
          </a:p>
          <a:p>
            <a:pPr marL="400050" lvl="1" indent="0" algn="just">
              <a:spcBef>
                <a:spcPts val="0"/>
              </a:spcBef>
              <a:spcAft>
                <a:spcPts val="1200"/>
              </a:spcAft>
              <a:buNone/>
            </a:pPr>
            <a:r>
              <a:rPr lang="en-US" sz="3000" dirty="0">
                <a:effectLst>
                  <a:outerShdw blurRad="38100" dist="38100" dir="2700000" algn="tl">
                    <a:srgbClr val="000000">
                      <a:alpha val="43137"/>
                    </a:srgbClr>
                  </a:outerShdw>
                </a:effectLst>
              </a:rPr>
              <a:t>‘My father </a:t>
            </a:r>
            <a:r>
              <a:rPr lang="en-US" sz="3000" dirty="0" err="1">
                <a:effectLst>
                  <a:outerShdw blurRad="38100" dist="38100" dir="2700000" algn="tl">
                    <a:srgbClr val="000000">
                      <a:alpha val="43137"/>
                    </a:srgbClr>
                  </a:outerShdw>
                </a:effectLst>
              </a:rPr>
              <a:t>Huya</a:t>
            </a:r>
            <a:r>
              <a:rPr lang="en-US" sz="3000" dirty="0">
                <a:effectLst>
                  <a:outerShdw blurRad="38100" dist="38100" dir="2700000" algn="tl">
                    <a:srgbClr val="000000">
                      <a:alpha val="43137"/>
                    </a:srgbClr>
                  </a:outerShdw>
                </a:effectLst>
              </a:rPr>
              <a:t> was sick and lay on a couch; then my father seized my hand and spoke thus to me: My other sons being older have acquired a wife, so I give here </a:t>
            </a:r>
            <a:r>
              <a:rPr lang="en-US" sz="3000" dirty="0" err="1">
                <a:effectLst>
                  <a:outerShdw blurRad="38100" dist="38100" dir="2700000" algn="tl">
                    <a:srgbClr val="000000">
                      <a:alpha val="43137"/>
                    </a:srgbClr>
                  </a:outerShdw>
                </a:effectLst>
              </a:rPr>
              <a:t>Sululi-Istar</a:t>
            </a:r>
            <a:r>
              <a:rPr lang="en-US" sz="3000" dirty="0">
                <a:effectLst>
                  <a:outerShdw blurRad="38100" dist="38100" dir="2700000" algn="tl">
                    <a:srgbClr val="000000">
                      <a:alpha val="43137"/>
                    </a:srgbClr>
                  </a:outerShdw>
                </a:effectLst>
              </a:rPr>
              <a:t> as your wife.’”</a:t>
            </a:r>
          </a:p>
          <a:p>
            <a:pPr marL="0" indent="0" algn="just">
              <a:spcBef>
                <a:spcPts val="0"/>
              </a:spcBef>
              <a:spcAft>
                <a:spcPts val="1200"/>
              </a:spcAft>
              <a:buNone/>
            </a:pPr>
            <a:r>
              <a:rPr lang="en-US" sz="3000" dirty="0">
                <a:effectLst>
                  <a:outerShdw blurRad="38100" dist="38100" dir="2700000" algn="tl">
                    <a:srgbClr val="000000">
                      <a:alpha val="43137"/>
                    </a:srgbClr>
                  </a:outerShdw>
                </a:effectLst>
              </a:rPr>
              <a:t>Indeed, the court ruled in his favor, because these oral-type . . .</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58145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2514600"/>
          </a:xfrm>
        </p:spPr>
        <p:txBody>
          <a:bodyPr/>
          <a:lstStyle/>
          <a:p>
            <a:pPr marL="0" marR="0" indent="0" algn="just">
              <a:spcBef>
                <a:spcPts val="0"/>
              </a:spcBef>
              <a:spcAft>
                <a:spcPts val="0"/>
              </a:spcAft>
              <a:buNone/>
            </a:pPr>
            <a:r>
              <a:rPr lang="en-US" sz="3000" dirty="0">
                <a:effectLst>
                  <a:outerShdw blurRad="38100" dist="38100" dir="2700000" algn="tl">
                    <a:srgbClr val="000000">
                      <a:alpha val="43137"/>
                    </a:srgbClr>
                  </a:outerShdw>
                </a:effectLst>
              </a:rPr>
              <a:t>. . .testaments were considered binding. Isaac began his statement in verse 2 by saying: </a:t>
            </a:r>
            <a:r>
              <a:rPr lang="en-US" sz="3000" i="1" dirty="0">
                <a:effectLst>
                  <a:outerShdw blurRad="38100" dist="38100" dir="2700000" algn="tl">
                    <a:srgbClr val="000000">
                      <a:alpha val="43137"/>
                    </a:srgbClr>
                  </a:outerShdw>
                </a:effectLst>
              </a:rPr>
              <a:t>I am old and know not the day of my death</a:t>
            </a:r>
            <a:r>
              <a:rPr lang="en-US" sz="3000" dirty="0">
                <a:effectLst>
                  <a:outerShdw blurRad="38100" dist="38100" dir="2700000" algn="tl">
                    <a:srgbClr val="000000">
                      <a:alpha val="43137"/>
                    </a:srgbClr>
                  </a:outerShdw>
                </a:effectLst>
              </a:rPr>
              <a:t>. The </a:t>
            </a:r>
            <a:r>
              <a:rPr lang="en-US" sz="3000" dirty="0" err="1">
                <a:effectLst>
                  <a:outerShdw blurRad="38100" dist="38100" dir="2700000" algn="tl">
                    <a:srgbClr val="000000">
                      <a:alpha val="43137"/>
                    </a:srgbClr>
                  </a:outerShdw>
                </a:effectLst>
              </a:rPr>
              <a:t>Nuzi</a:t>
            </a:r>
            <a:r>
              <a:rPr lang="en-US" sz="3000" dirty="0">
                <a:effectLst>
                  <a:outerShdw blurRad="38100" dist="38100" dir="2700000" algn="tl">
                    <a:srgbClr val="000000">
                      <a:alpha val="43137"/>
                    </a:srgbClr>
                  </a:outerShdw>
                </a:effectLst>
              </a:rPr>
              <a:t> Tablets also begin the same way when introducing the final disposition of property. So here again with Isaac’s blessing of his sons was a strong correlation with </a:t>
            </a:r>
            <a:r>
              <a:rPr lang="en-US" sz="3000" i="1" dirty="0">
                <a:effectLst>
                  <a:outerShdw blurRad="38100" dist="38100" dir="2700000" algn="tl">
                    <a:srgbClr val="000000">
                      <a:alpha val="43137"/>
                    </a:srgbClr>
                  </a:outerShdw>
                </a:effectLst>
              </a:rPr>
              <a:t>Ancient Near Eastern Texts</a:t>
            </a:r>
            <a:r>
              <a:rPr lang="en-US" sz="3000"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F818E764-A0B9-E065-F160-F691BA207EAE}"/>
              </a:ext>
            </a:extLst>
          </p:cNvPr>
          <p:cNvPicPr>
            <a:picLocks noChangeAspect="1"/>
          </p:cNvPicPr>
          <p:nvPr/>
        </p:nvPicPr>
        <p:blipFill rotWithShape="1">
          <a:blip r:embed="rId6"/>
          <a:srcRect l="6204" b="5230"/>
          <a:stretch/>
        </p:blipFill>
        <p:spPr>
          <a:xfrm>
            <a:off x="4382455" y="3962400"/>
            <a:ext cx="3427091" cy="25997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9064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8768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53834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418713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4113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Cry (38b)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4286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27:38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Lament</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Lament (38a)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Cry (38b)</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4193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1362BB1-1AFE-E115-44E4-52018D11B34A}"/>
              </a:ext>
            </a:extLst>
          </p:cNvPr>
          <p:cNvSpPr txBox="1">
            <a:spLocks noChangeArrowheads="1"/>
          </p:cNvSpPr>
          <p:nvPr/>
        </p:nvSpPr>
        <p:spPr bwMode="auto">
          <a:xfrm>
            <a:off x="6629400" y="1815562"/>
            <a:ext cx="4935087" cy="35581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request (36)</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Isaac’s answer (37)</a:t>
            </a:r>
          </a:p>
          <a:p>
            <a:pPr marL="457200" lvl="2" indent="-457200" eaLnBrk="1" hangingPunct="1">
              <a:spcBef>
                <a:spcPts val="0"/>
              </a:spcBef>
              <a:spcAft>
                <a:spcPts val="1200"/>
              </a:spcAft>
              <a:buClr>
                <a:srgbClr val="CC66FF"/>
              </a:buClr>
              <a:buSzPct val="100000"/>
              <a:buFont typeface="+mj-lt"/>
              <a:buAutoNum type="alphaUcPeriod" startAt="6"/>
              <a:defRPr/>
            </a:pPr>
            <a:r>
              <a:rPr lang="en-US" kern="0" dirty="0">
                <a:effectLst>
                  <a:outerShdw blurRad="38100" dist="38100" dir="2700000" algn="tl">
                    <a:srgbClr val="000000">
                      <a:alpha val="43137"/>
                    </a:srgbClr>
                  </a:outerShdw>
                </a:effectLst>
              </a:rPr>
              <a:t>Esau’s lament (38)</a:t>
            </a:r>
          </a:p>
          <a:p>
            <a:pPr marL="457200" lvl="2" indent="-457200" eaLnBrk="1" hangingPunct="1">
              <a:spcBef>
                <a:spcPts val="0"/>
              </a:spcBef>
              <a:spcAft>
                <a:spcPts val="1200"/>
              </a:spcAft>
              <a:buClr>
                <a:srgbClr val="CC66FF"/>
              </a:buClr>
              <a:buSzPct val="100000"/>
              <a:buFont typeface="+mj-lt"/>
              <a:buAutoNum type="alphaUcPeriod" startAt="6"/>
              <a:defRPr/>
            </a:pPr>
            <a:r>
              <a:rPr lang="en-US" b="1" u="sng" dirty="0">
                <a:solidFill>
                  <a:srgbClr val="FFFFCC"/>
                </a:solidFill>
                <a:effectLst>
                  <a:outerShdw blurRad="38100" dist="38100" dir="2700000" algn="tl">
                    <a:srgbClr val="000000">
                      <a:alpha val="43137"/>
                    </a:srgbClr>
                  </a:outerShdw>
                </a:effectLst>
              </a:rPr>
              <a:t>Esau’s blessing (39-40)</a:t>
            </a:r>
          </a:p>
        </p:txBody>
      </p:sp>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4"/>
            </a:pPr>
            <a:r>
              <a:rPr lang="en-US" sz="3600" dirty="0">
                <a:effectLst>
                  <a:outerShdw blurRad="38100" dist="38100" dir="2700000" algn="tl">
                    <a:srgbClr val="000000">
                      <a:alpha val="43137"/>
                    </a:srgbClr>
                  </a:outerShdw>
                </a:effectLst>
              </a:rPr>
              <a:t>Genesis 27:30-40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 Blesses Esau</a:t>
            </a:r>
          </a:p>
        </p:txBody>
      </p:sp>
      <p:sp>
        <p:nvSpPr>
          <p:cNvPr id="161795" name="Rectangle 3"/>
          <p:cNvSpPr>
            <a:spLocks noGrp="1" noChangeArrowheads="1"/>
          </p:cNvSpPr>
          <p:nvPr>
            <p:ph type="body" idx="1"/>
          </p:nvPr>
        </p:nvSpPr>
        <p:spPr>
          <a:xfrm>
            <a:off x="627513" y="1815562"/>
            <a:ext cx="4935087" cy="3226877"/>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of Esau (30)</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 prepares meal (31)</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realization (32-33)</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Esau’s reaction (34)</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reaction (35)</a:t>
            </a:r>
          </a:p>
        </p:txBody>
      </p:sp>
      <p:pic>
        <p:nvPicPr>
          <p:cNvPr id="4" name="Picture 3">
            <a:extLst>
              <a:ext uri="{FF2B5EF4-FFF2-40B4-BE49-F238E27FC236}">
                <a16:creationId xmlns:a16="http://schemas.microsoft.com/office/drawing/2014/main" id="{05349F8E-21DE-B5F0-7058-3B16C7AA5F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7000" y="76200"/>
            <a:ext cx="1290918" cy="1097280"/>
          </a:xfrm>
          <a:prstGeom prst="rect">
            <a:avLst/>
          </a:prstGeom>
        </p:spPr>
      </p:pic>
    </p:spTree>
    <p:extLst>
      <p:ext uri="{BB962C8B-B14F-4D97-AF65-F5344CB8AC3E}">
        <p14:creationId xmlns:p14="http://schemas.microsoft.com/office/powerpoint/2010/main" val="389314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Nation (40)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3090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47750" y="2057400"/>
            <a:ext cx="5657850"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Nation (40)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22885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413729347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5257800"/>
          </a:xfrm>
        </p:spPr>
        <p:txBody>
          <a:bodyPr/>
          <a:lstStyle/>
          <a:p>
            <a:pPr marL="0" marR="0" indent="0" algn="just">
              <a:spcBef>
                <a:spcPts val="0"/>
              </a:spcBef>
              <a:spcAft>
                <a:spcPts val="0"/>
              </a:spcAft>
              <a:buNone/>
            </a:pPr>
            <a:r>
              <a:rPr lang="en-US" sz="2900" dirty="0">
                <a:effectLst>
                  <a:outerShdw blurRad="38100" dist="38100" dir="2700000" algn="tl">
                    <a:srgbClr val="000000">
                      <a:alpha val="43137"/>
                    </a:srgbClr>
                  </a:outerShdw>
                </a:effectLst>
              </a:rPr>
              <a:t>“At this point, there is a blessing for Esau, in 27:39–40. In verse 39, he first of all speaks concerning Esau: </a:t>
            </a:r>
            <a:r>
              <a:rPr lang="en-US" sz="2900" i="1" dirty="0">
                <a:effectLst>
                  <a:outerShdw blurRad="38100" dist="38100" dir="2700000" algn="tl">
                    <a:srgbClr val="000000">
                      <a:alpha val="43137"/>
                    </a:srgbClr>
                  </a:outerShdw>
                </a:effectLst>
              </a:rPr>
              <a:t>Behold, of the fatness of the earth shall be your dwelling</a:t>
            </a:r>
            <a:r>
              <a:rPr lang="en-US" sz="2900" dirty="0">
                <a:effectLst>
                  <a:outerShdw blurRad="38100" dist="38100" dir="2700000" algn="tl">
                    <a:srgbClr val="000000">
                      <a:alpha val="43137"/>
                    </a:srgbClr>
                  </a:outerShdw>
                </a:effectLst>
              </a:rPr>
              <a:t>. In the Hebrew text there is a min partitive; literally, it should read: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fatness of the earth shall be your dwelling.’ The next phrase, </a:t>
            </a:r>
            <a:r>
              <a:rPr lang="en-US" sz="2900" i="1" dirty="0">
                <a:effectLst>
                  <a:outerShdw blurRad="38100" dist="38100" dir="2700000" algn="tl">
                    <a:srgbClr val="000000">
                      <a:alpha val="43137"/>
                    </a:srgbClr>
                  </a:outerShdw>
                </a:effectLst>
              </a:rPr>
              <a:t>of the dew of heaven from above</a:t>
            </a:r>
            <a:r>
              <a:rPr lang="en-US" sz="2900" dirty="0">
                <a:effectLst>
                  <a:outerShdw blurRad="38100" dist="38100" dir="2700000" algn="tl">
                    <a:srgbClr val="000000">
                      <a:alpha val="43137"/>
                    </a:srgbClr>
                  </a:outerShdw>
                </a:effectLst>
              </a:rPr>
              <a:t>, also has a </a:t>
            </a:r>
            <a:r>
              <a:rPr lang="en-US" sz="2900" i="1" dirty="0">
                <a:effectLst>
                  <a:outerShdw blurRad="38100" dist="38100" dir="2700000" algn="tl">
                    <a:srgbClr val="000000">
                      <a:alpha val="43137"/>
                    </a:srgbClr>
                  </a:outerShdw>
                </a:effectLst>
              </a:rPr>
              <a:t>min</a:t>
            </a:r>
            <a:r>
              <a:rPr lang="en-US" sz="2900" dirty="0">
                <a:effectLst>
                  <a:outerShdw blurRad="38100" dist="38100" dir="2700000" algn="tl">
                    <a:srgbClr val="000000">
                      <a:alpha val="43137"/>
                    </a:srgbClr>
                  </a:outerShdw>
                </a:effectLst>
              </a:rPr>
              <a:t> partitive, literally meaning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dew of heaven.’ The point is that while in some translations, it sounds similar to the blessing he gave to Jacob, in the Hebrew text it is actually the opposite of what was promised to Jacob. It means that since Esau’s place is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this and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that, Esau will not inherit the Land. Whatever his blessing, it will be </a:t>
            </a:r>
            <a:r>
              <a:rPr lang="en-US" sz="2900" i="1" dirty="0">
                <a:effectLst>
                  <a:outerShdw blurRad="38100" dist="38100" dir="2700000" algn="tl">
                    <a:srgbClr val="000000">
                      <a:alpha val="43137"/>
                    </a:srgbClr>
                  </a:outerShdw>
                </a:effectLst>
              </a:rPr>
              <a:t>away from</a:t>
            </a:r>
            <a:r>
              <a:rPr lang="en-US" sz="2900" dirty="0">
                <a:effectLst>
                  <a:outerShdw blurRad="38100" dist="38100" dir="2700000" algn="tl">
                    <a:srgbClr val="000000">
                      <a:alpha val="43137"/>
                    </a:srgbClr>
                  </a:outerShdw>
                </a:effectLst>
              </a:rPr>
              <a:t> the Land; he will not be the inheritor of this Land.”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429-30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8505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27:39-40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Esau’s Blessings</a:t>
            </a:r>
          </a:p>
        </p:txBody>
      </p:sp>
      <p:sp>
        <p:nvSpPr>
          <p:cNvPr id="161795" name="Rectangle 3"/>
          <p:cNvSpPr>
            <a:spLocks noGrp="1" noChangeArrowheads="1"/>
          </p:cNvSpPr>
          <p:nvPr>
            <p:ph type="body" idx="1"/>
          </p:nvPr>
        </p:nvSpPr>
        <p:spPr>
          <a:xfrm>
            <a:off x="1037117" y="2057400"/>
            <a:ext cx="5668483" cy="25146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Land (39)</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Nation (40)</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4254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49530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876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8554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0504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12773707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1847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25:23 </a:t>
            </a:r>
          </a:p>
          <a:p>
            <a:pPr algn="just">
              <a:spcBef>
                <a:spcPts val="0"/>
              </a:spcBef>
              <a:spcAft>
                <a:spcPts val="0"/>
              </a:spcAft>
            </a:pPr>
            <a:r>
              <a:rPr lang="en-US" sz="3600" u="none" strike="noStrike"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Lord said to her, ‘Two nations are in your womb; And two peoples will be separated from your body; And one people shall be stronger than the other; And the older shall serve the younger.’”</a:t>
            </a:r>
          </a:p>
        </p:txBody>
      </p:sp>
      <p:pic>
        <p:nvPicPr>
          <p:cNvPr id="2052" name="Picture 4" descr="Genesis 25:23 The Lord said to her,&quot;Two nations are in your womb;And ...">
            <a:extLst>
              <a:ext uri="{FF2B5EF4-FFF2-40B4-BE49-F238E27FC236}">
                <a16:creationId xmlns:a16="http://schemas.microsoft.com/office/drawing/2014/main" id="{3B9B6A11-96A3-F255-D3BE-6B196353D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618" y="3048000"/>
            <a:ext cx="245476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52674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27:40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Nation</a:t>
            </a:r>
          </a:p>
        </p:txBody>
      </p:sp>
      <p:sp>
        <p:nvSpPr>
          <p:cNvPr id="161795" name="Rectangle 3"/>
          <p:cNvSpPr>
            <a:spLocks noGrp="1" noChangeArrowheads="1"/>
          </p:cNvSpPr>
          <p:nvPr>
            <p:ph type="body" idx="1"/>
          </p:nvPr>
        </p:nvSpPr>
        <p:spPr>
          <a:xfrm>
            <a:off x="1066799" y="2057400"/>
            <a:ext cx="3733801"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Sword (40a)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Subjugation (40b)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Freedom (40c)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33055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447800"/>
            <a:ext cx="10971028" cy="4343400"/>
          </a:xfrm>
        </p:spPr>
        <p:txBody>
          <a:bodyPr/>
          <a:lstStyle/>
          <a:p>
            <a:pPr marL="0" indent="0" algn="just">
              <a:spcBef>
                <a:spcPts val="0"/>
              </a:spcBef>
              <a:spcAft>
                <a:spcPts val="0"/>
              </a:spcAft>
              <a:buNone/>
            </a:pPr>
            <a:r>
              <a:rPr lang="en-US" sz="3400" dirty="0">
                <a:effectLst>
                  <a:outerShdw blurRad="38100" dist="38100" dir="2700000" algn="tl">
                    <a:srgbClr val="000000">
                      <a:alpha val="43137"/>
                    </a:srgbClr>
                  </a:outerShdw>
                </a:effectLst>
              </a:rPr>
              <a:t>“In subsequent history, when the Jews went into Babylonian Captivity, the Edomites left their territory at Mount Seir in the Trans-Jordan and moved into the southern part of Judah, where they became known as Idumeans. In addition, later these Idumeans were conquered by one of the descendants of the Maccabees, John </a:t>
            </a:r>
            <a:r>
              <a:rPr lang="en-US" sz="3400" dirty="0" err="1">
                <a:effectLst>
                  <a:outerShdw blurRad="38100" dist="38100" dir="2700000" algn="tl">
                    <a:srgbClr val="000000">
                      <a:alpha val="43137"/>
                    </a:srgbClr>
                  </a:outerShdw>
                </a:effectLst>
              </a:rPr>
              <a:t>Hyrcanos</a:t>
            </a:r>
            <a:r>
              <a:rPr lang="en-US" sz="3400" dirty="0">
                <a:effectLst>
                  <a:outerShdw blurRad="38100" dist="38100" dir="2700000" algn="tl">
                    <a:srgbClr val="000000">
                      <a:alpha val="43137"/>
                    </a:srgbClr>
                  </a:outerShdw>
                </a:effectLst>
              </a:rPr>
              <a:t>, who conquered them in 129 </a:t>
            </a:r>
            <a:r>
              <a:rPr lang="en-US" sz="3400" dirty="0" err="1">
                <a:effectLst>
                  <a:outerShdw blurRad="38100" dist="38100" dir="2700000" algn="tl">
                    <a:srgbClr val="000000">
                      <a:alpha val="43137"/>
                    </a:srgbClr>
                  </a:outerShdw>
                </a:effectLst>
              </a:rPr>
              <a:t>b.c.</a:t>
            </a:r>
            <a:r>
              <a:rPr lang="en-US" sz="3400" dirty="0">
                <a:effectLst>
                  <a:outerShdw blurRad="38100" dist="38100" dir="2700000" algn="tl">
                    <a:srgbClr val="000000">
                      <a:alpha val="43137"/>
                    </a:srgbClr>
                  </a:outerShdw>
                </a:effectLst>
              </a:rPr>
              <a:t>, forcibly converted them to Judaism, and then incorporated </a:t>
            </a:r>
            <a:r>
              <a:rPr lang="en-US" sz="3400" dirty="0" err="1">
                <a:effectLst>
                  <a:outerShdw blurRad="38100" dist="38100" dir="2700000" algn="tl">
                    <a:srgbClr val="000000">
                      <a:alpha val="43137"/>
                    </a:srgbClr>
                  </a:outerShdw>
                </a:effectLst>
              </a:rPr>
              <a:t>Idumea</a:t>
            </a:r>
            <a:r>
              <a:rPr lang="en-US" sz="3400" dirty="0">
                <a:effectLst>
                  <a:outerShdw blurRad="38100" dist="38100" dir="2700000" algn="tl">
                    <a:srgbClr val="000000">
                      <a:alpha val="43137"/>
                    </a:srgbClr>
                  </a:outerShdw>
                </a:effectLst>
              </a:rPr>
              <a:t> into the Jewish Judean State. . . .</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96827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72800" cy="1097280"/>
          </a:xfrm>
        </p:spPr>
        <p:txBody>
          <a:bodyPr/>
          <a:lstStyle/>
          <a:p>
            <a:pPr marL="0" indent="0" algn="just">
              <a:spcBef>
                <a:spcPts val="0"/>
              </a:spcBef>
              <a:spcAft>
                <a:spcPts val="0"/>
              </a:spcAft>
              <a:buNone/>
            </a:pPr>
            <a:r>
              <a:rPr lang="en-US" sz="3400" dirty="0">
                <a:effectLst>
                  <a:outerShdw blurRad="38100" dist="38100" dir="2700000" algn="tl">
                    <a:srgbClr val="000000">
                      <a:alpha val="43137"/>
                    </a:srgbClr>
                  </a:outerShdw>
                </a:effectLst>
              </a:rPr>
              <a:t>…Eventually, these converted Idumeans produced the dynastic rule of the House of Herod.”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34D197DC-E7F5-DD83-94F6-82E546B6732F}"/>
              </a:ext>
            </a:extLst>
          </p:cNvPr>
          <p:cNvPicPr>
            <a:picLocks noChangeAspect="1"/>
          </p:cNvPicPr>
          <p:nvPr/>
        </p:nvPicPr>
        <p:blipFill>
          <a:blip r:embed="rId6"/>
          <a:stretch>
            <a:fillRect/>
          </a:stretch>
        </p:blipFill>
        <p:spPr>
          <a:xfrm>
            <a:off x="2438400" y="3048000"/>
            <a:ext cx="2404558" cy="3200400"/>
          </a:xfrm>
          <a:prstGeom prst="rect">
            <a:avLst/>
          </a:prstGeom>
          <a:ln>
            <a:solidFill>
              <a:schemeClr val="tx1"/>
            </a:solidFill>
          </a:ln>
        </p:spPr>
      </p:pic>
      <p:pic>
        <p:nvPicPr>
          <p:cNvPr id="10" name="Picture 9">
            <a:extLst>
              <a:ext uri="{FF2B5EF4-FFF2-40B4-BE49-F238E27FC236}">
                <a16:creationId xmlns:a16="http://schemas.microsoft.com/office/drawing/2014/main" id="{4301ABD6-249B-0099-16EA-6A7376604E76}"/>
              </a:ext>
            </a:extLst>
          </p:cNvPr>
          <p:cNvPicPr>
            <a:picLocks noChangeAspect="1"/>
          </p:cNvPicPr>
          <p:nvPr/>
        </p:nvPicPr>
        <p:blipFill>
          <a:blip r:embed="rId7"/>
          <a:stretch>
            <a:fillRect/>
          </a:stretch>
        </p:blipFill>
        <p:spPr>
          <a:xfrm>
            <a:off x="6502630" y="3047999"/>
            <a:ext cx="3250970" cy="3200400"/>
          </a:xfrm>
          <a:prstGeom prst="rect">
            <a:avLst/>
          </a:prstGeom>
        </p:spPr>
      </p:pic>
    </p:spTree>
    <p:extLst>
      <p:ext uri="{BB962C8B-B14F-4D97-AF65-F5344CB8AC3E}">
        <p14:creationId xmlns:p14="http://schemas.microsoft.com/office/powerpoint/2010/main" val="82571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7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952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27:18-27a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Deception</a:t>
            </a:r>
          </a:p>
        </p:txBody>
      </p:sp>
      <p:sp>
        <p:nvSpPr>
          <p:cNvPr id="161795" name="Rectangle 3"/>
          <p:cNvSpPr>
            <a:spLocks noGrp="1" noChangeArrowheads="1"/>
          </p:cNvSpPr>
          <p:nvPr>
            <p:ph type="body" idx="1"/>
          </p:nvPr>
        </p:nvSpPr>
        <p:spPr>
          <a:xfrm>
            <a:off x="1047750" y="1600200"/>
            <a:ext cx="5657850" cy="50292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entrance (18)</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first lie (19)</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second lie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Isaac’s test (21-23)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Jacob’s third lie (24)</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Meal (25)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Kiss (26-27a)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70739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1600200"/>
            <a:ext cx="7788900" cy="4648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intent (1-4)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conspiracy (5-17)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Deception and blessing (18-29)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 blesses Esau (30-40)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Plan to flee to Haran (41-46)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86339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3583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144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2084"/>
            <a:ext cx="5358383" cy="2748516"/>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062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pic>
        <p:nvPicPr>
          <p:cNvPr id="2" name="Picture 1">
            <a:extLst>
              <a:ext uri="{FF2B5EF4-FFF2-40B4-BE49-F238E27FC236}">
                <a16:creationId xmlns:a16="http://schemas.microsoft.com/office/drawing/2014/main" id="{3E936B42-0D2C-92EB-3892-3EAD31101176}"/>
              </a:ext>
            </a:extLst>
          </p:cNvPr>
          <p:cNvPicPr>
            <a:picLocks noChangeAspect="1"/>
          </p:cNvPicPr>
          <p:nvPr/>
        </p:nvPicPr>
        <p:blipFill>
          <a:blip r:embed="rId3"/>
          <a:stretch>
            <a:fillRect/>
          </a:stretch>
        </p:blipFill>
        <p:spPr>
          <a:xfrm>
            <a:off x="4875449" y="2971800"/>
            <a:ext cx="2441103"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84042"/>
            <a:ext cx="10972800" cy="501675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My views ... are the result of a life of inquiry and reflection, and very different from the anti-Christian system imputed to me by those who know nothing of my opinions. To the corruptions of Christianity, I am, indeed, opposed; but not to the genuine precepts of Jesus Himself. I am a Christian in the only sense in which He wished any one to be; sincerely attached to his doctrines in preference to all others...His system of morals...if filled up in the style and spirit of the rich fragments He left us, would be the most perfect and sublime that has ever been taught by man...His moral doctrines...were more pure and . . .</a:t>
            </a:r>
          </a:p>
        </p:txBody>
      </p:sp>
      <p:sp>
        <p:nvSpPr>
          <p:cNvPr id="55300" name="Title 5"/>
          <p:cNvSpPr>
            <a:spLocks noGrp="1"/>
          </p:cNvSpPr>
          <p:nvPr>
            <p:ph type="ctrTitle" sz="quarter" idx="4294967295"/>
          </p:nvPr>
        </p:nvSpPr>
        <p:spPr>
          <a:xfrm>
            <a:off x="1828800" y="228601"/>
            <a:ext cx="8534400" cy="914399"/>
          </a:xfrm>
        </p:spPr>
        <p:txBody>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On April 21, 1803, Jefferson wrote to Dr. Benjamin Rush, also a signer of the Declaration</a:t>
            </a:r>
            <a:endParaRPr lang="en-US" sz="360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371600"/>
            <a:ext cx="10972800" cy="4524315"/>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perfect than those of the most correct of the philosophers...gathering all into one family under the bonds of love, charity, peace, common wants and common aids. A development of this head will evince the peculiar superiority of the system of Jesus over all others. The precepts of philosophy, and of the Hebrew code, laid hold of actions only. </a:t>
            </a:r>
            <a:r>
              <a:rPr lang="en-US" sz="3200" b="1" u="sng" dirty="0">
                <a:solidFill>
                  <a:srgbClr val="FFFFCC"/>
                </a:solidFill>
                <a:latin typeface="Calibri" panose="020F0502020204030204" pitchFamily="34" charset="0"/>
                <a:cs typeface="Calibri" panose="020F0502020204030204" pitchFamily="34" charset="0"/>
              </a:rPr>
              <a:t>He pushed his </a:t>
            </a:r>
            <a:r>
              <a:rPr lang="en-US" sz="3200" b="1" u="sng" dirty="0" err="1">
                <a:solidFill>
                  <a:srgbClr val="FFFFCC"/>
                </a:solidFill>
                <a:latin typeface="Calibri" panose="020F0502020204030204" pitchFamily="34" charset="0"/>
                <a:cs typeface="Calibri" panose="020F0502020204030204" pitchFamily="34" charset="0"/>
              </a:rPr>
              <a:t>scrutinies</a:t>
            </a:r>
            <a:r>
              <a:rPr lang="en-US" sz="3200" b="1" u="sng" dirty="0">
                <a:solidFill>
                  <a:srgbClr val="FFFFCC"/>
                </a:solidFill>
                <a:latin typeface="Calibri" panose="020F0502020204030204" pitchFamily="34" charset="0"/>
                <a:cs typeface="Calibri" panose="020F0502020204030204" pitchFamily="34" charset="0"/>
              </a:rPr>
              <a:t> into the heart of man; erected his tribunal in the region of his thoughts, and purified the waters at the fountain head</a:t>
            </a:r>
            <a:r>
              <a:rPr lang="en-US" sz="3200" dirty="0">
                <a:latin typeface="Calibri" panose="020F0502020204030204" pitchFamily="34" charset="0"/>
                <a:cs typeface="Calibri" panose="020F0502020204030204" pitchFamily="34" charset="0"/>
              </a:rPr>
              <a:t>.”</a:t>
            </a:r>
          </a:p>
        </p:txBody>
      </p:sp>
      <p:pic>
        <p:nvPicPr>
          <p:cNvPr id="8" name="Picture 4" descr="http://upload.wikimedia.org/wikipedia/commons/1/1e/Thomas_Jefferson_by_Rembrandt_Peale,_1800.jpg">
            <a:extLst>
              <a:ext uri="{FF2B5EF4-FFF2-40B4-BE49-F238E27FC236}">
                <a16:creationId xmlns:a16="http://schemas.microsoft.com/office/drawing/2014/main" id="{CA4912B8-B84C-4352-A172-DE24F97512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5">
            <a:extLst>
              <a:ext uri="{FF2B5EF4-FFF2-40B4-BE49-F238E27FC236}">
                <a16:creationId xmlns:a16="http://schemas.microsoft.com/office/drawing/2014/main" id="{7B51A25F-920F-5D05-B141-79CC97CB040A}"/>
              </a:ext>
            </a:extLst>
          </p:cNvPr>
          <p:cNvSpPr txBox="1">
            <a:spLocks/>
          </p:cNvSpPr>
          <p:nvPr/>
        </p:nvSpPr>
        <p:spPr bwMode="auto">
          <a:xfrm>
            <a:off x="1828800" y="228601"/>
            <a:ext cx="85344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defRPr/>
            </a:pPr>
            <a:r>
              <a:rPr lang="en-US" sz="3600" kern="0">
                <a:solidFill>
                  <a:srgbClr val="00FFFF"/>
                </a:solidFill>
                <a:effectLst>
                  <a:outerShdw blurRad="38100" dist="38100" dir="2700000" algn="tl">
                    <a:srgbClr val="000000">
                      <a:alpha val="43137"/>
                    </a:srgbClr>
                  </a:outerShdw>
                </a:effectLst>
                <a:cs typeface="Calibri" panose="020F0502020204030204" pitchFamily="34" charset="0"/>
              </a:rPr>
              <a:t>Thomas Jefferson</a:t>
            </a:r>
            <a:br>
              <a:rPr lang="en-US" sz="3600" kern="0">
                <a:solidFill>
                  <a:srgbClr val="00FFFF"/>
                </a:solidFill>
                <a:effectLst>
                  <a:outerShdw blurRad="38100" dist="38100" dir="2700000" algn="tl">
                    <a:srgbClr val="000000">
                      <a:alpha val="43137"/>
                    </a:srgbClr>
                  </a:outerShdw>
                </a:effectLst>
                <a:cs typeface="Calibri" panose="020F0502020204030204" pitchFamily="34" charset="0"/>
              </a:rPr>
            </a:br>
            <a:r>
              <a:rPr lang="en-US" sz="1800" kern="1200">
                <a:solidFill>
                  <a:srgbClr val="FFFFFF"/>
                </a:solidFill>
                <a:ea typeface="+mn-ea"/>
                <a:cs typeface="Calibri" panose="020F0502020204030204" pitchFamily="34" charset="0"/>
              </a:rPr>
              <a:t>On April 21, 1803, Jefferson wrote to Dr. Benjamin Rush, also a signer of the Declaration</a:t>
            </a:r>
            <a:endParaRPr 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61228590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685800" indent="-685800" algn="ctr" eaLnBrk="1" hangingPunct="1">
              <a:buFont typeface="+mj-lt"/>
              <a:buAutoNum type="romanUcPeriod" startAt="5"/>
            </a:pPr>
            <a:r>
              <a:rPr lang="en-US" sz="3600" dirty="0">
                <a:effectLst>
                  <a:outerShdw blurRad="38100" dist="38100" dir="2700000" algn="tl">
                    <a:srgbClr val="000000">
                      <a:alpha val="43137"/>
                    </a:srgbClr>
                  </a:outerShdw>
                </a:effectLst>
              </a:rPr>
              <a:t>Genesis 27:41-46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to Flee to Haran</a:t>
            </a:r>
          </a:p>
        </p:txBody>
      </p:sp>
      <p:sp>
        <p:nvSpPr>
          <p:cNvPr id="161795" name="Rectangle 3"/>
          <p:cNvSpPr>
            <a:spLocks noGrp="1" noChangeArrowheads="1"/>
          </p:cNvSpPr>
          <p:nvPr>
            <p:ph type="body" idx="1"/>
          </p:nvPr>
        </p:nvSpPr>
        <p:spPr>
          <a:xfrm>
            <a:off x="585217" y="2057400"/>
            <a:ext cx="5586983"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Cause (41)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Rebekah’s solution (42-46)</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8761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48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27:42-46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Solution</a:t>
            </a:r>
          </a:p>
        </p:txBody>
      </p:sp>
      <p:sp>
        <p:nvSpPr>
          <p:cNvPr id="161795" name="Rectangle 3"/>
          <p:cNvSpPr>
            <a:spLocks noGrp="1" noChangeArrowheads="1"/>
          </p:cNvSpPr>
          <p:nvPr>
            <p:ph type="body" idx="1"/>
          </p:nvPr>
        </p:nvSpPr>
        <p:spPr>
          <a:xfrm>
            <a:off x="1066800" y="2062716"/>
            <a:ext cx="5505450" cy="3581400"/>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Discovery (42a)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Problem (42b)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Instruction (43-44a)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Purpose (44b-45)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Excuse (46)</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64792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31363</TotalTime>
  <Words>4940</Words>
  <Application>Microsoft Office PowerPoint</Application>
  <PresentationFormat>Widescreen</PresentationFormat>
  <Paragraphs>596</Paragraphs>
  <Slides>120</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120</vt:i4>
      </vt:variant>
    </vt:vector>
  </HeadingPairs>
  <TitlesOfParts>
    <vt:vector size="124" baseType="lpstr">
      <vt:lpstr>Calibri</vt:lpstr>
      <vt:lpstr>Times New Roman</vt:lpstr>
      <vt:lpstr>Wingdings</vt:lpstr>
      <vt:lpstr>Azure</vt:lpstr>
      <vt:lpstr>PowerPoint Presentation</vt:lpstr>
      <vt:lpstr>GENESIS STRUCTURE</vt:lpstr>
      <vt:lpstr>Genesis 27 Chapter Summary</vt:lpstr>
      <vt:lpstr>Genesis 27 Chapter Summary</vt:lpstr>
      <vt:lpstr>Genesis 27:18-29 Deception and Blessing</vt:lpstr>
      <vt:lpstr>Genesis 27:18-29 Deception and Blessing</vt:lpstr>
      <vt:lpstr>Genesis 27:18-27a Deception</vt:lpstr>
      <vt:lpstr>Genesis 27:18-27a Deception</vt:lpstr>
      <vt:lpstr>Genesis 27:18-27a Deception</vt:lpstr>
      <vt:lpstr>PowerPoint Presentation</vt:lpstr>
      <vt:lpstr>PowerPoint Presentation</vt:lpstr>
      <vt:lpstr>Genesis 27:18-27a Deception</vt:lpstr>
      <vt:lpstr>Genesis 27:18-27a Deception</vt:lpstr>
      <vt:lpstr>Genesis 26:21-23 Isaac’s Test</vt:lpstr>
      <vt:lpstr>Genesis 26:21-23 Isaac’s Test</vt:lpstr>
      <vt:lpstr>Genesis 26:21-23 Isaac’s Test</vt:lpstr>
      <vt:lpstr>Charles Ryrie The Ryrie Study Bible, page 35</vt:lpstr>
      <vt:lpstr>PowerPoint Presentation</vt:lpstr>
      <vt:lpstr>Genesis 26:21-23 Isaac’s Test</vt:lpstr>
      <vt:lpstr>Genesis 26:21-23 Isaac’s Test</vt:lpstr>
      <vt:lpstr>Genesis 27:18-27a Deception</vt:lpstr>
      <vt:lpstr>Genesis 27:18-27a Deception</vt:lpstr>
      <vt:lpstr>Genesis 27:18-27a Deception</vt:lpstr>
      <vt:lpstr>Genesis 27:18-29 Deception and Blessing</vt:lpstr>
      <vt:lpstr>Genesis 27:27b-29 Blessing</vt:lpstr>
      <vt:lpstr>Genesis 27:27b-29 Blessing</vt:lpstr>
      <vt:lpstr>Genesis 27:27b-29 Blessing</vt:lpstr>
      <vt:lpstr>Genesis 27:27b-29 Blessing</vt:lpstr>
      <vt:lpstr>Genesis 26:29a-b Isaac’s Test</vt:lpstr>
      <vt:lpstr>Genesis 26:29a-b Isaac’s Test</vt:lpstr>
      <vt:lpstr>PowerPoint Presentation</vt:lpstr>
      <vt:lpstr>PowerPoint Presentation</vt:lpstr>
      <vt:lpstr>PowerPoint Presentation</vt:lpstr>
      <vt:lpstr>PowerPoint Presentation</vt:lpstr>
      <vt:lpstr>PowerPoint Presentation</vt:lpstr>
      <vt:lpstr>Genesis 26:29a-b Isaac’s Test</vt:lpstr>
      <vt:lpstr>PowerPoint Presentation</vt:lpstr>
      <vt:lpstr>PowerPoint Presentation</vt:lpstr>
      <vt:lpstr>Genesis 27:27b-29 Blessing</vt:lpstr>
      <vt:lpstr>PowerPoint Presentation</vt:lpstr>
      <vt:lpstr>PowerPoint Presentation</vt:lpstr>
      <vt:lpstr>Genesis 27 Chapter Summary</vt:lpstr>
      <vt:lpstr>Genesis 27:30-40 Isaac Blesses Esau</vt:lpstr>
      <vt:lpstr>Genesis 27:30-40 Isaac Blesses Esau</vt:lpstr>
      <vt:lpstr>Genesis 27:30-40 Isaac Blesses Esau</vt:lpstr>
      <vt:lpstr>Genesis 27:30-40 Isaac Blesses Esau</vt:lpstr>
      <vt:lpstr>Genesis 27:32-33 Isaac’s Realization</vt:lpstr>
      <vt:lpstr>Genesis 27:32-33 Isaac’s Realization</vt:lpstr>
      <vt:lpstr>Genesis 27:32-33 Isaac’s Realization</vt:lpstr>
      <vt:lpstr>Genesis 27:30-40 Isaac Blesses Esau</vt:lpstr>
      <vt:lpstr>Genesis 27:34 Esau’s Reaction</vt:lpstr>
      <vt:lpstr>Genesis 27:34 Esau’s Reaction</vt:lpstr>
      <vt:lpstr>Genesis 27:34 Esau’s Reaction</vt:lpstr>
      <vt:lpstr>Genesis 27:30-40 Isaac Blesses Esau</vt:lpstr>
      <vt:lpstr>Genesis 27:35 Isaac’s Reaction</vt:lpstr>
      <vt:lpstr>Genesis 27:35 Isaac’s Reaction</vt:lpstr>
      <vt:lpstr>PowerPoint Presentation</vt:lpstr>
      <vt:lpstr>Genesis 27:35 Isaac’s Reaction</vt:lpstr>
      <vt:lpstr>PowerPoint Presentation</vt:lpstr>
      <vt:lpstr>Genesis 27:30-40 Isaac Blesses Esau</vt:lpstr>
      <vt:lpstr>Genesis 27:36 Esau’s Request</vt:lpstr>
      <vt:lpstr>Genesis 27:36 Esau’s Request</vt:lpstr>
      <vt:lpstr>PowerPoint Presentation</vt:lpstr>
      <vt:lpstr>PowerPoint Presentation</vt:lpstr>
      <vt:lpstr>PowerPoint Presentation</vt:lpstr>
      <vt:lpstr>Genesis 27:36 Esau’s Request</vt:lpstr>
      <vt:lpstr>Genesis 27:30-40 Isaac Blesses Esau</vt:lpstr>
      <vt:lpstr>PowerPoint Presentation</vt:lpstr>
      <vt:lpstr>PowerPoint Presentation</vt:lpstr>
      <vt:lpstr>Genesis 27:30-40 Isaac Blesses Esau</vt:lpstr>
      <vt:lpstr>Genesis 27:38 Esau’s Lament</vt:lpstr>
      <vt:lpstr>Genesis 27:38 Esau’s Lament</vt:lpstr>
      <vt:lpstr>Genesis 27:38 Esau’s Lament</vt:lpstr>
      <vt:lpstr>Genesis 27:30-40 Isaac Blesses Esau</vt:lpstr>
      <vt:lpstr>Genesis 27:39-40 Esau’s Blessings</vt:lpstr>
      <vt:lpstr>Genesis 27:39-40 Esau’s Blessings</vt:lpstr>
      <vt:lpstr>PowerPoint Presentation</vt:lpstr>
      <vt:lpstr>PowerPoint Presentation</vt:lpstr>
      <vt:lpstr>Genesis 27:39-40 Esau’s Blessings</vt:lpstr>
      <vt:lpstr>Genesis 27:40 Nation</vt:lpstr>
      <vt:lpstr>Genesis 27:40 Nation</vt:lpstr>
      <vt:lpstr>PowerPoint Presentation</vt:lpstr>
      <vt:lpstr>Genesis 27:40 Nation</vt:lpstr>
      <vt:lpstr>PowerPoint Presentation</vt:lpstr>
      <vt:lpstr>Genesis 27:40 Nation</vt:lpstr>
      <vt:lpstr>PowerPoint Presentation</vt:lpstr>
      <vt:lpstr>PowerPoint Presentation</vt:lpstr>
      <vt:lpstr>PowerPoint Presentation</vt:lpstr>
      <vt:lpstr>PowerPoint Presentation</vt:lpstr>
      <vt:lpstr>Genesis 27 Chapter Summary</vt:lpstr>
      <vt:lpstr>Genesis 27:41-46 Plan to Flee to Haran</vt:lpstr>
      <vt:lpstr>Genesis 27:41-46 Plan to Flee to Haran</vt:lpstr>
      <vt:lpstr>PowerPoint Presentation</vt:lpstr>
      <vt:lpstr>PowerPoint Presentation</vt:lpstr>
      <vt:lpstr>Thomas Jefferson On April 21, 1803, Jefferson wrote to Dr. Benjamin Rush, also a signer of the Declaration</vt:lpstr>
      <vt:lpstr>PowerPoint Presentation</vt:lpstr>
      <vt:lpstr>Genesis 27:41-46 Plan to Flee to Haran</vt:lpstr>
      <vt:lpstr>Genesis 27:42-46 Rebekah’s Solution</vt:lpstr>
      <vt:lpstr>Genesis 27:42-46 Rebekah’s Solution</vt:lpstr>
      <vt:lpstr>Genesis 27:42-46 Rebekah’s Solution</vt:lpstr>
      <vt:lpstr>PowerPoint Presentation</vt:lpstr>
      <vt:lpstr>Messiah must be Jewish or from the line of Jacob</vt:lpstr>
      <vt:lpstr>Balaam's 7 Oracles Blessing Israel (23-24) </vt:lpstr>
      <vt:lpstr>Balaam's 7 Oracles Blessing Israel (23-24) </vt:lpstr>
      <vt:lpstr>PowerPoint Presentation</vt:lpstr>
      <vt:lpstr>Satanic Attempts to Stop Messiah’s Birth</vt:lpstr>
      <vt:lpstr>Genesis 27:42-46 Rebekah’s Solution</vt:lpstr>
      <vt:lpstr>PowerPoint Presentation</vt:lpstr>
      <vt:lpstr>PowerPoint Presentation</vt:lpstr>
      <vt:lpstr>PowerPoint Presentation</vt:lpstr>
      <vt:lpstr>Genesis 27:42-46 Rebekah’s Solution</vt:lpstr>
      <vt:lpstr>PowerPoint Presentation</vt:lpstr>
      <vt:lpstr>PowerPoint Presentation</vt:lpstr>
      <vt:lpstr>PowerPoint Presentation</vt:lpstr>
      <vt:lpstr>Genesis 27:42-46 Rebekah’s Solution</vt:lpstr>
      <vt:lpstr>VI. Genesis 26:34-35 Esau’s Wives</vt:lpstr>
      <vt:lpstr>PowerPoint Presentation</vt:lpstr>
      <vt:lpstr>Conclusion</vt:lpstr>
      <vt:lpstr>Genesis 27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107 - 27v18-29</dc:title>
  <dc:subject>Genesis 27</dc:subject>
  <dc:creator>A. Woods</dc:creator>
  <dc:description>Modified by Jim McGowan</dc:description>
  <cp:lastModifiedBy>Jim McGowan</cp:lastModifiedBy>
  <cp:revision>3191</cp:revision>
  <cp:lastPrinted>2023-01-22T13:32:32Z</cp:lastPrinted>
  <dcterms:created xsi:type="dcterms:W3CDTF">2009-03-17T12:21:13Z</dcterms:created>
  <dcterms:modified xsi:type="dcterms:W3CDTF">2023-01-29T03:49:47Z</dcterms:modified>
</cp:coreProperties>
</file>