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48"/>
  </p:notesMasterIdLst>
  <p:handoutMasterIdLst>
    <p:handoutMasterId r:id="rId49"/>
  </p:handoutMasterIdLst>
  <p:sldIdLst>
    <p:sldId id="9037" r:id="rId3"/>
    <p:sldId id="266" r:id="rId4"/>
    <p:sldId id="9031" r:id="rId5"/>
    <p:sldId id="9286" r:id="rId6"/>
    <p:sldId id="9345" r:id="rId7"/>
    <p:sldId id="315" r:id="rId8"/>
    <p:sldId id="6497" r:id="rId9"/>
    <p:sldId id="5053" r:id="rId10"/>
    <p:sldId id="8987" r:id="rId11"/>
    <p:sldId id="6543" r:id="rId12"/>
    <p:sldId id="9337" r:id="rId13"/>
    <p:sldId id="4645" r:id="rId14"/>
    <p:sldId id="9035" r:id="rId15"/>
    <p:sldId id="267" r:id="rId16"/>
    <p:sldId id="9043" r:id="rId17"/>
    <p:sldId id="9287" r:id="rId18"/>
    <p:sldId id="9342" r:id="rId19"/>
    <p:sldId id="9288" r:id="rId20"/>
    <p:sldId id="9289" r:id="rId21"/>
    <p:sldId id="277" r:id="rId22"/>
    <p:sldId id="9348" r:id="rId23"/>
    <p:sldId id="2595" r:id="rId24"/>
    <p:sldId id="9349" r:id="rId25"/>
    <p:sldId id="9359" r:id="rId26"/>
    <p:sldId id="2296" r:id="rId27"/>
    <p:sldId id="278" r:id="rId28"/>
    <p:sldId id="9365" r:id="rId29"/>
    <p:sldId id="9366" r:id="rId30"/>
    <p:sldId id="279" r:id="rId31"/>
    <p:sldId id="9367" r:id="rId32"/>
    <p:sldId id="9360" r:id="rId33"/>
    <p:sldId id="9361" r:id="rId34"/>
    <p:sldId id="9368" r:id="rId35"/>
    <p:sldId id="9369" r:id="rId36"/>
    <p:sldId id="2573" r:id="rId37"/>
    <p:sldId id="9370" r:id="rId38"/>
    <p:sldId id="9362" r:id="rId39"/>
    <p:sldId id="9371" r:id="rId40"/>
    <p:sldId id="5359" r:id="rId41"/>
    <p:sldId id="2661" r:id="rId42"/>
    <p:sldId id="8695" r:id="rId43"/>
    <p:sldId id="9363" r:id="rId44"/>
    <p:sldId id="9364" r:id="rId45"/>
    <p:sldId id="9350" r:id="rId46"/>
    <p:sldId id="280" r:id="rId47"/>
  </p:sldIdLst>
  <p:sldSz cx="12192000" cy="6858000"/>
  <p:notesSz cx="7315200" cy="9601200"/>
  <p:custDataLst>
    <p:tags r:id="rId5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366CC"/>
    <a:srgbClr val="3366FF"/>
    <a:srgbClr val="3399FF"/>
    <a:srgbClr val="0066FF"/>
    <a:srgbClr val="333399"/>
    <a:srgbClr val="003399"/>
    <a:srgbClr val="0000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940C4B-E73F-4F97-B497-69EEC8ACA921}" v="3" dt="2023-01-22T16:42:05.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3" autoAdjust="0"/>
    <p:restoredTop sz="96208" autoAdjust="0"/>
  </p:normalViewPr>
  <p:slideViewPr>
    <p:cSldViewPr>
      <p:cViewPr varScale="1">
        <p:scale>
          <a:sx n="105" d="100"/>
          <a:sy n="105" d="100"/>
        </p:scale>
        <p:origin x="293"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3"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012 – 3v13-4v8  </a:t>
            </a:r>
          </a:p>
          <a:p>
            <a:pPr>
              <a:defRPr/>
            </a:pPr>
            <a:r>
              <a:rPr lang="en-US" sz="1700" dirty="0"/>
              <a:t>01-29-2023</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1/28/2023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24</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151224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49185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886382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1/28/2023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228600"/>
            <a:ext cx="9144000" cy="914400"/>
          </a:xfrm>
        </p:spPr>
        <p:txBody>
          <a:bodyPr/>
          <a:lstStyle/>
          <a:p>
            <a:pPr algn="ctr" eaLnBrk="1" hangingPunct="1"/>
            <a:r>
              <a:rPr lang="en-US" sz="4000" dirty="0">
                <a:effectLst>
                  <a:outerShdw blurRad="38100" dist="38100" dir="2700000" algn="tl">
                    <a:srgbClr val="000000">
                      <a:alpha val="43137"/>
                    </a:srgbClr>
                  </a:outerShdw>
                </a:effectLst>
                <a:cs typeface="Calibri" panose="020F0502020204030204" pitchFamily="34" charset="0"/>
              </a:rPr>
              <a:t>Biblical Prophecy: Importance</a:t>
            </a:r>
          </a:p>
        </p:txBody>
      </p:sp>
      <p:sp>
        <p:nvSpPr>
          <p:cNvPr id="50179" name="Rectangle 3"/>
          <p:cNvSpPr>
            <a:spLocks noGrp="1" noChangeArrowheads="1"/>
          </p:cNvSpPr>
          <p:nvPr>
            <p:ph type="body" idx="1"/>
          </p:nvPr>
        </p:nvSpPr>
        <p:spPr>
          <a:xfrm>
            <a:off x="2826933" y="1371600"/>
            <a:ext cx="6538137" cy="2286002"/>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27% of Scripture was prophetic at the time it was written</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 Peter 1:19</a:t>
            </a:r>
          </a:p>
        </p:txBody>
      </p:sp>
      <p:pic>
        <p:nvPicPr>
          <p:cNvPr id="2" name="Picture 1">
            <a:extLst>
              <a:ext uri="{FF2B5EF4-FFF2-40B4-BE49-F238E27FC236}">
                <a16:creationId xmlns:a16="http://schemas.microsoft.com/office/drawing/2014/main" id="{2E576EF5-0A02-4B04-B8FB-2D1A32C4B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2141" y="3810000"/>
            <a:ext cx="3827721" cy="2743200"/>
          </a:xfrm>
          <a:prstGeom prst="rect">
            <a:avLst/>
          </a:prstGeom>
          <a:ln>
            <a:solidFill>
              <a:schemeClr val="tx1"/>
            </a:solidFill>
          </a:ln>
        </p:spPr>
      </p:pic>
    </p:spTree>
    <p:extLst>
      <p:ext uri="{BB962C8B-B14F-4D97-AF65-F5344CB8AC3E}">
        <p14:creationId xmlns:p14="http://schemas.microsoft.com/office/powerpoint/2010/main" val="3475243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lnSpc>
                <a:spcPct val="90000"/>
              </a:lnSpc>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lnSpc>
                <a:spcPct val="90000"/>
              </a:lnSpc>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dead in Christ will rise first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together with them in the clouds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600201"/>
            <a:ext cx="6553200" cy="3352800"/>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8670061" y="17526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3276600"/>
          </a:xfrm>
        </p:spPr>
        <p:txBody>
          <a:bodyPr/>
          <a:lstStyle/>
          <a:p>
            <a:pPr marL="0" indent="0" algn="ctr" defTabSz="685800">
              <a:lnSpc>
                <a:spcPct val="90000"/>
              </a:lnSpc>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dirty="0"/>
              <a:t>Timothy’s visit (3:1-5)</a:t>
            </a:r>
          </a:p>
          <a:p>
            <a:pPr marL="514350" indent="-514350" eaLnBrk="1" hangingPunct="1">
              <a:spcBef>
                <a:spcPts val="0"/>
              </a:spcBef>
              <a:spcAft>
                <a:spcPts val="2400"/>
              </a:spcAft>
              <a:buSzPct val="100000"/>
              <a:buFont typeface="+mj-lt"/>
              <a:buAutoNum type="arabicPeriod"/>
              <a:defRPr/>
            </a:pPr>
            <a:r>
              <a:rPr lang="en-US" dirty="0"/>
              <a:t>Relief at Timothy’s report (3:6-10)</a:t>
            </a:r>
          </a:p>
          <a:p>
            <a:pPr marL="514350" indent="-514350" eaLnBrk="1" hangingPunct="1">
              <a:spcBef>
                <a:spcPts val="0"/>
              </a:spcBef>
              <a:spcAft>
                <a:spcPts val="2400"/>
              </a:spcAft>
              <a:buSzPct val="100000"/>
              <a:buFont typeface="+mj-lt"/>
              <a:buAutoNum type="arabicPeriod"/>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69771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u="sng" kern="1200" dirty="0">
                <a:solidFill>
                  <a:srgbClr val="FFFFCC"/>
                </a:solidFill>
              </a:rPr>
              <a:t>Personal (1–3)</a:t>
            </a:r>
          </a:p>
          <a:p>
            <a:pPr lvl="1" eaLnBrk="1" hangingPunct="1">
              <a:spcBef>
                <a:spcPts val="0"/>
              </a:spcBef>
              <a:spcAft>
                <a:spcPts val="1800"/>
              </a:spcAft>
              <a:defRPr/>
            </a:pPr>
            <a:r>
              <a:rPr lang="en-US" sz="2800" b="1" dirty="0">
                <a:solidFill>
                  <a:srgbClr val="FFFFCC"/>
                </a:solidFill>
                <a:ea typeface="+mn-ea"/>
                <a:cs typeface="+mn-cs"/>
              </a:rPr>
              <a:t>Genuine conversion (1)</a:t>
            </a:r>
          </a:p>
          <a:p>
            <a:pPr lvl="1" eaLnBrk="1" hangingPunct="1">
              <a:spcBef>
                <a:spcPts val="0"/>
              </a:spcBef>
              <a:spcAft>
                <a:spcPts val="1800"/>
              </a:spcAft>
              <a:defRPr/>
            </a:pPr>
            <a:r>
              <a:rPr lang="en-US" sz="2800" b="1" dirty="0">
                <a:solidFill>
                  <a:srgbClr val="FFFFCC"/>
                </a:solidFill>
                <a:ea typeface="+mn-ea"/>
                <a:cs typeface="+mn-cs"/>
              </a:rPr>
              <a:t>Impure motives (2:1-16)</a:t>
            </a:r>
          </a:p>
          <a:p>
            <a:pPr lvl="1" eaLnBrk="1" hangingPunct="1">
              <a:spcBef>
                <a:spcPts val="0"/>
              </a:spcBef>
              <a:spcAft>
                <a:spcPts val="1800"/>
              </a:spcAft>
              <a:defRPr/>
            </a:pPr>
            <a:r>
              <a:rPr lang="en-US" sz="2800" b="1"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49109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extLst>
              <p:ext uri="{D42A27DB-BD31-4B8C-83A1-F6EECF244321}">
                <p14:modId xmlns:p14="http://schemas.microsoft.com/office/powerpoint/2010/main" val="735910678"/>
              </p:ext>
            </p:extLst>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659687"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659687" cy="2473325"/>
          </a:xfrm>
        </p:spPr>
        <p:txBody>
          <a:bodyPr/>
          <a:lstStyle/>
          <a:p>
            <a:pPr marL="457200" indent="-457200" eaLnBrk="1" hangingPunct="1">
              <a:spcBef>
                <a:spcPts val="0"/>
              </a:spcBef>
              <a:spcAft>
                <a:spcPts val="2400"/>
              </a:spcAft>
              <a:defRPr/>
            </a:pPr>
            <a:r>
              <a:rPr lang="en-US" b="1" u="sng" dirty="0">
                <a:solidFill>
                  <a:srgbClr val="FFFFCC"/>
                </a:solidFill>
              </a:rPr>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156822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066800" y="1371600"/>
            <a:ext cx="6858000" cy="5105400"/>
          </a:xfrm>
        </p:spPr>
        <p:txBody>
          <a:bodyPr/>
          <a:lstStyle/>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914400" indent="-914400">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0150" y="1943100"/>
            <a:ext cx="2305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659687"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b="1" u="sng" dirty="0">
                <a:solidFill>
                  <a:srgbClr val="FFFFCC"/>
                </a:solidFill>
              </a:rPr>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11122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609600" y="1143000"/>
          <a:ext cx="10972800" cy="4419601"/>
        </p:xfrm>
        <a:graphic>
          <a:graphicData uri="http://schemas.openxmlformats.org/drawingml/2006/table">
            <a:tbl>
              <a:tblPr>
                <a:tableStyleId>{16D9F66E-5EB9-4882-86FB-DCBF35E3C3E4}</a:tableStyleId>
              </a:tblPr>
              <a:tblGrid>
                <a:gridCol w="32512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754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50292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1:27</a:t>
            </a:r>
          </a:p>
          <a:p>
            <a:pPr marL="0" indent="0" algn="just">
              <a:spcBef>
                <a:spcPts val="0"/>
              </a:spcBef>
              <a:spcAft>
                <a:spcPts val="60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created man in His own image, in the image of God He created him; male and female He created them.”</a:t>
            </a:r>
          </a:p>
          <a:p>
            <a:pPr marL="0" indent="0" algn="ctr">
              <a:spcBef>
                <a:spcPts val="0"/>
              </a:spcBef>
              <a:spcAft>
                <a:spcPts val="1200"/>
              </a:spcAf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kern="1200" dirty="0">
                <a:solidFill>
                  <a:schemeClr val="tx2"/>
                </a:solidFill>
                <a:ea typeface="+mj-ea"/>
                <a:cs typeface="Calibri" panose="020F0502020204030204" pitchFamily="34" charset="0"/>
              </a:rPr>
              <a:t>Genesis 2:24</a:t>
            </a:r>
          </a:p>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reason a man shall leave his father and his mother, and be joined to his wife; and they shall become one flesh.”</a:t>
            </a:r>
          </a:p>
        </p:txBody>
      </p:sp>
      <p:pic>
        <p:nvPicPr>
          <p:cNvPr id="4" name="Picture 3">
            <a:extLst>
              <a:ext uri="{FF2B5EF4-FFF2-40B4-BE49-F238E27FC236}">
                <a16:creationId xmlns:a16="http://schemas.microsoft.com/office/drawing/2014/main" id="{84018357-21B8-4430-9867-2DCDFDDC5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652" y="3596640"/>
            <a:ext cx="870697" cy="1280160"/>
          </a:xfrm>
          <a:prstGeom prst="rect">
            <a:avLst/>
          </a:prstGeom>
        </p:spPr>
      </p:pic>
    </p:spTree>
    <p:extLst>
      <p:ext uri="{BB962C8B-B14F-4D97-AF65-F5344CB8AC3E}">
        <p14:creationId xmlns:p14="http://schemas.microsoft.com/office/powerpoint/2010/main" val="3704861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9A26E72-B9D9-1B83-70E0-526CDA631332}"/>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Vessel?</a:t>
            </a:r>
          </a:p>
        </p:txBody>
      </p:sp>
      <p:sp>
        <p:nvSpPr>
          <p:cNvPr id="25603" name="Rectangle 3">
            <a:extLst>
              <a:ext uri="{FF2B5EF4-FFF2-40B4-BE49-F238E27FC236}">
                <a16:creationId xmlns:a16="http://schemas.microsoft.com/office/drawing/2014/main" id="{598A72DC-FAAD-19E3-34EC-CCB436CF5883}"/>
              </a:ext>
            </a:extLst>
          </p:cNvPr>
          <p:cNvSpPr>
            <a:spLocks noGrp="1" noChangeArrowheads="1"/>
          </p:cNvSpPr>
          <p:nvPr>
            <p:ph type="body" idx="1"/>
          </p:nvPr>
        </p:nvSpPr>
        <p:spPr>
          <a:xfrm>
            <a:off x="1524001" y="1946275"/>
            <a:ext cx="4648199" cy="1863725"/>
          </a:xfrm>
        </p:spPr>
        <p:txBody>
          <a:bodyPr/>
          <a:lstStyle/>
          <a:p>
            <a:pPr marL="457200" indent="-457200" eaLnBrk="1" hangingPunct="1">
              <a:spcBef>
                <a:spcPts val="0"/>
              </a:spcBef>
              <a:spcAft>
                <a:spcPts val="2400"/>
              </a:spcAft>
              <a:defRPr/>
            </a:pPr>
            <a:r>
              <a:rPr lang="en-US" dirty="0"/>
              <a:t>Acquire a wife</a:t>
            </a:r>
          </a:p>
          <a:p>
            <a:pPr marL="457200" indent="-457200" eaLnBrk="1" hangingPunct="1">
              <a:spcBef>
                <a:spcPts val="0"/>
              </a:spcBef>
              <a:spcAft>
                <a:spcPts val="2400"/>
              </a:spcAft>
              <a:defRPr/>
            </a:pPr>
            <a:r>
              <a:rPr lang="en-US" dirty="0"/>
              <a:t>Possess your own body</a:t>
            </a:r>
          </a:p>
        </p:txBody>
      </p:sp>
      <p:pic>
        <p:nvPicPr>
          <p:cNvPr id="4" name="Picture 3">
            <a:extLst>
              <a:ext uri="{FF2B5EF4-FFF2-40B4-BE49-F238E27FC236}">
                <a16:creationId xmlns:a16="http://schemas.microsoft.com/office/drawing/2014/main" id="{92A9CD4C-ACC4-0C64-CDBD-3FBDC7BBF5C5}"/>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E08369D9-A169-4674-687D-8CB95290B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0295" y="2057400"/>
            <a:ext cx="2487705" cy="3657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9A26E72-B9D9-1B83-70E0-526CDA631332}"/>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Vessel?</a:t>
            </a:r>
          </a:p>
        </p:txBody>
      </p:sp>
      <p:sp>
        <p:nvSpPr>
          <p:cNvPr id="25603" name="Rectangle 3">
            <a:extLst>
              <a:ext uri="{FF2B5EF4-FFF2-40B4-BE49-F238E27FC236}">
                <a16:creationId xmlns:a16="http://schemas.microsoft.com/office/drawing/2014/main" id="{598A72DC-FAAD-19E3-34EC-CCB436CF5883}"/>
              </a:ext>
            </a:extLst>
          </p:cNvPr>
          <p:cNvSpPr>
            <a:spLocks noGrp="1" noChangeArrowheads="1"/>
          </p:cNvSpPr>
          <p:nvPr>
            <p:ph type="body" idx="1"/>
          </p:nvPr>
        </p:nvSpPr>
        <p:spPr>
          <a:xfrm>
            <a:off x="1524001" y="1946275"/>
            <a:ext cx="4648199" cy="1863725"/>
          </a:xfrm>
        </p:spPr>
        <p:txBody>
          <a:bodyPr/>
          <a:lstStyle/>
          <a:p>
            <a:pPr marL="457200" indent="-457200" eaLnBrk="1" hangingPunct="1">
              <a:spcBef>
                <a:spcPts val="0"/>
              </a:spcBef>
              <a:spcAft>
                <a:spcPts val="2400"/>
              </a:spcAft>
              <a:defRPr/>
            </a:pPr>
            <a:r>
              <a:rPr lang="en-US" b="1" u="sng" dirty="0">
                <a:solidFill>
                  <a:srgbClr val="FFFFCC"/>
                </a:solidFill>
              </a:rPr>
              <a:t>Acquire a wife</a:t>
            </a:r>
          </a:p>
          <a:p>
            <a:pPr marL="457200" indent="-457200" eaLnBrk="1" hangingPunct="1">
              <a:spcBef>
                <a:spcPts val="0"/>
              </a:spcBef>
              <a:spcAft>
                <a:spcPts val="2400"/>
              </a:spcAft>
              <a:defRPr/>
            </a:pPr>
            <a:r>
              <a:rPr lang="en-US" dirty="0"/>
              <a:t>Possess your own body</a:t>
            </a:r>
          </a:p>
        </p:txBody>
      </p:sp>
      <p:pic>
        <p:nvPicPr>
          <p:cNvPr id="4" name="Picture 3">
            <a:extLst>
              <a:ext uri="{FF2B5EF4-FFF2-40B4-BE49-F238E27FC236}">
                <a16:creationId xmlns:a16="http://schemas.microsoft.com/office/drawing/2014/main" id="{92A9CD4C-ACC4-0C64-CDBD-3FBDC7BBF5C5}"/>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E08369D9-A169-4674-687D-8CB95290B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0295" y="2057400"/>
            <a:ext cx="2487705" cy="3657600"/>
          </a:xfrm>
          <a:prstGeom prst="rect">
            <a:avLst/>
          </a:prstGeom>
        </p:spPr>
      </p:pic>
    </p:spTree>
    <p:extLst>
      <p:ext uri="{BB962C8B-B14F-4D97-AF65-F5344CB8AC3E}">
        <p14:creationId xmlns:p14="http://schemas.microsoft.com/office/powerpoint/2010/main" val="2911633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9A26E72-B9D9-1B83-70E0-526CDA631332}"/>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Vessel?</a:t>
            </a:r>
          </a:p>
        </p:txBody>
      </p:sp>
      <p:sp>
        <p:nvSpPr>
          <p:cNvPr id="25603" name="Rectangle 3">
            <a:extLst>
              <a:ext uri="{FF2B5EF4-FFF2-40B4-BE49-F238E27FC236}">
                <a16:creationId xmlns:a16="http://schemas.microsoft.com/office/drawing/2014/main" id="{598A72DC-FAAD-19E3-34EC-CCB436CF5883}"/>
              </a:ext>
            </a:extLst>
          </p:cNvPr>
          <p:cNvSpPr>
            <a:spLocks noGrp="1" noChangeArrowheads="1"/>
          </p:cNvSpPr>
          <p:nvPr>
            <p:ph type="body" idx="1"/>
          </p:nvPr>
        </p:nvSpPr>
        <p:spPr>
          <a:xfrm>
            <a:off x="1524001" y="1946275"/>
            <a:ext cx="4648199" cy="1863725"/>
          </a:xfrm>
        </p:spPr>
        <p:txBody>
          <a:bodyPr/>
          <a:lstStyle/>
          <a:p>
            <a:pPr marL="457200" indent="-457200" eaLnBrk="1" hangingPunct="1">
              <a:spcBef>
                <a:spcPts val="0"/>
              </a:spcBef>
              <a:spcAft>
                <a:spcPts val="2400"/>
              </a:spcAft>
              <a:defRPr/>
            </a:pPr>
            <a:r>
              <a:rPr lang="en-US" dirty="0"/>
              <a:t>Acquire a wife</a:t>
            </a:r>
          </a:p>
          <a:p>
            <a:pPr marL="457200" indent="-457200" eaLnBrk="1" hangingPunct="1">
              <a:spcBef>
                <a:spcPts val="0"/>
              </a:spcBef>
              <a:spcAft>
                <a:spcPts val="2400"/>
              </a:spcAft>
              <a:defRPr/>
            </a:pPr>
            <a:r>
              <a:rPr lang="en-US" b="1" u="sng" dirty="0">
                <a:solidFill>
                  <a:srgbClr val="FFFFCC"/>
                </a:solidFill>
              </a:rPr>
              <a:t>Possess your own body</a:t>
            </a:r>
          </a:p>
        </p:txBody>
      </p:sp>
      <p:pic>
        <p:nvPicPr>
          <p:cNvPr id="4" name="Picture 3">
            <a:extLst>
              <a:ext uri="{FF2B5EF4-FFF2-40B4-BE49-F238E27FC236}">
                <a16:creationId xmlns:a16="http://schemas.microsoft.com/office/drawing/2014/main" id="{92A9CD4C-ACC4-0C64-CDBD-3FBDC7BBF5C5}"/>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E08369D9-A169-4674-687D-8CB95290B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0295" y="2057400"/>
            <a:ext cx="2487705" cy="3657600"/>
          </a:xfrm>
          <a:prstGeom prst="rect">
            <a:avLst/>
          </a:prstGeom>
        </p:spPr>
      </p:pic>
    </p:spTree>
    <p:extLst>
      <p:ext uri="{BB962C8B-B14F-4D97-AF65-F5344CB8AC3E}">
        <p14:creationId xmlns:p14="http://schemas.microsoft.com/office/powerpoint/2010/main" val="153681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668000" cy="4267200"/>
          </a:xfrm>
        </p:spPr>
        <p:txBody>
          <a:bodyPr/>
          <a:lstStyle/>
          <a:p>
            <a:pPr marL="457200" indent="-457200" eaLnBrk="1" hangingPunct="1">
              <a:spcBef>
                <a:spcPts val="0"/>
              </a:spcBef>
              <a:spcAft>
                <a:spcPts val="2400"/>
              </a:spcAft>
              <a:buSzPct val="100000"/>
              <a:buFont typeface="+mj-lt"/>
              <a:buAutoNum type="arabicPeriod"/>
              <a:defRPr/>
            </a:pPr>
            <a:r>
              <a:rPr lang="en-US" sz="2800" dirty="0"/>
              <a:t>Sexual immorality characterizes pagans (4:5)</a:t>
            </a:r>
          </a:p>
          <a:p>
            <a:pPr marL="457200" indent="-457200" eaLnBrk="1" hangingPunct="1">
              <a:spcBef>
                <a:spcPts val="0"/>
              </a:spcBef>
              <a:spcAft>
                <a:spcPts val="2400"/>
              </a:spcAft>
              <a:buSzPct val="100000"/>
              <a:buFont typeface="+mj-lt"/>
              <a:buAutoNum type="arabicPeriod"/>
              <a:defRPr/>
            </a:pPr>
            <a:r>
              <a:rPr lang="en-US" sz="2800" dirty="0"/>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dirty="0"/>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dirty="0"/>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dirty="0"/>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b="1" u="sng"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3660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668000" cy="4267200"/>
          </a:xfrm>
        </p:spPr>
        <p:txBody>
          <a:bodyPr/>
          <a:lstStyle/>
          <a:p>
            <a:pPr marL="457200" indent="-457200" eaLnBrk="1" hangingPunct="1">
              <a:spcBef>
                <a:spcPts val="0"/>
              </a:spcBef>
              <a:spcAft>
                <a:spcPts val="2400"/>
              </a:spcAft>
              <a:buSzPct val="100000"/>
              <a:buFont typeface="+mj-lt"/>
              <a:buAutoNum type="arabicPeriod"/>
              <a:defRPr/>
            </a:pPr>
            <a:r>
              <a:rPr lang="en-US" sz="2800" b="1" u="sng" dirty="0">
                <a:solidFill>
                  <a:srgbClr val="FFFFCC"/>
                </a:solidFill>
              </a:rPr>
              <a:t>Sexual immorality characterizes pagans (4:5)</a:t>
            </a:r>
          </a:p>
          <a:p>
            <a:pPr marL="457200" indent="-457200" eaLnBrk="1" hangingPunct="1">
              <a:spcBef>
                <a:spcPts val="0"/>
              </a:spcBef>
              <a:spcAft>
                <a:spcPts val="2400"/>
              </a:spcAft>
              <a:buSzPct val="100000"/>
              <a:buFont typeface="+mj-lt"/>
              <a:buAutoNum type="arabicPeriod"/>
              <a:defRPr/>
            </a:pPr>
            <a:r>
              <a:rPr lang="en-US" sz="2800" dirty="0"/>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dirty="0"/>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dirty="0"/>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dirty="0"/>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15251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772" y="137160"/>
            <a:ext cx="878445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900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Rectangle 1">
            <a:extLst>
              <a:ext uri="{FF2B5EF4-FFF2-40B4-BE49-F238E27FC236}">
                <a16:creationId xmlns:a16="http://schemas.microsoft.com/office/drawing/2014/main" id="{79EB9E42-4EF7-F679-6064-B86F2094FDC8}"/>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cowardly</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unbelieving</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abominable</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murderers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immoral</a:t>
            </a:r>
            <a:r>
              <a:rPr lang="en-US" sz="3600" dirty="0">
                <a:effectLst>
                  <a:outerShdw blurRad="38100" dist="38100" dir="2700000" algn="tl">
                    <a:srgbClr val="000000">
                      <a:alpha val="43137"/>
                    </a:srgbClr>
                  </a:outerShdw>
                </a:effectLst>
                <a:latin typeface="Calibri" panose="020F0502020204030204" pitchFamily="34" charset="0"/>
              </a:rPr>
              <a:t> persons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sorcerers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idolaters</a:t>
            </a:r>
            <a:r>
              <a:rPr lang="en-US" sz="3600" dirty="0">
                <a:effectLst>
                  <a:outerShdw blurRad="38100" dist="38100" dir="2700000" algn="tl">
                    <a:srgbClr val="000000">
                      <a:alpha val="43137"/>
                    </a:srgbClr>
                  </a:outerShdw>
                </a:effectLst>
                <a:latin typeface="Calibri" panose="020F0502020204030204" pitchFamily="34" charset="0"/>
              </a:rPr>
              <a:t> and 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liars</a:t>
            </a:r>
            <a:r>
              <a:rPr lang="en-US" sz="3600" dirty="0">
                <a:effectLst>
                  <a:outerShdw blurRad="38100" dist="38100" dir="2700000" algn="tl">
                    <a:srgbClr val="000000">
                      <a:alpha val="43137"/>
                    </a:srgbClr>
                  </a:outerShdw>
                </a:effectLst>
                <a:latin typeface="Calibri" panose="020F0502020204030204" pitchFamily="34" charset="0"/>
              </a:rPr>
              <a:t>, their part </a:t>
            </a:r>
            <a:r>
              <a:rPr lang="en-US" sz="3600" i="1" dirty="0">
                <a:effectLst>
                  <a:outerShdw blurRad="38100" dist="38100" dir="2700000" algn="tl">
                    <a:srgbClr val="000000">
                      <a:alpha val="43137"/>
                    </a:srgbClr>
                  </a:outerShdw>
                </a:effectLst>
                <a:latin typeface="Calibri" panose="020F0502020204030204" pitchFamily="34" charset="0"/>
              </a:rPr>
              <a:t>will be</a:t>
            </a:r>
            <a:r>
              <a:rPr lang="en-US" sz="3600" dirty="0">
                <a:effectLst>
                  <a:outerShdw blurRad="38100" dist="38100" dir="2700000" algn="tl">
                    <a:srgbClr val="000000">
                      <a:alpha val="43137"/>
                    </a:srgbClr>
                  </a:outerShdw>
                </a:effectLst>
                <a:latin typeface="Calibri" panose="020F0502020204030204" pitchFamily="34" charset="0"/>
              </a:rPr>
              <a:t> in the lake that burns with fire and brimstone, which is the second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2AF105-074F-77A8-CACA-4A3C77B5B80E}"/>
              </a:ext>
            </a:extLst>
          </p:cNvPr>
          <p:cNvPicPr>
            <a:picLocks noChangeAspect="1"/>
          </p:cNvPicPr>
          <p:nvPr/>
        </p:nvPicPr>
        <p:blipFill>
          <a:blip r:embed="rId4"/>
          <a:stretch>
            <a:fillRect/>
          </a:stretch>
        </p:blipFill>
        <p:spPr>
          <a:xfrm>
            <a:off x="4667250" y="3429000"/>
            <a:ext cx="2857500" cy="1371600"/>
          </a:xfrm>
          <a:prstGeom prst="rect">
            <a:avLst/>
          </a:prstGeom>
          <a:ln>
            <a:solidFill>
              <a:schemeClr val="tx1"/>
            </a:solidFill>
          </a:ln>
        </p:spPr>
      </p:pic>
    </p:spTree>
    <p:extLst>
      <p:ext uri="{BB962C8B-B14F-4D97-AF65-F5344CB8AC3E}">
        <p14:creationId xmlns:p14="http://schemas.microsoft.com/office/powerpoint/2010/main" val="1249833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668000" cy="4267200"/>
          </a:xfrm>
        </p:spPr>
        <p:txBody>
          <a:bodyPr/>
          <a:lstStyle/>
          <a:p>
            <a:pPr marL="457200" indent="-457200" eaLnBrk="1" hangingPunct="1">
              <a:spcBef>
                <a:spcPts val="0"/>
              </a:spcBef>
              <a:spcAft>
                <a:spcPts val="2400"/>
              </a:spcAft>
              <a:buSzPct val="100000"/>
              <a:buFont typeface="+mj-lt"/>
              <a:buAutoNum type="arabicPeriod"/>
              <a:defRPr/>
            </a:pPr>
            <a:r>
              <a:rPr lang="en-US" sz="2800" dirty="0"/>
              <a:t>Sexual immorality characterizes pagans (4:5)</a:t>
            </a:r>
          </a:p>
          <a:p>
            <a:pPr marL="457200" indent="-457200" eaLnBrk="1" hangingPunct="1">
              <a:spcBef>
                <a:spcPts val="0"/>
              </a:spcBef>
              <a:spcAft>
                <a:spcPts val="2400"/>
              </a:spcAft>
              <a:buSzPct val="100000"/>
              <a:buFont typeface="+mj-lt"/>
              <a:buAutoNum type="arabicPeriod"/>
              <a:defRPr/>
            </a:pPr>
            <a:r>
              <a:rPr lang="en-US" sz="2800" b="1" u="sng" dirty="0">
                <a:solidFill>
                  <a:srgbClr val="FFFFCC"/>
                </a:solidFill>
              </a:rPr>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dirty="0"/>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dirty="0"/>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dirty="0"/>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475792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668000" cy="4267200"/>
          </a:xfrm>
        </p:spPr>
        <p:txBody>
          <a:bodyPr/>
          <a:lstStyle/>
          <a:p>
            <a:pPr marL="457200" indent="-457200" eaLnBrk="1" hangingPunct="1">
              <a:spcBef>
                <a:spcPts val="0"/>
              </a:spcBef>
              <a:spcAft>
                <a:spcPts val="2400"/>
              </a:spcAft>
              <a:buSzPct val="100000"/>
              <a:buFont typeface="+mj-lt"/>
              <a:buAutoNum type="arabicPeriod"/>
              <a:defRPr/>
            </a:pPr>
            <a:r>
              <a:rPr lang="en-US" sz="2800" dirty="0"/>
              <a:t>Sexual immorality characterizes pagans (4:5)</a:t>
            </a:r>
          </a:p>
          <a:p>
            <a:pPr marL="457200" indent="-457200" eaLnBrk="1" hangingPunct="1">
              <a:spcBef>
                <a:spcPts val="0"/>
              </a:spcBef>
              <a:spcAft>
                <a:spcPts val="2400"/>
              </a:spcAft>
              <a:buSzPct val="100000"/>
              <a:buFont typeface="+mj-lt"/>
              <a:buAutoNum type="arabicPeriod"/>
              <a:defRPr/>
            </a:pPr>
            <a:r>
              <a:rPr lang="en-US" sz="2800" dirty="0"/>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b="1" u="sng" dirty="0">
                <a:solidFill>
                  <a:srgbClr val="FFFFCC"/>
                </a:solidFill>
              </a:rPr>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dirty="0"/>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dirty="0"/>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15854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772" y="137160"/>
            <a:ext cx="878445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972800" cy="4267200"/>
          </a:xfrm>
        </p:spPr>
        <p:txBody>
          <a:bodyPr/>
          <a:lstStyle/>
          <a:p>
            <a:pPr marL="457200" indent="-457200" eaLnBrk="1" hangingPunct="1">
              <a:spcBef>
                <a:spcPts val="0"/>
              </a:spcBef>
              <a:spcAft>
                <a:spcPts val="2400"/>
              </a:spcAft>
              <a:buSzPct val="100000"/>
              <a:buFont typeface="+mj-lt"/>
              <a:buAutoNum type="arabicPeriod"/>
              <a:defRPr/>
            </a:pPr>
            <a:r>
              <a:rPr lang="en-US" sz="2800" dirty="0"/>
              <a:t>Sexual immorality characterizes pagans (4:5)</a:t>
            </a:r>
          </a:p>
          <a:p>
            <a:pPr marL="457200" indent="-457200" eaLnBrk="1" hangingPunct="1">
              <a:spcBef>
                <a:spcPts val="0"/>
              </a:spcBef>
              <a:spcAft>
                <a:spcPts val="2400"/>
              </a:spcAft>
              <a:buSzPct val="100000"/>
              <a:buFont typeface="+mj-lt"/>
              <a:buAutoNum type="arabicPeriod"/>
              <a:defRPr/>
            </a:pPr>
            <a:r>
              <a:rPr lang="en-US" sz="2800" dirty="0"/>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dirty="0"/>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b="1" u="sng" dirty="0">
                <a:solidFill>
                  <a:srgbClr val="FFFFCC"/>
                </a:solidFill>
              </a:rPr>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dirty="0"/>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036844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2746BBD-7FE4-6A3B-2E17-3E91B43FB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like the Holy One who called you, be holy yourselves also in all your behavior;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it is written, “You shall be holy, for I am holy.’”</a:t>
            </a:r>
          </a:p>
        </p:txBody>
      </p:sp>
      <p:pic>
        <p:nvPicPr>
          <p:cNvPr id="1026" name="Picture 2" descr="The Doctrine of Holiness">
            <a:extLst>
              <a:ext uri="{FF2B5EF4-FFF2-40B4-BE49-F238E27FC236}">
                <a16:creationId xmlns:a16="http://schemas.microsoft.com/office/drawing/2014/main" id="{A26427BE-D39F-4351-8C0B-2783FC27D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26531"/>
            <a:ext cx="3962400" cy="2074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69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074D8A2-3195-A028-2450-A12F919A955E}"/>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3600" dirty="0"/>
              <a:t>5 Reasons for Sexual Purity (4:5-8)</a:t>
            </a:r>
          </a:p>
        </p:txBody>
      </p:sp>
      <p:sp>
        <p:nvSpPr>
          <p:cNvPr id="26627" name="Rectangle 3">
            <a:extLst>
              <a:ext uri="{FF2B5EF4-FFF2-40B4-BE49-F238E27FC236}">
                <a16:creationId xmlns:a16="http://schemas.microsoft.com/office/drawing/2014/main" id="{2F72D8A2-E07C-408F-2783-D2AAFCF703EC}"/>
              </a:ext>
            </a:extLst>
          </p:cNvPr>
          <p:cNvSpPr>
            <a:spLocks noGrp="1" noChangeArrowheads="1"/>
          </p:cNvSpPr>
          <p:nvPr>
            <p:ph type="body" idx="1"/>
          </p:nvPr>
        </p:nvSpPr>
        <p:spPr>
          <a:xfrm>
            <a:off x="762000" y="1828800"/>
            <a:ext cx="10972800" cy="4267200"/>
          </a:xfrm>
        </p:spPr>
        <p:txBody>
          <a:bodyPr/>
          <a:lstStyle/>
          <a:p>
            <a:pPr marL="457200" indent="-457200" eaLnBrk="1" hangingPunct="1">
              <a:spcBef>
                <a:spcPts val="0"/>
              </a:spcBef>
              <a:spcAft>
                <a:spcPts val="2400"/>
              </a:spcAft>
              <a:buSzPct val="100000"/>
              <a:buFont typeface="+mj-lt"/>
              <a:buAutoNum type="arabicPeriod"/>
              <a:defRPr/>
            </a:pPr>
            <a:r>
              <a:rPr lang="en-US" sz="2800" dirty="0"/>
              <a:t>Sexual immorality characterizes pagans (4:5)</a:t>
            </a:r>
          </a:p>
          <a:p>
            <a:pPr marL="457200" indent="-457200" eaLnBrk="1" hangingPunct="1">
              <a:spcBef>
                <a:spcPts val="0"/>
              </a:spcBef>
              <a:spcAft>
                <a:spcPts val="2400"/>
              </a:spcAft>
              <a:buSzPct val="100000"/>
              <a:buFont typeface="+mj-lt"/>
              <a:buAutoNum type="arabicPeriod"/>
              <a:defRPr/>
            </a:pPr>
            <a:r>
              <a:rPr lang="en-US" sz="2800" dirty="0"/>
              <a:t>Sexual immorality invokes God’s judgment on both parties (4:6a)</a:t>
            </a:r>
          </a:p>
          <a:p>
            <a:pPr marL="457200" indent="-457200" eaLnBrk="1" hangingPunct="1">
              <a:spcBef>
                <a:spcPts val="0"/>
              </a:spcBef>
              <a:spcAft>
                <a:spcPts val="2400"/>
              </a:spcAft>
              <a:buSzPct val="100000"/>
              <a:buFont typeface="+mj-lt"/>
              <a:buAutoNum type="arabicPeriod"/>
              <a:defRPr/>
            </a:pPr>
            <a:r>
              <a:rPr lang="en-US" sz="2800" dirty="0"/>
              <a:t>Previous warnings against sexual immorality (4:6b)</a:t>
            </a:r>
          </a:p>
          <a:p>
            <a:pPr marL="457200" indent="-457200" eaLnBrk="1" hangingPunct="1">
              <a:spcBef>
                <a:spcPts val="0"/>
              </a:spcBef>
              <a:spcAft>
                <a:spcPts val="2400"/>
              </a:spcAft>
              <a:buSzPct val="100000"/>
              <a:buFont typeface="+mj-lt"/>
              <a:buAutoNum type="arabicPeriod"/>
              <a:defRPr/>
            </a:pPr>
            <a:r>
              <a:rPr lang="en-US" sz="2800" dirty="0"/>
              <a:t>Sexual immorality frustrates God’s holy call on the believer’s life (4:7)</a:t>
            </a:r>
          </a:p>
          <a:p>
            <a:pPr marL="457200" indent="-457200" eaLnBrk="1" hangingPunct="1">
              <a:spcBef>
                <a:spcPts val="0"/>
              </a:spcBef>
              <a:spcAft>
                <a:spcPts val="2400"/>
              </a:spcAft>
              <a:buSzPct val="100000"/>
              <a:buFont typeface="+mj-lt"/>
              <a:buAutoNum type="arabicPeriod"/>
              <a:defRPr/>
            </a:pPr>
            <a:r>
              <a:rPr lang="en-US" sz="2800" b="1" u="sng" dirty="0">
                <a:solidFill>
                  <a:srgbClr val="FFFFCC"/>
                </a:solidFill>
              </a:rPr>
              <a:t>The Holy Spirit empowers the believer toward purity (4:8)</a:t>
            </a:r>
          </a:p>
        </p:txBody>
      </p:sp>
      <p:pic>
        <p:nvPicPr>
          <p:cNvPr id="4" name="Picture 3">
            <a:extLst>
              <a:ext uri="{FF2B5EF4-FFF2-40B4-BE49-F238E27FC236}">
                <a16:creationId xmlns:a16="http://schemas.microsoft.com/office/drawing/2014/main" id="{58510C7F-2DD0-6C03-0121-275C803416C8}"/>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4197415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Samuel 16:13-14</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320671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dirty="0"/>
              <a:t>Timothy’s visit (3:1-5)</a:t>
            </a:r>
          </a:p>
          <a:p>
            <a:pPr marL="514350" indent="-514350" eaLnBrk="1" hangingPunct="1">
              <a:spcBef>
                <a:spcPts val="0"/>
              </a:spcBef>
              <a:spcAft>
                <a:spcPts val="2400"/>
              </a:spcAft>
              <a:buSzPct val="100000"/>
              <a:buFont typeface="+mj-lt"/>
              <a:buAutoNum type="arabicPeriod"/>
              <a:defRPr/>
            </a:pPr>
            <a:r>
              <a:rPr lang="en-US" dirty="0"/>
              <a:t>Relief at Timothy’s report (3:6-10)</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996936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03111D-7478-AAB1-0579-3618930D7E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573336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659687"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dirty="0"/>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63001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A801FCC-9901-1A8C-6603-EE6F7FEC27B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Christian Living (4:1-12)</a:t>
            </a:r>
          </a:p>
        </p:txBody>
      </p:sp>
      <p:sp>
        <p:nvSpPr>
          <p:cNvPr id="23555" name="Rectangle 3">
            <a:extLst>
              <a:ext uri="{FF2B5EF4-FFF2-40B4-BE49-F238E27FC236}">
                <a16:creationId xmlns:a16="http://schemas.microsoft.com/office/drawing/2014/main" id="{E79DA9E4-6334-51A3-D831-E7A803EA7937}"/>
              </a:ext>
            </a:extLst>
          </p:cNvPr>
          <p:cNvSpPr>
            <a:spLocks noGrp="1" noChangeArrowheads="1"/>
          </p:cNvSpPr>
          <p:nvPr>
            <p:ph type="body" idx="1"/>
          </p:nvPr>
        </p:nvSpPr>
        <p:spPr>
          <a:xfrm>
            <a:off x="2266157" y="1946275"/>
            <a:ext cx="7792243" cy="2473325"/>
          </a:xfrm>
        </p:spPr>
        <p:txBody>
          <a:bodyPr/>
          <a:lstStyle/>
          <a:p>
            <a:pPr marL="457200" indent="-457200" eaLnBrk="1" hangingPunct="1">
              <a:spcBef>
                <a:spcPts val="0"/>
              </a:spcBef>
              <a:spcAft>
                <a:spcPts val="2400"/>
              </a:spcAft>
              <a:defRPr/>
            </a:pPr>
            <a:r>
              <a:rPr lang="en-US" dirty="0"/>
              <a:t>General conduct (4:1-2)</a:t>
            </a:r>
          </a:p>
          <a:p>
            <a:pPr marL="457200" indent="-457200" eaLnBrk="1" hangingPunct="1">
              <a:spcBef>
                <a:spcPts val="0"/>
              </a:spcBef>
              <a:spcAft>
                <a:spcPts val="2400"/>
              </a:spcAft>
              <a:defRPr/>
            </a:pPr>
            <a:r>
              <a:rPr lang="en-US" dirty="0"/>
              <a:t>Negative command: sexual sin (4:3-8)</a:t>
            </a:r>
          </a:p>
          <a:p>
            <a:pPr marL="457200" indent="-457200" eaLnBrk="1" hangingPunct="1">
              <a:spcBef>
                <a:spcPts val="0"/>
              </a:spcBef>
              <a:spcAft>
                <a:spcPts val="2400"/>
              </a:spcAft>
              <a:defRPr/>
            </a:pPr>
            <a:r>
              <a:rPr lang="en-US" b="1" u="sng" dirty="0">
                <a:solidFill>
                  <a:srgbClr val="FFFFCC"/>
                </a:solidFill>
              </a:rPr>
              <a:t>Positive command: brotherly love (4:9-12)</a:t>
            </a:r>
          </a:p>
        </p:txBody>
      </p:sp>
      <p:pic>
        <p:nvPicPr>
          <p:cNvPr id="4" name="Picture 3">
            <a:extLst>
              <a:ext uri="{FF2B5EF4-FFF2-40B4-BE49-F238E27FC236}">
                <a16:creationId xmlns:a16="http://schemas.microsoft.com/office/drawing/2014/main" id="{9107BE44-0FB5-0D8E-A1D0-2EFAB3B235C6}"/>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262254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E77333D-0D45-011B-8F00-31C0E27236D4}"/>
              </a:ext>
            </a:extLst>
          </p:cNvPr>
          <p:cNvSpPr>
            <a:spLocks noGrp="1" noChangeArrowheads="1"/>
          </p:cNvSpPr>
          <p:nvPr>
            <p:ph type="title"/>
          </p:nvPr>
        </p:nvSpPr>
        <p:spPr>
          <a:xfrm>
            <a:off x="914400" y="228600"/>
            <a:ext cx="10363200" cy="1143000"/>
          </a:xfrm>
        </p:spPr>
        <p:txBody>
          <a:bodyPr/>
          <a:lstStyle/>
          <a:p>
            <a:pPr marL="838200" indent="-838200" algn="ctr" eaLnBrk="1" hangingPunct="1"/>
            <a:r>
              <a:rPr lang="en-US" altLang="en-US" sz="4000" dirty="0"/>
              <a:t>How to Exhibit Brotherly Love (4:9-12)</a:t>
            </a:r>
          </a:p>
        </p:txBody>
      </p:sp>
      <p:sp>
        <p:nvSpPr>
          <p:cNvPr id="27651" name="Rectangle 3">
            <a:extLst>
              <a:ext uri="{FF2B5EF4-FFF2-40B4-BE49-F238E27FC236}">
                <a16:creationId xmlns:a16="http://schemas.microsoft.com/office/drawing/2014/main" id="{6E7D88FA-6038-A9CA-2A2C-4C5AD23DC630}"/>
              </a:ext>
            </a:extLst>
          </p:cNvPr>
          <p:cNvSpPr>
            <a:spLocks noGrp="1" noChangeArrowheads="1"/>
          </p:cNvSpPr>
          <p:nvPr>
            <p:ph type="body" idx="1"/>
          </p:nvPr>
        </p:nvSpPr>
        <p:spPr>
          <a:xfrm>
            <a:off x="1066800" y="2268538"/>
            <a:ext cx="4876800" cy="2320925"/>
          </a:xfrm>
        </p:spPr>
        <p:txBody>
          <a:bodyPr/>
          <a:lstStyle/>
          <a:p>
            <a:pPr marL="457200" indent="-457200" eaLnBrk="1" hangingPunct="1">
              <a:spcBef>
                <a:spcPts val="0"/>
              </a:spcBef>
              <a:spcAft>
                <a:spcPts val="2400"/>
              </a:spcAft>
              <a:buSzPct val="100000"/>
              <a:buFont typeface="+mj-lt"/>
              <a:buAutoNum type="arabicPeriod"/>
              <a:defRPr/>
            </a:pPr>
            <a:r>
              <a:rPr lang="en-US" dirty="0"/>
              <a:t>Quiet Life</a:t>
            </a:r>
          </a:p>
          <a:p>
            <a:pPr marL="457200" indent="-457200" eaLnBrk="1" hangingPunct="1">
              <a:spcBef>
                <a:spcPts val="0"/>
              </a:spcBef>
              <a:spcAft>
                <a:spcPts val="2400"/>
              </a:spcAft>
              <a:buSzPct val="100000"/>
              <a:buFont typeface="+mj-lt"/>
              <a:buAutoNum type="arabicPeriod"/>
              <a:defRPr/>
            </a:pPr>
            <a:r>
              <a:rPr lang="en-US" dirty="0"/>
              <a:t>Mind your own business</a:t>
            </a:r>
          </a:p>
          <a:p>
            <a:pPr marL="457200" indent="-457200" eaLnBrk="1" hangingPunct="1">
              <a:spcBef>
                <a:spcPts val="0"/>
              </a:spcBef>
              <a:spcAft>
                <a:spcPts val="2400"/>
              </a:spcAft>
              <a:buSzPct val="100000"/>
              <a:buFont typeface="+mj-lt"/>
              <a:buAutoNum type="arabicPeriod"/>
              <a:defRPr/>
            </a:pPr>
            <a:r>
              <a:rPr lang="en-US" dirty="0"/>
              <a:t>Work</a:t>
            </a:r>
          </a:p>
        </p:txBody>
      </p:sp>
      <p:pic>
        <p:nvPicPr>
          <p:cNvPr id="4" name="Picture 3">
            <a:extLst>
              <a:ext uri="{FF2B5EF4-FFF2-40B4-BE49-F238E27FC236}">
                <a16:creationId xmlns:a16="http://schemas.microsoft.com/office/drawing/2014/main" id="{DDA0FE3C-C93A-A7B1-5CD2-97C13070B552}"/>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4F97C747-9BC6-F5AE-8424-D569F85C8309}"/>
              </a:ext>
            </a:extLst>
          </p:cNvPr>
          <p:cNvPicPr>
            <a:picLocks noChangeAspect="1"/>
          </p:cNvPicPr>
          <p:nvPr/>
        </p:nvPicPr>
        <p:blipFill>
          <a:blip r:embed="rId3"/>
          <a:stretch>
            <a:fillRect/>
          </a:stretch>
        </p:blipFill>
        <p:spPr>
          <a:xfrm>
            <a:off x="7010400" y="2057400"/>
            <a:ext cx="4156364"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EB2036A-2BB5-D8FF-0E45-B015E7D620CE}"/>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5. Paul’s Prayer (3:11-13)</a:t>
            </a:r>
          </a:p>
        </p:txBody>
      </p:sp>
      <p:sp>
        <p:nvSpPr>
          <p:cNvPr id="17411" name="Rectangle 3">
            <a:extLst>
              <a:ext uri="{FF2B5EF4-FFF2-40B4-BE49-F238E27FC236}">
                <a16:creationId xmlns:a16="http://schemas.microsoft.com/office/drawing/2014/main" id="{12C5BFFC-1569-22C1-C010-A5DFA3FBF056}"/>
              </a:ext>
            </a:extLst>
          </p:cNvPr>
          <p:cNvSpPr>
            <a:spLocks noGrp="1" noChangeArrowheads="1"/>
          </p:cNvSpPr>
          <p:nvPr>
            <p:ph type="body" idx="1"/>
          </p:nvPr>
        </p:nvSpPr>
        <p:spPr>
          <a:xfrm>
            <a:off x="1066800" y="1946275"/>
            <a:ext cx="7754145" cy="4114800"/>
          </a:xfrm>
        </p:spPr>
        <p:txBody>
          <a:bodyPr/>
          <a:lstStyle/>
          <a:p>
            <a:pPr marL="742950" indent="-742950" eaLnBrk="1" hangingPunct="1">
              <a:spcBef>
                <a:spcPts val="0"/>
              </a:spcBef>
              <a:spcAft>
                <a:spcPts val="3600"/>
              </a:spcAft>
              <a:buClr>
                <a:srgbClr val="FF66FF"/>
              </a:buClr>
              <a:buSzPct val="100000"/>
              <a:buFont typeface="+mj-lt"/>
              <a:buAutoNum type="alphaLcPeriod"/>
              <a:defRPr/>
            </a:pPr>
            <a:r>
              <a:rPr lang="en-US" sz="3600" dirty="0"/>
              <a:t>Return to them (11)</a:t>
            </a:r>
          </a:p>
          <a:p>
            <a:pPr marL="742950" indent="-742950" eaLnBrk="1" hangingPunct="1">
              <a:spcBef>
                <a:spcPts val="0"/>
              </a:spcBef>
              <a:spcAft>
                <a:spcPts val="3600"/>
              </a:spcAft>
              <a:buClr>
                <a:srgbClr val="FF66FF"/>
              </a:buClr>
              <a:buSzPct val="100000"/>
              <a:buFont typeface="+mj-lt"/>
              <a:buAutoNum type="alphaLcPeriod"/>
              <a:defRPr/>
            </a:pPr>
            <a:r>
              <a:rPr lang="en-US" sz="3600" dirty="0"/>
              <a:t>Progressive sanctification (12)</a:t>
            </a:r>
          </a:p>
          <a:p>
            <a:pPr marL="742950" indent="-742950" eaLnBrk="1" hangingPunct="1">
              <a:spcBef>
                <a:spcPts val="0"/>
              </a:spcBef>
              <a:spcAft>
                <a:spcPts val="3600"/>
              </a:spcAft>
              <a:buClr>
                <a:srgbClr val="FF66FF"/>
              </a:buClr>
              <a:buSzPct val="100000"/>
              <a:buFont typeface="+mj-lt"/>
              <a:buAutoNum type="alphaLcPeriod"/>
              <a:defRPr/>
            </a:pPr>
            <a:r>
              <a:rPr lang="en-US" sz="3600" b="1" u="sng" dirty="0">
                <a:solidFill>
                  <a:srgbClr val="FFFFCC"/>
                </a:solidFill>
              </a:rPr>
              <a:t>Blamelessness at the Bema (13)</a:t>
            </a:r>
          </a:p>
          <a:p>
            <a:pPr marL="0" indent="0" eaLnBrk="1" hangingPunct="1">
              <a:spcBef>
                <a:spcPts val="0"/>
              </a:spcBef>
              <a:spcAft>
                <a:spcPts val="3600"/>
              </a:spcAft>
              <a:buNone/>
              <a:defRPr/>
            </a:pPr>
            <a:endParaRPr lang="en-US" dirty="0"/>
          </a:p>
        </p:txBody>
      </p:sp>
      <p:pic>
        <p:nvPicPr>
          <p:cNvPr id="4" name="Picture 3">
            <a:extLst>
              <a:ext uri="{FF2B5EF4-FFF2-40B4-BE49-F238E27FC236}">
                <a16:creationId xmlns:a16="http://schemas.microsoft.com/office/drawing/2014/main" id="{AC26C85E-192E-6874-89EC-F58F49D5C0E0}"/>
              </a:ext>
            </a:extLst>
          </p:cNvPr>
          <p:cNvPicPr>
            <a:picLocks noChangeAspect="1"/>
          </p:cNvPicPr>
          <p:nvPr/>
        </p:nvPicPr>
        <p:blipFill>
          <a:blip r:embed="rId2"/>
          <a:stretch>
            <a:fillRect/>
          </a:stretch>
        </p:blipFill>
        <p:spPr>
          <a:xfrm>
            <a:off x="8229600" y="2133600"/>
            <a:ext cx="3344418" cy="3200400"/>
          </a:xfrm>
          <a:prstGeom prst="rect">
            <a:avLst/>
          </a:prstGeom>
        </p:spPr>
      </p:pic>
    </p:spTree>
    <p:extLst>
      <p:ext uri="{BB962C8B-B14F-4D97-AF65-F5344CB8AC3E}">
        <p14:creationId xmlns:p14="http://schemas.microsoft.com/office/powerpoint/2010/main" val="374060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2746BBD-7FE4-6A3B-2E17-3E91B43FB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like the Holy One who called you, be holy yourselves also in all your behavior;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it is written,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be holy, for I am holy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1026" name="Picture 2" descr="The Doctrine of Holiness">
            <a:extLst>
              <a:ext uri="{FF2B5EF4-FFF2-40B4-BE49-F238E27FC236}">
                <a16:creationId xmlns:a16="http://schemas.microsoft.com/office/drawing/2014/main" id="{A26427BE-D39F-4351-8C0B-2783FC27D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26531"/>
            <a:ext cx="3962400" cy="2074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2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18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2693</TotalTime>
  <Words>1767</Words>
  <Application>Microsoft Office PowerPoint</Application>
  <PresentationFormat>Widescreen</PresentationFormat>
  <Paragraphs>214</Paragraphs>
  <Slides>45</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Calibri</vt:lpstr>
      <vt:lpstr>Times New Roman</vt:lpstr>
      <vt:lpstr>Wingdings</vt:lpstr>
      <vt:lpstr>Azure</vt:lpstr>
      <vt:lpstr>1_Azure</vt:lpstr>
      <vt:lpstr>PowerPoint Presentation</vt:lpstr>
      <vt:lpstr>Structure</vt:lpstr>
      <vt:lpstr>Structure</vt:lpstr>
      <vt:lpstr>Lack of Concern? (2:17–3:13)</vt:lpstr>
      <vt:lpstr>5. Paul’s Prayer (3:11-13)</vt:lpstr>
      <vt:lpstr>First Missionary Journey</vt:lpstr>
      <vt:lpstr>PowerPoint Presentation</vt:lpstr>
      <vt:lpstr>PowerPoint Presentation</vt:lpstr>
      <vt:lpstr>PowerPoint Presentation</vt:lpstr>
      <vt:lpstr>PowerPoint Presentation</vt:lpstr>
      <vt:lpstr>Biblical Prophecy: Importance</vt:lpstr>
      <vt:lpstr>PowerPoint Presentation</vt:lpstr>
      <vt:lpstr>PowerPoint Presentation</vt:lpstr>
      <vt:lpstr>Unique Characteristics</vt:lpstr>
      <vt:lpstr>PowerPoint Presentation</vt:lpstr>
      <vt:lpstr>Lack of Concern? (2:17–3:13)</vt:lpstr>
      <vt:lpstr>Structure</vt:lpstr>
      <vt:lpstr>Structure</vt:lpstr>
      <vt:lpstr>Structure</vt:lpstr>
      <vt:lpstr>Christian Living (4:1-12)</vt:lpstr>
      <vt:lpstr>Christian Living (4:1-12)</vt:lpstr>
      <vt:lpstr>Order of Paul’s Letters</vt:lpstr>
      <vt:lpstr>Christian Living (4:1-12)</vt:lpstr>
      <vt:lpstr>Three Tenses of Salvation</vt:lpstr>
      <vt:lpstr>PowerPoint Presentation</vt:lpstr>
      <vt:lpstr>Vessel?</vt:lpstr>
      <vt:lpstr>Vessel?</vt:lpstr>
      <vt:lpstr>Vessel?</vt:lpstr>
      <vt:lpstr>5 Reasons for Sexual Purity (4:5-8)</vt:lpstr>
      <vt:lpstr>5 Reasons for Sexual Purity (4:5-8)</vt:lpstr>
      <vt:lpstr>PowerPoint Presentation</vt:lpstr>
      <vt:lpstr>PowerPoint Presentation</vt:lpstr>
      <vt:lpstr>5 Reasons for Sexual Purity (4:5-8)</vt:lpstr>
      <vt:lpstr>5 Reasons for Sexual Purity (4:5-8)</vt:lpstr>
      <vt:lpstr>PowerPoint Presentation</vt:lpstr>
      <vt:lpstr>5 Reasons for Sexual Purity (4:5-8)</vt:lpstr>
      <vt:lpstr>PowerPoint Presentation</vt:lpstr>
      <vt:lpstr>5 Reasons for Sexual Purity (4:5-8)</vt:lpstr>
      <vt:lpstr>PowerPoint Presentation</vt:lpstr>
      <vt:lpstr>PowerPoint Presentation</vt:lpstr>
      <vt:lpstr>Conclusion</vt:lpstr>
      <vt:lpstr>Structure</vt:lpstr>
      <vt:lpstr>Christian Living (4:1-12)</vt:lpstr>
      <vt:lpstr>Christian Living (4:1-12)</vt:lpstr>
      <vt:lpstr>How to Exhibit Brotherly Love (4:9-12)</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013 - 3v13-4v8 16 X 9</dc:title>
  <dc:subject>1 Thessalonians</dc:subject>
  <dc:creator>A. Woods</dc:creator>
  <cp:lastModifiedBy>Jim McGowan</cp:lastModifiedBy>
  <cp:revision>249</cp:revision>
  <cp:lastPrinted>2023-01-21T17:43:02Z</cp:lastPrinted>
  <dcterms:created xsi:type="dcterms:W3CDTF">2009-02-09T13:26:58Z</dcterms:created>
  <dcterms:modified xsi:type="dcterms:W3CDTF">2023-01-29T03:42:14Z</dcterms:modified>
</cp:coreProperties>
</file>