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ink/ink2.xml" ContentType="application/inkml+xml"/>
  <Override PartName="/ppt/notesSlides/notesSlide4.xml" ContentType="application/vnd.openxmlformats-officedocument.presentationml.notesSlide+xml"/>
  <Override PartName="/ppt/ink/ink3.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7.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9.xml" ContentType="application/inkml+xml"/>
  <Override PartName="/ppt/ink/ink20.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217"/>
  </p:notesMasterIdLst>
  <p:handoutMasterIdLst>
    <p:handoutMasterId r:id="rId218"/>
  </p:handoutMasterIdLst>
  <p:sldIdLst>
    <p:sldId id="256" r:id="rId2"/>
    <p:sldId id="9308" r:id="rId3"/>
    <p:sldId id="9304" r:id="rId4"/>
    <p:sldId id="9361" r:id="rId5"/>
    <p:sldId id="9362" r:id="rId6"/>
    <p:sldId id="9295" r:id="rId7"/>
    <p:sldId id="9363" r:id="rId8"/>
    <p:sldId id="9368" r:id="rId9"/>
    <p:sldId id="9371" r:id="rId10"/>
    <p:sldId id="9563" r:id="rId11"/>
    <p:sldId id="944" r:id="rId12"/>
    <p:sldId id="9564" r:id="rId13"/>
    <p:sldId id="9372" r:id="rId14"/>
    <p:sldId id="3929" r:id="rId15"/>
    <p:sldId id="3931" r:id="rId16"/>
    <p:sldId id="9567" r:id="rId17"/>
    <p:sldId id="9562" r:id="rId18"/>
    <p:sldId id="4470" r:id="rId19"/>
    <p:sldId id="4471" r:id="rId20"/>
    <p:sldId id="4472" r:id="rId21"/>
    <p:sldId id="4473" r:id="rId22"/>
    <p:sldId id="4474" r:id="rId23"/>
    <p:sldId id="4475" r:id="rId24"/>
    <p:sldId id="9373" r:id="rId25"/>
    <p:sldId id="411" r:id="rId26"/>
    <p:sldId id="5551" r:id="rId27"/>
    <p:sldId id="5370" r:id="rId28"/>
    <p:sldId id="2927" r:id="rId29"/>
    <p:sldId id="3090" r:id="rId30"/>
    <p:sldId id="8976" r:id="rId31"/>
    <p:sldId id="3089" r:id="rId32"/>
    <p:sldId id="5567" r:id="rId33"/>
    <p:sldId id="3095" r:id="rId34"/>
    <p:sldId id="9565" r:id="rId35"/>
    <p:sldId id="3060" r:id="rId36"/>
    <p:sldId id="2987" r:id="rId37"/>
    <p:sldId id="9566" r:id="rId38"/>
    <p:sldId id="9374" r:id="rId39"/>
    <p:sldId id="9604" r:id="rId40"/>
    <p:sldId id="5846" r:id="rId41"/>
    <p:sldId id="1102" r:id="rId42"/>
    <p:sldId id="1603" r:id="rId43"/>
    <p:sldId id="7939" r:id="rId44"/>
    <p:sldId id="7978" r:id="rId45"/>
    <p:sldId id="7949" r:id="rId46"/>
    <p:sldId id="7941" r:id="rId47"/>
    <p:sldId id="7942" r:id="rId48"/>
    <p:sldId id="7943" r:id="rId49"/>
    <p:sldId id="9364" r:id="rId50"/>
    <p:sldId id="9375" r:id="rId51"/>
    <p:sldId id="9376" r:id="rId52"/>
    <p:sldId id="285" r:id="rId53"/>
    <p:sldId id="9096" r:id="rId54"/>
    <p:sldId id="9377" r:id="rId55"/>
    <p:sldId id="9532" r:id="rId56"/>
    <p:sldId id="9533" r:id="rId57"/>
    <p:sldId id="4883" r:id="rId58"/>
    <p:sldId id="9534" r:id="rId59"/>
    <p:sldId id="4850" r:id="rId60"/>
    <p:sldId id="4851" r:id="rId61"/>
    <p:sldId id="4860" r:id="rId62"/>
    <p:sldId id="9593" r:id="rId63"/>
    <p:sldId id="4871" r:id="rId64"/>
    <p:sldId id="5011" r:id="rId65"/>
    <p:sldId id="4872" r:id="rId66"/>
    <p:sldId id="9594" r:id="rId67"/>
    <p:sldId id="5001" r:id="rId68"/>
    <p:sldId id="5000" r:id="rId69"/>
    <p:sldId id="5002" r:id="rId70"/>
    <p:sldId id="4878" r:id="rId71"/>
    <p:sldId id="9595" r:id="rId72"/>
    <p:sldId id="9576" r:id="rId73"/>
    <p:sldId id="9596" r:id="rId74"/>
    <p:sldId id="5005" r:id="rId75"/>
    <p:sldId id="5006" r:id="rId76"/>
    <p:sldId id="9597" r:id="rId77"/>
    <p:sldId id="4884" r:id="rId78"/>
    <p:sldId id="9598" r:id="rId79"/>
    <p:sldId id="4986" r:id="rId80"/>
    <p:sldId id="4987" r:id="rId81"/>
    <p:sldId id="9535" r:id="rId82"/>
    <p:sldId id="5259" r:id="rId83"/>
    <p:sldId id="2502" r:id="rId84"/>
    <p:sldId id="939" r:id="rId85"/>
    <p:sldId id="5258" r:id="rId86"/>
    <p:sldId id="5264" r:id="rId87"/>
    <p:sldId id="5257" r:id="rId88"/>
    <p:sldId id="4200" r:id="rId89"/>
    <p:sldId id="9536" r:id="rId90"/>
    <p:sldId id="9570" r:id="rId91"/>
    <p:sldId id="9571" r:id="rId92"/>
    <p:sldId id="9572" r:id="rId93"/>
    <p:sldId id="9537" r:id="rId94"/>
    <p:sldId id="9538" r:id="rId95"/>
    <p:sldId id="9577" r:id="rId96"/>
    <p:sldId id="9574" r:id="rId97"/>
    <p:sldId id="9539" r:id="rId98"/>
    <p:sldId id="4735" r:id="rId99"/>
    <p:sldId id="7324" r:id="rId100"/>
    <p:sldId id="4502" r:id="rId101"/>
    <p:sldId id="6679" r:id="rId102"/>
    <p:sldId id="6670" r:id="rId103"/>
    <p:sldId id="6579" r:id="rId104"/>
    <p:sldId id="9540" r:id="rId105"/>
    <p:sldId id="9580" r:id="rId106"/>
    <p:sldId id="9578" r:id="rId107"/>
    <p:sldId id="2926" r:id="rId108"/>
    <p:sldId id="9579" r:id="rId109"/>
    <p:sldId id="8681" r:id="rId110"/>
    <p:sldId id="2931" r:id="rId111"/>
    <p:sldId id="5554" r:id="rId112"/>
    <p:sldId id="9583" r:id="rId113"/>
    <p:sldId id="5552" r:id="rId114"/>
    <p:sldId id="873" r:id="rId115"/>
    <p:sldId id="5571" r:id="rId116"/>
    <p:sldId id="4837" r:id="rId117"/>
    <p:sldId id="4839" r:id="rId118"/>
    <p:sldId id="4840" r:id="rId119"/>
    <p:sldId id="4841" r:id="rId120"/>
    <p:sldId id="4842" r:id="rId121"/>
    <p:sldId id="9599" r:id="rId122"/>
    <p:sldId id="4819" r:id="rId123"/>
    <p:sldId id="4820" r:id="rId124"/>
    <p:sldId id="9581" r:id="rId125"/>
    <p:sldId id="9541" r:id="rId126"/>
    <p:sldId id="4729" r:id="rId127"/>
    <p:sldId id="1363" r:id="rId128"/>
    <p:sldId id="2307" r:id="rId129"/>
    <p:sldId id="4753" r:id="rId130"/>
    <p:sldId id="4495" r:id="rId131"/>
    <p:sldId id="4518" r:id="rId132"/>
    <p:sldId id="4519" r:id="rId133"/>
    <p:sldId id="3683" r:id="rId134"/>
    <p:sldId id="4523" r:id="rId135"/>
    <p:sldId id="4525" r:id="rId136"/>
    <p:sldId id="261" r:id="rId137"/>
    <p:sldId id="4730" r:id="rId138"/>
    <p:sldId id="9582" r:id="rId139"/>
    <p:sldId id="4804" r:id="rId140"/>
    <p:sldId id="4803" r:id="rId141"/>
    <p:sldId id="4805" r:id="rId142"/>
    <p:sldId id="4822" r:id="rId143"/>
    <p:sldId id="4813" r:id="rId144"/>
    <p:sldId id="4812" r:id="rId145"/>
    <p:sldId id="4270" r:id="rId146"/>
    <p:sldId id="9378" r:id="rId147"/>
    <p:sldId id="9365" r:id="rId148"/>
    <p:sldId id="9379" r:id="rId149"/>
    <p:sldId id="9380" r:id="rId150"/>
    <p:sldId id="9542" r:id="rId151"/>
    <p:sldId id="9543" r:id="rId152"/>
    <p:sldId id="9600" r:id="rId153"/>
    <p:sldId id="9544" r:id="rId154"/>
    <p:sldId id="9587" r:id="rId155"/>
    <p:sldId id="9340" r:id="rId156"/>
    <p:sldId id="1116" r:id="rId157"/>
    <p:sldId id="9586" r:id="rId158"/>
    <p:sldId id="9339" r:id="rId159"/>
    <p:sldId id="9569" r:id="rId160"/>
    <p:sldId id="2751" r:id="rId161"/>
    <p:sldId id="2812" r:id="rId162"/>
    <p:sldId id="9588" r:id="rId163"/>
    <p:sldId id="9601" r:id="rId164"/>
    <p:sldId id="379" r:id="rId165"/>
    <p:sldId id="1490" r:id="rId166"/>
    <p:sldId id="1504" r:id="rId167"/>
    <p:sldId id="1503" r:id="rId168"/>
    <p:sldId id="1299" r:id="rId169"/>
    <p:sldId id="361" r:id="rId170"/>
    <p:sldId id="1474" r:id="rId171"/>
    <p:sldId id="1475" r:id="rId172"/>
    <p:sldId id="1476" r:id="rId173"/>
    <p:sldId id="9474" r:id="rId174"/>
    <p:sldId id="9589" r:id="rId175"/>
    <p:sldId id="9545" r:id="rId176"/>
    <p:sldId id="9590" r:id="rId177"/>
    <p:sldId id="7502" r:id="rId178"/>
    <p:sldId id="9602" r:id="rId179"/>
    <p:sldId id="9591" r:id="rId180"/>
    <p:sldId id="7379" r:id="rId181"/>
    <p:sldId id="9603" r:id="rId182"/>
    <p:sldId id="2957" r:id="rId183"/>
    <p:sldId id="2958" r:id="rId184"/>
    <p:sldId id="2952" r:id="rId185"/>
    <p:sldId id="2817" r:id="rId186"/>
    <p:sldId id="9546" r:id="rId187"/>
    <p:sldId id="9575" r:id="rId188"/>
    <p:sldId id="452" r:id="rId189"/>
    <p:sldId id="9561" r:id="rId190"/>
    <p:sldId id="9319" r:id="rId191"/>
    <p:sldId id="9381" r:id="rId192"/>
    <p:sldId id="9547" r:id="rId193"/>
    <p:sldId id="9555" r:id="rId194"/>
    <p:sldId id="4566" r:id="rId195"/>
    <p:sldId id="9556" r:id="rId196"/>
    <p:sldId id="9592" r:id="rId197"/>
    <p:sldId id="497" r:id="rId198"/>
    <p:sldId id="4203" r:id="rId199"/>
    <p:sldId id="4295" r:id="rId200"/>
    <p:sldId id="4294" r:id="rId201"/>
    <p:sldId id="4080" r:id="rId202"/>
    <p:sldId id="4296" r:id="rId203"/>
    <p:sldId id="9557" r:id="rId204"/>
    <p:sldId id="9605" r:id="rId205"/>
    <p:sldId id="9606" r:id="rId206"/>
    <p:sldId id="9607" r:id="rId207"/>
    <p:sldId id="9558" r:id="rId208"/>
    <p:sldId id="1651" r:id="rId209"/>
    <p:sldId id="9608" r:id="rId210"/>
    <p:sldId id="9609" r:id="rId211"/>
    <p:sldId id="9559" r:id="rId212"/>
    <p:sldId id="9560" r:id="rId213"/>
    <p:sldId id="891" r:id="rId214"/>
    <p:sldId id="8695" r:id="rId215"/>
    <p:sldId id="9554" r:id="rId216"/>
  </p:sldIdLst>
  <p:sldSz cx="12192000" cy="6858000"/>
  <p:notesSz cx="7315200" cy="9601200"/>
  <p:custDataLst>
    <p:tags r:id="rId219"/>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43" autoAdjust="0"/>
    <p:restoredTop sz="95128" autoAdjust="0"/>
  </p:normalViewPr>
  <p:slideViewPr>
    <p:cSldViewPr>
      <p:cViewPr varScale="1">
        <p:scale>
          <a:sx n="61" d="100"/>
          <a:sy n="61" d="100"/>
        </p:scale>
        <p:origin x="114" y="7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8" d="100"/>
          <a:sy n="78" d="100"/>
        </p:scale>
        <p:origin x="3390" y="69"/>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222"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tags" Target="tags/tag1.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viewProps" Target="view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7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700" dirty="0"/>
              <a:t>Dr. Andy Woods</a:t>
            </a:r>
          </a:p>
          <a:p>
            <a:pPr>
              <a:defRPr/>
            </a:pPr>
            <a:r>
              <a:rPr lang="en-US" sz="1700" dirty="0"/>
              <a:t>008 Acts 2v5-13 </a:t>
            </a:r>
          </a:p>
          <a:p>
            <a:pPr>
              <a:defRPr/>
            </a:pPr>
            <a:r>
              <a:rPr lang="en-US" sz="1700" dirty="0"/>
              <a:t>01-25-2023</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1/25/2023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17</a:t>
            </a:fld>
            <a:endParaRPr lang="en-US" altLang="en-US" dirty="0"/>
          </a:p>
        </p:txBody>
      </p:sp>
    </p:spTree>
    <p:extLst>
      <p:ext uri="{BB962C8B-B14F-4D97-AF65-F5344CB8AC3E}">
        <p14:creationId xmlns:p14="http://schemas.microsoft.com/office/powerpoint/2010/main" val="4106129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fld id="{A1699931-725F-482E-916B-5439278D6BA4}" type="datetime1">
              <a:rPr lang="en-US" smtClean="0"/>
              <a:t>1/25/2023</a:t>
            </a:fld>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135</a:t>
            </a:fld>
            <a:endParaRPr lang="en-US" dirty="0"/>
          </a:p>
        </p:txBody>
      </p:sp>
    </p:spTree>
    <p:extLst>
      <p:ext uri="{BB962C8B-B14F-4D97-AF65-F5344CB8AC3E}">
        <p14:creationId xmlns:p14="http://schemas.microsoft.com/office/powerpoint/2010/main" val="4171448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fld id="{23034002-AA64-4B63-AEA7-0FCDCB889CF3}" type="datetime1">
              <a:rPr lang="en-US" smtClean="0"/>
              <a:t>1/25/2023</a:t>
            </a:fld>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136</a:t>
            </a:fld>
            <a:endParaRPr lang="en-US" dirty="0"/>
          </a:p>
        </p:txBody>
      </p:sp>
    </p:spTree>
    <p:extLst>
      <p:ext uri="{BB962C8B-B14F-4D97-AF65-F5344CB8AC3E}">
        <p14:creationId xmlns:p14="http://schemas.microsoft.com/office/powerpoint/2010/main" val="3883326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196</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213</a:t>
            </a:fld>
            <a:endParaRPr lang="en-US" altLang="en-US" dirty="0"/>
          </a:p>
        </p:txBody>
      </p:sp>
    </p:spTree>
    <p:extLst>
      <p:ext uri="{BB962C8B-B14F-4D97-AF65-F5344CB8AC3E}">
        <p14:creationId xmlns:p14="http://schemas.microsoft.com/office/powerpoint/2010/main" val="3305898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PPOV - 08-17-2018</a:t>
            </a:r>
          </a:p>
        </p:txBody>
      </p:sp>
      <p:sp>
        <p:nvSpPr>
          <p:cNvPr id="5" name="Date Placeholder 4"/>
          <p:cNvSpPr>
            <a:spLocks noGrp="1"/>
          </p:cNvSpPr>
          <p:nvPr>
            <p:ph type="dt" idx="11"/>
          </p:nvPr>
        </p:nvSpPr>
        <p:spPr/>
        <p:txBody>
          <a:bodyPr/>
          <a:lstStyle/>
          <a:p>
            <a:pPr>
              <a:defRPr/>
            </a:pPr>
            <a:fld id="{16F7E25D-0088-49B0-B669-18D4C59EA0B8}" type="datetime1">
              <a:rPr lang="en-US" smtClean="0"/>
              <a:t>1/25/2023</a:t>
            </a:fld>
            <a:endParaRPr lang="en-US"/>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46</a:t>
            </a:fld>
            <a:endParaRPr lang="en-US" altLang="en-US" dirty="0"/>
          </a:p>
        </p:txBody>
      </p:sp>
    </p:spTree>
    <p:extLst>
      <p:ext uri="{BB962C8B-B14F-4D97-AF65-F5344CB8AC3E}">
        <p14:creationId xmlns:p14="http://schemas.microsoft.com/office/powerpoint/2010/main" val="2844683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PPOV - 08-17-2018</a:t>
            </a:r>
          </a:p>
        </p:txBody>
      </p:sp>
      <p:sp>
        <p:nvSpPr>
          <p:cNvPr id="5" name="Date Placeholder 4"/>
          <p:cNvSpPr>
            <a:spLocks noGrp="1"/>
          </p:cNvSpPr>
          <p:nvPr>
            <p:ph type="dt" idx="11"/>
          </p:nvPr>
        </p:nvSpPr>
        <p:spPr/>
        <p:txBody>
          <a:bodyPr/>
          <a:lstStyle/>
          <a:p>
            <a:pPr>
              <a:defRPr/>
            </a:pPr>
            <a:fld id="{16F7E25D-0088-49B0-B669-18D4C59EA0B8}" type="datetime1">
              <a:rPr lang="en-US" smtClean="0"/>
              <a:t>1/25/2023</a:t>
            </a:fld>
            <a:endParaRPr lang="en-US"/>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47</a:t>
            </a:fld>
            <a:endParaRPr lang="en-US" altLang="en-US" dirty="0"/>
          </a:p>
        </p:txBody>
      </p:sp>
    </p:spTree>
    <p:extLst>
      <p:ext uri="{BB962C8B-B14F-4D97-AF65-F5344CB8AC3E}">
        <p14:creationId xmlns:p14="http://schemas.microsoft.com/office/powerpoint/2010/main" val="464357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PPOV - 08-17-2018</a:t>
            </a:r>
          </a:p>
        </p:txBody>
      </p:sp>
      <p:sp>
        <p:nvSpPr>
          <p:cNvPr id="5" name="Date Placeholder 4"/>
          <p:cNvSpPr>
            <a:spLocks noGrp="1"/>
          </p:cNvSpPr>
          <p:nvPr>
            <p:ph type="dt" idx="11"/>
          </p:nvPr>
        </p:nvSpPr>
        <p:spPr/>
        <p:txBody>
          <a:bodyPr/>
          <a:lstStyle/>
          <a:p>
            <a:pPr>
              <a:defRPr/>
            </a:pPr>
            <a:fld id="{16F7E25D-0088-49B0-B669-18D4C59EA0B8}" type="datetime1">
              <a:rPr lang="en-US" smtClean="0"/>
              <a:t>1/25/2023</a:t>
            </a:fld>
            <a:endParaRPr lang="en-US"/>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48</a:t>
            </a:fld>
            <a:endParaRPr lang="en-US" altLang="en-US" dirty="0"/>
          </a:p>
        </p:txBody>
      </p:sp>
    </p:spTree>
    <p:extLst>
      <p:ext uri="{BB962C8B-B14F-4D97-AF65-F5344CB8AC3E}">
        <p14:creationId xmlns:p14="http://schemas.microsoft.com/office/powerpoint/2010/main" val="2320188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3/6/2019</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80</a:t>
            </a:fld>
            <a:endParaRPr lang="en-US" dirty="0"/>
          </a:p>
        </p:txBody>
      </p:sp>
    </p:spTree>
    <p:extLst>
      <p:ext uri="{BB962C8B-B14F-4D97-AF65-F5344CB8AC3E}">
        <p14:creationId xmlns:p14="http://schemas.microsoft.com/office/powerpoint/2010/main" val="2774357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96</a:t>
            </a:fld>
            <a:endParaRPr lang="en-US" altLang="en-US" dirty="0"/>
          </a:p>
        </p:txBody>
      </p:sp>
    </p:spTree>
    <p:extLst>
      <p:ext uri="{BB962C8B-B14F-4D97-AF65-F5344CB8AC3E}">
        <p14:creationId xmlns:p14="http://schemas.microsoft.com/office/powerpoint/2010/main" val="1805310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endParaRPr lang="en-US" dirty="0"/>
          </a:p>
        </p:txBody>
      </p:sp>
      <p:sp>
        <p:nvSpPr>
          <p:cNvPr id="5" name="Date Placeholder 4"/>
          <p:cNvSpPr>
            <a:spLocks noGrp="1"/>
          </p:cNvSpPr>
          <p:nvPr>
            <p:ph type="dt" idx="11"/>
          </p:nvPr>
        </p:nvSpPr>
        <p:spPr/>
        <p:txBody>
          <a:bodyPr/>
          <a:lstStyle/>
          <a:p>
            <a:pPr>
              <a:defRPr/>
            </a:pPr>
            <a:fld id="{2670D747-AD32-4E7D-84B4-F5484BFD0D39}" type="datetime1">
              <a:rPr lang="en-US" smtClean="0"/>
              <a:t>1/25/2023</a:t>
            </a:fld>
            <a:endParaRPr lang="en-US" dirty="0"/>
          </a:p>
        </p:txBody>
      </p:sp>
      <p:sp>
        <p:nvSpPr>
          <p:cNvPr id="6" name="Footer Placeholder 5"/>
          <p:cNvSpPr>
            <a:spLocks noGrp="1"/>
          </p:cNvSpPr>
          <p:nvPr>
            <p:ph type="ftr" sz="quarter" idx="12"/>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13"/>
          </p:nvPr>
        </p:nvSpPr>
        <p:spPr/>
        <p:txBody>
          <a:bodyPr/>
          <a:lstStyle/>
          <a:p>
            <a:pPr>
              <a:defRPr/>
            </a:pPr>
            <a:fld id="{F3584848-F49B-4589-80F1-8AC4D2C6A1D1}" type="slidenum">
              <a:rPr lang="en-US" altLang="en-US" smtClean="0"/>
              <a:pPr>
                <a:defRPr/>
              </a:pPr>
              <a:t>115</a:t>
            </a:fld>
            <a:endParaRPr lang="en-US" altLang="en-US" dirty="0"/>
          </a:p>
        </p:txBody>
      </p:sp>
    </p:spTree>
    <p:extLst>
      <p:ext uri="{BB962C8B-B14F-4D97-AF65-F5344CB8AC3E}">
        <p14:creationId xmlns:p14="http://schemas.microsoft.com/office/powerpoint/2010/main" val="2541231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WRONG!!!</a:t>
            </a:r>
          </a:p>
        </p:txBody>
      </p:sp>
      <p:sp>
        <p:nvSpPr>
          <p:cNvPr id="4" name="Header Placeholder 3"/>
          <p:cNvSpPr>
            <a:spLocks noGrp="1"/>
          </p:cNvSpPr>
          <p:nvPr>
            <p:ph type="hdr" sz="quarter" idx="10"/>
          </p:nvPr>
        </p:nvSpPr>
        <p:spPr/>
        <p:txBody>
          <a:bodyPr/>
          <a:lstStyle/>
          <a:p>
            <a:pPr>
              <a:defRPr/>
            </a:pPr>
            <a:r>
              <a:rPr lang="en-US"/>
              <a:t>Dr. Andy Woods - The Coming Kingdom</a:t>
            </a:r>
            <a:endParaRPr lang="en-US" dirty="0"/>
          </a:p>
        </p:txBody>
      </p:sp>
      <p:sp>
        <p:nvSpPr>
          <p:cNvPr id="5" name="Date Placeholder 4"/>
          <p:cNvSpPr>
            <a:spLocks noGrp="1"/>
          </p:cNvSpPr>
          <p:nvPr>
            <p:ph type="dt" idx="11"/>
          </p:nvPr>
        </p:nvSpPr>
        <p:spPr/>
        <p:txBody>
          <a:bodyPr/>
          <a:lstStyle/>
          <a:p>
            <a:pPr>
              <a:defRPr/>
            </a:pPr>
            <a:r>
              <a:rPr lang="en-US"/>
              <a:t>12/5/2018</a:t>
            </a:r>
            <a:endParaRPr lang="en-US" dirty="0"/>
          </a:p>
        </p:txBody>
      </p:sp>
      <p:sp>
        <p:nvSpPr>
          <p:cNvPr id="6" name="Footer Placeholder 5"/>
          <p:cNvSpPr>
            <a:spLocks noGrp="1"/>
          </p:cNvSpPr>
          <p:nvPr>
            <p:ph type="ftr" sz="quarter" idx="12"/>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13"/>
          </p:nvPr>
        </p:nvSpPr>
        <p:spPr/>
        <p:txBody>
          <a:bodyPr/>
          <a:lstStyle/>
          <a:p>
            <a:pPr>
              <a:defRPr/>
            </a:pPr>
            <a:fld id="{B1F4E4D5-D111-482F-97CA-316C84D86ECF}" type="slidenum">
              <a:rPr lang="en-US" smtClean="0"/>
              <a:pPr>
                <a:defRPr/>
              </a:pPr>
              <a:t>133</a:t>
            </a:fld>
            <a:endParaRPr lang="en-US" dirty="0"/>
          </a:p>
        </p:txBody>
      </p:sp>
    </p:spTree>
    <p:extLst>
      <p:ext uri="{BB962C8B-B14F-4D97-AF65-F5344CB8AC3E}">
        <p14:creationId xmlns:p14="http://schemas.microsoft.com/office/powerpoint/2010/main" val="2899688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12/5/2018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134</a:t>
            </a:fld>
            <a:endParaRPr lang="en-US" altLang="en-US" dirty="0"/>
          </a:p>
        </p:txBody>
      </p:sp>
    </p:spTree>
    <p:extLst>
      <p:ext uri="{BB962C8B-B14F-4D97-AF65-F5344CB8AC3E}">
        <p14:creationId xmlns:p14="http://schemas.microsoft.com/office/powerpoint/2010/main" val="3232599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6689706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Rectangle 1059"/>
          <p:cNvSpPr>
            <a:spLocks noGrp="1" noChangeArrowheads="1"/>
          </p:cNvSpPr>
          <p:nvPr>
            <p:ph type="dt" sz="half" idx="10"/>
          </p:nvPr>
        </p:nvSpPr>
        <p:spPr/>
        <p:txBody>
          <a:bodyPr/>
          <a:lstStyle>
            <a:lvl1pPr>
              <a:defRPr/>
            </a:lvl1pPr>
          </a:lstStyle>
          <a:p>
            <a:pPr>
              <a:defRPr/>
            </a:pPr>
            <a:endParaRPr lang="en-US"/>
          </a:p>
        </p:txBody>
      </p:sp>
      <p:sp>
        <p:nvSpPr>
          <p:cNvPr id="5" name="Rectangle 1060"/>
          <p:cNvSpPr>
            <a:spLocks noGrp="1" noChangeArrowheads="1"/>
          </p:cNvSpPr>
          <p:nvPr>
            <p:ph type="ftr" sz="quarter" idx="11"/>
          </p:nvPr>
        </p:nvSpPr>
        <p:spPr/>
        <p:txBody>
          <a:bodyPr/>
          <a:lstStyle>
            <a:lvl1pPr>
              <a:defRPr/>
            </a:lvl1pPr>
          </a:lstStyle>
          <a:p>
            <a:pPr>
              <a:defRPr/>
            </a:pPr>
            <a:endParaRPr lang="en-US"/>
          </a:p>
        </p:txBody>
      </p:sp>
      <p:sp>
        <p:nvSpPr>
          <p:cNvPr id="6" name="Rectangle 1061"/>
          <p:cNvSpPr>
            <a:spLocks noGrp="1" noChangeArrowheads="1"/>
          </p:cNvSpPr>
          <p:nvPr>
            <p:ph type="sldNum" sz="quarter" idx="12"/>
          </p:nvPr>
        </p:nvSpPr>
        <p:spPr/>
        <p:txBody>
          <a:bodyPr/>
          <a:lstStyle>
            <a:lvl1pPr>
              <a:defRPr smtClean="0"/>
            </a:lvl1pPr>
          </a:lstStyle>
          <a:p>
            <a:pPr>
              <a:defRPr/>
            </a:pPr>
            <a:fld id="{37FD5E51-C704-4CB5-AD20-00065384E650}" type="slidenum">
              <a:rPr lang="en-US" altLang="en-US"/>
              <a:pPr>
                <a:defRPr/>
              </a:pPr>
              <a:t>‹#›</a:t>
            </a:fld>
            <a:endParaRPr lang="en-US" altLang="en-US"/>
          </a:p>
        </p:txBody>
      </p:sp>
    </p:spTree>
    <p:extLst>
      <p:ext uri="{BB962C8B-B14F-4D97-AF65-F5344CB8AC3E}">
        <p14:creationId xmlns:p14="http://schemas.microsoft.com/office/powerpoint/2010/main" val="1696058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Date Placeholder 4">
            <a:extLst>
              <a:ext uri="{FF2B5EF4-FFF2-40B4-BE49-F238E27FC236}">
                <a16:creationId xmlns:a16="http://schemas.microsoft.com/office/drawing/2014/main" id="{1283215E-CD08-47FF-8993-50096AE229FD}"/>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9A7E909F-90B6-42A4-A052-F2B40798147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07A64EF4-39AB-4985-83D7-09259859183A}"/>
              </a:ext>
            </a:extLst>
          </p:cNvPr>
          <p:cNvSpPr>
            <a:spLocks noGrp="1"/>
          </p:cNvSpPr>
          <p:nvPr>
            <p:ph type="sldNum" sz="quarter" idx="12"/>
          </p:nvPr>
        </p:nvSpPr>
        <p:spPr>
          <a:xfrm>
            <a:off x="9347200" y="6248400"/>
            <a:ext cx="2540000" cy="457200"/>
          </a:xfrm>
          <a:prstGeom prst="rect">
            <a:avLst/>
          </a:prstGeom>
        </p:spPr>
        <p:txBody>
          <a:bodyPr/>
          <a:lstStyle>
            <a:lvl1pPr>
              <a:defRPr/>
            </a:lvl1pPr>
          </a:lstStyle>
          <a:p>
            <a:fld id="{FFFD57C3-7B94-4F44-BCC6-4480791BDEB1}" type="slidenum">
              <a:rPr lang="en-US" altLang="en-US"/>
              <a:pPr/>
              <a:t>‹#›</a:t>
            </a:fld>
            <a:endParaRPr lang="en-US" altLang="en-US"/>
          </a:p>
        </p:txBody>
      </p:sp>
    </p:spTree>
    <p:extLst>
      <p:ext uri="{BB962C8B-B14F-4D97-AF65-F5344CB8AC3E}">
        <p14:creationId xmlns:p14="http://schemas.microsoft.com/office/powerpoint/2010/main" val="31136727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27833835"/>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10" r:id="rId14"/>
    <p:sldLayoutId id="2147483711" r:id="rId15"/>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8" Type="http://schemas.openxmlformats.org/officeDocument/2006/relationships/image" Target="../media/image610.png"/><Relationship Id="rId3" Type="http://schemas.openxmlformats.org/officeDocument/2006/relationships/customXml" Target="../ink/ink4.xml"/><Relationship Id="rId7" Type="http://schemas.openxmlformats.org/officeDocument/2006/relationships/customXml" Target="../ink/ink6.xml"/><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00.png"/><Relationship Id="rId5" Type="http://schemas.openxmlformats.org/officeDocument/2006/relationships/customXml" Target="../ink/ink5.xml"/><Relationship Id="rId4" Type="http://schemas.openxmlformats.org/officeDocument/2006/relationships/image" Target="../media/image590.png"/></Relationships>
</file>

<file path=ppt/slides/_rels/slide111.xml.rels><?xml version="1.0" encoding="UTF-8" standalone="yes"?>
<Relationships xmlns="http://schemas.openxmlformats.org/package/2006/relationships"><Relationship Id="rId8" Type="http://schemas.openxmlformats.org/officeDocument/2006/relationships/image" Target="../media/image610.png"/><Relationship Id="rId7" Type="http://schemas.openxmlformats.org/officeDocument/2006/relationships/customXml" Target="../ink/ink9.xml"/><Relationship Id="rId2" Type="http://schemas.openxmlformats.org/officeDocument/2006/relationships/customXml" Target="../ink/ink7.xml"/><Relationship Id="rId1" Type="http://schemas.openxmlformats.org/officeDocument/2006/relationships/slideLayout" Target="../slideLayouts/slideLayout2.xml"/><Relationship Id="rId6" Type="http://schemas.openxmlformats.org/officeDocument/2006/relationships/image" Target="../media/image600.png"/><Relationship Id="rId5" Type="http://schemas.openxmlformats.org/officeDocument/2006/relationships/customXml" Target="../ink/ink8.xml"/><Relationship Id="rId4" Type="http://schemas.openxmlformats.org/officeDocument/2006/relationships/image" Target="../media/image590.png"/><Relationship Id="rId9" Type="http://schemas.openxmlformats.org/officeDocument/2006/relationships/image" Target="../media/image57.jpeg"/></Relationships>
</file>

<file path=ppt/slides/_rels/slide11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670.png"/><Relationship Id="rId7" Type="http://schemas.openxmlformats.org/officeDocument/2006/relationships/image" Target="../media/image69.png"/><Relationship Id="rId2" Type="http://schemas.openxmlformats.org/officeDocument/2006/relationships/customXml" Target="../ink/ink10.xml"/><Relationship Id="rId1" Type="http://schemas.openxmlformats.org/officeDocument/2006/relationships/slideLayout" Target="../slideLayouts/slideLayout2.xml"/><Relationship Id="rId6" Type="http://schemas.openxmlformats.org/officeDocument/2006/relationships/customXml" Target="../ink/ink12.xml"/><Relationship Id="rId5" Type="http://schemas.openxmlformats.org/officeDocument/2006/relationships/image" Target="../media/image68.png"/><Relationship Id="rId4" Type="http://schemas.openxmlformats.org/officeDocument/2006/relationships/customXml" Target="../ink/ink11.xml"/></Relationships>
</file>

<file path=ppt/slides/_rels/slide123.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670.png"/><Relationship Id="rId7" Type="http://schemas.openxmlformats.org/officeDocument/2006/relationships/image" Target="../media/image69.png"/><Relationship Id="rId2" Type="http://schemas.openxmlformats.org/officeDocument/2006/relationships/customXml" Target="../ink/ink13.xml"/><Relationship Id="rId1" Type="http://schemas.openxmlformats.org/officeDocument/2006/relationships/slideLayout" Target="../slideLayouts/slideLayout2.xml"/><Relationship Id="rId6" Type="http://schemas.openxmlformats.org/officeDocument/2006/relationships/customXml" Target="../ink/ink15.xml"/><Relationship Id="rId5" Type="http://schemas.openxmlformats.org/officeDocument/2006/relationships/image" Target="../media/image68.png"/><Relationship Id="rId4" Type="http://schemas.openxmlformats.org/officeDocument/2006/relationships/customXml" Target="../ink/ink14.xml"/></Relationships>
</file>

<file path=ppt/slides/_rels/slide1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70.png"/><Relationship Id="rId7" Type="http://schemas.openxmlformats.org/officeDocument/2006/relationships/image" Target="../media/image69.png"/><Relationship Id="rId2" Type="http://schemas.openxmlformats.org/officeDocument/2006/relationships/customXml" Target="../ink/ink16.xml"/><Relationship Id="rId1" Type="http://schemas.openxmlformats.org/officeDocument/2006/relationships/slideLayout" Target="../slideLayouts/slideLayout2.xml"/><Relationship Id="rId6" Type="http://schemas.openxmlformats.org/officeDocument/2006/relationships/customXml" Target="../ink/ink18.xml"/><Relationship Id="rId5" Type="http://schemas.openxmlformats.org/officeDocument/2006/relationships/image" Target="../media/image68.png"/><Relationship Id="rId4" Type="http://schemas.openxmlformats.org/officeDocument/2006/relationships/customXml" Target="../ink/ink17.xml"/><Relationship Id="rId9" Type="http://schemas.openxmlformats.org/officeDocument/2006/relationships/image" Target="../media/image68.jpeg"/></Relationships>
</file>

<file path=ppt/slides/_rels/slide1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customXml" Target="../ink/ink19.xml"/><Relationship Id="rId7"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customXml" Target="../ink/ink20.xml"/><Relationship Id="rId4" Type="http://schemas.openxmlformats.org/officeDocument/2006/relationships/image" Target="../media/image76.png"/></Relationships>
</file>

<file path=ppt/slides/_rels/slide1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1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3" Type="http://schemas.openxmlformats.org/officeDocument/2006/relationships/image" Target="../media/image690.png"/><Relationship Id="rId7" Type="http://schemas.openxmlformats.org/officeDocument/2006/relationships/image" Target="../media/image710.png"/><Relationship Id="rId2" Type="http://schemas.openxmlformats.org/officeDocument/2006/relationships/customXml" Target="../ink/ink21.xml"/><Relationship Id="rId1" Type="http://schemas.openxmlformats.org/officeDocument/2006/relationships/slideLayout" Target="../slideLayouts/slideLayout2.xml"/><Relationship Id="rId6" Type="http://schemas.openxmlformats.org/officeDocument/2006/relationships/customXml" Target="../ink/ink23.xml"/><Relationship Id="rId5" Type="http://schemas.openxmlformats.org/officeDocument/2006/relationships/image" Target="../media/image700.png"/><Relationship Id="rId4" Type="http://schemas.openxmlformats.org/officeDocument/2006/relationships/customXml" Target="../ink/ink2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3" Type="http://schemas.openxmlformats.org/officeDocument/2006/relationships/image" Target="../media/image690.png"/><Relationship Id="rId7" Type="http://schemas.openxmlformats.org/officeDocument/2006/relationships/image" Target="../media/image710.png"/><Relationship Id="rId2" Type="http://schemas.openxmlformats.org/officeDocument/2006/relationships/customXml" Target="../ink/ink24.xml"/><Relationship Id="rId1" Type="http://schemas.openxmlformats.org/officeDocument/2006/relationships/slideLayout" Target="../slideLayouts/slideLayout2.xml"/><Relationship Id="rId6" Type="http://schemas.openxmlformats.org/officeDocument/2006/relationships/customXml" Target="../ink/ink26.xml"/><Relationship Id="rId5" Type="http://schemas.openxmlformats.org/officeDocument/2006/relationships/image" Target="../media/image700.png"/><Relationship Id="rId4" Type="http://schemas.openxmlformats.org/officeDocument/2006/relationships/customXml" Target="../ink/ink25.xml"/></Relationships>
</file>

<file path=ppt/slides/_rels/slide141.xml.rels><?xml version="1.0" encoding="UTF-8" standalone="yes"?>
<Relationships xmlns="http://schemas.openxmlformats.org/package/2006/relationships"><Relationship Id="rId3" Type="http://schemas.openxmlformats.org/officeDocument/2006/relationships/image" Target="../media/image690.png"/><Relationship Id="rId7" Type="http://schemas.openxmlformats.org/officeDocument/2006/relationships/image" Target="../media/image710.png"/><Relationship Id="rId2" Type="http://schemas.openxmlformats.org/officeDocument/2006/relationships/customXml" Target="../ink/ink27.xml"/><Relationship Id="rId1" Type="http://schemas.openxmlformats.org/officeDocument/2006/relationships/slideLayout" Target="../slideLayouts/slideLayout2.xml"/><Relationship Id="rId6" Type="http://schemas.openxmlformats.org/officeDocument/2006/relationships/customXml" Target="../ink/ink29.xml"/><Relationship Id="rId5" Type="http://schemas.openxmlformats.org/officeDocument/2006/relationships/image" Target="../media/image700.png"/><Relationship Id="rId4" Type="http://schemas.openxmlformats.org/officeDocument/2006/relationships/customXml" Target="../ink/ink28.xml"/></Relationships>
</file>

<file path=ppt/slides/_rels/slide142.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82.png"/><Relationship Id="rId7" Type="http://schemas.openxmlformats.org/officeDocument/2006/relationships/image" Target="../media/image84.png"/><Relationship Id="rId2" Type="http://schemas.openxmlformats.org/officeDocument/2006/relationships/customXml" Target="../ink/ink30.xml"/><Relationship Id="rId1" Type="http://schemas.openxmlformats.org/officeDocument/2006/relationships/slideLayout" Target="../slideLayouts/slideLayout2.xml"/><Relationship Id="rId6" Type="http://schemas.openxmlformats.org/officeDocument/2006/relationships/customXml" Target="../ink/ink32.xml"/><Relationship Id="rId5" Type="http://schemas.openxmlformats.org/officeDocument/2006/relationships/image" Target="../media/image83.png"/><Relationship Id="rId4" Type="http://schemas.openxmlformats.org/officeDocument/2006/relationships/customXml" Target="../ink/ink31.xml"/></Relationships>
</file>

<file path=ppt/slides/_rels/slide143.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690.png"/><Relationship Id="rId7" Type="http://schemas.openxmlformats.org/officeDocument/2006/relationships/image" Target="../media/image710.png"/><Relationship Id="rId2" Type="http://schemas.openxmlformats.org/officeDocument/2006/relationships/customXml" Target="../ink/ink33.xml"/><Relationship Id="rId1" Type="http://schemas.openxmlformats.org/officeDocument/2006/relationships/slideLayout" Target="../slideLayouts/slideLayout2.xml"/><Relationship Id="rId6" Type="http://schemas.openxmlformats.org/officeDocument/2006/relationships/customXml" Target="../ink/ink35.xml"/><Relationship Id="rId5" Type="http://schemas.openxmlformats.org/officeDocument/2006/relationships/image" Target="../media/image700.png"/><Relationship Id="rId4" Type="http://schemas.openxmlformats.org/officeDocument/2006/relationships/customXml" Target="../ink/ink3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15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95.wmf"/><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image" Target="../media/image95.wmf"/><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95.wmf"/><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95.wmf"/><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2.xml"/></Relationships>
</file>

<file path=ppt/slides/_rels/slide18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8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7.png"/><Relationship Id="rId1" Type="http://schemas.openxmlformats.org/officeDocument/2006/relationships/slideLayout" Target="../slideLayouts/slideLayout12.xml"/></Relationships>
</file>

<file path=ppt/slides/_rels/slide18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9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2.xml"/></Relationships>
</file>

<file path=ppt/slides/_rels/slide19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9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10.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wmf"/><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360.png"/></Relationships>
</file>

<file path=ppt/slides/_rels/slide47.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360.png"/></Relationships>
</file>

<file path=ppt/slides/_rels/slide48.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360.png"/></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image" Target="../media/image37.wmf"/><Relationship Id="rId7" Type="http://schemas.openxmlformats.org/officeDocument/2006/relationships/image" Target="../media/image41.wmf"/><Relationship Id="rId2" Type="http://schemas.openxmlformats.org/officeDocument/2006/relationships/image" Target="../media/image36.jpeg"/><Relationship Id="rId1" Type="http://schemas.openxmlformats.org/officeDocument/2006/relationships/slideLayout" Target="../slideLayouts/slideLayout14.xml"/><Relationship Id="rId6" Type="http://schemas.openxmlformats.org/officeDocument/2006/relationships/image" Target="../media/image40.wmf"/><Relationship Id="rId5" Type="http://schemas.openxmlformats.org/officeDocument/2006/relationships/image" Target="../media/image39.wmf"/><Relationship Id="rId4" Type="http://schemas.openxmlformats.org/officeDocument/2006/relationships/image" Target="../media/image38.wmf"/></Relationships>
</file>

<file path=ppt/slides/_rels/slide8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67" name="Group 59"/>
          <p:cNvGraphicFramePr>
            <a:graphicFrameLocks noGrp="1"/>
          </p:cNvGraphicFramePr>
          <p:nvPr>
            <p:ph type="tbl" idx="4294967295"/>
            <p:extLst>
              <p:ext uri="{D42A27DB-BD31-4B8C-83A1-F6EECF244321}">
                <p14:modId xmlns:p14="http://schemas.microsoft.com/office/powerpoint/2010/main" val="4292384129"/>
              </p:ext>
            </p:extLst>
          </p:nvPr>
        </p:nvGraphicFramePr>
        <p:xfrm>
          <a:off x="609600" y="548640"/>
          <a:ext cx="10972800" cy="5760720"/>
        </p:xfrm>
        <a:graphic>
          <a:graphicData uri="http://schemas.openxmlformats.org/drawingml/2006/table">
            <a:tbl>
              <a:tblPr/>
              <a:tblGrid>
                <a:gridCol w="29718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3337440">
                  <a:extLst>
                    <a:ext uri="{9D8B030D-6E8A-4147-A177-3AD203B41FA5}">
                      <a16:colId xmlns:a16="http://schemas.microsoft.com/office/drawing/2014/main" val="20002"/>
                    </a:ext>
                  </a:extLst>
                </a:gridCol>
                <a:gridCol w="2910960">
                  <a:extLst>
                    <a:ext uri="{9D8B030D-6E8A-4147-A177-3AD203B41FA5}">
                      <a16:colId xmlns:a16="http://schemas.microsoft.com/office/drawing/2014/main" val="20003"/>
                    </a:ext>
                  </a:extLst>
                </a:gridCol>
              </a:tblGrid>
              <a:tr h="64008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Levitical Feasts (Leviticus 23)</a:t>
                      </a:r>
                      <a:endParaRPr kumimoji="0" lang="en-US" altLang="en-US" sz="1800" b="1" i="0" u="none" strike="noStrike" cap="none" normalizeH="0" baseline="0" dirty="0">
                        <a:ln>
                          <a:noFill/>
                        </a:ln>
                        <a:solidFill>
                          <a:srgbClr val="00FFFF"/>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Purpose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Type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Redemption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1 Cor 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Separation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John 6:35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a:t>
                      </a:r>
                      <a:r>
                        <a:rPr lang="en-US" altLang="en-US" sz="2800" b="1" kern="1200" baseline="30000" dirty="0">
                          <a:solidFill>
                            <a:srgbClr val="0000CC"/>
                          </a:solidFill>
                          <a:effectLst/>
                          <a:latin typeface="Calibri" panose="020F0502020204030204" pitchFamily="34" charset="0"/>
                          <a:ea typeface="+mn-ea"/>
                          <a:cs typeface="+mn-cs"/>
                        </a:rPr>
                        <a:t>st</a:t>
                      </a:r>
                      <a:r>
                        <a:rPr lang="en-US" altLang="en-US" sz="2800" b="1" kern="1200" dirty="0">
                          <a:solidFill>
                            <a:srgbClr val="0000CC"/>
                          </a:solidFill>
                          <a:effectLst/>
                          <a:latin typeface="Calibri" panose="020F0502020204030204" pitchFamily="34" charset="0"/>
                          <a:ea typeface="+mn-ea"/>
                          <a:cs typeface="+mn-cs"/>
                        </a:rPr>
                        <a:t> Fruits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1"/>
                          </a:solidFill>
                          <a:effectLst/>
                          <a:latin typeface="Calibri" panose="020F0502020204030204" pitchFamily="34" charset="0"/>
                          <a:cs typeface="Calibri" panose="020F0502020204030204" pitchFamily="34" charset="0"/>
                        </a:rPr>
                        <a:t>1 Cor 15:20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Acts 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New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Matt 24:31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5"/>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Lev 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1"/>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 12:10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1"/>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Wilderness provision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1"/>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 14:16-18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637216375"/>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EF9FD71-7895-DAC3-FB96-1FA7DC0A0D8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24579" name="Rectangle 3">
            <a:extLst>
              <a:ext uri="{FF2B5EF4-FFF2-40B4-BE49-F238E27FC236}">
                <a16:creationId xmlns:a16="http://schemas.microsoft.com/office/drawing/2014/main" id="{485423BB-E925-4935-9EAE-3B4E7A45E453}"/>
              </a:ext>
            </a:extLst>
          </p:cNvPr>
          <p:cNvSpPr>
            <a:spLocks noGrp="1"/>
          </p:cNvSpPr>
          <p:nvPr>
            <p:ph type="body" idx="4294967295"/>
          </p:nvPr>
        </p:nvSpPr>
        <p:spPr>
          <a:xfrm>
            <a:off x="609600" y="0"/>
            <a:ext cx="10972800" cy="5105400"/>
          </a:xfrm>
        </p:spPr>
        <p:txBody>
          <a:bodyPr/>
          <a:lstStyle/>
          <a:p>
            <a:pPr marL="0" indent="0" algn="ctr">
              <a:lnSpc>
                <a:spcPct val="100000"/>
              </a:lnSpc>
              <a:spcBef>
                <a:spcPts val="0"/>
              </a:spcBef>
              <a:spcAft>
                <a:spcPts val="600"/>
              </a:spcAft>
              <a:buNone/>
              <a:defRPr/>
            </a:pPr>
            <a:r>
              <a:rPr lang="en-US" altLang="en-US" sz="4000" kern="1200" dirty="0">
                <a:solidFill>
                  <a:srgbClr val="00FFFF"/>
                </a:solidFill>
                <a:effectLst>
                  <a:outerShdw blurRad="38100" dist="38100" dir="2700000" algn="tl">
                    <a:srgbClr val="000000">
                      <a:alpha val="43137"/>
                    </a:srgbClr>
                  </a:outerShdw>
                </a:effectLst>
                <a:ea typeface="+mj-ea"/>
                <a:cs typeface="Arial" charset="0"/>
              </a:rPr>
              <a:t>2 Samuel 7:12-16</a:t>
            </a:r>
          </a:p>
          <a:p>
            <a:pPr marL="0" indent="0" algn="just">
              <a:lnSpc>
                <a:spcPct val="100000"/>
              </a:lnSpc>
              <a:spcBef>
                <a:spcPts val="0"/>
              </a:spcBef>
              <a:buClr>
                <a:srgbClr val="00FFFF"/>
              </a:buClr>
              <a:buNone/>
              <a:defRPr/>
            </a:pPr>
            <a:r>
              <a:rPr lang="en-US" sz="3600" dirty="0">
                <a:solidFill>
                  <a:srgbClr val="FFFFFF"/>
                </a:solidFill>
                <a:effectLst>
                  <a:outerShdw blurRad="38100" dist="38100" dir="2700000" algn="tl">
                    <a:srgbClr val="000000">
                      <a:alpha val="43137"/>
                    </a:srgbClr>
                  </a:outerShdw>
                </a:effectLst>
                <a:cs typeface="Calibri" panose="020F0502020204030204" pitchFamily="34" charset="0"/>
              </a:rPr>
              <a:t>“</a:t>
            </a:r>
            <a:r>
              <a:rPr lang="en-US" sz="3600" baseline="30000" dirty="0">
                <a:solidFill>
                  <a:srgbClr val="FFFFFF"/>
                </a:solidFill>
                <a:effectLst>
                  <a:outerShdw blurRad="38100" dist="38100" dir="2700000" algn="tl">
                    <a:srgbClr val="000000">
                      <a:alpha val="43137"/>
                    </a:srgbClr>
                  </a:outerShdw>
                </a:effectLst>
                <a:cs typeface="Calibri" panose="020F0502020204030204" pitchFamily="34" charset="0"/>
              </a:rPr>
              <a:t>12 </a:t>
            </a:r>
            <a:r>
              <a:rPr lang="en-US" sz="3600" dirty="0">
                <a:solidFill>
                  <a:srgbClr val="FFFFFF"/>
                </a:solidFill>
                <a:effectLst>
                  <a:outerShdw blurRad="38100" dist="38100" dir="2700000" algn="tl">
                    <a:srgbClr val="000000">
                      <a:alpha val="43137"/>
                    </a:srgbClr>
                  </a:outerShdw>
                </a:effectLst>
                <a:cs typeface="Calibri" panose="020F0502020204030204" pitchFamily="34" charset="0"/>
              </a:rPr>
              <a:t>When your days are complete and you lie down with your fathers, I will raise up your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descendant</a:t>
            </a:r>
            <a:r>
              <a:rPr lang="en-US" sz="3600" dirty="0">
                <a:solidFill>
                  <a:srgbClr val="FFFFFF"/>
                </a:solidFill>
                <a:effectLst>
                  <a:outerShdw blurRad="38100" dist="38100" dir="2700000" algn="tl">
                    <a:srgbClr val="000000">
                      <a:alpha val="43137"/>
                    </a:srgbClr>
                  </a:outerShdw>
                </a:effectLst>
                <a:cs typeface="Calibri" panose="020F0502020204030204" pitchFamily="34" charset="0"/>
              </a:rPr>
              <a:t> after you, who will come forth from you, and I will establish his kingdom. </a:t>
            </a:r>
            <a:r>
              <a:rPr lang="en-US" sz="3600" baseline="30000" dirty="0">
                <a:solidFill>
                  <a:srgbClr val="FFFFFF"/>
                </a:solidFill>
                <a:effectLst>
                  <a:outerShdw blurRad="38100" dist="38100" dir="2700000" algn="tl">
                    <a:srgbClr val="000000">
                      <a:alpha val="43137"/>
                    </a:srgbClr>
                  </a:outerShdw>
                </a:effectLst>
                <a:cs typeface="Calibri" panose="020F0502020204030204" pitchFamily="34" charset="0"/>
              </a:rPr>
              <a:t>13 </a:t>
            </a:r>
            <a:r>
              <a:rPr lang="en-US" sz="3600" dirty="0">
                <a:solidFill>
                  <a:srgbClr val="FFFFFF"/>
                </a:solidFill>
                <a:effectLst>
                  <a:outerShdw blurRad="38100" dist="38100" dir="2700000" algn="tl">
                    <a:srgbClr val="000000">
                      <a:alpha val="43137"/>
                    </a:srgbClr>
                  </a:outerShdw>
                </a:effectLst>
                <a:cs typeface="Calibri" panose="020F0502020204030204" pitchFamily="34" charset="0"/>
              </a:rPr>
              <a:t>He shall build a house for My name, and I will establish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a:t>
            </a:r>
            <a:r>
              <a:rPr lang="en-US" sz="3600" b="1" u="sng" dirty="0">
                <a:solidFill>
                  <a:srgbClr val="FFFFFF"/>
                </a:solidFill>
                <a:effectLst>
                  <a:outerShdw blurRad="38100" dist="38100" dir="2700000" algn="tl">
                    <a:srgbClr val="000000">
                      <a:alpha val="43137"/>
                    </a:srgbClr>
                  </a:outerShdw>
                </a:effectLst>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throne of his kingdom forever</a:t>
            </a:r>
            <a:r>
              <a:rPr lang="en-US" sz="3600" dirty="0">
                <a:solidFill>
                  <a:srgbClr val="FFFFFF"/>
                </a:solidFill>
                <a:effectLst>
                  <a:outerShdw blurRad="38100" dist="38100" dir="2700000" algn="tl">
                    <a:srgbClr val="000000">
                      <a:alpha val="43137"/>
                    </a:srgbClr>
                  </a:outerShdw>
                </a:effectLst>
                <a:cs typeface="Calibri" panose="020F0502020204030204" pitchFamily="34" charset="0"/>
              </a:rPr>
              <a:t>. </a:t>
            </a:r>
            <a:r>
              <a:rPr lang="en-US" sz="3600" baseline="30000" dirty="0">
                <a:solidFill>
                  <a:srgbClr val="FFFFFF"/>
                </a:solidFill>
                <a:effectLst>
                  <a:outerShdw blurRad="38100" dist="38100" dir="2700000" algn="tl">
                    <a:srgbClr val="000000">
                      <a:alpha val="43137"/>
                    </a:srgbClr>
                  </a:outerShdw>
                </a:effectLst>
                <a:cs typeface="Calibri" panose="020F0502020204030204" pitchFamily="34" charset="0"/>
              </a:rPr>
              <a:t>14 </a:t>
            </a:r>
            <a:r>
              <a:rPr lang="en-US" sz="3600" dirty="0">
                <a:solidFill>
                  <a:srgbClr val="FFFFFF"/>
                </a:solidFill>
                <a:effectLst>
                  <a:outerShdw blurRad="38100" dist="38100" dir="2700000" algn="tl">
                    <a:srgbClr val="000000">
                      <a:alpha val="43137"/>
                    </a:srgbClr>
                  </a:outerShdw>
                </a:effectLst>
                <a:cs typeface="Calibri" panose="020F0502020204030204" pitchFamily="34" charset="0"/>
              </a:rPr>
              <a:t>I will be a father to him and he will be a son to Me; when he commits iniquity, I will correct him with the rod of men. . .</a:t>
            </a:r>
          </a:p>
        </p:txBody>
      </p:sp>
    </p:spTree>
    <p:extLst>
      <p:ext uri="{BB962C8B-B14F-4D97-AF65-F5344CB8AC3E}">
        <p14:creationId xmlns:p14="http://schemas.microsoft.com/office/powerpoint/2010/main" val="1705008040"/>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A9F627BC-12AA-F46E-648A-51352912FF7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24579" name="Rectangle 3">
            <a:extLst>
              <a:ext uri="{FF2B5EF4-FFF2-40B4-BE49-F238E27FC236}">
                <a16:creationId xmlns:a16="http://schemas.microsoft.com/office/drawing/2014/main" id="{485423BB-E925-4935-9EAE-3B4E7A45E453}"/>
              </a:ext>
            </a:extLst>
          </p:cNvPr>
          <p:cNvSpPr>
            <a:spLocks noGrp="1"/>
          </p:cNvSpPr>
          <p:nvPr>
            <p:ph type="body" idx="4294967295"/>
          </p:nvPr>
        </p:nvSpPr>
        <p:spPr>
          <a:xfrm>
            <a:off x="609600" y="0"/>
            <a:ext cx="10972800" cy="5638800"/>
          </a:xfrm>
        </p:spPr>
        <p:txBody>
          <a:bodyPr/>
          <a:lstStyle/>
          <a:p>
            <a:pPr marL="0" indent="0" algn="ctr">
              <a:lnSpc>
                <a:spcPct val="100000"/>
              </a:lnSpc>
              <a:spcBef>
                <a:spcPts val="0"/>
              </a:spcBef>
              <a:spcAft>
                <a:spcPts val="600"/>
              </a:spcAft>
              <a:buNone/>
              <a:defRPr/>
            </a:pPr>
            <a:r>
              <a:rPr lang="en-US" altLang="en-US" sz="4000" kern="1200" dirty="0">
                <a:solidFill>
                  <a:srgbClr val="00FFFF"/>
                </a:solidFill>
                <a:effectLst>
                  <a:outerShdw blurRad="38100" dist="38100" dir="2700000" algn="tl">
                    <a:srgbClr val="000000">
                      <a:alpha val="43137"/>
                    </a:srgbClr>
                  </a:outerShdw>
                </a:effectLst>
                <a:ea typeface="+mj-ea"/>
                <a:cs typeface="Arial" charset="0"/>
              </a:rPr>
              <a:t>2 Samuel 7:12-16</a:t>
            </a:r>
          </a:p>
          <a:p>
            <a:pPr marL="0" indent="0" algn="just">
              <a:lnSpc>
                <a:spcPct val="100000"/>
              </a:lnSpc>
              <a:spcBef>
                <a:spcPts val="0"/>
              </a:spcBef>
              <a:buClr>
                <a:srgbClr val="00FFFF"/>
              </a:buClr>
              <a:buNone/>
              <a:defRPr/>
            </a:pPr>
            <a:r>
              <a:rPr lang="en-US" sz="3600" dirty="0">
                <a:solidFill>
                  <a:srgbClr val="FFFFFF"/>
                </a:solidFill>
                <a:effectLst>
                  <a:outerShdw blurRad="38100" dist="38100" dir="2700000" algn="tl">
                    <a:srgbClr val="000000">
                      <a:alpha val="43137"/>
                    </a:srgbClr>
                  </a:outerShdw>
                </a:effectLst>
                <a:cs typeface="Calibri" panose="020F0502020204030204" pitchFamily="34" charset="0"/>
              </a:rPr>
              <a:t>… and the strokes of the sons of men, </a:t>
            </a:r>
            <a:r>
              <a:rPr lang="en-US" sz="3600" baseline="30000" dirty="0">
                <a:solidFill>
                  <a:srgbClr val="FFFFFF"/>
                </a:solidFill>
                <a:effectLst>
                  <a:outerShdw blurRad="38100" dist="38100" dir="2700000" algn="tl">
                    <a:srgbClr val="000000">
                      <a:alpha val="43137"/>
                    </a:srgbClr>
                  </a:outerShdw>
                </a:effectLst>
                <a:cs typeface="Calibri" panose="020F0502020204030204" pitchFamily="34" charset="0"/>
              </a:rPr>
              <a:t>15 </a:t>
            </a:r>
            <a:r>
              <a:rPr lang="en-US" sz="3600" dirty="0">
                <a:solidFill>
                  <a:srgbClr val="FFFFFF"/>
                </a:solidFill>
                <a:effectLst>
                  <a:outerShdw blurRad="38100" dist="38100" dir="2700000" algn="tl">
                    <a:srgbClr val="000000">
                      <a:alpha val="43137"/>
                    </a:srgbClr>
                  </a:outerShdw>
                </a:effectLst>
                <a:cs typeface="Calibri" panose="020F0502020204030204" pitchFamily="34" charset="0"/>
              </a:rPr>
              <a:t>but My lovingkindness shall not depart from him, as I took </a:t>
            </a:r>
            <a:r>
              <a:rPr lang="en-US" sz="3600" i="1" dirty="0">
                <a:solidFill>
                  <a:srgbClr val="FFFFFF"/>
                </a:solidFill>
                <a:effectLst>
                  <a:outerShdw blurRad="38100" dist="38100" dir="2700000" algn="tl">
                    <a:srgbClr val="000000">
                      <a:alpha val="43137"/>
                    </a:srgbClr>
                  </a:outerShdw>
                </a:effectLst>
                <a:cs typeface="Calibri" panose="020F0502020204030204" pitchFamily="34" charset="0"/>
              </a:rPr>
              <a:t>it</a:t>
            </a:r>
            <a:r>
              <a:rPr lang="en-US" sz="3600" dirty="0">
                <a:solidFill>
                  <a:srgbClr val="FFFFFF"/>
                </a:solidFill>
                <a:effectLst>
                  <a:outerShdw blurRad="38100" dist="38100" dir="2700000" algn="tl">
                    <a:srgbClr val="000000">
                      <a:alpha val="43137"/>
                    </a:srgbClr>
                  </a:outerShdw>
                </a:effectLst>
                <a:cs typeface="Calibri" panose="020F0502020204030204" pitchFamily="34" charset="0"/>
              </a:rPr>
              <a:t> away from Saul, whom I removed from before you. </a:t>
            </a:r>
            <a:r>
              <a:rPr lang="en-US" sz="3600" baseline="30000" dirty="0">
                <a:solidFill>
                  <a:srgbClr val="FFFFFF"/>
                </a:solidFill>
                <a:effectLst>
                  <a:outerShdw blurRad="38100" dist="38100" dir="2700000" algn="tl">
                    <a:srgbClr val="000000">
                      <a:alpha val="43137"/>
                    </a:srgbClr>
                  </a:outerShdw>
                </a:effectLst>
                <a:cs typeface="Calibri" panose="020F0502020204030204" pitchFamily="34" charset="0"/>
              </a:rPr>
              <a:t>16 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Your house and your kingdom shall endure before Me forever; your throne shall be established forever</a:t>
            </a:r>
            <a:r>
              <a:rPr lang="en-US" sz="3600" dirty="0">
                <a:solidFill>
                  <a:srgbClr val="FFFFFF"/>
                </a:solidFill>
                <a:effectLst>
                  <a:outerShdw blurRad="38100" dist="38100" dir="2700000" algn="tl">
                    <a:srgbClr val="000000">
                      <a:alpha val="43137"/>
                    </a:srgbClr>
                  </a:outerShdw>
                </a:effectLst>
                <a:cs typeface="Calibri" panose="020F0502020204030204" pitchFamily="34" charset="0"/>
              </a:rPr>
              <a:t>.” </a:t>
            </a:r>
            <a:r>
              <a:rPr lang="en-US" sz="3600" baseline="30000" dirty="0">
                <a:solidFill>
                  <a:srgbClr val="FFFFFF"/>
                </a:solidFill>
                <a:effectLst>
                  <a:outerShdw blurRad="38100" dist="38100" dir="2700000" algn="tl">
                    <a:srgbClr val="000000">
                      <a:alpha val="43137"/>
                    </a:srgbClr>
                  </a:outerShdw>
                </a:effectLst>
                <a:cs typeface="Calibri" panose="020F0502020204030204" pitchFamily="34" charset="0"/>
              </a:rPr>
              <a:t>17 </a:t>
            </a:r>
            <a:r>
              <a:rPr lang="en-US" sz="3600" dirty="0">
                <a:solidFill>
                  <a:srgbClr val="FFFFFF"/>
                </a:solidFill>
                <a:effectLst>
                  <a:outerShdw blurRad="38100" dist="38100" dir="2700000" algn="tl">
                    <a:srgbClr val="000000">
                      <a:alpha val="43137"/>
                    </a:srgbClr>
                  </a:outerShdw>
                </a:effectLst>
                <a:cs typeface="Calibri" panose="020F0502020204030204" pitchFamily="34" charset="0"/>
              </a:rPr>
              <a:t>In accordance with all these words and all this vision, so Nathan spoke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to David</a:t>
            </a:r>
            <a:r>
              <a:rPr lang="en-US" sz="3600" dirty="0">
                <a:solidFill>
                  <a:srgbClr val="FFFFFF"/>
                </a:solidFill>
                <a:effectLst>
                  <a:outerShdw blurRad="38100" dist="38100" dir="2700000" algn="tl">
                    <a:srgbClr val="000000">
                      <a:alpha val="43137"/>
                    </a:srgbClr>
                  </a:outerShdw>
                </a:effectLst>
                <a:cs typeface="Calibri" panose="020F0502020204030204" pitchFamily="34" charset="0"/>
              </a:rPr>
              <a:t>.”</a:t>
            </a:r>
          </a:p>
        </p:txBody>
      </p:sp>
    </p:spTree>
    <p:extLst>
      <p:ext uri="{BB962C8B-B14F-4D97-AF65-F5344CB8AC3E}">
        <p14:creationId xmlns:p14="http://schemas.microsoft.com/office/powerpoint/2010/main" val="1478977477"/>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49478D-916E-5C7B-6696-2B815465BA22}"/>
              </a:ext>
            </a:extLst>
          </p:cNvPr>
          <p:cNvPicPr>
            <a:picLocks noChangeAspect="1"/>
          </p:cNvPicPr>
          <p:nvPr/>
        </p:nvPicPr>
        <p:blipFill>
          <a:blip r:embed="rId2"/>
          <a:stretch>
            <a:fillRect/>
          </a:stretch>
        </p:blipFill>
        <p:spPr>
          <a:xfrm>
            <a:off x="1399976" y="228600"/>
            <a:ext cx="9392049" cy="6400800"/>
          </a:xfrm>
          <a:prstGeom prst="rect">
            <a:avLst/>
          </a:prstGeom>
          <a:solidFill>
            <a:srgbClr val="FFFFFF">
              <a:shade val="85000"/>
            </a:srgbClr>
          </a:solidFill>
          <a:ln w="5715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1379415"/>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764CCE3-6DC6-897E-230E-B52DB808971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134147" name="Rectangle 1">
            <a:extLst>
              <a:ext uri="{FF2B5EF4-FFF2-40B4-BE49-F238E27FC236}">
                <a16:creationId xmlns:a16="http://schemas.microsoft.com/office/drawing/2014/main" id="{A4B84B81-180C-4D43-855E-B136D5FE019D}"/>
              </a:ext>
            </a:extLst>
          </p:cNvPr>
          <p:cNvSpPr>
            <a:spLocks noChangeArrowheads="1"/>
          </p:cNvSpPr>
          <p:nvPr/>
        </p:nvSpPr>
        <p:spPr bwMode="auto">
          <a:xfrm>
            <a:off x="609600" y="1"/>
            <a:ext cx="10972800" cy="2446824"/>
          </a:xfrm>
          <a:prstGeom prst="rect">
            <a:avLst/>
          </a:prstGeom>
          <a:noFill/>
          <a:ln w="28575">
            <a:noFill/>
            <a:miter lim="800000"/>
            <a:headEnd/>
            <a:tailEnd/>
          </a:ln>
        </p:spPr>
        <p:txBody>
          <a:bodyPr wrap="square">
            <a:spAutoFit/>
          </a:bodyPr>
          <a:lstStyle/>
          <a:p>
            <a:pPr algn="ctr">
              <a:spcAft>
                <a:spcPts val="600"/>
              </a:spcAft>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rPr>
              <a:t> </a:t>
            </a: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John 1:29</a:t>
            </a:r>
          </a:p>
          <a:p>
            <a:pPr algn="just">
              <a:defRPr/>
            </a:pPr>
            <a:r>
              <a:rPr lang="en-US" sz="3600" dirty="0">
                <a:effectLst>
                  <a:outerShdw blurRad="38100" dist="38100" dir="2700000" algn="tl">
                    <a:srgbClr val="000000">
                      <a:alpha val="43137"/>
                    </a:srgbClr>
                  </a:outerShdw>
                </a:effectLst>
                <a:cs typeface="Calibri" panose="020F0502020204030204" pitchFamily="34" charset="0"/>
              </a:rPr>
              <a:t>“The next day he saw Jesus coming to him and said, ‘Behold, the Lamb of God who takes away the sin of the world!’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6" descr="Image result for passover lamb">
            <a:extLst>
              <a:ext uri="{FF2B5EF4-FFF2-40B4-BE49-F238E27FC236}">
                <a16:creationId xmlns:a16="http://schemas.microsoft.com/office/drawing/2014/main" id="{23018CCF-B113-9F5A-B0A3-6EF407E4C3F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64000" y="2514600"/>
            <a:ext cx="4064000" cy="2286000"/>
          </a:xfrm>
          <a:prstGeom prst="rect">
            <a:avLst/>
          </a:prstGeom>
          <a:noFill/>
          <a:ln w="28575">
            <a:solidFill>
              <a:schemeClr val="tx1"/>
            </a:solidFill>
          </a:ln>
        </p:spPr>
      </p:pic>
    </p:spTree>
    <p:extLst>
      <p:ext uri="{BB962C8B-B14F-4D97-AF65-F5344CB8AC3E}">
        <p14:creationId xmlns:p14="http://schemas.microsoft.com/office/powerpoint/2010/main" val="1276857726"/>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4B2B0230-D0CC-263D-38F4-A54F1464AE54}"/>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8788" indent="-458788"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4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12B41D21-7EB7-359B-448E-AB5279CEFD7A}"/>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57336413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631763"/>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2:33</a:t>
            </a:r>
          </a:p>
          <a:p>
            <a:pPr algn="just"/>
            <a:r>
              <a:rPr lang="en-US" sz="3600" dirty="0">
                <a:effectLst>
                  <a:outerShdw blurRad="38100" dist="38100" dir="2700000" algn="tl">
                    <a:srgbClr val="000000">
                      <a:alpha val="43137"/>
                    </a:srgbClr>
                  </a:outerShdw>
                </a:effectLst>
                <a:cs typeface="Calibri" panose="020F0502020204030204" pitchFamily="34" charset="0"/>
              </a:rPr>
              <a:t>“Therefore having been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exalted to the right hand of God</a:t>
            </a:r>
            <a:r>
              <a:rPr lang="en-US" sz="3600" dirty="0">
                <a:effectLst>
                  <a:outerShdw blurRad="38100" dist="38100" dir="2700000" algn="tl">
                    <a:srgbClr val="000000">
                      <a:alpha val="43137"/>
                    </a:srgbClr>
                  </a:outerShdw>
                </a:effectLst>
                <a:cs typeface="Calibri" panose="020F0502020204030204" pitchFamily="34" charset="0"/>
              </a:rPr>
              <a:t>, and having received from the Father the promise of the Holy Spirit, He has poured forth this which you both see and hear</a:t>
            </a:r>
            <a:r>
              <a:rPr lang="en-US" sz="3600" cap="small" dirty="0">
                <a:effectLst>
                  <a:outerShdw blurRad="38100" dist="38100" dir="2700000" algn="tl">
                    <a:srgbClr val="000000">
                      <a:alpha val="43137"/>
                    </a:srgbClr>
                  </a:outerShdw>
                </a:effectLst>
                <a:cs typeface="Calibri" panose="020F0502020204030204" pitchFamily="34" charset="0"/>
              </a:rPr>
              <a:t>.</a:t>
            </a:r>
            <a:r>
              <a:rPr lang="en-US" sz="3600" b="1" baseline="30000" dirty="0">
                <a:effectLst>
                  <a:outerShdw blurRad="38100" dist="38100" dir="2700000" algn="tl">
                    <a:srgbClr val="000000">
                      <a:alpha val="43137"/>
                    </a:srgbClr>
                  </a:outerShdw>
                </a:effectLst>
                <a:cs typeface="Calibri" panose="020F0502020204030204" pitchFamily="34" charset="0"/>
              </a:rPr>
              <a:t>”</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3" name="Picture 2" descr="Jesus Dust: How to Live in the Kingdom of God">
            <a:extLst>
              <a:ext uri="{FF2B5EF4-FFF2-40B4-BE49-F238E27FC236}">
                <a16:creationId xmlns:a16="http://schemas.microsoft.com/office/drawing/2014/main" id="{C8C257E8-21AF-5806-D380-5EF4380906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5840" y="2895600"/>
            <a:ext cx="2560320" cy="1898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616398"/>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B61821-075B-7BC6-5611-B1FF7C550B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046714"/>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John 17:5</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“Now, Father,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glorify</a:t>
            </a:r>
            <a:r>
              <a:rPr lang="en-US" sz="3600" dirty="0">
                <a:effectLst>
                  <a:outerShdw blurRad="38100" dist="38100" dir="2700000" algn="tl">
                    <a:srgbClr val="000000">
                      <a:alpha val="43137"/>
                    </a:srgbClr>
                  </a:outerShdw>
                </a:effectLst>
                <a:cs typeface="Calibri" panose="020F0502020204030204" pitchFamily="34" charset="0"/>
              </a:rPr>
              <a:t> Me together with Yourself, with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glory</a:t>
            </a:r>
            <a:r>
              <a:rPr lang="en-US" sz="3600" dirty="0">
                <a:effectLst>
                  <a:outerShdw blurRad="38100" dist="38100" dir="2700000" algn="tl">
                    <a:srgbClr val="000000">
                      <a:alpha val="43137"/>
                    </a:srgbClr>
                  </a:outerShdw>
                </a:effectLst>
                <a:cs typeface="Calibri" panose="020F0502020204030204" pitchFamily="34" charset="0"/>
              </a:rPr>
              <a:t> which I had with You before the world was.”</a:t>
            </a:r>
          </a:p>
        </p:txBody>
      </p:sp>
      <p:pic>
        <p:nvPicPr>
          <p:cNvPr id="3" name="Picture 2">
            <a:extLst>
              <a:ext uri="{FF2B5EF4-FFF2-40B4-BE49-F238E27FC236}">
                <a16:creationId xmlns:a16="http://schemas.microsoft.com/office/drawing/2014/main" id="{D98DD57E-3FA3-D325-5340-91F84ED649AF}"/>
              </a:ext>
            </a:extLst>
          </p:cNvPr>
          <p:cNvPicPr>
            <a:picLocks noChangeAspect="1"/>
          </p:cNvPicPr>
          <p:nvPr/>
        </p:nvPicPr>
        <p:blipFill>
          <a:blip r:embed="rId3"/>
          <a:stretch>
            <a:fillRect/>
          </a:stretch>
        </p:blipFill>
        <p:spPr>
          <a:xfrm>
            <a:off x="4724400" y="2057400"/>
            <a:ext cx="2743200" cy="27432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06389534"/>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2EAAC7-2558-4EE8-B0AD-C6EB85D9B0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Revelation 12:5</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“And she gave birth to a son, a male </a:t>
            </a:r>
            <a:r>
              <a:rPr lang="en-US" sz="3600" i="1" dirty="0">
                <a:effectLst>
                  <a:outerShdw blurRad="38100" dist="38100" dir="2700000" algn="tl">
                    <a:srgbClr val="000000">
                      <a:alpha val="43137"/>
                    </a:srgbClr>
                  </a:outerShdw>
                </a:effectLst>
                <a:cs typeface="Calibri" panose="020F0502020204030204" pitchFamily="34" charset="0"/>
              </a:rPr>
              <a:t>child</a:t>
            </a:r>
            <a:r>
              <a:rPr lang="en-US" sz="3600" dirty="0">
                <a:effectLst>
                  <a:outerShdw blurRad="38100" dist="38100" dir="2700000" algn="tl">
                    <a:srgbClr val="000000">
                      <a:alpha val="43137"/>
                    </a:srgbClr>
                  </a:outerShdw>
                </a:effectLst>
                <a:cs typeface="Calibri" panose="020F0502020204030204" pitchFamily="34" charset="0"/>
              </a:rPr>
              <a:t>, who is to rule all the nations with a rod of iron; and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her child was caught up to God and to His throne</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3" name="Picture 2">
            <a:extLst>
              <a:ext uri="{FF2B5EF4-FFF2-40B4-BE49-F238E27FC236}">
                <a16:creationId xmlns:a16="http://schemas.microsoft.com/office/drawing/2014/main" id="{C3418920-5431-BE35-A7C0-1E9EB446A17C}"/>
              </a:ext>
            </a:extLst>
          </p:cNvPr>
          <p:cNvPicPr>
            <a:picLocks noChangeAspect="1"/>
          </p:cNvPicPr>
          <p:nvPr/>
        </p:nvPicPr>
        <p:blipFill>
          <a:blip r:embed="rId3"/>
          <a:stretch>
            <a:fillRect/>
          </a:stretch>
        </p:blipFill>
        <p:spPr>
          <a:xfrm>
            <a:off x="5304033" y="2590800"/>
            <a:ext cx="1583934" cy="2286000"/>
          </a:xfrm>
          <a:prstGeom prst="rect">
            <a:avLst/>
          </a:prstGeom>
        </p:spPr>
      </p:pic>
    </p:spTree>
    <p:extLst>
      <p:ext uri="{BB962C8B-B14F-4D97-AF65-F5344CB8AC3E}">
        <p14:creationId xmlns:p14="http://schemas.microsoft.com/office/powerpoint/2010/main" val="3798585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2EAAC7-2558-4EE8-B0AD-C6EB85D9B0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Revelation 3:21</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rPr>
              <a:t>He who overcomes, </a:t>
            </a:r>
            <a:r>
              <a:rPr lang="en-US" sz="3600" b="1" u="sng" dirty="0">
                <a:solidFill>
                  <a:srgbClr val="FFFFCC"/>
                </a:solidFill>
                <a:effectLst>
                  <a:outerShdw blurRad="38100" dist="38100" dir="2700000" algn="tl">
                    <a:srgbClr val="000000">
                      <a:alpha val="43137"/>
                    </a:srgbClr>
                  </a:outerShdw>
                </a:effectLst>
              </a:rPr>
              <a:t>I will grant</a:t>
            </a:r>
            <a:r>
              <a:rPr lang="en-US" sz="3600" b="1"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a:t>
            </a:r>
            <a:r>
              <a:rPr lang="en-US" sz="3600" b="1" u="sng" dirty="0">
                <a:solidFill>
                  <a:srgbClr val="FFFFCC"/>
                </a:solidFill>
                <a:effectLst>
                  <a:outerShdw blurRad="38100" dist="38100" dir="2700000" algn="tl">
                    <a:srgbClr val="000000">
                      <a:alpha val="43137"/>
                    </a:srgbClr>
                  </a:outerShdw>
                </a:effectLst>
              </a:rPr>
              <a:t>future tense of </a:t>
            </a:r>
            <a:r>
              <a:rPr lang="en-US" sz="3600" b="1" i="1" u="sng" dirty="0" err="1">
                <a:solidFill>
                  <a:srgbClr val="FFFFCC"/>
                </a:solidFill>
                <a:effectLst>
                  <a:outerShdw blurRad="38100" dist="38100" dir="2700000" algn="tl">
                    <a:srgbClr val="000000">
                      <a:alpha val="43137"/>
                    </a:srgbClr>
                  </a:outerShdw>
                </a:effectLst>
              </a:rPr>
              <a:t>didōmi</a:t>
            </a:r>
            <a:r>
              <a:rPr lang="en-US" sz="3600" dirty="0">
                <a:effectLst>
                  <a:outerShdw blurRad="38100" dist="38100" dir="2700000" algn="tl">
                    <a:srgbClr val="000000">
                      <a:alpha val="43137"/>
                    </a:srgbClr>
                  </a:outerShdw>
                </a:effectLst>
              </a:rPr>
              <a:t>] to him to sit down with Me on </a:t>
            </a:r>
            <a:r>
              <a:rPr lang="en-US" sz="3600" b="1" u="sng" dirty="0">
                <a:solidFill>
                  <a:srgbClr val="FFFFCC"/>
                </a:solidFill>
                <a:effectLst>
                  <a:outerShdw blurRad="38100" dist="38100" dir="2700000" algn="tl">
                    <a:srgbClr val="000000">
                      <a:alpha val="43137"/>
                    </a:srgbClr>
                  </a:outerShdw>
                </a:effectLst>
              </a:rPr>
              <a:t>My throne</a:t>
            </a:r>
            <a:r>
              <a:rPr lang="en-US" sz="3600" dirty="0">
                <a:effectLst>
                  <a:outerShdw blurRad="38100" dist="38100" dir="2700000" algn="tl">
                    <a:srgbClr val="000000">
                      <a:alpha val="43137"/>
                    </a:srgbClr>
                  </a:outerShdw>
                </a:effectLst>
              </a:rPr>
              <a:t>, as I also overcame and </a:t>
            </a:r>
            <a:r>
              <a:rPr lang="en-US" sz="3600" b="1" u="sng" dirty="0">
                <a:solidFill>
                  <a:srgbClr val="FFFFCC"/>
                </a:solidFill>
                <a:effectLst>
                  <a:outerShdw blurRad="38100" dist="38100" dir="2700000" algn="tl">
                    <a:srgbClr val="000000">
                      <a:alpha val="43137"/>
                    </a:srgbClr>
                  </a:outerShdw>
                </a:effectLst>
              </a:rPr>
              <a:t>sat down</a:t>
            </a:r>
            <a:r>
              <a:rPr lang="en-US" sz="3600" dirty="0">
                <a:effectLst>
                  <a:outerShdw blurRad="38100" dist="38100" dir="2700000" algn="tl">
                    <a:srgbClr val="000000">
                      <a:alpha val="43137"/>
                    </a:srgbClr>
                  </a:outerShdw>
                </a:effectLst>
              </a:rPr>
              <a:t> [</a:t>
            </a:r>
            <a:r>
              <a:rPr lang="en-US" sz="3600" b="1" u="sng" dirty="0">
                <a:solidFill>
                  <a:srgbClr val="FFFFCC"/>
                </a:solidFill>
                <a:effectLst>
                  <a:outerShdw blurRad="38100" dist="38100" dir="2700000" algn="tl">
                    <a:srgbClr val="000000">
                      <a:alpha val="43137"/>
                    </a:srgbClr>
                  </a:outerShdw>
                </a:effectLst>
              </a:rPr>
              <a:t>aorist tense of </a:t>
            </a:r>
            <a:r>
              <a:rPr lang="en-US" sz="3600" b="1" i="1" u="sng" dirty="0" err="1">
                <a:solidFill>
                  <a:srgbClr val="FFFFCC"/>
                </a:solidFill>
                <a:effectLst>
                  <a:outerShdw blurRad="38100" dist="38100" dir="2700000" algn="tl">
                    <a:srgbClr val="000000">
                      <a:alpha val="43137"/>
                    </a:srgbClr>
                  </a:outerShdw>
                </a:effectLst>
              </a:rPr>
              <a:t>kathizō</a:t>
            </a:r>
            <a:r>
              <a:rPr lang="en-US" sz="3600" dirty="0">
                <a:effectLst>
                  <a:outerShdw blurRad="38100" dist="38100" dir="2700000" algn="tl">
                    <a:srgbClr val="000000">
                      <a:alpha val="43137"/>
                    </a:srgbClr>
                  </a:outerShdw>
                </a:effectLst>
              </a:rPr>
              <a:t>] with My Father on </a:t>
            </a:r>
            <a:r>
              <a:rPr lang="en-US" sz="3600" b="1" u="sng" dirty="0">
                <a:solidFill>
                  <a:srgbClr val="FFFFCC"/>
                </a:solidFill>
                <a:effectLst>
                  <a:outerShdw blurRad="38100" dist="38100" dir="2700000" algn="tl">
                    <a:srgbClr val="000000">
                      <a:alpha val="43137"/>
                    </a:srgbClr>
                  </a:outerShdw>
                </a:effectLst>
              </a:rPr>
              <a:t>His throne</a:t>
            </a:r>
            <a:r>
              <a:rPr lang="en-US" altLang="en-US" sz="3600" dirty="0">
                <a:effectLst>
                  <a:outerShdw blurRad="38100" dist="38100" dir="2700000" algn="tl">
                    <a:srgbClr val="000000">
                      <a:alpha val="43137"/>
                    </a:srgbClr>
                  </a:outerShdw>
                </a:effectLst>
                <a:latin typeface="Calibri" panose="020F0502020204030204" pitchFamily="34" charset="0"/>
              </a:rPr>
              <a:t>.”</a:t>
            </a: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pic>
        <p:nvPicPr>
          <p:cNvPr id="4" name="Picture 3">
            <a:extLst>
              <a:ext uri="{FF2B5EF4-FFF2-40B4-BE49-F238E27FC236}">
                <a16:creationId xmlns:a16="http://schemas.microsoft.com/office/drawing/2014/main" id="{B90178ED-2FA0-85B7-1CD7-D56C4A0B383F}"/>
              </a:ext>
            </a:extLst>
          </p:cNvPr>
          <p:cNvPicPr>
            <a:picLocks noChangeAspect="1"/>
          </p:cNvPicPr>
          <p:nvPr/>
        </p:nvPicPr>
        <p:blipFill>
          <a:blip r:embed="rId3"/>
          <a:stretch>
            <a:fillRect/>
          </a:stretch>
        </p:blipFill>
        <p:spPr>
          <a:xfrm>
            <a:off x="5095875" y="3048000"/>
            <a:ext cx="2000250"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19686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7FC177D-2BBB-5E74-56A0-FAB8251A0E02}"/>
              </a:ext>
            </a:extLst>
          </p:cNvPr>
          <p:cNvSpPr>
            <a:spLocks noGrp="1" noChangeArrowheads="1"/>
          </p:cNvSpPr>
          <p:nvPr>
            <p:ph type="title"/>
          </p:nvPr>
        </p:nvSpPr>
        <p:spPr>
          <a:xfrm>
            <a:off x="1143528" y="225425"/>
            <a:ext cx="10363200" cy="917575"/>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CHRIST’S THREE OFFICES</a:t>
            </a:r>
          </a:p>
        </p:txBody>
      </p:sp>
      <p:sp>
        <p:nvSpPr>
          <p:cNvPr id="27651" name="Rectangle 3">
            <a:extLst>
              <a:ext uri="{FF2B5EF4-FFF2-40B4-BE49-F238E27FC236}">
                <a16:creationId xmlns:a16="http://schemas.microsoft.com/office/drawing/2014/main" id="{3D708FA2-A4F0-88AE-CC2A-12B3192F2FF5}"/>
              </a:ext>
            </a:extLst>
          </p:cNvPr>
          <p:cNvSpPr>
            <a:spLocks noGrp="1" noChangeArrowheads="1"/>
          </p:cNvSpPr>
          <p:nvPr>
            <p:ph type="body" idx="1"/>
          </p:nvPr>
        </p:nvSpPr>
        <p:spPr>
          <a:xfrm>
            <a:off x="2590800" y="1887538"/>
            <a:ext cx="5029200" cy="3082925"/>
          </a:xfrm>
          <a:noFill/>
          <a:extLst>
            <a:ext uri="{909E8E84-426E-40DD-AFC4-6F175D3DCCD1}">
              <a14:hiddenFill xmlns:a14="http://schemas.microsoft.com/office/drawing/2010/main">
                <a:solidFill>
                  <a:srgbClr val="FFFFFF"/>
                </a:solidFill>
              </a14:hiddenFill>
            </a:ext>
          </a:extLst>
        </p:spPr>
        <p:txBody>
          <a:bodyPr/>
          <a:lstStyle/>
          <a:p>
            <a:pPr marL="457200" indent="-457200">
              <a:spcBef>
                <a:spcPts val="0"/>
              </a:spcBef>
              <a:spcAft>
                <a:spcPts val="3600"/>
              </a:spcAft>
              <a:buClr>
                <a:srgbClr val="00FFFF"/>
              </a:buClr>
              <a:buSzPct val="120000"/>
              <a:buFont typeface="Wingdings" panose="05000000000000000000" pitchFamily="2" charset="2"/>
              <a:buChar char="§"/>
            </a:pPr>
            <a:r>
              <a:rPr lang="en-US" altLang="en-US" sz="3200" dirty="0">
                <a:effectLst/>
              </a:rPr>
              <a:t>Prophet (First Coming)</a:t>
            </a:r>
          </a:p>
          <a:p>
            <a:pPr marL="457200" indent="-457200">
              <a:spcBef>
                <a:spcPts val="0"/>
              </a:spcBef>
              <a:spcAft>
                <a:spcPts val="3600"/>
              </a:spcAft>
              <a:buClr>
                <a:srgbClr val="00FFFF"/>
              </a:buClr>
              <a:buSzPct val="120000"/>
              <a:buFont typeface="Wingdings" panose="05000000000000000000" pitchFamily="2" charset="2"/>
              <a:buChar char="§"/>
            </a:pPr>
            <a:r>
              <a:rPr lang="en-US" altLang="en-US" sz="3200" dirty="0">
                <a:effectLst/>
              </a:rPr>
              <a:t>Priest (Present Session</a:t>
            </a:r>
            <a:r>
              <a:rPr lang="en-US" altLang="en-US" sz="3200" dirty="0">
                <a:effectLst/>
                <a:cs typeface="Times New Roman" panose="02020603050405020304" pitchFamily="18" charset="0"/>
              </a:rPr>
              <a:t>)</a:t>
            </a:r>
          </a:p>
          <a:p>
            <a:pPr marL="457200" indent="-457200">
              <a:spcBef>
                <a:spcPts val="0"/>
              </a:spcBef>
              <a:spcAft>
                <a:spcPts val="3600"/>
              </a:spcAft>
              <a:buClr>
                <a:srgbClr val="00FFFF"/>
              </a:buClr>
              <a:buSzPct val="120000"/>
              <a:buFont typeface="Wingdings" panose="05000000000000000000" pitchFamily="2" charset="2"/>
              <a:buChar char="§"/>
            </a:pPr>
            <a:r>
              <a:rPr lang="en-US" altLang="en-US" sz="3200" dirty="0">
                <a:effectLst/>
              </a:rPr>
              <a:t>King (Second Coming</a:t>
            </a:r>
            <a:r>
              <a:rPr lang="en-US" altLang="en-US" sz="3200" dirty="0">
                <a:effectLst/>
                <a:cs typeface="Times New Roman" panose="02020603050405020304" pitchFamily="18" charset="0"/>
              </a:rPr>
              <a:t>)</a:t>
            </a:r>
          </a:p>
        </p:txBody>
      </p:sp>
      <p:pic>
        <p:nvPicPr>
          <p:cNvPr id="27652" name="Picture 4" descr="C:\Users\awoods\AppData\Local\Microsoft\Windows\Temporary Internet Files\Content.IE5\Q1EAF2DI\MCj01939740000[1].wmf">
            <a:extLst>
              <a:ext uri="{FF2B5EF4-FFF2-40B4-BE49-F238E27FC236}">
                <a16:creationId xmlns:a16="http://schemas.microsoft.com/office/drawing/2014/main" id="{906C6947-9983-D64F-42FD-231BA1CFCE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1" y="1371600"/>
            <a:ext cx="1523691"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CF37171-545A-F573-4136-4B309F1D65D3}"/>
              </a:ext>
            </a:extLst>
          </p:cNvPr>
          <p:cNvPicPr>
            <a:picLocks noChangeAspect="1"/>
          </p:cNvPicPr>
          <p:nvPr/>
        </p:nvPicPr>
        <p:blipFill>
          <a:blip r:embed="rId3"/>
          <a:stretch>
            <a:fillRect/>
          </a:stretch>
        </p:blipFill>
        <p:spPr>
          <a:xfrm>
            <a:off x="7543800" y="1552561"/>
            <a:ext cx="4067205" cy="3752877"/>
          </a:xfrm>
          <a:prstGeom prst="rect">
            <a:avLst/>
          </a:prstGeom>
        </p:spPr>
      </p:pic>
    </p:spTree>
    <p:extLst>
      <p:ext uri="{BB962C8B-B14F-4D97-AF65-F5344CB8AC3E}">
        <p14:creationId xmlns:p14="http://schemas.microsoft.com/office/powerpoint/2010/main" val="152397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9BD5456D-BD18-BC32-EBC7-FB796DD539D9}"/>
              </a:ext>
            </a:extLst>
          </p:cNvPr>
          <p:cNvSpPr>
            <a:spLocks noGrp="1" noChangeArrowheads="1"/>
          </p:cNvSpPr>
          <p:nvPr>
            <p:ph type="title"/>
          </p:nvPr>
        </p:nvSpPr>
        <p:spPr>
          <a:xfrm>
            <a:off x="609600" y="228600"/>
            <a:ext cx="10972800" cy="609600"/>
          </a:xfrm>
        </p:spPr>
        <p:txBody>
          <a:bodyPr/>
          <a:lstStyle/>
          <a:p>
            <a:pPr algn="ctr"/>
            <a:r>
              <a:rPr lang="en-US" altLang="en-US" sz="4000" kern="0" dirty="0">
                <a:solidFill>
                  <a:srgbClr val="00FFFF"/>
                </a:solidFill>
                <a:latin typeface="Calibri" panose="020F0502020204030204" pitchFamily="34" charset="0"/>
              </a:rPr>
              <a:t>Christ’s Five Trips to Jerusalem In John’s Gospel</a:t>
            </a:r>
          </a:p>
        </p:txBody>
      </p:sp>
      <p:pic>
        <p:nvPicPr>
          <p:cNvPr id="3075" name="Picture 3">
            <a:extLst>
              <a:ext uri="{FF2B5EF4-FFF2-40B4-BE49-F238E27FC236}">
                <a16:creationId xmlns:a16="http://schemas.microsoft.com/office/drawing/2014/main" id="{AC5098CB-6337-F032-4F7D-56F5D59F782E}"/>
              </a:ext>
            </a:extLst>
          </p:cNvPr>
          <p:cNvPicPr>
            <a:picLocks noChangeAspect="1" noChangeArrowheads="1"/>
          </p:cNvPicPr>
          <p:nvPr/>
        </p:nvPicPr>
        <p:blipFill>
          <a:blip r:embed="rId2"/>
          <a:srcRect/>
          <a:stretch>
            <a:fillRect/>
          </a:stretch>
        </p:blipFill>
        <p:spPr bwMode="auto">
          <a:xfrm>
            <a:off x="7010401" y="1783080"/>
            <a:ext cx="4520315" cy="3291840"/>
          </a:xfrm>
          <a:prstGeom prst="rect">
            <a:avLst/>
          </a:prstGeom>
          <a:solidFill>
            <a:srgbClr val="FFFFFF">
              <a:shade val="85000"/>
            </a:srgbClr>
          </a:solidFill>
          <a:ln w="381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graphicFrame>
        <p:nvGraphicFramePr>
          <p:cNvPr id="4" name="Group 59">
            <a:extLst>
              <a:ext uri="{FF2B5EF4-FFF2-40B4-BE49-F238E27FC236}">
                <a16:creationId xmlns:a16="http://schemas.microsoft.com/office/drawing/2014/main" id="{AF01F5E5-21D2-6E5C-57BF-B4C2DAD12BF6}"/>
              </a:ext>
            </a:extLst>
          </p:cNvPr>
          <p:cNvGraphicFramePr>
            <a:graphicFrameLocks/>
          </p:cNvGraphicFramePr>
          <p:nvPr>
            <p:extLst>
              <p:ext uri="{D42A27DB-BD31-4B8C-83A1-F6EECF244321}">
                <p14:modId xmlns:p14="http://schemas.microsoft.com/office/powerpoint/2010/main" val="1772640483"/>
              </p:ext>
            </p:extLst>
          </p:nvPr>
        </p:nvGraphicFramePr>
        <p:xfrm>
          <a:off x="609600" y="1508760"/>
          <a:ext cx="5867400" cy="3840480"/>
        </p:xfrm>
        <a:graphic>
          <a:graphicData uri="http://schemas.openxmlformats.org/drawingml/2006/table">
            <a:tbl>
              <a:tblPr/>
              <a:tblGrid>
                <a:gridCol w="2933700">
                  <a:extLst>
                    <a:ext uri="{9D8B030D-6E8A-4147-A177-3AD203B41FA5}">
                      <a16:colId xmlns:a16="http://schemas.microsoft.com/office/drawing/2014/main" val="20000"/>
                    </a:ext>
                  </a:extLst>
                </a:gridCol>
                <a:gridCol w="2933700">
                  <a:extLst>
                    <a:ext uri="{9D8B030D-6E8A-4147-A177-3AD203B41FA5}">
                      <a16:colId xmlns:a16="http://schemas.microsoft.com/office/drawing/2014/main" val="20001"/>
                    </a:ext>
                  </a:extLst>
                </a:gridCol>
              </a:tblGrid>
              <a:tr h="64008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rPr>
                        <a:t>Feast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rPr>
                        <a:t>Verse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4008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solidFill>
                            <a:schemeClr val="bg1"/>
                          </a:solidFill>
                          <a:latin typeface="Arial" pitchFamily="34" charset="0"/>
                          <a:cs typeface="Arial" pitchFamily="34" charset="0"/>
                        </a:rPr>
                        <a:t>Passover</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solidFill>
                            <a:schemeClr val="bg1"/>
                          </a:solidFill>
                          <a:latin typeface="Arial" pitchFamily="34" charset="0"/>
                          <a:cs typeface="Arial" pitchFamily="34" charset="0"/>
                        </a:rPr>
                        <a:t>2:23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64008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kern="1200" dirty="0">
                          <a:solidFill>
                            <a:schemeClr val="bg1"/>
                          </a:solidFill>
                          <a:latin typeface="Arial" pitchFamily="34" charset="0"/>
                          <a:ea typeface="+mn-ea"/>
                          <a:cs typeface="Arial" pitchFamily="34" charset="0"/>
                        </a:rPr>
                        <a:t>Unnamed</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solidFill>
                            <a:schemeClr val="bg1"/>
                          </a:solidFill>
                          <a:latin typeface="Arial" pitchFamily="34" charset="0"/>
                          <a:cs typeface="Arial" pitchFamily="34" charset="0"/>
                        </a:rPr>
                        <a:t>5:1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64008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kern="1200" dirty="0">
                          <a:solidFill>
                            <a:schemeClr val="bg1"/>
                          </a:solidFill>
                          <a:latin typeface="Arial" pitchFamily="34" charset="0"/>
                          <a:ea typeface="+mn-ea"/>
                          <a:cs typeface="Arial" pitchFamily="34" charset="0"/>
                        </a:rPr>
                        <a:t>Tabernacles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solidFill>
                            <a:schemeClr val="bg1"/>
                          </a:solidFill>
                          <a:latin typeface="Arial" pitchFamily="34" charset="0"/>
                          <a:cs typeface="Arial" pitchFamily="34" charset="0"/>
                        </a:rPr>
                        <a:t>7:2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64008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kern="1200" dirty="0">
                          <a:solidFill>
                            <a:schemeClr val="bg1"/>
                          </a:solidFill>
                          <a:latin typeface="Arial" pitchFamily="34" charset="0"/>
                          <a:ea typeface="+mn-ea"/>
                          <a:cs typeface="Arial" pitchFamily="34" charset="0"/>
                        </a:rPr>
                        <a:t>Dedication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solidFill>
                            <a:schemeClr val="bg1"/>
                          </a:solidFill>
                          <a:latin typeface="Arial" pitchFamily="34" charset="0"/>
                          <a:cs typeface="Arial" pitchFamily="34" charset="0"/>
                        </a:rPr>
                        <a:t>10:22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64008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kern="1200" dirty="0">
                          <a:solidFill>
                            <a:schemeClr val="bg1"/>
                          </a:solidFill>
                          <a:latin typeface="Arial" pitchFamily="34" charset="0"/>
                          <a:ea typeface="+mn-ea"/>
                          <a:cs typeface="Arial" pitchFamily="34" charset="0"/>
                        </a:rPr>
                        <a:t>Passover</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solidFill>
                            <a:schemeClr val="bg1"/>
                          </a:solidFill>
                          <a:latin typeface="Arial" pitchFamily="34" charset="0"/>
                          <a:cs typeface="Arial" pitchFamily="34" charset="0"/>
                        </a:rPr>
                        <a:t>13:1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447800"/>
            <a:ext cx="10972800" cy="5145851"/>
          </a:xfrm>
        </p:spPr>
        <p:txBody>
          <a:bodyPr/>
          <a:lstStyle/>
          <a:p>
            <a:pPr marL="0" indent="0" algn="just">
              <a:lnSpc>
                <a:spcPct val="100000"/>
              </a:lnSpc>
              <a:buNone/>
              <a:defRPr/>
            </a:pPr>
            <a:r>
              <a:rPr lang="en-US" sz="3000" dirty="0">
                <a:effectLst>
                  <a:outerShdw blurRad="38100" dist="38100" dir="2700000" algn="tl">
                    <a:srgbClr val="000000">
                      <a:alpha val="43137"/>
                    </a:srgbClr>
                  </a:outerShdw>
                </a:effectLst>
              </a:rPr>
              <a:t>“The present ministry of Christ in heaven, known as His session, is far-reaching both in consequence and import. </a:t>
            </a:r>
            <a:r>
              <a:rPr lang="en-US" sz="3000" b="1" u="sng" dirty="0">
                <a:solidFill>
                  <a:srgbClr val="FFFFCC"/>
                </a:solidFill>
                <a:effectLst>
                  <a:outerShdw blurRad="38100" dist="38100" dir="2700000" algn="tl">
                    <a:srgbClr val="000000">
                      <a:alpha val="43137"/>
                    </a:srgbClr>
                  </a:outerShdw>
                </a:effectLst>
              </a:rPr>
              <a:t>It too, has not been treated even with a passing consideration</a:t>
            </a:r>
            <a:r>
              <a:rPr lang="en-US" sz="3000" dirty="0">
                <a:effectLst>
                  <a:outerShdw blurRad="38100" dist="38100" dir="2700000" algn="tl">
                    <a:srgbClr val="000000">
                      <a:alpha val="43137"/>
                    </a:srgbClr>
                  </a:outerShdw>
                </a:effectLst>
              </a:rPr>
              <a:t> </a:t>
            </a:r>
            <a:r>
              <a:rPr lang="en-US" sz="3000" b="1" u="sng" dirty="0">
                <a:solidFill>
                  <a:srgbClr val="FFFFCC"/>
                </a:solidFill>
                <a:effectLst>
                  <a:outerShdw blurRad="38100" dist="38100" dir="2700000" algn="tl">
                    <a:srgbClr val="000000">
                      <a:alpha val="43137"/>
                    </a:srgbClr>
                  </a:outerShdw>
                </a:effectLst>
              </a:rPr>
              <a:t>by Covenant theologians</a:t>
            </a:r>
            <a:r>
              <a:rPr lang="en-US" sz="3000" dirty="0">
                <a:effectLst>
                  <a:outerShdw blurRad="38100" dist="38100" dir="2700000" algn="tl">
                    <a:srgbClr val="000000">
                      <a:alpha val="43137"/>
                    </a:srgbClr>
                  </a:outerShdw>
                </a:effectLst>
              </a:rPr>
              <a:t>, doubtless due to their inability—because of being confronted with their one covenant theory—to introduce features and ministries which indicate a new divine purpose in the Church and by so much tend to disrupt the unity of a supposed immutable purpose and covenant of God’s. Since, as will be seen, certain vital ministries of Christ in heaven provide completely for the believer’s security, </a:t>
            </a:r>
            <a:r>
              <a:rPr lang="en-US" sz="3000" b="1" u="sng" dirty="0">
                <a:solidFill>
                  <a:srgbClr val="FFFFCC"/>
                </a:solidFill>
                <a:effectLst>
                  <a:outerShdw blurRad="38100" dist="38100" dir="2700000" algn="tl">
                    <a:srgbClr val="000000">
                      <a:alpha val="43137"/>
                    </a:srgbClr>
                  </a:outerShdw>
                </a:effectLst>
              </a:rPr>
              <a:t>the present session of Christ has been eschewed by </a:t>
            </a:r>
            <a:r>
              <a:rPr lang="en-US" sz="3000" b="1" u="sng" dirty="0" err="1">
                <a:solidFill>
                  <a:srgbClr val="FFFFCC"/>
                </a:solidFill>
                <a:effectLst>
                  <a:outerShdw blurRad="38100" dist="38100" dir="2700000" algn="tl">
                    <a:srgbClr val="000000">
                      <a:alpha val="43137"/>
                    </a:srgbClr>
                  </a:outerShdw>
                </a:effectLst>
              </a:rPr>
              <a:t>Arminians</a:t>
            </a:r>
            <a:r>
              <a:rPr lang="en-US" sz="3000" b="1" u="sng" dirty="0">
                <a:solidFill>
                  <a:srgbClr val="FFFFCC"/>
                </a:solidFill>
                <a:effectLst>
                  <a:outerShdw blurRad="38100" dist="38100" dir="2700000" algn="tl">
                    <a:srgbClr val="000000">
                      <a:alpha val="43137"/>
                    </a:srgbClr>
                  </a:outerShdw>
                </a:effectLst>
              </a:rPr>
              <a:t> in a manner equally unpardonable</a:t>
            </a:r>
            <a:r>
              <a:rPr lang="en-US" sz="3000" dirty="0">
                <a:effectLst>
                  <a:outerShdw blurRad="38100" dist="38100" dir="2700000" algn="tl">
                    <a:srgbClr val="000000">
                      <a:alpha val="43137"/>
                    </a:srgbClr>
                  </a:outerShdw>
                </a:effectLst>
              </a:rPr>
              <a:t>. This neglect accounts very well . . .</a:t>
            </a:r>
          </a:p>
        </p:txBody>
      </p:sp>
      <p:pic>
        <p:nvPicPr>
          <p:cNvPr id="4" name="Picture 2" descr="http://t1.gstatic.com/images?q=tbn:ANd9GcQxv3vyi4YqgamHAJTIgWkNJkLqWWIuAG2pkecTpX67vjz6XE96Kw"/>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778499"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AlternateContent xmlns:mc="http://schemas.openxmlformats.org/markup-compatibility/2006" xmlns:p14="http://schemas.microsoft.com/office/powerpoint/2010/main">
        <mc:Choice Requires="p14">
          <p:contentPart p14:bwMode="auto" r:id="rId3">
            <p14:nvContentPartPr>
              <p14:cNvPr id="9" name="Ink 8"/>
              <p14:cNvContentPartPr/>
              <p14:nvPr/>
            </p14:nvContentPartPr>
            <p14:xfrm>
              <a:off x="5099609" y="3821322"/>
              <a:ext cx="6840" cy="20520"/>
            </p14:xfrm>
          </p:contentPart>
        </mc:Choice>
        <mc:Fallback xmlns="">
          <p:pic>
            <p:nvPicPr>
              <p:cNvPr id="9" name="Ink 8"/>
              <p:cNvPicPr/>
              <p:nvPr/>
            </p:nvPicPr>
            <p:blipFill>
              <a:blip r:embed="rId4"/>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5304449" y="3862362"/>
              <a:ext cx="20880" cy="7200"/>
            </p14:xfrm>
          </p:contentPart>
        </mc:Choice>
        <mc:Fallback xmlns="">
          <p:pic>
            <p:nvPicPr>
              <p:cNvPr id="10" name="Ink 9"/>
              <p:cNvPicPr/>
              <p:nvPr/>
            </p:nvPicPr>
            <p:blipFill>
              <a:blip r:embed="rId6"/>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p14:cNvContentPartPr/>
              <p14:nvPr/>
            </p14:nvContentPartPr>
            <p14:xfrm>
              <a:off x="5311289" y="3876042"/>
              <a:ext cx="14040" cy="360"/>
            </p14:xfrm>
          </p:contentPart>
        </mc:Choice>
        <mc:Fallback xmlns="">
          <p:pic>
            <p:nvPicPr>
              <p:cNvPr id="11" name="Ink 10"/>
              <p:cNvPicPr/>
              <p:nvPr/>
            </p:nvPicPr>
            <p:blipFill>
              <a:blip r:embed="rId8"/>
              <a:stretch>
                <a:fillRect/>
              </a:stretch>
            </p:blipFill>
            <p:spPr>
              <a:xfrm>
                <a:off x="5306969" y="3871722"/>
                <a:ext cx="22680" cy="9000"/>
              </a:xfrm>
              <a:prstGeom prst="rect">
                <a:avLst/>
              </a:prstGeom>
            </p:spPr>
          </p:pic>
        </mc:Fallback>
      </mc:AlternateContent>
      <p:sp>
        <p:nvSpPr>
          <p:cNvPr id="2" name="Rectangle 1">
            <a:extLst>
              <a:ext uri="{FF2B5EF4-FFF2-40B4-BE49-F238E27FC236}">
                <a16:creationId xmlns:a16="http://schemas.microsoft.com/office/drawing/2014/main" id="{CA05C907-3C10-4584-ABB7-A2004B3A19AF}"/>
              </a:ext>
            </a:extLst>
          </p:cNvPr>
          <p:cNvSpPr/>
          <p:nvPr/>
        </p:nvSpPr>
        <p:spPr>
          <a:xfrm>
            <a:off x="2286000" y="228600"/>
            <a:ext cx="762000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Lewis Sperry Chafer</a:t>
            </a:r>
          </a:p>
          <a:p>
            <a:pPr algn="ctr"/>
            <a:r>
              <a:rPr lang="en-US" dirty="0">
                <a:effectLst>
                  <a:outerShdw blurRad="38100" dist="38100" dir="2700000" algn="tl">
                    <a:srgbClr val="000000">
                      <a:alpha val="43137"/>
                    </a:srgbClr>
                  </a:outerShdw>
                </a:effectLst>
              </a:rPr>
              <a:t> </a:t>
            </a:r>
            <a:r>
              <a:rPr lang="en-US" sz="1600" dirty="0">
                <a:effectLst>
                  <a:outerShdw blurRad="38100" dist="38100" dir="2700000" algn="tl">
                    <a:srgbClr val="000000">
                      <a:alpha val="43137"/>
                    </a:srgbClr>
                  </a:outerShdw>
                </a:effectLst>
                <a:cs typeface="Calibri" panose="020F0502020204030204" pitchFamily="34" charset="0"/>
              </a:rPr>
              <a:t>vol. 5, Systematic Theology (Grand Rapids, MI: Kregel Publications, 1993), 273-74.</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4565064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447800"/>
            <a:ext cx="10972800" cy="5145851"/>
          </a:xfrm>
        </p:spPr>
        <p:txBody>
          <a:bodyPr/>
          <a:lstStyle/>
          <a:p>
            <a:pPr marL="0" indent="0" algn="just">
              <a:lnSpc>
                <a:spcPct val="100000"/>
              </a:lnSpc>
              <a:buNone/>
              <a:defRPr/>
            </a:pPr>
            <a:r>
              <a:rPr lang="en-US" sz="3000" dirty="0">
                <a:effectLst>
                  <a:outerShdw blurRad="38100" dist="38100" dir="2700000" algn="tl">
                    <a:srgbClr val="000000">
                      <a:alpha val="43137"/>
                    </a:srgbClr>
                  </a:outerShdw>
                </a:effectLst>
              </a:rPr>
              <a:t>…for the emphasis of their pulpit ministrations. The Christian public, because deprived of the knowledge of Christ’s present ministry, are unaware of its vast realities, though they are able from childhood itself to relate the mere historical facts and activities of Christ during His three and one-half years of service on earth. </a:t>
            </a:r>
            <a:r>
              <a:rPr lang="en-US" sz="3000" b="1" u="sng" dirty="0">
                <a:solidFill>
                  <a:srgbClr val="FFFFCC"/>
                </a:solidFill>
                <a:effectLst>
                  <a:outerShdw blurRad="38100" dist="38100" dir="2700000" algn="tl">
                    <a:srgbClr val="000000">
                      <a:alpha val="43137"/>
                    </a:srgbClr>
                  </a:outerShdw>
                </a:effectLst>
              </a:rPr>
              <a:t>That Christ is doing anything now is not recognized by Christians generally and for this part-truth kind of preaching is wholly responsible. It yet remains true, whether neglected by one or the other kind of theologian</a:t>
            </a:r>
            <a:r>
              <a:rPr lang="en-US" sz="3000" dirty="0">
                <a:effectLst>
                  <a:outerShdw blurRad="38100" dist="38100" dir="2700000" algn="tl">
                    <a:srgbClr val="000000">
                      <a:alpha val="43137"/>
                    </a:srgbClr>
                  </a:outerShdw>
                </a:effectLst>
              </a:rPr>
              <a:t>, that Christ is now engaged in ministry which determines the service and destiny of all those who have put their trust in Him.”</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4"/>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5304449" y="3862362"/>
              <a:ext cx="20880" cy="7200"/>
            </p14:xfrm>
          </p:contentPart>
        </mc:Choice>
        <mc:Fallback xmlns="">
          <p:pic>
            <p:nvPicPr>
              <p:cNvPr id="10" name="Ink 9"/>
              <p:cNvPicPr/>
              <p:nvPr/>
            </p:nvPicPr>
            <p:blipFill>
              <a:blip r:embed="rId6"/>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p14:cNvContentPartPr/>
              <p14:nvPr/>
            </p14:nvContentPartPr>
            <p14:xfrm>
              <a:off x="5311289" y="3876042"/>
              <a:ext cx="14040" cy="360"/>
            </p14:xfrm>
          </p:contentPart>
        </mc:Choice>
        <mc:Fallback xmlns="">
          <p:pic>
            <p:nvPicPr>
              <p:cNvPr id="11" name="Ink 10"/>
              <p:cNvPicPr/>
              <p:nvPr/>
            </p:nvPicPr>
            <p:blipFill>
              <a:blip r:embed="rId8"/>
              <a:stretch>
                <a:fillRect/>
              </a:stretch>
            </p:blipFill>
            <p:spPr>
              <a:xfrm>
                <a:off x="5306969" y="3871722"/>
                <a:ext cx="22680" cy="9000"/>
              </a:xfrm>
              <a:prstGeom prst="rect">
                <a:avLst/>
              </a:prstGeom>
            </p:spPr>
          </p:pic>
        </mc:Fallback>
      </mc:AlternateContent>
      <p:sp>
        <p:nvSpPr>
          <p:cNvPr id="2" name="Rectangle 1">
            <a:extLst>
              <a:ext uri="{FF2B5EF4-FFF2-40B4-BE49-F238E27FC236}">
                <a16:creationId xmlns:a16="http://schemas.microsoft.com/office/drawing/2014/main" id="{CA05C907-3C10-4584-ABB7-A2004B3A19AF}"/>
              </a:ext>
            </a:extLst>
          </p:cNvPr>
          <p:cNvSpPr/>
          <p:nvPr/>
        </p:nvSpPr>
        <p:spPr>
          <a:xfrm>
            <a:off x="2286000" y="228600"/>
            <a:ext cx="762000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Lewis Sperry Chafer</a:t>
            </a:r>
          </a:p>
          <a:p>
            <a:pPr algn="ctr"/>
            <a:r>
              <a:rPr lang="en-US" dirty="0">
                <a:effectLst>
                  <a:outerShdw blurRad="38100" dist="38100" dir="2700000" algn="tl">
                    <a:srgbClr val="000000">
                      <a:alpha val="43137"/>
                    </a:srgbClr>
                  </a:outerShdw>
                </a:effectLst>
              </a:rPr>
              <a:t> </a:t>
            </a:r>
            <a:r>
              <a:rPr lang="en-US" sz="1600" dirty="0">
                <a:effectLst>
                  <a:outerShdw blurRad="38100" dist="38100" dir="2700000" algn="tl">
                    <a:srgbClr val="000000">
                      <a:alpha val="43137"/>
                    </a:srgbClr>
                  </a:outerShdw>
                </a:effectLst>
                <a:cs typeface="Calibri" panose="020F0502020204030204" pitchFamily="34" charset="0"/>
              </a:rPr>
              <a:t>vol. 5, Systematic Theology (Grand Rapids, MI: Kregel Publications, 1993), 273-74.</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descr="http://t1.gstatic.com/images?q=tbn:ANd9GcQxv3vyi4YqgamHAJTIgWkNJkLqWWIuAG2pkecTpX67vjz6XE96Kw">
            <a:extLst>
              <a:ext uri="{FF2B5EF4-FFF2-40B4-BE49-F238E27FC236}">
                <a16:creationId xmlns:a16="http://schemas.microsoft.com/office/drawing/2014/main" id="{C13BA79A-DB6E-3FCD-003C-F723A6FF8E20}"/>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09600" y="76200"/>
            <a:ext cx="778499"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6193070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800" cy="4369390"/>
          </a:xfrm>
        </p:spPr>
        <p:txBody>
          <a:bodyPr/>
          <a:lstStyle/>
          <a:p>
            <a:pPr marL="0" indent="0" algn="just">
              <a:lnSpc>
                <a:spcPct val="100000"/>
              </a:lnSpc>
              <a:buNone/>
              <a:defRPr/>
            </a:pPr>
            <a:r>
              <a:rPr lang="en-US" sz="3200" i="1" dirty="0">
                <a:effectLst>
                  <a:outerShdw blurRad="38100" dist="38100" dir="2700000" algn="tl">
                    <a:srgbClr val="000000">
                      <a:alpha val="43137"/>
                    </a:srgbClr>
                  </a:outerShdw>
                </a:effectLst>
              </a:rPr>
              <a:t>“</a:t>
            </a:r>
            <a:r>
              <a:rPr lang="en-US" sz="3200" dirty="0">
                <a:effectLst>
                  <a:outerShdw blurRad="38100" dist="38100" dir="2700000" algn="tl">
                    <a:srgbClr val="000000">
                      <a:alpha val="43137"/>
                    </a:srgbClr>
                  </a:outerShdw>
                </a:effectLst>
              </a:rPr>
              <a:t>But clearly Jesus did not set up a natural theocratic kingdom with Himself as the king ruling from Jerusalem on earth before His resurrection. So, what happened to the kingdom He promised? It was postponed, many NT interpreters suggest. . . . But if the premillennial view just espoused is true, that leaves the question concerning the present ministry of Christ. </a:t>
            </a:r>
            <a:r>
              <a:rPr lang="en-US" sz="3200" b="1" u="sng" dirty="0">
                <a:solidFill>
                  <a:srgbClr val="FFFFCC"/>
                </a:solidFill>
                <a:effectLst>
                  <a:outerShdw blurRad="38100" dist="38100" dir="2700000" algn="tl">
                    <a:srgbClr val="000000">
                      <a:alpha val="43137"/>
                    </a:srgbClr>
                  </a:outerShdw>
                </a:effectLst>
              </a:rPr>
              <a:t>What is He doing right now</a:t>
            </a:r>
            <a:r>
              <a:rPr lang="en-US" sz="3200" dirty="0">
                <a:effectLst>
                  <a:outerShdw blurRad="38100" dist="38100" dir="2700000" algn="tl">
                    <a:srgbClr val="000000">
                      <a:alpha val="43137"/>
                    </a:srgbClr>
                  </a:outerShdw>
                </a:effectLst>
              </a:rPr>
              <a:t>?</a:t>
            </a:r>
            <a:r>
              <a:rPr lang="en-US" sz="3200" i="1" dirty="0">
                <a:effectLst>
                  <a:outerShdw blurRad="38100" dist="38100" dir="2700000" algn="tl">
                    <a:srgbClr val="000000">
                      <a:alpha val="43137"/>
                    </a:srgbClr>
                  </a:outerShdw>
                </a:effectLst>
              </a:rPr>
              <a:t>”</a:t>
            </a:r>
          </a:p>
        </p:txBody>
      </p:sp>
      <p:pic>
        <p:nvPicPr>
          <p:cNvPr id="3074" name="Picture 2" descr="Image result for dave anderson grace school of">
            <a:extLst>
              <a:ext uri="{FF2B5EF4-FFF2-40B4-BE49-F238E27FC236}">
                <a16:creationId xmlns:a16="http://schemas.microsoft.com/office/drawing/2014/main" id="{FF4F724A-EFD0-4C03-9E7E-68FD82EB0F7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79119" y="121920"/>
            <a:ext cx="1097281" cy="109728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A685669-92DA-4862-AF9F-0A1B9CEAA28D}"/>
              </a:ext>
            </a:extLst>
          </p:cNvPr>
          <p:cNvSpPr/>
          <p:nvPr/>
        </p:nvSpPr>
        <p:spPr>
          <a:xfrm>
            <a:off x="2886075" y="232828"/>
            <a:ext cx="64198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mn-lt"/>
                <a:ea typeface="+mj-ea"/>
                <a:cs typeface="Calibri" panose="020F0502020204030204" pitchFamily="34" charset="0"/>
              </a:rPr>
              <a:t>Dave Anderson</a:t>
            </a:r>
          </a:p>
          <a:p>
            <a:pPr algn="ctr"/>
            <a:r>
              <a:rPr lang="en-US" i="1" dirty="0">
                <a:effectLst>
                  <a:outerShdw blurRad="38100" dist="38100" dir="2700000" algn="tl">
                    <a:srgbClr val="000000">
                      <a:alpha val="43137"/>
                    </a:srgbClr>
                  </a:outerShdw>
                </a:effectLst>
                <a:latin typeface="+mn-lt"/>
              </a:rPr>
              <a:t>The King-Priest of Psalm 110 in Hebrews </a:t>
            </a:r>
            <a:r>
              <a:rPr lang="en-US" dirty="0">
                <a:effectLst>
                  <a:outerShdw blurRad="38100" dist="38100" dir="2700000" algn="tl">
                    <a:srgbClr val="000000">
                      <a:alpha val="43137"/>
                    </a:srgbClr>
                  </a:outerShdw>
                </a:effectLst>
                <a:latin typeface="+mn-lt"/>
              </a:rPr>
              <a:t>(New York: Lang, 2001), 2.</a:t>
            </a:r>
          </a:p>
        </p:txBody>
      </p:sp>
    </p:spTree>
    <p:extLst>
      <p:ext uri="{BB962C8B-B14F-4D97-AF65-F5344CB8AC3E}">
        <p14:creationId xmlns:p14="http://schemas.microsoft.com/office/powerpoint/2010/main" val="371552304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800" cy="4800600"/>
          </a:xfrm>
        </p:spPr>
        <p:txBody>
          <a:bodyPr/>
          <a:lstStyle/>
          <a:p>
            <a:pPr marL="0" indent="0" algn="just">
              <a:lnSpc>
                <a:spcPct val="100000"/>
              </a:lnSpc>
              <a:buNone/>
              <a:defRPr/>
            </a:pPr>
            <a:r>
              <a:rPr lang="en-US" sz="3200" i="1" dirty="0">
                <a:effectLst>
                  <a:outerShdw blurRad="38100" dist="38100" dir="2700000" algn="tl">
                    <a:srgbClr val="000000">
                      <a:alpha val="43137"/>
                    </a:srgbClr>
                  </a:outerShdw>
                </a:effectLst>
              </a:rPr>
              <a:t>“</a:t>
            </a:r>
            <a:r>
              <a:rPr lang="en-US" sz="3200" dirty="0">
                <a:effectLst>
                  <a:outerShdw blurRad="38100" dist="38100" dir="2700000" algn="tl">
                    <a:srgbClr val="000000">
                      <a:alpha val="43137"/>
                    </a:srgbClr>
                  </a:outerShdw>
                </a:effectLst>
              </a:rPr>
              <a:t>But classical or revised dispensationalists should also recognize the </a:t>
            </a:r>
            <a:r>
              <a:rPr lang="en-US" sz="3200" i="1" dirty="0">
                <a:effectLst>
                  <a:outerShdw blurRad="38100" dist="38100" dir="2700000" algn="tl">
                    <a:srgbClr val="000000">
                      <a:alpha val="43137"/>
                    </a:srgbClr>
                  </a:outerShdw>
                </a:effectLst>
              </a:rPr>
              <a:t>already</a:t>
            </a:r>
            <a:r>
              <a:rPr lang="en-US" sz="3200" dirty="0">
                <a:effectLst>
                  <a:outerShdw blurRad="38100" dist="38100" dir="2700000" algn="tl">
                    <a:srgbClr val="000000">
                      <a:alpha val="43137"/>
                    </a:srgbClr>
                  </a:outerShdw>
                </a:effectLst>
              </a:rPr>
              <a:t> eschatology of Hebrews. </a:t>
            </a:r>
            <a:r>
              <a:rPr lang="en-US" sz="3200" b="1" u="sng" dirty="0">
                <a:solidFill>
                  <a:srgbClr val="FFFFCC"/>
                </a:solidFill>
                <a:effectLst>
                  <a:outerShdw blurRad="38100" dist="38100" dir="2700000" algn="tl">
                    <a:srgbClr val="000000">
                      <a:alpha val="43137"/>
                    </a:srgbClr>
                  </a:outerShdw>
                </a:effectLst>
              </a:rPr>
              <a:t>Christ is not passive on the throne</a:t>
            </a:r>
            <a:r>
              <a:rPr lang="en-US" sz="3200" dirty="0">
                <a:effectLst>
                  <a:outerShdw blurRad="38100" dist="38100" dir="2700000" algn="tl">
                    <a:srgbClr val="000000">
                      <a:alpha val="43137"/>
                    </a:srgbClr>
                  </a:outerShdw>
                </a:effectLst>
              </a:rPr>
              <a:t>. He is reigning. He has subjects. And because He is the forerunner, there are many present blessings which belong to the eschatological age which can be enjoyed now because the Davidic Covenant with some of its blessings has been inaugurated.</a:t>
            </a:r>
            <a:r>
              <a:rPr lang="en-US" sz="3200" i="1" dirty="0">
                <a:effectLst>
                  <a:outerShdw blurRad="38100" dist="38100" dir="2700000" algn="tl">
                    <a:srgbClr val="000000">
                      <a:alpha val="43137"/>
                    </a:srgbClr>
                  </a:outerShdw>
                </a:effectLst>
              </a:rPr>
              <a:t>”</a:t>
            </a:r>
          </a:p>
        </p:txBody>
      </p:sp>
      <p:sp>
        <p:nvSpPr>
          <p:cNvPr id="8" name="Rectangle 7">
            <a:extLst>
              <a:ext uri="{FF2B5EF4-FFF2-40B4-BE49-F238E27FC236}">
                <a16:creationId xmlns:a16="http://schemas.microsoft.com/office/drawing/2014/main" id="{585E8E5F-D8FD-4E4C-AE84-5C0CC1D3326A}"/>
              </a:ext>
            </a:extLst>
          </p:cNvPr>
          <p:cNvSpPr/>
          <p:nvPr/>
        </p:nvSpPr>
        <p:spPr>
          <a:xfrm>
            <a:off x="2776539" y="232828"/>
            <a:ext cx="6638925"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mn-lt"/>
                <a:ea typeface="+mj-ea"/>
                <a:cs typeface="Calibri" panose="020F0502020204030204" pitchFamily="34" charset="0"/>
              </a:rPr>
              <a:t>Dave Anderson</a:t>
            </a:r>
          </a:p>
          <a:p>
            <a:pPr algn="ctr"/>
            <a:r>
              <a:rPr lang="en-US" i="1" dirty="0">
                <a:effectLst>
                  <a:outerShdw blurRad="38100" dist="38100" dir="2700000" algn="tl">
                    <a:srgbClr val="000000">
                      <a:alpha val="43137"/>
                    </a:srgbClr>
                  </a:outerShdw>
                </a:effectLst>
                <a:latin typeface="+mn-lt"/>
              </a:rPr>
              <a:t>The King-Priest of Psalm 110 in Hebrews </a:t>
            </a:r>
            <a:r>
              <a:rPr lang="en-US" dirty="0">
                <a:effectLst>
                  <a:outerShdw blurRad="38100" dist="38100" dir="2700000" algn="tl">
                    <a:srgbClr val="000000">
                      <a:alpha val="43137"/>
                    </a:srgbClr>
                  </a:outerShdw>
                </a:effectLst>
                <a:latin typeface="+mn-lt"/>
              </a:rPr>
              <a:t>(New York: Lang, 2001), 296.</a:t>
            </a:r>
          </a:p>
        </p:txBody>
      </p:sp>
      <p:pic>
        <p:nvPicPr>
          <p:cNvPr id="2" name="Picture 2" descr="Image result for dave anderson grace school of">
            <a:extLst>
              <a:ext uri="{FF2B5EF4-FFF2-40B4-BE49-F238E27FC236}">
                <a16:creationId xmlns:a16="http://schemas.microsoft.com/office/drawing/2014/main" id="{CB1F1F10-FC42-6713-AF9C-6D3CABC38C93}"/>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79119" y="121920"/>
            <a:ext cx="1097281" cy="109728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83102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5001" y="914400"/>
            <a:ext cx="8365067" cy="4705350"/>
          </a:xfrm>
          <a:prstGeom prst="rect">
            <a:avLst/>
          </a:prstGeom>
          <a:ln w="76200">
            <a:solidFill>
              <a:srgbClr val="FF0000"/>
            </a:solidFill>
          </a:ln>
        </p:spPr>
      </p:pic>
    </p:spTree>
    <p:extLst>
      <p:ext uri="{BB962C8B-B14F-4D97-AF65-F5344CB8AC3E}">
        <p14:creationId xmlns:p14="http://schemas.microsoft.com/office/powerpoint/2010/main" val="175862788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CD1ABF7F-D3E6-D627-08A0-AB5A7B22183F}"/>
              </a:ext>
            </a:extLst>
          </p:cNvPr>
          <p:cNvGraphicFramePr>
            <a:graphicFrameLocks noGrp="1"/>
          </p:cNvGraphicFramePr>
          <p:nvPr>
            <p:ph idx="1"/>
            <p:extLst>
              <p:ext uri="{D42A27DB-BD31-4B8C-83A1-F6EECF244321}">
                <p14:modId xmlns:p14="http://schemas.microsoft.com/office/powerpoint/2010/main" val="2502051097"/>
              </p:ext>
            </p:extLst>
          </p:nvPr>
        </p:nvGraphicFramePr>
        <p:xfrm>
          <a:off x="607219" y="228600"/>
          <a:ext cx="10977562" cy="6400800"/>
        </p:xfrm>
        <a:graphic>
          <a:graphicData uri="http://schemas.openxmlformats.org/drawingml/2006/table">
            <a:tbl>
              <a:tblPr firstRow="1" bandRow="1">
                <a:tableStyleId>{5C22544A-7EE6-4342-B048-85BDC9FD1C3A}</a:tableStyleId>
              </a:tblPr>
              <a:tblGrid>
                <a:gridCol w="5488781">
                  <a:extLst>
                    <a:ext uri="{9D8B030D-6E8A-4147-A177-3AD203B41FA5}">
                      <a16:colId xmlns:a16="http://schemas.microsoft.com/office/drawing/2014/main" val="3494255027"/>
                    </a:ext>
                  </a:extLst>
                </a:gridCol>
                <a:gridCol w="5488781">
                  <a:extLst>
                    <a:ext uri="{9D8B030D-6E8A-4147-A177-3AD203B41FA5}">
                      <a16:colId xmlns:a16="http://schemas.microsoft.com/office/drawing/2014/main" val="3208223904"/>
                    </a:ext>
                  </a:extLst>
                </a:gridCol>
              </a:tblGrid>
              <a:tr h="914400">
                <a:tc gridSpan="2">
                  <a:txBody>
                    <a:bodyPr/>
                    <a:lstStyle/>
                    <a:p>
                      <a:pPr algn="ctr"/>
                      <a:r>
                        <a:rPr lang="en-US" altLang="en-US" sz="3200" dirty="0">
                          <a:effectLst/>
                          <a:cs typeface="Calibri" panose="020F0502020204030204" pitchFamily="34" charset="0"/>
                        </a:rPr>
                        <a:t>Christ’s High Priestly Activities in His Present Session </a:t>
                      </a:r>
                      <a:endParaRPr lang="en-US" sz="3200" dirty="0">
                        <a:effectLst/>
                      </a:endParaRPr>
                    </a:p>
                  </a:txBody>
                  <a:tcPr anchor="ctr"/>
                </a:tc>
                <a:tc hMerge="1">
                  <a:txBody>
                    <a:bodyPr/>
                    <a:lstStyle/>
                    <a:p>
                      <a:endParaRPr lang="en-US" dirty="0"/>
                    </a:p>
                  </a:txBody>
                  <a:tcPr/>
                </a:tc>
                <a:extLst>
                  <a:ext uri="{0D108BD9-81ED-4DB2-BD59-A6C34878D82A}">
                    <a16:rowId xmlns:a16="http://schemas.microsoft.com/office/drawing/2014/main" val="2532454301"/>
                  </a:ext>
                </a:extLst>
              </a:tr>
              <a:tr h="914400">
                <a:tc>
                  <a:txBody>
                    <a:bodyPr/>
                    <a:lstStyle/>
                    <a:p>
                      <a:pPr marL="342900" marR="0" lvl="0" indent="-342900" algn="l" defTabSz="914400" rtl="0" eaLnBrk="1" fontAlgn="auto" latinLnBrk="0" hangingPunct="1">
                        <a:lnSpc>
                          <a:spcPct val="100000"/>
                        </a:lnSpc>
                        <a:spcBef>
                          <a:spcPts val="0"/>
                        </a:spcBef>
                        <a:spcAft>
                          <a:spcPts val="600"/>
                        </a:spcAft>
                        <a:buClrTx/>
                        <a:buSzPct val="100000"/>
                        <a:buFont typeface="+mj-lt"/>
                        <a:buAutoNum type="arabicPeriod"/>
                        <a:tabLst/>
                        <a:defRPr/>
                      </a:pPr>
                      <a:r>
                        <a:rPr lang="en-US" sz="2200" b="1" kern="1200" dirty="0">
                          <a:solidFill>
                            <a:schemeClr val="dk1"/>
                          </a:solidFill>
                          <a:effectLst/>
                          <a:latin typeface="+mn-lt"/>
                          <a:ea typeface="+mn-ea"/>
                          <a:cs typeface="+mn-cs"/>
                        </a:rPr>
                        <a:t>Sustains creation (Col. 1:16-17)</a:t>
                      </a:r>
                    </a:p>
                  </a:txBody>
                  <a:tcPr anchor="ctr"/>
                </a:tc>
                <a:tc>
                  <a:txBody>
                    <a:bodyPr/>
                    <a:lstStyle/>
                    <a:p>
                      <a:pPr marL="342900" marR="0" lvl="0" indent="-342900" algn="l" defTabSz="914400" rtl="0" eaLnBrk="1" fontAlgn="auto" latinLnBrk="0" hangingPunct="1">
                        <a:lnSpc>
                          <a:spcPct val="100000"/>
                        </a:lnSpc>
                        <a:spcBef>
                          <a:spcPts val="0"/>
                        </a:spcBef>
                        <a:spcAft>
                          <a:spcPts val="600"/>
                        </a:spcAft>
                        <a:buClrTx/>
                        <a:buSzPct val="100000"/>
                        <a:buFont typeface="+mj-lt"/>
                        <a:buAutoNum type="arabicPeriod" startAt="7"/>
                        <a:tabLst/>
                        <a:defRPr/>
                      </a:pPr>
                      <a:r>
                        <a:rPr lang="en-US" sz="2200" b="1" kern="1200" dirty="0">
                          <a:solidFill>
                            <a:schemeClr val="dk1"/>
                          </a:solidFill>
                          <a:effectLst/>
                          <a:latin typeface="+mn-lt"/>
                          <a:ea typeface="+mn-ea"/>
                          <a:cs typeface="+mn-cs"/>
                        </a:rPr>
                        <a:t>Keeps the Saints (John 10:27-29; 1 Pet. 1:5)</a:t>
                      </a:r>
                    </a:p>
                  </a:txBody>
                  <a:tcPr anchor="ctr"/>
                </a:tc>
                <a:extLst>
                  <a:ext uri="{0D108BD9-81ED-4DB2-BD59-A6C34878D82A}">
                    <a16:rowId xmlns:a16="http://schemas.microsoft.com/office/drawing/2014/main" val="3457139727"/>
                  </a:ext>
                </a:extLst>
              </a:tr>
              <a:tr h="914400">
                <a:tc>
                  <a:txBody>
                    <a:bodyPr/>
                    <a:lstStyle/>
                    <a:p>
                      <a:pPr marL="342900" marR="0" lvl="0" indent="-342900" algn="l" defTabSz="914400" rtl="0" eaLnBrk="1" fontAlgn="auto" latinLnBrk="0" hangingPunct="1">
                        <a:lnSpc>
                          <a:spcPct val="100000"/>
                        </a:lnSpc>
                        <a:spcBef>
                          <a:spcPts val="0"/>
                        </a:spcBef>
                        <a:spcAft>
                          <a:spcPts val="600"/>
                        </a:spcAft>
                        <a:buClrTx/>
                        <a:buSzPct val="100000"/>
                        <a:buFont typeface="+mj-lt"/>
                        <a:buAutoNum type="arabicPeriod" startAt="2"/>
                        <a:tabLst/>
                        <a:defRPr/>
                      </a:pPr>
                      <a:r>
                        <a:rPr lang="en-US" sz="2200" b="1" kern="1200" dirty="0">
                          <a:solidFill>
                            <a:schemeClr val="dk1"/>
                          </a:solidFill>
                          <a:effectLst/>
                          <a:latin typeface="+mn-lt"/>
                          <a:ea typeface="+mn-ea"/>
                          <a:cs typeface="+mn-cs"/>
                        </a:rPr>
                        <a:t>Head over the Church (Eph. 1:22-23)</a:t>
                      </a:r>
                    </a:p>
                  </a:txBody>
                  <a:tcPr anchor="ctr"/>
                </a:tc>
                <a:tc>
                  <a:txBody>
                    <a:bodyPr/>
                    <a:lstStyle/>
                    <a:p>
                      <a:pPr marL="342900" marR="0" lvl="0" indent="-342900" algn="l" defTabSz="914400" rtl="0" eaLnBrk="1" fontAlgn="auto" latinLnBrk="0" hangingPunct="1">
                        <a:lnSpc>
                          <a:spcPct val="100000"/>
                        </a:lnSpc>
                        <a:spcBef>
                          <a:spcPts val="0"/>
                        </a:spcBef>
                        <a:spcAft>
                          <a:spcPts val="600"/>
                        </a:spcAft>
                        <a:buClrTx/>
                        <a:buSzPct val="100000"/>
                        <a:buFont typeface="+mj-lt"/>
                        <a:buAutoNum type="arabicPeriod" startAt="8"/>
                        <a:tabLst/>
                        <a:defRPr/>
                      </a:pPr>
                      <a:r>
                        <a:rPr lang="en-US" sz="2200" b="1" kern="1200" dirty="0">
                          <a:solidFill>
                            <a:schemeClr val="dk1"/>
                          </a:solidFill>
                          <a:effectLst/>
                          <a:latin typeface="+mn-lt"/>
                          <a:ea typeface="+mn-ea"/>
                          <a:cs typeface="+mn-cs"/>
                        </a:rPr>
                        <a:t>Intercedes for the Saints (Rom. 8:34; Heb. 7:25)</a:t>
                      </a:r>
                    </a:p>
                  </a:txBody>
                  <a:tcPr anchor="ctr"/>
                </a:tc>
                <a:extLst>
                  <a:ext uri="{0D108BD9-81ED-4DB2-BD59-A6C34878D82A}">
                    <a16:rowId xmlns:a16="http://schemas.microsoft.com/office/drawing/2014/main" val="1315072672"/>
                  </a:ext>
                </a:extLst>
              </a:tr>
              <a:tr h="914400">
                <a:tc>
                  <a:txBody>
                    <a:bodyPr/>
                    <a:lstStyle/>
                    <a:p>
                      <a:pPr marL="342900" marR="0" lvl="0" indent="-342900" algn="l" defTabSz="914400" rtl="0" eaLnBrk="1" fontAlgn="auto" latinLnBrk="0" hangingPunct="1">
                        <a:lnSpc>
                          <a:spcPct val="100000"/>
                        </a:lnSpc>
                        <a:spcBef>
                          <a:spcPts val="0"/>
                        </a:spcBef>
                        <a:spcAft>
                          <a:spcPts val="600"/>
                        </a:spcAft>
                        <a:buClrTx/>
                        <a:buSzPct val="100000"/>
                        <a:buFont typeface="+mj-lt"/>
                        <a:buAutoNum type="arabicPeriod" startAt="3"/>
                        <a:tabLst/>
                        <a:defRPr/>
                      </a:pPr>
                      <a:r>
                        <a:rPr lang="en-US" sz="2200" b="1" kern="1200" dirty="0">
                          <a:solidFill>
                            <a:schemeClr val="dk1"/>
                          </a:solidFill>
                          <a:effectLst/>
                          <a:latin typeface="+mn-lt"/>
                          <a:ea typeface="+mn-ea"/>
                          <a:cs typeface="+mn-cs"/>
                        </a:rPr>
                        <a:t>Groom of the Church (Eph. 5:22-33)</a:t>
                      </a:r>
                    </a:p>
                  </a:txBody>
                  <a:tcPr anchor="ctr"/>
                </a:tc>
                <a:tc>
                  <a:txBody>
                    <a:bodyPr/>
                    <a:lstStyle/>
                    <a:p>
                      <a:pPr marL="342900" marR="0" lvl="0" indent="-342900" algn="l" defTabSz="914400" rtl="0" eaLnBrk="1" fontAlgn="auto" latinLnBrk="0" hangingPunct="1">
                        <a:lnSpc>
                          <a:spcPct val="100000"/>
                        </a:lnSpc>
                        <a:spcBef>
                          <a:spcPts val="0"/>
                        </a:spcBef>
                        <a:spcAft>
                          <a:spcPts val="600"/>
                        </a:spcAft>
                        <a:buClrTx/>
                        <a:buSzPct val="100000"/>
                        <a:buFont typeface="+mj-lt"/>
                        <a:buAutoNum type="arabicPeriod" startAt="9"/>
                        <a:tabLst/>
                        <a:defRPr/>
                      </a:pPr>
                      <a:r>
                        <a:rPr lang="en-US" sz="2200" b="1" kern="1200" dirty="0">
                          <a:solidFill>
                            <a:schemeClr val="dk1"/>
                          </a:solidFill>
                          <a:effectLst/>
                          <a:latin typeface="+mn-lt"/>
                          <a:ea typeface="+mn-ea"/>
                          <a:cs typeface="+mn-cs"/>
                        </a:rPr>
                        <a:t>Advocate for the Saints (Heb. 9:24; 1 John 2:1)</a:t>
                      </a:r>
                    </a:p>
                  </a:txBody>
                  <a:tcPr anchor="ctr"/>
                </a:tc>
                <a:extLst>
                  <a:ext uri="{0D108BD9-81ED-4DB2-BD59-A6C34878D82A}">
                    <a16:rowId xmlns:a16="http://schemas.microsoft.com/office/drawing/2014/main" val="3244275941"/>
                  </a:ext>
                </a:extLst>
              </a:tr>
              <a:tr h="914400">
                <a:tc>
                  <a:txBody>
                    <a:bodyPr/>
                    <a:lstStyle/>
                    <a:p>
                      <a:pPr marL="342900" marR="0" lvl="0" indent="-342900" algn="l" defTabSz="914400" rtl="0" eaLnBrk="1" fontAlgn="auto" latinLnBrk="0" hangingPunct="1">
                        <a:lnSpc>
                          <a:spcPct val="100000"/>
                        </a:lnSpc>
                        <a:spcBef>
                          <a:spcPts val="0"/>
                        </a:spcBef>
                        <a:spcAft>
                          <a:spcPts val="600"/>
                        </a:spcAft>
                        <a:buClrTx/>
                        <a:buSzPct val="100000"/>
                        <a:buFont typeface="+mj-lt"/>
                        <a:buAutoNum type="arabicPeriod" startAt="4"/>
                        <a:tabLst/>
                        <a:defRPr/>
                      </a:pPr>
                      <a:r>
                        <a:rPr lang="en-US" sz="2200" b="1" kern="1200" dirty="0">
                          <a:solidFill>
                            <a:schemeClr val="dk1"/>
                          </a:solidFill>
                          <a:effectLst/>
                          <a:latin typeface="+mn-lt"/>
                          <a:ea typeface="+mn-ea"/>
                          <a:cs typeface="+mn-cs"/>
                        </a:rPr>
                        <a:t>Building the Church (Matt. 16:18; Acts 2:41; 4:4) </a:t>
                      </a:r>
                    </a:p>
                  </a:txBody>
                  <a:tcPr anchor="ctr"/>
                </a:tc>
                <a:tc>
                  <a:txBody>
                    <a:bodyPr/>
                    <a:lstStyle/>
                    <a:p>
                      <a:pPr marL="457200" marR="0" lvl="0" indent="-457200" algn="l" defTabSz="914400" rtl="0" eaLnBrk="1" fontAlgn="auto" latinLnBrk="0" hangingPunct="1">
                        <a:lnSpc>
                          <a:spcPct val="100000"/>
                        </a:lnSpc>
                        <a:spcBef>
                          <a:spcPts val="0"/>
                        </a:spcBef>
                        <a:spcAft>
                          <a:spcPts val="600"/>
                        </a:spcAft>
                        <a:buClrTx/>
                        <a:buSzPct val="100000"/>
                        <a:buFont typeface="+mj-lt"/>
                        <a:buAutoNum type="arabicPeriod" startAt="10"/>
                        <a:tabLst/>
                        <a:defRPr/>
                      </a:pPr>
                      <a:r>
                        <a:rPr lang="en-US" sz="2200" b="1" kern="1200" dirty="0">
                          <a:solidFill>
                            <a:schemeClr val="dk1"/>
                          </a:solidFill>
                          <a:effectLst/>
                          <a:latin typeface="+mn-lt"/>
                          <a:ea typeface="+mn-ea"/>
                          <a:cs typeface="+mn-cs"/>
                        </a:rPr>
                        <a:t>Restores broken fellowship (1 John 1:9)</a:t>
                      </a:r>
                    </a:p>
                  </a:txBody>
                  <a:tcPr anchor="ctr"/>
                </a:tc>
                <a:extLst>
                  <a:ext uri="{0D108BD9-81ED-4DB2-BD59-A6C34878D82A}">
                    <a16:rowId xmlns:a16="http://schemas.microsoft.com/office/drawing/2014/main" val="3028931420"/>
                  </a:ext>
                </a:extLst>
              </a:tr>
              <a:tr h="914400">
                <a:tc>
                  <a:txBody>
                    <a:bodyPr/>
                    <a:lstStyle/>
                    <a:p>
                      <a:pPr marL="342900" marR="0" lvl="0" indent="-342900" algn="l" defTabSz="914400" rtl="0" eaLnBrk="1" fontAlgn="auto" latinLnBrk="0" hangingPunct="1">
                        <a:lnSpc>
                          <a:spcPct val="100000"/>
                        </a:lnSpc>
                        <a:spcBef>
                          <a:spcPts val="0"/>
                        </a:spcBef>
                        <a:spcAft>
                          <a:spcPts val="600"/>
                        </a:spcAft>
                        <a:buClrTx/>
                        <a:buSzPct val="100000"/>
                        <a:buFont typeface="+mj-lt"/>
                        <a:buAutoNum type="arabicPeriod" startAt="5"/>
                        <a:tabLst/>
                        <a:defRPr/>
                      </a:pPr>
                      <a:r>
                        <a:rPr lang="en-US" sz="2200" b="1" kern="1200" dirty="0">
                          <a:solidFill>
                            <a:schemeClr val="dk1"/>
                          </a:solidFill>
                          <a:effectLst/>
                          <a:latin typeface="+mn-lt"/>
                          <a:ea typeface="+mn-ea"/>
                          <a:cs typeface="+mn-cs"/>
                        </a:rPr>
                        <a:t>Bestowal of Spiritual Gifts (Eph. 4:7-12)</a:t>
                      </a:r>
                    </a:p>
                  </a:txBody>
                  <a:tcPr anchor="ctr"/>
                </a:tc>
                <a:tc>
                  <a:txBody>
                    <a:bodyPr/>
                    <a:lstStyle/>
                    <a:p>
                      <a:pPr marL="457200" marR="0" lvl="0" indent="-457200" algn="l" defTabSz="914400" rtl="0" eaLnBrk="1" fontAlgn="auto" latinLnBrk="0" hangingPunct="1">
                        <a:lnSpc>
                          <a:spcPct val="100000"/>
                        </a:lnSpc>
                        <a:spcBef>
                          <a:spcPts val="0"/>
                        </a:spcBef>
                        <a:spcAft>
                          <a:spcPts val="600"/>
                        </a:spcAft>
                        <a:buClrTx/>
                        <a:buSzPct val="100000"/>
                        <a:buFont typeface="+mj-lt"/>
                        <a:buAutoNum type="arabicPeriod" startAt="11"/>
                        <a:tabLst/>
                        <a:defRPr/>
                      </a:pPr>
                      <a:r>
                        <a:rPr lang="en-US" sz="2200" b="1" kern="1200" dirty="0">
                          <a:solidFill>
                            <a:schemeClr val="dk1"/>
                          </a:solidFill>
                          <a:effectLst/>
                          <a:latin typeface="+mn-lt"/>
                          <a:ea typeface="+mn-ea"/>
                          <a:cs typeface="+mn-cs"/>
                        </a:rPr>
                        <a:t>Disciplines His children (Heb. 12:5-13)</a:t>
                      </a:r>
                    </a:p>
                  </a:txBody>
                  <a:tcPr anchor="ctr"/>
                </a:tc>
                <a:extLst>
                  <a:ext uri="{0D108BD9-81ED-4DB2-BD59-A6C34878D82A}">
                    <a16:rowId xmlns:a16="http://schemas.microsoft.com/office/drawing/2014/main" val="1362327812"/>
                  </a:ext>
                </a:extLst>
              </a:tr>
              <a:tr h="914400">
                <a:tc>
                  <a:txBody>
                    <a:bodyPr/>
                    <a:lstStyle/>
                    <a:p>
                      <a:pPr marL="342900" marR="0" lvl="0" indent="-342900" algn="l" defTabSz="914400" rtl="0" eaLnBrk="1" fontAlgn="auto" latinLnBrk="0" hangingPunct="1">
                        <a:lnSpc>
                          <a:spcPct val="100000"/>
                        </a:lnSpc>
                        <a:spcBef>
                          <a:spcPts val="0"/>
                        </a:spcBef>
                        <a:spcAft>
                          <a:spcPts val="600"/>
                        </a:spcAft>
                        <a:buClrTx/>
                        <a:buSzPct val="100000"/>
                        <a:buFont typeface="+mj-lt"/>
                        <a:buAutoNum type="arabicPeriod" startAt="6"/>
                        <a:tabLst/>
                        <a:defRPr/>
                      </a:pPr>
                      <a:r>
                        <a:rPr lang="en-US" sz="2200" b="1" kern="1200" dirty="0">
                          <a:solidFill>
                            <a:schemeClr val="dk1"/>
                          </a:solidFill>
                          <a:effectLst/>
                          <a:latin typeface="+mn-lt"/>
                          <a:ea typeface="+mn-ea"/>
                          <a:cs typeface="+mn-cs"/>
                        </a:rPr>
                        <a:t>Melchizedekian High Priestly role (Heb. 6:20)</a:t>
                      </a:r>
                    </a:p>
                  </a:txBody>
                  <a:tcPr anchor="ctr"/>
                </a:tc>
                <a:tc>
                  <a:txBody>
                    <a:bodyPr/>
                    <a:lstStyle/>
                    <a:p>
                      <a:pPr marL="0" marR="0" lvl="0" indent="0" algn="l" defTabSz="914400" rtl="0" eaLnBrk="1" fontAlgn="auto" latinLnBrk="0" hangingPunct="1">
                        <a:lnSpc>
                          <a:spcPct val="100000"/>
                        </a:lnSpc>
                        <a:spcBef>
                          <a:spcPts val="0"/>
                        </a:spcBef>
                        <a:spcAft>
                          <a:spcPts val="600"/>
                        </a:spcAft>
                        <a:buClrTx/>
                        <a:buSzPct val="100000"/>
                        <a:buFont typeface="+mj-lt"/>
                        <a:buNone/>
                        <a:tabLst/>
                        <a:defRPr/>
                      </a:pPr>
                      <a:r>
                        <a:rPr lang="en-US" sz="2200" b="1" kern="1200" dirty="0">
                          <a:solidFill>
                            <a:schemeClr val="dk1"/>
                          </a:solidFill>
                          <a:effectLst/>
                          <a:latin typeface="+mn-lt"/>
                          <a:ea typeface="+mn-ea"/>
                          <a:cs typeface="+mn-cs"/>
                        </a:rPr>
                        <a:t>12. Indwells His people (John 14:23)</a:t>
                      </a:r>
                    </a:p>
                  </a:txBody>
                  <a:tcPr anchor="ctr"/>
                </a:tc>
                <a:extLst>
                  <a:ext uri="{0D108BD9-81ED-4DB2-BD59-A6C34878D82A}">
                    <a16:rowId xmlns:a16="http://schemas.microsoft.com/office/drawing/2014/main" val="579941034"/>
                  </a:ext>
                </a:extLst>
              </a:tr>
            </a:tbl>
          </a:graphicData>
        </a:graphic>
      </p:graphicFrame>
    </p:spTree>
    <p:extLst>
      <p:ext uri="{BB962C8B-B14F-4D97-AF65-F5344CB8AC3E}">
        <p14:creationId xmlns:p14="http://schemas.microsoft.com/office/powerpoint/2010/main" val="349216014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2:33</a:t>
            </a:r>
          </a:p>
          <a:p>
            <a:pPr algn="just"/>
            <a:r>
              <a:rPr lang="en-US" sz="3600" dirty="0">
                <a:effectLst>
                  <a:outerShdw blurRad="38100" dist="38100" dir="2700000" algn="tl">
                    <a:srgbClr val="000000">
                      <a:alpha val="43137"/>
                    </a:srgbClr>
                  </a:outerShdw>
                </a:effectLst>
                <a:cs typeface="Calibri" panose="020F0502020204030204" pitchFamily="34" charset="0"/>
              </a:rPr>
              <a:t>“Therefore having been exalted to the right hand of God, and having received from the Father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promise of the Holy Spirit</a:t>
            </a:r>
            <a:r>
              <a:rPr lang="en-US" sz="3600" dirty="0">
                <a:effectLst>
                  <a:outerShdw blurRad="38100" dist="38100" dir="2700000" algn="tl">
                    <a:srgbClr val="000000">
                      <a:alpha val="43137"/>
                    </a:srgbClr>
                  </a:outerShdw>
                </a:effectLst>
                <a:cs typeface="Calibri" panose="020F0502020204030204" pitchFamily="34" charset="0"/>
              </a:rPr>
              <a:t>, He has poured forth this which you both see and hear</a:t>
            </a:r>
            <a:r>
              <a:rPr lang="en-US" sz="3600" cap="small" dirty="0">
                <a:effectLst>
                  <a:outerShdw blurRad="38100" dist="38100" dir="2700000" algn="tl">
                    <a:srgbClr val="000000">
                      <a:alpha val="43137"/>
                    </a:srgbClr>
                  </a:outerShdw>
                </a:effectLst>
                <a:cs typeface="Calibri" panose="020F0502020204030204" pitchFamily="34" charset="0"/>
              </a:rPr>
              <a:t>.</a:t>
            </a:r>
            <a:r>
              <a:rPr lang="en-US" sz="3600" b="1" baseline="30000" dirty="0">
                <a:effectLst>
                  <a:outerShdw blurRad="38100" dist="38100" dir="2700000" algn="tl">
                    <a:srgbClr val="000000">
                      <a:alpha val="43137"/>
                    </a:srgbClr>
                  </a:outerShdw>
                </a:effectLst>
                <a:cs typeface="Calibri" panose="020F0502020204030204" pitchFamily="34" charset="0"/>
              </a:rPr>
              <a:t>”</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3" name="Picture 2" descr="Jesus Dust: How to Live in the Kingdom of God">
            <a:extLst>
              <a:ext uri="{FF2B5EF4-FFF2-40B4-BE49-F238E27FC236}">
                <a16:creationId xmlns:a16="http://schemas.microsoft.com/office/drawing/2014/main" id="{121491E6-A593-6228-E37F-D300C248F1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5840" y="2895600"/>
            <a:ext cx="2560320" cy="1898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970988"/>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108817"/>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John 14:16-18</a:t>
            </a:r>
          </a:p>
          <a:p>
            <a:pPr algn="just"/>
            <a:r>
              <a:rPr lang="en-US" sz="3600" dirty="0">
                <a:effectLst>
                  <a:outerShdw blurRad="38100" dist="38100" dir="2700000" algn="tl">
                    <a:srgbClr val="000000">
                      <a:alpha val="43137"/>
                    </a:srgbClr>
                  </a:outerShdw>
                </a:effectLst>
                <a:cs typeface="Calibri" panose="020F0502020204030204" pitchFamily="34" charset="0"/>
              </a:rPr>
              <a:t>“</a:t>
            </a:r>
            <a:r>
              <a:rPr lang="en-US" sz="3600" baseline="30000" dirty="0">
                <a:effectLst>
                  <a:outerShdw blurRad="38100" dist="38100" dir="2700000" algn="tl">
                    <a:srgbClr val="000000">
                      <a:alpha val="43137"/>
                    </a:srgbClr>
                  </a:outerShdw>
                </a:effectLst>
                <a:cs typeface="Calibri" panose="020F0502020204030204" pitchFamily="34" charset="0"/>
              </a:rPr>
              <a:t>16</a:t>
            </a:r>
            <a:r>
              <a:rPr lang="en-US" sz="3600" b="1" baseline="30000" dirty="0">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I will ask the Father, and He will give you another Helper, that He may be with you forever; </a:t>
            </a:r>
            <a:r>
              <a:rPr lang="en-US" sz="3600" baseline="30000" dirty="0">
                <a:effectLst>
                  <a:outerShdw blurRad="38100" dist="38100" dir="2700000" algn="tl">
                    <a:srgbClr val="000000">
                      <a:alpha val="43137"/>
                    </a:srgbClr>
                  </a:outerShdw>
                </a:effectLst>
                <a:cs typeface="Calibri" panose="020F0502020204030204" pitchFamily="34" charset="0"/>
              </a:rPr>
              <a:t>17</a:t>
            </a:r>
            <a:r>
              <a:rPr lang="en-US" sz="3600" b="1" baseline="30000" dirty="0">
                <a:effectLst>
                  <a:outerShdw blurRad="38100" dist="38100" dir="2700000" algn="tl">
                    <a:srgbClr val="000000">
                      <a:alpha val="43137"/>
                    </a:srgbClr>
                  </a:outerShdw>
                </a:effectLst>
                <a:cs typeface="Calibri" panose="020F0502020204030204" pitchFamily="34" charset="0"/>
              </a:rPr>
              <a:t> </a:t>
            </a:r>
            <a:r>
              <a:rPr lang="en-US" sz="3600" i="1" dirty="0">
                <a:effectLst>
                  <a:outerShdw blurRad="38100" dist="38100" dir="2700000" algn="tl">
                    <a:srgbClr val="000000">
                      <a:alpha val="43137"/>
                    </a:srgbClr>
                  </a:outerShdw>
                </a:effectLst>
                <a:cs typeface="Calibri" panose="020F0502020204030204" pitchFamily="34" charset="0"/>
              </a:rPr>
              <a:t>that is</a:t>
            </a:r>
            <a:r>
              <a:rPr lang="en-US" sz="3600" dirty="0">
                <a:effectLst>
                  <a:outerShdw blurRad="38100" dist="38100" dir="2700000" algn="tl">
                    <a:srgbClr val="000000">
                      <a:alpha val="43137"/>
                    </a:srgbClr>
                  </a:outerShdw>
                </a:effectLst>
                <a:cs typeface="Calibri" panose="020F0502020204030204" pitchFamily="34" charset="0"/>
              </a:rPr>
              <a:t> the Spirit of truth, whom the world cannot receive, because it does not see Him or know Him, </a:t>
            </a:r>
            <a:r>
              <a:rPr lang="en-US" sz="3600" i="1" dirty="0">
                <a:effectLst>
                  <a:outerShdw blurRad="38100" dist="38100" dir="2700000" algn="tl">
                    <a:srgbClr val="000000">
                      <a:alpha val="43137"/>
                    </a:srgbClr>
                  </a:outerShdw>
                </a:effectLst>
                <a:cs typeface="Calibri" panose="020F0502020204030204" pitchFamily="34" charset="0"/>
              </a:rPr>
              <a:t>but</a:t>
            </a:r>
            <a:r>
              <a:rPr lang="en-US" sz="3600" dirty="0">
                <a:effectLst>
                  <a:outerShdw blurRad="38100" dist="38100" dir="2700000" algn="tl">
                    <a:srgbClr val="000000">
                      <a:alpha val="43137"/>
                    </a:srgbClr>
                  </a:outerShdw>
                </a:effectLst>
                <a:cs typeface="Calibri" panose="020F0502020204030204" pitchFamily="34" charset="0"/>
              </a:rPr>
              <a:t> you know Him because He abides with you and will be in you. </a:t>
            </a:r>
            <a:r>
              <a:rPr lang="en-US" sz="3600" baseline="30000" dirty="0">
                <a:effectLst>
                  <a:outerShdw blurRad="38100" dist="38100" dir="2700000" algn="tl">
                    <a:srgbClr val="000000">
                      <a:alpha val="43137"/>
                    </a:srgbClr>
                  </a:outerShdw>
                </a:effectLst>
                <a:cs typeface="Calibri" panose="020F0502020204030204" pitchFamily="34" charset="0"/>
              </a:rPr>
              <a:t>18</a:t>
            </a:r>
            <a:r>
              <a:rPr lang="en-US" sz="3600" b="1" baseline="30000" dirty="0">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“I will not leave you as orphans; I will come to you.”</a:t>
            </a:r>
            <a:endParaRPr lang="en-US" sz="4000" dirty="0">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776163478"/>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John 16:5-7</a:t>
            </a:r>
          </a:p>
          <a:p>
            <a:pPr algn="just"/>
            <a:r>
              <a:rPr lang="en-US" sz="3600" baseline="30000" dirty="0">
                <a:effectLst>
                  <a:outerShdw blurRad="38100" dist="38100" dir="2700000" algn="tl">
                    <a:srgbClr val="000000">
                      <a:alpha val="43137"/>
                    </a:srgbClr>
                  </a:outerShdw>
                </a:effectLst>
                <a:cs typeface="Calibri" panose="020F0502020204030204" pitchFamily="34" charset="0"/>
              </a:rPr>
              <a:t>5</a:t>
            </a:r>
            <a:r>
              <a:rPr lang="en-US" sz="3600" b="1" baseline="30000" dirty="0">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“But now I am going to Him who sent Me; and none of you asks Me, ‘Where are You going?’ </a:t>
            </a:r>
            <a:r>
              <a:rPr lang="en-US" sz="3600" baseline="30000" dirty="0">
                <a:effectLst>
                  <a:outerShdw blurRad="38100" dist="38100" dir="2700000" algn="tl">
                    <a:srgbClr val="000000">
                      <a:alpha val="43137"/>
                    </a:srgbClr>
                  </a:outerShdw>
                </a:effectLst>
                <a:cs typeface="Calibri" panose="020F0502020204030204" pitchFamily="34" charset="0"/>
              </a:rPr>
              <a:t>6</a:t>
            </a:r>
            <a:r>
              <a:rPr lang="en-US" sz="3600" b="1" baseline="30000" dirty="0">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But because I have said these things to you, sorrow has filled your heart. </a:t>
            </a:r>
            <a:r>
              <a:rPr lang="en-US" sz="3600" baseline="30000" dirty="0">
                <a:effectLst>
                  <a:outerShdw blurRad="38100" dist="38100" dir="2700000" algn="tl">
                    <a:srgbClr val="000000">
                      <a:alpha val="43137"/>
                    </a:srgbClr>
                  </a:outerShdw>
                </a:effectLst>
                <a:cs typeface="Calibri" panose="020F0502020204030204" pitchFamily="34" charset="0"/>
              </a:rPr>
              <a:t>7</a:t>
            </a:r>
            <a:r>
              <a:rPr lang="en-US" sz="3600" b="1" baseline="30000" dirty="0">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But I tell you the truth, it is to your advantage that I go away; for if I do not go away, the Helper will not come to you; but if I go, I will send Him to you.’”</a:t>
            </a:r>
          </a:p>
        </p:txBody>
      </p:sp>
    </p:spTree>
    <p:extLst>
      <p:ext uri="{BB962C8B-B14F-4D97-AF65-F5344CB8AC3E}">
        <p14:creationId xmlns:p14="http://schemas.microsoft.com/office/powerpoint/2010/main" val="817744896"/>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155257"/>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Luke 11:9-13</a:t>
            </a:r>
          </a:p>
          <a:p>
            <a:pPr algn="just"/>
            <a:r>
              <a:rPr lang="en-US" sz="3100" baseline="30000" dirty="0">
                <a:effectLst>
                  <a:outerShdw blurRad="38100" dist="38100" dir="2700000" algn="tl">
                    <a:srgbClr val="000000">
                      <a:alpha val="43137"/>
                    </a:srgbClr>
                  </a:outerShdw>
                </a:effectLst>
                <a:cs typeface="Calibri" panose="020F0502020204030204" pitchFamily="34" charset="0"/>
              </a:rPr>
              <a:t>9 </a:t>
            </a:r>
            <a:r>
              <a:rPr lang="en-US" sz="3100" dirty="0">
                <a:effectLst>
                  <a:outerShdw blurRad="38100" dist="38100" dir="2700000" algn="tl">
                    <a:srgbClr val="000000">
                      <a:alpha val="43137"/>
                    </a:srgbClr>
                  </a:outerShdw>
                </a:effectLst>
                <a:cs typeface="Calibri" panose="020F0502020204030204" pitchFamily="34" charset="0"/>
              </a:rPr>
              <a:t>“So I say to you, ask, and it will be given to you; seek, and you will find; knock, and it will be opened to you. </a:t>
            </a:r>
            <a:r>
              <a:rPr lang="en-US" sz="3100" baseline="30000" dirty="0">
                <a:effectLst>
                  <a:outerShdw blurRad="38100" dist="38100" dir="2700000" algn="tl">
                    <a:srgbClr val="000000">
                      <a:alpha val="43137"/>
                    </a:srgbClr>
                  </a:outerShdw>
                </a:effectLst>
                <a:cs typeface="Calibri" panose="020F0502020204030204" pitchFamily="34" charset="0"/>
              </a:rPr>
              <a:t>10 </a:t>
            </a:r>
            <a:r>
              <a:rPr lang="en-US" sz="3100" dirty="0">
                <a:effectLst>
                  <a:outerShdw blurRad="38100" dist="38100" dir="2700000" algn="tl">
                    <a:srgbClr val="000000">
                      <a:alpha val="43137"/>
                    </a:srgbClr>
                  </a:outerShdw>
                </a:effectLst>
                <a:cs typeface="Calibri" panose="020F0502020204030204" pitchFamily="34" charset="0"/>
              </a:rPr>
              <a:t>For everyone who asks, receives; and he who seeks, finds; and to him who knocks, it will be opened. </a:t>
            </a:r>
            <a:r>
              <a:rPr lang="en-US" sz="3100" baseline="30000" dirty="0">
                <a:effectLst>
                  <a:outerShdw blurRad="38100" dist="38100" dir="2700000" algn="tl">
                    <a:srgbClr val="000000">
                      <a:alpha val="43137"/>
                    </a:srgbClr>
                  </a:outerShdw>
                </a:effectLst>
                <a:cs typeface="Calibri" panose="020F0502020204030204" pitchFamily="34" charset="0"/>
              </a:rPr>
              <a:t>11 </a:t>
            </a:r>
            <a:r>
              <a:rPr lang="en-US" sz="3100" dirty="0">
                <a:effectLst>
                  <a:outerShdw blurRad="38100" dist="38100" dir="2700000" algn="tl">
                    <a:srgbClr val="000000">
                      <a:alpha val="43137"/>
                    </a:srgbClr>
                  </a:outerShdw>
                </a:effectLst>
                <a:cs typeface="Calibri" panose="020F0502020204030204" pitchFamily="34" charset="0"/>
              </a:rPr>
              <a:t>Now suppose one of you fathers is asked by his son for a fish; he will not give him a snake instead of a fish, will he? </a:t>
            </a:r>
            <a:r>
              <a:rPr lang="en-US" sz="3100" baseline="30000" dirty="0">
                <a:effectLst>
                  <a:outerShdw blurRad="38100" dist="38100" dir="2700000" algn="tl">
                    <a:srgbClr val="000000">
                      <a:alpha val="43137"/>
                    </a:srgbClr>
                  </a:outerShdw>
                </a:effectLst>
                <a:cs typeface="Calibri" panose="020F0502020204030204" pitchFamily="34" charset="0"/>
              </a:rPr>
              <a:t>12 </a:t>
            </a:r>
            <a:r>
              <a:rPr lang="en-US" sz="3100" dirty="0">
                <a:effectLst>
                  <a:outerShdw blurRad="38100" dist="38100" dir="2700000" algn="tl">
                    <a:srgbClr val="000000">
                      <a:alpha val="43137"/>
                    </a:srgbClr>
                  </a:outerShdw>
                </a:effectLst>
                <a:cs typeface="Calibri" panose="020F0502020204030204" pitchFamily="34" charset="0"/>
              </a:rPr>
              <a:t>Or </a:t>
            </a:r>
            <a:r>
              <a:rPr lang="en-US" sz="3100" i="1" dirty="0">
                <a:effectLst>
                  <a:outerShdw blurRad="38100" dist="38100" dir="2700000" algn="tl">
                    <a:srgbClr val="000000">
                      <a:alpha val="43137"/>
                    </a:srgbClr>
                  </a:outerShdw>
                </a:effectLst>
                <a:cs typeface="Calibri" panose="020F0502020204030204" pitchFamily="34" charset="0"/>
              </a:rPr>
              <a:t>if</a:t>
            </a:r>
            <a:r>
              <a:rPr lang="en-US" sz="3100" dirty="0">
                <a:effectLst>
                  <a:outerShdw blurRad="38100" dist="38100" dir="2700000" algn="tl">
                    <a:srgbClr val="000000">
                      <a:alpha val="43137"/>
                    </a:srgbClr>
                  </a:outerShdw>
                </a:effectLst>
                <a:cs typeface="Calibri" panose="020F0502020204030204" pitchFamily="34" charset="0"/>
              </a:rPr>
              <a:t> he is asked for an egg, he will not give him a scorpion, will he?</a:t>
            </a:r>
            <a:r>
              <a:rPr lang="en-US" sz="3100" baseline="30000" dirty="0">
                <a:effectLst>
                  <a:outerShdw blurRad="38100" dist="38100" dir="2700000" algn="tl">
                    <a:srgbClr val="000000">
                      <a:alpha val="43137"/>
                    </a:srgbClr>
                  </a:outerShdw>
                </a:effectLst>
                <a:cs typeface="Calibri" panose="020F0502020204030204" pitchFamily="34" charset="0"/>
              </a:rPr>
              <a:t> 13 </a:t>
            </a:r>
            <a:r>
              <a:rPr lang="en-US" sz="3100" dirty="0">
                <a:effectLst>
                  <a:outerShdw blurRad="38100" dist="38100" dir="2700000" algn="tl">
                    <a:srgbClr val="000000">
                      <a:alpha val="43137"/>
                    </a:srgbClr>
                  </a:outerShdw>
                </a:effectLst>
                <a:cs typeface="Calibri" panose="020F0502020204030204" pitchFamily="34" charset="0"/>
              </a:rPr>
              <a:t>If you then, being evil, know how to give good gifts to your children, </a:t>
            </a:r>
            <a:r>
              <a:rPr lang="en-US" sz="3100" b="1" u="sng" dirty="0">
                <a:solidFill>
                  <a:srgbClr val="FFFFCC"/>
                </a:solidFill>
                <a:effectLst>
                  <a:outerShdw blurRad="38100" dist="38100" dir="2700000" algn="tl">
                    <a:srgbClr val="000000">
                      <a:alpha val="43137"/>
                    </a:srgbClr>
                  </a:outerShdw>
                </a:effectLst>
                <a:cs typeface="Calibri" panose="020F0502020204030204" pitchFamily="34" charset="0"/>
              </a:rPr>
              <a:t>how much more will </a:t>
            </a:r>
            <a:r>
              <a:rPr lang="en-US" sz="3100" b="1" i="1" u="sng" dirty="0">
                <a:solidFill>
                  <a:srgbClr val="FFFFCC"/>
                </a:solidFill>
                <a:effectLst>
                  <a:outerShdw blurRad="38100" dist="38100" dir="2700000" algn="tl">
                    <a:srgbClr val="000000">
                      <a:alpha val="43137"/>
                    </a:srgbClr>
                  </a:outerShdw>
                </a:effectLst>
                <a:cs typeface="Calibri" panose="020F0502020204030204" pitchFamily="34" charset="0"/>
              </a:rPr>
              <a:t>your</a:t>
            </a:r>
            <a:r>
              <a:rPr lang="en-US" sz="3100" b="1" u="sng" dirty="0">
                <a:solidFill>
                  <a:srgbClr val="FFFFCC"/>
                </a:solidFill>
                <a:effectLst>
                  <a:outerShdw blurRad="38100" dist="38100" dir="2700000" algn="tl">
                    <a:srgbClr val="000000">
                      <a:alpha val="43137"/>
                    </a:srgbClr>
                  </a:outerShdw>
                </a:effectLst>
                <a:cs typeface="Calibri" panose="020F0502020204030204" pitchFamily="34" charset="0"/>
              </a:rPr>
              <a:t> heavenly Father give the Holy Spirit to those who ask Him?</a:t>
            </a:r>
            <a:r>
              <a:rPr lang="en-US" sz="3100" dirty="0">
                <a:effectLst>
                  <a:outerShdw blurRad="38100" dist="38100" dir="2700000" algn="tl">
                    <a:srgbClr val="000000">
                      <a:alpha val="43137"/>
                    </a:srgbClr>
                  </a:outerShdw>
                </a:effectLst>
                <a:cs typeface="Calibri" panose="020F0502020204030204" pitchFamily="34" charset="0"/>
              </a:rPr>
              <a:t>”</a:t>
            </a:r>
          </a:p>
        </p:txBody>
      </p:sp>
    </p:spTree>
    <p:extLst>
      <p:ext uri="{BB962C8B-B14F-4D97-AF65-F5344CB8AC3E}">
        <p14:creationId xmlns:p14="http://schemas.microsoft.com/office/powerpoint/2010/main" val="66280124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spTree>
    <p:extLst>
      <p:ext uri="{BB962C8B-B14F-4D97-AF65-F5344CB8AC3E}">
        <p14:creationId xmlns:p14="http://schemas.microsoft.com/office/powerpoint/2010/main" val="224779348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446824"/>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Luke 24:49</a:t>
            </a:r>
          </a:p>
          <a:p>
            <a:pPr algn="just"/>
            <a:r>
              <a:rPr lang="en-US" sz="3600" dirty="0">
                <a:effectLst>
                  <a:outerShdw blurRad="38100" dist="38100" dir="2700000" algn="tl">
                    <a:srgbClr val="000000">
                      <a:alpha val="43137"/>
                    </a:srgbClr>
                  </a:outerShdw>
                </a:effectLst>
                <a:cs typeface="Calibri" panose="020F0502020204030204" pitchFamily="34" charset="0"/>
              </a:rPr>
              <a:t>“And behold, I am sending forth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promise of My Father</a:t>
            </a:r>
            <a:r>
              <a:rPr lang="en-US" sz="3600" dirty="0">
                <a:effectLst>
                  <a:outerShdw blurRad="38100" dist="38100" dir="2700000" algn="tl">
                    <a:srgbClr val="000000">
                      <a:alpha val="43137"/>
                    </a:srgbClr>
                  </a:outerShdw>
                </a:effectLst>
                <a:cs typeface="Calibri" panose="020F0502020204030204" pitchFamily="34" charset="0"/>
              </a:rPr>
              <a:t> upon you; but you are to stay in the city until you are clothed with power from on high.”</a:t>
            </a:r>
            <a:endParaRPr lang="en-US" sz="3200"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3C235EE7-8026-4471-BD8D-22D5CC1CC428}"/>
              </a:ext>
            </a:extLst>
          </p:cNvPr>
          <p:cNvPicPr>
            <a:picLocks noChangeAspect="1"/>
          </p:cNvPicPr>
          <p:nvPr/>
        </p:nvPicPr>
        <p:blipFill>
          <a:blip r:embed="rId3"/>
          <a:stretch>
            <a:fillRect/>
          </a:stretch>
        </p:blipFill>
        <p:spPr>
          <a:xfrm>
            <a:off x="4831842" y="2895600"/>
            <a:ext cx="2528316" cy="1828800"/>
          </a:xfrm>
          <a:prstGeom prst="rect">
            <a:avLst/>
          </a:prstGeom>
        </p:spPr>
      </p:pic>
    </p:spTree>
    <p:extLst>
      <p:ext uri="{BB962C8B-B14F-4D97-AF65-F5344CB8AC3E}">
        <p14:creationId xmlns:p14="http://schemas.microsoft.com/office/powerpoint/2010/main" val="1176337482"/>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pic>
        <p:nvPicPr>
          <p:cNvPr id="3" name="Picture 2">
            <a:extLst>
              <a:ext uri="{FF2B5EF4-FFF2-40B4-BE49-F238E27FC236}">
                <a16:creationId xmlns:a16="http://schemas.microsoft.com/office/drawing/2014/main" id="{E23E2AAB-6571-4720-983A-9D62690EC65E}"/>
              </a:ext>
            </a:extLst>
          </p:cNvPr>
          <p:cNvPicPr>
            <a:picLocks noChangeAspect="1"/>
          </p:cNvPicPr>
          <p:nvPr/>
        </p:nvPicPr>
        <p:blipFill>
          <a:blip r:embed="rId3"/>
          <a:stretch>
            <a:fillRect/>
          </a:stretch>
        </p:blipFill>
        <p:spPr>
          <a:xfrm>
            <a:off x="5273040" y="3352800"/>
            <a:ext cx="1645920" cy="1645920"/>
          </a:xfrm>
          <a:prstGeom prst="roundRect">
            <a:avLst/>
          </a:prstGeom>
        </p:spPr>
      </p:pic>
      <p:sp>
        <p:nvSpPr>
          <p:cNvPr id="5" name="TextBox 4">
            <a:extLst>
              <a:ext uri="{FF2B5EF4-FFF2-40B4-BE49-F238E27FC236}">
                <a16:creationId xmlns:a16="http://schemas.microsoft.com/office/drawing/2014/main" id="{2E250258-942F-B8DB-B5E0-8219FDF9A823}"/>
              </a:ext>
            </a:extLst>
          </p:cNvPr>
          <p:cNvSpPr txBox="1"/>
          <p:nvPr/>
        </p:nvSpPr>
        <p:spPr>
          <a:xfrm>
            <a:off x="609600" y="0"/>
            <a:ext cx="10972800" cy="3477875"/>
          </a:xfrm>
          <a:prstGeom prst="rect">
            <a:avLst/>
          </a:prstGeom>
          <a:noFill/>
        </p:spPr>
        <p:txBody>
          <a:bodyPr wrap="square">
            <a:spAutoFit/>
          </a:bodyPr>
          <a:lstStyle/>
          <a:p>
            <a:pPr marL="0" marR="0" algn="ctr">
              <a:spcBef>
                <a:spcPts val="0"/>
              </a:spcBef>
              <a:spcAft>
                <a:spcPts val="6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1:4–5 </a:t>
            </a:r>
          </a:p>
          <a:p>
            <a:pPr marL="0" marR="0" algn="just">
              <a:spcBef>
                <a:spcPts val="0"/>
              </a:spcBef>
              <a:spcAft>
                <a:spcPts val="1000"/>
              </a:spcAft>
            </a:pPr>
            <a:r>
              <a:rPr lang="en-US" sz="3500" u="none" strike="noStrike" baseline="30000" dirty="0">
                <a:effectLst/>
                <a:latin typeface="Calibri" panose="020F0502020204030204" pitchFamily="34" charset="0"/>
              </a:rPr>
              <a:t>4</a:t>
            </a:r>
            <a:r>
              <a:rPr lang="en-US" sz="3500" u="none" strike="noStrike" dirty="0">
                <a:effectLst/>
                <a:latin typeface="Calibri" panose="020F0502020204030204" pitchFamily="34" charset="0"/>
              </a:rPr>
              <a:t> </a:t>
            </a:r>
            <a:r>
              <a:rPr lang="en-US" sz="3500" dirty="0">
                <a:effectLst/>
                <a:latin typeface="Calibri" panose="020F0502020204030204" pitchFamily="34" charset="0"/>
              </a:rPr>
              <a:t>Gathering them together, He commanded them not to leave Jerusalem, but to wait for what the Father had promised, “Which,” </a:t>
            </a:r>
            <a:r>
              <a:rPr lang="en-US" sz="3500" i="1" dirty="0">
                <a:effectLst/>
                <a:latin typeface="Calibri" panose="020F0502020204030204" pitchFamily="34" charset="0"/>
              </a:rPr>
              <a:t>He said,</a:t>
            </a:r>
            <a:r>
              <a:rPr lang="en-US" sz="3500" dirty="0">
                <a:effectLst/>
                <a:latin typeface="Calibri" panose="020F0502020204030204" pitchFamily="34" charset="0"/>
              </a:rPr>
              <a:t> “you heard of from Me; </a:t>
            </a:r>
            <a:r>
              <a:rPr lang="en-US" sz="3500" u="none" strike="noStrike" baseline="30000" dirty="0">
                <a:effectLst/>
                <a:latin typeface="Calibri" panose="020F0502020204030204" pitchFamily="34" charset="0"/>
              </a:rPr>
              <a:t>5</a:t>
            </a:r>
            <a:r>
              <a:rPr lang="en-US" sz="3500" u="none" strike="noStrike" dirty="0">
                <a:effectLst/>
                <a:latin typeface="Calibri" panose="020F0502020204030204" pitchFamily="34" charset="0"/>
              </a:rPr>
              <a:t> </a:t>
            </a:r>
            <a:r>
              <a:rPr lang="en-US" sz="3500" dirty="0">
                <a:effectLst/>
                <a:latin typeface="Calibri" panose="020F0502020204030204" pitchFamily="34" charset="0"/>
              </a:rPr>
              <a:t>for John baptized with water, but you will be baptized with the Holy Spirit not many days from now.” </a:t>
            </a:r>
          </a:p>
        </p:txBody>
      </p:sp>
    </p:spTree>
    <p:extLst>
      <p:ext uri="{BB962C8B-B14F-4D97-AF65-F5344CB8AC3E}">
        <p14:creationId xmlns:p14="http://schemas.microsoft.com/office/powerpoint/2010/main" val="2983749222"/>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551136"/>
            <a:ext cx="10972800" cy="4849664"/>
          </a:xfrm>
        </p:spPr>
        <p:txBody>
          <a:bodyPr/>
          <a:lstStyle/>
          <a:p>
            <a:pPr marL="0" indent="0" algn="just">
              <a:lnSpc>
                <a:spcPct val="100000"/>
              </a:lnSpc>
              <a:buNone/>
            </a:pPr>
            <a:r>
              <a:rPr lang="en-US" sz="2900" dirty="0">
                <a:effectLst>
                  <a:outerShdw blurRad="38100" dist="38100" dir="2700000" algn="tl">
                    <a:srgbClr val="000000">
                      <a:alpha val="43137"/>
                    </a:srgbClr>
                  </a:outerShdw>
                </a:effectLst>
              </a:rPr>
              <a:t>“Yet even apart from this consideration, Bock misses the point of the quotation from Psalm 110 in Acts 2. As verse 33 makes clear, the real link is with the outpouring of the Holy Spirit. It is a well-confirmed New Testament teaching that the gift of the Holy Spirit is the </a:t>
            </a:r>
            <a:r>
              <a:rPr lang="en-US" sz="2900" i="1" dirty="0">
                <a:effectLst>
                  <a:outerShdw blurRad="38100" dist="38100" dir="2700000" algn="tl">
                    <a:srgbClr val="000000">
                      <a:alpha val="43137"/>
                    </a:srgbClr>
                  </a:outerShdw>
                </a:effectLst>
              </a:rPr>
              <a:t>direct consequence</a:t>
            </a:r>
            <a:r>
              <a:rPr lang="en-US" sz="2900" dirty="0">
                <a:effectLst>
                  <a:outerShdw blurRad="38100" dist="38100" dir="2700000" algn="tl">
                    <a:srgbClr val="000000">
                      <a:alpha val="43137"/>
                    </a:srgbClr>
                  </a:outerShdw>
                </a:effectLst>
              </a:rPr>
              <a:t> of our Lord’s ascension to the Father. According to John’s Gospel, the Lord informed the disciples, ‘it is to your advantage that I go away; for if I do not go away, the helper will not come to you; but if I depart, I will send him to you’ (16:7). Earlier He had also said, “and I will pray to the Father, and He will give you another helper, that He may abide with you forever” (14:16). </a:t>
            </a:r>
            <a:r>
              <a:rPr lang="en-US" sz="2900" dirty="0"/>
              <a:t>Our Lord’s return to the Father and His intercession there are necessary to the outpouring of the Holy Spirit....</a:t>
            </a:r>
            <a:endParaRPr lang="en-US" sz="2900" dirty="0">
              <a:effectLst>
                <a:outerShdw blurRad="38100" dist="38100" dir="2700000" algn="tl">
                  <a:srgbClr val="000000">
                    <a:alpha val="43137"/>
                  </a:srgbClr>
                </a:outerShdw>
              </a:effectLst>
            </a:endParaRP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8" name="Rectangle 7">
            <a:extLst>
              <a:ext uri="{FF2B5EF4-FFF2-40B4-BE49-F238E27FC236}">
                <a16:creationId xmlns:a16="http://schemas.microsoft.com/office/drawing/2014/main" id="{096EBB0B-BF2A-4D28-A59B-C3F357DD5F47}"/>
              </a:ext>
            </a:extLst>
          </p:cNvPr>
          <p:cNvSpPr/>
          <p:nvPr/>
        </p:nvSpPr>
        <p:spPr>
          <a:xfrm>
            <a:off x="2687940" y="228601"/>
            <a:ext cx="681612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Zane Hodges</a:t>
            </a:r>
          </a:p>
          <a:p>
            <a:pPr algn="ctr"/>
            <a:r>
              <a:rPr lang="en-US" sz="1400" dirty="0">
                <a:effectLst>
                  <a:outerShdw blurRad="38100" dist="38100" dir="2700000" algn="tl">
                    <a:srgbClr val="000000">
                      <a:alpha val="43137"/>
                    </a:srgbClr>
                  </a:outerShdw>
                </a:effectLst>
                <a:cs typeface="Calibri" panose="020F0502020204030204" pitchFamily="34" charset="0"/>
              </a:rPr>
              <a:t>Zane C. Hodges, “A Dispensational Understanding of Acts 2,” in </a:t>
            </a:r>
            <a:r>
              <a:rPr lang="en-US" sz="1400" i="1" dirty="0">
                <a:effectLst>
                  <a:outerShdw blurRad="38100" dist="38100" dir="2700000" algn="tl">
                    <a:srgbClr val="000000">
                      <a:alpha val="43137"/>
                    </a:srgbClr>
                  </a:outerShdw>
                </a:effectLst>
                <a:cs typeface="Calibri" panose="020F0502020204030204" pitchFamily="34" charset="0"/>
              </a:rPr>
              <a:t>Issues in Dispensationalism</a:t>
            </a:r>
            <a:r>
              <a:rPr lang="en-US" sz="1400" dirty="0">
                <a:effectLst>
                  <a:outerShdw blurRad="38100" dist="38100" dir="2700000" algn="tl">
                    <a:srgbClr val="000000">
                      <a:alpha val="43137"/>
                    </a:srgbClr>
                  </a:outerShdw>
                </a:effectLst>
                <a:cs typeface="Calibri" panose="020F0502020204030204" pitchFamily="34" charset="0"/>
              </a:rPr>
              <a:t>, ed. John R. Master Wesley R. Willis, Charles C. Ryrie (Chicago: Moody, 1994), 177.</a:t>
            </a:r>
          </a:p>
        </p:txBody>
      </p:sp>
      <p:pic>
        <p:nvPicPr>
          <p:cNvPr id="12" name="Picture 2" descr="Image result for zane hodges">
            <a:extLst>
              <a:ext uri="{FF2B5EF4-FFF2-40B4-BE49-F238E27FC236}">
                <a16:creationId xmlns:a16="http://schemas.microsoft.com/office/drawing/2014/main" id="{7B640EC4-ED0B-4A7B-A6CA-F5058A1586FE}"/>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9600" y="76200"/>
            <a:ext cx="962527"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78329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550419"/>
            <a:ext cx="10972800" cy="4541806"/>
          </a:xfrm>
        </p:spPr>
        <p:txBody>
          <a:bodyPr/>
          <a:lstStyle/>
          <a:p>
            <a:pPr marL="0" indent="0" algn="just">
              <a:lnSpc>
                <a:spcPct val="100000"/>
              </a:lnSpc>
              <a:buNone/>
            </a:pPr>
            <a:r>
              <a:rPr lang="en-US" sz="2850" dirty="0">
                <a:effectLst>
                  <a:outerShdw blurRad="38100" dist="38100" dir="2700000" algn="tl">
                    <a:srgbClr val="000000">
                      <a:alpha val="43137"/>
                    </a:srgbClr>
                  </a:outerShdw>
                </a:effectLst>
              </a:rPr>
              <a:t>...</a:t>
            </a:r>
            <a:r>
              <a:rPr lang="en-US" sz="2850" dirty="0"/>
              <a:t>Thus, in Luke-Acts the gift of the Spirit is termed ‘the promise of the Father’ for which the disciples must wait until after Jesus’ ascension to Heaven (Luke 24:49; Acts 1:4). Bock labels Psalm 110 a ‘resurrection proof text.’ However, it is not an explicit statement of the resurrection since the resurrection is not mentioned in the Psalm. It does prophesy enthronement at God’s right hand. </a:t>
            </a:r>
            <a:r>
              <a:rPr lang="en-US" sz="2850" b="1" u="sng" dirty="0">
                <a:solidFill>
                  <a:srgbClr val="FFFFCC"/>
                </a:solidFill>
              </a:rPr>
              <a:t>The point of Peter quoting Psalm 110 is simply this: the seated Christ is the source of the Spirit’s outpouring. By His intercession He has secured what God the Father promised.</a:t>
            </a:r>
            <a:r>
              <a:rPr lang="en-US" sz="2850" dirty="0"/>
              <a:t> This is precisely what Acts 2:33 states: ‘therefore being exalted to the right hand of God, and having received from the Father the promise of the Holy Spirit, He poured out this which you see and hear.’”</a:t>
            </a:r>
            <a:endParaRPr lang="en-US" sz="2850" dirty="0">
              <a:effectLst>
                <a:outerShdw blurRad="38100" dist="38100" dir="2700000" algn="tl">
                  <a:srgbClr val="000000">
                    <a:alpha val="43137"/>
                  </a:srgbClr>
                </a:outerShdw>
              </a:effectLst>
            </a:endParaRP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8" name="Rectangle 7">
            <a:extLst>
              <a:ext uri="{FF2B5EF4-FFF2-40B4-BE49-F238E27FC236}">
                <a16:creationId xmlns:a16="http://schemas.microsoft.com/office/drawing/2014/main" id="{65A118FF-E421-4DDD-91DD-BFF542C2B71C}"/>
              </a:ext>
            </a:extLst>
          </p:cNvPr>
          <p:cNvSpPr/>
          <p:nvPr/>
        </p:nvSpPr>
        <p:spPr>
          <a:xfrm>
            <a:off x="2687940" y="228601"/>
            <a:ext cx="681612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mn-lt"/>
                <a:ea typeface="+mj-ea"/>
                <a:cs typeface="Calibri" panose="020F0502020204030204" pitchFamily="34" charset="0"/>
              </a:rPr>
              <a:t>Zane Hodges</a:t>
            </a:r>
          </a:p>
          <a:p>
            <a:pPr algn="ctr"/>
            <a:r>
              <a:rPr lang="en-US" sz="1400" dirty="0">
                <a:effectLst>
                  <a:outerShdw blurRad="38100" dist="38100" dir="2700000" algn="tl">
                    <a:srgbClr val="000000">
                      <a:alpha val="43137"/>
                    </a:srgbClr>
                  </a:outerShdw>
                </a:effectLst>
                <a:latin typeface="+mn-lt"/>
                <a:cs typeface="Calibri" panose="020F0502020204030204" pitchFamily="34" charset="0"/>
              </a:rPr>
              <a:t>Zane C. Hodges, “A Dispensational Understanding of Acts 2,” in </a:t>
            </a:r>
            <a:r>
              <a:rPr lang="en-US" sz="1400" i="1" dirty="0">
                <a:effectLst>
                  <a:outerShdw blurRad="38100" dist="38100" dir="2700000" algn="tl">
                    <a:srgbClr val="000000">
                      <a:alpha val="43137"/>
                    </a:srgbClr>
                  </a:outerShdw>
                </a:effectLst>
                <a:latin typeface="+mn-lt"/>
                <a:cs typeface="Calibri" panose="020F0502020204030204" pitchFamily="34" charset="0"/>
              </a:rPr>
              <a:t>Issues in Dispensationalism</a:t>
            </a:r>
            <a:r>
              <a:rPr lang="en-US" sz="1400" dirty="0">
                <a:effectLst>
                  <a:outerShdw blurRad="38100" dist="38100" dir="2700000" algn="tl">
                    <a:srgbClr val="000000">
                      <a:alpha val="43137"/>
                    </a:srgbClr>
                  </a:outerShdw>
                </a:effectLst>
                <a:latin typeface="+mn-lt"/>
                <a:cs typeface="Calibri" panose="020F0502020204030204" pitchFamily="34" charset="0"/>
              </a:rPr>
              <a:t>, ed. John R. Master Wesley R. Willis, Charles C. Ryrie (Chicago: Moody, 1994), 177.</a:t>
            </a:r>
          </a:p>
        </p:txBody>
      </p:sp>
      <p:pic>
        <p:nvPicPr>
          <p:cNvPr id="2" name="Picture 2" descr="Image result for zane hodges">
            <a:extLst>
              <a:ext uri="{FF2B5EF4-FFF2-40B4-BE49-F238E27FC236}">
                <a16:creationId xmlns:a16="http://schemas.microsoft.com/office/drawing/2014/main" id="{F819A32A-13CA-D14E-87C3-83A187A8498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9600" y="76200"/>
            <a:ext cx="962527"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08085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2:13, 15</a:t>
            </a:r>
          </a:p>
          <a:p>
            <a:pPr algn="just"/>
            <a:r>
              <a:rPr lang="en-US" sz="3600" baseline="30000" dirty="0">
                <a:effectLst>
                  <a:outerShdw blurRad="38100" dist="38100" dir="2700000" algn="tl">
                    <a:srgbClr val="000000">
                      <a:alpha val="43137"/>
                    </a:srgbClr>
                  </a:outerShdw>
                </a:effectLst>
                <a:cs typeface="Calibri" panose="020F0502020204030204" pitchFamily="34" charset="0"/>
              </a:rPr>
              <a:t>13 </a:t>
            </a:r>
            <a:r>
              <a:rPr lang="en-US" sz="3600" dirty="0">
                <a:effectLst>
                  <a:outerShdw blurRad="38100" dist="38100" dir="2700000" algn="tl">
                    <a:srgbClr val="000000">
                      <a:alpha val="43137"/>
                    </a:srgbClr>
                  </a:outerShdw>
                </a:effectLst>
                <a:cs typeface="Calibri" panose="020F0502020204030204" pitchFamily="34" charset="0"/>
              </a:rPr>
              <a:t>“But others were mocking and saying, ‘They are full of sweet wine.’… </a:t>
            </a:r>
            <a:r>
              <a:rPr lang="en-US" sz="3600" baseline="30000" dirty="0">
                <a:effectLst>
                  <a:outerShdw blurRad="38100" dist="38100" dir="2700000" algn="tl">
                    <a:srgbClr val="000000">
                      <a:alpha val="43137"/>
                    </a:srgbClr>
                  </a:outerShdw>
                </a:effectLst>
                <a:cs typeface="Calibri" panose="020F0502020204030204" pitchFamily="34" charset="0"/>
              </a:rPr>
              <a:t>15 </a:t>
            </a:r>
            <a:r>
              <a:rPr lang="en-US" sz="3600" dirty="0">
                <a:effectLst>
                  <a:outerShdw blurRad="38100" dist="38100" dir="2700000" algn="tl">
                    <a:srgbClr val="000000">
                      <a:alpha val="43137"/>
                    </a:srgbClr>
                  </a:outerShdw>
                </a:effectLst>
                <a:cs typeface="Calibri" panose="020F0502020204030204" pitchFamily="34" charset="0"/>
              </a:rPr>
              <a:t>‘For these men are not drunk, as you suppose, for it is only the third hour of the day.’”</a:t>
            </a:r>
          </a:p>
        </p:txBody>
      </p:sp>
      <p:pic>
        <p:nvPicPr>
          <p:cNvPr id="3" name="Picture 2" descr="Jesus Dust: How to Live in the Kingdom of God">
            <a:extLst>
              <a:ext uri="{FF2B5EF4-FFF2-40B4-BE49-F238E27FC236}">
                <a16:creationId xmlns:a16="http://schemas.microsoft.com/office/drawing/2014/main" id="{C691AB9A-9104-B852-4FCD-ADE21937E3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5840" y="2895600"/>
            <a:ext cx="2560320" cy="1898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975439"/>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E5B94F48-9E67-3F9D-3086-59D466DE39E7}"/>
              </a:ext>
            </a:extLst>
          </p:cNvPr>
          <p:cNvSpPr>
            <a:spLocks noGrp="1" noChangeArrowheads="1"/>
          </p:cNvSpPr>
          <p:nvPr>
            <p:ph type="title"/>
          </p:nvPr>
        </p:nvSpPr>
        <p:spPr>
          <a:xfrm>
            <a:off x="2738438" y="228600"/>
            <a:ext cx="6715125" cy="914400"/>
          </a:xfrm>
        </p:spPr>
        <p:txBody>
          <a:bodyPr/>
          <a:lstStyle/>
          <a:p>
            <a:pPr marL="458788" indent="-458788"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4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1E93A751-493A-89CA-A36D-FBB594D19FD9}"/>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20624646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446824"/>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2:34-35</a:t>
            </a:r>
          </a:p>
          <a:p>
            <a:pPr algn="just"/>
            <a:r>
              <a:rPr lang="en-US" sz="3600" dirty="0">
                <a:effectLst>
                  <a:outerShdw blurRad="38100" dist="38100" dir="2700000" algn="tl">
                    <a:srgbClr val="000000">
                      <a:alpha val="43137"/>
                    </a:srgbClr>
                  </a:outerShdw>
                </a:effectLst>
                <a:cs typeface="Calibri" panose="020F0502020204030204" pitchFamily="34" charset="0"/>
              </a:rPr>
              <a:t>“For it was not David who ascended into heaven, but he himself says: ‘</a:t>
            </a:r>
            <a:r>
              <a:rPr lang="en-US" sz="3600" cap="small" dirty="0">
                <a:effectLst>
                  <a:outerShdw blurRad="38100" dist="38100" dir="2700000" algn="tl">
                    <a:srgbClr val="000000">
                      <a:alpha val="43137"/>
                    </a:srgbClr>
                  </a:outerShdw>
                </a:effectLst>
                <a:cs typeface="Calibri" panose="020F0502020204030204" pitchFamily="34" charset="0"/>
              </a:rPr>
              <a:t>The Lord said to my Lord</a:t>
            </a:r>
            <a:r>
              <a:rPr lang="en-US" sz="3600" dirty="0">
                <a:effectLst>
                  <a:outerShdw blurRad="38100" dist="38100" dir="2700000" algn="tl">
                    <a:srgbClr val="000000">
                      <a:alpha val="43137"/>
                    </a:srgbClr>
                  </a:outerShdw>
                </a:effectLst>
                <a:cs typeface="Calibri" panose="020F0502020204030204" pitchFamily="34" charset="0"/>
              </a:rPr>
              <a:t>, “</a:t>
            </a:r>
            <a:r>
              <a:rPr lang="en-US" sz="3600" cap="small" dirty="0">
                <a:effectLst>
                  <a:outerShdw blurRad="38100" dist="38100" dir="2700000" algn="tl">
                    <a:srgbClr val="000000">
                      <a:alpha val="43137"/>
                    </a:srgbClr>
                  </a:outerShdw>
                </a:effectLst>
                <a:cs typeface="Calibri" panose="020F0502020204030204" pitchFamily="34" charset="0"/>
              </a:rPr>
              <a:t>Sit at My right hand</a:t>
            </a:r>
            <a:r>
              <a:rPr lang="en-US" sz="3600" dirty="0">
                <a:effectLst>
                  <a:outerShdw blurRad="38100" dist="38100" dir="2700000" algn="tl">
                    <a:srgbClr val="000000">
                      <a:alpha val="43137"/>
                    </a:srgbClr>
                  </a:outerShdw>
                </a:effectLst>
                <a:cs typeface="Calibri" panose="020F0502020204030204" pitchFamily="34" charset="0"/>
              </a:rPr>
              <a:t>, </a:t>
            </a:r>
            <a:r>
              <a:rPr lang="en-US" sz="3600" b="1" u="sng" cap="small" dirty="0">
                <a:solidFill>
                  <a:srgbClr val="FFFFCC"/>
                </a:solidFill>
                <a:effectLst>
                  <a:outerShdw blurRad="38100" dist="38100" dir="2700000" algn="tl">
                    <a:srgbClr val="000000">
                      <a:alpha val="43137"/>
                    </a:srgbClr>
                  </a:outerShdw>
                </a:effectLst>
                <a:cs typeface="Calibri" panose="020F0502020204030204" pitchFamily="34" charset="0"/>
              </a:rPr>
              <a:t>Until</a:t>
            </a:r>
            <a:r>
              <a:rPr lang="en-US" sz="3600" cap="small" dirty="0">
                <a:effectLst>
                  <a:outerShdw blurRad="38100" dist="38100" dir="2700000" algn="tl">
                    <a:srgbClr val="000000">
                      <a:alpha val="43137"/>
                    </a:srgbClr>
                  </a:outerShdw>
                </a:effectLst>
                <a:cs typeface="Calibri" panose="020F0502020204030204" pitchFamily="34" charset="0"/>
              </a:rPr>
              <a:t> I make Your enemies a footstool for Your feet.</a:t>
            </a:r>
            <a:r>
              <a:rPr lang="en-US" sz="3600" b="1" baseline="30000" dirty="0">
                <a:effectLst>
                  <a:outerShdw blurRad="38100" dist="38100" dir="2700000" algn="tl">
                    <a:srgbClr val="000000">
                      <a:alpha val="43137"/>
                    </a:srgbClr>
                  </a:outerShdw>
                </a:effectLst>
                <a:cs typeface="Calibri" panose="020F0502020204030204" pitchFamily="34" charset="0"/>
              </a:rPr>
              <a:t>’”</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3" name="Picture 2" descr="Jesus Dust: How to Live in the Kingdom of God">
            <a:extLst>
              <a:ext uri="{FF2B5EF4-FFF2-40B4-BE49-F238E27FC236}">
                <a16:creationId xmlns:a16="http://schemas.microsoft.com/office/drawing/2014/main" id="{C9CCD365-9F33-1E03-1D32-1A9835917C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5840" y="2895600"/>
            <a:ext cx="2560320" cy="1898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633310"/>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3221038" y="228600"/>
            <a:ext cx="5749925" cy="762000"/>
          </a:xfrm>
        </p:spPr>
        <p:txBody>
          <a:bodyPr anchor="t"/>
          <a:lstStyle/>
          <a:p>
            <a:pPr algn="ctr" defTabSz="457200" eaLnBrk="0" hangingPunct="0">
              <a:lnSpc>
                <a:spcPct val="100000"/>
              </a:lnSpc>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Satan’s Progressive Defeat</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1049721" y="1600200"/>
            <a:ext cx="10092559" cy="4876800"/>
          </a:xfrm>
        </p:spPr>
        <p:txBody>
          <a:bodyPr/>
          <a:lstStyle/>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Initial eviction from heaven (Isa 14:12-15; Ezek 28:12-17)</a:t>
            </a:r>
          </a:p>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Eden (Gen 3:15)</a:t>
            </a:r>
          </a:p>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Pre-</a:t>
            </a:r>
            <a:r>
              <a:rPr lang="en-US" sz="3200" dirty="0" err="1">
                <a:effectLst>
                  <a:outerShdw blurRad="38100" dist="38100" dir="2700000" algn="tl">
                    <a:srgbClr val="000000">
                      <a:alpha val="43137"/>
                    </a:srgbClr>
                  </a:outerShdw>
                </a:effectLst>
                <a:latin typeface="Calibri" panose="020F0502020204030204" pitchFamily="34" charset="0"/>
              </a:rPr>
              <a:t>diluvian</a:t>
            </a:r>
            <a:r>
              <a:rPr lang="en-US" sz="3200" dirty="0">
                <a:effectLst>
                  <a:outerShdw blurRad="38100" dist="38100" dir="2700000" algn="tl">
                    <a:srgbClr val="000000">
                      <a:alpha val="43137"/>
                    </a:srgbClr>
                  </a:outerShdw>
                </a:effectLst>
                <a:latin typeface="Calibri" panose="020F0502020204030204" pitchFamily="34" charset="0"/>
              </a:rPr>
              <a:t> world (1 Pet 3:19-20)</a:t>
            </a:r>
          </a:p>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Cross (John 12:31; 16:11; Col 2:15; Heb 2:14; 1 John 3:8)</a:t>
            </a:r>
          </a:p>
          <a:p>
            <a:pPr marL="461963" indent="-461963">
              <a:lnSpc>
                <a:spcPct val="100000"/>
              </a:lnSpc>
              <a:spcBef>
                <a:spcPts val="0"/>
              </a:spcBef>
              <a:spcAft>
                <a:spcPts val="1800"/>
              </a:spcAft>
              <a:buClr>
                <a:srgbClr val="00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Mid point of the Tribulation (Rev 12:9)</a:t>
            </a:r>
          </a:p>
          <a:p>
            <a:pPr marL="461963" indent="-461963">
              <a:lnSpc>
                <a:spcPct val="100000"/>
              </a:lnSpc>
              <a:spcBef>
                <a:spcPts val="0"/>
              </a:spcBef>
              <a:spcAft>
                <a:spcPts val="1800"/>
              </a:spcAft>
              <a:buClr>
                <a:srgbClr val="00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Beginning of millennium (Rev 20:2-3)</a:t>
            </a:r>
          </a:p>
          <a:p>
            <a:pPr marL="461963" indent="-461963">
              <a:lnSpc>
                <a:spcPct val="100000"/>
              </a:lnSpc>
              <a:spcBef>
                <a:spcPts val="0"/>
              </a:spcBef>
              <a:spcAft>
                <a:spcPts val="1800"/>
              </a:spcAft>
              <a:buClr>
                <a:srgbClr val="00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End of millennium (Rev 20:10)</a:t>
            </a:r>
          </a:p>
        </p:txBody>
      </p:sp>
      <p:pic>
        <p:nvPicPr>
          <p:cNvPr id="2" name="Picture 1">
            <a:extLst>
              <a:ext uri="{FF2B5EF4-FFF2-40B4-BE49-F238E27FC236}">
                <a16:creationId xmlns:a16="http://schemas.microsoft.com/office/drawing/2014/main" id="{327A3CC1-AF2A-4108-BA29-6CA2769B72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2922" y="76200"/>
            <a:ext cx="1083478" cy="1097280"/>
          </a:xfrm>
          <a:prstGeom prst="rect">
            <a:avLst/>
          </a:prstGeom>
          <a:ln w="12700">
            <a:solidFill>
              <a:schemeClr val="tx1"/>
            </a:solidFill>
          </a:ln>
        </p:spPr>
      </p:pic>
    </p:spTree>
    <p:extLst>
      <p:ext uri="{BB962C8B-B14F-4D97-AF65-F5344CB8AC3E}">
        <p14:creationId xmlns:p14="http://schemas.microsoft.com/office/powerpoint/2010/main" val="201302271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847851" y="228600"/>
            <a:ext cx="8496299" cy="14478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&amp; Titles Demonstrating </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Satan’s Post-Fall, Earthly Authority </a:t>
            </a:r>
            <a:br>
              <a:rPr lang="en-US" sz="2800" dirty="0">
                <a:effectLst>
                  <a:outerShdw blurRad="38100" dist="38100" dir="2700000" algn="tl">
                    <a:srgbClr val="000000">
                      <a:alpha val="43137"/>
                    </a:srgbClr>
                  </a:outerShdw>
                </a:effectLst>
              </a:rPr>
            </a:br>
            <a:r>
              <a:rPr lang="en-US" sz="2400" dirty="0">
                <a:effectLst>
                  <a:outerShdw blurRad="38100" dist="38100" dir="2700000" algn="tl">
                    <a:srgbClr val="000000">
                      <a:alpha val="43137"/>
                    </a:srgbClr>
                  </a:outerShdw>
                </a:effectLst>
                <a:latin typeface="+mn-lt"/>
              </a:rPr>
              <a:t>(Job 1:7; 2:2; Luke 4:5-8; Rom. 8:19-22)</a:t>
            </a:r>
            <a:endParaRPr lang="en-US" sz="2800" dirty="0">
              <a:effectLst>
                <a:outerShdw blurRad="38100" dist="38100" dir="2700000" algn="tl">
                  <a:srgbClr val="000000">
                    <a:alpha val="43137"/>
                  </a:srgbClr>
                </a:outerShdw>
              </a:effectLst>
              <a:latin typeface="+mn-lt"/>
            </a:endParaRPr>
          </a:p>
        </p:txBody>
      </p:sp>
      <p:sp>
        <p:nvSpPr>
          <p:cNvPr id="6147" name="Rectangle 3"/>
          <p:cNvSpPr>
            <a:spLocks noGrp="1" noChangeArrowheads="1"/>
          </p:cNvSpPr>
          <p:nvPr>
            <p:ph type="body" idx="1"/>
          </p:nvPr>
        </p:nvSpPr>
        <p:spPr>
          <a:xfrm>
            <a:off x="1943100" y="2057400"/>
            <a:ext cx="8305800" cy="4572001"/>
          </a:xfrm>
        </p:spPr>
        <p:txBody>
          <a:bodyPr/>
          <a:lstStyle/>
          <a:p>
            <a:pPr marL="457200" indent="-457200">
              <a:spcBef>
                <a:spcPts val="0"/>
              </a:spcBef>
              <a:spcAft>
                <a:spcPts val="24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Prince of this world (John 12:31; 14:30; 16:11)</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God of this age (2 Cor. 4:4)</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Prince and power of the air (Eph. 2:2)</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Who the believer wrestles with (Eph. 6:12)</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Roaring lion (1 Pet. 5:8)</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Whole world lies in his power (1 John 5:19)</a:t>
            </a:r>
          </a:p>
        </p:txBody>
      </p:sp>
      <p:pic>
        <p:nvPicPr>
          <p:cNvPr id="66564" name="Picture 2" descr="https://encrypted-tbn2.gstatic.com/images?q=tbn:ANd9GcSBMfbzscRtRxzhQdk5QNPtl4JEhIIZ2ki1w7Rw4zlT093wbKcls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1" y="76200"/>
            <a:ext cx="852007" cy="1097280"/>
          </a:xfrm>
          <a:prstGeom prst="rect">
            <a:avLst/>
          </a:prstGeom>
          <a:noFill/>
          <a:ln w="9525">
            <a:noFill/>
            <a:miter lim="800000"/>
            <a:headEnd/>
            <a:tailEnd/>
          </a:ln>
        </p:spPr>
      </p:pic>
    </p:spTree>
    <p:extLst>
      <p:ext uri="{BB962C8B-B14F-4D97-AF65-F5344CB8AC3E}">
        <p14:creationId xmlns:p14="http://schemas.microsoft.com/office/powerpoint/2010/main" val="196675308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981200"/>
            <a:ext cx="10972800" cy="3886200"/>
          </a:xfrm>
        </p:spPr>
        <p:txBody>
          <a:bodyPr/>
          <a:lstStyle/>
          <a:p>
            <a:pPr marL="0" indent="0" algn="just">
              <a:lnSpc>
                <a:spcPct val="100000"/>
              </a:lnSpc>
              <a:spcBef>
                <a:spcPts val="0"/>
              </a:spcBef>
              <a:buNone/>
              <a:defRPr/>
            </a:pPr>
            <a:r>
              <a:rPr lang="en-US" sz="3200" dirty="0">
                <a:effectLst>
                  <a:outerShdw blurRad="38100" dist="38100" dir="2700000" algn="tl">
                    <a:srgbClr val="000000">
                      <a:alpha val="43137"/>
                    </a:srgbClr>
                  </a:outerShdw>
                </a:effectLst>
              </a:rPr>
              <a:t>Peter’s use of Psalm 110:1 in Acts 2:34–35 is often used to justify Christ’s present Davidic enthronement. Yet of Psalm 110, Elliott Johnson observes that the Messiah’s present position as depicted in this Psalm fails to include imagery of coronation. </a:t>
            </a:r>
            <a:r>
              <a:rPr lang="en-US" sz="3200" b="1" u="sng" dirty="0">
                <a:solidFill>
                  <a:srgbClr val="FFFFCC"/>
                </a:solidFill>
                <a:effectLst>
                  <a:outerShdw blurRad="38100" dist="38100" dir="2700000" algn="tl">
                    <a:srgbClr val="000000">
                      <a:alpha val="43137"/>
                    </a:srgbClr>
                  </a:outerShdw>
                </a:effectLst>
              </a:rPr>
              <a:t>Only Christ’s priestly activity is mentioned</a:t>
            </a:r>
            <a:r>
              <a:rPr lang="en-US" sz="3200" b="1" dirty="0">
                <a:solidFill>
                  <a:srgbClr val="FFFFCC"/>
                </a:solidFill>
                <a:effectLst>
                  <a:outerShdw blurRad="38100" dist="38100" dir="2700000" algn="tl">
                    <a:srgbClr val="000000">
                      <a:alpha val="43137"/>
                    </a:srgbClr>
                  </a:outerShdw>
                </a:effectLst>
              </a:rPr>
              <a:t>.</a:t>
            </a:r>
            <a:r>
              <a:rPr lang="en-US" sz="3200" dirty="0">
                <a:effectLst>
                  <a:outerShdw blurRad="38100" dist="38100" dir="2700000" algn="tl">
                    <a:srgbClr val="000000">
                      <a:alpha val="43137"/>
                    </a:srgbClr>
                  </a:outerShdw>
                </a:effectLst>
              </a:rPr>
              <a:t> Such coronation imagery would certainly have been mentioned if in fact the Psalm were intended to describe Christ’s enthronement as Davidic King.</a:t>
            </a:r>
          </a:p>
        </p:txBody>
      </p:sp>
      <p:sp>
        <p:nvSpPr>
          <p:cNvPr id="4" name="Rectangle 3">
            <a:extLst>
              <a:ext uri="{FF2B5EF4-FFF2-40B4-BE49-F238E27FC236}">
                <a16:creationId xmlns:a16="http://schemas.microsoft.com/office/drawing/2014/main" id="{DDED8C29-5312-47D5-972D-3ABE15909AE2}"/>
              </a:ext>
            </a:extLst>
          </p:cNvPr>
          <p:cNvSpPr/>
          <p:nvPr/>
        </p:nvSpPr>
        <p:spPr>
          <a:xfrm>
            <a:off x="2656999" y="228601"/>
            <a:ext cx="6878002" cy="1215717"/>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Elliot Johnson</a:t>
            </a:r>
          </a:p>
          <a:p>
            <a:pPr algn="ctr"/>
            <a:r>
              <a:rPr lang="en-US" sz="1600" dirty="0">
                <a:effectLst>
                  <a:outerShdw blurRad="38100" dist="38100" dir="2700000" algn="tl">
                    <a:srgbClr val="000000">
                      <a:alpha val="43137"/>
                    </a:srgbClr>
                  </a:outerShdw>
                </a:effectLst>
                <a:cs typeface="Calibri" panose="020F0502020204030204" pitchFamily="34" charset="0"/>
              </a:rPr>
              <a:t>Elliott Johnson, “Hermeneutical Principles and the Interpretation of Psalm 110,” Bibliotheca Sacra 149 (October–December 1992): 433–34.</a:t>
            </a:r>
          </a:p>
        </p:txBody>
      </p:sp>
      <p:pic>
        <p:nvPicPr>
          <p:cNvPr id="1026" name="Picture 2" descr="Image result for dr. elliott johnson DTS">
            <a:extLst>
              <a:ext uri="{FF2B5EF4-FFF2-40B4-BE49-F238E27FC236}">
                <a16:creationId xmlns:a16="http://schemas.microsoft.com/office/drawing/2014/main" id="{8E9FB8A5-3A0D-4CB6-B04D-AAFAA34BD69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9120" y="76200"/>
            <a:ext cx="1097280"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020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8788" indent="-458788" algn="ctr" eaLnBrk="1" hangingPunct="1">
              <a:lnSpc>
                <a:spcPct val="100000"/>
              </a:lnSpc>
              <a:buFont typeface="+mj-lt"/>
              <a:buAutoNum type="roman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Holy Spirit’s Impact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2:5-13</a:t>
            </a:r>
          </a:p>
        </p:txBody>
      </p:sp>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Circumstances (5)</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Manifestation of tongues (6-8)</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Nations in the Diaspora (9-12)</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Charge of drunkenness (13)</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01310259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631763"/>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alpha val="43137"/>
                    </a:srgbClr>
                  </a:outerShdw>
                </a:effectLst>
              </a:rPr>
              <a:t>1 Kings 2:11-12</a:t>
            </a:r>
          </a:p>
          <a:p>
            <a:pPr algn="just"/>
            <a:r>
              <a:rPr lang="en-US" sz="3600" dirty="0">
                <a:effectLst>
                  <a:outerShdw blurRad="38100" dist="38100" dir="2700000" algn="tl">
                    <a:srgbClr val="000000">
                      <a:alpha val="43137"/>
                    </a:srgbClr>
                  </a:outerShdw>
                </a:effectLst>
              </a:rPr>
              <a:t>“The days that David reigned over </a:t>
            </a:r>
            <a:r>
              <a:rPr lang="en-US" sz="3600" b="1" u="sng" dirty="0">
                <a:solidFill>
                  <a:srgbClr val="FFFFCC"/>
                </a:solidFill>
                <a:effectLst>
                  <a:outerShdw blurRad="38100" dist="38100" dir="2700000" algn="tl">
                    <a:srgbClr val="000000">
                      <a:alpha val="43137"/>
                    </a:srgbClr>
                  </a:outerShdw>
                </a:effectLst>
              </a:rPr>
              <a:t>Israel</a:t>
            </a:r>
            <a:r>
              <a:rPr lang="en-US" sz="3600" dirty="0">
                <a:effectLst>
                  <a:outerShdw blurRad="38100" dist="38100" dir="2700000" algn="tl">
                    <a:srgbClr val="000000">
                      <a:alpha val="43137"/>
                    </a:srgbClr>
                  </a:outerShdw>
                </a:effectLst>
              </a:rPr>
              <a:t> were forty years: seven years he reigned in </a:t>
            </a:r>
            <a:r>
              <a:rPr lang="en-US" sz="3600" b="1" u="sng" dirty="0">
                <a:solidFill>
                  <a:srgbClr val="FFFFCC"/>
                </a:solidFill>
                <a:effectLst>
                  <a:outerShdw blurRad="38100" dist="38100" dir="2700000" algn="tl">
                    <a:srgbClr val="000000">
                      <a:alpha val="43137"/>
                    </a:srgbClr>
                  </a:outerShdw>
                </a:effectLst>
              </a:rPr>
              <a:t>Hebron</a:t>
            </a:r>
            <a:r>
              <a:rPr lang="en-US" sz="3600" dirty="0">
                <a:effectLst>
                  <a:outerShdw blurRad="38100" dist="38100" dir="2700000" algn="tl">
                    <a:srgbClr val="000000">
                      <a:alpha val="43137"/>
                    </a:srgbClr>
                  </a:outerShdw>
                </a:effectLst>
              </a:rPr>
              <a:t> and thirty-three years he reigned in </a:t>
            </a:r>
            <a:r>
              <a:rPr lang="en-US" sz="3600" b="1" u="sng" dirty="0">
                <a:solidFill>
                  <a:srgbClr val="FFFFCC"/>
                </a:solidFill>
                <a:effectLst>
                  <a:outerShdw blurRad="38100" dist="38100" dir="2700000" algn="tl">
                    <a:srgbClr val="000000">
                      <a:alpha val="43137"/>
                    </a:srgbClr>
                  </a:outerShdw>
                </a:effectLst>
              </a:rPr>
              <a:t>Jerusalem</a:t>
            </a:r>
            <a:r>
              <a:rPr lang="en-US" sz="3600" dirty="0">
                <a:effectLst>
                  <a:outerShdw blurRad="38100" dist="38100" dir="2700000" algn="tl">
                    <a:srgbClr val="000000">
                      <a:alpha val="43137"/>
                    </a:srgbClr>
                  </a:outerShdw>
                </a:effectLst>
              </a:rPr>
              <a:t>.</a:t>
            </a:r>
            <a:r>
              <a:rPr lang="en-US" sz="3600" b="1"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And </a:t>
            </a:r>
            <a:r>
              <a:rPr lang="en-US" sz="3600" b="1" u="sng" dirty="0">
                <a:solidFill>
                  <a:srgbClr val="FFFFCC"/>
                </a:solidFill>
                <a:effectLst>
                  <a:outerShdw blurRad="38100" dist="38100" dir="2700000" algn="tl">
                    <a:srgbClr val="000000">
                      <a:alpha val="43137"/>
                    </a:srgbClr>
                  </a:outerShdw>
                </a:effectLst>
              </a:rPr>
              <a:t>Solomon sat on the throne of David</a:t>
            </a:r>
            <a:r>
              <a:rPr lang="en-US" sz="3600" dirty="0">
                <a:effectLst>
                  <a:outerShdw blurRad="38100" dist="38100" dir="2700000" algn="tl">
                    <a:srgbClr val="000000">
                      <a:alpha val="43137"/>
                    </a:srgbClr>
                  </a:outerShdw>
                </a:effectLst>
              </a:rPr>
              <a:t> his father, and his kingdom was firmly established.”</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3" name="Picture 2" descr="Jesus Dust: How to Live in the Kingdom of God">
            <a:extLst>
              <a:ext uri="{FF2B5EF4-FFF2-40B4-BE49-F238E27FC236}">
                <a16:creationId xmlns:a16="http://schemas.microsoft.com/office/drawing/2014/main" id="{39F0C54A-C116-10F7-A4D4-6EC4681F40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30480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572865"/>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3386EFB9-830F-4A11-9069-29F8D8401807}"/>
              </a:ext>
            </a:extLst>
          </p:cNvPr>
          <p:cNvGraphicFramePr>
            <a:graphicFrameLocks noGrp="1"/>
          </p:cNvGraphicFramePr>
          <p:nvPr>
            <p:ph/>
            <p:extLst>
              <p:ext uri="{D42A27DB-BD31-4B8C-83A1-F6EECF244321}">
                <p14:modId xmlns:p14="http://schemas.microsoft.com/office/powerpoint/2010/main" val="3065949541"/>
              </p:ext>
            </p:extLst>
          </p:nvPr>
        </p:nvGraphicFramePr>
        <p:xfrm>
          <a:off x="609600" y="1188720"/>
          <a:ext cx="10972800" cy="4572000"/>
        </p:xfrm>
        <a:graphic>
          <a:graphicData uri="http://schemas.openxmlformats.org/drawingml/2006/table">
            <a:tbl>
              <a:tblPr firstRow="1" bandRow="1">
                <a:tableStyleId>{073A0DAA-6AF3-43AB-8588-CEC1D06C72B9}</a:tableStyleId>
              </a:tblPr>
              <a:tblGrid>
                <a:gridCol w="1752600">
                  <a:extLst>
                    <a:ext uri="{9D8B030D-6E8A-4147-A177-3AD203B41FA5}">
                      <a16:colId xmlns:a16="http://schemas.microsoft.com/office/drawing/2014/main" val="3561167396"/>
                    </a:ext>
                  </a:extLst>
                </a:gridCol>
                <a:gridCol w="5029200">
                  <a:extLst>
                    <a:ext uri="{9D8B030D-6E8A-4147-A177-3AD203B41FA5}">
                      <a16:colId xmlns:a16="http://schemas.microsoft.com/office/drawing/2014/main" val="980899094"/>
                    </a:ext>
                  </a:extLst>
                </a:gridCol>
                <a:gridCol w="4191000">
                  <a:extLst>
                    <a:ext uri="{9D8B030D-6E8A-4147-A177-3AD203B41FA5}">
                      <a16:colId xmlns:a16="http://schemas.microsoft.com/office/drawing/2014/main" val="2934671267"/>
                    </a:ext>
                  </a:extLst>
                </a:gridCol>
              </a:tblGrid>
              <a:tr h="914400">
                <a:tc>
                  <a:txBody>
                    <a:bodyPr/>
                    <a:lstStyle/>
                    <a:p>
                      <a:pPr algn="ctr"/>
                      <a:r>
                        <a:rPr lang="en-US" sz="3600" b="0" dirty="0">
                          <a:solidFill>
                            <a:srgbClr val="00FFFF"/>
                          </a:solidFill>
                          <a:effectLst/>
                          <a:latin typeface="Calibri" panose="020F0502020204030204" pitchFamily="34" charset="0"/>
                          <a:ea typeface="+mj-ea"/>
                          <a:cs typeface="Calibri" panose="020F0502020204030204" pitchFamily="34" charset="0"/>
                        </a:rPr>
                        <a:t>Changes</a:t>
                      </a:r>
                    </a:p>
                  </a:txBody>
                  <a:tcPr anchor="ctr"/>
                </a:tc>
                <a:tc>
                  <a:txBody>
                    <a:bodyPr/>
                    <a:lstStyle/>
                    <a:p>
                      <a:pPr algn="ctr"/>
                      <a:r>
                        <a:rPr lang="en-US" sz="3600" b="0" dirty="0">
                          <a:solidFill>
                            <a:srgbClr val="00FFFF"/>
                          </a:solidFill>
                          <a:effectLst/>
                          <a:latin typeface="Calibri" panose="020F0502020204030204" pitchFamily="34" charset="0"/>
                          <a:ea typeface="+mj-ea"/>
                          <a:cs typeface="Calibri" panose="020F0502020204030204" pitchFamily="34" charset="0"/>
                        </a:rPr>
                        <a:t>Biblical Davidic Throne</a:t>
                      </a:r>
                    </a:p>
                  </a:txBody>
                  <a:tcPr anchor="ctr"/>
                </a:tc>
                <a:tc>
                  <a:txBody>
                    <a:bodyPr/>
                    <a:lstStyle/>
                    <a:p>
                      <a:pPr algn="ctr"/>
                      <a:r>
                        <a:rPr lang="en-US" sz="3600" b="0" dirty="0">
                          <a:solidFill>
                            <a:srgbClr val="00FFFF"/>
                          </a:solidFill>
                          <a:effectLst/>
                          <a:latin typeface="Calibri" panose="020F0502020204030204" pitchFamily="34" charset="0"/>
                          <a:ea typeface="+mj-ea"/>
                          <a:cs typeface="Calibri" panose="020F0502020204030204" pitchFamily="34" charset="0"/>
                        </a:rPr>
                        <a:t>Davidic Throne Now?</a:t>
                      </a:r>
                    </a:p>
                  </a:txBody>
                  <a:tcPr anchor="ctr"/>
                </a:tc>
                <a:extLst>
                  <a:ext uri="{0D108BD9-81ED-4DB2-BD59-A6C34878D82A}">
                    <a16:rowId xmlns:a16="http://schemas.microsoft.com/office/drawing/2014/main" val="2178549750"/>
                  </a:ext>
                </a:extLst>
              </a:tr>
              <a:tr h="914400">
                <a:tc>
                  <a:txBody>
                    <a:bodyPr/>
                    <a:lstStyle/>
                    <a:p>
                      <a:pPr marL="112713" indent="0" algn="l"/>
                      <a:r>
                        <a:rPr lang="en-US" sz="3600" b="1" dirty="0">
                          <a:latin typeface="Calibri" panose="020F0502020204030204" pitchFamily="34" charset="0"/>
                          <a:cs typeface="Calibri" panose="020F0502020204030204" pitchFamily="34" charset="0"/>
                        </a:rPr>
                        <a:t>Place:</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Earth</a:t>
                      </a:r>
                    </a:p>
                  </a:txBody>
                  <a:tcPr anchor="ctr"/>
                </a:tc>
                <a:tc>
                  <a:txBody>
                    <a:bodyPr/>
                    <a:lstStyle/>
                    <a:p>
                      <a:pPr algn="ctr"/>
                      <a:r>
                        <a:rPr lang="en-US" sz="3600" b="1" dirty="0">
                          <a:solidFill>
                            <a:srgbClr val="0000FF"/>
                          </a:solidFill>
                          <a:latin typeface="Calibri" panose="020F0502020204030204" pitchFamily="34" charset="0"/>
                          <a:cs typeface="Calibri" panose="020F0502020204030204" pitchFamily="34" charset="0"/>
                        </a:rPr>
                        <a:t>Heaven</a:t>
                      </a:r>
                    </a:p>
                  </a:txBody>
                  <a:tcPr anchor="ctr"/>
                </a:tc>
                <a:extLst>
                  <a:ext uri="{0D108BD9-81ED-4DB2-BD59-A6C34878D82A}">
                    <a16:rowId xmlns:a16="http://schemas.microsoft.com/office/drawing/2014/main" val="745773342"/>
                  </a:ext>
                </a:extLst>
              </a:tr>
              <a:tr h="914400">
                <a:tc>
                  <a:txBody>
                    <a:bodyPr/>
                    <a:lstStyle/>
                    <a:p>
                      <a:pPr marL="112713" indent="0" algn="l" defTabSz="914400" rtl="0" eaLnBrk="1" latinLnBrk="0" hangingPunct="1"/>
                      <a:r>
                        <a:rPr lang="en-US" sz="3600" b="1" kern="1200" dirty="0">
                          <a:solidFill>
                            <a:schemeClr val="dk1"/>
                          </a:solidFill>
                          <a:latin typeface="Calibri" panose="020F0502020204030204" pitchFamily="34" charset="0"/>
                          <a:ea typeface="+mn-ea"/>
                          <a:cs typeface="Calibri" panose="020F0502020204030204" pitchFamily="34" charset="0"/>
                        </a:rPr>
                        <a:t>People:</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Israel</a:t>
                      </a:r>
                    </a:p>
                  </a:txBody>
                  <a:tcPr anchor="ctr"/>
                </a:tc>
                <a:tc>
                  <a:txBody>
                    <a:bodyPr/>
                    <a:lstStyle/>
                    <a:p>
                      <a:pPr algn="ctr"/>
                      <a:r>
                        <a:rPr lang="en-US" sz="3600" b="1" dirty="0">
                          <a:solidFill>
                            <a:srgbClr val="0000FF"/>
                          </a:solidFill>
                          <a:latin typeface="Calibri" panose="020F0502020204030204" pitchFamily="34" charset="0"/>
                          <a:cs typeface="Calibri" panose="020F0502020204030204" pitchFamily="34" charset="0"/>
                        </a:rPr>
                        <a:t>Gentile Church</a:t>
                      </a:r>
                    </a:p>
                  </a:txBody>
                  <a:tcPr anchor="ctr"/>
                </a:tc>
                <a:extLst>
                  <a:ext uri="{0D108BD9-81ED-4DB2-BD59-A6C34878D82A}">
                    <a16:rowId xmlns:a16="http://schemas.microsoft.com/office/drawing/2014/main" val="1199476003"/>
                  </a:ext>
                </a:extLst>
              </a:tr>
              <a:tr h="914400">
                <a:tc>
                  <a:txBody>
                    <a:bodyPr/>
                    <a:lstStyle/>
                    <a:p>
                      <a:pPr marL="112713" indent="0" algn="l" defTabSz="914400" rtl="0" eaLnBrk="1" latinLnBrk="0" hangingPunct="1"/>
                      <a:r>
                        <a:rPr lang="en-US" sz="3600" b="1" kern="1200" dirty="0">
                          <a:solidFill>
                            <a:schemeClr val="dk1"/>
                          </a:solidFill>
                          <a:latin typeface="Calibri" panose="020F0502020204030204" pitchFamily="34" charset="0"/>
                          <a:ea typeface="+mn-ea"/>
                          <a:cs typeface="Calibri" panose="020F0502020204030204" pitchFamily="34" charset="0"/>
                        </a:rPr>
                        <a:t>Israel:</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Converted</a:t>
                      </a:r>
                    </a:p>
                  </a:txBody>
                  <a:tcPr anchor="ctr"/>
                </a:tc>
                <a:tc>
                  <a:txBody>
                    <a:bodyPr/>
                    <a:lstStyle/>
                    <a:p>
                      <a:pPr algn="ctr"/>
                      <a:r>
                        <a:rPr lang="en-US" sz="3600" b="1" dirty="0">
                          <a:solidFill>
                            <a:srgbClr val="0000FF"/>
                          </a:solidFill>
                          <a:latin typeface="Calibri" panose="020F0502020204030204" pitchFamily="34" charset="0"/>
                          <a:cs typeface="Calibri" panose="020F0502020204030204" pitchFamily="34" charset="0"/>
                        </a:rPr>
                        <a:t>Unconverted</a:t>
                      </a:r>
                    </a:p>
                  </a:txBody>
                  <a:tcPr anchor="ctr"/>
                </a:tc>
                <a:extLst>
                  <a:ext uri="{0D108BD9-81ED-4DB2-BD59-A6C34878D82A}">
                    <a16:rowId xmlns:a16="http://schemas.microsoft.com/office/drawing/2014/main" val="2593988310"/>
                  </a:ext>
                </a:extLst>
              </a:tr>
              <a:tr h="914400">
                <a:tc>
                  <a:txBody>
                    <a:bodyPr/>
                    <a:lstStyle/>
                    <a:p>
                      <a:pPr marL="112713" indent="0" algn="l" defTabSz="914400" rtl="0" eaLnBrk="1" latinLnBrk="0" hangingPunct="1"/>
                      <a:r>
                        <a:rPr lang="en-US" sz="3600" b="1" kern="1200" dirty="0">
                          <a:solidFill>
                            <a:schemeClr val="dk1"/>
                          </a:solidFill>
                          <a:latin typeface="Calibri" panose="020F0502020204030204" pitchFamily="34" charset="0"/>
                          <a:ea typeface="+mn-ea"/>
                          <a:cs typeface="Calibri" panose="020F0502020204030204" pitchFamily="34" charset="0"/>
                        </a:rPr>
                        <a:t>Realm</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Physical</a:t>
                      </a:r>
                    </a:p>
                  </a:txBody>
                  <a:tcPr anchor="ctr"/>
                </a:tc>
                <a:tc>
                  <a:txBody>
                    <a:bodyPr/>
                    <a:lstStyle/>
                    <a:p>
                      <a:pPr algn="ctr"/>
                      <a:r>
                        <a:rPr lang="en-US" sz="3600" b="1" dirty="0">
                          <a:solidFill>
                            <a:srgbClr val="0000FF"/>
                          </a:solidFill>
                          <a:latin typeface="Calibri" panose="020F0502020204030204" pitchFamily="34" charset="0"/>
                          <a:cs typeface="Calibri" panose="020F0502020204030204" pitchFamily="34" charset="0"/>
                        </a:rPr>
                        <a:t>Spiritual</a:t>
                      </a:r>
                    </a:p>
                  </a:txBody>
                  <a:tcPr anchor="ctr"/>
                </a:tc>
                <a:extLst>
                  <a:ext uri="{0D108BD9-81ED-4DB2-BD59-A6C34878D82A}">
                    <a16:rowId xmlns:a16="http://schemas.microsoft.com/office/drawing/2014/main" val="795456391"/>
                  </a:ext>
                </a:extLst>
              </a:tr>
            </a:tbl>
          </a:graphicData>
        </a:graphic>
      </p:graphicFrame>
    </p:spTree>
    <p:extLst>
      <p:ext uri="{BB962C8B-B14F-4D97-AF65-F5344CB8AC3E}">
        <p14:creationId xmlns:p14="http://schemas.microsoft.com/office/powerpoint/2010/main" val="196698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595736"/>
            <a:ext cx="10972800" cy="4805064"/>
          </a:xfrm>
        </p:spPr>
        <p:txBody>
          <a:bodyPr/>
          <a:lstStyle/>
          <a:p>
            <a:pPr marL="0" indent="0" algn="just">
              <a:lnSpc>
                <a:spcPct val="100000"/>
              </a:lnSpc>
              <a:buNone/>
              <a:defRPr/>
            </a:pPr>
            <a:r>
              <a:rPr lang="en-US" dirty="0">
                <a:effectLst>
                  <a:outerShdw blurRad="38100" dist="38100" dir="2700000" algn="tl">
                    <a:srgbClr val="000000">
                      <a:alpha val="43137"/>
                    </a:srgbClr>
                  </a:outerShdw>
                </a:effectLst>
              </a:rPr>
              <a:t>“[T]he new redemptive events in the course of </a:t>
            </a:r>
            <a:r>
              <a:rPr lang="en-US" i="1" dirty="0" err="1">
                <a:effectLst>
                  <a:outerShdw blurRad="38100" dist="38100" dir="2700000" algn="tl">
                    <a:srgbClr val="000000">
                      <a:alpha val="43137"/>
                    </a:srgbClr>
                  </a:outerShdw>
                </a:effectLst>
              </a:rPr>
              <a:t>Heilsgeschichte</a:t>
            </a:r>
            <a:r>
              <a:rPr lang="en-US" baseline="30000"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have compelled Peter to </a:t>
            </a:r>
            <a:r>
              <a:rPr lang="en-US" b="1" u="sng" dirty="0">
                <a:solidFill>
                  <a:srgbClr val="FFFFCC"/>
                </a:solidFill>
                <a:effectLst>
                  <a:outerShdw blurRad="38100" dist="38100" dir="2700000" algn="tl">
                    <a:srgbClr val="000000">
                      <a:alpha val="43137"/>
                    </a:srgbClr>
                  </a:outerShdw>
                </a:effectLst>
              </a:rPr>
              <a:t>reinterpret the Old Testament</a:t>
            </a:r>
            <a:r>
              <a:rPr lang="en-US" dirty="0">
                <a:effectLst>
                  <a:outerShdw blurRad="38100" dist="38100" dir="2700000" algn="tl">
                    <a:srgbClr val="000000">
                      <a:alpha val="43137"/>
                    </a:srgbClr>
                  </a:outerShdw>
                </a:effectLst>
              </a:rPr>
              <a:t>. Because of the resurrection and ascension of Jesus, Peter </a:t>
            </a:r>
            <a:r>
              <a:rPr lang="en-US" b="1" u="sng" dirty="0">
                <a:solidFill>
                  <a:srgbClr val="FFFFCC"/>
                </a:solidFill>
                <a:effectLst>
                  <a:outerShdw blurRad="38100" dist="38100" dir="2700000" algn="tl">
                    <a:srgbClr val="000000">
                      <a:alpha val="43137"/>
                    </a:srgbClr>
                  </a:outerShdw>
                </a:effectLst>
              </a:rPr>
              <a:t>transfers the messianic Davidic throne from Jerusalem to God’s right hand in heaven</a:t>
            </a:r>
            <a:r>
              <a:rPr lang="en-US" dirty="0">
                <a:effectLst>
                  <a:outerShdw blurRad="38100" dist="38100" dir="2700000" algn="tl">
                    <a:srgbClr val="000000">
                      <a:alpha val="43137"/>
                    </a:srgbClr>
                  </a:outerShdw>
                </a:effectLst>
              </a:rPr>
              <a:t>. Jesus has now been enthroned as the Davidic Messiah on the throne of David, and is awaiting the final consummation of his messianic reign.. .. This involves a rather </a:t>
            </a:r>
            <a:r>
              <a:rPr lang="en-US" b="1" u="sng" dirty="0">
                <a:solidFill>
                  <a:srgbClr val="FFFFCC"/>
                </a:solidFill>
                <a:effectLst>
                  <a:outerShdw blurRad="38100" dist="38100" dir="2700000" algn="tl">
                    <a:srgbClr val="000000">
                      <a:alpha val="43137"/>
                    </a:srgbClr>
                  </a:outerShdw>
                </a:effectLst>
              </a:rPr>
              <a:t>radical reinterpretation of Old Testament prophecies</a:t>
            </a:r>
            <a:r>
              <a:rPr lang="en-US" dirty="0">
                <a:effectLst>
                  <a:outerShdw blurRad="38100" dist="38100" dir="2700000" algn="tl">
                    <a:srgbClr val="000000">
                      <a:alpha val="43137"/>
                    </a:srgbClr>
                  </a:outerShdw>
                </a:effectLst>
              </a:rPr>
              <a:t>, but no more so than the entire </a:t>
            </a:r>
            <a:r>
              <a:rPr lang="en-US" b="1" u="sng" dirty="0">
                <a:solidFill>
                  <a:srgbClr val="FFFFCC"/>
                </a:solidFill>
                <a:effectLst>
                  <a:outerShdw blurRad="38100" dist="38100" dir="2700000" algn="tl">
                    <a:srgbClr val="000000">
                      <a:alpha val="43137"/>
                    </a:srgbClr>
                  </a:outerShdw>
                </a:effectLst>
              </a:rPr>
              <a:t>reinterpretation</a:t>
            </a:r>
            <a:r>
              <a:rPr lang="en-US" dirty="0">
                <a:effectLst>
                  <a:outerShdw blurRad="38100" dist="38100" dir="2700000" algn="tl">
                    <a:srgbClr val="000000">
                      <a:alpha val="43137"/>
                    </a:srgbClr>
                  </a:outerShdw>
                </a:effectLst>
              </a:rPr>
              <a:t> of God’s redemptive plan by the early church. In fact, it is an essential part of this </a:t>
            </a:r>
            <a:r>
              <a:rPr lang="en-US" b="1" u="sng" dirty="0">
                <a:solidFill>
                  <a:srgbClr val="FFFFCC"/>
                </a:solidFill>
                <a:effectLst>
                  <a:outerShdw blurRad="38100" dist="38100" dir="2700000" algn="tl">
                    <a:srgbClr val="000000">
                      <a:alpha val="43137"/>
                    </a:srgbClr>
                  </a:outerShdw>
                </a:effectLst>
              </a:rPr>
              <a:t>reinterpretation</a:t>
            </a:r>
            <a:r>
              <a:rPr lang="en-US" dirty="0">
                <a:effectLst>
                  <a:outerShdw blurRad="38100" dist="38100" dir="2700000" algn="tl">
                    <a:srgbClr val="000000">
                      <a:alpha val="43137"/>
                    </a:srgbClr>
                  </a:outerShdw>
                </a:effectLst>
              </a:rPr>
              <a:t> demanded by the events of redemptive history.. ..Jesus is enthroned as the Messiah.... He must reign until all his enemies are made a stool for his feet.”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pic>
        <p:nvPicPr>
          <p:cNvPr id="8" name="Picture 7">
            <a:extLst>
              <a:ext uri="{FF2B5EF4-FFF2-40B4-BE49-F238E27FC236}">
                <a16:creationId xmlns:a16="http://schemas.microsoft.com/office/drawing/2014/main" id="{EF719D8F-C67A-4E5B-9EAA-263ED043A0D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134600" y="76200"/>
            <a:ext cx="1484579" cy="990600"/>
          </a:xfrm>
          <a:prstGeom prst="rect">
            <a:avLst/>
          </a:prstGeom>
        </p:spPr>
      </p:pic>
      <p:sp>
        <p:nvSpPr>
          <p:cNvPr id="2" name="Rectangle 1">
            <a:extLst>
              <a:ext uri="{FF2B5EF4-FFF2-40B4-BE49-F238E27FC236}">
                <a16:creationId xmlns:a16="http://schemas.microsoft.com/office/drawing/2014/main" id="{E1AA4512-8E49-4EAA-9107-A79070D221AD}"/>
              </a:ext>
            </a:extLst>
          </p:cNvPr>
          <p:cNvSpPr/>
          <p:nvPr/>
        </p:nvSpPr>
        <p:spPr>
          <a:xfrm>
            <a:off x="2476171" y="228600"/>
            <a:ext cx="7239661" cy="1000274"/>
          </a:xfrm>
          <a:prstGeom prst="rect">
            <a:avLst/>
          </a:prstGeom>
        </p:spPr>
        <p:txBody>
          <a:bodyPr wrap="square">
            <a:spAutoFit/>
          </a:bodyPr>
          <a:lstStyle/>
          <a:p>
            <a:pPr algn="ctr">
              <a:spcAft>
                <a:spcPts val="600"/>
              </a:spcAft>
              <a:buClr>
                <a:schemeClr val="tx2"/>
              </a:buClr>
              <a:buSzPct val="75000"/>
              <a:defRPr/>
            </a:pPr>
            <a:r>
              <a:rPr lang="en-US" sz="3600" dirty="0">
                <a:solidFill>
                  <a:srgbClr val="00FFFF"/>
                </a:solidFill>
                <a:effectLst>
                  <a:outerShdw blurRad="38100" dist="38100" dir="2700000" algn="tl">
                    <a:srgbClr val="000000">
                      <a:alpha val="43137"/>
                    </a:srgbClr>
                  </a:outerShdw>
                </a:effectLst>
                <a:ea typeface="+mj-ea"/>
                <a:cs typeface="+mj-cs"/>
              </a:rPr>
              <a:t>George Eldon Ladd</a:t>
            </a:r>
          </a:p>
          <a:p>
            <a:pPr algn="ctr"/>
            <a:r>
              <a:rPr lang="en-US" dirty="0">
                <a:effectLst>
                  <a:outerShdw blurRad="38100" dist="38100" dir="2700000" algn="tl">
                    <a:srgbClr val="000000">
                      <a:alpha val="43137"/>
                    </a:srgbClr>
                  </a:outerShdw>
                </a:effectLst>
              </a:rPr>
              <a:t>A Theology of the New Testament (Grand Rapids: Eerdmans, 1974), 336–37.</a:t>
            </a:r>
          </a:p>
        </p:txBody>
      </p:sp>
      <p:pic>
        <p:nvPicPr>
          <p:cNvPr id="5" name="Picture 4">
            <a:extLst>
              <a:ext uri="{FF2B5EF4-FFF2-40B4-BE49-F238E27FC236}">
                <a16:creationId xmlns:a16="http://schemas.microsoft.com/office/drawing/2014/main" id="{13C4049B-1BEF-4DCB-A5D8-50D86B8B91E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09600" y="91440"/>
            <a:ext cx="800100" cy="914400"/>
          </a:xfrm>
          <a:prstGeom prst="rect">
            <a:avLst/>
          </a:prstGeom>
          <a:ln>
            <a:solidFill>
              <a:schemeClr val="tx1"/>
            </a:solidFill>
          </a:ln>
        </p:spPr>
      </p:pic>
    </p:spTree>
    <p:extLst>
      <p:ext uri="{BB962C8B-B14F-4D97-AF65-F5344CB8AC3E}">
        <p14:creationId xmlns:p14="http://schemas.microsoft.com/office/powerpoint/2010/main" val="81766067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730092"/>
            <a:ext cx="10972800" cy="3046988"/>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rPr>
              <a:t>“…the New Testament does introduce </a:t>
            </a:r>
            <a:r>
              <a:rPr lang="en-US" sz="3200" b="1" u="sng" dirty="0">
                <a:solidFill>
                  <a:srgbClr val="FFFFCC"/>
                </a:solidFill>
                <a:effectLst>
                  <a:outerShdw blurRad="38100" dist="38100" dir="2700000" algn="tl">
                    <a:srgbClr val="000000">
                      <a:alpha val="43137"/>
                    </a:srgbClr>
                  </a:outerShdw>
                </a:effectLst>
              </a:rPr>
              <a:t>change</a:t>
            </a:r>
            <a:r>
              <a:rPr lang="en-US" sz="3200" dirty="0">
                <a:effectLst>
                  <a:outerShdw blurRad="38100" dist="38100" dir="2700000" algn="tl">
                    <a:srgbClr val="000000">
                      <a:alpha val="43137"/>
                    </a:srgbClr>
                  </a:outerShdw>
                </a:effectLst>
              </a:rPr>
              <a:t> and advance; it does not merely repeat Old Testament revelation. In making complementary </a:t>
            </a:r>
            <a:r>
              <a:rPr lang="en-US" sz="3200" b="1" u="sng" dirty="0">
                <a:solidFill>
                  <a:srgbClr val="FFFFCC"/>
                </a:solidFill>
                <a:effectLst>
                  <a:outerShdw blurRad="38100" dist="38100" dir="2700000" algn="tl">
                    <a:srgbClr val="000000">
                      <a:alpha val="43137"/>
                    </a:srgbClr>
                  </a:outerShdw>
                </a:effectLst>
              </a:rPr>
              <a:t>additions</a:t>
            </a:r>
            <a:r>
              <a:rPr lang="en-US" sz="3200" dirty="0">
                <a:effectLst>
                  <a:outerShdw blurRad="38100" dist="38100" dir="2700000" algn="tl">
                    <a:srgbClr val="000000">
                      <a:alpha val="43137"/>
                    </a:srgbClr>
                  </a:outerShdw>
                </a:effectLst>
              </a:rPr>
              <a:t>, however, it does not jettison Old Testament promises. The </a:t>
            </a:r>
            <a:r>
              <a:rPr lang="en-US" sz="3200" b="1" u="sng" dirty="0">
                <a:solidFill>
                  <a:srgbClr val="FFFFCC"/>
                </a:solidFill>
                <a:effectLst>
                  <a:outerShdw blurRad="38100" dist="38100" dir="2700000" algn="tl">
                    <a:srgbClr val="000000">
                      <a:alpha val="43137"/>
                    </a:srgbClr>
                  </a:outerShdw>
                </a:effectLst>
              </a:rPr>
              <a:t>enhancement</a:t>
            </a:r>
            <a:r>
              <a:rPr lang="en-US" sz="3200" dirty="0">
                <a:effectLst>
                  <a:outerShdw blurRad="38100" dist="38100" dir="2700000" algn="tl">
                    <a:srgbClr val="000000">
                      <a:alpha val="43137"/>
                    </a:srgbClr>
                  </a:outerShdw>
                </a:effectLst>
              </a:rPr>
              <a:t> is not at the expense of the original promise.”</a:t>
            </a:r>
          </a:p>
        </p:txBody>
      </p:sp>
      <p:sp>
        <p:nvSpPr>
          <p:cNvPr id="8" name="TextBox 7"/>
          <p:cNvSpPr txBox="1"/>
          <p:nvPr/>
        </p:nvSpPr>
        <p:spPr>
          <a:xfrm>
            <a:off x="1714500" y="6248400"/>
            <a:ext cx="8763000" cy="523220"/>
          </a:xfrm>
          <a:prstGeom prst="rect">
            <a:avLst/>
          </a:prstGeom>
          <a:noFill/>
        </p:spPr>
        <p:txBody>
          <a:bodyPr wrap="square" rtlCol="0">
            <a:spAutoFit/>
          </a:bodyPr>
          <a:lstStyle/>
          <a:p>
            <a:pPr algn="ctr"/>
            <a:r>
              <a:rPr lang="en-US" sz="1400" dirty="0">
                <a:effectLst>
                  <a:outerShdw blurRad="38100" dist="38100" dir="2700000" algn="tl">
                    <a:srgbClr val="000000">
                      <a:alpha val="43137"/>
                    </a:srgbClr>
                  </a:outerShdw>
                </a:effectLst>
                <a:cs typeface="Calibri" panose="020F0502020204030204" pitchFamily="34" charset="0"/>
              </a:rPr>
              <a:t>Craig </a:t>
            </a:r>
            <a:r>
              <a:rPr lang="en-US" sz="1400" dirty="0" err="1">
                <a:effectLst>
                  <a:outerShdw blurRad="38100" dist="38100" dir="2700000" algn="tl">
                    <a:srgbClr val="000000">
                      <a:alpha val="43137"/>
                    </a:srgbClr>
                  </a:outerShdw>
                </a:effectLst>
                <a:cs typeface="Calibri" panose="020F0502020204030204" pitchFamily="34" charset="0"/>
              </a:rPr>
              <a:t>Blaising</a:t>
            </a:r>
            <a:r>
              <a:rPr lang="en-US" sz="1400" dirty="0">
                <a:effectLst>
                  <a:outerShdw blurRad="38100" dist="38100" dir="2700000" algn="tl">
                    <a:srgbClr val="000000">
                      <a:alpha val="43137"/>
                    </a:srgbClr>
                  </a:outerShdw>
                </a:effectLst>
                <a:cs typeface="Calibri" panose="020F0502020204030204" pitchFamily="34" charset="0"/>
              </a:rPr>
              <a:t> and Darrell Bock, “Dispensationalism, Israel and the Church: Assessment and Dialogue,” in </a:t>
            </a:r>
            <a:r>
              <a:rPr lang="en-US" sz="1400" i="1" dirty="0">
                <a:effectLst>
                  <a:outerShdw blurRad="38100" dist="38100" dir="2700000" algn="tl">
                    <a:srgbClr val="000000">
                      <a:alpha val="43137"/>
                    </a:srgbClr>
                  </a:outerShdw>
                </a:effectLst>
                <a:cs typeface="Calibri" panose="020F0502020204030204" pitchFamily="34" charset="0"/>
              </a:rPr>
              <a:t>Dispensationalism, Israel and the Church</a:t>
            </a:r>
            <a:r>
              <a:rPr lang="en-US" sz="1400" dirty="0">
                <a:effectLst>
                  <a:outerShdw blurRad="38100" dist="38100" dir="2700000" algn="tl">
                    <a:srgbClr val="000000">
                      <a:alpha val="43137"/>
                    </a:srgbClr>
                  </a:outerShdw>
                </a:effectLst>
                <a:cs typeface="Calibri" panose="020F0502020204030204" pitchFamily="34" charset="0"/>
              </a:rPr>
              <a:t>, ed. Craig </a:t>
            </a:r>
            <a:r>
              <a:rPr lang="en-US" sz="1400" dirty="0" err="1">
                <a:effectLst>
                  <a:outerShdw blurRad="38100" dist="38100" dir="2700000" algn="tl">
                    <a:srgbClr val="000000">
                      <a:alpha val="43137"/>
                    </a:srgbClr>
                  </a:outerShdw>
                </a:effectLst>
                <a:cs typeface="Calibri" panose="020F0502020204030204" pitchFamily="34" charset="0"/>
              </a:rPr>
              <a:t>Blaising</a:t>
            </a:r>
            <a:r>
              <a:rPr lang="en-US" sz="1400" dirty="0">
                <a:effectLst>
                  <a:outerShdw blurRad="38100" dist="38100" dir="2700000" algn="tl">
                    <a:srgbClr val="000000">
                      <a:alpha val="43137"/>
                    </a:srgbClr>
                  </a:outerShdw>
                </a:effectLst>
                <a:cs typeface="Calibri" panose="020F0502020204030204" pitchFamily="34" charset="0"/>
              </a:rPr>
              <a:t> and Darrell Bock (Grand Rapids: Zondervan, 1992), 392–93.</a:t>
            </a:r>
          </a:p>
        </p:txBody>
      </p:sp>
      <p:sp>
        <p:nvSpPr>
          <p:cNvPr id="3" name="Rectangle 2"/>
          <p:cNvSpPr/>
          <p:nvPr/>
        </p:nvSpPr>
        <p:spPr>
          <a:xfrm>
            <a:off x="2590802" y="228601"/>
            <a:ext cx="7010399" cy="1200329"/>
          </a:xfrm>
          <a:prstGeom prst="rect">
            <a:avLst/>
          </a:prstGeom>
        </p:spPr>
        <p:txBody>
          <a:bodyPr wrap="square">
            <a:spAutoFit/>
          </a:bodyPr>
          <a:lstStyle/>
          <a:p>
            <a:pPr algn="ctr"/>
            <a:r>
              <a:rPr lang="en-US" sz="3600" dirty="0">
                <a:solidFill>
                  <a:srgbClr val="00FFFF"/>
                </a:solidFill>
                <a:effectLst>
                  <a:outerShdw blurRad="38100" dist="38100" dir="2700000" algn="tl">
                    <a:srgbClr val="000000">
                      <a:alpha val="43137"/>
                    </a:srgbClr>
                  </a:outerShdw>
                </a:effectLst>
                <a:ea typeface="+mj-ea"/>
                <a:cs typeface="+mj-cs"/>
              </a:rPr>
              <a:t>“Complementary Hermeneutics” in Progressive Dispensationalism</a:t>
            </a:r>
          </a:p>
        </p:txBody>
      </p:sp>
      <p:pic>
        <p:nvPicPr>
          <p:cNvPr id="5" name="Picture 4">
            <a:extLst>
              <a:ext uri="{FF2B5EF4-FFF2-40B4-BE49-F238E27FC236}">
                <a16:creationId xmlns:a16="http://schemas.microsoft.com/office/drawing/2014/main" id="{85DE594B-DFC2-2CC3-330E-E78C8E853E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784189" cy="1097280"/>
          </a:xfrm>
          <a:prstGeom prst="rect">
            <a:avLst/>
          </a:prstGeom>
          <a:ln>
            <a:solidFill>
              <a:schemeClr val="tx1"/>
            </a:solidFill>
          </a:ln>
        </p:spPr>
      </p:pic>
    </p:spTree>
    <p:extLst>
      <p:ext uri="{BB962C8B-B14F-4D97-AF65-F5344CB8AC3E}">
        <p14:creationId xmlns:p14="http://schemas.microsoft.com/office/powerpoint/2010/main" val="2900010757"/>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0" y="1752600"/>
            <a:ext cx="10972800" cy="123148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dirty="0">
                <a:effectLst>
                  <a:outerShdw blurRad="38100" dist="38100" dir="2700000" algn="tl">
                    <a:srgbClr val="000000">
                      <a:alpha val="43137"/>
                    </a:srgbClr>
                  </a:outerShdw>
                </a:effectLst>
                <a:latin typeface="Calibri" panose="020F0502020204030204" pitchFamily="34" charset="0"/>
              </a:rPr>
              <a:t>“The Davidic throne and the heavenly throne of Jesus at the right hand of the Father are one and the same.”</a:t>
            </a:r>
            <a:endParaRPr lang="en-US" sz="3000" dirty="0">
              <a:effectLst>
                <a:outerShdw blurRad="38100" dist="38100" dir="2700000" algn="tl">
                  <a:srgbClr val="000000">
                    <a:alpha val="43137"/>
                  </a:srgbClr>
                </a:outerShdw>
              </a:effectLst>
              <a:latin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p:sp>
        <p:nvSpPr>
          <p:cNvPr id="12" name="Rectangle 11">
            <a:extLst>
              <a:ext uri="{FF2B5EF4-FFF2-40B4-BE49-F238E27FC236}">
                <a16:creationId xmlns:a16="http://schemas.microsoft.com/office/drawing/2014/main" id="{7238D600-D951-46D2-8EB5-D1AC1375A50E}"/>
              </a:ext>
            </a:extLst>
          </p:cNvPr>
          <p:cNvSpPr/>
          <p:nvPr/>
        </p:nvSpPr>
        <p:spPr>
          <a:xfrm>
            <a:off x="3086100" y="228600"/>
            <a:ext cx="6019800" cy="1246495"/>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mj-cs"/>
              </a:rPr>
              <a:t>Darrell Bock</a:t>
            </a:r>
          </a:p>
          <a:p>
            <a:pPr algn="ctr"/>
            <a:r>
              <a:rPr lang="en-US" dirty="0">
                <a:effectLst>
                  <a:outerShdw blurRad="38100" dist="38100" dir="2700000" algn="tl">
                    <a:srgbClr val="000000">
                      <a:alpha val="43137"/>
                    </a:srgbClr>
                  </a:outerShdw>
                </a:effectLst>
                <a:latin typeface="Calibri" panose="020F0502020204030204" pitchFamily="34" charset="0"/>
              </a:rPr>
              <a:t> </a:t>
            </a:r>
            <a:r>
              <a:rPr lang="en-US" sz="1600" dirty="0">
                <a:effectLst>
                  <a:outerShdw blurRad="38100" dist="38100" dir="2700000" algn="tl">
                    <a:srgbClr val="000000">
                      <a:alpha val="43137"/>
                    </a:srgbClr>
                  </a:outerShdw>
                </a:effectLst>
                <a:cs typeface="Calibri" panose="020F0502020204030204" pitchFamily="34" charset="0"/>
              </a:rPr>
              <a:t>“Evidence from Acts,” in The Coming Millennial Kingdom, ed. Donald Campbell and Jeffrey Townsend (Chicago: Moody, 1992), 194.</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descr="Jesus Dust: How to Live in the Kingdom of God">
            <a:extLst>
              <a:ext uri="{FF2B5EF4-FFF2-40B4-BE49-F238E27FC236}">
                <a16:creationId xmlns:a16="http://schemas.microsoft.com/office/drawing/2014/main" id="{5C369AD4-696F-1EEA-D120-D9BC57117B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3048000"/>
            <a:ext cx="4572000" cy="33909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9CDE895-EC87-760B-C975-D3507353AC4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9600" y="76200"/>
            <a:ext cx="784189" cy="1097280"/>
          </a:xfrm>
          <a:prstGeom prst="rect">
            <a:avLst/>
          </a:prstGeom>
          <a:ln>
            <a:solidFill>
              <a:schemeClr val="tx1"/>
            </a:solidFill>
          </a:ln>
        </p:spPr>
      </p:pic>
    </p:spTree>
    <p:extLst>
      <p:ext uri="{BB962C8B-B14F-4D97-AF65-F5344CB8AC3E}">
        <p14:creationId xmlns:p14="http://schemas.microsoft.com/office/powerpoint/2010/main" val="346515875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1981200" y="228600"/>
            <a:ext cx="8229600" cy="914400"/>
          </a:xfrm>
        </p:spPr>
        <p:txBody>
          <a:bodyPr/>
          <a:lstStyle/>
          <a:p>
            <a:pPr algn="ctr">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Is Jesus Now Reigning on David’s Throne?</a:t>
            </a:r>
          </a:p>
        </p:txBody>
      </p:sp>
      <p:sp>
        <p:nvSpPr>
          <p:cNvPr id="61443" name="Content Placeholder 2"/>
          <p:cNvSpPr>
            <a:spLocks noGrp="1"/>
          </p:cNvSpPr>
          <p:nvPr>
            <p:ph idx="1"/>
          </p:nvPr>
        </p:nvSpPr>
        <p:spPr>
          <a:xfrm>
            <a:off x="2895600" y="1447800"/>
            <a:ext cx="8686800" cy="3962400"/>
          </a:xfrm>
        </p:spPr>
        <p:txBody>
          <a:bodyPr/>
          <a:lstStyle/>
          <a:p>
            <a:pPr marL="0" indent="0" algn="just">
              <a:lnSpc>
                <a:spcPct val="100000"/>
              </a:lnSpc>
              <a:buNone/>
              <a:defRPr/>
            </a:pPr>
            <a:r>
              <a:rPr lang="en-US" sz="3200" dirty="0">
                <a:cs typeface="Calibri" panose="020F0502020204030204" pitchFamily="34" charset="0"/>
              </a:rPr>
              <a:t>“‘Complementary hermeneutics’ must not be confused with the historic orthodox doctrine of progressive revelation. The latter truth means that God revealed His truth gradually, sometimes over a long period of time. </a:t>
            </a:r>
            <a:r>
              <a:rPr lang="en-US" sz="3200" b="1" u="sng" dirty="0">
                <a:solidFill>
                  <a:srgbClr val="FFFFCC"/>
                </a:solidFill>
                <a:cs typeface="Calibri" panose="020F0502020204030204" pitchFamily="34" charset="0"/>
              </a:rPr>
              <a:t>What was revealed later never changed the original revelation, however</a:t>
            </a:r>
            <a:r>
              <a:rPr lang="en-US" sz="3200" dirty="0">
                <a:cs typeface="Calibri" panose="020F0502020204030204" pitchFamily="34" charset="0"/>
              </a:rPr>
              <a:t>. The meaning and the recipients of the original promise always remain the same.</a:t>
            </a:r>
            <a:r>
              <a:rPr lang="en-US" sz="3200" dirty="0">
                <a:effectLst>
                  <a:outerShdw blurRad="38100" dist="38100" dir="2700000" algn="tl">
                    <a:srgbClr val="000000">
                      <a:alpha val="43137"/>
                    </a:srgbClr>
                  </a:outerShdw>
                </a:effectLst>
                <a:cs typeface="Calibri" panose="020F0502020204030204" pitchFamily="34" charset="0"/>
              </a:rPr>
              <a:t>”</a:t>
            </a:r>
            <a:endParaRPr lang="en-US" sz="3200" dirty="0">
              <a:cs typeface="Calibri" panose="020F0502020204030204" pitchFamily="34" charset="0"/>
            </a:endParaRPr>
          </a:p>
        </p:txBody>
      </p:sp>
      <p:sp>
        <p:nvSpPr>
          <p:cNvPr id="61444" name="TextBox 3"/>
          <p:cNvSpPr txBox="1">
            <a:spLocks noChangeArrowheads="1"/>
          </p:cNvSpPr>
          <p:nvPr/>
        </p:nvSpPr>
        <p:spPr bwMode="auto">
          <a:xfrm>
            <a:off x="2686050" y="6356129"/>
            <a:ext cx="7905750" cy="369332"/>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dirty="0">
                <a:latin typeface="Calibri" panose="020F0502020204030204" pitchFamily="34" charset="0"/>
                <a:cs typeface="Calibri" panose="020F0502020204030204" pitchFamily="34" charset="0"/>
              </a:rPr>
              <a:t>Robert Lightner, </a:t>
            </a:r>
            <a:r>
              <a:rPr lang="en-US" i="1" dirty="0">
                <a:latin typeface="Calibri" panose="020F0502020204030204" pitchFamily="34" charset="0"/>
                <a:cs typeface="Calibri" panose="020F0502020204030204" pitchFamily="34" charset="0"/>
              </a:rPr>
              <a:t>Last Days Handbook</a:t>
            </a:r>
            <a:r>
              <a:rPr lang="en-US" dirty="0">
                <a:latin typeface="Calibri" panose="020F0502020204030204" pitchFamily="34" charset="0"/>
                <a:cs typeface="Calibri" panose="020F0502020204030204" pitchFamily="34" charset="0"/>
              </a:rPr>
              <a:t> (Nashville: Thomas Nelson, 1997), 210.</a:t>
            </a:r>
            <a:endParaRPr lang="en-US" alt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0C138092-6401-4FE3-8026-DE08F9A7ED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0064" y="1676400"/>
            <a:ext cx="2076936" cy="2743200"/>
          </a:xfrm>
          <a:prstGeom prst="rect">
            <a:avLst/>
          </a:prstGeom>
        </p:spPr>
      </p:pic>
    </p:spTree>
    <p:extLst>
      <p:ext uri="{BB962C8B-B14F-4D97-AF65-F5344CB8AC3E}">
        <p14:creationId xmlns:p14="http://schemas.microsoft.com/office/powerpoint/2010/main" val="292520992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Content Placeholder 2"/>
          <p:cNvSpPr>
            <a:spLocks noGrp="1"/>
          </p:cNvSpPr>
          <p:nvPr>
            <p:ph idx="1"/>
          </p:nvPr>
        </p:nvSpPr>
        <p:spPr>
          <a:xfrm>
            <a:off x="2895600" y="1600201"/>
            <a:ext cx="8686800" cy="3124199"/>
          </a:xfrm>
        </p:spPr>
        <p:txBody>
          <a:bodyPr/>
          <a:lstStyle/>
          <a:p>
            <a:pPr marL="0" indent="0" algn="just">
              <a:lnSpc>
                <a:spcPct val="100000"/>
              </a:lnSpc>
              <a:buNone/>
              <a:defRPr/>
            </a:pPr>
            <a:r>
              <a:rPr lang="en-US" altLang="en-US" sz="3200" dirty="0">
                <a:effectLst>
                  <a:outerShdw blurRad="38100" dist="38100" dir="2700000" algn="tl">
                    <a:srgbClr val="000000">
                      <a:alpha val="43137"/>
                    </a:srgbClr>
                  </a:outerShdw>
                </a:effectLst>
                <a:cs typeface="Calibri" panose="020F0502020204030204" pitchFamily="34" charset="0"/>
              </a:rPr>
              <a:t>“</a:t>
            </a:r>
            <a:r>
              <a:rPr lang="en-US" sz="3200" dirty="0">
                <a:cs typeface="Calibri" panose="020F0502020204030204" pitchFamily="34" charset="0"/>
              </a:rPr>
              <a:t>So, they have not only changed the people to include the Church, but they have also changed the place where the covenant is to be fulfilled. Now it’s not only on earth, but it’s also in heaven. . . . The people have changed and the place has changed</a:t>
            </a:r>
            <a:r>
              <a:rPr lang="en-US" altLang="en-US" sz="3200" dirty="0">
                <a:effectLst>
                  <a:outerShdw blurRad="38100" dist="38100" dir="2700000" algn="tl">
                    <a:srgbClr val="000000">
                      <a:alpha val="43137"/>
                    </a:srgbClr>
                  </a:outerShdw>
                </a:effectLst>
                <a:cs typeface="Calibri" panose="020F0502020204030204" pitchFamily="34" charset="0"/>
              </a:rPr>
              <a:t>.”</a:t>
            </a:r>
          </a:p>
        </p:txBody>
      </p:sp>
      <p:sp>
        <p:nvSpPr>
          <p:cNvPr id="61444" name="TextBox 3"/>
          <p:cNvSpPr txBox="1">
            <a:spLocks noChangeArrowheads="1"/>
          </p:cNvSpPr>
          <p:nvPr/>
        </p:nvSpPr>
        <p:spPr bwMode="auto">
          <a:xfrm>
            <a:off x="2762250" y="6073914"/>
            <a:ext cx="6667500" cy="707886"/>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sz="2000" dirty="0">
                <a:latin typeface="Calibri" panose="020F0502020204030204" pitchFamily="34" charset="0"/>
                <a:cs typeface="Calibri" panose="020F0502020204030204" pitchFamily="34" charset="0"/>
              </a:rPr>
              <a:t>Robert Lightner, “Progressive Dispensationalism,” </a:t>
            </a:r>
            <a:r>
              <a:rPr lang="en-US" sz="2000" i="1" dirty="0">
                <a:latin typeface="Calibri" panose="020F0502020204030204" pitchFamily="34" charset="0"/>
                <a:cs typeface="Calibri" panose="020F0502020204030204" pitchFamily="34" charset="0"/>
              </a:rPr>
              <a:t>Conservative Theological Journal</a:t>
            </a:r>
            <a:r>
              <a:rPr lang="en-US" sz="2000" dirty="0">
                <a:latin typeface="Calibri" panose="020F0502020204030204" pitchFamily="34" charset="0"/>
                <a:cs typeface="Calibri" panose="020F0502020204030204" pitchFamily="34" charset="0"/>
              </a:rPr>
              <a:t> 4, no. 11 (March 2000): 53–54.</a:t>
            </a:r>
            <a:endParaRPr lang="en-US" alt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1445" name="Picture 4" descr="http://t1.gstatic.com/images?q=tbn:ANd9GcRVEkk3EF6aIGxY0Yz0z_uevMi3B1FPvrIm0btZT0dvwfQOys6K"/>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8934" y="76200"/>
            <a:ext cx="868866" cy="1097280"/>
          </a:xfrm>
          <a:prstGeom prst="rect">
            <a:avLst/>
          </a:prstGeom>
          <a:solidFill>
            <a:srgbClr val="FFFFFF">
              <a:shade val="85000"/>
            </a:srgbClr>
          </a:solidFill>
          <a:ln w="38100">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9814"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600" y="1752600"/>
            <a:ext cx="2162176" cy="2743200"/>
          </a:xfrm>
          <a:prstGeom prst="rect">
            <a:avLst/>
          </a:prstGeom>
          <a:noFill/>
          <a:ln w="38100">
            <a:solidFill>
              <a:schemeClr val="bg1"/>
            </a:solidFill>
            <a:miter lim="800000"/>
            <a:headEnd/>
            <a:tailEnd/>
          </a:ln>
        </p:spPr>
      </p:pic>
      <p:sp>
        <p:nvSpPr>
          <p:cNvPr id="3" name="Title 1">
            <a:extLst>
              <a:ext uri="{FF2B5EF4-FFF2-40B4-BE49-F238E27FC236}">
                <a16:creationId xmlns:a16="http://schemas.microsoft.com/office/drawing/2014/main" id="{395778C5-7C73-B2B9-0862-34D2977D5908}"/>
              </a:ext>
            </a:extLst>
          </p:cNvPr>
          <p:cNvSpPr>
            <a:spLocks noGrp="1"/>
          </p:cNvSpPr>
          <p:nvPr>
            <p:ph type="title"/>
          </p:nvPr>
        </p:nvSpPr>
        <p:spPr>
          <a:xfrm>
            <a:off x="1981200" y="228600"/>
            <a:ext cx="8229600" cy="914400"/>
          </a:xfrm>
        </p:spPr>
        <p:txBody>
          <a:bodyPr/>
          <a:lstStyle/>
          <a:p>
            <a:pPr algn="ctr">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Is Jesus Now Reigning on David’s Throne?</a:t>
            </a:r>
          </a:p>
        </p:txBody>
      </p:sp>
    </p:spTree>
    <p:extLst>
      <p:ext uri="{BB962C8B-B14F-4D97-AF65-F5344CB8AC3E}">
        <p14:creationId xmlns:p14="http://schemas.microsoft.com/office/powerpoint/2010/main" val="249428386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600"/>
              </a:spcAft>
            </a:pPr>
            <a:r>
              <a:rPr lang="en-US" altLang="en-US" sz="4000" dirty="0">
                <a:solidFill>
                  <a:srgbClr val="00FFFF"/>
                </a:solidFill>
                <a:effectLst>
                  <a:outerShdw blurRad="38100" dist="38100" dir="2700000" algn="tl">
                    <a:srgbClr val="000000">
                      <a:alpha val="43137"/>
                    </a:srgbClr>
                  </a:outerShdw>
                </a:effectLst>
              </a:rPr>
              <a:t>Acts 2:30</a:t>
            </a:r>
          </a:p>
          <a:p>
            <a:pPr algn="just">
              <a:spcBef>
                <a:spcPts val="0"/>
              </a:spcBef>
              <a:spcAft>
                <a:spcPts val="1200"/>
              </a:spcAft>
            </a:pPr>
            <a:r>
              <a:rPr lang="en-US" sz="3600" dirty="0">
                <a:effectLst>
                  <a:outerShdw blurRad="38100" dist="38100" dir="2700000" algn="tl">
                    <a:srgbClr val="000000">
                      <a:alpha val="43137"/>
                    </a:srgbClr>
                  </a:outerShdw>
                </a:effectLst>
                <a:cs typeface="Calibri" panose="020F0502020204030204" pitchFamily="34" charset="0"/>
              </a:rPr>
              <a:t>“And so, because he was a prophet and knew that </a:t>
            </a:r>
            <a:r>
              <a:rPr lang="en-US" sz="3600" cap="small" dirty="0">
                <a:effectLst>
                  <a:outerShdw blurRad="38100" dist="38100" dir="2700000" algn="tl">
                    <a:srgbClr val="000000">
                      <a:alpha val="43137"/>
                    </a:srgbClr>
                  </a:outerShdw>
                </a:effectLst>
                <a:cs typeface="Calibri" panose="020F0502020204030204" pitchFamily="34" charset="0"/>
              </a:rPr>
              <a:t>God had sworn to him with an oath </a:t>
            </a:r>
            <a:r>
              <a:rPr lang="en-US" sz="3600" b="1" u="sng" cap="small" dirty="0">
                <a:solidFill>
                  <a:srgbClr val="FFFFCC"/>
                </a:solidFill>
                <a:effectLst>
                  <a:outerShdw blurRad="38100" dist="38100" dir="2700000" algn="tl">
                    <a:srgbClr val="000000">
                      <a:alpha val="43137"/>
                    </a:srgbClr>
                  </a:outerShdw>
                </a:effectLst>
                <a:cs typeface="Calibri" panose="020F0502020204030204" pitchFamily="34" charset="0"/>
              </a:rPr>
              <a:t>to seat</a:t>
            </a:r>
            <a:r>
              <a:rPr lang="en-US" sz="3600" dirty="0">
                <a:effectLst>
                  <a:outerShdw blurRad="38100" dist="38100" dir="2700000" algn="tl">
                    <a:srgbClr val="000000">
                      <a:alpha val="43137"/>
                    </a:srgbClr>
                  </a:outerShdw>
                </a:effectLst>
                <a:cs typeface="Calibri" panose="020F0502020204030204" pitchFamily="34" charset="0"/>
              </a:rPr>
              <a:t> </a:t>
            </a:r>
            <a:r>
              <a:rPr lang="en-US" sz="3600" i="1" dirty="0">
                <a:effectLst>
                  <a:outerShdw blurRad="38100" dist="38100" dir="2700000" algn="tl">
                    <a:srgbClr val="000000">
                      <a:alpha val="43137"/>
                    </a:srgbClr>
                  </a:outerShdw>
                </a:effectLst>
                <a:cs typeface="Calibri" panose="020F0502020204030204" pitchFamily="34" charset="0"/>
              </a:rPr>
              <a:t>one</a:t>
            </a:r>
            <a:r>
              <a:rPr lang="en-US" sz="3600" dirty="0">
                <a:effectLst>
                  <a:outerShdw blurRad="38100" dist="38100" dir="2700000" algn="tl">
                    <a:srgbClr val="000000">
                      <a:alpha val="43137"/>
                    </a:srgbClr>
                  </a:outerShdw>
                </a:effectLst>
                <a:cs typeface="Calibri" panose="020F0502020204030204" pitchFamily="34" charset="0"/>
              </a:rPr>
              <a:t> </a:t>
            </a:r>
            <a:r>
              <a:rPr lang="en-US" sz="3600" cap="small" dirty="0">
                <a:effectLst>
                  <a:outerShdw blurRad="38100" dist="38100" dir="2700000" algn="tl">
                    <a:srgbClr val="000000">
                      <a:alpha val="43137"/>
                    </a:srgbClr>
                  </a:outerShdw>
                </a:effectLst>
                <a:cs typeface="Calibri" panose="020F0502020204030204" pitchFamily="34" charset="0"/>
              </a:rPr>
              <a:t>of his descendants on his throne.</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3" name="Picture 2" descr="Jesus Dust: How to Live in the Kingdom of God">
            <a:extLst>
              <a:ext uri="{FF2B5EF4-FFF2-40B4-BE49-F238E27FC236}">
                <a16:creationId xmlns:a16="http://schemas.microsoft.com/office/drawing/2014/main" id="{201653C7-DAB0-6666-A059-82E922B341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30480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341491"/>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600"/>
              </a:spcAft>
            </a:pPr>
            <a:r>
              <a:rPr lang="en-US" altLang="en-US" sz="4000" dirty="0">
                <a:solidFill>
                  <a:srgbClr val="00FFFF"/>
                </a:solidFill>
                <a:effectLst>
                  <a:outerShdw blurRad="38100" dist="38100" dir="2700000" algn="tl">
                    <a:srgbClr val="000000">
                      <a:alpha val="43137"/>
                    </a:srgbClr>
                  </a:outerShdw>
                </a:effectLst>
              </a:rPr>
              <a:t>Acts 2:34-35</a:t>
            </a:r>
          </a:p>
          <a:p>
            <a:pPr algn="just"/>
            <a:r>
              <a:rPr lang="en-US" sz="3600" dirty="0">
                <a:effectLst>
                  <a:outerShdw blurRad="38100" dist="38100" dir="2700000" algn="tl">
                    <a:srgbClr val="000000">
                      <a:alpha val="43137"/>
                    </a:srgbClr>
                  </a:outerShdw>
                </a:effectLst>
                <a:cs typeface="Calibri" panose="020F0502020204030204" pitchFamily="34" charset="0"/>
              </a:rPr>
              <a:t>“For it was not David who ascended into heaven, but he himself says: ‘</a:t>
            </a:r>
            <a:r>
              <a:rPr lang="en-US" sz="3600" cap="small" dirty="0">
                <a:effectLst>
                  <a:outerShdw blurRad="38100" dist="38100" dir="2700000" algn="tl">
                    <a:srgbClr val="000000">
                      <a:alpha val="43137"/>
                    </a:srgbClr>
                  </a:outerShdw>
                </a:effectLst>
                <a:cs typeface="Calibri" panose="020F0502020204030204" pitchFamily="34" charset="0"/>
              </a:rPr>
              <a:t>The Lord said to my Lord</a:t>
            </a:r>
            <a:r>
              <a:rPr lang="en-US" sz="3600" dirty="0">
                <a:effectLst>
                  <a:outerShdw blurRad="38100" dist="38100" dir="2700000" algn="tl">
                    <a:srgbClr val="000000">
                      <a:alpha val="43137"/>
                    </a:srgbClr>
                  </a:outerShdw>
                </a:effectLst>
                <a:cs typeface="Calibri" panose="020F0502020204030204" pitchFamily="34" charset="0"/>
              </a:rPr>
              <a:t>, “</a:t>
            </a:r>
            <a:r>
              <a:rPr lang="en-US" sz="3600" b="1" u="sng" cap="small" dirty="0">
                <a:solidFill>
                  <a:srgbClr val="FFFFCC"/>
                </a:solidFill>
                <a:effectLst>
                  <a:outerShdw blurRad="38100" dist="38100" dir="2700000" algn="tl">
                    <a:srgbClr val="000000">
                      <a:alpha val="43137"/>
                    </a:srgbClr>
                  </a:outerShdw>
                </a:effectLst>
                <a:cs typeface="Calibri" panose="020F0502020204030204" pitchFamily="34" charset="0"/>
              </a:rPr>
              <a:t>Sit</a:t>
            </a:r>
            <a:r>
              <a:rPr lang="en-US" sz="3600" cap="small" dirty="0">
                <a:effectLst>
                  <a:outerShdw blurRad="38100" dist="38100" dir="2700000" algn="tl">
                    <a:srgbClr val="000000">
                      <a:alpha val="43137"/>
                    </a:srgbClr>
                  </a:outerShdw>
                </a:effectLst>
                <a:cs typeface="Calibri" panose="020F0502020204030204" pitchFamily="34" charset="0"/>
              </a:rPr>
              <a:t> at My right hand</a:t>
            </a:r>
            <a:r>
              <a:rPr lang="en-US" sz="3600" dirty="0">
                <a:effectLst>
                  <a:outerShdw blurRad="38100" dist="38100" dir="2700000" algn="tl">
                    <a:srgbClr val="000000">
                      <a:alpha val="43137"/>
                    </a:srgbClr>
                  </a:outerShdw>
                </a:effectLst>
                <a:cs typeface="Calibri" panose="020F0502020204030204" pitchFamily="34" charset="0"/>
              </a:rPr>
              <a:t>, </a:t>
            </a:r>
            <a:r>
              <a:rPr lang="en-US" sz="3600" cap="small" dirty="0">
                <a:effectLst>
                  <a:outerShdw blurRad="38100" dist="38100" dir="2700000" algn="tl">
                    <a:srgbClr val="000000">
                      <a:alpha val="43137"/>
                    </a:srgbClr>
                  </a:outerShdw>
                </a:effectLst>
                <a:cs typeface="Calibri" panose="020F0502020204030204" pitchFamily="34" charset="0"/>
              </a:rPr>
              <a:t>Until I make Your enemies a footstool for Your feet.</a:t>
            </a:r>
            <a:r>
              <a:rPr lang="en-US" sz="3600" b="1" baseline="30000" dirty="0">
                <a:effectLst>
                  <a:outerShdw blurRad="38100" dist="38100" dir="2700000" algn="tl">
                    <a:srgbClr val="000000">
                      <a:alpha val="43137"/>
                    </a:srgbClr>
                  </a:outerShdw>
                </a:effectLst>
                <a:cs typeface="Calibri" panose="020F0502020204030204" pitchFamily="34" charset="0"/>
              </a:rPr>
              <a:t>’”</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3" name="Picture 2" descr="Jesus Dust: How to Live in the Kingdom of God">
            <a:extLst>
              <a:ext uri="{FF2B5EF4-FFF2-40B4-BE49-F238E27FC236}">
                <a16:creationId xmlns:a16="http://schemas.microsoft.com/office/drawing/2014/main" id="{C591AEE3-872C-3982-D7B5-3337117E74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30480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502517"/>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600200"/>
            <a:ext cx="10972800" cy="4495800"/>
          </a:xfrm>
        </p:spPr>
        <p:txBody>
          <a:bodyPr/>
          <a:lstStyle/>
          <a:p>
            <a:pPr marL="0" indent="0" algn="just">
              <a:lnSpc>
                <a:spcPct val="100000"/>
              </a:lnSpc>
              <a:buNone/>
            </a:pPr>
            <a:r>
              <a:rPr lang="en-US" dirty="0">
                <a:effectLst>
                  <a:outerShdw blurRad="38100" dist="38100" dir="2700000" algn="tl">
                    <a:srgbClr val="000000">
                      <a:alpha val="43137"/>
                    </a:srgbClr>
                  </a:outerShdw>
                </a:effectLst>
              </a:rPr>
              <a:t>“Having mentioned the need to call on the Lord, Peter turns to recent events. He recounts Jesus’ ministry in death but notes the death is not able to hold him (vv. 22–24). Peter goes on to note that such impotency for death was predicted in Psalm 16, the second Old Testament citation in Acts 2 (vv. 25–28). The text is clearly presented as having been fulfilled in Jesus’ resurrection. The psalm 16 citation leads to the mention of David and a defense of the fact that a resurrection understanding of the text cannot refer to David, since he is buried (v. 29)…. “The </a:t>
            </a:r>
            <a:r>
              <a:rPr lang="en-US" b="1" dirty="0">
                <a:solidFill>
                  <a:srgbClr val="FFFFCC"/>
                </a:solidFill>
                <a:effectLst>
                  <a:outerShdw blurRad="38100" dist="38100" dir="2700000" algn="tl">
                    <a:srgbClr val="000000">
                      <a:alpha val="43137"/>
                    </a:srgbClr>
                  </a:outerShdw>
                </a:effectLst>
              </a:rPr>
              <a:t>crucial linking allusion</a:t>
            </a:r>
            <a:r>
              <a:rPr lang="en-US" dirty="0">
                <a:effectLst>
                  <a:outerShdw blurRad="38100" dist="38100" dir="2700000" algn="tl">
                    <a:srgbClr val="000000">
                      <a:alpha val="43137"/>
                    </a:srgbClr>
                  </a:outerShdw>
                </a:effectLst>
              </a:rPr>
              <a:t> appears at this point. Peter notes that David was a prophet. Not only was David a prophet, he was the conscience beneficiary of an oath God had made to him that “one of the fruit of his [David’s] loins” (KJV)…</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13" name="Rectangle 12">
            <a:extLst>
              <a:ext uri="{FF2B5EF4-FFF2-40B4-BE49-F238E27FC236}">
                <a16:creationId xmlns:a16="http://schemas.microsoft.com/office/drawing/2014/main" id="{03B0F2B1-854D-4A01-A544-40470566ED05}"/>
              </a:ext>
            </a:extLst>
          </p:cNvPr>
          <p:cNvSpPr/>
          <p:nvPr/>
        </p:nvSpPr>
        <p:spPr>
          <a:xfrm>
            <a:off x="2806530" y="228600"/>
            <a:ext cx="657894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Darrell Bock</a:t>
            </a:r>
          </a:p>
          <a:p>
            <a:pPr algn="ctr"/>
            <a:r>
              <a:rPr lang="en-US" sz="1400" dirty="0">
                <a:effectLst>
                  <a:outerShdw blurRad="38100" dist="38100" dir="2700000" algn="tl">
                    <a:srgbClr val="000000">
                      <a:alpha val="43137"/>
                    </a:srgbClr>
                  </a:outerShdw>
                </a:effectLst>
                <a:cs typeface="Calibri" panose="020F0502020204030204" pitchFamily="34" charset="0"/>
              </a:rPr>
              <a:t>Darrell Bock, “The Reign of the Lord Christ,” in </a:t>
            </a:r>
            <a:r>
              <a:rPr lang="en-US" sz="1400" i="1" dirty="0">
                <a:effectLst>
                  <a:outerShdw blurRad="38100" dist="38100" dir="2700000" algn="tl">
                    <a:srgbClr val="000000">
                      <a:alpha val="43137"/>
                    </a:srgbClr>
                  </a:outerShdw>
                </a:effectLst>
                <a:cs typeface="Calibri" panose="020F0502020204030204" pitchFamily="34" charset="0"/>
              </a:rPr>
              <a:t>Dispensationalism, Israel and the Church</a:t>
            </a:r>
            <a:r>
              <a:rPr lang="en-US" sz="1400" dirty="0">
                <a:effectLst>
                  <a:outerShdw blurRad="38100" dist="38100" dir="2700000" algn="tl">
                    <a:srgbClr val="000000">
                      <a:alpha val="43137"/>
                    </a:srgbClr>
                  </a:outerShdw>
                </a:effectLst>
                <a:cs typeface="Calibri" panose="020F0502020204030204" pitchFamily="34" charset="0"/>
              </a:rPr>
              <a:t>, ed. Craig A. </a:t>
            </a:r>
            <a:r>
              <a:rPr lang="en-US" sz="1400" dirty="0" err="1">
                <a:effectLst>
                  <a:outerShdw blurRad="38100" dist="38100" dir="2700000" algn="tl">
                    <a:srgbClr val="000000">
                      <a:alpha val="43137"/>
                    </a:srgbClr>
                  </a:outerShdw>
                </a:effectLst>
                <a:cs typeface="Calibri" panose="020F0502020204030204" pitchFamily="34" charset="0"/>
              </a:rPr>
              <a:t>Blaising</a:t>
            </a:r>
            <a:r>
              <a:rPr lang="en-US" sz="1400" dirty="0">
                <a:effectLst>
                  <a:outerShdw blurRad="38100" dist="38100" dir="2700000" algn="tl">
                    <a:srgbClr val="000000">
                      <a:alpha val="43137"/>
                    </a:srgbClr>
                  </a:outerShdw>
                </a:effectLst>
                <a:cs typeface="Calibri" panose="020F0502020204030204" pitchFamily="34" charset="0"/>
              </a:rPr>
              <a:t> and Darrell L. Bock (Grand Rapids: Zondervan, 1992), 49–50.</a:t>
            </a:r>
          </a:p>
        </p:txBody>
      </p:sp>
      <p:pic>
        <p:nvPicPr>
          <p:cNvPr id="8" name="Picture 7">
            <a:extLst>
              <a:ext uri="{FF2B5EF4-FFF2-40B4-BE49-F238E27FC236}">
                <a16:creationId xmlns:a16="http://schemas.microsoft.com/office/drawing/2014/main" id="{C1E18298-5966-4A28-B581-A18C647E03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7411" y="76200"/>
            <a:ext cx="784189" cy="1097280"/>
          </a:xfrm>
          <a:prstGeom prst="rect">
            <a:avLst/>
          </a:prstGeom>
          <a:ln>
            <a:solidFill>
              <a:schemeClr val="tx1"/>
            </a:solidFill>
          </a:ln>
        </p:spPr>
      </p:pic>
    </p:spTree>
    <p:extLst>
      <p:ext uri="{BB962C8B-B14F-4D97-AF65-F5344CB8AC3E}">
        <p14:creationId xmlns:p14="http://schemas.microsoft.com/office/powerpoint/2010/main" val="4043136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2:6</a:t>
            </a:r>
            <a:endPar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when this was noised abroad, the multitude came together, and were confounded, because that every man heard them speak in his own language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dialektos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5CBBF80E-A4A7-4E92-9A34-6371DD4276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5875" y="2590800"/>
            <a:ext cx="2000250"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24358052"/>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600200"/>
            <a:ext cx="10972800" cy="4876800"/>
          </a:xfrm>
        </p:spPr>
        <p:txBody>
          <a:bodyPr/>
          <a:lstStyle/>
          <a:p>
            <a:pPr marL="0" indent="0" algn="just">
              <a:lnSpc>
                <a:spcPct val="100000"/>
              </a:lnSpc>
              <a:buNone/>
            </a:pPr>
            <a:r>
              <a:rPr lang="en-US" dirty="0">
                <a:effectLst>
                  <a:outerShdw blurRad="38100" dist="38100" dir="2700000" algn="tl">
                    <a:srgbClr val="000000">
                      <a:alpha val="43137"/>
                    </a:srgbClr>
                  </a:outerShdw>
                </a:effectLst>
              </a:rPr>
              <a:t>…would sit on his throne (Acts 2:30). The term </a:t>
            </a:r>
            <a:r>
              <a:rPr lang="en-US" i="1" dirty="0" err="1">
                <a:effectLst>
                  <a:outerShdw blurRad="38100" dist="38100" dir="2700000" algn="tl">
                    <a:srgbClr val="000000">
                      <a:alpha val="43137"/>
                    </a:srgbClr>
                  </a:outerShdw>
                </a:effectLst>
              </a:rPr>
              <a:t>kathisai</a:t>
            </a:r>
            <a:r>
              <a:rPr lang="en-US" dirty="0">
                <a:effectLst>
                  <a:outerShdw blurRad="38100" dist="38100" dir="2700000" algn="tl">
                    <a:srgbClr val="000000">
                      <a:alpha val="43137"/>
                    </a:srgbClr>
                  </a:outerShdw>
                </a:effectLst>
              </a:rPr>
              <a:t> (to sit), which is reintroduced in the citation of Psalm 110 (note </a:t>
            </a:r>
            <a:r>
              <a:rPr lang="en-US" i="1" dirty="0" err="1">
                <a:effectLst>
                  <a:outerShdw blurRad="38100" dist="38100" dir="2700000" algn="tl">
                    <a:srgbClr val="000000">
                      <a:alpha val="43137"/>
                    </a:srgbClr>
                  </a:outerShdw>
                </a:effectLst>
              </a:rPr>
              <a:t>kathou</a:t>
            </a:r>
            <a:r>
              <a:rPr lang="en-US" dirty="0">
                <a:effectLst>
                  <a:outerShdw blurRad="38100" dist="38100" dir="2700000" algn="tl">
                    <a:srgbClr val="000000">
                      <a:alpha val="43137"/>
                    </a:srgbClr>
                  </a:outerShdw>
                </a:effectLst>
              </a:rPr>
              <a:t>, “sit,” in v. 34). The allusion in verse 30 is to Psalm 132:11, a Psalm which is strongly Israelitish and national in tone (see vv. 12–18). The Psalm in turn is a reflection of the promise made to David in 2 Samuel 7, especially verse 12. This 2 Samuel passage is better known as the Davidic covenant. What is </a:t>
            </a:r>
            <a:r>
              <a:rPr lang="en-US" b="1" dirty="0">
                <a:solidFill>
                  <a:srgbClr val="FFFFCC"/>
                </a:solidFill>
                <a:effectLst>
                  <a:outerShdw blurRad="38100" dist="38100" dir="2700000" algn="tl">
                    <a:srgbClr val="000000">
                      <a:alpha val="43137"/>
                    </a:srgbClr>
                  </a:outerShdw>
                </a:effectLst>
              </a:rPr>
              <a:t>crucial</a:t>
            </a:r>
            <a:r>
              <a:rPr lang="en-US" dirty="0">
                <a:effectLst>
                  <a:outerShdw blurRad="38100" dist="38100" dir="2700000" algn="tl">
                    <a:srgbClr val="000000">
                      <a:alpha val="43137"/>
                    </a:srgbClr>
                  </a:outerShdw>
                </a:effectLst>
              </a:rPr>
              <a:t> is that David’s awareness of this covenant promise is immediately </a:t>
            </a:r>
            <a:r>
              <a:rPr lang="en-US" b="1" dirty="0">
                <a:solidFill>
                  <a:srgbClr val="FFFFCC"/>
                </a:solidFill>
                <a:effectLst>
                  <a:outerShdw blurRad="38100" dist="38100" dir="2700000" algn="tl">
                    <a:srgbClr val="000000">
                      <a:alpha val="43137"/>
                    </a:srgbClr>
                  </a:outerShdw>
                </a:effectLst>
              </a:rPr>
              <a:t>linked</a:t>
            </a:r>
            <a:r>
              <a:rPr lang="en-US" dirty="0">
                <a:effectLst>
                  <a:outerShdw blurRad="38100" dist="38100" dir="2700000" algn="tl">
                    <a:srgbClr val="000000">
                      <a:alpha val="43137"/>
                    </a:srgbClr>
                  </a:outerShdw>
                </a:effectLst>
              </a:rPr>
              <a:t> to his understanding of the resurrection in Psalm 16, which in turn is immediately tied to the resurrection proof text of Psalm 110 (vv. 31–35)…</a:t>
            </a:r>
            <a:r>
              <a:rPr lang="en-US" sz="2800" dirty="0">
                <a:effectLst>
                  <a:outerShdw blurRad="38100" dist="38100" dir="2700000" algn="tl">
                    <a:srgbClr val="000000">
                      <a:alpha val="43137"/>
                    </a:srgbClr>
                  </a:outerShdw>
                </a:effectLst>
              </a:rPr>
              <a:t> “</a:t>
            </a:r>
            <a:r>
              <a:rPr lang="en-US" sz="2800" i="1" dirty="0">
                <a:effectLst>
                  <a:outerShdw blurRad="38100" dist="38100" dir="2700000" algn="tl">
                    <a:srgbClr val="000000">
                      <a:alpha val="43137"/>
                    </a:srgbClr>
                  </a:outerShdw>
                </a:effectLst>
              </a:rPr>
              <a:t>Being seated on David’s throne is linked to being seated at God’s right hand</a:t>
            </a:r>
            <a:r>
              <a:rPr lang="en-US" sz="2800" dirty="0">
                <a:effectLst>
                  <a:outerShdw blurRad="38100" dist="38100" dir="2700000" algn="tl">
                    <a:srgbClr val="000000">
                      <a:alpha val="43137"/>
                    </a:srgbClr>
                  </a:outerShdw>
                </a:effectLst>
              </a:rPr>
              <a:t>. In other words, Jesus’ resurrection-ascension to God’s right hand </a:t>
            </a:r>
            <a:r>
              <a:rPr lang="en-US" dirty="0">
                <a:effectLst>
                  <a:outerShdw blurRad="38100" dist="38100" dir="2700000" algn="tl">
                    <a:srgbClr val="000000">
                      <a:alpha val="43137"/>
                    </a:srgbClr>
                  </a:outerShdw>
                </a:effectLst>
              </a:rPr>
              <a: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2" name="Rectangle 1">
            <a:extLst>
              <a:ext uri="{FF2B5EF4-FFF2-40B4-BE49-F238E27FC236}">
                <a16:creationId xmlns:a16="http://schemas.microsoft.com/office/drawing/2014/main" id="{2B9FB01D-A84A-6144-5FC9-2C57A2AA7D0A}"/>
              </a:ext>
            </a:extLst>
          </p:cNvPr>
          <p:cNvSpPr/>
          <p:nvPr/>
        </p:nvSpPr>
        <p:spPr>
          <a:xfrm>
            <a:off x="2806530" y="228600"/>
            <a:ext cx="657894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Darrell Bock</a:t>
            </a:r>
          </a:p>
          <a:p>
            <a:pPr algn="ctr"/>
            <a:r>
              <a:rPr lang="en-US" sz="1400" dirty="0">
                <a:effectLst>
                  <a:outerShdw blurRad="38100" dist="38100" dir="2700000" algn="tl">
                    <a:srgbClr val="000000">
                      <a:alpha val="43137"/>
                    </a:srgbClr>
                  </a:outerShdw>
                </a:effectLst>
                <a:cs typeface="Calibri" panose="020F0502020204030204" pitchFamily="34" charset="0"/>
              </a:rPr>
              <a:t>Darrell Bock, “The Reign of the Lord Christ,” in </a:t>
            </a:r>
            <a:r>
              <a:rPr lang="en-US" sz="1400" i="1" dirty="0">
                <a:effectLst>
                  <a:outerShdw blurRad="38100" dist="38100" dir="2700000" algn="tl">
                    <a:srgbClr val="000000">
                      <a:alpha val="43137"/>
                    </a:srgbClr>
                  </a:outerShdw>
                </a:effectLst>
                <a:cs typeface="Calibri" panose="020F0502020204030204" pitchFamily="34" charset="0"/>
              </a:rPr>
              <a:t>Dispensationalism, Israel and the Church</a:t>
            </a:r>
            <a:r>
              <a:rPr lang="en-US" sz="1400" dirty="0">
                <a:effectLst>
                  <a:outerShdw blurRad="38100" dist="38100" dir="2700000" algn="tl">
                    <a:srgbClr val="000000">
                      <a:alpha val="43137"/>
                    </a:srgbClr>
                  </a:outerShdw>
                </a:effectLst>
                <a:cs typeface="Calibri" panose="020F0502020204030204" pitchFamily="34" charset="0"/>
              </a:rPr>
              <a:t>, ed. Craig A. </a:t>
            </a:r>
            <a:r>
              <a:rPr lang="en-US" sz="1400" dirty="0" err="1">
                <a:effectLst>
                  <a:outerShdw blurRad="38100" dist="38100" dir="2700000" algn="tl">
                    <a:srgbClr val="000000">
                      <a:alpha val="43137"/>
                    </a:srgbClr>
                  </a:outerShdw>
                </a:effectLst>
                <a:cs typeface="Calibri" panose="020F0502020204030204" pitchFamily="34" charset="0"/>
              </a:rPr>
              <a:t>Blaising</a:t>
            </a:r>
            <a:r>
              <a:rPr lang="en-US" sz="1400" dirty="0">
                <a:effectLst>
                  <a:outerShdw blurRad="38100" dist="38100" dir="2700000" algn="tl">
                    <a:srgbClr val="000000">
                      <a:alpha val="43137"/>
                    </a:srgbClr>
                  </a:outerShdw>
                </a:effectLst>
                <a:cs typeface="Calibri" panose="020F0502020204030204" pitchFamily="34" charset="0"/>
              </a:rPr>
              <a:t> and Darrell L. Bock (Grand Rapids: Zondervan, 1992), 49–50.</a:t>
            </a:r>
          </a:p>
        </p:txBody>
      </p:sp>
      <p:pic>
        <p:nvPicPr>
          <p:cNvPr id="3" name="Picture 2">
            <a:extLst>
              <a:ext uri="{FF2B5EF4-FFF2-40B4-BE49-F238E27FC236}">
                <a16:creationId xmlns:a16="http://schemas.microsoft.com/office/drawing/2014/main" id="{2750C06A-10D1-C078-3C27-495A8273618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7411" y="76200"/>
            <a:ext cx="784189" cy="1097280"/>
          </a:xfrm>
          <a:prstGeom prst="rect">
            <a:avLst/>
          </a:prstGeom>
          <a:ln>
            <a:solidFill>
              <a:schemeClr val="tx1"/>
            </a:solidFill>
          </a:ln>
        </p:spPr>
      </p:pic>
    </p:spTree>
    <p:extLst>
      <p:ext uri="{BB962C8B-B14F-4D97-AF65-F5344CB8AC3E}">
        <p14:creationId xmlns:p14="http://schemas.microsoft.com/office/powerpoint/2010/main" val="188620597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371601"/>
            <a:ext cx="10972800" cy="4392792"/>
          </a:xfrm>
        </p:spPr>
        <p:txBody>
          <a:bodyPr/>
          <a:lstStyle/>
          <a:p>
            <a:pPr marL="0" indent="0" algn="just">
              <a:lnSpc>
                <a:spcPct val="100000"/>
              </a:lnSpc>
              <a:buNone/>
            </a:pPr>
            <a:r>
              <a:rPr lang="en-US" sz="2700" dirty="0">
                <a:effectLst>
                  <a:outerShdw blurRad="38100" dist="38100" dir="2700000" algn="tl">
                    <a:srgbClr val="000000">
                      <a:alpha val="43137"/>
                    </a:srgbClr>
                  </a:outerShdw>
                </a:effectLst>
              </a:rPr>
              <a:t>…hand is put forward by Peter as a fulfillment of the Davidic covenant, just as the allusion to Joel fulfills the new covenant. To say that Peter is only interested to argue that the Messiah must be raised misses the point of the connection in these verses and ignores entirely the allusion to Psalm 132 in the Davidic covenant. This passage and Luke 1:68–79 also counter the claim that no New Testament text asserts the present work of Jesus’ as a reigning Davidite sitting on David’s Throne. The throne on which Jesus is said to sit is the one promised to David’s descendent through the Davidic promise of 2 Samuel, which was initially passed on through Solomon. Jesus sits here as David’s promised Son on David’s promised Throne. This fits Old Testament imagery as well. The idea of sitting describes the idea of rule, as the parallelism of Jeremiah 22:30 shows. </a:t>
            </a:r>
            <a:r>
              <a:rPr lang="en-US" sz="2700" b="1" dirty="0">
                <a:solidFill>
                  <a:srgbClr val="FFFFCC"/>
                </a:solidFill>
                <a:effectLst>
                  <a:outerShdw blurRad="38100" dist="38100" dir="2700000" algn="tl">
                    <a:srgbClr val="000000">
                      <a:alpha val="43137"/>
                    </a:srgbClr>
                  </a:outerShdw>
                </a:effectLst>
              </a:rPr>
              <a:t>As the Davidic heir, Jesus sits in and rules from heaven</a:t>
            </a:r>
            <a:r>
              <a:rPr lang="en-US" sz="2700" dirty="0">
                <a:effectLst>
                  <a:outerShdw blurRad="38100" dist="38100" dir="2700000" algn="tl">
                    <a:srgbClr val="000000">
                      <a:alpha val="43137"/>
                    </a:srgbClr>
                  </a:outerShdw>
                </a:effectLst>
              </a:rPr>
              <a: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2" name="Rectangle 1">
            <a:extLst>
              <a:ext uri="{FF2B5EF4-FFF2-40B4-BE49-F238E27FC236}">
                <a16:creationId xmlns:a16="http://schemas.microsoft.com/office/drawing/2014/main" id="{44F92DF9-0015-4D0D-793A-CD1545EF2D8A}"/>
              </a:ext>
            </a:extLst>
          </p:cNvPr>
          <p:cNvSpPr/>
          <p:nvPr/>
        </p:nvSpPr>
        <p:spPr>
          <a:xfrm>
            <a:off x="2806530" y="228600"/>
            <a:ext cx="657894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Darrell Bock</a:t>
            </a:r>
          </a:p>
          <a:p>
            <a:pPr algn="ctr"/>
            <a:r>
              <a:rPr lang="en-US" sz="1400" dirty="0">
                <a:effectLst>
                  <a:outerShdw blurRad="38100" dist="38100" dir="2700000" algn="tl">
                    <a:srgbClr val="000000">
                      <a:alpha val="43137"/>
                    </a:srgbClr>
                  </a:outerShdw>
                </a:effectLst>
                <a:cs typeface="Calibri" panose="020F0502020204030204" pitchFamily="34" charset="0"/>
              </a:rPr>
              <a:t>Darrell Bock, “The Reign of the Lord Christ,” in </a:t>
            </a:r>
            <a:r>
              <a:rPr lang="en-US" sz="1400" i="1" dirty="0">
                <a:effectLst>
                  <a:outerShdw blurRad="38100" dist="38100" dir="2700000" algn="tl">
                    <a:srgbClr val="000000">
                      <a:alpha val="43137"/>
                    </a:srgbClr>
                  </a:outerShdw>
                </a:effectLst>
                <a:cs typeface="Calibri" panose="020F0502020204030204" pitchFamily="34" charset="0"/>
              </a:rPr>
              <a:t>Dispensationalism, Israel and the Church</a:t>
            </a:r>
            <a:r>
              <a:rPr lang="en-US" sz="1400" dirty="0">
                <a:effectLst>
                  <a:outerShdw blurRad="38100" dist="38100" dir="2700000" algn="tl">
                    <a:srgbClr val="000000">
                      <a:alpha val="43137"/>
                    </a:srgbClr>
                  </a:outerShdw>
                </a:effectLst>
                <a:cs typeface="Calibri" panose="020F0502020204030204" pitchFamily="34" charset="0"/>
              </a:rPr>
              <a:t>, ed. Craig A. </a:t>
            </a:r>
            <a:r>
              <a:rPr lang="en-US" sz="1400" dirty="0" err="1">
                <a:effectLst>
                  <a:outerShdw blurRad="38100" dist="38100" dir="2700000" algn="tl">
                    <a:srgbClr val="000000">
                      <a:alpha val="43137"/>
                    </a:srgbClr>
                  </a:outerShdw>
                </a:effectLst>
                <a:cs typeface="Calibri" panose="020F0502020204030204" pitchFamily="34" charset="0"/>
              </a:rPr>
              <a:t>Blaising</a:t>
            </a:r>
            <a:r>
              <a:rPr lang="en-US" sz="1400" dirty="0">
                <a:effectLst>
                  <a:outerShdw blurRad="38100" dist="38100" dir="2700000" algn="tl">
                    <a:srgbClr val="000000">
                      <a:alpha val="43137"/>
                    </a:srgbClr>
                  </a:outerShdw>
                </a:effectLst>
                <a:cs typeface="Calibri" panose="020F0502020204030204" pitchFamily="34" charset="0"/>
              </a:rPr>
              <a:t> and Darrell L. Bock (Grand Rapids: Zondervan, 1992), 49–50.</a:t>
            </a:r>
          </a:p>
        </p:txBody>
      </p:sp>
      <p:pic>
        <p:nvPicPr>
          <p:cNvPr id="3" name="Picture 2">
            <a:extLst>
              <a:ext uri="{FF2B5EF4-FFF2-40B4-BE49-F238E27FC236}">
                <a16:creationId xmlns:a16="http://schemas.microsoft.com/office/drawing/2014/main" id="{E0DB9F65-1F84-05CA-D387-80EC519314B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7411" y="76200"/>
            <a:ext cx="784189" cy="1097280"/>
          </a:xfrm>
          <a:prstGeom prst="rect">
            <a:avLst/>
          </a:prstGeom>
          <a:ln>
            <a:solidFill>
              <a:schemeClr val="tx1"/>
            </a:solidFill>
          </a:ln>
        </p:spPr>
      </p:pic>
    </p:spTree>
    <p:extLst>
      <p:ext uri="{BB962C8B-B14F-4D97-AF65-F5344CB8AC3E}">
        <p14:creationId xmlns:p14="http://schemas.microsoft.com/office/powerpoint/2010/main" val="245161905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228600" y="1371600"/>
            <a:ext cx="11734800" cy="4489979"/>
          </a:xfrm>
        </p:spPr>
        <p:txBody>
          <a:bodyPr/>
          <a:lstStyle/>
          <a:p>
            <a:pPr marL="0" indent="0" algn="just">
              <a:buNone/>
            </a:pPr>
            <a:r>
              <a:rPr lang="en-US" sz="3600" dirty="0">
                <a:effectLst>
                  <a:outerShdw blurRad="38100" dist="38100" dir="2700000" algn="tl">
                    <a:srgbClr val="000000">
                      <a:alpha val="43137"/>
                    </a:srgbClr>
                  </a:outerShdw>
                </a:effectLst>
              </a:rPr>
              <a:t>“This precise point—the ascension—is in view in Acts 2:34: ‘For David did not send into heavens, but he says himself . . .’ It is simply incorrect to treat Psalm 16 as linked with Psalm 110 by asserting that both are resurrection proof texts. Psalm 16 is, but Psalm 110 is not. </a:t>
            </a:r>
            <a:r>
              <a:rPr lang="en-US" sz="3600" b="1" u="sng" dirty="0">
                <a:solidFill>
                  <a:srgbClr val="FFFFCC"/>
                </a:solidFill>
                <a:effectLst>
                  <a:outerShdw blurRad="38100" dist="38100" dir="2700000" algn="tl">
                    <a:srgbClr val="000000">
                      <a:alpha val="43137"/>
                    </a:srgbClr>
                  </a:outerShdw>
                </a:effectLst>
              </a:rPr>
              <a:t>Rather, Peter quoted each Psalm with its own quite distinct emphasis in support of two different elements in his presentation</a:t>
            </a:r>
            <a:r>
              <a:rPr lang="en-US" sz="3600" dirty="0">
                <a:effectLst>
                  <a:outerShdw blurRad="38100" dist="38100" dir="2700000" algn="tl">
                    <a:srgbClr val="000000">
                      <a:alpha val="43137"/>
                    </a:srgbClr>
                  </a:outerShdw>
                </a:effectLst>
              </a:rPr>
              <a: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8" name="Rectangle 7">
            <a:extLst>
              <a:ext uri="{FF2B5EF4-FFF2-40B4-BE49-F238E27FC236}">
                <a16:creationId xmlns:a16="http://schemas.microsoft.com/office/drawing/2014/main" id="{366F5326-D995-4BE0-8A3C-08E38B432DCD}"/>
              </a:ext>
            </a:extLst>
          </p:cNvPr>
          <p:cNvSpPr/>
          <p:nvPr/>
        </p:nvSpPr>
        <p:spPr>
          <a:xfrm>
            <a:off x="2687940" y="228601"/>
            <a:ext cx="6816120" cy="1092607"/>
          </a:xfrm>
          <a:prstGeom prst="rect">
            <a:avLst/>
          </a:prstGeom>
        </p:spPr>
        <p:txBody>
          <a:bodyPr wrap="square">
            <a:spAutoFit/>
          </a:bodyPr>
          <a:lstStyle/>
          <a:p>
            <a:pPr algn="ctr">
              <a:spcAft>
                <a:spcPts val="600"/>
              </a:spcAft>
            </a:pPr>
            <a:r>
              <a:rPr lang="en-US" sz="3200" dirty="0">
                <a:solidFill>
                  <a:srgbClr val="00FFFF"/>
                </a:solidFill>
                <a:effectLst>
                  <a:outerShdw blurRad="38100" dist="38100" dir="2700000" algn="tl">
                    <a:srgbClr val="000000">
                      <a:alpha val="43137"/>
                    </a:srgbClr>
                  </a:outerShdw>
                </a:effectLst>
                <a:ea typeface="+mj-ea"/>
                <a:cs typeface="Calibri" panose="020F0502020204030204" pitchFamily="34" charset="0"/>
              </a:rPr>
              <a:t>Zane Hodges</a:t>
            </a:r>
          </a:p>
          <a:p>
            <a:pPr algn="ctr"/>
            <a:r>
              <a:rPr lang="en-US" sz="1400" dirty="0">
                <a:effectLst>
                  <a:outerShdw blurRad="38100" dist="38100" dir="2700000" algn="tl">
                    <a:srgbClr val="000000">
                      <a:alpha val="43137"/>
                    </a:srgbClr>
                  </a:outerShdw>
                </a:effectLst>
                <a:cs typeface="Calibri" panose="020F0502020204030204" pitchFamily="34" charset="0"/>
              </a:rPr>
              <a:t>Zane C. Hodges, “A Dispensational Understanding of Acts 2,” in </a:t>
            </a:r>
            <a:r>
              <a:rPr lang="en-US" sz="1400" i="1" dirty="0">
                <a:effectLst>
                  <a:outerShdw blurRad="38100" dist="38100" dir="2700000" algn="tl">
                    <a:srgbClr val="000000">
                      <a:alpha val="43137"/>
                    </a:srgbClr>
                  </a:outerShdw>
                </a:effectLst>
                <a:cs typeface="Calibri" panose="020F0502020204030204" pitchFamily="34" charset="0"/>
              </a:rPr>
              <a:t>Issues in Dispensationalism</a:t>
            </a:r>
            <a:r>
              <a:rPr lang="en-US" sz="1400" dirty="0">
                <a:effectLst>
                  <a:outerShdw blurRad="38100" dist="38100" dir="2700000" algn="tl">
                    <a:srgbClr val="000000">
                      <a:alpha val="43137"/>
                    </a:srgbClr>
                  </a:outerShdw>
                </a:effectLst>
                <a:cs typeface="Calibri" panose="020F0502020204030204" pitchFamily="34" charset="0"/>
              </a:rPr>
              <a:t>, ed. John R. Master Wesley R. Willis, Charles C. Ryrie (Chicago: Moody, 1994), 178.</a:t>
            </a:r>
          </a:p>
        </p:txBody>
      </p:sp>
      <p:pic>
        <p:nvPicPr>
          <p:cNvPr id="12" name="Picture 2" descr="Image result for zane hodges">
            <a:extLst>
              <a:ext uri="{FF2B5EF4-FFF2-40B4-BE49-F238E27FC236}">
                <a16:creationId xmlns:a16="http://schemas.microsoft.com/office/drawing/2014/main" id="{93DE161C-9FDF-48CF-9B7F-BD4DBE1F6B2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600201" y="76200"/>
            <a:ext cx="962527"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12172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524000"/>
            <a:ext cx="10972800" cy="5181600"/>
          </a:xfrm>
        </p:spPr>
        <p:txBody>
          <a:bodyPr/>
          <a:lstStyle/>
          <a:p>
            <a:pPr marL="0" indent="0" algn="just">
              <a:lnSpc>
                <a:spcPct val="100000"/>
              </a:lnSpc>
              <a:spcBef>
                <a:spcPts val="0"/>
              </a:spcBef>
              <a:buNone/>
            </a:pPr>
            <a:r>
              <a:rPr lang="en-US" dirty="0">
                <a:effectLst>
                  <a:outerShdw blurRad="38100" dist="38100" dir="2700000" algn="tl">
                    <a:srgbClr val="000000">
                      <a:alpha val="43137"/>
                    </a:srgbClr>
                  </a:outerShdw>
                </a:effectLst>
              </a:rPr>
              <a:t>“But unless Bock is reading the Greek text in the form found in the Majority Text (not likely, to be sure), there appears to be a translational gaffe here that slightly overstates the similarity between verses 30 and 34. As you read the modern editions of the Greek New Testament, the verb </a:t>
            </a:r>
            <a:r>
              <a:rPr lang="en-US" i="1" dirty="0" err="1">
                <a:effectLst>
                  <a:outerShdw blurRad="38100" dist="38100" dir="2700000" algn="tl">
                    <a:srgbClr val="000000">
                      <a:alpha val="43137"/>
                    </a:srgbClr>
                  </a:outerShdw>
                </a:effectLst>
              </a:rPr>
              <a:t>kathisai</a:t>
            </a:r>
            <a:r>
              <a:rPr lang="en-US" dirty="0">
                <a:effectLst>
                  <a:outerShdw blurRad="38100" dist="38100" dir="2700000" algn="tl">
                    <a:srgbClr val="000000">
                      <a:alpha val="43137"/>
                    </a:srgbClr>
                  </a:outerShdw>
                </a:effectLst>
              </a:rPr>
              <a:t> in verse 30 is not to be read as intransitive (“to sit”) but as transitive (“to seat”; cf. the NIV here). In verse 34, however, the intransitive sense “to sit” is correct, even though a slightly different Greek verb is involved. But, in view of the difference in verbs, Bock is not technically accurate when he states that the former verb is “reintroduced” in the quotation from Psalm 110. Clearly this would be quibbling were it not for the fact that </a:t>
            </a:r>
            <a:r>
              <a:rPr lang="en-US" b="1" i="1" u="sng" dirty="0">
                <a:solidFill>
                  <a:srgbClr val="FFFFCC"/>
                </a:solidFill>
                <a:effectLst>
                  <a:outerShdw blurRad="38100" dist="38100" dir="2700000" algn="tl">
                    <a:srgbClr val="000000">
                      <a:alpha val="43137"/>
                    </a:srgbClr>
                  </a:outerShdw>
                </a:effectLst>
              </a:rPr>
              <a:t>Bock is trying to make these verses parallel by appealing to the use of a single verb in the same sense in both verses</a:t>
            </a:r>
            <a:r>
              <a:rPr lang="en-US" dirty="0">
                <a:effectLst>
                  <a:outerShdw blurRad="38100" dist="38100" dir="2700000" algn="tl">
                    <a:srgbClr val="000000">
                      <a:alpha val="43137"/>
                    </a:srgbClr>
                  </a:outerShdw>
                </a:effectLst>
              </a:rPr>
              <a: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13" name="Rectangle 12">
            <a:extLst>
              <a:ext uri="{FF2B5EF4-FFF2-40B4-BE49-F238E27FC236}">
                <a16:creationId xmlns:a16="http://schemas.microsoft.com/office/drawing/2014/main" id="{03B0F2B1-854D-4A01-A544-40470566ED05}"/>
              </a:ext>
            </a:extLst>
          </p:cNvPr>
          <p:cNvSpPr/>
          <p:nvPr/>
        </p:nvSpPr>
        <p:spPr>
          <a:xfrm>
            <a:off x="2667000" y="228600"/>
            <a:ext cx="685800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Zane Hodges</a:t>
            </a:r>
          </a:p>
          <a:p>
            <a:pPr algn="ctr"/>
            <a:r>
              <a:rPr lang="en-US" sz="1400" dirty="0">
                <a:effectLst>
                  <a:outerShdw blurRad="38100" dist="38100" dir="2700000" algn="tl">
                    <a:srgbClr val="000000">
                      <a:alpha val="43137"/>
                    </a:srgbClr>
                  </a:outerShdw>
                </a:effectLst>
                <a:cs typeface="Calibri" panose="020F0502020204030204" pitchFamily="34" charset="0"/>
              </a:rPr>
              <a:t>Zane C. Hodges, “A Dispensational Understanding of Acts 2,” in </a:t>
            </a:r>
            <a:r>
              <a:rPr lang="en-US" sz="1400" i="1" dirty="0">
                <a:effectLst>
                  <a:outerShdw blurRad="38100" dist="38100" dir="2700000" algn="tl">
                    <a:srgbClr val="000000">
                      <a:alpha val="43137"/>
                    </a:srgbClr>
                  </a:outerShdw>
                </a:effectLst>
                <a:cs typeface="Calibri" panose="020F0502020204030204" pitchFamily="34" charset="0"/>
              </a:rPr>
              <a:t>Issues in Dispensationalism</a:t>
            </a:r>
            <a:r>
              <a:rPr lang="en-US" sz="1400" dirty="0">
                <a:effectLst>
                  <a:outerShdw blurRad="38100" dist="38100" dir="2700000" algn="tl">
                    <a:srgbClr val="000000">
                      <a:alpha val="43137"/>
                    </a:srgbClr>
                  </a:outerShdw>
                </a:effectLst>
                <a:cs typeface="Calibri" panose="020F0502020204030204" pitchFamily="34" charset="0"/>
              </a:rPr>
              <a:t>, ed. John R. Master Wesley R. Willis, Charles C. Ryrie (Chicago: Moody, 1994), 175–76.</a:t>
            </a:r>
          </a:p>
        </p:txBody>
      </p:sp>
      <p:pic>
        <p:nvPicPr>
          <p:cNvPr id="8" name="Picture 2" descr="Image result for zane hodges">
            <a:extLst>
              <a:ext uri="{FF2B5EF4-FFF2-40B4-BE49-F238E27FC236}">
                <a16:creationId xmlns:a16="http://schemas.microsoft.com/office/drawing/2014/main" id="{581BB055-8382-4F16-9396-632E519148E6}"/>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9600" y="76200"/>
            <a:ext cx="962527"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17026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3386EFB9-830F-4A11-9069-29F8D8401807}"/>
              </a:ext>
            </a:extLst>
          </p:cNvPr>
          <p:cNvGraphicFramePr>
            <a:graphicFrameLocks noGrp="1"/>
          </p:cNvGraphicFramePr>
          <p:nvPr>
            <p:ph/>
          </p:nvPr>
        </p:nvGraphicFramePr>
        <p:xfrm>
          <a:off x="1600200" y="1524000"/>
          <a:ext cx="8991600" cy="4495800"/>
        </p:xfrm>
        <a:graphic>
          <a:graphicData uri="http://schemas.openxmlformats.org/drawingml/2006/table">
            <a:tbl>
              <a:tblPr firstRow="1" bandRow="1">
                <a:tableStyleId>{073A0DAA-6AF3-43AB-8588-CEC1D06C72B9}</a:tableStyleId>
              </a:tblPr>
              <a:tblGrid>
                <a:gridCol w="2819400">
                  <a:extLst>
                    <a:ext uri="{9D8B030D-6E8A-4147-A177-3AD203B41FA5}">
                      <a16:colId xmlns:a16="http://schemas.microsoft.com/office/drawing/2014/main" val="3561167396"/>
                    </a:ext>
                  </a:extLst>
                </a:gridCol>
                <a:gridCol w="3175000">
                  <a:extLst>
                    <a:ext uri="{9D8B030D-6E8A-4147-A177-3AD203B41FA5}">
                      <a16:colId xmlns:a16="http://schemas.microsoft.com/office/drawing/2014/main" val="980899094"/>
                    </a:ext>
                  </a:extLst>
                </a:gridCol>
                <a:gridCol w="2997200">
                  <a:extLst>
                    <a:ext uri="{9D8B030D-6E8A-4147-A177-3AD203B41FA5}">
                      <a16:colId xmlns:a16="http://schemas.microsoft.com/office/drawing/2014/main" val="2934671267"/>
                    </a:ext>
                  </a:extLst>
                </a:gridCol>
              </a:tblGrid>
              <a:tr h="838200">
                <a:tc>
                  <a:txBody>
                    <a:bodyPr/>
                    <a:lstStyle/>
                    <a:p>
                      <a:pPr marL="112713" indent="0" algn="l" rtl="0" fontAlgn="base">
                        <a:spcBef>
                          <a:spcPts val="0"/>
                        </a:spcBef>
                        <a:spcAft>
                          <a:spcPts val="1200"/>
                        </a:spcAft>
                      </a:pPr>
                      <a:r>
                        <a:rPr lang="en-US" sz="4000" b="0" kern="1200" dirty="0">
                          <a:solidFill>
                            <a:srgbClr val="00FFFF"/>
                          </a:solidFill>
                          <a:effectLst/>
                          <a:latin typeface="Calibri" panose="020F0502020204030204" pitchFamily="34" charset="0"/>
                          <a:ea typeface="+mj-ea"/>
                          <a:cs typeface="Calibri" panose="020F0502020204030204" pitchFamily="34" charset="0"/>
                        </a:rPr>
                        <a:t>Verse:</a:t>
                      </a:r>
                    </a:p>
                  </a:txBody>
                  <a:tcPr anchor="ctr"/>
                </a:tc>
                <a:tc>
                  <a:txBody>
                    <a:bodyPr/>
                    <a:lstStyle/>
                    <a:p>
                      <a:pPr algn="ctr" rtl="0" fontAlgn="base">
                        <a:spcBef>
                          <a:spcPts val="0"/>
                        </a:spcBef>
                        <a:spcAft>
                          <a:spcPts val="1200"/>
                        </a:spcAft>
                      </a:pPr>
                      <a:r>
                        <a:rPr lang="en-US" sz="4000" b="0" kern="1200" dirty="0">
                          <a:solidFill>
                            <a:srgbClr val="00FFFF"/>
                          </a:solidFill>
                          <a:effectLst/>
                          <a:latin typeface="Calibri" panose="020F0502020204030204" pitchFamily="34" charset="0"/>
                          <a:ea typeface="+mj-ea"/>
                          <a:cs typeface="Calibri" panose="020F0502020204030204" pitchFamily="34" charset="0"/>
                        </a:rPr>
                        <a:t>Acts 2:30</a:t>
                      </a:r>
                    </a:p>
                  </a:txBody>
                  <a:tcPr anchor="ctr"/>
                </a:tc>
                <a:tc>
                  <a:txBody>
                    <a:bodyPr/>
                    <a:lstStyle/>
                    <a:p>
                      <a:pPr algn="ctr" rtl="0" fontAlgn="base">
                        <a:spcBef>
                          <a:spcPts val="0"/>
                        </a:spcBef>
                        <a:spcAft>
                          <a:spcPts val="1200"/>
                        </a:spcAft>
                      </a:pPr>
                      <a:r>
                        <a:rPr lang="en-US" sz="4000" b="0" kern="1200" dirty="0">
                          <a:solidFill>
                            <a:srgbClr val="00FFFF"/>
                          </a:solidFill>
                          <a:effectLst/>
                          <a:latin typeface="Calibri" panose="020F0502020204030204" pitchFamily="34" charset="0"/>
                          <a:ea typeface="+mj-ea"/>
                          <a:cs typeface="Calibri" panose="020F0502020204030204" pitchFamily="34" charset="0"/>
                        </a:rPr>
                        <a:t>Acts 2:34</a:t>
                      </a:r>
                    </a:p>
                  </a:txBody>
                  <a:tcPr anchor="ctr"/>
                </a:tc>
                <a:extLst>
                  <a:ext uri="{0D108BD9-81ED-4DB2-BD59-A6C34878D82A}">
                    <a16:rowId xmlns:a16="http://schemas.microsoft.com/office/drawing/2014/main" val="2178549750"/>
                  </a:ext>
                </a:extLst>
              </a:tr>
              <a:tr h="914400">
                <a:tc>
                  <a:txBody>
                    <a:bodyPr/>
                    <a:lstStyle/>
                    <a:p>
                      <a:pPr marL="112713" indent="0" algn="l"/>
                      <a:r>
                        <a:rPr lang="en-US" sz="3600" b="1" dirty="0">
                          <a:latin typeface="Calibri" panose="020F0502020204030204" pitchFamily="34" charset="0"/>
                          <a:cs typeface="Calibri" panose="020F0502020204030204" pitchFamily="34" charset="0"/>
                        </a:rPr>
                        <a:t>Psalm</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132:11</a:t>
                      </a:r>
                    </a:p>
                  </a:txBody>
                  <a:tcPr anchor="ctr"/>
                </a:tc>
                <a:tc>
                  <a:txBody>
                    <a:bodyPr/>
                    <a:lstStyle/>
                    <a:p>
                      <a:pPr algn="ctr"/>
                      <a:r>
                        <a:rPr lang="en-US" sz="3600" b="1" dirty="0">
                          <a:solidFill>
                            <a:srgbClr val="0000FF"/>
                          </a:solidFill>
                          <a:latin typeface="Calibri" panose="020F0502020204030204" pitchFamily="34" charset="0"/>
                          <a:cs typeface="Calibri" panose="020F0502020204030204" pitchFamily="34" charset="0"/>
                        </a:rPr>
                        <a:t>110:1</a:t>
                      </a:r>
                    </a:p>
                  </a:txBody>
                  <a:tcPr anchor="ctr"/>
                </a:tc>
                <a:extLst>
                  <a:ext uri="{0D108BD9-81ED-4DB2-BD59-A6C34878D82A}">
                    <a16:rowId xmlns:a16="http://schemas.microsoft.com/office/drawing/2014/main" val="1738947076"/>
                  </a:ext>
                </a:extLst>
              </a:tr>
              <a:tr h="914400">
                <a:tc>
                  <a:txBody>
                    <a:bodyPr/>
                    <a:lstStyle/>
                    <a:p>
                      <a:pPr marL="112713" indent="0" algn="l" defTabSz="914400" rtl="0" eaLnBrk="1" latinLnBrk="0" hangingPunct="1"/>
                      <a:r>
                        <a:rPr lang="en-US" sz="3600" b="1" kern="1200" dirty="0">
                          <a:solidFill>
                            <a:schemeClr val="dk1"/>
                          </a:solidFill>
                          <a:latin typeface="Calibri" panose="020F0502020204030204" pitchFamily="34" charset="0"/>
                          <a:ea typeface="+mn-ea"/>
                          <a:cs typeface="Calibri" panose="020F0502020204030204" pitchFamily="34" charset="0"/>
                        </a:rPr>
                        <a:t>Verb:</a:t>
                      </a:r>
                    </a:p>
                  </a:txBody>
                  <a:tcPr anchor="ctr"/>
                </a:tc>
                <a:tc>
                  <a:txBody>
                    <a:bodyPr/>
                    <a:lstStyle/>
                    <a:p>
                      <a:pPr algn="ctr"/>
                      <a:r>
                        <a:rPr lang="en-US" sz="3600" b="1" kern="1200" dirty="0" err="1">
                          <a:solidFill>
                            <a:srgbClr val="C00000"/>
                          </a:solidFill>
                          <a:latin typeface="Calibri" panose="020F0502020204030204" pitchFamily="34" charset="0"/>
                          <a:ea typeface="+mn-ea"/>
                          <a:cs typeface="Calibri" panose="020F0502020204030204" pitchFamily="34" charset="0"/>
                        </a:rPr>
                        <a:t>kathízō</a:t>
                      </a:r>
                      <a:endParaRPr lang="en-US" sz="3600" b="1" kern="1200" dirty="0">
                        <a:solidFill>
                          <a:srgbClr val="C00000"/>
                        </a:solidFill>
                        <a:latin typeface="Calibri" panose="020F0502020204030204" pitchFamily="34" charset="0"/>
                        <a:ea typeface="+mn-ea"/>
                        <a:cs typeface="Calibri" panose="020F0502020204030204" pitchFamily="34" charset="0"/>
                      </a:endParaRPr>
                    </a:p>
                  </a:txBody>
                  <a:tcPr anchor="ctr"/>
                </a:tc>
                <a:tc>
                  <a:txBody>
                    <a:bodyPr/>
                    <a:lstStyle/>
                    <a:p>
                      <a:pPr algn="ctr"/>
                      <a:r>
                        <a:rPr lang="en-US" sz="3600" b="1" kern="1200" dirty="0" err="1">
                          <a:solidFill>
                            <a:srgbClr val="0000FF"/>
                          </a:solidFill>
                          <a:latin typeface="Calibri" panose="020F0502020204030204" pitchFamily="34" charset="0"/>
                          <a:ea typeface="+mn-ea"/>
                          <a:cs typeface="Calibri" panose="020F0502020204030204" pitchFamily="34" charset="0"/>
                        </a:rPr>
                        <a:t>káthēmai</a:t>
                      </a:r>
                      <a:endParaRPr lang="en-US" sz="3600" b="1" kern="1200" dirty="0">
                        <a:solidFill>
                          <a:srgbClr val="0000FF"/>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199476003"/>
                  </a:ext>
                </a:extLst>
              </a:tr>
              <a:tr h="914400">
                <a:tc>
                  <a:txBody>
                    <a:bodyPr/>
                    <a:lstStyle/>
                    <a:p>
                      <a:pPr marL="112713" indent="0" algn="l" defTabSz="914400" rtl="0" eaLnBrk="1" latinLnBrk="0" hangingPunct="1"/>
                      <a:r>
                        <a:rPr lang="en-US" sz="3600" b="1" kern="1200" dirty="0">
                          <a:solidFill>
                            <a:schemeClr val="dk1"/>
                          </a:solidFill>
                          <a:latin typeface="Calibri" panose="020F0502020204030204" pitchFamily="34" charset="0"/>
                          <a:ea typeface="+mn-ea"/>
                          <a:cs typeface="Calibri" panose="020F0502020204030204" pitchFamily="34" charset="0"/>
                        </a:rPr>
                        <a:t>Kind of verb:</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Transitive</a:t>
                      </a:r>
                    </a:p>
                  </a:txBody>
                  <a:tcPr anchor="ctr"/>
                </a:tc>
                <a:tc>
                  <a:txBody>
                    <a:bodyPr/>
                    <a:lstStyle/>
                    <a:p>
                      <a:pPr algn="ctr"/>
                      <a:r>
                        <a:rPr lang="en-US" sz="3600" b="1" dirty="0">
                          <a:solidFill>
                            <a:srgbClr val="0000FF"/>
                          </a:solidFill>
                          <a:latin typeface="Calibri" panose="020F0502020204030204" pitchFamily="34" charset="0"/>
                          <a:cs typeface="Calibri" panose="020F0502020204030204" pitchFamily="34" charset="0"/>
                        </a:rPr>
                        <a:t>Intransitive</a:t>
                      </a:r>
                    </a:p>
                  </a:txBody>
                  <a:tcPr anchor="ctr"/>
                </a:tc>
                <a:extLst>
                  <a:ext uri="{0D108BD9-81ED-4DB2-BD59-A6C34878D82A}">
                    <a16:rowId xmlns:a16="http://schemas.microsoft.com/office/drawing/2014/main" val="2593988310"/>
                  </a:ext>
                </a:extLst>
              </a:tr>
              <a:tr h="914400">
                <a:tc>
                  <a:txBody>
                    <a:bodyPr/>
                    <a:lstStyle/>
                    <a:p>
                      <a:pPr marL="112713" indent="0" algn="l" defTabSz="914400" rtl="0" eaLnBrk="1" latinLnBrk="0" hangingPunct="1"/>
                      <a:r>
                        <a:rPr lang="en-US" sz="3600" b="1" kern="1200" dirty="0">
                          <a:solidFill>
                            <a:schemeClr val="dk1"/>
                          </a:solidFill>
                          <a:latin typeface="Calibri" panose="020F0502020204030204" pitchFamily="34" charset="0"/>
                          <a:ea typeface="+mn-ea"/>
                          <a:cs typeface="Calibri" panose="020F0502020204030204" pitchFamily="34" charset="0"/>
                        </a:rPr>
                        <a:t>Translation</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To seat or place</a:t>
                      </a:r>
                    </a:p>
                  </a:txBody>
                  <a:tcPr anchor="ctr"/>
                </a:tc>
                <a:tc>
                  <a:txBody>
                    <a:bodyPr/>
                    <a:lstStyle/>
                    <a:p>
                      <a:pPr algn="ctr"/>
                      <a:r>
                        <a:rPr lang="en-US" sz="3600" b="1" dirty="0">
                          <a:solidFill>
                            <a:srgbClr val="0000FF"/>
                          </a:solidFill>
                          <a:latin typeface="Calibri" panose="020F0502020204030204" pitchFamily="34" charset="0"/>
                          <a:cs typeface="Calibri" panose="020F0502020204030204" pitchFamily="34" charset="0"/>
                        </a:rPr>
                        <a:t>To sit</a:t>
                      </a:r>
                    </a:p>
                  </a:txBody>
                  <a:tcPr anchor="ctr"/>
                </a:tc>
                <a:extLst>
                  <a:ext uri="{0D108BD9-81ED-4DB2-BD59-A6C34878D82A}">
                    <a16:rowId xmlns:a16="http://schemas.microsoft.com/office/drawing/2014/main" val="3316920980"/>
                  </a:ext>
                </a:extLst>
              </a:tr>
            </a:tbl>
          </a:graphicData>
        </a:graphic>
      </p:graphicFrame>
      <p:sp>
        <p:nvSpPr>
          <p:cNvPr id="4" name="Title 1">
            <a:extLst>
              <a:ext uri="{FF2B5EF4-FFF2-40B4-BE49-F238E27FC236}">
                <a16:creationId xmlns:a16="http://schemas.microsoft.com/office/drawing/2014/main" id="{6D785030-2CCA-4B96-A138-2D23F7BBDD1B}"/>
              </a:ext>
            </a:extLst>
          </p:cNvPr>
          <p:cNvSpPr txBox="1">
            <a:spLocks/>
          </p:cNvSpPr>
          <p:nvPr/>
        </p:nvSpPr>
        <p:spPr bwMode="auto">
          <a:xfrm>
            <a:off x="1637111" y="228600"/>
            <a:ext cx="8917781"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buNone/>
              <a:defRPr/>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Is Jesus Now Reigning from David’s Throne? </a:t>
            </a:r>
            <a:b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br>
            <a:r>
              <a:rPr lang="en-US" altLang="en-US" sz="2800" dirty="0">
                <a:effectLst>
                  <a:outerShdw blurRad="38100" dist="38100" dir="2700000" algn="tl">
                    <a:srgbClr val="000000">
                      <a:alpha val="43137"/>
                    </a:srgbClr>
                  </a:outerShdw>
                </a:effectLst>
                <a:ea typeface="+mj-ea"/>
                <a:cs typeface="Calibri" panose="020F0502020204030204" pitchFamily="34" charset="0"/>
              </a:rPr>
              <a:t>(Acts 2)</a:t>
            </a:r>
          </a:p>
        </p:txBody>
      </p:sp>
    </p:spTree>
    <p:extLst>
      <p:ext uri="{BB962C8B-B14F-4D97-AF65-F5344CB8AC3E}">
        <p14:creationId xmlns:p14="http://schemas.microsoft.com/office/powerpoint/2010/main" val="2021376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a:extLst>
              <a:ext uri="{FF2B5EF4-FFF2-40B4-BE49-F238E27FC236}">
                <a16:creationId xmlns:a16="http://schemas.microsoft.com/office/drawing/2014/main" id="{4626C4BB-BE82-42CF-8C07-CB8533ABD8F4}"/>
              </a:ext>
            </a:extLst>
          </p:cNvPr>
          <p:cNvSpPr>
            <a:spLocks noGrp="1" noChangeArrowheads="1"/>
          </p:cNvSpPr>
          <p:nvPr>
            <p:ph type="body" idx="1"/>
          </p:nvPr>
        </p:nvSpPr>
        <p:spPr>
          <a:xfrm>
            <a:off x="609600" y="1905000"/>
            <a:ext cx="10972800" cy="3733800"/>
          </a:xfrm>
        </p:spPr>
        <p:txBody>
          <a:bodyPr/>
          <a:lstStyle/>
          <a:p>
            <a:pPr marL="0" indent="0" algn="just">
              <a:lnSpc>
                <a:spcPct val="100000"/>
              </a:lnSpc>
              <a:spcBef>
                <a:spcPts val="0"/>
              </a:spcBef>
              <a:buNone/>
              <a:defRPr/>
            </a:pPr>
            <a:r>
              <a:rPr lang="en-US" sz="3000" dirty="0">
                <a:effectLst>
                  <a:outerShdw blurRad="38100" dist="38100" dir="2700000" algn="tl">
                    <a:srgbClr val="000000">
                      <a:alpha val="43137"/>
                    </a:srgbClr>
                  </a:outerShdw>
                </a:effectLst>
              </a:rPr>
              <a:t>“[T]he word Kingdom does not occur in Acts 2. . . . It is difficult to explain why Luke does not use the term if the kingdom is being inaugurated. He employs it forty-five times in the gospel and uses it two more times in Acts 1. . . . [O]ne would expect Luke to use the word if such a startling thing as the inauguration of the kingdom had taken place. The fact that Luke uses kingdom only eight times in Acts after such heavy usage in his gospel implies that the kingdom had not begun but was in fact, postponed.”</a:t>
            </a:r>
          </a:p>
        </p:txBody>
      </p:sp>
      <p:pic>
        <p:nvPicPr>
          <p:cNvPr id="4" name="Picture 3">
            <a:extLst>
              <a:ext uri="{FF2B5EF4-FFF2-40B4-BE49-F238E27FC236}">
                <a16:creationId xmlns:a16="http://schemas.microsoft.com/office/drawing/2014/main" id="{E0A2F5D2-6706-4C23-84E8-6E6DA068F6D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53112"/>
          <a:stretch/>
        </p:blipFill>
        <p:spPr>
          <a:xfrm>
            <a:off x="627075" y="76200"/>
            <a:ext cx="896925" cy="1097280"/>
          </a:xfrm>
          <a:prstGeom prst="rect">
            <a:avLst/>
          </a:prstGeom>
          <a:ln>
            <a:solidFill>
              <a:schemeClr val="tx1"/>
            </a:solidFill>
          </a:ln>
        </p:spPr>
      </p:pic>
      <p:sp>
        <p:nvSpPr>
          <p:cNvPr id="5" name="Rectangle 4">
            <a:extLst>
              <a:ext uri="{FF2B5EF4-FFF2-40B4-BE49-F238E27FC236}">
                <a16:creationId xmlns:a16="http://schemas.microsoft.com/office/drawing/2014/main" id="{E5BB2372-8305-4372-81FE-8A6DFCA8AA1F}"/>
              </a:ext>
            </a:extLst>
          </p:cNvPr>
          <p:cNvSpPr/>
          <p:nvPr/>
        </p:nvSpPr>
        <p:spPr>
          <a:xfrm>
            <a:off x="1524001" y="228600"/>
            <a:ext cx="9143999" cy="1277273"/>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Stanley D. Toussaint </a:t>
            </a:r>
          </a:p>
          <a:p>
            <a:pPr algn="ctr"/>
            <a:r>
              <a:rPr lang="en-US" dirty="0">
                <a:effectLst>
                  <a:outerShdw blurRad="38100" dist="38100" dir="2700000" algn="tl">
                    <a:srgbClr val="000000">
                      <a:alpha val="43137"/>
                    </a:srgbClr>
                  </a:outerShdw>
                </a:effectLst>
              </a:rPr>
              <a:t>“Israel and the Church of a Traditional Dispensationalist,” in Three Central Issues in Contemporary Dispensationalism, ed. Herbert W. Bateman (Grand Rapids: Kregel, 1999), 242. </a:t>
            </a:r>
            <a:endParaRPr lang="en-US" dirty="0">
              <a:effectLst>
                <a:outerShdw blurRad="38100" dist="38100" dir="2700000" algn="tl">
                  <a:srgbClr val="000000">
                    <a:alpha val="43137"/>
                  </a:srgbClr>
                </a:outerShdw>
              </a:effectLst>
              <a:cs typeface="Calibri" panose="020F0502020204030204" pitchFamily="34" charset="0"/>
            </a:endParaRPr>
          </a:p>
        </p:txBody>
      </p:sp>
      <p:pic>
        <p:nvPicPr>
          <p:cNvPr id="2" name="Picture 1">
            <a:extLst>
              <a:ext uri="{FF2B5EF4-FFF2-40B4-BE49-F238E27FC236}">
                <a16:creationId xmlns:a16="http://schemas.microsoft.com/office/drawing/2014/main" id="{2C218065-7B9C-9E3D-2064-30E54F73BB4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52199"/>
          <a:stretch/>
        </p:blipFill>
        <p:spPr>
          <a:xfrm>
            <a:off x="10668000" y="76200"/>
            <a:ext cx="914400" cy="1097280"/>
          </a:xfrm>
          <a:prstGeom prst="rect">
            <a:avLst/>
          </a:prstGeom>
          <a:ln>
            <a:solidFill>
              <a:schemeClr val="tx1"/>
            </a:solidFill>
          </a:ln>
        </p:spPr>
      </p:pic>
    </p:spTree>
    <p:extLst>
      <p:ext uri="{BB962C8B-B14F-4D97-AF65-F5344CB8AC3E}">
        <p14:creationId xmlns:p14="http://schemas.microsoft.com/office/powerpoint/2010/main" val="9931254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1500" indent="-571500" algn="ctr" eaLnBrk="1" hangingPunct="1">
              <a:lnSpc>
                <a:spcPct val="100000"/>
              </a:lnSpc>
              <a:buFont typeface="+mj-lt"/>
              <a:buAutoNum type="roman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Peter’s Sermon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2:14-36</a:t>
            </a:r>
          </a:p>
        </p:txBody>
      </p:sp>
      <p:sp>
        <p:nvSpPr>
          <p:cNvPr id="161795" name="Rectangle 3"/>
          <p:cNvSpPr>
            <a:spLocks noGrp="1" noChangeArrowheads="1"/>
          </p:cNvSpPr>
          <p:nvPr>
            <p:ph type="body" idx="1"/>
          </p:nvPr>
        </p:nvSpPr>
        <p:spPr>
          <a:xfrm>
            <a:off x="585216" y="2133600"/>
            <a:ext cx="7187183"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Introduction (14)</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Refutation of Drunkenness Charge   (15-35)</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Conclusion (36)</a:t>
            </a:r>
          </a:p>
        </p:txBody>
      </p:sp>
      <p:pic>
        <p:nvPicPr>
          <p:cNvPr id="3" name="Picture 2">
            <a:extLst>
              <a:ext uri="{FF2B5EF4-FFF2-40B4-BE49-F238E27FC236}">
                <a16:creationId xmlns:a16="http://schemas.microsoft.com/office/drawing/2014/main" id="{36254400-058A-3E05-184A-8548DA1F5E96}"/>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78869914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Coming of the Holy Spirit (1-4)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Holy Spirit’s Impact (5-13)</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Sermon (14-36)</a:t>
            </a:r>
          </a:p>
          <a:p>
            <a:pPr marL="571500" lvl="1" indent="-571500">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Sermon’s Impact (37-47)</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03805559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2009" y="228600"/>
            <a:ext cx="5967983" cy="914400"/>
          </a:xfrm>
        </p:spPr>
        <p:txBody>
          <a:bodyPr/>
          <a:lstStyle/>
          <a:p>
            <a:pPr marL="687388" indent="-687388" algn="ctr"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Coming of the Holy Spirit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2:37-47</a:t>
            </a:r>
          </a:p>
        </p:txBody>
      </p:sp>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Salvation (37-41)</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Church (42-47)</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83382389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Salvation (37-41)</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Church (42-47)</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
        <p:nvSpPr>
          <p:cNvPr id="4" name="Rectangle 2">
            <a:extLst>
              <a:ext uri="{FF2B5EF4-FFF2-40B4-BE49-F238E27FC236}">
                <a16:creationId xmlns:a16="http://schemas.microsoft.com/office/drawing/2014/main" id="{1407D072-146B-A05D-FD3E-DFCD4220ACA1}"/>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7388" indent="-687388" algn="ctr" defTabSz="914400"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Coming of the Holy Spirit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2:37-47</a:t>
            </a:r>
          </a:p>
        </p:txBody>
      </p:sp>
    </p:spTree>
    <p:extLst>
      <p:ext uri="{BB962C8B-B14F-4D97-AF65-F5344CB8AC3E}">
        <p14:creationId xmlns:p14="http://schemas.microsoft.com/office/powerpoint/2010/main" val="4211362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Corinthians 14:21-22</a:t>
            </a:r>
            <a:endPar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Law it is written,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men of strange tongues and by the lips of strangers I will speak to this people, and even so they will not listen to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says the Lord.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 then tongues are for a sign, not to those who believe but to unbelievers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prophecy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 for a sign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not to unbelievers but to those who believe.”</a:t>
            </a:r>
          </a:p>
        </p:txBody>
      </p:sp>
    </p:spTree>
    <p:extLst>
      <p:ext uri="{BB962C8B-B14F-4D97-AF65-F5344CB8AC3E}">
        <p14:creationId xmlns:p14="http://schemas.microsoft.com/office/powerpoint/2010/main" val="320156067"/>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sp>
        <p:nvSpPr>
          <p:cNvPr id="161795" name="Rectangle 3"/>
          <p:cNvSpPr>
            <a:spLocks noGrp="1" noChangeArrowheads="1"/>
          </p:cNvSpPr>
          <p:nvPr>
            <p:ph type="body" idx="1"/>
          </p:nvPr>
        </p:nvSpPr>
        <p:spPr>
          <a:xfrm>
            <a:off x="609600" y="2057400"/>
            <a:ext cx="60960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Conviction (37)</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 (41)</a:t>
            </a:r>
          </a:p>
        </p:txBody>
      </p:sp>
      <p:pic>
        <p:nvPicPr>
          <p:cNvPr id="2" name="Picture 1">
            <a:extLst>
              <a:ext uri="{FF2B5EF4-FFF2-40B4-BE49-F238E27FC236}">
                <a16:creationId xmlns:a16="http://schemas.microsoft.com/office/drawing/2014/main" id="{9558E9B3-A5F9-A5CC-E7E2-D8EED28FEBCB}"/>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021889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057400"/>
            <a:ext cx="60960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Conviction (37)</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 (41)</a:t>
            </a:r>
          </a:p>
        </p:txBody>
      </p:sp>
      <p:sp>
        <p:nvSpPr>
          <p:cNvPr id="4" name="Rectangle 2">
            <a:extLst>
              <a:ext uri="{FF2B5EF4-FFF2-40B4-BE49-F238E27FC236}">
                <a16:creationId xmlns:a16="http://schemas.microsoft.com/office/drawing/2014/main" id="{FF14A474-A06D-4D1A-D2DE-B9DFA66963EA}"/>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Clr>
                <a:srgbClr val="CC66FF"/>
              </a:buClr>
              <a:buFont typeface="+mj-lt"/>
              <a:buAutoNum type="alphaUcPeriod"/>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D5088718-94AB-E9E6-C076-3AF91B5ECEF6}"/>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97532848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3DA3B335-1C23-4929-5CA1-65BA5DBA7AC8}"/>
              </a:ext>
            </a:extLst>
          </p:cNvPr>
          <p:cNvSpPr txBox="1"/>
          <p:nvPr/>
        </p:nvSpPr>
        <p:spPr>
          <a:xfrm>
            <a:off x="609600" y="0"/>
            <a:ext cx="10972800" cy="4775666"/>
          </a:xfrm>
          <a:prstGeom prst="rect">
            <a:avLst/>
          </a:prstGeom>
          <a:noFill/>
        </p:spPr>
        <p:txBody>
          <a:bodyPr wrap="square">
            <a:spAutoFit/>
          </a:bodyPr>
          <a:lstStyle/>
          <a:p>
            <a:pPr marL="0" marR="0" algn="ctr">
              <a:spcBef>
                <a:spcPts val="0"/>
              </a:spcBef>
              <a:spcAft>
                <a:spcPts val="1000"/>
              </a:spcAft>
            </a:pPr>
            <a:r>
              <a:rPr lang="en-US" sz="4000" dirty="0">
                <a:solidFill>
                  <a:srgbClr val="00FFFF"/>
                </a:solidFill>
                <a:effectLst>
                  <a:outerShdw blurRad="38100" dist="38100" dir="2700000" algn="tl">
                    <a:srgbClr val="000000">
                      <a:alpha val="43137"/>
                    </a:srgbClr>
                  </a:outerShdw>
                </a:effectLst>
                <a:cs typeface="Calibri" panose="020F0502020204030204" pitchFamily="34" charset="0"/>
              </a:rPr>
              <a:t>John 16:7–11</a:t>
            </a:r>
          </a:p>
          <a:p>
            <a:pPr marL="0" marR="0" algn="just">
              <a:spcBef>
                <a:spcPts val="0"/>
              </a:spcBef>
              <a:spcAft>
                <a:spcPts val="1000"/>
              </a:spcAft>
            </a:pPr>
            <a:r>
              <a:rPr lang="en-US" sz="3200" u="none" strike="noStrike" baseline="30000" dirty="0">
                <a:effectLst>
                  <a:outerShdw blurRad="38100" dist="38100" dir="2700000" algn="tl">
                    <a:srgbClr val="000000">
                      <a:alpha val="43137"/>
                    </a:srgbClr>
                  </a:outerShdw>
                </a:effectLst>
                <a:latin typeface="Calibri" panose="020F0502020204030204" pitchFamily="34" charset="0"/>
              </a:rPr>
              <a:t>7</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“But I tell you the truth, it is to your advantage that I go away; for if I do not go away, the Helper will not come to you; but if I go, I will send Him to you.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8</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“And He, when He comes, will convict the world concerning sin and righteousness and judgment;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9</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concerning sin, because they do not believe in Me;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10</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and concerning righteousness, because I go to the Father and you no longer see Me;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11</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and concerning judgment, because the ruler of this world has been judged. </a:t>
            </a:r>
          </a:p>
        </p:txBody>
      </p:sp>
    </p:spTree>
    <p:extLst>
      <p:ext uri="{BB962C8B-B14F-4D97-AF65-F5344CB8AC3E}">
        <p14:creationId xmlns:p14="http://schemas.microsoft.com/office/powerpoint/2010/main" val="198890871"/>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057400"/>
            <a:ext cx="60960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Conviction (37)</a:t>
            </a:r>
          </a:p>
          <a:p>
            <a:pPr marL="457200" lvl="3" indent="-457200">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 (41)</a:t>
            </a:r>
          </a:p>
        </p:txBody>
      </p:sp>
      <p:sp>
        <p:nvSpPr>
          <p:cNvPr id="4" name="Rectangle 2">
            <a:extLst>
              <a:ext uri="{FF2B5EF4-FFF2-40B4-BE49-F238E27FC236}">
                <a16:creationId xmlns:a16="http://schemas.microsoft.com/office/drawing/2014/main" id="{E7F32FBD-DCE3-60B1-8CA6-DA6FF43DCA4E}"/>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A4D6907A-670A-56B3-CFB2-7BC81428EA1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84835592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8A656E-E70C-4F1B-F802-2C187A64A86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Acts 2:38</a:t>
            </a:r>
          </a:p>
          <a:p>
            <a:pPr algn="just">
              <a:spcBef>
                <a:spcPts val="0"/>
              </a:spcBef>
              <a:spcAft>
                <a:spcPts val="0"/>
              </a:spcAft>
            </a:pPr>
            <a:r>
              <a:rPr lang="en-US" altLang="en-US" sz="3600" dirty="0"/>
              <a:t>“</a:t>
            </a:r>
            <a:r>
              <a:rPr lang="en-US" sz="3600" dirty="0"/>
              <a:t>Peter said to them, “</a:t>
            </a:r>
            <a:r>
              <a:rPr lang="en-US" sz="3600" b="1" u="sng" kern="0" dirty="0">
                <a:solidFill>
                  <a:srgbClr val="FFFFCC"/>
                </a:solidFill>
              </a:rPr>
              <a:t>Repent [</a:t>
            </a:r>
            <a:r>
              <a:rPr lang="en-US" sz="3600" b="1" i="1" u="sng" kern="0" dirty="0" err="1">
                <a:solidFill>
                  <a:srgbClr val="FFFFCC"/>
                </a:solidFill>
              </a:rPr>
              <a:t>metanoeō</a:t>
            </a:r>
            <a:r>
              <a:rPr lang="en-US" sz="3600" b="1" u="sng" kern="0" dirty="0">
                <a:solidFill>
                  <a:srgbClr val="FFFFCC"/>
                </a:solidFill>
              </a:rPr>
              <a:t>]</a:t>
            </a:r>
            <a:r>
              <a:rPr lang="en-US" sz="3600" dirty="0"/>
              <a:t>, and each of you be baptized in the name of Jesus Christ for (</a:t>
            </a:r>
            <a:r>
              <a:rPr lang="en-US" sz="3600" dirty="0" err="1"/>
              <a:t>eis</a:t>
            </a:r>
            <a:r>
              <a:rPr lang="en-US" sz="3600" dirty="0"/>
              <a:t>) the forgiveness of your sins; and you will receive the gift of the Holy Spirit.</a:t>
            </a:r>
            <a:r>
              <a:rPr lang="en-US" altLang="en-US" sz="3600" kern="0" dirty="0"/>
              <a:t>”</a:t>
            </a:r>
          </a:p>
        </p:txBody>
      </p:sp>
    </p:spTree>
    <p:extLst>
      <p:ext uri="{BB962C8B-B14F-4D97-AF65-F5344CB8AC3E}">
        <p14:creationId xmlns:p14="http://schemas.microsoft.com/office/powerpoint/2010/main" val="513455590"/>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928EC84-B4DB-D0DE-8D79-652025C4C3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0"/>
            <a:ext cx="10972800" cy="3016210"/>
          </a:xfrm>
          <a:prstGeom prst="rect">
            <a:avLst/>
          </a:prstGeom>
          <a:noFill/>
          <a:ln w="28575">
            <a:noFill/>
            <a:miter lim="800000"/>
            <a:headEnd/>
            <a:tailEnd/>
          </a:ln>
        </p:spPr>
        <p:txBody>
          <a:bodyPr wrap="square">
            <a:spAutoFit/>
          </a:bodyPr>
          <a:lstStyle/>
          <a:p>
            <a:pPr algn="ctr">
              <a:spcBef>
                <a:spcPts val="0"/>
              </a:spcBef>
              <a:spcAft>
                <a:spcPts val="6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2 Peter 3:9</a:t>
            </a:r>
          </a:p>
          <a:p>
            <a:pPr algn="ctr" defTabSz="685800">
              <a:spcBef>
                <a:spcPts val="0"/>
              </a:spcBef>
              <a:spcAft>
                <a:spcPts val="600"/>
              </a:spcAft>
              <a:buClr>
                <a:schemeClr val="tx2"/>
              </a:buClr>
              <a:buSzPct val="75000"/>
              <a:defRPr/>
            </a:pPr>
            <a:r>
              <a:rPr lang="en-US" sz="3200" b="1" i="0" dirty="0">
                <a:solidFill>
                  <a:srgbClr val="FFFFCC"/>
                </a:solidFill>
                <a:effectLst/>
                <a:latin typeface="system-ui"/>
              </a:rPr>
              <a:t>Douay-Rheims 1899 American Edition (DRA)</a:t>
            </a:r>
            <a:endParaRPr lang="en-US" altLang="en-US" sz="4000" b="1" dirty="0">
              <a:solidFill>
                <a:srgbClr val="FFFFCC"/>
              </a:solidFill>
              <a:effectLst>
                <a:outerShdw blurRad="38100" dist="38100" dir="2700000" algn="tl">
                  <a:srgbClr val="000000"/>
                </a:outerShdw>
              </a:effectLst>
              <a:latin typeface="Calibri" panose="020F0502020204030204" pitchFamily="34" charset="0"/>
              <a:ea typeface="+mj-ea"/>
              <a:cs typeface="Calibri" panose="020F0502020204030204" pitchFamily="34" charset="0"/>
            </a:endParaRP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delayeth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not his promise, as some imagine, but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dealeth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patiently for your sake, not willing that any should perish, but that all should return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penance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Evangelism &amp; Street Preaching for Outreaches – Harveston Lake Church">
            <a:extLst>
              <a:ext uri="{FF2B5EF4-FFF2-40B4-BE49-F238E27FC236}">
                <a16:creationId xmlns:a16="http://schemas.microsoft.com/office/drawing/2014/main" id="{E56A4208-2318-9952-D02E-B30FCB2EE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170" y="3014663"/>
            <a:ext cx="3099660" cy="17859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034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1733550" y="228600"/>
            <a:ext cx="8724900" cy="1143000"/>
          </a:xfrm>
        </p:spPr>
        <p:txBody>
          <a:bodyPr/>
          <a:lstStyle/>
          <a:p>
            <a:pPr algn="ctr" eaLnBrk="1" hangingPunct="1"/>
            <a:r>
              <a:rPr lang="en-US" sz="4000" dirty="0">
                <a:solidFill>
                  <a:srgbClr val="00FFFF"/>
                </a:solidFill>
                <a:effectLst>
                  <a:outerShdw blurRad="38100" dist="38100" dir="2700000" algn="tl">
                    <a:srgbClr val="000000">
                      <a:alpha val="43137"/>
                    </a:srgbClr>
                  </a:outerShdw>
                </a:effectLst>
                <a:latin typeface="+mn-lt"/>
                <a:ea typeface="+mn-ea"/>
                <a:cs typeface="Calibri" panose="020F0502020204030204" pitchFamily="34" charset="0"/>
              </a:rPr>
              <a:t>Lewis Sperry Chafer</a:t>
            </a:r>
            <a:br>
              <a:rPr lang="en-US" sz="2800" dirty="0">
                <a:solidFill>
                  <a:schemeClr val="tx1"/>
                </a:solidFill>
                <a:latin typeface="+mn-lt"/>
              </a:rPr>
            </a:br>
            <a:r>
              <a:rPr lang="en-US" sz="2000" dirty="0">
                <a:solidFill>
                  <a:schemeClr val="tx1"/>
                </a:solidFill>
                <a:latin typeface="+mn-lt"/>
              </a:rPr>
              <a:t>vol. 7, </a:t>
            </a:r>
            <a:r>
              <a:rPr lang="en-US" sz="2000" i="1" dirty="0">
                <a:solidFill>
                  <a:schemeClr val="tx1"/>
                </a:solidFill>
                <a:latin typeface="+mn-lt"/>
              </a:rPr>
              <a:t>Systematic Theology</a:t>
            </a:r>
            <a:r>
              <a:rPr lang="en-US" sz="2000" dirty="0">
                <a:solidFill>
                  <a:schemeClr val="tx1"/>
                </a:solidFill>
                <a:latin typeface="+mn-lt"/>
              </a:rPr>
              <a:t> (Grand Rapids, MI: </a:t>
            </a:r>
            <a:r>
              <a:rPr lang="en-US" sz="2000" dirty="0" err="1">
                <a:solidFill>
                  <a:schemeClr val="tx1"/>
                </a:solidFill>
                <a:latin typeface="+mn-lt"/>
              </a:rPr>
              <a:t>Kregel</a:t>
            </a:r>
            <a:r>
              <a:rPr lang="en-US" sz="2000" dirty="0">
                <a:solidFill>
                  <a:schemeClr val="tx1"/>
                </a:solidFill>
                <a:latin typeface="+mn-lt"/>
              </a:rPr>
              <a:t> Publications, 1993), 265-66.</a:t>
            </a:r>
            <a:endParaRPr lang="en-US" sz="2800" dirty="0">
              <a:solidFill>
                <a:schemeClr val="tx1"/>
              </a:solidFill>
              <a:latin typeface="+mn-lt"/>
            </a:endParaRPr>
          </a:p>
        </p:txBody>
      </p:sp>
      <p:sp>
        <p:nvSpPr>
          <p:cNvPr id="39939" name="Content Placeholder 2"/>
          <p:cNvSpPr>
            <a:spLocks noGrp="1"/>
          </p:cNvSpPr>
          <p:nvPr>
            <p:ph idx="1"/>
          </p:nvPr>
        </p:nvSpPr>
        <p:spPr>
          <a:xfrm>
            <a:off x="3352800" y="1600200"/>
            <a:ext cx="8229600" cy="4114800"/>
          </a:xfrm>
        </p:spPr>
        <p:txBody>
          <a:bodyPr/>
          <a:lstStyle/>
          <a:p>
            <a:pPr marL="0" indent="0" algn="just" eaLnBrk="1" hangingPunct="1">
              <a:lnSpc>
                <a:spcPct val="100000"/>
              </a:lnSpc>
              <a:buNone/>
              <a:defRPr/>
            </a:pPr>
            <a:r>
              <a:rPr lang="en-US" sz="3200" dirty="0"/>
              <a:t>“This vital newness of mind is a part of believing, after all, and therefore it may be and is used as a </a:t>
            </a:r>
            <a:r>
              <a:rPr lang="en-US" sz="3200" b="1" i="1" u="sng" dirty="0">
                <a:solidFill>
                  <a:srgbClr val="FFFFCC"/>
                </a:solidFill>
              </a:rPr>
              <a:t>synonym</a:t>
            </a:r>
            <a:r>
              <a:rPr lang="en-US" sz="3200" dirty="0"/>
              <a:t> for believing at times (cf. Acts 17:30; 20:21; 26:20; Rom. 2:4; 2Tim. 2:25; 2 Pet. 3:9). Repentance nevertheless cannot be added to believing as a condition of salvation, because upwards of 150 passages of Scripture condition salvation upon believing only (cf. John 3:16; Acts 16:31).” </a:t>
            </a:r>
          </a:p>
        </p:txBody>
      </p:sp>
      <p:pic>
        <p:nvPicPr>
          <p:cNvPr id="58372" name="Picture 6"/>
          <p:cNvPicPr>
            <a:picLocks noChangeAspect="1" noChangeArrowheads="1"/>
          </p:cNvPicPr>
          <p:nvPr/>
        </p:nvPicPr>
        <p:blipFill>
          <a:blip r:embed="rId2" cstate="print"/>
          <a:srcRect/>
          <a:stretch>
            <a:fillRect/>
          </a:stretch>
        </p:blipFill>
        <p:spPr bwMode="auto">
          <a:xfrm>
            <a:off x="685800" y="1752599"/>
            <a:ext cx="2316078" cy="3200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9977E4-9558-271C-C164-53F64C0897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3" name="Content Placeholder 2">
            <a:extLst>
              <a:ext uri="{FF2B5EF4-FFF2-40B4-BE49-F238E27FC236}">
                <a16:creationId xmlns:a16="http://schemas.microsoft.com/office/drawing/2014/main" id="{CC114B2D-F004-F2D1-D491-250F89586F9B}"/>
              </a:ext>
            </a:extLst>
          </p:cNvPr>
          <p:cNvSpPr txBox="1">
            <a:spLocks/>
          </p:cNvSpPr>
          <p:nvPr/>
        </p:nvSpPr>
        <p:spPr>
          <a:xfrm>
            <a:off x="609600" y="0"/>
            <a:ext cx="10972800" cy="4343400"/>
          </a:xfrm>
          <a:prstGeom prst="rect">
            <a:avLst/>
          </a:prstGeom>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600"/>
              </a:spcAft>
              <a:buFont typeface="Wingdings" panose="05000000000000000000" pitchFamily="2" charset="2"/>
              <a:buNone/>
              <a:defRPr/>
            </a:pPr>
            <a:r>
              <a:rPr lang="en-US" sz="4000" dirty="0">
                <a:solidFill>
                  <a:srgbClr val="00FFFF"/>
                </a:solidFill>
                <a:effectLst>
                  <a:outerShdw blurRad="38100" dist="38100" dir="2700000" algn="tl">
                    <a:srgbClr val="000000">
                      <a:alpha val="43137"/>
                    </a:srgbClr>
                  </a:outerShdw>
                </a:effectLst>
                <a:cs typeface="Calibri" panose="020F0502020204030204" pitchFamily="34" charset="0"/>
              </a:rPr>
              <a:t>Acts 17:30-31</a:t>
            </a:r>
          </a:p>
          <a:p>
            <a:pPr marL="0" indent="0" algn="just">
              <a:spcBef>
                <a:spcPts val="0"/>
              </a:spcBef>
              <a:buFont typeface="Wingdings" panose="05000000000000000000" pitchFamily="2" charset="2"/>
              <a:buNone/>
            </a:pPr>
            <a:r>
              <a:rPr lang="en-US" sz="3600" kern="0" dirty="0"/>
              <a:t>“</a:t>
            </a:r>
            <a:r>
              <a:rPr lang="en-US" sz="3600" kern="0" baseline="30000" dirty="0"/>
              <a:t>30</a:t>
            </a:r>
            <a:r>
              <a:rPr lang="en-US" sz="3600" kern="0" dirty="0"/>
              <a:t> Therefore having overlooked the times of ignorance, God is now declaring to men that all people everywhere should </a:t>
            </a:r>
            <a:r>
              <a:rPr lang="en-US" sz="3600" b="1" u="sng" kern="0" dirty="0">
                <a:solidFill>
                  <a:srgbClr val="FFFFCC"/>
                </a:solidFill>
              </a:rPr>
              <a:t>repent [</a:t>
            </a:r>
            <a:r>
              <a:rPr lang="en-US" sz="3600" b="1" i="1" u="sng" kern="0" dirty="0" err="1">
                <a:solidFill>
                  <a:srgbClr val="FFFFCC"/>
                </a:solidFill>
              </a:rPr>
              <a:t>metanoeō</a:t>
            </a:r>
            <a:r>
              <a:rPr lang="en-US" sz="3600" b="1" u="sng" kern="0" dirty="0">
                <a:solidFill>
                  <a:srgbClr val="FFFFCC"/>
                </a:solidFill>
              </a:rPr>
              <a:t>]</a:t>
            </a:r>
            <a:r>
              <a:rPr lang="en-US" sz="3600" kern="0" dirty="0"/>
              <a:t>, </a:t>
            </a:r>
            <a:r>
              <a:rPr lang="en-US" sz="3600" kern="0" baseline="30000" dirty="0"/>
              <a:t>31</a:t>
            </a:r>
            <a:r>
              <a:rPr lang="en-US" sz="3600" kern="0" dirty="0"/>
              <a:t> because He has fixed a day in which He will judge the world in righteousness through a Man whom He has appointed, having furnished proof to all men by raising Him from the dead.”</a:t>
            </a:r>
          </a:p>
          <a:p>
            <a:pPr marL="0" indent="0">
              <a:buFont typeface="Wingdings" panose="05000000000000000000" pitchFamily="2" charset="2"/>
              <a:buNone/>
            </a:pPr>
            <a:endParaRPr lang="en-US" kern="0" dirty="0"/>
          </a:p>
        </p:txBody>
      </p:sp>
    </p:spTree>
    <p:extLst>
      <p:ext uri="{BB962C8B-B14F-4D97-AF65-F5344CB8AC3E}">
        <p14:creationId xmlns:p14="http://schemas.microsoft.com/office/powerpoint/2010/main" val="1184281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928EC84-B4DB-D0DE-8D79-652025C4C3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0"/>
            <a:ext cx="10972800" cy="2446824"/>
          </a:xfrm>
          <a:prstGeom prst="rect">
            <a:avLst/>
          </a:prstGeom>
          <a:noFill/>
          <a:ln w="28575">
            <a:noFill/>
            <a:miter lim="800000"/>
            <a:headEnd/>
            <a:tailEnd/>
          </a:ln>
        </p:spPr>
        <p:txBody>
          <a:bodyPr wrap="square">
            <a:spAutoFit/>
          </a:bodyPr>
          <a:lstStyle/>
          <a:p>
            <a:pPr algn="ctr">
              <a:spcBef>
                <a:spcPts val="0"/>
              </a:spcBef>
              <a:spcAft>
                <a:spcPts val="6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2 Peter 3:9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is not slow about His promise, as some count slowness, but is patient toward you, not wishing for any to perish but for all to come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repentance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Evangelism &amp; Street Preaching for Outreaches – Harveston Lake Church">
            <a:extLst>
              <a:ext uri="{FF2B5EF4-FFF2-40B4-BE49-F238E27FC236}">
                <a16:creationId xmlns:a16="http://schemas.microsoft.com/office/drawing/2014/main" id="{E56A4208-2318-9952-D02E-B30FCB2EE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170" y="3014663"/>
            <a:ext cx="3099660" cy="17859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741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25ECFB-7480-4E0A-8FA2-35CFC311E2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446824"/>
          </a:xfrm>
          <a:prstGeom prst="rect">
            <a:avLst/>
          </a:prstGeom>
          <a:noFill/>
          <a:ln w="28575">
            <a:noFill/>
            <a:miter lim="800000"/>
            <a:headEnd/>
            <a:tailEnd/>
          </a:ln>
        </p:spPr>
        <p:txBody>
          <a:bodyPr wrap="square">
            <a:spAutoFit/>
          </a:bodyPr>
          <a:lstStyle/>
          <a:p>
            <a:pPr algn="ctr">
              <a:spcBef>
                <a:spcPts val="0"/>
              </a:spcBef>
              <a:spcAft>
                <a:spcPts val="6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Matthew 12:24</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when the Pharisees heard </a:t>
            </a:r>
            <a:r>
              <a:rPr lang="en-US" sz="3600" i="1" dirty="0">
                <a:effectLst>
                  <a:outerShdw blurRad="38100" dist="38100" dir="2700000" algn="tl">
                    <a:srgbClr val="000000">
                      <a:alpha val="43137"/>
                    </a:srgbClr>
                  </a:outerShdw>
                </a:effectLst>
                <a:latin typeface="Calibri" panose="020F0502020204030204" pitchFamily="34" charset="0"/>
              </a:rPr>
              <a:t>this</a:t>
            </a:r>
            <a:r>
              <a:rPr lang="en-US" sz="3600" dirty="0">
                <a:effectLst>
                  <a:outerShdw blurRad="38100" dist="38100" dir="2700000" algn="tl">
                    <a:srgbClr val="000000">
                      <a:alpha val="43137"/>
                    </a:srgbClr>
                  </a:outerShdw>
                </a:effectLst>
                <a:latin typeface="Calibri" panose="020F0502020204030204" pitchFamily="34" charset="0"/>
              </a:rPr>
              <a:t>, they said, ‘This man casts out demons only by </a:t>
            </a:r>
            <a:r>
              <a:rPr lang="en-US" sz="3600" dirty="0" err="1">
                <a:effectLst>
                  <a:outerShdw blurRad="38100" dist="38100" dir="2700000" algn="tl">
                    <a:srgbClr val="000000">
                      <a:alpha val="43137"/>
                    </a:srgbClr>
                  </a:outerShdw>
                </a:effectLst>
                <a:latin typeface="Calibri" panose="020F0502020204030204" pitchFamily="34" charset="0"/>
              </a:rPr>
              <a:t>Beelzebul</a:t>
            </a:r>
            <a:r>
              <a:rPr lang="en-US" sz="3600" dirty="0">
                <a:effectLst>
                  <a:outerShdw blurRad="38100" dist="38100" dir="2700000" algn="tl">
                    <a:srgbClr val="000000">
                      <a:alpha val="43137"/>
                    </a:srgbClr>
                  </a:outerShdw>
                </a:effectLst>
                <a:latin typeface="Calibri" panose="020F0502020204030204" pitchFamily="34" charset="0"/>
              </a:rPr>
              <a:t> the ruler of the demons.’”</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2667000"/>
            <a:ext cx="3048000" cy="2286000"/>
          </a:xfrm>
          <a:prstGeom prst="ellipse">
            <a:avLst/>
          </a:prstGeom>
          <a:ln>
            <a:noFill/>
          </a:ln>
          <a:effectLst>
            <a:softEdge rad="112500"/>
          </a:effectLst>
        </p:spPr>
      </p:pic>
    </p:spTree>
    <p:extLst>
      <p:ext uri="{BB962C8B-B14F-4D97-AF65-F5344CB8AC3E}">
        <p14:creationId xmlns:p14="http://schemas.microsoft.com/office/powerpoint/2010/main" val="952933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7F54CA6-DECA-4777-81F4-836BD0F3FACC}"/>
              </a:ext>
            </a:extLst>
          </p:cNvPr>
          <p:cNvGraphicFramePr>
            <a:graphicFrameLocks noGrp="1"/>
          </p:cNvGraphicFramePr>
          <p:nvPr>
            <p:ph type="tbl" idx="1"/>
            <p:extLst>
              <p:ext uri="{D42A27DB-BD31-4B8C-83A1-F6EECF244321}">
                <p14:modId xmlns:p14="http://schemas.microsoft.com/office/powerpoint/2010/main" val="3907248952"/>
              </p:ext>
            </p:extLst>
          </p:nvPr>
        </p:nvGraphicFramePr>
        <p:xfrm>
          <a:off x="876300" y="228600"/>
          <a:ext cx="10439400" cy="6248400"/>
        </p:xfrm>
        <a:graphic>
          <a:graphicData uri="http://schemas.openxmlformats.org/drawingml/2006/table">
            <a:tbl>
              <a:tblPr firstRow="1" bandRow="1">
                <a:tableStyleId>{D7AC3CCA-C797-4891-BE02-D94E43425B78}</a:tableStyleId>
              </a:tblPr>
              <a:tblGrid>
                <a:gridCol w="1563341">
                  <a:extLst>
                    <a:ext uri="{9D8B030D-6E8A-4147-A177-3AD203B41FA5}">
                      <a16:colId xmlns:a16="http://schemas.microsoft.com/office/drawing/2014/main" val="1530119538"/>
                    </a:ext>
                  </a:extLst>
                </a:gridCol>
                <a:gridCol w="4466691">
                  <a:extLst>
                    <a:ext uri="{9D8B030D-6E8A-4147-A177-3AD203B41FA5}">
                      <a16:colId xmlns:a16="http://schemas.microsoft.com/office/drawing/2014/main" val="1849523623"/>
                    </a:ext>
                  </a:extLst>
                </a:gridCol>
                <a:gridCol w="4409368">
                  <a:extLst>
                    <a:ext uri="{9D8B030D-6E8A-4147-A177-3AD203B41FA5}">
                      <a16:colId xmlns:a16="http://schemas.microsoft.com/office/drawing/2014/main" val="3286782602"/>
                    </a:ext>
                  </a:extLst>
                </a:gridCol>
              </a:tblGrid>
              <a:tr h="901954">
                <a:tc gridSpan="3">
                  <a:txBody>
                    <a:bodyPr/>
                    <a:lstStyle/>
                    <a:p>
                      <a:pPr algn="ctr"/>
                      <a:r>
                        <a:rPr lang="en-US" sz="3600" b="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Miracle Clusters In Scripture</a:t>
                      </a:r>
                    </a:p>
                  </a:txBody>
                  <a:tcPr anchor="ctr">
                    <a:solidFill>
                      <a:schemeClr val="bg1"/>
                    </a:solidFill>
                  </a:tcPr>
                </a:tc>
                <a:tc hMerge="1">
                  <a:txBody>
                    <a:bodyPr/>
                    <a:lstStyle/>
                    <a:p>
                      <a:endParaRPr lang="en-US" sz="2800" dirty="0"/>
                    </a:p>
                  </a:txBody>
                  <a:tcPr/>
                </a:tc>
                <a:tc hMerge="1">
                  <a:txBody>
                    <a:bodyPr/>
                    <a:lstStyle/>
                    <a:p>
                      <a:endParaRPr lang="en-US" sz="2800" dirty="0"/>
                    </a:p>
                  </a:txBody>
                  <a:tcPr/>
                </a:tc>
                <a:extLst>
                  <a:ext uri="{0D108BD9-81ED-4DB2-BD59-A6C34878D82A}">
                    <a16:rowId xmlns:a16="http://schemas.microsoft.com/office/drawing/2014/main" val="3417994672"/>
                  </a:ext>
                </a:extLst>
              </a:tr>
              <a:tr h="763778">
                <a:tc>
                  <a:txBody>
                    <a:bodyPr/>
                    <a:lstStyle/>
                    <a:p>
                      <a:pPr algn="ctr"/>
                      <a:r>
                        <a:rPr lang="en-US" sz="2800" b="1" dirty="0">
                          <a:solidFill>
                            <a:schemeClr val="bg1"/>
                          </a:solidFill>
                          <a:latin typeface="Calibri" panose="020F0502020204030204" pitchFamily="34" charset="0"/>
                          <a:cs typeface="Calibri" panose="020F0502020204030204" pitchFamily="34" charset="0"/>
                        </a:rPr>
                        <a:t>NUM.</a:t>
                      </a:r>
                    </a:p>
                  </a:txBody>
                  <a:tcPr anchor="ctr"/>
                </a:tc>
                <a:tc>
                  <a:txBody>
                    <a:bodyPr/>
                    <a:lstStyle/>
                    <a:p>
                      <a:pPr algn="ctr"/>
                      <a:r>
                        <a:rPr lang="en-US" sz="2800" b="1" dirty="0">
                          <a:solidFill>
                            <a:schemeClr val="bg1"/>
                          </a:solidFill>
                          <a:latin typeface="Calibri" panose="020F0502020204030204" pitchFamily="34" charset="0"/>
                          <a:cs typeface="Calibri" panose="020F0502020204030204" pitchFamily="34" charset="0"/>
                        </a:rPr>
                        <a:t>ERA</a:t>
                      </a:r>
                    </a:p>
                  </a:txBody>
                  <a:tcPr anchor="ctr"/>
                </a:tc>
                <a:tc>
                  <a:txBody>
                    <a:bodyPr/>
                    <a:lstStyle/>
                    <a:p>
                      <a:pPr algn="ctr"/>
                      <a:r>
                        <a:rPr lang="en-US" sz="2800" b="1" dirty="0">
                          <a:solidFill>
                            <a:srgbClr val="C00000"/>
                          </a:solidFill>
                          <a:latin typeface="Calibri" panose="020F0502020204030204" pitchFamily="34" charset="0"/>
                          <a:cs typeface="Calibri" panose="020F0502020204030204" pitchFamily="34" charset="0"/>
                        </a:rPr>
                        <a:t>AUTHENTICATION</a:t>
                      </a:r>
                    </a:p>
                  </a:txBody>
                  <a:tcPr anchor="ctr"/>
                </a:tc>
                <a:extLst>
                  <a:ext uri="{0D108BD9-81ED-4DB2-BD59-A6C34878D82A}">
                    <a16:rowId xmlns:a16="http://schemas.microsoft.com/office/drawing/2014/main" val="1386983379"/>
                  </a:ext>
                </a:extLst>
              </a:tr>
              <a:tr h="763778">
                <a:tc>
                  <a:txBody>
                    <a:bodyPr/>
                    <a:lstStyle/>
                    <a:p>
                      <a:pPr algn="ctr"/>
                      <a:r>
                        <a:rPr lang="en-US" sz="2800" dirty="0">
                          <a:solidFill>
                            <a:schemeClr val="bg1"/>
                          </a:solidFill>
                          <a:latin typeface="Calibri" panose="020F0502020204030204" pitchFamily="34" charset="0"/>
                          <a:cs typeface="Calibri" panose="020F0502020204030204" pitchFamily="34" charset="0"/>
                        </a:rPr>
                        <a:t>1.</a:t>
                      </a:r>
                    </a:p>
                  </a:txBody>
                  <a:tcPr anchor="ctr"/>
                </a:tc>
                <a:tc>
                  <a:txBody>
                    <a:bodyPr/>
                    <a:lstStyle/>
                    <a:p>
                      <a:pPr algn="l"/>
                      <a:r>
                        <a:rPr lang="en-US" sz="2700" b="1" kern="1200" dirty="0">
                          <a:solidFill>
                            <a:schemeClr val="bg1"/>
                          </a:solidFill>
                          <a:latin typeface="Calibri" panose="020F0502020204030204" pitchFamily="34" charset="0"/>
                          <a:ea typeface="+mn-ea"/>
                          <a:cs typeface="Calibri" panose="020F0502020204030204" pitchFamily="34" charset="0"/>
                        </a:rPr>
                        <a:t>Moses</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Law</a:t>
                      </a:r>
                    </a:p>
                  </a:txBody>
                  <a:tcPr anchor="ctr"/>
                </a:tc>
                <a:extLst>
                  <a:ext uri="{0D108BD9-81ED-4DB2-BD59-A6C34878D82A}">
                    <a16:rowId xmlns:a16="http://schemas.microsoft.com/office/drawing/2014/main" val="3442972869"/>
                  </a:ext>
                </a:extLst>
              </a:tr>
              <a:tr h="763778">
                <a:tc>
                  <a:txBody>
                    <a:bodyPr/>
                    <a:lstStyle/>
                    <a:p>
                      <a:pPr algn="ctr"/>
                      <a:r>
                        <a:rPr lang="en-US" sz="2800" dirty="0">
                          <a:solidFill>
                            <a:schemeClr val="bg1"/>
                          </a:solidFill>
                          <a:latin typeface="Calibri" panose="020F0502020204030204" pitchFamily="34" charset="0"/>
                          <a:cs typeface="Calibri" panose="020F0502020204030204" pitchFamily="34" charset="0"/>
                        </a:rPr>
                        <a:t>2.</a:t>
                      </a:r>
                    </a:p>
                  </a:txBody>
                  <a:tcPr anchor="ctr"/>
                </a:tc>
                <a:tc>
                  <a:txBody>
                    <a:bodyPr/>
                    <a:lstStyle/>
                    <a:p>
                      <a:pPr algn="l"/>
                      <a:r>
                        <a:rPr lang="en-US" sz="2700" b="1" kern="1200" dirty="0">
                          <a:solidFill>
                            <a:schemeClr val="bg1"/>
                          </a:solidFill>
                          <a:latin typeface="Calibri" panose="020F0502020204030204" pitchFamily="34" charset="0"/>
                          <a:ea typeface="+mn-ea"/>
                          <a:cs typeface="Calibri" panose="020F0502020204030204" pitchFamily="34" charset="0"/>
                        </a:rPr>
                        <a:t>Joshua</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Conquest</a:t>
                      </a:r>
                    </a:p>
                  </a:txBody>
                  <a:tcPr anchor="ctr"/>
                </a:tc>
                <a:extLst>
                  <a:ext uri="{0D108BD9-81ED-4DB2-BD59-A6C34878D82A}">
                    <a16:rowId xmlns:a16="http://schemas.microsoft.com/office/drawing/2014/main" val="3455338283"/>
                  </a:ext>
                </a:extLst>
              </a:tr>
              <a:tr h="763778">
                <a:tc>
                  <a:txBody>
                    <a:bodyPr/>
                    <a:lstStyle/>
                    <a:p>
                      <a:pPr algn="ctr"/>
                      <a:r>
                        <a:rPr lang="en-US" sz="2800" dirty="0">
                          <a:solidFill>
                            <a:schemeClr val="bg1"/>
                          </a:solidFill>
                          <a:latin typeface="Calibri" panose="020F0502020204030204" pitchFamily="34" charset="0"/>
                          <a:cs typeface="Calibri" panose="020F0502020204030204" pitchFamily="34" charset="0"/>
                        </a:rPr>
                        <a:t>3.</a:t>
                      </a:r>
                    </a:p>
                  </a:txBody>
                  <a:tcPr anchor="ctr"/>
                </a:tc>
                <a:tc>
                  <a:txBody>
                    <a:bodyPr/>
                    <a:lstStyle/>
                    <a:p>
                      <a:pPr algn="l"/>
                      <a:r>
                        <a:rPr lang="en-US" sz="2700" b="1" kern="1200" dirty="0">
                          <a:solidFill>
                            <a:schemeClr val="bg1"/>
                          </a:solidFill>
                          <a:latin typeface="Calibri" panose="020F0502020204030204" pitchFamily="34" charset="0"/>
                          <a:ea typeface="+mn-ea"/>
                          <a:cs typeface="Calibri" panose="020F0502020204030204" pitchFamily="34" charset="0"/>
                        </a:rPr>
                        <a:t>Elijah-Elisha</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Prophet</a:t>
                      </a:r>
                    </a:p>
                  </a:txBody>
                  <a:tcPr anchor="ctr"/>
                </a:tc>
                <a:extLst>
                  <a:ext uri="{0D108BD9-81ED-4DB2-BD59-A6C34878D82A}">
                    <a16:rowId xmlns:a16="http://schemas.microsoft.com/office/drawing/2014/main" val="174137350"/>
                  </a:ext>
                </a:extLst>
              </a:tr>
              <a:tr h="763778">
                <a:tc>
                  <a:txBody>
                    <a:bodyPr/>
                    <a:lstStyle/>
                    <a:p>
                      <a:pPr algn="ctr"/>
                      <a:r>
                        <a:rPr lang="en-US" sz="2800" dirty="0">
                          <a:solidFill>
                            <a:schemeClr val="bg1"/>
                          </a:solidFill>
                          <a:latin typeface="Calibri" panose="020F0502020204030204" pitchFamily="34" charset="0"/>
                          <a:cs typeface="Calibri" panose="020F0502020204030204" pitchFamily="34" charset="0"/>
                        </a:rPr>
                        <a:t>4.</a:t>
                      </a:r>
                    </a:p>
                  </a:txBody>
                  <a:tcPr anchor="ctr"/>
                </a:tc>
                <a:tc>
                  <a:txBody>
                    <a:bodyPr/>
                    <a:lstStyle/>
                    <a:p>
                      <a:pPr algn="l"/>
                      <a:r>
                        <a:rPr lang="en-US" sz="2700" b="1" kern="1200" dirty="0">
                          <a:solidFill>
                            <a:schemeClr val="bg1"/>
                          </a:solidFill>
                          <a:latin typeface="Calibri" panose="020F0502020204030204" pitchFamily="34" charset="0"/>
                          <a:ea typeface="+mn-ea"/>
                          <a:cs typeface="Calibri" panose="020F0502020204030204" pitchFamily="34" charset="0"/>
                        </a:rPr>
                        <a:t>Christ</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Kingdom offer</a:t>
                      </a:r>
                    </a:p>
                  </a:txBody>
                  <a:tcPr anchor="ctr"/>
                </a:tc>
                <a:extLst>
                  <a:ext uri="{0D108BD9-81ED-4DB2-BD59-A6C34878D82A}">
                    <a16:rowId xmlns:a16="http://schemas.microsoft.com/office/drawing/2014/main" val="2714243427"/>
                  </a:ext>
                </a:extLst>
              </a:tr>
              <a:tr h="763778">
                <a:tc>
                  <a:txBody>
                    <a:bodyPr/>
                    <a:lstStyle/>
                    <a:p>
                      <a:pPr algn="ctr"/>
                      <a:r>
                        <a:rPr lang="en-US" sz="2800" dirty="0">
                          <a:solidFill>
                            <a:schemeClr val="bg1"/>
                          </a:solidFill>
                          <a:latin typeface="Calibri" panose="020F0502020204030204" pitchFamily="34" charset="0"/>
                          <a:cs typeface="Calibri" panose="020F0502020204030204" pitchFamily="34" charset="0"/>
                        </a:rPr>
                        <a:t>5.</a:t>
                      </a:r>
                    </a:p>
                  </a:txBody>
                  <a:tcPr anchor="ctr"/>
                </a:tc>
                <a:tc>
                  <a:txBody>
                    <a:bodyPr/>
                    <a:lstStyle/>
                    <a:p>
                      <a:pPr algn="l"/>
                      <a:r>
                        <a:rPr lang="en-US" sz="2700" b="1" kern="1200" dirty="0">
                          <a:solidFill>
                            <a:schemeClr val="bg1"/>
                          </a:solidFill>
                          <a:latin typeface="Calibri" panose="020F0502020204030204" pitchFamily="34" charset="0"/>
                          <a:ea typeface="+mn-ea"/>
                          <a:cs typeface="Calibri" panose="020F0502020204030204" pitchFamily="34" charset="0"/>
                        </a:rPr>
                        <a:t>Apostles</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Church</a:t>
                      </a:r>
                    </a:p>
                  </a:txBody>
                  <a:tcPr anchor="ctr"/>
                </a:tc>
                <a:extLst>
                  <a:ext uri="{0D108BD9-81ED-4DB2-BD59-A6C34878D82A}">
                    <a16:rowId xmlns:a16="http://schemas.microsoft.com/office/drawing/2014/main" val="2594936153"/>
                  </a:ext>
                </a:extLst>
              </a:tr>
              <a:tr h="763778">
                <a:tc>
                  <a:txBody>
                    <a:bodyPr/>
                    <a:lstStyle/>
                    <a:p>
                      <a:pPr algn="ctr"/>
                      <a:r>
                        <a:rPr lang="en-US" sz="2800" dirty="0">
                          <a:solidFill>
                            <a:schemeClr val="bg1"/>
                          </a:solidFill>
                          <a:latin typeface="Calibri" panose="020F0502020204030204" pitchFamily="34" charset="0"/>
                          <a:cs typeface="Calibri" panose="020F0502020204030204" pitchFamily="34" charset="0"/>
                        </a:rPr>
                        <a:t>6.</a:t>
                      </a:r>
                    </a:p>
                  </a:txBody>
                  <a:tcPr anchor="ctr"/>
                </a:tc>
                <a:tc>
                  <a:txBody>
                    <a:bodyPr/>
                    <a:lstStyle/>
                    <a:p>
                      <a:pPr algn="l"/>
                      <a:r>
                        <a:rPr lang="en-US" sz="2700" b="1" kern="1200" dirty="0">
                          <a:solidFill>
                            <a:schemeClr val="bg1"/>
                          </a:solidFill>
                          <a:latin typeface="Calibri" panose="020F0502020204030204" pitchFamily="34" charset="0"/>
                          <a:ea typeface="+mn-ea"/>
                          <a:cs typeface="Calibri" panose="020F0502020204030204" pitchFamily="34" charset="0"/>
                        </a:rPr>
                        <a:t>Tribulation &amp; Millennium</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Kingdom establishment</a:t>
                      </a:r>
                    </a:p>
                  </a:txBody>
                  <a:tcPr anchor="ctr"/>
                </a:tc>
                <a:extLst>
                  <a:ext uri="{0D108BD9-81ED-4DB2-BD59-A6C34878D82A}">
                    <a16:rowId xmlns:a16="http://schemas.microsoft.com/office/drawing/2014/main" val="3005588977"/>
                  </a:ext>
                </a:extLst>
              </a:tr>
            </a:tbl>
          </a:graphicData>
        </a:graphic>
      </p:graphicFrame>
    </p:spTree>
    <p:extLst>
      <p:ext uri="{BB962C8B-B14F-4D97-AF65-F5344CB8AC3E}">
        <p14:creationId xmlns:p14="http://schemas.microsoft.com/office/powerpoint/2010/main" val="370780356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81200" y="246357"/>
            <a:ext cx="8229600" cy="847152"/>
          </a:xfrm>
        </p:spPr>
        <p:txBody>
          <a:bodyPr/>
          <a:lstStyle/>
          <a:p>
            <a:pPr algn="ctr" eaLnBrk="1" hangingPunct="1"/>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Matthew Outline</a:t>
            </a:r>
          </a:p>
        </p:txBody>
      </p:sp>
      <p:sp>
        <p:nvSpPr>
          <p:cNvPr id="26627" name="Rectangle 3"/>
          <p:cNvSpPr>
            <a:spLocks noGrp="1" noChangeArrowheads="1"/>
          </p:cNvSpPr>
          <p:nvPr>
            <p:ph type="body" idx="1"/>
          </p:nvPr>
        </p:nvSpPr>
        <p:spPr>
          <a:xfrm>
            <a:off x="1688969" y="1244338"/>
            <a:ext cx="8814062" cy="5184742"/>
          </a:xfrm>
        </p:spPr>
        <p:txBody>
          <a:bodyPr/>
          <a:lstStyle/>
          <a:p>
            <a:pPr marL="0" indent="0">
              <a:buNone/>
              <a:defRPr/>
            </a:pPr>
            <a:r>
              <a:rPr lang="en-US" dirty="0">
                <a:effectLst>
                  <a:outerShdw blurRad="38100" dist="38100" dir="2700000" algn="tl">
                    <a:srgbClr val="000000">
                      <a:alpha val="43137"/>
                    </a:srgbClr>
                  </a:outerShdw>
                </a:effectLst>
              </a:rPr>
              <a:t>Pedigree of the king (1</a:t>
            </a:r>
            <a:r>
              <a:rPr lang="en-US" dirty="0">
                <a:effectLst>
                  <a:outerShdw blurRad="38100" dist="38100" dir="2700000" algn="tl">
                    <a:srgbClr val="000000">
                      <a:alpha val="43137"/>
                    </a:srgbClr>
                  </a:outerShdw>
                </a:effectLst>
                <a:cs typeface="Calibri" panose="020F0502020204030204" pitchFamily="34" charset="0"/>
              </a:rPr>
              <a:t>–2)</a:t>
            </a:r>
            <a:endParaRPr lang="en-US" dirty="0">
              <a:effectLst>
                <a:outerShdw blurRad="38100" dist="38100" dir="2700000" algn="tl">
                  <a:srgbClr val="000000">
                    <a:alpha val="43137"/>
                  </a:srgbClr>
                </a:outerShdw>
              </a:effectLst>
            </a:endParaRPr>
          </a:p>
          <a:p>
            <a:pPr lvl="1" eaLnBrk="1" hangingPunct="1">
              <a:lnSpc>
                <a:spcPct val="90000"/>
              </a:lnSpc>
              <a:defRPr/>
            </a:pPr>
            <a:r>
              <a:rPr lang="en-US" dirty="0">
                <a:effectLst>
                  <a:outerShdw blurRad="38100" dist="38100" dir="2700000" algn="tl">
                    <a:srgbClr val="000000">
                      <a:alpha val="43137"/>
                    </a:srgbClr>
                  </a:outerShdw>
                </a:effectLst>
              </a:rPr>
              <a:t>Preparation of the king (3</a:t>
            </a:r>
            <a:r>
              <a:rPr lang="en-US" dirty="0">
                <a:effectLst>
                  <a:outerShdw blurRad="38100" dist="38100" dir="2700000" algn="tl">
                    <a:srgbClr val="000000">
                      <a:alpha val="43137"/>
                    </a:srgbClr>
                  </a:outerShdw>
                </a:effectLst>
                <a:cs typeface="Calibri" panose="020F0502020204030204" pitchFamily="34" charset="0"/>
              </a:rPr>
              <a:t>–4)</a:t>
            </a:r>
            <a:endParaRPr lang="en-US" dirty="0">
              <a:effectLst>
                <a:outerShdw blurRad="38100" dist="38100" dir="2700000" algn="tl">
                  <a:srgbClr val="000000">
                    <a:alpha val="43137"/>
                  </a:srgbClr>
                </a:outerShdw>
              </a:effectLst>
            </a:endParaRPr>
          </a:p>
          <a:p>
            <a:pPr lvl="2" eaLnBrk="1" hangingPunct="1">
              <a:lnSpc>
                <a:spcPct val="90000"/>
              </a:lnSpc>
              <a:defRPr/>
            </a:pPr>
            <a:r>
              <a:rPr lang="en-US" sz="2800" dirty="0">
                <a:effectLst>
                  <a:outerShdw blurRad="38100" dist="38100" dir="2700000" algn="tl">
                    <a:srgbClr val="000000">
                      <a:alpha val="43137"/>
                    </a:srgbClr>
                  </a:outerShdw>
                </a:effectLst>
              </a:rPr>
              <a:t>Pedagogy of the king (5</a:t>
            </a:r>
            <a:r>
              <a:rPr lang="en-US" sz="2800" dirty="0">
                <a:effectLst>
                  <a:outerShdw blurRad="38100" dist="38100" dir="2700000" algn="tl">
                    <a:srgbClr val="000000">
                      <a:alpha val="43137"/>
                    </a:srgbClr>
                  </a:outerShdw>
                </a:effectLst>
                <a:cs typeface="Calibri" panose="020F0502020204030204" pitchFamily="34" charset="0"/>
              </a:rPr>
              <a:t>–7)</a:t>
            </a:r>
            <a:endParaRPr lang="en-US" sz="2800" dirty="0">
              <a:effectLst>
                <a:outerShdw blurRad="38100" dist="38100" dir="2700000" algn="tl">
                  <a:srgbClr val="000000">
                    <a:alpha val="43137"/>
                  </a:srgbClr>
                </a:outerShdw>
              </a:effectLst>
            </a:endParaRPr>
          </a:p>
          <a:p>
            <a:pPr lvl="3" eaLnBrk="1" hangingPunct="1">
              <a:lnSpc>
                <a:spcPct val="90000"/>
              </a:lnSpc>
              <a:defRPr/>
            </a:pPr>
            <a:r>
              <a:rPr lang="en-US" sz="2800" dirty="0">
                <a:effectLst>
                  <a:outerShdw blurRad="38100" dist="38100" dir="2700000" algn="tl">
                    <a:srgbClr val="000000">
                      <a:alpha val="43137"/>
                    </a:srgbClr>
                  </a:outerShdw>
                </a:effectLst>
              </a:rPr>
              <a:t>Power of the king (8</a:t>
            </a:r>
            <a:r>
              <a:rPr lang="en-US" sz="2800" dirty="0">
                <a:effectLst>
                  <a:outerShdw blurRad="38100" dist="38100" dir="2700000" algn="tl">
                    <a:srgbClr val="000000">
                      <a:alpha val="43137"/>
                    </a:srgbClr>
                  </a:outerShdw>
                </a:effectLst>
                <a:cs typeface="Calibri" panose="020F0502020204030204" pitchFamily="34" charset="0"/>
              </a:rPr>
              <a:t>–9)</a:t>
            </a:r>
          </a:p>
          <a:p>
            <a:pPr lvl="4" eaLnBrk="1" hangingPunct="1">
              <a:lnSpc>
                <a:spcPct val="90000"/>
              </a:lnSpc>
              <a:defRPr/>
            </a:pPr>
            <a:r>
              <a:rPr lang="en-US" sz="2800" dirty="0">
                <a:effectLst>
                  <a:outerShdw blurRad="38100" dist="38100" dir="2700000" algn="tl">
                    <a:srgbClr val="000000">
                      <a:alpha val="43137"/>
                    </a:srgbClr>
                  </a:outerShdw>
                </a:effectLst>
                <a:cs typeface="Calibri" panose="020F0502020204030204" pitchFamily="34" charset="0"/>
              </a:rPr>
              <a:t>Program of the king (10)</a:t>
            </a:r>
            <a:endParaRPr lang="en-US" sz="2800" dirty="0">
              <a:effectLst>
                <a:outerShdw blurRad="38100" dist="38100" dir="2700000" algn="tl">
                  <a:srgbClr val="000000">
                    <a:alpha val="43137"/>
                  </a:srgbClr>
                </a:outerShdw>
              </a:effectLst>
            </a:endParaRPr>
          </a:p>
          <a:p>
            <a:pPr lvl="5">
              <a:lnSpc>
                <a:spcPct val="90000"/>
              </a:lnSpc>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Progressive rejection of the king (11–12)</a:t>
            </a:r>
          </a:p>
          <a:p>
            <a:pPr lvl="4" eaLnBrk="1" hangingPunct="1">
              <a:lnSpc>
                <a:spcPct val="90000"/>
              </a:lnSpc>
              <a:defRPr/>
            </a:pPr>
            <a:r>
              <a:rPr lang="en-US" sz="2800" dirty="0">
                <a:effectLst>
                  <a:outerShdw blurRad="38100" dist="38100" dir="2700000" algn="tl">
                    <a:srgbClr val="000000">
                      <a:alpha val="43137"/>
                    </a:srgbClr>
                  </a:outerShdw>
                </a:effectLst>
              </a:rPr>
              <a:t>Preparation of the king’s disciples (13</a:t>
            </a:r>
            <a:r>
              <a:rPr lang="en-US" sz="2800" dirty="0">
                <a:effectLst>
                  <a:outerShdw blurRad="38100" dist="38100" dir="2700000" algn="tl">
                    <a:srgbClr val="000000">
                      <a:alpha val="43137"/>
                    </a:srgbClr>
                  </a:outerShdw>
                </a:effectLst>
                <a:cs typeface="Calibri" panose="020F0502020204030204" pitchFamily="34" charset="0"/>
              </a:rPr>
              <a:t>–20)</a:t>
            </a:r>
            <a:endParaRPr lang="en-US" sz="2800" dirty="0">
              <a:effectLst>
                <a:outerShdw blurRad="38100" dist="38100" dir="2700000" algn="tl">
                  <a:srgbClr val="000000">
                    <a:alpha val="43137"/>
                  </a:srgbClr>
                </a:outerShdw>
              </a:effectLst>
            </a:endParaRPr>
          </a:p>
          <a:p>
            <a:pPr lvl="3" eaLnBrk="1" hangingPunct="1">
              <a:lnSpc>
                <a:spcPct val="90000"/>
              </a:lnSpc>
              <a:defRPr/>
            </a:pPr>
            <a:r>
              <a:rPr lang="en-US" sz="2800" dirty="0">
                <a:effectLst>
                  <a:outerShdw blurRad="38100" dist="38100" dir="2700000" algn="tl">
                    <a:srgbClr val="000000">
                      <a:alpha val="43137"/>
                    </a:srgbClr>
                  </a:outerShdw>
                </a:effectLst>
              </a:rPr>
              <a:t>Presentation &amp; rejection of the king (21</a:t>
            </a:r>
            <a:r>
              <a:rPr lang="en-US" sz="2800" dirty="0">
                <a:effectLst>
                  <a:outerShdw blurRad="38100" dist="38100" dir="2700000" algn="tl">
                    <a:srgbClr val="000000">
                      <a:alpha val="43137"/>
                    </a:srgbClr>
                  </a:outerShdw>
                </a:effectLst>
                <a:cs typeface="Calibri" panose="020F0502020204030204" pitchFamily="34" charset="0"/>
              </a:rPr>
              <a:t>–23)</a:t>
            </a:r>
            <a:r>
              <a:rPr lang="en-US" sz="2800" dirty="0">
                <a:effectLst>
                  <a:outerShdw blurRad="38100" dist="38100" dir="2700000" algn="tl">
                    <a:srgbClr val="000000">
                      <a:alpha val="43137"/>
                    </a:srgbClr>
                  </a:outerShdw>
                </a:effectLst>
              </a:rPr>
              <a:t> </a:t>
            </a:r>
          </a:p>
          <a:p>
            <a:pPr lvl="2" eaLnBrk="1" hangingPunct="1">
              <a:lnSpc>
                <a:spcPct val="90000"/>
              </a:lnSpc>
              <a:defRPr/>
            </a:pPr>
            <a:r>
              <a:rPr lang="en-US" sz="2800" dirty="0">
                <a:effectLst>
                  <a:outerShdw blurRad="38100" dist="38100" dir="2700000" algn="tl">
                    <a:srgbClr val="000000">
                      <a:alpha val="43137"/>
                    </a:srgbClr>
                  </a:outerShdw>
                </a:effectLst>
              </a:rPr>
              <a:t>Prophecies of the king (24</a:t>
            </a:r>
            <a:r>
              <a:rPr lang="en-US" sz="2800" dirty="0">
                <a:effectLst>
                  <a:outerShdw blurRad="38100" dist="38100" dir="2700000" algn="tl">
                    <a:srgbClr val="000000">
                      <a:alpha val="43137"/>
                    </a:srgbClr>
                  </a:outerShdw>
                </a:effectLst>
                <a:cs typeface="Calibri" panose="020F0502020204030204" pitchFamily="34" charset="0"/>
              </a:rPr>
              <a:t>–25)</a:t>
            </a:r>
            <a:endParaRPr lang="en-US" sz="2800" dirty="0">
              <a:effectLst>
                <a:outerShdw blurRad="38100" dist="38100" dir="2700000" algn="tl">
                  <a:srgbClr val="000000">
                    <a:alpha val="43137"/>
                  </a:srgbClr>
                </a:outerShdw>
              </a:effectLst>
            </a:endParaRPr>
          </a:p>
          <a:p>
            <a:pPr lvl="1" eaLnBrk="1" hangingPunct="1">
              <a:lnSpc>
                <a:spcPct val="90000"/>
              </a:lnSpc>
              <a:defRPr/>
            </a:pPr>
            <a:r>
              <a:rPr lang="en-US" dirty="0">
                <a:effectLst>
                  <a:outerShdw blurRad="38100" dist="38100" dir="2700000" algn="tl">
                    <a:srgbClr val="000000">
                      <a:alpha val="43137"/>
                    </a:srgbClr>
                  </a:outerShdw>
                </a:effectLst>
              </a:rPr>
              <a:t>Passion of the king (26</a:t>
            </a:r>
            <a:r>
              <a:rPr lang="en-US" dirty="0">
                <a:effectLst>
                  <a:outerShdw blurRad="38100" dist="38100" dir="2700000" algn="tl">
                    <a:srgbClr val="000000">
                      <a:alpha val="43137"/>
                    </a:srgbClr>
                  </a:outerShdw>
                </a:effectLst>
                <a:cs typeface="Calibri" panose="020F0502020204030204" pitchFamily="34" charset="0"/>
              </a:rPr>
              <a:t>–27)</a:t>
            </a:r>
            <a:endParaRPr lang="en-US" dirty="0">
              <a:effectLst>
                <a:outerShdw blurRad="38100" dist="38100" dir="2700000" algn="tl">
                  <a:srgbClr val="000000">
                    <a:alpha val="43137"/>
                  </a:srgbClr>
                </a:outerShdw>
              </a:effectLst>
            </a:endParaRPr>
          </a:p>
          <a:p>
            <a:pPr marL="0" indent="0">
              <a:buNone/>
              <a:defRPr/>
            </a:pPr>
            <a:r>
              <a:rPr lang="en-US" dirty="0">
                <a:effectLst>
                  <a:outerShdw blurRad="38100" dist="38100" dir="2700000" algn="tl">
                    <a:srgbClr val="000000">
                      <a:alpha val="43137"/>
                    </a:srgbClr>
                  </a:outerShdw>
                </a:effectLst>
              </a:rPr>
              <a:t>Proof of the king (</a:t>
            </a:r>
            <a:r>
              <a:rPr lang="en-US" dirty="0">
                <a:effectLst>
                  <a:outerShdw blurRad="38100" dist="38100" dir="2700000" algn="tl">
                    <a:srgbClr val="000000">
                      <a:alpha val="43137"/>
                    </a:srgbClr>
                  </a:outerShdw>
                </a:effectLst>
                <a:cs typeface="Calibri" panose="020F0502020204030204" pitchFamily="34" charset="0"/>
              </a:rPr>
              <a:t>28)</a:t>
            </a:r>
          </a:p>
        </p:txBody>
      </p:sp>
    </p:spTree>
    <p:extLst>
      <p:ext uri="{BB962C8B-B14F-4D97-AF65-F5344CB8AC3E}">
        <p14:creationId xmlns:p14="http://schemas.microsoft.com/office/powerpoint/2010/main" val="155498864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550127948"/>
              </p:ext>
            </p:extLst>
          </p:nvPr>
        </p:nvGraphicFramePr>
        <p:xfrm>
          <a:off x="609600" y="548640"/>
          <a:ext cx="10972800" cy="5760720"/>
        </p:xfrm>
        <a:graphic>
          <a:graphicData uri="http://schemas.openxmlformats.org/drawingml/2006/table">
            <a:tbl>
              <a:tblPr firstRow="1" bandRow="1">
                <a:tableStyleId>{D7AC3CCA-C797-4891-BE02-D94E43425B78}</a:tableStyleId>
              </a:tblPr>
              <a:tblGrid>
                <a:gridCol w="4067503">
                  <a:extLst>
                    <a:ext uri="{9D8B030D-6E8A-4147-A177-3AD203B41FA5}">
                      <a16:colId xmlns:a16="http://schemas.microsoft.com/office/drawing/2014/main" val="1548706622"/>
                    </a:ext>
                  </a:extLst>
                </a:gridCol>
                <a:gridCol w="3594538">
                  <a:extLst>
                    <a:ext uri="{9D8B030D-6E8A-4147-A177-3AD203B41FA5}">
                      <a16:colId xmlns:a16="http://schemas.microsoft.com/office/drawing/2014/main" val="2017861585"/>
                    </a:ext>
                  </a:extLst>
                </a:gridCol>
                <a:gridCol w="3310759">
                  <a:extLst>
                    <a:ext uri="{9D8B030D-6E8A-4147-A177-3AD203B41FA5}">
                      <a16:colId xmlns:a16="http://schemas.microsoft.com/office/drawing/2014/main" val="1115267921"/>
                    </a:ext>
                  </a:extLst>
                </a:gridCol>
              </a:tblGrid>
              <a:tr h="640080">
                <a:tc gridSpan="3">
                  <a:txBody>
                    <a:bodyPr/>
                    <a:lstStyle/>
                    <a:p>
                      <a:pPr algn="ctr"/>
                      <a:r>
                        <a:rPr lang="en-US" sz="3600" dirty="0">
                          <a:solidFill>
                            <a:srgbClr val="FFFFCC"/>
                          </a:solidFill>
                          <a:latin typeface="Calibri" panose="020F0502020204030204" pitchFamily="34" charset="0"/>
                        </a:rPr>
                        <a:t>Transition from Public to Private Ministry</a:t>
                      </a:r>
                    </a:p>
                  </a:txBody>
                  <a:tcPr anchor="ctr">
                    <a:solidFill>
                      <a:srgbClr val="00B0F0"/>
                    </a:solidFill>
                  </a:tcPr>
                </a:tc>
                <a:tc hMerge="1">
                  <a:txBody>
                    <a:bodyPr/>
                    <a:lstStyle/>
                    <a:p>
                      <a:endParaRPr lang="en-US" sz="2800" dirty="0">
                        <a:latin typeface="Calibri" panose="020F0502020204030204" pitchFamily="34" charset="0"/>
                      </a:endParaRPr>
                    </a:p>
                  </a:txBody>
                  <a:tcPr/>
                </a:tc>
                <a:tc hMerge="1">
                  <a:txBody>
                    <a:bodyPr/>
                    <a:lstStyle/>
                    <a:p>
                      <a:endParaRPr lang="en-US" sz="2800" dirty="0">
                        <a:latin typeface="Calibri" panose="020F0502020204030204" pitchFamily="34" charset="0"/>
                      </a:endParaRPr>
                    </a:p>
                  </a:txBody>
                  <a:tcPr/>
                </a:tc>
                <a:extLst>
                  <a:ext uri="{0D108BD9-81ED-4DB2-BD59-A6C34878D82A}">
                    <a16:rowId xmlns:a16="http://schemas.microsoft.com/office/drawing/2014/main" val="726409370"/>
                  </a:ext>
                </a:extLst>
              </a:tr>
              <a:tr h="640080">
                <a:tc>
                  <a:txBody>
                    <a:bodyPr/>
                    <a:lstStyle/>
                    <a:p>
                      <a:pPr algn="ctr"/>
                      <a:endParaRPr lang="en-US" sz="2800" b="1" dirty="0">
                        <a:latin typeface="Calibri" panose="020F0502020204030204" pitchFamily="34" charset="0"/>
                      </a:endParaRPr>
                    </a:p>
                  </a:txBody>
                  <a:tcPr anchor="ctr"/>
                </a:tc>
                <a:tc>
                  <a:txBody>
                    <a:bodyPr/>
                    <a:lstStyle/>
                    <a:p>
                      <a:pPr algn="ctr"/>
                      <a:r>
                        <a:rPr kumimoji="0" lang="en-US" sz="2800" b="1" u="none" strike="noStrike" cap="none" normalizeH="0" baseline="0" dirty="0">
                          <a:ln>
                            <a:noFill/>
                          </a:ln>
                          <a:solidFill>
                            <a:srgbClr val="C00000"/>
                          </a:solidFill>
                          <a:effectLst/>
                          <a:latin typeface="Calibri" panose="020F0502020204030204" pitchFamily="34" charset="0"/>
                        </a:rPr>
                        <a:t>PUBLIC</a:t>
                      </a:r>
                      <a:endParaRPr lang="en-US" sz="2800" b="1" dirty="0">
                        <a:solidFill>
                          <a:srgbClr val="C00000"/>
                        </a:solidFill>
                        <a:latin typeface="Calibri" panose="020F0502020204030204" pitchFamily="34" charset="0"/>
                      </a:endParaRPr>
                    </a:p>
                  </a:txBody>
                  <a:tcPr anchor="ctr"/>
                </a:tc>
                <a:tc>
                  <a:txBody>
                    <a:bodyPr/>
                    <a:lstStyle/>
                    <a:p>
                      <a:pPr algn="ctr"/>
                      <a:r>
                        <a:rPr lang="en-US" sz="2800" b="1" dirty="0">
                          <a:solidFill>
                            <a:srgbClr val="0000FF"/>
                          </a:solidFill>
                          <a:latin typeface="Calibri" panose="020F0502020204030204" pitchFamily="34" charset="0"/>
                        </a:rPr>
                        <a:t>PRIVATE</a:t>
                      </a:r>
                    </a:p>
                  </a:txBody>
                  <a:tcPr anchor="ctr"/>
                </a:tc>
                <a:extLst>
                  <a:ext uri="{0D108BD9-81ED-4DB2-BD59-A6C34878D82A}">
                    <a16:rowId xmlns:a16="http://schemas.microsoft.com/office/drawing/2014/main" val="322325277"/>
                  </a:ext>
                </a:extLst>
              </a:tr>
              <a:tr h="64008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Scripture</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Matt. 1–12</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Matt. 13–28</a:t>
                      </a:r>
                      <a:endParaRPr kumimoji="0" lang="en-US" sz="2800" b="1"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a:txBody>
                  <a:tcPr marT="45713" marB="45713" anchor="ctr" horzOverflow="overflow"/>
                </a:tc>
                <a:extLst>
                  <a:ext uri="{0D108BD9-81ED-4DB2-BD59-A6C34878D82A}">
                    <a16:rowId xmlns:a16="http://schemas.microsoft.com/office/drawing/2014/main" val="21921017"/>
                  </a:ext>
                </a:extLst>
              </a:tr>
              <a:tr h="64008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Focus</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Nation</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Remnant</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extLst>
                  <a:ext uri="{0D108BD9-81ED-4DB2-BD59-A6C34878D82A}">
                    <a16:rowId xmlns:a16="http://schemas.microsoft.com/office/drawing/2014/main" val="436724035"/>
                  </a:ext>
                </a:extLst>
              </a:tr>
              <a:tr h="64008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Miracles</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Proof to nation</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Training for remnant</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extLst>
                  <a:ext uri="{0D108BD9-81ED-4DB2-BD59-A6C34878D82A}">
                    <a16:rowId xmlns:a16="http://schemas.microsoft.com/office/drawing/2014/main" val="3012532902"/>
                  </a:ext>
                </a:extLst>
              </a:tr>
              <a:tr h="64008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Kingdom Offer</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Prominent</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Disappears</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extLst>
                  <a:ext uri="{0D108BD9-81ED-4DB2-BD59-A6C34878D82A}">
                    <a16:rowId xmlns:a16="http://schemas.microsoft.com/office/drawing/2014/main" val="1692019242"/>
                  </a:ext>
                </a:extLst>
              </a:tr>
              <a:tr h="64008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Teaching</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Discourse</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Parabolic</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extLst>
                  <a:ext uri="{0D108BD9-81ED-4DB2-BD59-A6C34878D82A}">
                    <a16:rowId xmlns:a16="http://schemas.microsoft.com/office/drawing/2014/main" val="1289722862"/>
                  </a:ext>
                </a:extLst>
              </a:tr>
              <a:tr h="64008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Interim program</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Not mentioned</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Prominent</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extLst>
                  <a:ext uri="{0D108BD9-81ED-4DB2-BD59-A6C34878D82A}">
                    <a16:rowId xmlns:a16="http://schemas.microsoft.com/office/drawing/2014/main" val="4270603190"/>
                  </a:ext>
                </a:extLst>
              </a:tr>
              <a:tr h="64008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1"/>
                          </a:solidFill>
                          <a:effectLst/>
                          <a:latin typeface="Calibri" panose="020F0502020204030204" pitchFamily="34" charset="0"/>
                        </a:rPr>
                        <a:t>Crucifixion; Resurrection</a:t>
                      </a: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a:ln>
                            <a:noFill/>
                          </a:ln>
                          <a:solidFill>
                            <a:schemeClr val="bg1"/>
                          </a:solidFill>
                          <a:effectLst/>
                          <a:latin typeface="Calibri" panose="020F0502020204030204" pitchFamily="34" charset="0"/>
                        </a:rPr>
                        <a:t>Not mentioned (4:17)</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1"/>
                          </a:solidFill>
                          <a:effectLst/>
                          <a:latin typeface="Calibri" panose="020F0502020204030204" pitchFamily="34" charset="0"/>
                        </a:rPr>
                        <a:t>Prominent (16:21)</a:t>
                      </a:r>
                    </a:p>
                  </a:txBody>
                  <a:tcPr marT="45713" marB="45713" anchor="ctr" horzOverflow="overflow"/>
                </a:tc>
                <a:extLst>
                  <a:ext uri="{0D108BD9-81ED-4DB2-BD59-A6C34878D82A}">
                    <a16:rowId xmlns:a16="http://schemas.microsoft.com/office/drawing/2014/main" val="1280132494"/>
                  </a:ext>
                </a:extLst>
              </a:tr>
            </a:tbl>
          </a:graphicData>
        </a:graphic>
      </p:graphicFrame>
    </p:spTree>
    <p:extLst>
      <p:ext uri="{BB962C8B-B14F-4D97-AF65-F5344CB8AC3E}">
        <p14:creationId xmlns:p14="http://schemas.microsoft.com/office/powerpoint/2010/main" val="374344053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13F832-9AB5-28D8-5336-2BB83AA8E1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446824"/>
          </a:xfrm>
          <a:prstGeom prst="rect">
            <a:avLst/>
          </a:prstGeom>
          <a:noFill/>
          <a:ln w="28575">
            <a:noFill/>
            <a:miter lim="800000"/>
            <a:headEnd/>
            <a:tailEnd/>
          </a:ln>
        </p:spPr>
        <p:txBody>
          <a:bodyPr wrap="square">
            <a:spAutoFit/>
          </a:bodyPr>
          <a:lstStyle/>
          <a:p>
            <a:pPr algn="ctr">
              <a:spcBef>
                <a:spcPts val="0"/>
              </a:spcBef>
              <a:spcAft>
                <a:spcPts val="6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Acts 2:38</a:t>
            </a:r>
          </a:p>
          <a:p>
            <a:pPr algn="just">
              <a:spcBef>
                <a:spcPts val="0"/>
              </a:spcBef>
              <a:spcAft>
                <a:spcPts val="0"/>
              </a:spcAft>
            </a:pPr>
            <a:r>
              <a:rPr lang="en-US" altLang="en-US" sz="3600" kern="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Peter </a:t>
            </a:r>
            <a:r>
              <a:rPr lang="en-US" sz="3600" i="1" dirty="0">
                <a:effectLst>
                  <a:outerShdw blurRad="38100" dist="38100" dir="2700000" algn="tl">
                    <a:srgbClr val="000000">
                      <a:alpha val="43137"/>
                    </a:srgbClr>
                  </a:outerShdw>
                </a:effectLst>
              </a:rPr>
              <a:t>said</a:t>
            </a:r>
            <a:r>
              <a:rPr lang="en-US" sz="3600" dirty="0">
                <a:effectLst>
                  <a:outerShdw blurRad="38100" dist="38100" dir="2700000" algn="tl">
                    <a:srgbClr val="000000">
                      <a:alpha val="43137"/>
                    </a:srgbClr>
                  </a:outerShdw>
                </a:effectLst>
              </a:rPr>
              <a:t> to them, “Repent, and each of you be baptized in the name of Jesus Christ for (</a:t>
            </a:r>
            <a:r>
              <a:rPr lang="en-US" sz="3600" i="1" dirty="0" err="1">
                <a:effectLst>
                  <a:outerShdw blurRad="38100" dist="38100" dir="2700000" algn="tl">
                    <a:srgbClr val="000000">
                      <a:alpha val="43137"/>
                    </a:srgbClr>
                  </a:outerShdw>
                </a:effectLst>
              </a:rPr>
              <a:t>eis</a:t>
            </a:r>
            <a:r>
              <a:rPr lang="en-US" sz="3600" dirty="0">
                <a:effectLst>
                  <a:outerShdw blurRad="38100" dist="38100" dir="2700000" algn="tl">
                    <a:srgbClr val="000000">
                      <a:alpha val="43137"/>
                    </a:srgbClr>
                  </a:outerShdw>
                </a:effectLst>
              </a:rPr>
              <a:t>) the forgiveness of your sins; and you will receive the gift of the Holy Spirit.</a:t>
            </a:r>
            <a:r>
              <a:rPr lang="en-US" altLang="en-US" sz="3600" kern="0" dirty="0">
                <a:effectLst>
                  <a:outerShdw blurRad="38100" dist="38100" dir="2700000" algn="tl">
                    <a:srgbClr val="000000">
                      <a:alpha val="43137"/>
                    </a:srgbClr>
                  </a:outerShdw>
                </a:effectLst>
              </a:rPr>
              <a:t>”</a:t>
            </a:r>
          </a:p>
        </p:txBody>
      </p:sp>
      <p:pic>
        <p:nvPicPr>
          <p:cNvPr id="3" name="Picture 2">
            <a:extLst>
              <a:ext uri="{FF2B5EF4-FFF2-40B4-BE49-F238E27FC236}">
                <a16:creationId xmlns:a16="http://schemas.microsoft.com/office/drawing/2014/main" id="{7ECFC110-604D-844C-71DF-73FE4E9C2897}"/>
              </a:ext>
            </a:extLst>
          </p:cNvPr>
          <p:cNvPicPr>
            <a:picLocks noChangeAspect="1"/>
          </p:cNvPicPr>
          <p:nvPr/>
        </p:nvPicPr>
        <p:blipFill>
          <a:blip r:embed="rId3"/>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2069406762"/>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13F832-9AB5-28D8-5336-2BB83AA8E1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446824"/>
          </a:xfrm>
          <a:prstGeom prst="rect">
            <a:avLst/>
          </a:prstGeom>
          <a:noFill/>
          <a:ln w="28575">
            <a:noFill/>
            <a:miter lim="800000"/>
            <a:headEnd/>
            <a:tailEnd/>
          </a:ln>
        </p:spPr>
        <p:txBody>
          <a:bodyPr wrap="square">
            <a:spAutoFit/>
          </a:bodyPr>
          <a:lstStyle/>
          <a:p>
            <a:pPr algn="ctr">
              <a:spcBef>
                <a:spcPts val="0"/>
              </a:spcBef>
              <a:spcAft>
                <a:spcPts val="6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Acts 2:38</a:t>
            </a:r>
          </a:p>
          <a:p>
            <a:pPr algn="just">
              <a:spcBef>
                <a:spcPts val="0"/>
              </a:spcBef>
              <a:spcAft>
                <a:spcPts val="0"/>
              </a:spcAft>
            </a:pPr>
            <a:r>
              <a:rPr lang="en-US" altLang="en-US" sz="3600" kern="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Peter </a:t>
            </a:r>
            <a:r>
              <a:rPr lang="en-US" sz="3600" i="1" dirty="0">
                <a:effectLst>
                  <a:outerShdw blurRad="38100" dist="38100" dir="2700000" algn="tl">
                    <a:srgbClr val="000000">
                      <a:alpha val="43137"/>
                    </a:srgbClr>
                  </a:outerShdw>
                </a:effectLst>
              </a:rPr>
              <a:t>said</a:t>
            </a:r>
            <a:r>
              <a:rPr lang="en-US" sz="3600" dirty="0">
                <a:effectLst>
                  <a:outerShdw blurRad="38100" dist="38100" dir="2700000" algn="tl">
                    <a:srgbClr val="000000">
                      <a:alpha val="43137"/>
                    </a:srgbClr>
                  </a:outerShdw>
                </a:effectLst>
              </a:rPr>
              <a:t> to them, “Repent, and each of you be baptized in the name of Jesus Christ </a:t>
            </a:r>
            <a:r>
              <a:rPr lang="en-US" sz="3600" b="1" u="sng" dirty="0">
                <a:solidFill>
                  <a:srgbClr val="FFFFCC"/>
                </a:solidFill>
                <a:effectLst>
                  <a:outerShdw blurRad="38100" dist="38100" dir="2700000" algn="tl">
                    <a:srgbClr val="000000">
                      <a:alpha val="43137"/>
                    </a:srgbClr>
                  </a:outerShdw>
                </a:effectLst>
              </a:rPr>
              <a:t>for</a:t>
            </a:r>
            <a:r>
              <a:rPr lang="en-US" sz="3600" b="1" dirty="0">
                <a:solidFill>
                  <a:srgbClr val="FFFFCC"/>
                </a:solidFill>
                <a:effectLst>
                  <a:outerShdw blurRad="38100" dist="38100" dir="2700000" algn="tl">
                    <a:srgbClr val="000000">
                      <a:alpha val="43137"/>
                    </a:srgbClr>
                  </a:outerShdw>
                </a:effectLst>
              </a:rPr>
              <a:t> (</a:t>
            </a:r>
            <a:r>
              <a:rPr lang="en-US" sz="3600" b="1" i="1" dirty="0" err="1">
                <a:solidFill>
                  <a:srgbClr val="FFFFCC"/>
                </a:solidFill>
                <a:effectLst>
                  <a:outerShdw blurRad="38100" dist="38100" dir="2700000" algn="tl">
                    <a:srgbClr val="000000">
                      <a:alpha val="43137"/>
                    </a:srgbClr>
                  </a:outerShdw>
                </a:effectLst>
              </a:rPr>
              <a:t>eis</a:t>
            </a:r>
            <a:r>
              <a:rPr lang="en-US" sz="3600" b="1" dirty="0">
                <a:solidFill>
                  <a:srgbClr val="FFFFCC"/>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 the forgiveness of your sins; and you will receive the gift of the Holy Spirit.</a:t>
            </a:r>
            <a:r>
              <a:rPr lang="en-US" altLang="en-US" sz="3600" kern="0" dirty="0">
                <a:effectLst>
                  <a:outerShdw blurRad="38100" dist="38100" dir="2700000" algn="tl">
                    <a:srgbClr val="000000">
                      <a:alpha val="43137"/>
                    </a:srgbClr>
                  </a:outerShdw>
                </a:effectLst>
              </a:rPr>
              <a:t>”</a:t>
            </a:r>
          </a:p>
        </p:txBody>
      </p:sp>
      <p:pic>
        <p:nvPicPr>
          <p:cNvPr id="3" name="Picture 2">
            <a:extLst>
              <a:ext uri="{FF2B5EF4-FFF2-40B4-BE49-F238E27FC236}">
                <a16:creationId xmlns:a16="http://schemas.microsoft.com/office/drawing/2014/main" id="{7ECFC110-604D-844C-71DF-73FE4E9C2897}"/>
              </a:ext>
            </a:extLst>
          </p:cNvPr>
          <p:cNvPicPr>
            <a:picLocks noChangeAspect="1"/>
          </p:cNvPicPr>
          <p:nvPr/>
        </p:nvPicPr>
        <p:blipFill>
          <a:blip r:embed="rId3"/>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1651623953"/>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0A863B-80C4-2421-7C6F-04E09E5297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a:spAutoFit/>
          </a:bodyPr>
          <a:lstStyle/>
          <a:p>
            <a:pPr algn="ctr">
              <a:spcBef>
                <a:spcPts val="0"/>
              </a:spcBef>
              <a:spcAft>
                <a:spcPts val="6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Matthew 12:41</a:t>
            </a:r>
          </a:p>
          <a:p>
            <a:pPr algn="just">
              <a:spcBef>
                <a:spcPts val="600"/>
              </a:spcBef>
              <a:spcAft>
                <a:spcPts val="600"/>
              </a:spcAft>
            </a:pPr>
            <a:r>
              <a:rPr lang="en-US" altLang="en-US" sz="3600" dirty="0"/>
              <a:t>“</a:t>
            </a:r>
            <a:r>
              <a:rPr lang="en-US" sz="3600" dirty="0"/>
              <a:t>The men of Nineveh will stand up with this generation at the judgment and will condemn it because they repented  </a:t>
            </a:r>
            <a:r>
              <a:rPr lang="en-US" sz="3600" b="1" u="sng" dirty="0">
                <a:solidFill>
                  <a:srgbClr val="FFFFCC"/>
                </a:solidFill>
              </a:rPr>
              <a:t>at</a:t>
            </a:r>
            <a:r>
              <a:rPr lang="en-US" sz="3600" b="1" dirty="0">
                <a:solidFill>
                  <a:srgbClr val="FFFFCC"/>
                </a:solidFill>
              </a:rPr>
              <a:t> [in the face of/because of] (</a:t>
            </a:r>
            <a:r>
              <a:rPr lang="en-US" sz="3600" b="1" i="1" dirty="0" err="1">
                <a:solidFill>
                  <a:srgbClr val="FFFFCC"/>
                </a:solidFill>
              </a:rPr>
              <a:t>eis</a:t>
            </a:r>
            <a:r>
              <a:rPr lang="en-US" sz="3600" b="1" dirty="0">
                <a:solidFill>
                  <a:srgbClr val="FFFFCC"/>
                </a:solidFill>
              </a:rPr>
              <a:t>)</a:t>
            </a:r>
            <a:r>
              <a:rPr lang="en-US" sz="3600" dirty="0"/>
              <a:t> the preaching of Jonah; and behold, something greater than Jonah is here.</a:t>
            </a:r>
            <a:r>
              <a:rPr lang="en-US" altLang="en-US" sz="3600" dirty="0"/>
              <a:t>”</a:t>
            </a:r>
          </a:p>
        </p:txBody>
      </p:sp>
    </p:spTree>
    <p:extLst>
      <p:ext uri="{BB962C8B-B14F-4D97-AF65-F5344CB8AC3E}">
        <p14:creationId xmlns:p14="http://schemas.microsoft.com/office/powerpoint/2010/main" val="2806957034"/>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599" y="0"/>
            <a:ext cx="10982325" cy="2446824"/>
          </a:xfrm>
          <a:prstGeom prst="rect">
            <a:avLst/>
          </a:prstGeom>
          <a:noFill/>
          <a:ln w="28575">
            <a:noFill/>
            <a:miter lim="800000"/>
            <a:headEnd/>
            <a:tailEnd/>
          </a:ln>
        </p:spPr>
        <p:txBody>
          <a:bodyPr wrap="square">
            <a:spAutoFit/>
          </a:bodyPr>
          <a:lstStyle/>
          <a:p>
            <a:pPr algn="ctr">
              <a:spcBef>
                <a:spcPts val="0"/>
              </a:spcBef>
              <a:spcAft>
                <a:spcPts val="6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Acts 4:12</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 there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salvation in no one else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for there is no other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name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under heaven that has been given among men by which we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dei</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be saved.”</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35BEB08-1BB9-F8FA-B5E8-859630FDEE0C}"/>
              </a:ext>
            </a:extLst>
          </p:cNvPr>
          <p:cNvPicPr>
            <a:picLocks noChangeAspect="1"/>
          </p:cNvPicPr>
          <p:nvPr/>
        </p:nvPicPr>
        <p:blipFill rotWithShape="1">
          <a:blip r:embed="rId3"/>
          <a:srcRect l="23913" r="27391" b="12353"/>
          <a:stretch/>
        </p:blipFill>
        <p:spPr>
          <a:xfrm>
            <a:off x="4446397" y="2667000"/>
            <a:ext cx="3299206" cy="219456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1166552"/>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44F40B62-61CB-0446-B5B3-BA9EB5AA67C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1" y="0"/>
            <a:ext cx="10972800" cy="2523768"/>
          </a:xfrm>
          <a:prstGeom prst="rect">
            <a:avLst/>
          </a:prstGeom>
          <a:noFill/>
          <a:ln w="28575">
            <a:noFill/>
            <a:miter lim="800000"/>
            <a:headEnd/>
            <a:tailEnd/>
          </a:ln>
        </p:spPr>
        <p:txBody>
          <a:bodyPr wrap="square">
            <a:spAutoFit/>
          </a:bodyPr>
          <a:lstStyle/>
          <a:p>
            <a:pPr algn="ctr">
              <a:spcBef>
                <a:spcPts val="0"/>
              </a:spcBef>
              <a:spcAft>
                <a:spcPts val="6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Luke 4:43</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latin typeface="Calibri" panose="020F0502020204030204" pitchFamily="34" charset="0"/>
                <a:ea typeface="Calibri" panose="020F0502020204030204" pitchFamily="34" charset="0"/>
                <a:cs typeface="Calibri" panose="020F0502020204030204" pitchFamily="34" charset="0"/>
              </a:rPr>
              <a:t>But He said to them, “I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i="1" dirty="0">
                <a:latin typeface="Calibri" panose="020F0502020204030204" pitchFamily="34" charset="0"/>
                <a:ea typeface="Calibri" panose="020F0502020204030204" pitchFamily="34" charset="0"/>
                <a:cs typeface="Calibri" panose="020F0502020204030204" pitchFamily="34" charset="0"/>
              </a:rPr>
              <a:t>[</a:t>
            </a:r>
            <a:r>
              <a:rPr lang="en-US" sz="3600" i="1" dirty="0" err="1">
                <a:latin typeface="Calibri" panose="020F0502020204030204" pitchFamily="34" charset="0"/>
                <a:ea typeface="Calibri" panose="020F0502020204030204" pitchFamily="34" charset="0"/>
                <a:cs typeface="Calibri" panose="020F0502020204030204" pitchFamily="34" charset="0"/>
              </a:rPr>
              <a:t>dei</a:t>
            </a:r>
            <a:r>
              <a:rPr lang="en-US" sz="3600" i="1" dirty="0">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preach the kingdom of God to the other cities also, for I was sent for this purpose.”</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p>
        </p:txBody>
      </p:sp>
      <p:pic>
        <p:nvPicPr>
          <p:cNvPr id="6" name="Picture 5">
            <a:extLst>
              <a:ext uri="{FF2B5EF4-FFF2-40B4-BE49-F238E27FC236}">
                <a16:creationId xmlns:a16="http://schemas.microsoft.com/office/drawing/2014/main" id="{EFF518DE-BF49-0F79-C4EC-631B7786451B}"/>
              </a:ext>
            </a:extLst>
          </p:cNvPr>
          <p:cNvPicPr>
            <a:picLocks noChangeAspect="1"/>
          </p:cNvPicPr>
          <p:nvPr/>
        </p:nvPicPr>
        <p:blipFill>
          <a:blip r:embed="rId3"/>
          <a:stretch>
            <a:fillRect/>
          </a:stretch>
        </p:blipFill>
        <p:spPr>
          <a:xfrm>
            <a:off x="4485721" y="2514600"/>
            <a:ext cx="322055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3216334"/>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484EF7D-654E-B62D-34D9-D5BBEAFFC34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800" cy="3000821"/>
          </a:xfrm>
          <a:prstGeom prst="rect">
            <a:avLst/>
          </a:prstGeom>
          <a:noFill/>
          <a:ln w="28575">
            <a:noFill/>
            <a:miter lim="800000"/>
            <a:headEnd/>
            <a:tailEnd/>
          </a:ln>
        </p:spPr>
        <p:txBody>
          <a:bodyPr wrap="square">
            <a:spAutoFit/>
          </a:bodyPr>
          <a:lstStyle/>
          <a:p>
            <a:pPr algn="ctr">
              <a:spcBef>
                <a:spcPts val="0"/>
              </a:spcBef>
              <a:spcAft>
                <a:spcPts val="6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Luke 24:44</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latin typeface="Calibri" panose="020F0502020204030204" pitchFamily="34" charset="0"/>
                <a:ea typeface="Calibri" panose="020F0502020204030204" pitchFamily="34" charset="0"/>
                <a:cs typeface="Calibri" panose="020F0502020204030204" pitchFamily="34" charset="0"/>
              </a:rPr>
              <a:t>Now He said to them, “These are My words which I spoke to you while I was still with you, that all things which are written about Me in the Law of Moses and the Prophets and the Psalms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i="1" dirty="0">
                <a:latin typeface="Calibri" panose="020F0502020204030204" pitchFamily="34" charset="0"/>
                <a:ea typeface="Calibri" panose="020F0502020204030204" pitchFamily="34" charset="0"/>
                <a:cs typeface="Calibri" panose="020F0502020204030204" pitchFamily="34" charset="0"/>
              </a:rPr>
              <a:t>[</a:t>
            </a:r>
            <a:r>
              <a:rPr lang="en-US" sz="3600" i="1" dirty="0" err="1">
                <a:latin typeface="Calibri" panose="020F0502020204030204" pitchFamily="34" charset="0"/>
                <a:ea typeface="Calibri" panose="020F0502020204030204" pitchFamily="34" charset="0"/>
                <a:cs typeface="Calibri" panose="020F0502020204030204" pitchFamily="34" charset="0"/>
              </a:rPr>
              <a:t>dei</a:t>
            </a:r>
            <a:r>
              <a:rPr lang="en-US" sz="3600" i="1" dirty="0">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be fulfilled.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E1F0E27-945F-7978-6416-DC2F8C7B7D1F}"/>
              </a:ext>
            </a:extLst>
          </p:cNvPr>
          <p:cNvPicPr>
            <a:picLocks noChangeAspect="1"/>
          </p:cNvPicPr>
          <p:nvPr/>
        </p:nvPicPr>
        <p:blipFill rotWithShape="1">
          <a:blip r:embed="rId3"/>
          <a:srcRect l="18000" r="16400"/>
          <a:stretch/>
        </p:blipFill>
        <p:spPr>
          <a:xfrm>
            <a:off x="5135392" y="3154680"/>
            <a:ext cx="1921217" cy="16459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03370726"/>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4"/>
          <p:cNvSpPr>
            <a:spLocks noChangeArrowheads="1"/>
          </p:cNvSpPr>
          <p:nvPr/>
        </p:nvSpPr>
        <p:spPr bwMode="auto">
          <a:xfrm>
            <a:off x="609600" y="2078038"/>
            <a:ext cx="109728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just" eaLnBrk="1" hangingPunct="1">
              <a:spcBef>
                <a:spcPct val="0"/>
              </a:spcBef>
              <a:buClrTx/>
              <a:buFontTx/>
              <a:buNone/>
            </a:pPr>
            <a:r>
              <a:rPr lang="en-US" altLang="en-US" sz="3000" b="1" dirty="0">
                <a:effectLst>
                  <a:outerShdw blurRad="38100" dist="38100" dir="2700000" algn="tl">
                    <a:srgbClr val="000000">
                      <a:alpha val="43137"/>
                    </a:srgbClr>
                  </a:outerShdw>
                </a:effectLst>
                <a:latin typeface="Calibri" panose="020F0502020204030204" pitchFamily="34" charset="0"/>
              </a:rPr>
              <a:t>“</a:t>
            </a:r>
            <a:r>
              <a:rPr lang="en-US" altLang="en-US" sz="3000" dirty="0">
                <a:effectLst>
                  <a:outerShdw blurRad="38100" dist="38100" dir="2700000" algn="tl">
                    <a:srgbClr val="000000">
                      <a:alpha val="43137"/>
                    </a:srgbClr>
                  </a:outerShdw>
                </a:effectLst>
                <a:latin typeface="Calibri" panose="020F0502020204030204" pitchFamily="34" charset="0"/>
              </a:rPr>
              <a:t>…</a:t>
            </a: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one of the mistakes that human beings make is believing that there is only one way</a:t>
            </a:r>
            <a:r>
              <a:rPr lang="en-US" altLang="en-US" sz="3000" dirty="0">
                <a:effectLst>
                  <a:outerShdw blurRad="38100" dist="38100" dir="2700000" algn="tl">
                    <a:srgbClr val="000000">
                      <a:alpha val="43137"/>
                    </a:srgbClr>
                  </a:outerShdw>
                </a:effectLst>
                <a:latin typeface="Calibri" panose="020F0502020204030204" pitchFamily="34" charset="0"/>
              </a:rPr>
              <a:t>…We</a:t>
            </a:r>
            <a:r>
              <a:rPr lang="en-US" altLang="en-US" sz="3000" b="1" u="sng" dirty="0">
                <a:effectLst>
                  <a:outerShdw blurRad="38100" dist="38100" dir="2700000" algn="tl">
                    <a:srgbClr val="000000">
                      <a:alpha val="43137"/>
                    </a:srgbClr>
                  </a:outerShdw>
                </a:effectLst>
                <a:latin typeface="Calibri" panose="020F0502020204030204" pitchFamily="34" charset="0"/>
              </a:rPr>
              <a:t> </a:t>
            </a:r>
            <a:r>
              <a:rPr lang="en-US" altLang="en-US" sz="3000" dirty="0">
                <a:effectLst>
                  <a:outerShdw blurRad="38100" dist="38100" dir="2700000" algn="tl">
                    <a:srgbClr val="000000">
                      <a:alpha val="43137"/>
                    </a:srgbClr>
                  </a:outerShdw>
                </a:effectLst>
                <a:latin typeface="Calibri" panose="020F0502020204030204" pitchFamily="34" charset="0"/>
              </a:rPr>
              <a:t>don’t accept that there are diverse ways of being in the world; that there are millions of ways to be a human being. And </a:t>
            </a: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many ways…many paths to what you call God</a:t>
            </a:r>
            <a:r>
              <a:rPr lang="en-US" altLang="en-US" sz="3000" dirty="0">
                <a:effectLst>
                  <a:outerShdw blurRad="38100" dist="38100" dir="2700000" algn="tl">
                    <a:srgbClr val="000000">
                      <a:alpha val="43137"/>
                    </a:srgbClr>
                  </a:outerShdw>
                </a:effectLst>
                <a:latin typeface="Calibri" panose="020F0502020204030204" pitchFamily="34" charset="0"/>
              </a:rPr>
              <a:t>. That her path might be something else and when she gets there she might call it the light. But her loving, and her kindness, and her generosity brings her to the…same point that it brings you…</a:t>
            </a:r>
          </a:p>
        </p:txBody>
      </p:sp>
      <p:sp>
        <p:nvSpPr>
          <p:cNvPr id="84995" name="TextBox 5"/>
          <p:cNvSpPr txBox="1">
            <a:spLocks noChangeArrowheads="1"/>
          </p:cNvSpPr>
          <p:nvPr/>
        </p:nvSpPr>
        <p:spPr bwMode="auto">
          <a:xfrm>
            <a:off x="2743200" y="6400800"/>
            <a:ext cx="7010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600" dirty="0">
                <a:effectLst>
                  <a:outerShdw blurRad="38100" dist="38100" dir="2700000" algn="tl">
                    <a:srgbClr val="000000">
                      <a:alpha val="43137"/>
                    </a:srgbClr>
                  </a:outerShdw>
                </a:effectLst>
                <a:latin typeface="Calibri" panose="020F0502020204030204" pitchFamily="34" charset="0"/>
              </a:rPr>
              <a:t>www.youtube.com/watch?v=Lb2RUpMDk34</a:t>
            </a:r>
          </a:p>
        </p:txBody>
      </p:sp>
      <p:pic>
        <p:nvPicPr>
          <p:cNvPr id="8499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805082" y="182562"/>
            <a:ext cx="2581836" cy="1828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7220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Box 5"/>
          <p:cNvSpPr txBox="1">
            <a:spLocks noChangeArrowheads="1"/>
          </p:cNvSpPr>
          <p:nvPr/>
        </p:nvSpPr>
        <p:spPr bwMode="auto">
          <a:xfrm>
            <a:off x="2743200" y="6400800"/>
            <a:ext cx="7010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600">
                <a:effectLst>
                  <a:outerShdw blurRad="38100" dist="38100" dir="2700000" algn="tl">
                    <a:srgbClr val="000000">
                      <a:alpha val="43137"/>
                    </a:srgbClr>
                  </a:outerShdw>
                </a:effectLst>
                <a:latin typeface="Calibri" panose="020F0502020204030204" pitchFamily="34" charset="0"/>
              </a:rPr>
              <a:t>www.youtube.com/watch?v=Lb2RUpMDk34</a:t>
            </a:r>
          </a:p>
        </p:txBody>
      </p:sp>
      <p:pic>
        <p:nvPicPr>
          <p:cNvPr id="86019" name="Picture 2" descr="https://encrypted-tbn1.gstatic.com/images?q=tbn:ANd9GcRDg5T_RX2f_qZ9D5NXfZbYyeP8-3VdwefZsU4VngItyg_vsMTV3w"/>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92750" y="152400"/>
            <a:ext cx="1206500" cy="1295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6020" name="Rectangle 5"/>
          <p:cNvSpPr>
            <a:spLocks noChangeArrowheads="1"/>
          </p:cNvSpPr>
          <p:nvPr/>
        </p:nvSpPr>
        <p:spPr bwMode="auto">
          <a:xfrm>
            <a:off x="609600" y="1458914"/>
            <a:ext cx="10972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just" eaLnBrk="1" hangingPunct="1">
              <a:spcBef>
                <a:spcPct val="0"/>
              </a:spcBef>
              <a:buClrTx/>
              <a:buFontTx/>
              <a:buNone/>
            </a:pPr>
            <a:r>
              <a:rPr lang="en-US" altLang="en-US" sz="3200" dirty="0">
                <a:effectLst>
                  <a:outerShdw blurRad="38100" dist="38100" dir="2700000" algn="tl">
                    <a:srgbClr val="000000">
                      <a:alpha val="43137"/>
                    </a:srgbClr>
                  </a:outerShdw>
                </a:effectLst>
                <a:latin typeface="Calibri" panose="020F0502020204030204" pitchFamily="34" charset="0"/>
              </a:rPr>
              <a:t>…</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It doesn’t matter whether she called it ‘God’ along the way or not…There couldn’t possibly be just one way!</a:t>
            </a:r>
            <a:r>
              <a:rPr lang="en-US" altLang="en-US" sz="3200" b="1"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There couldn’t possibly be only one way with millions of people in the world!</a:t>
            </a:r>
            <a:r>
              <a:rPr lang="en-US" altLang="en-US" sz="3200" dirty="0">
                <a:effectLst>
                  <a:outerShdw blurRad="38100" dist="38100" dir="2700000" algn="tl">
                    <a:srgbClr val="000000">
                      <a:alpha val="43137"/>
                    </a:srgbClr>
                  </a:outerShdw>
                </a:effectLst>
                <a:latin typeface="Calibri" panose="020F0502020204030204" pitchFamily="34" charset="0"/>
              </a:rPr>
              <a:t>...You think…if you are somewhere on the planet and you never hear the name of Jesus but yet you live with a loving heart. You lived as Jesus would have had you to live. You lived for the same purpose as Jesus came to the planet to teach us all, but </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you are in some remote part of the earth and you never heard the name of Jesus. You cannot get to Heaven…?</a:t>
            </a:r>
            <a:r>
              <a:rPr lang="en-US" altLang="en-US" sz="3200" b="1" dirty="0">
                <a:effectLst>
                  <a:outerShdw blurRad="38100" dist="38100" dir="2700000" algn="tl">
                    <a:srgbClr val="000000">
                      <a:alpha val="43137"/>
                    </a:srgbClr>
                  </a:outerShdw>
                </a:effectLst>
                <a:latin typeface="Calibri" panose="020F0502020204030204" pitchFamily="34" charset="0"/>
              </a:rPr>
              <a:t>”</a:t>
            </a:r>
            <a:r>
              <a:rPr lang="en-US" altLang="en-US" sz="3200" dirty="0">
                <a:effectLst>
                  <a:outerShdw blurRad="38100" dist="38100" dir="2700000" algn="tl">
                    <a:srgbClr val="000000">
                      <a:alpha val="43137"/>
                    </a:srgbClr>
                  </a:outerShdw>
                </a:effectLst>
                <a:latin typeface="Calibri" panose="020F0502020204030204" pitchFamily="34" charset="0"/>
              </a:rPr>
              <a:t> </a:t>
            </a:r>
          </a:p>
        </p:txBody>
      </p:sp>
    </p:spTree>
    <p:extLst>
      <p:ext uri="{BB962C8B-B14F-4D97-AF65-F5344CB8AC3E}">
        <p14:creationId xmlns:p14="http://schemas.microsoft.com/office/powerpoint/2010/main" val="2081028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3733800"/>
          </a:xfrm>
        </p:spPr>
        <p:txBody>
          <a:bodyPr/>
          <a:lstStyle/>
          <a:p>
            <a:pPr marL="0" indent="0" algn="just">
              <a:lnSpc>
                <a:spcPct val="100000"/>
              </a:lnSpc>
              <a:spcBef>
                <a:spcPts val="0"/>
              </a:spcBef>
              <a:spcAft>
                <a:spcPts val="0"/>
              </a:spcAft>
              <a:buNone/>
            </a:pPr>
            <a:r>
              <a:rPr lang="en-US" sz="3200" dirty="0">
                <a:latin typeface="Calibri" panose="020F0502020204030204" pitchFamily="34" charset="0"/>
              </a:rPr>
              <a:t>“The reason was that they heard every man speaking his </a:t>
            </a:r>
            <a:r>
              <a:rPr lang="en-US" sz="3200" i="1" dirty="0">
                <a:latin typeface="Calibri" panose="020F0502020204030204" pitchFamily="34" charset="0"/>
              </a:rPr>
              <a:t>own language</a:t>
            </a:r>
            <a:r>
              <a:rPr lang="en-US" sz="3200" dirty="0">
                <a:latin typeface="Calibri" panose="020F0502020204030204" pitchFamily="34" charset="0"/>
              </a:rPr>
              <a:t>. The Greek word for ‘language’ here is </a:t>
            </a:r>
            <a:r>
              <a:rPr lang="en-US" sz="3200" i="1" dirty="0" err="1">
                <a:latin typeface="Calibri" panose="020F0502020204030204" pitchFamily="34" charset="0"/>
              </a:rPr>
              <a:t>dialektos</a:t>
            </a:r>
            <a:r>
              <a:rPr lang="en-US" sz="3200" dirty="0">
                <a:latin typeface="Calibri" panose="020F0502020204030204" pitchFamily="34" charset="0"/>
              </a:rPr>
              <a:t>, the origin of the English word ‘dialect.’ It simply means ‘language.’ It explains what the tongues of verse 4 were: spoken languages with all the rules of grammar, diction, syntax, and all that a language involves. Everyone who was present heard someone speaking in his own native language, the language of the country from which he came.”</a:t>
            </a:r>
            <a:endParaRPr lang="en-US" altLang="en-US" sz="3200" dirty="0">
              <a:latin typeface="Calibri" panose="020F0502020204030204" pitchFamily="34" charset="0"/>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68</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94829907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1" name="TextBox 8"/>
          <p:cNvSpPr txBox="1">
            <a:spLocks noChangeArrowheads="1"/>
          </p:cNvSpPr>
          <p:nvPr/>
        </p:nvSpPr>
        <p:spPr bwMode="auto">
          <a:xfrm>
            <a:off x="3301149" y="228600"/>
            <a:ext cx="5589702" cy="113877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Tony Evans</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Totally Saved: Understanding, Experiencing and Enjoying the </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Greatness of Your Salvation</a:t>
            </a:r>
            <a:r>
              <a:rPr lang="en-US" alt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(Chicago: Moody, 2002), 355, 359.</a:t>
            </a:r>
          </a:p>
        </p:txBody>
      </p:sp>
      <p:sp>
        <p:nvSpPr>
          <p:cNvPr id="2" name="Rectangle 1"/>
          <p:cNvSpPr/>
          <p:nvPr/>
        </p:nvSpPr>
        <p:spPr>
          <a:xfrm>
            <a:off x="609601" y="1371600"/>
            <a:ext cx="10972800" cy="5262979"/>
          </a:xfrm>
          <a:prstGeom prst="rect">
            <a:avLst/>
          </a:prstGeom>
        </p:spPr>
        <p:txBody>
          <a:bodyPr wrap="square">
            <a:spAutoFit/>
          </a:bodyPr>
          <a:lstStyle/>
          <a:p>
            <a:pPr algn="just">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 a class I once taught at Dallas Seminary, I inadvertently asked an exam question on material I had not covered in class.  One of the students brought this discrepancy to my attention.  To be fair, I had to rescore all of the test papers because I could not hold the students liable for information they had never been given…So the premise is that God will not hold people accountable for a decision they cannot make, based on information they have not received…And people in faraway lands who have never heard the gospel still have their own sins to answer for.  This means we need to talk about the provision God has made for those who cannot believe….</a:t>
            </a:r>
            <a:r>
              <a:rPr lang="en-US" sz="2800" dirty="0">
                <a:latin typeface="Calibri" panose="020F0502020204030204" pitchFamily="34" charset="0"/>
                <a:cs typeface="Calibri" panose="020F0502020204030204" pitchFamily="34" charset="0"/>
              </a:rPr>
              <a:t>Here's the spiritual principle at work: When people respond to what they do know of God, He takes personal responsibility for giving them more information about Himself.... In the case of a person…</a:t>
            </a:r>
            <a:endPar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2"/>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53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533400" y="76200"/>
            <a:ext cx="1097280" cy="1097280"/>
          </a:xfrm>
          <a:prstGeom prst="rect">
            <a:avLst/>
          </a:prstGeom>
          <a:ln>
            <a:solidFill>
              <a:schemeClr val="tx1"/>
            </a:solidFill>
          </a:ln>
        </p:spPr>
      </p:pic>
    </p:spTree>
    <p:extLst>
      <p:ext uri="{BB962C8B-B14F-4D97-AF65-F5344CB8AC3E}">
        <p14:creationId xmlns:p14="http://schemas.microsoft.com/office/powerpoint/2010/main" val="32222479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3" name="Rectangle 5"/>
          <p:cNvSpPr>
            <a:spLocks noChangeArrowheads="1"/>
          </p:cNvSpPr>
          <p:nvPr/>
        </p:nvSpPr>
        <p:spPr bwMode="auto">
          <a:xfrm>
            <a:off x="609600" y="1371600"/>
            <a:ext cx="10972800" cy="4832092"/>
          </a:xfrm>
          <a:prstGeom prst="rect">
            <a:avLst/>
          </a:prstGeom>
          <a:noFill/>
          <a:ln w="9525">
            <a:noFill/>
            <a:miter lim="800000"/>
            <a:headEnd/>
            <a:tailEnd/>
          </a:ln>
        </p:spPr>
        <p:txBody>
          <a:bodyPr wrap="square">
            <a:spAutoFit/>
          </a:bodyPr>
          <a:lstStyle/>
          <a:p>
            <a:pPr algn="just"/>
            <a:r>
              <a:rPr lang="en-US" sz="2800" dirty="0">
                <a:latin typeface="Calibri" panose="020F0502020204030204" pitchFamily="34" charset="0"/>
                <a:cs typeface="Calibri" panose="020F0502020204030204" pitchFamily="34" charset="0"/>
              </a:rPr>
              <a:t>…who never hears the gospel and never knows the name of Jesus, but who responds to the light he has, God, treats </a:t>
            </a:r>
            <a:r>
              <a:rPr lang="en-US" sz="2800" dirty="0">
                <a:solidFill>
                  <a:srgbClr val="FFFFFF"/>
                </a:solidFill>
                <a:latin typeface="Calibri" panose="020F0502020204030204" pitchFamily="34" charset="0"/>
                <a:cs typeface="Calibri" panose="020F0502020204030204" pitchFamily="34" charset="0"/>
              </a:rPr>
              <a:t>that person like an Old Testament saint, if you will. That is, if the person trusts in what God has revealed, God deals with that person based on the knowledge he has, not the information he never received.  I call this </a:t>
            </a:r>
            <a:r>
              <a:rPr lang="en-US" sz="2800" b="1" u="sng" dirty="0">
                <a:solidFill>
                  <a:srgbClr val="FFFFCC"/>
                </a:solidFill>
                <a:latin typeface="Calibri" panose="020F0502020204030204" pitchFamily="34" charset="0"/>
                <a:cs typeface="Calibri" panose="020F0502020204030204" pitchFamily="34" charset="0"/>
              </a:rPr>
              <a:t>trans-dispensationalism</a:t>
            </a:r>
            <a:r>
              <a:rPr lang="en-US" sz="2800" u="sng" dirty="0">
                <a:solidFill>
                  <a:srgbClr val="FFFFFF"/>
                </a:solidFill>
                <a:latin typeface="Calibri" panose="020F0502020204030204" pitchFamily="34" charset="0"/>
                <a:cs typeface="Calibri" panose="020F0502020204030204" pitchFamily="34" charset="0"/>
              </a:rPr>
              <a:t>...</a:t>
            </a:r>
            <a:r>
              <a:rPr lang="en-US" sz="2800" b="1" u="sng" dirty="0">
                <a:solidFill>
                  <a:srgbClr val="FFFFCC"/>
                </a:solidFill>
                <a:latin typeface="Calibri" panose="020F0502020204030204" pitchFamily="34" charset="0"/>
                <a:cs typeface="Calibri" panose="020F0502020204030204" pitchFamily="34" charset="0"/>
              </a:rPr>
              <a:t>By this I mean if a person is sincerely seeking God and desiring to know Him, and is responding to the truth he knows, if there is no missionary or direct manifestation of God, then God judges that person based on his faith in the light he has received</a:t>
            </a:r>
            <a:r>
              <a:rPr lang="en-US" sz="2800" dirty="0">
                <a:solidFill>
                  <a:srgbClr val="FFFFFF"/>
                </a:solidFill>
                <a:latin typeface="Calibri" panose="020F0502020204030204" pitchFamily="34" charset="0"/>
                <a:cs typeface="Calibri" panose="020F0502020204030204" pitchFamily="34" charset="0"/>
              </a:rPr>
              <a:t>.  And as in the case of Abraham, God will retroactively count this person as righteous by applying the death of Christ from the dispensation of grace.”</a:t>
            </a:r>
            <a:endParaRPr lang="en-US" sz="2800" dirty="0">
              <a:latin typeface="Calibri" panose="020F0502020204030204" pitchFamily="34" charset="0"/>
              <a:cs typeface="Calibri" panose="020F0502020204030204" pitchFamily="34" charset="0"/>
            </a:endParaRPr>
          </a:p>
        </p:txBody>
      </p:sp>
      <p:sp>
        <p:nvSpPr>
          <p:cNvPr id="3" name="TextBox 8">
            <a:extLst>
              <a:ext uri="{FF2B5EF4-FFF2-40B4-BE49-F238E27FC236}">
                <a16:creationId xmlns:a16="http://schemas.microsoft.com/office/drawing/2014/main" id="{F090A061-FAD4-9278-F0A9-97661B2CDFC0}"/>
              </a:ext>
            </a:extLst>
          </p:cNvPr>
          <p:cNvSpPr txBox="1">
            <a:spLocks noChangeArrowheads="1"/>
          </p:cNvSpPr>
          <p:nvPr/>
        </p:nvSpPr>
        <p:spPr bwMode="auto">
          <a:xfrm>
            <a:off x="3301149" y="228600"/>
            <a:ext cx="5589702" cy="113877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Tony Evans</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Totally Saved: Understanding, Experiencing and Enjoying the </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Greatness of Your Salvation</a:t>
            </a:r>
            <a:r>
              <a:rPr lang="en-US" alt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(Chicago: Moody, 2002), 355, 359.</a:t>
            </a:r>
          </a:p>
        </p:txBody>
      </p:sp>
      <p:pic>
        <p:nvPicPr>
          <p:cNvPr id="4" name="Picture 2">
            <a:extLst>
              <a:ext uri="{FF2B5EF4-FFF2-40B4-BE49-F238E27FC236}">
                <a16:creationId xmlns:a16="http://schemas.microsoft.com/office/drawing/2014/main" id="{97B64A7C-45C4-F6CA-A18C-1F61E9A37529}"/>
              </a:ext>
            </a:extLst>
          </p:cNvPr>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53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533400" y="76200"/>
            <a:ext cx="1097280" cy="1097280"/>
          </a:xfrm>
          <a:prstGeom prst="rect">
            <a:avLst/>
          </a:prstGeom>
          <a:ln>
            <a:solidFill>
              <a:schemeClr val="tx1"/>
            </a:solidFill>
          </a:ln>
        </p:spPr>
      </p:pic>
    </p:spTree>
    <p:extLst>
      <p:ext uri="{BB962C8B-B14F-4D97-AF65-F5344CB8AC3E}">
        <p14:creationId xmlns:p14="http://schemas.microsoft.com/office/powerpoint/2010/main" val="349548992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1"/>
          <p:cNvSpPr>
            <a:spLocks noChangeArrowheads="1"/>
          </p:cNvSpPr>
          <p:nvPr/>
        </p:nvSpPr>
        <p:spPr bwMode="auto">
          <a:xfrm>
            <a:off x="609600" y="1719620"/>
            <a:ext cx="10972800" cy="4985980"/>
          </a:xfrm>
          <a:prstGeom prst="rect">
            <a:avLst/>
          </a:prstGeom>
          <a:noFill/>
          <a:ln w="9525">
            <a:noFill/>
            <a:miter lim="800000"/>
            <a:headEnd/>
            <a:tailEnd/>
          </a:ln>
        </p:spPr>
        <p:txBody>
          <a:bodyPr wrap="square">
            <a:spAutoFit/>
          </a:bodyPr>
          <a:lstStyle/>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Schuller</a:t>
            </a:r>
            <a:r>
              <a:rPr lang="en-US" altLang="en-US" sz="2800" b="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"Tell me, what is the future of Christianity?"</a:t>
            </a:r>
          </a:p>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Graham</a:t>
            </a:r>
            <a:r>
              <a:rPr lang="en-US" altLang="en-US" sz="2800" b="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"Well, Christianity and being a true believer, you know, I think there's the body of Christ which comes from all the Christian groups around the world, or </a:t>
            </a:r>
            <a:r>
              <a:rPr lang="en-US" altLang="en-US" sz="2800" b="1" u="sng" dirty="0">
                <a:solidFill>
                  <a:srgbClr val="FFFFCC"/>
                </a:solidFill>
                <a:latin typeface="Calibri" panose="020F0502020204030204" pitchFamily="34" charset="0"/>
                <a:cs typeface="Calibri" panose="020F0502020204030204" pitchFamily="34" charset="0"/>
              </a:rPr>
              <a:t>outside the Christian groups</a:t>
            </a:r>
            <a:r>
              <a:rPr lang="en-US" altLang="en-US" sz="2800" dirty="0">
                <a:latin typeface="Calibri" panose="020F0502020204030204" pitchFamily="34" charset="0"/>
                <a:cs typeface="Calibri" panose="020F0502020204030204" pitchFamily="34" charset="0"/>
              </a:rPr>
              <a:t>. I think that everybody that loves Christ or knows Christ, </a:t>
            </a:r>
            <a:r>
              <a:rPr lang="en-US" altLang="en-US" sz="2800" b="1" u="sng" dirty="0">
                <a:solidFill>
                  <a:srgbClr val="FFFFCC"/>
                </a:solidFill>
                <a:latin typeface="Calibri" panose="020F0502020204030204" pitchFamily="34" charset="0"/>
                <a:cs typeface="Calibri" panose="020F0502020204030204" pitchFamily="34" charset="0"/>
              </a:rPr>
              <a:t>whether they're conscious of it or not</a:t>
            </a:r>
            <a:r>
              <a:rPr lang="en-US" altLang="en-US" sz="2800" dirty="0">
                <a:latin typeface="Calibri" panose="020F0502020204030204" pitchFamily="34" charset="0"/>
                <a:cs typeface="Calibri" panose="020F0502020204030204" pitchFamily="34" charset="0"/>
              </a:rPr>
              <a:t>, they're members of the body of Christ. And I don't think that we're going to see a great sweeping revival that will turn the whole world to Christ at any time…and that’s what God is doing today. He is calling people out of the world for His name. Whether they come from the </a:t>
            </a:r>
            <a:r>
              <a:rPr lang="en-US" altLang="en-US" sz="2800" b="1" u="sng" dirty="0">
                <a:solidFill>
                  <a:srgbClr val="FFFFCC"/>
                </a:solidFill>
                <a:latin typeface="Calibri" panose="020F0502020204030204" pitchFamily="34" charset="0"/>
                <a:cs typeface="Calibri" panose="020F0502020204030204" pitchFamily="34" charset="0"/>
              </a:rPr>
              <a:t>Muslim</a:t>
            </a:r>
            <a:r>
              <a:rPr lang="en-US" altLang="en-US" sz="2800" dirty="0">
                <a:solidFill>
                  <a:schemeClr val="bg1"/>
                </a:solidFill>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world, or the </a:t>
            </a:r>
            <a:r>
              <a:rPr lang="en-US" altLang="en-US" sz="2800" b="1" u="sng" dirty="0">
                <a:solidFill>
                  <a:srgbClr val="FFFFCC"/>
                </a:solidFill>
                <a:latin typeface="Calibri" panose="020F0502020204030204" pitchFamily="34" charset="0"/>
                <a:cs typeface="Calibri" panose="020F0502020204030204" pitchFamily="34" charset="0"/>
              </a:rPr>
              <a:t>Buddhist</a:t>
            </a:r>
            <a:r>
              <a:rPr lang="en-US" altLang="en-US" sz="2800" b="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world, or the Christian world, or the </a:t>
            </a:r>
            <a:r>
              <a:rPr lang="en-US" altLang="en-US" sz="2800" b="1" u="sng" dirty="0">
                <a:solidFill>
                  <a:srgbClr val="FFFFCC"/>
                </a:solidFill>
                <a:latin typeface="Calibri" panose="020F0502020204030204" pitchFamily="34" charset="0"/>
                <a:cs typeface="Calibri" panose="020F0502020204030204" pitchFamily="34" charset="0"/>
              </a:rPr>
              <a:t>non-believing</a:t>
            </a:r>
            <a:r>
              <a:rPr lang="en-US" altLang="en-US" sz="2800" dirty="0">
                <a:latin typeface="Calibri" panose="020F0502020204030204" pitchFamily="34" charset="0"/>
                <a:cs typeface="Calibri" panose="020F0502020204030204" pitchFamily="34" charset="0"/>
              </a:rPr>
              <a:t> world, they are members of the body of Christ because they've been called . . .  </a:t>
            </a:r>
          </a:p>
        </p:txBody>
      </p:sp>
      <p:sp>
        <p:nvSpPr>
          <p:cNvPr id="238595" name="TextBox 2"/>
          <p:cNvSpPr txBox="1">
            <a:spLocks noChangeArrowheads="1"/>
          </p:cNvSpPr>
          <p:nvPr/>
        </p:nvSpPr>
        <p:spPr bwMode="auto">
          <a:xfrm>
            <a:off x="3752850" y="1185862"/>
            <a:ext cx="4686300" cy="338138"/>
          </a:xfrm>
          <a:prstGeom prst="rect">
            <a:avLst/>
          </a:prstGeom>
          <a:noFill/>
          <a:ln w="9525">
            <a:noFill/>
            <a:miter lim="800000"/>
            <a:headEnd/>
            <a:tailEnd/>
          </a:ln>
        </p:spPr>
        <p:txBody>
          <a:bodyPr>
            <a:spAutoFit/>
          </a:bodyPr>
          <a:lstStyle/>
          <a:p>
            <a:r>
              <a:rPr lang="en-US" altLang="en-US" sz="1600" dirty="0">
                <a:latin typeface="Calibri" panose="020F0502020204030204" pitchFamily="34" charset="0"/>
                <a:cs typeface="Calibri" panose="020F0502020204030204" pitchFamily="34" charset="0"/>
              </a:rPr>
              <a:t>Hl9Aps://www.youtube.com/watch?v=hrf60-zHl9A</a:t>
            </a:r>
          </a:p>
        </p:txBody>
      </p:sp>
      <p:pic>
        <p:nvPicPr>
          <p:cNvPr id="238596"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22934" y="98425"/>
            <a:ext cx="1346133" cy="1097280"/>
          </a:xfrm>
          <a:prstGeom prst="rect">
            <a:avLst/>
          </a:prstGeom>
          <a:noFill/>
          <a:ln w="9525">
            <a:noFill/>
            <a:miter lim="800000"/>
            <a:headEnd/>
            <a:tailEnd/>
          </a:ln>
        </p:spPr>
      </p:pic>
    </p:spTree>
    <p:extLst>
      <p:ext uri="{BB962C8B-B14F-4D97-AF65-F5344CB8AC3E}">
        <p14:creationId xmlns:p14="http://schemas.microsoft.com/office/powerpoint/2010/main" val="309536376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1"/>
          <p:cNvSpPr>
            <a:spLocks noChangeArrowheads="1"/>
          </p:cNvSpPr>
          <p:nvPr/>
        </p:nvSpPr>
        <p:spPr bwMode="auto">
          <a:xfrm>
            <a:off x="609600" y="1765280"/>
            <a:ext cx="10972800" cy="3416320"/>
          </a:xfrm>
          <a:prstGeom prst="rect">
            <a:avLst/>
          </a:prstGeom>
          <a:noFill/>
          <a:ln w="9525">
            <a:noFill/>
            <a:miter lim="800000"/>
            <a:headEnd/>
            <a:tailEnd/>
          </a:ln>
        </p:spPr>
        <p:txBody>
          <a:bodyPr wrap="square">
            <a:spAutoFit/>
          </a:bodyPr>
          <a:lstStyle/>
          <a:p>
            <a:pPr algn="just">
              <a:spcBef>
                <a:spcPts val="600"/>
              </a:spcBef>
              <a:spcAft>
                <a:spcPts val="600"/>
              </a:spcAft>
            </a:pPr>
            <a:r>
              <a:rPr lang="en-US" altLang="en-US" sz="2800" dirty="0">
                <a:latin typeface="Calibri" panose="020F0502020204030204" pitchFamily="34" charset="0"/>
                <a:cs typeface="Calibri" panose="020F0502020204030204" pitchFamily="34" charset="0"/>
              </a:rPr>
              <a:t>…by God. </a:t>
            </a:r>
            <a:r>
              <a:rPr lang="en-US" altLang="en-US" sz="2800" b="1" u="sng" dirty="0">
                <a:solidFill>
                  <a:srgbClr val="FFFFCC"/>
                </a:solidFill>
                <a:latin typeface="Calibri" panose="020F0502020204030204" pitchFamily="34" charset="0"/>
                <a:cs typeface="Calibri" panose="020F0502020204030204" pitchFamily="34" charset="0"/>
              </a:rPr>
              <a:t>They may not even know the name of Jesus</a:t>
            </a:r>
            <a:r>
              <a:rPr lang="en-US" altLang="en-US" sz="2800" dirty="0">
                <a:latin typeface="Calibri" panose="020F0502020204030204" pitchFamily="34" charset="0"/>
                <a:cs typeface="Calibri" panose="020F0502020204030204" pitchFamily="34" charset="0"/>
              </a:rPr>
              <a:t>, but they know in their hearts they need something that they don't have and </a:t>
            </a:r>
            <a:r>
              <a:rPr lang="en-US" altLang="en-US" sz="2800" b="1" u="sng" dirty="0">
                <a:solidFill>
                  <a:srgbClr val="FFFFCC"/>
                </a:solidFill>
                <a:latin typeface="Calibri" panose="020F0502020204030204" pitchFamily="34" charset="0"/>
                <a:cs typeface="Calibri" panose="020F0502020204030204" pitchFamily="34" charset="0"/>
              </a:rPr>
              <a:t>they turn to the only light that they have and I think they're saved and they're going to be with us in heaven</a:t>
            </a:r>
            <a:r>
              <a:rPr lang="en-US" altLang="en-US" sz="2800" dirty="0">
                <a:latin typeface="Calibri" panose="020F0502020204030204" pitchFamily="34" charset="0"/>
                <a:cs typeface="Calibri" panose="020F0502020204030204" pitchFamily="34" charset="0"/>
              </a:rPr>
              <a:t>.”</a:t>
            </a:r>
          </a:p>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Schuller</a:t>
            </a:r>
            <a:r>
              <a:rPr lang="en-US" altLang="en-US" sz="2800" b="1" dirty="0">
                <a:latin typeface="Calibri" panose="020F0502020204030204" pitchFamily="34" charset="0"/>
                <a:cs typeface="Calibri" panose="020F0502020204030204" pitchFamily="34" charset="0"/>
              </a:rPr>
              <a:t>:</a:t>
            </a:r>
            <a:r>
              <a:rPr lang="en-US" altLang="en-US" sz="2800" dirty="0">
                <a:latin typeface="Calibri" panose="020F0502020204030204" pitchFamily="34" charset="0"/>
                <a:cs typeface="Calibri" panose="020F0502020204030204" pitchFamily="34" charset="0"/>
              </a:rPr>
              <a:t> "This is fantastic. I'm so thrilled to hear you say that. There's a </a:t>
            </a:r>
            <a:r>
              <a:rPr lang="en-US" altLang="en-US" sz="2800" b="1" u="sng" dirty="0">
                <a:solidFill>
                  <a:srgbClr val="FFFFCC"/>
                </a:solidFill>
                <a:latin typeface="Calibri" panose="020F0502020204030204" pitchFamily="34" charset="0"/>
                <a:cs typeface="Calibri" panose="020F0502020204030204" pitchFamily="34" charset="0"/>
              </a:rPr>
              <a:t>wideness</a:t>
            </a:r>
            <a:r>
              <a:rPr lang="en-US" altLang="en-US" sz="2800" dirty="0">
                <a:solidFill>
                  <a:schemeClr val="bg1"/>
                </a:solidFill>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in God's mercy.”</a:t>
            </a:r>
          </a:p>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Graham</a:t>
            </a:r>
            <a:r>
              <a:rPr lang="en-US" altLang="en-US" sz="2800" b="1" dirty="0">
                <a:latin typeface="Calibri" panose="020F0502020204030204" pitchFamily="34" charset="0"/>
                <a:cs typeface="Calibri" panose="020F0502020204030204" pitchFamily="34" charset="0"/>
              </a:rPr>
              <a:t>:</a:t>
            </a:r>
            <a:r>
              <a:rPr lang="en-US" altLang="en-US" sz="2800" dirty="0">
                <a:latin typeface="Calibri" panose="020F0502020204030204" pitchFamily="34" charset="0"/>
                <a:cs typeface="Calibri" panose="020F0502020204030204" pitchFamily="34" charset="0"/>
              </a:rPr>
              <a:t> “There is."</a:t>
            </a:r>
          </a:p>
        </p:txBody>
      </p:sp>
      <p:sp>
        <p:nvSpPr>
          <p:cNvPr id="2" name="TextBox 2">
            <a:extLst>
              <a:ext uri="{FF2B5EF4-FFF2-40B4-BE49-F238E27FC236}">
                <a16:creationId xmlns:a16="http://schemas.microsoft.com/office/drawing/2014/main" id="{B453272E-B8CC-EFD4-8A85-D57FF1658371}"/>
              </a:ext>
            </a:extLst>
          </p:cNvPr>
          <p:cNvSpPr txBox="1">
            <a:spLocks noChangeArrowheads="1"/>
          </p:cNvSpPr>
          <p:nvPr/>
        </p:nvSpPr>
        <p:spPr bwMode="auto">
          <a:xfrm>
            <a:off x="3752850" y="1185862"/>
            <a:ext cx="4686300" cy="338138"/>
          </a:xfrm>
          <a:prstGeom prst="rect">
            <a:avLst/>
          </a:prstGeom>
          <a:noFill/>
          <a:ln w="9525">
            <a:noFill/>
            <a:miter lim="800000"/>
            <a:headEnd/>
            <a:tailEnd/>
          </a:ln>
        </p:spPr>
        <p:txBody>
          <a:bodyPr>
            <a:spAutoFit/>
          </a:bodyPr>
          <a:lstStyle/>
          <a:p>
            <a:r>
              <a:rPr lang="en-US" altLang="en-US" sz="1600" dirty="0">
                <a:latin typeface="Calibri" panose="020F0502020204030204" pitchFamily="34" charset="0"/>
                <a:cs typeface="Calibri" panose="020F0502020204030204" pitchFamily="34" charset="0"/>
              </a:rPr>
              <a:t>Hl9Aps://www.youtube.com/watch?v=hrf60-zHl9A</a:t>
            </a:r>
          </a:p>
        </p:txBody>
      </p:sp>
      <p:pic>
        <p:nvPicPr>
          <p:cNvPr id="3" name="Picture 1">
            <a:extLst>
              <a:ext uri="{FF2B5EF4-FFF2-40B4-BE49-F238E27FC236}">
                <a16:creationId xmlns:a16="http://schemas.microsoft.com/office/drawing/2014/main" id="{CB6B5FAE-3EF7-D495-DE25-D99C816EFE4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22934" y="98425"/>
            <a:ext cx="1346133" cy="1097280"/>
          </a:xfrm>
          <a:prstGeom prst="rect">
            <a:avLst/>
          </a:prstGeom>
          <a:noFill/>
          <a:ln w="9525">
            <a:noFill/>
            <a:miter lim="800000"/>
            <a:headEnd/>
            <a:tailEnd/>
          </a:ln>
        </p:spPr>
      </p:pic>
      <p:pic>
        <p:nvPicPr>
          <p:cNvPr id="4" name="Picture 3">
            <a:extLst>
              <a:ext uri="{FF2B5EF4-FFF2-40B4-BE49-F238E27FC236}">
                <a16:creationId xmlns:a16="http://schemas.microsoft.com/office/drawing/2014/main" id="{D321412A-1178-D211-B662-C6004C0F34D0}"/>
              </a:ext>
            </a:extLst>
          </p:cNvPr>
          <p:cNvPicPr>
            <a:picLocks noChangeAspect="1"/>
          </p:cNvPicPr>
          <p:nvPr/>
        </p:nvPicPr>
        <p:blipFill rotWithShape="1">
          <a:blip r:embed="rId3"/>
          <a:srcRect l="69453"/>
          <a:stretch/>
        </p:blipFill>
        <p:spPr>
          <a:xfrm>
            <a:off x="5489860" y="4876800"/>
            <a:ext cx="1212281" cy="18288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435838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spTree>
    <p:extLst>
      <p:ext uri="{BB962C8B-B14F-4D97-AF65-F5344CB8AC3E}">
        <p14:creationId xmlns:p14="http://schemas.microsoft.com/office/powerpoint/2010/main" val="113856446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057400"/>
            <a:ext cx="63246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Conviction (37)</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 (41)</a:t>
            </a:r>
          </a:p>
        </p:txBody>
      </p:sp>
      <p:sp>
        <p:nvSpPr>
          <p:cNvPr id="4" name="Rectangle 2">
            <a:extLst>
              <a:ext uri="{FF2B5EF4-FFF2-40B4-BE49-F238E27FC236}">
                <a16:creationId xmlns:a16="http://schemas.microsoft.com/office/drawing/2014/main" id="{AD1136B3-7E6F-0950-E123-F29FC74D90A1}"/>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DEB95BEF-466A-8BDA-8841-2C522D462C50}"/>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19322379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343567077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Six Parts of a Suzerain-Vassal Treaty in Deuteronomy</a:t>
            </a:r>
          </a:p>
        </p:txBody>
      </p:sp>
      <p:sp>
        <p:nvSpPr>
          <p:cNvPr id="36867" name="Rectangle 3"/>
          <p:cNvSpPr>
            <a:spLocks noGrp="1" noChangeArrowheads="1"/>
          </p:cNvSpPr>
          <p:nvPr>
            <p:ph type="body" idx="4294967295"/>
          </p:nvPr>
        </p:nvSpPr>
        <p:spPr>
          <a:xfrm>
            <a:off x="1066800" y="1600199"/>
            <a:ext cx="6400800" cy="4419601"/>
          </a:xfrm>
          <a:noFill/>
        </p:spPr>
        <p:txBody>
          <a:bodyPr/>
          <a:lstStyle/>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Preamble (1:1-5)</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Storage and reading instructions (27:2-3; 31:9, 24, 26)</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Witnesses (32:1)</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455643" y="2057400"/>
            <a:ext cx="2669557" cy="2743200"/>
          </a:xfrm>
          <a:prstGeom prst="rect">
            <a:avLst/>
          </a:prstGeom>
          <a:noFill/>
          <a:ln w="9525">
            <a:noFill/>
            <a:miter lim="800000"/>
            <a:headEnd/>
            <a:tailEnd/>
          </a:ln>
        </p:spPr>
      </p:pic>
    </p:spTree>
    <p:extLst>
      <p:ext uri="{BB962C8B-B14F-4D97-AF65-F5344CB8AC3E}">
        <p14:creationId xmlns:p14="http://schemas.microsoft.com/office/powerpoint/2010/main" val="70715380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Six Parts of a Suzerain-Vassal Treaty in Deuteronomy</a:t>
            </a:r>
          </a:p>
        </p:txBody>
      </p:sp>
      <p:sp>
        <p:nvSpPr>
          <p:cNvPr id="36867" name="Rectangle 3"/>
          <p:cNvSpPr>
            <a:spLocks noGrp="1" noChangeArrowheads="1"/>
          </p:cNvSpPr>
          <p:nvPr>
            <p:ph type="body" idx="4294967295"/>
          </p:nvPr>
        </p:nvSpPr>
        <p:spPr>
          <a:xfrm>
            <a:off x="1066800" y="1600199"/>
            <a:ext cx="6400800" cy="4419601"/>
          </a:xfrm>
          <a:noFill/>
        </p:spPr>
        <p:txBody>
          <a:bodyPr/>
          <a:lstStyle/>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Preamble (1:1-5)</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Storage and reading instructions (27:2-3; 31:9, 24, 26)</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Witnesses (32:1)</a:t>
            </a:r>
          </a:p>
          <a:p>
            <a:pPr marL="457200" indent="-457200">
              <a:spcBef>
                <a:spcPts val="0"/>
              </a:spcBef>
              <a:spcAft>
                <a:spcPts val="2400"/>
              </a:spcAft>
              <a:buClr>
                <a:srgbClr val="00FFFF"/>
              </a:buClr>
              <a:buSzPct val="120000"/>
              <a:buFont typeface="Wingdings" panose="05000000000000000000" pitchFamily="2" charset="2"/>
              <a:buChar char="§"/>
            </a:pPr>
            <a:r>
              <a:rPr lang="en-US" b="1" i="1" u="sng" dirty="0">
                <a:solidFill>
                  <a:srgbClr val="FFFFCC"/>
                </a:solidFill>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455643" y="2057400"/>
            <a:ext cx="2669557" cy="2743200"/>
          </a:xfrm>
          <a:prstGeom prst="rect">
            <a:avLst/>
          </a:prstGeom>
          <a:noFill/>
          <a:ln w="9525">
            <a:noFill/>
            <a:miter lim="800000"/>
            <a:headEnd/>
            <a:tailEnd/>
          </a:ln>
        </p:spPr>
      </p:pic>
    </p:spTree>
    <p:extLst>
      <p:ext uri="{BB962C8B-B14F-4D97-AF65-F5344CB8AC3E}">
        <p14:creationId xmlns:p14="http://schemas.microsoft.com/office/powerpoint/2010/main" val="52391415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247043"/>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Deuteronomy 28:49-50</a:t>
            </a:r>
          </a:p>
          <a:p>
            <a:pPr algn="just"/>
            <a:r>
              <a:rPr lang="en-US" sz="3000" baseline="30000" dirty="0">
                <a:effectLst>
                  <a:outerShdw blurRad="38100" dist="38100" dir="2700000" algn="tl">
                    <a:srgbClr val="000000">
                      <a:alpha val="43137"/>
                    </a:srgbClr>
                  </a:outerShdw>
                </a:effectLst>
              </a:rPr>
              <a:t>49</a:t>
            </a:r>
            <a:r>
              <a:rPr lang="en-US" sz="3200" dirty="0">
                <a:effectLst>
                  <a:outerShdw blurRad="38100" dist="38100" dir="2700000" algn="tl">
                    <a:srgbClr val="000000">
                      <a:alpha val="43137"/>
                    </a:srgbClr>
                  </a:outerShdw>
                </a:effectLst>
                <a:cs typeface="Calibri" panose="020F0502020204030204" pitchFamily="34" charset="0"/>
              </a:rPr>
              <a:t> “The Lord will bring a nation against you from afar, from the end of the earth, as the eagle swoops down, a nation whose language you shall not understand, </a:t>
            </a:r>
            <a:r>
              <a:rPr lang="en-US" sz="3000" baseline="30000" dirty="0">
                <a:effectLst>
                  <a:outerShdw blurRad="38100" dist="38100" dir="2700000" algn="tl">
                    <a:srgbClr val="000000">
                      <a:alpha val="43137"/>
                    </a:srgbClr>
                  </a:outerShdw>
                </a:effectLst>
              </a:rPr>
              <a:t>50</a:t>
            </a:r>
            <a:r>
              <a:rPr lang="en-US" sz="3200" dirty="0">
                <a:effectLst>
                  <a:outerShdw blurRad="38100" dist="38100" dir="2700000" algn="tl">
                    <a:srgbClr val="000000">
                      <a:alpha val="43137"/>
                    </a:srgbClr>
                  </a:outerShdw>
                </a:effectLst>
                <a:cs typeface="Calibri" panose="020F0502020204030204" pitchFamily="34" charset="0"/>
              </a:rPr>
              <a:t> a nation of fierce countenance who will have no respect for the old, nor show favor to the young.”</a:t>
            </a:r>
          </a:p>
        </p:txBody>
      </p:sp>
      <p:pic>
        <p:nvPicPr>
          <p:cNvPr id="3" name="Picture 2" descr="Jesus Dust: How to Live in the Kingdom of God">
            <a:extLst>
              <a:ext uri="{FF2B5EF4-FFF2-40B4-BE49-F238E27FC236}">
                <a16:creationId xmlns:a16="http://schemas.microsoft.com/office/drawing/2014/main" id="{47AB68C6-CA37-4003-6109-F42A23C0A5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30480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04271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10972800" cy="2819400"/>
          </a:xfrm>
        </p:spPr>
        <p:txBody>
          <a:bodyPr/>
          <a:lstStyle/>
          <a:p>
            <a:pPr marL="0" indent="0" algn="just">
              <a:buNone/>
              <a:defRPr/>
            </a:pPr>
            <a:r>
              <a:rPr lang="en-US" sz="3600" dirty="0">
                <a:effectLst>
                  <a:outerShdw blurRad="38100" dist="38100" dir="2700000" algn="tl">
                    <a:srgbClr val="000000">
                      <a:alpha val="43137"/>
                    </a:srgbClr>
                  </a:outerShdw>
                </a:effectLst>
              </a:rPr>
              <a:t>“She attained her ecstatic state and speech in a haunted cave where drafts and winds made weird sounds and music. When she became united in spirit with the god Apollo, she began to </a:t>
            </a:r>
            <a:r>
              <a:rPr lang="en-US" sz="3600" b="1" u="sng" dirty="0">
                <a:solidFill>
                  <a:srgbClr val="FFFFCC"/>
                </a:solidFill>
                <a:effectLst>
                  <a:outerShdw blurRad="38100" dist="38100" dir="2700000" algn="tl">
                    <a:srgbClr val="000000">
                      <a:alpha val="43137"/>
                    </a:srgbClr>
                  </a:outerShdw>
                </a:effectLst>
              </a:rPr>
              <a:t>speak in tongues</a:t>
            </a:r>
            <a:r>
              <a:rPr lang="en-US" sz="3600" dirty="0">
                <a:effectLst>
                  <a:outerShdw blurRad="38100" dist="38100" dir="2700000" algn="tl">
                    <a:srgbClr val="000000">
                      <a:alpha val="43137"/>
                    </a:srgbClr>
                  </a:outerShdw>
                </a:effectLst>
              </a:rPr>
              <a:t>, sometimes understood, sometimes </a:t>
            </a:r>
            <a:r>
              <a:rPr lang="en-US" sz="3600" b="1" u="sng" dirty="0">
                <a:solidFill>
                  <a:srgbClr val="FFFFCC"/>
                </a:solidFill>
                <a:effectLst>
                  <a:outerShdw blurRad="38100" dist="38100" dir="2700000" algn="tl">
                    <a:srgbClr val="000000">
                      <a:alpha val="43137"/>
                    </a:srgbClr>
                  </a:outerShdw>
                </a:effectLst>
              </a:rPr>
              <a:t>incoherent</a:t>
            </a:r>
            <a:r>
              <a:rPr lang="en-US" sz="3600" dirty="0">
                <a:effectLst>
                  <a:outerShdw blurRad="38100" dist="38100" dir="2700000" algn="tl">
                    <a:srgbClr val="000000">
                      <a:alpha val="43137"/>
                    </a:srgbClr>
                  </a:outerShdw>
                </a:effectLst>
              </a:rPr>
              <a:t>.”</a:t>
            </a:r>
          </a:p>
        </p:txBody>
      </p:sp>
      <p:sp>
        <p:nvSpPr>
          <p:cNvPr id="99331" name="TextBox 3"/>
          <p:cNvSpPr txBox="1">
            <a:spLocks noChangeArrowheads="1"/>
          </p:cNvSpPr>
          <p:nvPr/>
        </p:nvSpPr>
        <p:spPr bwMode="auto">
          <a:xfrm>
            <a:off x="2247900" y="228601"/>
            <a:ext cx="7696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Virgil, 1</a:t>
            </a:r>
            <a:r>
              <a:rPr lang="en-US" sz="3600" baseline="30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century B.C. commenting of the priestess on the Isle of Delos.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951B88A4-B564-42A8-8DEC-A30ECA3E004B}"/>
              </a:ext>
            </a:extLst>
          </p:cNvPr>
          <p:cNvSpPr txBox="1"/>
          <p:nvPr/>
        </p:nvSpPr>
        <p:spPr>
          <a:xfrm>
            <a:off x="2971800" y="6320135"/>
            <a:ext cx="6248400" cy="461665"/>
          </a:xfrm>
          <a:prstGeom prst="rect">
            <a:avLst/>
          </a:prstGeom>
          <a:noFill/>
        </p:spPr>
        <p:txBody>
          <a:bodyPr wrap="square" rtlCol="0">
            <a:spAutoFit/>
          </a:bodyPr>
          <a:lstStyle/>
          <a:p>
            <a:pPr algn="ctr"/>
            <a:r>
              <a:rPr lang="en-US" sz="1200" dirty="0">
                <a:effectLst>
                  <a:outerShdw blurRad="38100" dist="38100" dir="2700000" algn="tl">
                    <a:srgbClr val="000000">
                      <a:alpha val="43137"/>
                    </a:srgbClr>
                  </a:outerShdw>
                </a:effectLst>
              </a:rPr>
              <a:t>Cited by John Miles, The Subject of Tongues, an Introduction to Christian Doctrine: An Outline Course, (Grand Rapids; Grand Rapids School of the Bible and Music, 1974), p. 2.</a:t>
            </a:r>
          </a:p>
        </p:txBody>
      </p:sp>
    </p:spTree>
    <p:extLst>
      <p:ext uri="{BB962C8B-B14F-4D97-AF65-F5344CB8AC3E}">
        <p14:creationId xmlns:p14="http://schemas.microsoft.com/office/powerpoint/2010/main" val="193843158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11430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JUDGMENTS</a:t>
            </a:r>
          </a:p>
        </p:txBody>
      </p:sp>
      <p:sp>
        <p:nvSpPr>
          <p:cNvPr id="32771" name="Rectangle 3"/>
          <p:cNvSpPr>
            <a:spLocks noGrp="1" noChangeArrowheads="1"/>
          </p:cNvSpPr>
          <p:nvPr>
            <p:ph type="body" idx="4294967295"/>
          </p:nvPr>
        </p:nvSpPr>
        <p:spPr>
          <a:xfrm>
            <a:off x="609600" y="1981201"/>
            <a:ext cx="8229600" cy="2895599"/>
          </a:xfrm>
        </p:spPr>
        <p:txBody>
          <a:bodyPr/>
          <a:lstStyle/>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Division of the kingdom in 931 B.C. (1 Kgs. 12)</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Assyrian judgment in 722 B.C. (2 Kgs. 17)</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Babylonian captivity in 586 B.C. (2 Kgs. 25)</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Rome </a:t>
            </a:r>
            <a:r>
              <a:rPr lang="en-US" sz="3200" i="1" dirty="0"/>
              <a:t>Diaspora</a:t>
            </a:r>
            <a:r>
              <a:rPr lang="en-US" sz="3200" dirty="0"/>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839200" y="1981201"/>
            <a:ext cx="2743200" cy="2818875"/>
          </a:xfrm>
          <a:prstGeom prst="rect">
            <a:avLst/>
          </a:prstGeom>
          <a:noFill/>
          <a:ln w="9525">
            <a:noFill/>
            <a:miter lim="800000"/>
            <a:headEnd/>
            <a:tailEnd/>
          </a:ln>
        </p:spPr>
      </p:pic>
    </p:spTree>
    <p:extLst>
      <p:ext uri="{BB962C8B-B14F-4D97-AF65-F5344CB8AC3E}">
        <p14:creationId xmlns:p14="http://schemas.microsoft.com/office/powerpoint/2010/main" val="110290556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11430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JUDGMENTS</a:t>
            </a:r>
          </a:p>
        </p:txBody>
      </p:sp>
      <p:sp>
        <p:nvSpPr>
          <p:cNvPr id="32771" name="Rectangle 3"/>
          <p:cNvSpPr>
            <a:spLocks noGrp="1" noChangeArrowheads="1"/>
          </p:cNvSpPr>
          <p:nvPr>
            <p:ph type="body" idx="4294967295"/>
          </p:nvPr>
        </p:nvSpPr>
        <p:spPr>
          <a:xfrm>
            <a:off x="609600" y="1981201"/>
            <a:ext cx="8229600" cy="2895599"/>
          </a:xfrm>
        </p:spPr>
        <p:txBody>
          <a:bodyPr/>
          <a:lstStyle/>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Division of the kingdom in 931 B.C. (1 Kgs. 12)</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Assyrian judgment in 722 B.C. (2 Kgs. 17)</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Babylonian captivity in 586 B.C. (2 Kgs. 25)</a:t>
            </a:r>
          </a:p>
          <a:p>
            <a:pPr marL="457200" indent="-457200">
              <a:spcBef>
                <a:spcPts val="0"/>
              </a:spcBef>
              <a:spcAft>
                <a:spcPts val="2400"/>
              </a:spcAft>
              <a:buClr>
                <a:srgbClr val="00FFFF"/>
              </a:buClr>
              <a:buSzPct val="120000"/>
              <a:buFont typeface="Wingdings" panose="05000000000000000000" pitchFamily="2" charset="2"/>
              <a:buChar char="§"/>
              <a:defRPr/>
            </a:pPr>
            <a:r>
              <a:rPr lang="en-US" sz="3200" b="1" u="sng" dirty="0">
                <a:solidFill>
                  <a:srgbClr val="FFFFCC"/>
                </a:solidFill>
              </a:rPr>
              <a:t>Rome </a:t>
            </a:r>
            <a:r>
              <a:rPr lang="en-US" sz="3200" b="1" i="1" u="sng" dirty="0">
                <a:solidFill>
                  <a:srgbClr val="FFFFCC"/>
                </a:solidFill>
              </a:rPr>
              <a:t>Diaspora</a:t>
            </a:r>
            <a:r>
              <a:rPr lang="en-US" sz="3200" b="1" u="sng" dirty="0">
                <a:solidFill>
                  <a:srgbClr val="FFFFCC"/>
                </a:solidFill>
              </a:rPr>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839200" y="1981201"/>
            <a:ext cx="2743200" cy="2818875"/>
          </a:xfrm>
          <a:prstGeom prst="rect">
            <a:avLst/>
          </a:prstGeom>
          <a:noFill/>
          <a:ln w="9525">
            <a:noFill/>
            <a:miter lim="800000"/>
            <a:headEnd/>
            <a:tailEnd/>
          </a:ln>
        </p:spPr>
      </p:pic>
    </p:spTree>
    <p:extLst>
      <p:ext uri="{BB962C8B-B14F-4D97-AF65-F5344CB8AC3E}">
        <p14:creationId xmlns:p14="http://schemas.microsoft.com/office/powerpoint/2010/main" val="94568811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Eusebius (A.D. 260-340)</a:t>
            </a:r>
            <a:b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br>
            <a:r>
              <a:rPr lang="en-US" altLang="en-US" sz="2000" i="1" dirty="0">
                <a:latin typeface="+mn-lt"/>
              </a:rPr>
              <a:t>Ecclesiastical History</a:t>
            </a:r>
            <a:r>
              <a:rPr lang="en-US" altLang="en-US" sz="2000" dirty="0">
                <a:latin typeface="+mn-lt"/>
              </a:rPr>
              <a:t>, 3.5.3</a:t>
            </a:r>
          </a:p>
        </p:txBody>
      </p:sp>
      <p:sp>
        <p:nvSpPr>
          <p:cNvPr id="3" name="Content Placeholder 2"/>
          <p:cNvSpPr>
            <a:spLocks noGrp="1"/>
          </p:cNvSpPr>
          <p:nvPr>
            <p:ph idx="1"/>
          </p:nvPr>
        </p:nvSpPr>
        <p:spPr>
          <a:xfrm>
            <a:off x="609600" y="1600200"/>
            <a:ext cx="10972800" cy="4495800"/>
          </a:xfrm>
        </p:spPr>
        <p:txBody>
          <a:bodyPr/>
          <a:lstStyle/>
          <a:p>
            <a:pPr marL="0" indent="0" algn="just">
              <a:lnSpc>
                <a:spcPct val="100000"/>
              </a:lnSpc>
              <a:spcBef>
                <a:spcPts val="0"/>
              </a:spcBef>
              <a:spcAft>
                <a:spcPts val="1200"/>
              </a:spcAft>
              <a:buNone/>
              <a:defRPr/>
            </a:pPr>
            <a:r>
              <a:rPr lang="en-US" sz="3200" dirty="0"/>
              <a:t>"But the people of the church in Jerusalem had been commanded by a revelation, vouchsafed to approved men there </a:t>
            </a:r>
            <a:r>
              <a:rPr lang="en-US" sz="3200" b="1" u="sng" dirty="0">
                <a:solidFill>
                  <a:srgbClr val="FFFFCC"/>
                </a:solidFill>
              </a:rPr>
              <a:t>before the war</a:t>
            </a:r>
            <a:r>
              <a:rPr lang="en-US" sz="3200" dirty="0"/>
              <a:t>, to leave the city and to dwell in a certain town of Perea called Pella. And when those that believed in Christ had come thither from Jerusalem, then, as if the royal city of the Jews and the whole land of Judea were entirely destitute of holy men, the judgment of God at length overtook those who had committed such outrages against Christ and his apostles, and totally destroyed that generation of impious men."</a:t>
            </a:r>
          </a:p>
        </p:txBody>
      </p:sp>
      <p:sp>
        <p:nvSpPr>
          <p:cNvPr id="2" name="TextBox 1">
            <a:extLst>
              <a:ext uri="{FF2B5EF4-FFF2-40B4-BE49-F238E27FC236}">
                <a16:creationId xmlns:a16="http://schemas.microsoft.com/office/drawing/2014/main" id="{D6874587-3801-6BDA-A35D-8E831E4B4EAA}"/>
              </a:ext>
            </a:extLst>
          </p:cNvPr>
          <p:cNvSpPr txBox="1"/>
          <p:nvPr/>
        </p:nvSpPr>
        <p:spPr>
          <a:xfrm>
            <a:off x="2133600" y="6400800"/>
            <a:ext cx="7924800" cy="369332"/>
          </a:xfrm>
          <a:prstGeom prst="rect">
            <a:avLst/>
          </a:prstGeom>
          <a:noFill/>
        </p:spPr>
        <p:txBody>
          <a:bodyPr wrap="square" rtlCol="0">
            <a:spAutoFit/>
          </a:bodyPr>
          <a:lstStyle/>
          <a:p>
            <a:pPr marL="0" indent="0" algn="ctr">
              <a:spcBef>
                <a:spcPts val="0"/>
              </a:spcBef>
              <a:spcAft>
                <a:spcPts val="1200"/>
              </a:spcAft>
              <a:buNone/>
              <a:defRPr/>
            </a:pPr>
            <a:r>
              <a:rPr lang="en-US" sz="1800" dirty="0"/>
              <a:t>Epiphanius (</a:t>
            </a:r>
            <a:r>
              <a:rPr lang="en-US" sz="1800" i="1" dirty="0"/>
              <a:t>De pond. et </a:t>
            </a:r>
            <a:r>
              <a:rPr lang="en-US" sz="1800" i="1" dirty="0" err="1"/>
              <a:t>mens</a:t>
            </a:r>
            <a:r>
              <a:rPr lang="en-US" sz="1800" i="1" dirty="0"/>
              <a:t>.</a:t>
            </a:r>
            <a:r>
              <a:rPr lang="en-US" sz="1800" dirty="0"/>
              <a:t> 15) also records this flight of the Christians to Pella.)</a:t>
            </a:r>
          </a:p>
        </p:txBody>
      </p:sp>
    </p:spTree>
    <p:extLst>
      <p:ext uri="{BB962C8B-B14F-4D97-AF65-F5344CB8AC3E}">
        <p14:creationId xmlns:p14="http://schemas.microsoft.com/office/powerpoint/2010/main" val="373620942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5067300" y="228600"/>
            <a:ext cx="2057400" cy="6858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Pella</a:t>
            </a:r>
          </a:p>
        </p:txBody>
      </p:sp>
      <p:sp>
        <p:nvSpPr>
          <p:cNvPr id="3" name="Content Placeholder 2"/>
          <p:cNvSpPr>
            <a:spLocks noGrp="1"/>
          </p:cNvSpPr>
          <p:nvPr>
            <p:ph idx="1"/>
          </p:nvPr>
        </p:nvSpPr>
        <p:spPr>
          <a:xfrm>
            <a:off x="609600" y="1295400"/>
            <a:ext cx="8001000" cy="3739816"/>
          </a:xfrm>
        </p:spPr>
        <p:txBody>
          <a:bodyPr/>
          <a:lstStyle/>
          <a:p>
            <a:pPr marL="0" indent="0" algn="just">
              <a:lnSpc>
                <a:spcPct val="100000"/>
              </a:lnSpc>
              <a:buNone/>
              <a:defRPr/>
            </a:pPr>
            <a:r>
              <a:rPr lang="en-US" sz="3200" dirty="0"/>
              <a:t>Pella was a town situated beyond the Jordan, in the north of Perea, within the dominions of Herod Agrippa II. The surrounding population was chiefly Gentile. See Pliny V. 18, and Josephus, </a:t>
            </a:r>
            <a:r>
              <a:rPr lang="en-US" sz="3200" i="1" dirty="0"/>
              <a:t>B. J.</a:t>
            </a:r>
            <a:r>
              <a:rPr lang="en-US" sz="3200" dirty="0"/>
              <a:t> III. 3. 3, and I. 4. 8. </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39200" y="1415255"/>
            <a:ext cx="2743200" cy="4027491"/>
          </a:xfrm>
          <a:prstGeom prst="rect">
            <a:avLst/>
          </a:prstGeom>
        </p:spPr>
      </p:pic>
    </p:spTree>
    <p:extLst>
      <p:ext uri="{BB962C8B-B14F-4D97-AF65-F5344CB8AC3E}">
        <p14:creationId xmlns:p14="http://schemas.microsoft.com/office/powerpoint/2010/main" val="57338625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A33602-31E9-450B-ABA4-46D0D0A544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6582" y="0"/>
            <a:ext cx="10975818" cy="5401479"/>
          </a:xfrm>
          <a:prstGeom prst="rect">
            <a:avLst/>
          </a:prstGeom>
          <a:noFill/>
          <a:ln w="28575">
            <a:noFill/>
            <a:miter lim="800000"/>
            <a:headEnd/>
            <a:tailEnd/>
          </a:ln>
        </p:spPr>
        <p:txBody>
          <a:bodyPr wrap="square">
            <a:spAutoFit/>
          </a:bodyPr>
          <a:lstStyle/>
          <a:p>
            <a:pPr algn="ctr">
              <a:lnSpc>
                <a:spcPct val="90000"/>
              </a:lnSpc>
              <a:spcBef>
                <a:spcPts val="0"/>
              </a:spcBef>
              <a:spcAft>
                <a:spcPts val="6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Ezekiel 36:24-28</a:t>
            </a:r>
          </a:p>
          <a:p>
            <a:pPr algn="just"/>
            <a:r>
              <a:rPr lang="en-US" sz="3000" baseline="30000" dirty="0">
                <a:effectLst>
                  <a:outerShdw blurRad="38100" dist="38100" dir="2700000" algn="tl">
                    <a:srgbClr val="000000">
                      <a:alpha val="43137"/>
                    </a:srgbClr>
                  </a:outerShdw>
                </a:effectLst>
                <a:latin typeface="Calibri" panose="020F0502020204030204" pitchFamily="34" charset="0"/>
              </a:rPr>
              <a:t>24</a:t>
            </a:r>
            <a:r>
              <a:rPr lang="en-US" sz="3000" dirty="0">
                <a:effectLst>
                  <a:outerShdw blurRad="38100" dist="38100" dir="2700000" algn="tl">
                    <a:srgbClr val="000000">
                      <a:alpha val="43137"/>
                    </a:srgbClr>
                  </a:outerShdw>
                </a:effectLst>
                <a:latin typeface="Calibri" panose="020F0502020204030204" pitchFamily="34" charset="0"/>
              </a:rPr>
              <a:t> “For I will take you from the nations,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you from all the lands and bring you into your own land</a:t>
            </a: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baseline="30000" dirty="0">
                <a:effectLst>
                  <a:outerShdw blurRad="38100" dist="38100" dir="2700000" algn="tl">
                    <a:srgbClr val="000000">
                      <a:alpha val="43137"/>
                    </a:srgbClr>
                  </a:outerShdw>
                </a:effectLst>
                <a:latin typeface="Calibri" panose="020F0502020204030204" pitchFamily="34" charset="0"/>
              </a:rPr>
              <a:t>25</a:t>
            </a:r>
            <a:r>
              <a:rPr lang="en-US" sz="3000" b="1" baseline="30000" dirty="0">
                <a:effectLst>
                  <a:outerShdw blurRad="38100" dist="38100" dir="2700000" algn="tl">
                    <a:srgbClr val="000000">
                      <a:alpha val="43137"/>
                    </a:srgbClr>
                  </a:outerShdw>
                </a:effectLst>
                <a:latin typeface="Calibri" panose="020F0502020204030204" pitchFamily="34" charset="0"/>
              </a:rPr>
              <a:t>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will sprinkle clean water on you, and you will be clean</a:t>
            </a:r>
            <a:r>
              <a:rPr lang="en-US" sz="3000" dirty="0">
                <a:effectLst>
                  <a:outerShdw blurRad="38100" dist="38100" dir="2700000" algn="tl">
                    <a:srgbClr val="000000">
                      <a:alpha val="43137"/>
                    </a:srgbClr>
                  </a:outerShdw>
                </a:effectLst>
                <a:latin typeface="Calibri" panose="020F0502020204030204" pitchFamily="34" charset="0"/>
              </a:rPr>
              <a:t>; I will cleanse you from all your filthiness and from all your idols. </a:t>
            </a:r>
            <a:r>
              <a:rPr lang="en-US" sz="3000" baseline="30000" dirty="0">
                <a:effectLst>
                  <a:outerShdw blurRad="38100" dist="38100" dir="2700000" algn="tl">
                    <a:srgbClr val="000000">
                      <a:alpha val="43137"/>
                    </a:srgbClr>
                  </a:outerShdw>
                </a:effectLst>
                <a:latin typeface="Calibri" panose="020F0502020204030204" pitchFamily="34" charset="0"/>
              </a:rPr>
              <a:t>26 </a:t>
            </a:r>
            <a:r>
              <a:rPr lang="en-US" sz="3000" dirty="0">
                <a:effectLst>
                  <a:outerShdw blurRad="38100" dist="38100" dir="2700000" algn="tl">
                    <a:srgbClr val="000000">
                      <a:alpha val="43137"/>
                    </a:srgbClr>
                  </a:outerShdw>
                </a:effectLst>
                <a:latin typeface="Calibri" panose="020F0502020204030204" pitchFamily="34" charset="0"/>
              </a:rPr>
              <a:t>Moreover, I will give you a new heart and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put a new spirit within you</a:t>
            </a:r>
            <a:r>
              <a:rPr lang="en-US" sz="3000" dirty="0">
                <a:effectLst>
                  <a:outerShdw blurRad="38100" dist="38100" dir="2700000" algn="tl">
                    <a:srgbClr val="000000">
                      <a:alpha val="43137"/>
                    </a:srgbClr>
                  </a:outerShdw>
                </a:effectLst>
                <a:latin typeface="Calibri" panose="020F0502020204030204" pitchFamily="34" charset="0"/>
              </a:rPr>
              <a:t>; and I will remove the heart of stone from your flesh and give you a heart of flesh. </a:t>
            </a:r>
            <a:r>
              <a:rPr lang="en-US" sz="3000" baseline="30000" dirty="0">
                <a:effectLst>
                  <a:outerShdw blurRad="38100" dist="38100" dir="2700000" algn="tl">
                    <a:srgbClr val="000000">
                      <a:alpha val="43137"/>
                    </a:srgbClr>
                  </a:outerShdw>
                </a:effectLst>
                <a:latin typeface="Calibri" panose="020F0502020204030204" pitchFamily="34" charset="0"/>
              </a:rPr>
              <a:t>27 </a:t>
            </a:r>
            <a:r>
              <a:rPr lang="en-US" sz="3000" dirty="0">
                <a:effectLst>
                  <a:outerShdw blurRad="38100" dist="38100" dir="2700000" algn="tl">
                    <a:srgbClr val="000000">
                      <a:alpha val="43137"/>
                    </a:srgbClr>
                  </a:outerShdw>
                </a:effectLst>
                <a:latin typeface="Calibri" panose="020F0502020204030204" pitchFamily="34" charset="0"/>
              </a:rPr>
              <a:t>I will put My Spirit within you and cause you to walk in My statutes, and you will be careful to observe My ordinances. </a:t>
            </a:r>
            <a:r>
              <a:rPr lang="en-US" sz="3000" baseline="30000" dirty="0">
                <a:effectLst>
                  <a:outerShdw blurRad="38100" dist="38100" dir="2700000" algn="tl">
                    <a:srgbClr val="000000">
                      <a:alpha val="43137"/>
                    </a:srgbClr>
                  </a:outerShdw>
                </a:effectLst>
                <a:latin typeface="Calibri" panose="020F0502020204030204" pitchFamily="34" charset="0"/>
              </a:rPr>
              <a:t>28 </a:t>
            </a:r>
            <a:r>
              <a:rPr lang="en-US" sz="3000" dirty="0">
                <a:effectLst>
                  <a:outerShdw blurRad="38100" dist="38100" dir="2700000" algn="tl">
                    <a:srgbClr val="000000">
                      <a:alpha val="43137"/>
                    </a:srgbClr>
                  </a:outerShdw>
                </a:effectLst>
                <a:latin typeface="Calibri" panose="020F0502020204030204" pitchFamily="34" charset="0"/>
              </a:rPr>
              <a:t>You will live in the land that I gave to your forefathers; so you will be My people, and I will be your God.”</a:t>
            </a:r>
            <a:endPar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9793867"/>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0" y="1844219"/>
            <a:ext cx="109728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sz="3000" dirty="0">
                <a:effectLst>
                  <a:outerShdw blurRad="38100" dist="38100" dir="2700000" algn="tl">
                    <a:srgbClr val="000000">
                      <a:alpha val="43137"/>
                    </a:srgbClr>
                  </a:outerShdw>
                </a:effectLst>
                <a:cs typeface="Calibri" panose="020F0502020204030204" pitchFamily="34" charset="0"/>
              </a:rPr>
              <a:t>“Verses 25–29 teach that the </a:t>
            </a:r>
            <a:r>
              <a:rPr lang="en-US" altLang="en-US" sz="3000" i="1" dirty="0">
                <a:effectLst>
                  <a:outerShdw blurRad="38100" dist="38100" dir="2700000" algn="tl">
                    <a:srgbClr val="000000">
                      <a:alpha val="43137"/>
                    </a:srgbClr>
                  </a:outerShdw>
                </a:effectLst>
                <a:cs typeface="Calibri" panose="020F0502020204030204" pitchFamily="34" charset="0"/>
              </a:rPr>
              <a:t>complete</a:t>
            </a:r>
            <a:r>
              <a:rPr lang="en-US" altLang="en-US" sz="3000" dirty="0">
                <a:effectLst>
                  <a:outerShdw blurRad="38100" dist="38100" dir="2700000" algn="tl">
                    <a:srgbClr val="000000">
                      <a:alpha val="43137"/>
                    </a:srgbClr>
                  </a:outerShdw>
                </a:effectLst>
                <a:cs typeface="Calibri" panose="020F0502020204030204" pitchFamily="34" charset="0"/>
              </a:rPr>
              <a:t> return of Israel will occur after the defeat of Gog and his Confederates. Ezekiel summarized his prophecies of hope and restoration. </a:t>
            </a:r>
            <a:r>
              <a:rPr lang="en-US" altLang="en-US" sz="3000" b="1" u="sng" dirty="0">
                <a:solidFill>
                  <a:srgbClr val="FFFFCC"/>
                </a:solidFill>
                <a:effectLst>
                  <a:outerShdw blurRad="38100" dist="38100" dir="2700000" algn="tl">
                    <a:srgbClr val="000000">
                      <a:alpha val="43137"/>
                    </a:srgbClr>
                  </a:outerShdw>
                </a:effectLst>
                <a:cs typeface="Calibri" panose="020F0502020204030204" pitchFamily="34" charset="0"/>
              </a:rPr>
              <a:t>When he stated that God will have mercy upon the whole house of Israel, he had in mind that all previous restorations were partial. Now a </a:t>
            </a:r>
            <a:r>
              <a:rPr lang="en-US" altLang="en-US" sz="3000" b="1" i="1" u="sng" dirty="0">
                <a:solidFill>
                  <a:srgbClr val="FFFFCC"/>
                </a:solidFill>
                <a:effectLst>
                  <a:outerShdw blurRad="38100" dist="38100" dir="2700000" algn="tl">
                    <a:srgbClr val="000000">
                      <a:alpha val="43137"/>
                    </a:srgbClr>
                  </a:outerShdw>
                </a:effectLst>
                <a:cs typeface="Calibri" panose="020F0502020204030204" pitchFamily="34" charset="0"/>
              </a:rPr>
              <a:t>universal and final restoration</a:t>
            </a:r>
            <a:r>
              <a:rPr lang="en-US" altLang="en-US" sz="3000" b="1" u="sng" dirty="0">
                <a:solidFill>
                  <a:srgbClr val="FFFFCC"/>
                </a:solidFill>
                <a:effectLst>
                  <a:outerShdw blurRad="38100" dist="38100" dir="2700000" algn="tl">
                    <a:srgbClr val="000000">
                      <a:alpha val="43137"/>
                    </a:srgbClr>
                  </a:outerShdw>
                </a:effectLst>
                <a:cs typeface="Calibri" panose="020F0502020204030204" pitchFamily="34" charset="0"/>
              </a:rPr>
              <a:t> will take place</a:t>
            </a:r>
            <a:r>
              <a:rPr lang="en-US" altLang="en-US" sz="3000" dirty="0">
                <a:effectLst>
                  <a:outerShdw blurRad="38100" dist="38100" dir="2700000" algn="tl">
                    <a:srgbClr val="000000">
                      <a:alpha val="43137"/>
                    </a:srgbClr>
                  </a:outerShdw>
                </a:effectLst>
                <a:cs typeface="Calibri" panose="020F0502020204030204" pitchFamily="34" charset="0"/>
              </a:rPr>
              <a:t>. It was God who allowed them to go into captivity; it is he who will see to it that they are regathered; indeed, it is he who will insure that </a:t>
            </a:r>
            <a:r>
              <a:rPr lang="en-US" altLang="en-US" sz="3000" i="1" dirty="0">
                <a:effectLst>
                  <a:outerShdw blurRad="38100" dist="38100" dir="2700000" algn="tl">
                    <a:srgbClr val="000000">
                      <a:alpha val="43137"/>
                    </a:srgbClr>
                  </a:outerShdw>
                </a:effectLst>
                <a:cs typeface="Calibri" panose="020F0502020204030204" pitchFamily="34" charset="0"/>
              </a:rPr>
              <a:t>not one is left out of the land</a:t>
            </a:r>
            <a:r>
              <a:rPr lang="en-US" altLang="en-US" sz="3000" dirty="0">
                <a:effectLst>
                  <a:outerShdw blurRad="38100" dist="38100" dir="2700000" algn="tl">
                    <a:srgbClr val="000000">
                      <a:alpha val="43137"/>
                    </a:srgbClr>
                  </a:outerShdw>
                </a:effectLst>
                <a:cs typeface="Calibri" panose="020F0502020204030204" pitchFamily="34" charset="0"/>
              </a:rPr>
              <a:t>...In conclusion, to summarize all the benefits promised, Ezekiel spoke of the outpouring of the Spirit upon the house of Israel (italics added).”</a:t>
            </a:r>
          </a:p>
        </p:txBody>
      </p:sp>
      <p:sp>
        <p:nvSpPr>
          <p:cNvPr id="38915" name="TextBox 2"/>
          <p:cNvSpPr txBox="1">
            <a:spLocks noChangeArrowheads="1"/>
          </p:cNvSpPr>
          <p:nvPr/>
        </p:nvSpPr>
        <p:spPr bwMode="auto">
          <a:xfrm>
            <a:off x="2971800" y="228601"/>
            <a:ext cx="62484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Charles L. Feinberg</a:t>
            </a:r>
          </a:p>
          <a:p>
            <a:pPr algn="ctr" eaLnBrk="1" hangingPunct="1">
              <a:spcBef>
                <a:spcPct val="0"/>
              </a:spcBef>
              <a:buClrTx/>
              <a:buSzTx/>
              <a:buFontTx/>
              <a:buNone/>
            </a:pPr>
            <a:r>
              <a:rPr lang="en-US" altLang="en-US" sz="12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The Prophecy of Ezekiel</a:t>
            </a:r>
            <a:r>
              <a:rPr lang="en-US" altLang="en-US" sz="1800" dirty="0">
                <a:effectLst>
                  <a:outerShdw blurRad="38100" dist="38100" dir="2700000" algn="tl">
                    <a:srgbClr val="000000">
                      <a:alpha val="43137"/>
                    </a:srgbClr>
                  </a:outerShdw>
                </a:effectLst>
                <a:cs typeface="Calibri" panose="020F0502020204030204" pitchFamily="34" charset="0"/>
              </a:rPr>
              <a:t>: The Glory of the Lord, Paperback ed. (Chicago: Moody, 1969; reprint, Chicago: Moody, 1984), 231-32.</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890463" cy="1097280"/>
          </a:xfrm>
          <a:prstGeom prst="rect">
            <a:avLst/>
          </a:prstGeom>
          <a:ln>
            <a:solidFill>
              <a:schemeClr val="tx1"/>
            </a:solidFill>
          </a:ln>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057400"/>
            <a:ext cx="60960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Conviction (37)</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Result (41)</a:t>
            </a:r>
          </a:p>
        </p:txBody>
      </p:sp>
      <p:sp>
        <p:nvSpPr>
          <p:cNvPr id="4" name="Rectangle 2">
            <a:extLst>
              <a:ext uri="{FF2B5EF4-FFF2-40B4-BE49-F238E27FC236}">
                <a16:creationId xmlns:a16="http://schemas.microsoft.com/office/drawing/2014/main" id="{83E7C4FF-DCCB-0310-EE62-718211972497}"/>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Clr>
                <a:srgbClr val="CC66FF"/>
              </a:buClr>
              <a:buFont typeface="+mj-lt"/>
              <a:buAutoNum type="alphaUcPeriod"/>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B1E00B23-5303-664D-8E86-A10F0B7C082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65954225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385268"/>
          </a:xfrm>
          <a:prstGeom prst="rect">
            <a:avLst/>
          </a:prstGeom>
          <a:noFill/>
          <a:ln w="28575">
            <a:noFill/>
            <a:miter lim="800000"/>
            <a:headEnd/>
            <a:tailEnd/>
          </a:ln>
        </p:spPr>
        <p:txBody>
          <a:bodyPr wrap="square">
            <a:spAutoFit/>
          </a:bodyPr>
          <a:lstStyle/>
          <a:p>
            <a:pPr algn="ctr">
              <a:lnSpc>
                <a:spcPct val="90000"/>
              </a:lnSpc>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2:41</a:t>
            </a:r>
          </a:p>
          <a:p>
            <a:pPr algn="just"/>
            <a:r>
              <a:rPr lang="en-US" sz="3600" dirty="0">
                <a:effectLst>
                  <a:outerShdw blurRad="38100" dist="38100" dir="2700000" algn="tl">
                    <a:srgbClr val="000000">
                      <a:alpha val="43137"/>
                    </a:srgbClr>
                  </a:outerShdw>
                </a:effectLst>
                <a:cs typeface="Calibri" panose="020F0502020204030204" pitchFamily="34" charset="0"/>
              </a:rPr>
              <a:t>“So then, those who had received his word were baptized; and that day there were added about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three thousand</a:t>
            </a:r>
            <a:r>
              <a:rPr lang="en-US" sz="3600" dirty="0">
                <a:effectLst>
                  <a:outerShdw blurRad="38100" dist="38100" dir="2700000" algn="tl">
                    <a:srgbClr val="000000">
                      <a:alpha val="43137"/>
                    </a:srgbClr>
                  </a:outerShdw>
                </a:effectLst>
                <a:cs typeface="Calibri" panose="020F0502020204030204" pitchFamily="34" charset="0"/>
              </a:rPr>
              <a:t> souls.”</a:t>
            </a:r>
          </a:p>
        </p:txBody>
      </p:sp>
      <p:pic>
        <p:nvPicPr>
          <p:cNvPr id="3" name="Picture 2" descr="Jesus Dust: How to Live in the Kingdom of God">
            <a:extLst>
              <a:ext uri="{FF2B5EF4-FFF2-40B4-BE49-F238E27FC236}">
                <a16:creationId xmlns:a16="http://schemas.microsoft.com/office/drawing/2014/main" id="{454F5453-3C6D-A4A7-87EA-4296598BC2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30480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8362445"/>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97AB78-21E7-B0E7-F38B-94573D9EF6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800" cy="2385268"/>
          </a:xfrm>
          <a:prstGeom prst="rect">
            <a:avLst/>
          </a:prstGeom>
          <a:noFill/>
          <a:ln w="28575">
            <a:noFill/>
            <a:miter lim="800000"/>
            <a:headEnd/>
            <a:tailEnd/>
          </a:ln>
        </p:spPr>
        <p:txBody>
          <a:bodyPr wrap="square">
            <a:spAutoFit/>
          </a:bodyPr>
          <a:lstStyle/>
          <a:p>
            <a:pPr algn="ctr">
              <a:lnSpc>
                <a:spcPct val="90000"/>
              </a:lnSpc>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John 1:12</a:t>
            </a:r>
          </a:p>
          <a:p>
            <a:pPr algn="just">
              <a:spcBef>
                <a:spcPts val="0"/>
              </a:spcBef>
              <a:spcAft>
                <a:spcPts val="0"/>
              </a:spcAft>
            </a:pPr>
            <a:r>
              <a:rPr lang="en-US" altLang="en-US" sz="3600" kern="0" dirty="0"/>
              <a:t>“</a:t>
            </a:r>
            <a:r>
              <a:rPr lang="en-US" sz="3600" dirty="0"/>
              <a:t>But as many as </a:t>
            </a:r>
            <a:r>
              <a:rPr lang="en-US" sz="3600" b="1" u="sng" dirty="0">
                <a:solidFill>
                  <a:srgbClr val="FFFFCC"/>
                </a:solidFill>
              </a:rPr>
              <a:t>received</a:t>
            </a:r>
            <a:r>
              <a:rPr lang="en-US" sz="3600" dirty="0"/>
              <a:t> Him, to them He gave the right to become children of God, </a:t>
            </a:r>
            <a:r>
              <a:rPr lang="en-US" sz="3600" i="1" dirty="0"/>
              <a:t>even</a:t>
            </a:r>
            <a:r>
              <a:rPr lang="en-US" sz="3600" dirty="0"/>
              <a:t> to those who </a:t>
            </a:r>
            <a:r>
              <a:rPr lang="en-US" sz="3600" b="1" u="sng" dirty="0">
                <a:solidFill>
                  <a:srgbClr val="FFFFCC"/>
                </a:solidFill>
              </a:rPr>
              <a:t>believe</a:t>
            </a:r>
            <a:r>
              <a:rPr lang="en-US" sz="3600" dirty="0"/>
              <a:t> in His name.”</a:t>
            </a:r>
            <a:endParaRPr lang="en-US" altLang="en-US" sz="3600" kern="0" dirty="0"/>
          </a:p>
        </p:txBody>
      </p:sp>
      <p:pic>
        <p:nvPicPr>
          <p:cNvPr id="3" name="Picture 2">
            <a:extLst>
              <a:ext uri="{FF2B5EF4-FFF2-40B4-BE49-F238E27FC236}">
                <a16:creationId xmlns:a16="http://schemas.microsoft.com/office/drawing/2014/main" id="{4BC47252-77C8-87AB-E0B6-01D8BD262858}"/>
              </a:ext>
            </a:extLst>
          </p:cNvPr>
          <p:cNvPicPr>
            <a:picLocks noChangeAspect="1"/>
          </p:cNvPicPr>
          <p:nvPr/>
        </p:nvPicPr>
        <p:blipFill>
          <a:blip r:embed="rId3"/>
          <a:stretch>
            <a:fillRect/>
          </a:stretch>
        </p:blipFill>
        <p:spPr>
          <a:xfrm>
            <a:off x="3657600" y="2971800"/>
            <a:ext cx="4876800" cy="1828800"/>
          </a:xfrm>
          <a:prstGeom prst="rect">
            <a:avLst/>
          </a:prstGeom>
          <a:ln>
            <a:solidFill>
              <a:schemeClr val="tx1"/>
            </a:solidFill>
          </a:ln>
        </p:spPr>
      </p:pic>
    </p:spTree>
    <p:extLst>
      <p:ext uri="{BB962C8B-B14F-4D97-AF65-F5344CB8AC3E}">
        <p14:creationId xmlns:p14="http://schemas.microsoft.com/office/powerpoint/2010/main" val="2812634984"/>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289225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10972800" cy="2057400"/>
          </a:xfrm>
        </p:spPr>
        <p:txBody>
          <a:bodyPr/>
          <a:lstStyle/>
          <a:p>
            <a:pPr marL="0" indent="0" algn="just">
              <a:lnSpc>
                <a:spcPct val="100000"/>
              </a:lnSpc>
              <a:buNone/>
              <a:defRPr/>
            </a:pPr>
            <a:r>
              <a:rPr lang="en-US" sz="3600" dirty="0">
                <a:effectLst>
                  <a:outerShdw blurRad="38100" dist="38100" dir="2700000" algn="tl">
                    <a:srgbClr val="000000">
                      <a:alpha val="43137"/>
                    </a:srgbClr>
                  </a:outerShdw>
                </a:effectLst>
              </a:rPr>
              <a:t>“In a trance, perhaps induced by narcotic herbs, she sat on a tripod and raved. Priests enriched themselves by translating her </a:t>
            </a:r>
            <a:r>
              <a:rPr lang="en-US" sz="3600" b="1" u="sng" dirty="0">
                <a:solidFill>
                  <a:srgbClr val="FFFFCC"/>
                </a:solidFill>
                <a:effectLst>
                  <a:outerShdw blurRad="38100" dist="38100" dir="2700000" algn="tl">
                    <a:srgbClr val="000000">
                      <a:alpha val="43137"/>
                    </a:srgbClr>
                  </a:outerShdw>
                </a:effectLst>
              </a:rPr>
              <a:t>incoherent cries</a:t>
            </a:r>
            <a:r>
              <a:rPr lang="en-US" sz="3600" dirty="0">
                <a:effectLst>
                  <a:outerShdw blurRad="38100" dist="38100" dir="2700000" algn="tl">
                    <a:srgbClr val="000000">
                      <a:alpha val="43137"/>
                    </a:srgbClr>
                  </a:outerShdw>
                </a:effectLst>
              </a:rPr>
              <a:t> into rhymed prophecies.”</a:t>
            </a:r>
          </a:p>
        </p:txBody>
      </p:sp>
      <p:sp>
        <p:nvSpPr>
          <p:cNvPr id="99331" name="TextBox 3"/>
          <p:cNvSpPr txBox="1">
            <a:spLocks noChangeArrowheads="1"/>
          </p:cNvSpPr>
          <p:nvPr/>
        </p:nvSpPr>
        <p:spPr bwMode="auto">
          <a:xfrm>
            <a:off x="1524000" y="228601"/>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Aft>
                <a:spcPts val="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National Geographic </a:t>
            </a:r>
          </a:p>
          <a:p>
            <a:pPr algn="ctr" eaLnBrk="1" hangingPunct="1">
              <a:spcAft>
                <a:spcPts val="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 the Priestess at Delphi.</a:t>
            </a:r>
          </a:p>
        </p:txBody>
      </p:sp>
      <p:sp>
        <p:nvSpPr>
          <p:cNvPr id="2" name="TextBox 1">
            <a:extLst>
              <a:ext uri="{FF2B5EF4-FFF2-40B4-BE49-F238E27FC236}">
                <a16:creationId xmlns:a16="http://schemas.microsoft.com/office/drawing/2014/main" id="{951B88A4-B564-42A8-8DEC-A30ECA3E004B}"/>
              </a:ext>
            </a:extLst>
          </p:cNvPr>
          <p:cNvSpPr txBox="1"/>
          <p:nvPr/>
        </p:nvSpPr>
        <p:spPr>
          <a:xfrm>
            <a:off x="2971800" y="6428601"/>
            <a:ext cx="6248400" cy="276999"/>
          </a:xfrm>
          <a:prstGeom prst="rect">
            <a:avLst/>
          </a:prstGeom>
          <a:noFill/>
        </p:spPr>
        <p:txBody>
          <a:bodyPr wrap="square" rtlCol="0">
            <a:spAutoFit/>
          </a:bodyPr>
          <a:lstStyle/>
          <a:p>
            <a:pPr algn="ctr"/>
            <a:r>
              <a:rPr lang="en-US" sz="1200" dirty="0">
                <a:effectLst>
                  <a:outerShdw blurRad="38100" dist="38100" dir="2700000" algn="tl">
                    <a:srgbClr val="000000">
                      <a:alpha val="43137"/>
                    </a:srgbClr>
                  </a:outerShdw>
                </a:effectLst>
              </a:rPr>
              <a:t>Greece and Rome: Builders of Our World, National Geographic Society, 1968), p. 171.</a:t>
            </a:r>
          </a:p>
        </p:txBody>
      </p:sp>
    </p:spTree>
    <p:extLst>
      <p:ext uri="{BB962C8B-B14F-4D97-AF65-F5344CB8AC3E}">
        <p14:creationId xmlns:p14="http://schemas.microsoft.com/office/powerpoint/2010/main" val="97581495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6670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164122835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Salvation (37-41)</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Church (42-47)</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7388" indent="-687388" algn="ctr" defTabSz="914400"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Coming of the Holy Spirit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2:37-47</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286856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2" name="Picture 1">
            <a:extLst>
              <a:ext uri="{FF2B5EF4-FFF2-40B4-BE49-F238E27FC236}">
                <a16:creationId xmlns:a16="http://schemas.microsoft.com/office/drawing/2014/main" id="{CB490ADC-9A0A-2A8B-CA49-61EEE77F7C7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5907158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4" name="Picture 3">
            <a:extLst>
              <a:ext uri="{FF2B5EF4-FFF2-40B4-BE49-F238E27FC236}">
                <a16:creationId xmlns:a16="http://schemas.microsoft.com/office/drawing/2014/main" id="{2B20F8BE-29F9-0809-27E4-E1965C71EB9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8234984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209800" y="228600"/>
            <a:ext cx="77724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Activities of the Local Church </a:t>
            </a:r>
            <a:b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br>
            <a:r>
              <a:rPr lang="en-US" altLang="en-US" sz="2800" dirty="0">
                <a:effectLst>
                  <a:outerShdw blurRad="38100" dist="38100" dir="2700000" algn="tl">
                    <a:srgbClr val="000000">
                      <a:alpha val="43137"/>
                    </a:srgbClr>
                  </a:outerShdw>
                </a:effectLst>
                <a:latin typeface="+mn-lt"/>
                <a:ea typeface="+mn-ea"/>
                <a:cs typeface="+mn-cs"/>
              </a:rPr>
              <a:t>(Acts 2:41-47)</a:t>
            </a:r>
            <a:endParaRPr lang="en-US" altLang="en-US" sz="3200" dirty="0">
              <a:effectLst>
                <a:outerShdw blurRad="38100" dist="38100" dir="2700000" algn="tl">
                  <a:srgbClr val="000000">
                    <a:alpha val="43137"/>
                  </a:srgbClr>
                </a:outerShdw>
              </a:effectLst>
              <a:latin typeface="+mn-lt"/>
              <a:ea typeface="+mn-ea"/>
              <a:cs typeface="+mn-cs"/>
            </a:endParaRPr>
          </a:p>
        </p:txBody>
      </p:sp>
      <p:sp>
        <p:nvSpPr>
          <p:cNvPr id="15363" name="Rectangle 3"/>
          <p:cNvSpPr>
            <a:spLocks noGrp="1" noChangeArrowheads="1"/>
          </p:cNvSpPr>
          <p:nvPr>
            <p:ph type="body" idx="1"/>
          </p:nvPr>
        </p:nvSpPr>
        <p:spPr>
          <a:xfrm>
            <a:off x="3302397" y="1447800"/>
            <a:ext cx="5587206" cy="5029200"/>
          </a:xfrm>
        </p:spPr>
        <p:txBody>
          <a:bodyPr/>
          <a:lstStyle/>
          <a:p>
            <a:pPr marL="457200" indent="-457200">
              <a:lnSpc>
                <a:spcPct val="100000"/>
              </a:lnSpc>
              <a:spcBef>
                <a:spcPts val="0"/>
              </a:spcBef>
              <a:spcAft>
                <a:spcPts val="20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Doctrine (Acts 2:42)</a:t>
            </a:r>
          </a:p>
          <a:p>
            <a:pPr marL="457200" indent="-457200">
              <a:lnSpc>
                <a:spcPct val="100000"/>
              </a:lnSpc>
              <a:spcBef>
                <a:spcPts val="0"/>
              </a:spcBef>
              <a:spcAft>
                <a:spcPts val="20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Ordinances (Acts 2:41-42, 46) </a:t>
            </a:r>
          </a:p>
          <a:p>
            <a:pPr marL="457200" indent="-457200">
              <a:lnSpc>
                <a:spcPct val="100000"/>
              </a:lnSpc>
              <a:spcBef>
                <a:spcPts val="0"/>
              </a:spcBef>
              <a:spcAft>
                <a:spcPts val="20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Prayer (Acts 2:42)</a:t>
            </a:r>
          </a:p>
          <a:p>
            <a:pPr marL="457200" indent="-457200">
              <a:lnSpc>
                <a:spcPct val="100000"/>
              </a:lnSpc>
              <a:spcBef>
                <a:spcPts val="0"/>
              </a:spcBef>
              <a:spcAft>
                <a:spcPts val="20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Evangelism (Acts 2:47)</a:t>
            </a:r>
          </a:p>
          <a:p>
            <a:pPr marL="457200" indent="-457200">
              <a:lnSpc>
                <a:spcPct val="100000"/>
              </a:lnSpc>
              <a:spcBef>
                <a:spcPts val="0"/>
              </a:spcBef>
              <a:spcAft>
                <a:spcPts val="20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Worship (Acts 2:47)</a:t>
            </a:r>
          </a:p>
          <a:p>
            <a:pPr marL="457200" indent="-457200">
              <a:lnSpc>
                <a:spcPct val="100000"/>
              </a:lnSpc>
              <a:spcBef>
                <a:spcPts val="0"/>
              </a:spcBef>
              <a:spcAft>
                <a:spcPts val="20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Benevolence (Acts 2:44-45)</a:t>
            </a:r>
          </a:p>
          <a:p>
            <a:pPr marL="457200" indent="-457200">
              <a:lnSpc>
                <a:spcPct val="100000"/>
              </a:lnSpc>
              <a:spcBef>
                <a:spcPts val="0"/>
              </a:spcBef>
              <a:spcAft>
                <a:spcPts val="20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Fellowship (Acts 2:42, 46-47)</a:t>
            </a:r>
          </a:p>
        </p:txBody>
      </p:sp>
    </p:spTree>
    <p:extLst>
      <p:ext uri="{BB962C8B-B14F-4D97-AF65-F5344CB8AC3E}">
        <p14:creationId xmlns:p14="http://schemas.microsoft.com/office/powerpoint/2010/main" val="4257860648"/>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4" name="Picture 3">
            <a:extLst>
              <a:ext uri="{FF2B5EF4-FFF2-40B4-BE49-F238E27FC236}">
                <a16:creationId xmlns:a16="http://schemas.microsoft.com/office/drawing/2014/main" id="{0ACDB5AC-D425-4F9E-A292-A8EE68D4A226}"/>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88352519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0972800" cy="3733800"/>
          </a:xfrm>
        </p:spPr>
        <p:txBody>
          <a:bodyPr/>
          <a:lstStyle/>
          <a:p>
            <a:pPr marL="0" indent="0" algn="just">
              <a:lnSpc>
                <a:spcPct val="100000"/>
              </a:lnSpc>
              <a:spcBef>
                <a:spcPts val="0"/>
              </a:spcBef>
              <a:spcAft>
                <a:spcPts val="0"/>
              </a:spcAft>
              <a:buNone/>
            </a:pPr>
            <a:r>
              <a:rPr lang="en-US" sz="3200" dirty="0">
                <a:latin typeface="Calibri" panose="020F0502020204030204" pitchFamily="34" charset="0"/>
              </a:rPr>
              <a:t>“The apostles did many signs and wonders. In fact, the only ones who performed miracles in the book of Acts were the apostles or their delegates, such as Stephen (Acts 6:8). These apostolic legates were appointed by the laying on of hands by the apostles. Signs and wonders were not performed by the believers at large.”</a:t>
            </a:r>
            <a:endParaRPr lang="en-US" altLang="en-US" sz="3200" dirty="0">
              <a:latin typeface="Calibri" panose="020F0502020204030204" pitchFamily="34" charset="0"/>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83</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33247965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47CF1F-8FBD-4ED8-358C-0688E5AFBB14}"/>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799" cy="1892826"/>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2:20</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“having been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built on the foundation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apostles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Christ Jesus Himself being the corner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stone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3810000" y="2514600"/>
            <a:ext cx="4572000" cy="2286000"/>
          </a:xfrm>
          <a:prstGeom prst="rect">
            <a:avLst/>
          </a:prstGeom>
          <a:ln>
            <a:solidFill>
              <a:schemeClr val="tx1"/>
            </a:solidFill>
          </a:ln>
        </p:spPr>
      </p:pic>
    </p:spTree>
    <p:extLst>
      <p:ext uri="{BB962C8B-B14F-4D97-AF65-F5344CB8AC3E}">
        <p14:creationId xmlns:p14="http://schemas.microsoft.com/office/powerpoint/2010/main" val="99023470"/>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8"/>
          </a:xfrm>
          <a:prstGeom prst="rect">
            <a:avLst/>
          </a:prstGeom>
        </p:spPr>
      </p:pic>
      <p:sp>
        <p:nvSpPr>
          <p:cNvPr id="38914" name="Rectangle 3"/>
          <p:cNvSpPr>
            <a:spLocks noChangeArrowheads="1"/>
          </p:cNvSpPr>
          <p:nvPr/>
        </p:nvSpPr>
        <p:spPr bwMode="auto">
          <a:xfrm>
            <a:off x="2667000" y="0"/>
            <a:ext cx="68580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Timothy 4:20</a:t>
            </a:r>
            <a:endPar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“Erastus remained at Corinth, but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Trophimus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 left sick at Miletus.”</a:t>
            </a:r>
          </a:p>
        </p:txBody>
      </p:sp>
      <p:pic>
        <p:nvPicPr>
          <p:cNvPr id="6" name="Picture 5">
            <a:extLst>
              <a:ext uri="{FF2B5EF4-FFF2-40B4-BE49-F238E27FC236}">
                <a16:creationId xmlns:a16="http://schemas.microsoft.com/office/drawing/2014/main" id="{6EB2E2C7-B3F4-48C2-B86D-A81679D4B9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6245" y="2402204"/>
            <a:ext cx="2839515" cy="2011680"/>
          </a:xfrm>
          <a:prstGeom prst="rect">
            <a:avLst/>
          </a:prstGeom>
        </p:spPr>
      </p:pic>
    </p:spTree>
    <p:extLst>
      <p:ext uri="{BB962C8B-B14F-4D97-AF65-F5344CB8AC3E}">
        <p14:creationId xmlns:p14="http://schemas.microsoft.com/office/powerpoint/2010/main" val="1937848933"/>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20570"/>
            <a:ext cx="11049000" cy="3637230"/>
          </a:xfrm>
        </p:spPr>
        <p:txBody>
          <a:bodyPr/>
          <a:lstStyle/>
          <a:p>
            <a:pPr marL="0" indent="0" algn="just">
              <a:buNone/>
              <a:defRPr/>
            </a:pPr>
            <a:r>
              <a:rPr lang="en-US" sz="3600" dirty="0">
                <a:effectLst>
                  <a:outerShdw blurRad="38100" dist="38100" dir="2700000" algn="tl">
                    <a:srgbClr val="000000">
                      <a:alpha val="43137"/>
                    </a:srgbClr>
                  </a:outerShdw>
                </a:effectLst>
              </a:rPr>
              <a:t>“This whole place is very obscure: but the obscurity is produced by our ignorance of the facts referred to and by their cessation, being such as then used to occur but now no longer take place. And why do they not happen now? Why look now, the cause too of the obscurity has produced us again another question: namely, why did they then happen, and now do so no more?”</a:t>
            </a:r>
          </a:p>
        </p:txBody>
      </p:sp>
      <p:pic>
        <p:nvPicPr>
          <p:cNvPr id="2" name="Picture 1">
            <a:extLst>
              <a:ext uri="{FF2B5EF4-FFF2-40B4-BE49-F238E27FC236}">
                <a16:creationId xmlns:a16="http://schemas.microsoft.com/office/drawing/2014/main" id="{33B9E5A8-A49C-47E5-A382-FD542AA7A3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1" y="76200"/>
            <a:ext cx="1102757" cy="1097280"/>
          </a:xfrm>
          <a:prstGeom prst="rect">
            <a:avLst/>
          </a:prstGeom>
        </p:spPr>
      </p:pic>
      <p:sp>
        <p:nvSpPr>
          <p:cNvPr id="5" name="Rectangle 4">
            <a:extLst>
              <a:ext uri="{FF2B5EF4-FFF2-40B4-BE49-F238E27FC236}">
                <a16:creationId xmlns:a16="http://schemas.microsoft.com/office/drawing/2014/main" id="{46349028-EDE1-43BE-9A44-0B6227E020AF}"/>
              </a:ext>
            </a:extLst>
          </p:cNvPr>
          <p:cNvSpPr/>
          <p:nvPr/>
        </p:nvSpPr>
        <p:spPr>
          <a:xfrm>
            <a:off x="3048000" y="238035"/>
            <a:ext cx="6096000" cy="1215717"/>
          </a:xfrm>
          <a:prstGeom prst="rect">
            <a:avLst/>
          </a:prstGeom>
        </p:spPr>
        <p:txBody>
          <a:bodyPr>
            <a:spAutoFit/>
          </a:bodyPr>
          <a:lstStyle/>
          <a:p>
            <a:pPr algn="ctr">
              <a:spcAft>
                <a:spcPts val="600"/>
              </a:spcAft>
            </a:pPr>
            <a:r>
              <a:rPr lang="fr-FR" sz="3200" dirty="0" err="1">
                <a:solidFill>
                  <a:srgbClr val="00FFFF"/>
                </a:solidFill>
                <a:effectLst>
                  <a:outerShdw blurRad="38100" dist="38100" dir="2700000" algn="tl">
                    <a:srgbClr val="000000">
                      <a:alpha val="43137"/>
                    </a:srgbClr>
                  </a:outerShdw>
                </a:effectLst>
                <a:cs typeface="Calibri" panose="020F0502020204030204" pitchFamily="34" charset="0"/>
              </a:rPr>
              <a:t>Chrysostom</a:t>
            </a:r>
            <a:r>
              <a:rPr lang="fr-FR" sz="3200" dirty="0">
                <a:solidFill>
                  <a:srgbClr val="00FFFF"/>
                </a:solidFill>
                <a:effectLst>
                  <a:outerShdw blurRad="38100" dist="38100" dir="2700000" algn="tl">
                    <a:srgbClr val="000000">
                      <a:alpha val="43137"/>
                    </a:srgbClr>
                  </a:outerShdw>
                </a:effectLst>
                <a:cs typeface="Calibri" panose="020F0502020204030204" pitchFamily="34" charset="0"/>
              </a:rPr>
              <a:t> (A.D. 345‒407)</a:t>
            </a:r>
          </a:p>
          <a:p>
            <a:pPr algn="ctr"/>
            <a:r>
              <a:rPr lang="en-US" i="1" dirty="0">
                <a:effectLst>
                  <a:outerShdw blurRad="38100" dist="38100" dir="2700000" algn="tl">
                    <a:srgbClr val="000000">
                      <a:alpha val="43137"/>
                    </a:srgbClr>
                  </a:outerShdw>
                </a:effectLst>
              </a:rPr>
              <a:t>Patriarch of Constantinople</a:t>
            </a:r>
          </a:p>
          <a:p>
            <a:pPr algn="ctr"/>
            <a:r>
              <a:rPr lang="en-US" i="1" dirty="0">
                <a:effectLst>
                  <a:outerShdw blurRad="38100" dist="38100" dir="2700000" algn="tl">
                    <a:srgbClr val="000000">
                      <a:alpha val="43137"/>
                    </a:srgbClr>
                  </a:outerShdw>
                </a:effectLst>
              </a:rPr>
              <a:t>Chrysostom, Homily 29 on First Corinthians. </a:t>
            </a:r>
          </a:p>
        </p:txBody>
      </p:sp>
    </p:spTree>
    <p:extLst>
      <p:ext uri="{BB962C8B-B14F-4D97-AF65-F5344CB8AC3E}">
        <p14:creationId xmlns:p14="http://schemas.microsoft.com/office/powerpoint/2010/main" val="379715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D19462B-AB64-FEAA-CB6A-8BA8A2221C27}"/>
              </a:ext>
            </a:extLst>
          </p:cNvPr>
          <p:cNvSpPr>
            <a:spLocks noGrp="1" noChangeArrowheads="1"/>
          </p:cNvSpPr>
          <p:nvPr>
            <p:ph type="title"/>
          </p:nvPr>
        </p:nvSpPr>
        <p:spPr>
          <a:xfrm>
            <a:off x="838200" y="228600"/>
            <a:ext cx="10515600" cy="868363"/>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Introductory Matters</a:t>
            </a:r>
          </a:p>
        </p:txBody>
      </p:sp>
      <p:sp>
        <p:nvSpPr>
          <p:cNvPr id="3075" name="Rectangle 3">
            <a:extLst>
              <a:ext uri="{FF2B5EF4-FFF2-40B4-BE49-F238E27FC236}">
                <a16:creationId xmlns:a16="http://schemas.microsoft.com/office/drawing/2014/main" id="{4AA1306F-D081-BE45-155C-DA71BD2CADEA}"/>
              </a:ext>
            </a:extLst>
          </p:cNvPr>
          <p:cNvSpPr>
            <a:spLocks noGrp="1" noChangeArrowheads="1"/>
          </p:cNvSpPr>
          <p:nvPr>
            <p:ph idx="1"/>
          </p:nvPr>
        </p:nvSpPr>
        <p:spPr>
          <a:xfrm>
            <a:off x="838200" y="1600200"/>
            <a:ext cx="4800600" cy="4351338"/>
          </a:xfrm>
        </p:spPr>
        <p:txBody>
          <a:bodyPr rtlCol="0">
            <a:noAutofit/>
          </a:bodyPr>
          <a:lstStyle/>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Title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Authorship</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Biography</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Place of writing</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Recipient</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Purpose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Message</a:t>
            </a:r>
          </a:p>
        </p:txBody>
      </p:sp>
      <p:sp>
        <p:nvSpPr>
          <p:cNvPr id="2" name="Rectangle 3">
            <a:extLst>
              <a:ext uri="{FF2B5EF4-FFF2-40B4-BE49-F238E27FC236}">
                <a16:creationId xmlns:a16="http://schemas.microsoft.com/office/drawing/2014/main" id="{D43591D8-A60F-28BE-07C2-93BC7C99E32E}"/>
              </a:ext>
            </a:extLst>
          </p:cNvPr>
          <p:cNvSpPr txBox="1">
            <a:spLocks noChangeArrowheads="1"/>
          </p:cNvSpPr>
          <p:nvPr/>
        </p:nvSpPr>
        <p:spPr bwMode="auto">
          <a:xfrm>
            <a:off x="7010400" y="1603375"/>
            <a:ext cx="45720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Method</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Sources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Date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Structure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Scope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Themes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Unique characteristics</a:t>
            </a:r>
          </a:p>
        </p:txBody>
      </p:sp>
      <p:pic>
        <p:nvPicPr>
          <p:cNvPr id="4" name="Picture 3">
            <a:extLst>
              <a:ext uri="{FF2B5EF4-FFF2-40B4-BE49-F238E27FC236}">
                <a16:creationId xmlns:a16="http://schemas.microsoft.com/office/drawing/2014/main" id="{4EFAA1AB-9F58-F449-7252-ECA0267FE069}"/>
              </a:ext>
            </a:extLst>
          </p:cNvPr>
          <p:cNvPicPr>
            <a:picLocks noChangeAspect="1"/>
          </p:cNvPicPr>
          <p:nvPr/>
        </p:nvPicPr>
        <p:blipFill>
          <a:blip r:embed="rId2"/>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480216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76400"/>
            <a:ext cx="10972800" cy="3810000"/>
          </a:xfrm>
        </p:spPr>
        <p:txBody>
          <a:bodyPr/>
          <a:lstStyle/>
          <a:p>
            <a:pPr marL="0" indent="0" algn="just">
              <a:lnSpc>
                <a:spcPct val="100000"/>
              </a:lnSpc>
              <a:buNone/>
              <a:defRPr/>
            </a:pPr>
            <a:r>
              <a:rPr lang="en-US" sz="3600" dirty="0">
                <a:effectLst>
                  <a:outerShdw blurRad="38100" dist="38100" dir="2700000" algn="tl">
                    <a:srgbClr val="000000">
                      <a:alpha val="43137"/>
                    </a:srgbClr>
                  </a:outerShdw>
                </a:effectLst>
              </a:rPr>
              <a:t>“…This same Pythoness then is said to be female, to sit at times upon the tripod of Apollos astride, and thus the evil spirit ascending from beneath and entering the lower part of her body, fills the woman with madness, and she with disheveled hair begins to play the bacchanal and to foam at the mouth, and thus being in frenzy </a:t>
            </a:r>
            <a:r>
              <a:rPr lang="en-US" sz="3600" b="1" u="sng" dirty="0">
                <a:solidFill>
                  <a:srgbClr val="FFFFCC"/>
                </a:solidFill>
                <a:effectLst>
                  <a:outerShdw blurRad="38100" dist="38100" dir="2700000" algn="tl">
                    <a:srgbClr val="000000">
                      <a:alpha val="43137"/>
                    </a:srgbClr>
                  </a:outerShdw>
                </a:effectLst>
              </a:rPr>
              <a:t>to utter the words of her madness</a:t>
            </a:r>
            <a:r>
              <a:rPr lang="en-US" sz="3600" dirty="0">
                <a:effectLst>
                  <a:outerShdw blurRad="38100" dist="38100" dir="2700000" algn="tl">
                    <a:srgbClr val="000000">
                      <a:alpha val="43137"/>
                    </a:srgbClr>
                  </a:outerShdw>
                </a:effectLst>
              </a:rPr>
              <a:t>.”</a:t>
            </a:r>
          </a:p>
        </p:txBody>
      </p:sp>
      <p:sp>
        <p:nvSpPr>
          <p:cNvPr id="99331" name="TextBox 3"/>
          <p:cNvSpPr txBox="1">
            <a:spLocks noChangeArrowheads="1"/>
          </p:cNvSpPr>
          <p:nvPr/>
        </p:nvSpPr>
        <p:spPr bwMode="auto">
          <a:xfrm>
            <a:off x="2909889" y="228601"/>
            <a:ext cx="63722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Chrysostom, a 4th Century Christian on Priestess of Delphi.</a:t>
            </a:r>
          </a:p>
        </p:txBody>
      </p:sp>
      <p:sp>
        <p:nvSpPr>
          <p:cNvPr id="2" name="TextBox 1">
            <a:extLst>
              <a:ext uri="{FF2B5EF4-FFF2-40B4-BE49-F238E27FC236}">
                <a16:creationId xmlns:a16="http://schemas.microsoft.com/office/drawing/2014/main" id="{951B88A4-B564-42A8-8DEC-A30ECA3E004B}"/>
              </a:ext>
            </a:extLst>
          </p:cNvPr>
          <p:cNvSpPr txBox="1"/>
          <p:nvPr/>
        </p:nvSpPr>
        <p:spPr>
          <a:xfrm>
            <a:off x="2971800" y="6243935"/>
            <a:ext cx="6248400" cy="461665"/>
          </a:xfrm>
          <a:prstGeom prst="rect">
            <a:avLst/>
          </a:prstGeom>
          <a:noFill/>
        </p:spPr>
        <p:txBody>
          <a:bodyPr wrap="square" rtlCol="0">
            <a:spAutoFit/>
          </a:bodyPr>
          <a:lstStyle/>
          <a:p>
            <a:pPr algn="ctr"/>
            <a:r>
              <a:rPr lang="en-US" sz="1200" dirty="0">
                <a:effectLst>
                  <a:outerShdw blurRad="38100" dist="38100" dir="2700000" algn="tl">
                    <a:srgbClr val="000000">
                      <a:alpha val="43137"/>
                    </a:srgbClr>
                  </a:outerShdw>
                </a:effectLst>
              </a:rPr>
              <a:t>Cited by John Miles, The Subject of Tongues, an Introduction to Christian Doctrine: An Outline Course, (Grand Rapids; Grand Rapids School of the Bible and Music, 1974), p. 2.</a:t>
            </a:r>
          </a:p>
        </p:txBody>
      </p:sp>
    </p:spTree>
    <p:extLst>
      <p:ext uri="{BB962C8B-B14F-4D97-AF65-F5344CB8AC3E}">
        <p14:creationId xmlns:p14="http://schemas.microsoft.com/office/powerpoint/2010/main" val="263021125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00200"/>
            <a:ext cx="11506200" cy="4800600"/>
          </a:xfrm>
        </p:spPr>
        <p:txBody>
          <a:bodyPr/>
          <a:lstStyle/>
          <a:p>
            <a:pPr marL="0" indent="0" algn="just">
              <a:buNone/>
              <a:defRPr/>
            </a:pPr>
            <a:r>
              <a:rPr lang="en-US" sz="3200" dirty="0">
                <a:effectLst>
                  <a:outerShdw blurRad="38100" dist="38100" dir="2700000" algn="tl">
                    <a:srgbClr val="000000">
                      <a:alpha val="43137"/>
                    </a:srgbClr>
                  </a:outerShdw>
                </a:effectLst>
              </a:rPr>
              <a:t>“In the earliest times, the Holy Ghost fell upon them that believed: and they spoke with tongues, which they had not learned, as the Spirit gave them utterance. Acts 2:4 These were signs adapted to the time. For there behooved to be that betokening of the Holy Spirit in all tongues, to show that the Gospel of God was to run through all tongues over the whole earth. That thing was done for a betokening, and it passed away. . . . If then the witness of the presence of the Holy Ghost be not now given through these miracles, by what is it given, by what does one get to know that he has received the Holy Ghost?”</a:t>
            </a:r>
          </a:p>
        </p:txBody>
      </p:sp>
      <p:sp>
        <p:nvSpPr>
          <p:cNvPr id="99331" name="TextBox 3"/>
          <p:cNvSpPr txBox="1">
            <a:spLocks noChangeArrowheads="1"/>
          </p:cNvSpPr>
          <p:nvPr/>
        </p:nvSpPr>
        <p:spPr bwMode="auto">
          <a:xfrm>
            <a:off x="2490787" y="245986"/>
            <a:ext cx="7210426"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Aft>
                <a:spcPts val="600"/>
              </a:spcAft>
            </a:pPr>
            <a:r>
              <a:rPr lang="en-US" altLang="en-US" sz="32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Augustine </a:t>
            </a:r>
            <a:r>
              <a:rPr lang="en-US" sz="32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 354‒430)</a:t>
            </a:r>
          </a:p>
          <a:p>
            <a:pPr algn="ctr" eaLnBrk="1" hangingPunct="1">
              <a:spcAft>
                <a:spcPts val="0"/>
              </a:spcAft>
            </a:pP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Bishop of Hippo</a:t>
            </a:r>
          </a:p>
          <a:p>
            <a:pPr algn="ctr" eaLnBrk="1" hangingPunct="1">
              <a:spcAft>
                <a:spcPts val="0"/>
              </a:spcAft>
            </a:pP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Homily 6:10 on the First Epistle of John</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1026" name="Picture 2" descr="Image result for augustine">
            <a:extLst>
              <a:ext uri="{FF2B5EF4-FFF2-40B4-BE49-F238E27FC236}">
                <a16:creationId xmlns:a16="http://schemas.microsoft.com/office/drawing/2014/main" id="{161B0FAD-294F-4129-9305-479AB97AE66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00200" y="76200"/>
            <a:ext cx="1097280"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53731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700" y="1371600"/>
            <a:ext cx="11658600" cy="4953000"/>
          </a:xfrm>
        </p:spPr>
        <p:txBody>
          <a:bodyPr/>
          <a:lstStyle/>
          <a:p>
            <a:pPr marL="0" indent="0" algn="just">
              <a:buNone/>
              <a:defRPr/>
            </a:pPr>
            <a:r>
              <a:rPr lang="en-US" sz="3000" dirty="0">
                <a:effectLst>
                  <a:outerShdw blurRad="38100" dist="38100" dir="2700000" algn="tl">
                    <a:srgbClr val="000000">
                      <a:alpha val="43137"/>
                    </a:srgbClr>
                  </a:outerShdw>
                </a:effectLst>
              </a:rPr>
              <a:t>“We do not know how long the glossolalia, as thus described by Paul, continued. It passed away gradually with the other extraordinary or strictly supernatural gifts of the apostolic age. It is not mentioned in the Pastoral, nor in the Catholic Epistles. We have but a few allusions to it at the close of the second century. </a:t>
            </a:r>
            <a:r>
              <a:rPr lang="en-US" sz="3000" dirty="0" err="1">
                <a:effectLst>
                  <a:outerShdw blurRad="38100" dist="38100" dir="2700000" algn="tl">
                    <a:srgbClr val="000000">
                      <a:alpha val="43137"/>
                    </a:srgbClr>
                  </a:outerShdw>
                </a:effectLst>
              </a:rPr>
              <a:t>Irenæus</a:t>
            </a:r>
            <a:r>
              <a:rPr lang="en-US" sz="3000" dirty="0">
                <a:effectLst>
                  <a:outerShdw blurRad="38100" dist="38100" dir="2700000" algn="tl">
                    <a:srgbClr val="000000">
                      <a:alpha val="43137"/>
                    </a:srgbClr>
                  </a:outerShdw>
                </a:effectLst>
              </a:rPr>
              <a:t> (Adv. </a:t>
            </a:r>
            <a:r>
              <a:rPr lang="en-US" sz="3000" dirty="0" err="1">
                <a:effectLst>
                  <a:outerShdw blurRad="38100" dist="38100" dir="2700000" algn="tl">
                    <a:srgbClr val="000000">
                      <a:alpha val="43137"/>
                    </a:srgbClr>
                  </a:outerShdw>
                </a:effectLst>
              </a:rPr>
              <a:t>Haer</a:t>
            </a:r>
            <a:r>
              <a:rPr lang="en-US" sz="3000" dirty="0">
                <a:effectLst>
                  <a:outerShdw blurRad="38100" dist="38100" dir="2700000" algn="tl">
                    <a:srgbClr val="000000">
                      <a:alpha val="43137"/>
                    </a:srgbClr>
                  </a:outerShdw>
                </a:effectLst>
              </a:rPr>
              <a:t>. 1. v. c. 6 § 1,) speaks of ‘many brethren’ whom he heard in the church having the gift of prophecy and of speaking in ‘diverse tongues’ (πα</a:t>
            </a:r>
            <a:r>
              <a:rPr lang="en-US" sz="3000" dirty="0" err="1">
                <a:effectLst>
                  <a:outerShdw blurRad="38100" dist="38100" dir="2700000" algn="tl">
                    <a:srgbClr val="000000">
                      <a:alpha val="43137"/>
                    </a:srgbClr>
                  </a:outerShdw>
                </a:effectLst>
              </a:rPr>
              <a:t>ντοδ</a:t>
            </a:r>
            <a:r>
              <a:rPr lang="en-US" sz="3000" dirty="0">
                <a:effectLst>
                  <a:outerShdw blurRad="38100" dist="38100" dir="2700000" algn="tl">
                    <a:srgbClr val="000000">
                      <a:alpha val="43137"/>
                    </a:srgbClr>
                  </a:outerShdw>
                </a:effectLst>
              </a:rPr>
              <a:t>απαῖς γλώσσαις), bringing the hidden things of men (τὰ κρύφια τῶν ἀνθρώπων) to light and expounding the mysteries of God (τὰ μυστήρια τοῦ θεοῦ). It is not clear whether by the term ‘diverse,’ which does not elsewhere occur, he means a speaking in foreign languages, or in diversities of tongues altogether peculiar, like those meant by Paul.”</a:t>
            </a:r>
          </a:p>
        </p:txBody>
      </p:sp>
      <p:sp>
        <p:nvSpPr>
          <p:cNvPr id="99331" name="TextBox 3"/>
          <p:cNvSpPr txBox="1">
            <a:spLocks noChangeArrowheads="1"/>
          </p:cNvSpPr>
          <p:nvPr/>
        </p:nvSpPr>
        <p:spPr bwMode="auto">
          <a:xfrm>
            <a:off x="3486150" y="228600"/>
            <a:ext cx="5219700"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Aft>
                <a:spcPts val="600"/>
              </a:spcAft>
            </a:pPr>
            <a:r>
              <a:rPr lang="en-US" altLang="en-US" sz="32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 Schaff</a:t>
            </a:r>
          </a:p>
          <a:p>
            <a:pPr algn="ctr" eaLnBrk="1" hangingPunct="1"/>
            <a:r>
              <a:rPr lang="en-US" alt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History of the Christian Church</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vol. 1 , p. 236-37</a:t>
            </a:r>
            <a:r>
              <a:rPr lang="en-US" alt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66237E8C-8146-47DB-A49B-BE8D313680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85326" y="45720"/>
            <a:ext cx="77687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173174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11582400" cy="4746532"/>
          </a:xfrm>
        </p:spPr>
        <p:txBody>
          <a:bodyPr/>
          <a:lstStyle/>
          <a:p>
            <a:pPr marL="0" indent="0" algn="just">
              <a:buNone/>
              <a:defRPr/>
            </a:pPr>
            <a:r>
              <a:rPr lang="en-US" sz="3200" dirty="0">
                <a:effectLst>
                  <a:outerShdw blurRad="38100" dist="38100" dir="2700000" algn="tl">
                    <a:srgbClr val="000000">
                      <a:alpha val="43137"/>
                    </a:srgbClr>
                  </a:outerShdw>
                </a:effectLst>
              </a:rPr>
              <a:t>“The latter is more probable. </a:t>
            </a:r>
            <a:r>
              <a:rPr lang="en-US" sz="3200" dirty="0" err="1">
                <a:effectLst>
                  <a:outerShdw blurRad="38100" dist="38100" dir="2700000" algn="tl">
                    <a:srgbClr val="000000">
                      <a:alpha val="43137"/>
                    </a:srgbClr>
                  </a:outerShdw>
                </a:effectLst>
              </a:rPr>
              <a:t>Irenæus</a:t>
            </a:r>
            <a:r>
              <a:rPr lang="en-US" sz="3200" dirty="0">
                <a:effectLst>
                  <a:outerShdw blurRad="38100" dist="38100" dir="2700000" algn="tl">
                    <a:srgbClr val="000000">
                      <a:alpha val="43137"/>
                    </a:srgbClr>
                  </a:outerShdw>
                </a:effectLst>
              </a:rPr>
              <a:t> himself had to learn the language of Gaul. Tertullian (Adv. Marc. V. 8; comp. De Anima, c. 9) obscurely speaks of the spiritual gifts, including the gift of tongues, as being still manifest among the Montanists to whom he belonged. At the time of Chrysostom it had entirely disappeared; at least he accounts for the obscurity of the gift from our ignorance of the fact. From that time on the glossolalia was usually misunderstood as a miraculous and permanent gift of foreign languages for missionary purposes. But the whole history of missions furnishes no clear example of such a gift for such a purpose.”</a:t>
            </a:r>
          </a:p>
        </p:txBody>
      </p:sp>
      <p:sp>
        <p:nvSpPr>
          <p:cNvPr id="99331" name="TextBox 3"/>
          <p:cNvSpPr txBox="1">
            <a:spLocks noChangeArrowheads="1"/>
          </p:cNvSpPr>
          <p:nvPr/>
        </p:nvSpPr>
        <p:spPr bwMode="auto">
          <a:xfrm>
            <a:off x="2990850" y="228600"/>
            <a:ext cx="6210300"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Aft>
                <a:spcPts val="600"/>
              </a:spcAft>
            </a:pPr>
            <a:r>
              <a:rPr lang="en-US" altLang="en-US" sz="32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 Schaff</a:t>
            </a:r>
          </a:p>
          <a:p>
            <a:pPr lvl="0" algn="ctr" eaLnBrk="1" hangingPunct="1"/>
            <a:r>
              <a:rPr lang="en-US" altLang="en-US" sz="20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History of the Christian Church, vol. 1 , p. 236-37.</a:t>
            </a:r>
          </a:p>
        </p:txBody>
      </p:sp>
      <p:pic>
        <p:nvPicPr>
          <p:cNvPr id="5" name="Picture 4">
            <a:extLst>
              <a:ext uri="{FF2B5EF4-FFF2-40B4-BE49-F238E27FC236}">
                <a16:creationId xmlns:a16="http://schemas.microsoft.com/office/drawing/2014/main" id="{AD3C4C5D-905C-4724-B606-63027D14AE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85326" y="45720"/>
            <a:ext cx="77687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239468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38235C62-6AFD-B401-1EDC-6EE898F4CCE2}"/>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9389181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44264B-F17D-5199-7836-69778EC54E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609600" y="0"/>
            <a:ext cx="10972800" cy="4801314"/>
          </a:xfrm>
          <a:prstGeom prst="rect">
            <a:avLst/>
          </a:prstGeom>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John 17:20-23</a:t>
            </a:r>
            <a:endPar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endParaRPr>
          </a:p>
          <a:p>
            <a:pPr algn="just"/>
            <a:r>
              <a:rPr lang="en-US" sz="3200" baseline="30000" dirty="0">
                <a:effectLst>
                  <a:outerShdw blurRad="38100" dist="38100" dir="2700000" algn="tl">
                    <a:srgbClr val="000000">
                      <a:alpha val="43137"/>
                    </a:srgbClr>
                  </a:outerShdw>
                </a:effectLst>
              </a:rPr>
              <a:t>20</a:t>
            </a:r>
            <a:r>
              <a:rPr lang="en-US" sz="3200" dirty="0">
                <a:effectLst>
                  <a:outerShdw blurRad="38100" dist="38100" dir="2700000" algn="tl">
                    <a:srgbClr val="000000">
                      <a:alpha val="43137"/>
                    </a:srgbClr>
                  </a:outerShdw>
                </a:effectLst>
              </a:rPr>
              <a:t> “I do not ask on behalf of these alone, but for those also who believe in Me through their word; </a:t>
            </a:r>
            <a:r>
              <a:rPr lang="en-US" sz="3200" baseline="30000" dirty="0">
                <a:effectLst>
                  <a:outerShdw blurRad="38100" dist="38100" dir="2700000" algn="tl">
                    <a:srgbClr val="000000">
                      <a:alpha val="43137"/>
                    </a:srgbClr>
                  </a:outerShdw>
                </a:effectLst>
              </a:rPr>
              <a:t>21</a:t>
            </a:r>
            <a:r>
              <a:rPr lang="en-US" sz="3200" dirty="0">
                <a:effectLst>
                  <a:outerShdw blurRad="38100" dist="38100" dir="2700000" algn="tl">
                    <a:srgbClr val="000000">
                      <a:alpha val="43137"/>
                    </a:srgbClr>
                  </a:outerShdw>
                </a:effectLst>
              </a:rPr>
              <a:t> that they may all be one; even as You, Father, are in Me and I in You, that they also may be in Us, so that the world may believe that You sent Me. </a:t>
            </a:r>
            <a:r>
              <a:rPr lang="en-US" sz="3200" baseline="30000" dirty="0">
                <a:effectLst>
                  <a:outerShdw blurRad="38100" dist="38100" dir="2700000" algn="tl">
                    <a:srgbClr val="000000">
                      <a:alpha val="43137"/>
                    </a:srgbClr>
                  </a:outerShdw>
                </a:effectLst>
              </a:rPr>
              <a:t>22</a:t>
            </a:r>
            <a:r>
              <a:rPr lang="en-US" sz="3200" dirty="0">
                <a:effectLst>
                  <a:outerShdw blurRad="38100" dist="38100" dir="2700000" algn="tl">
                    <a:srgbClr val="000000">
                      <a:alpha val="43137"/>
                    </a:srgbClr>
                  </a:outerShdw>
                </a:effectLst>
              </a:rPr>
              <a:t> The glory which You have given Me I have given to them, that they may be one, just as We are one; </a:t>
            </a:r>
            <a:r>
              <a:rPr lang="en-US" sz="3200" baseline="30000" dirty="0">
                <a:effectLst>
                  <a:outerShdw blurRad="38100" dist="38100" dir="2700000" algn="tl">
                    <a:srgbClr val="000000">
                      <a:alpha val="43137"/>
                    </a:srgbClr>
                  </a:outerShdw>
                </a:effectLst>
              </a:rPr>
              <a:t>23</a:t>
            </a:r>
            <a:r>
              <a:rPr lang="en-US" sz="3200" dirty="0">
                <a:effectLst>
                  <a:outerShdw blurRad="38100" dist="38100" dir="2700000" algn="tl">
                    <a:srgbClr val="000000">
                      <a:alpha val="43137"/>
                    </a:srgbClr>
                  </a:outerShdw>
                </a:effectLst>
              </a:rPr>
              <a:t> I in them and You in Me, that they may be perfected in unity, so that the world may know that You sent Me, and loved them, even as You have loved Me.”</a:t>
            </a:r>
          </a:p>
        </p:txBody>
      </p:sp>
    </p:spTree>
    <p:extLst>
      <p:ext uri="{BB962C8B-B14F-4D97-AF65-F5344CB8AC3E}">
        <p14:creationId xmlns:p14="http://schemas.microsoft.com/office/powerpoint/2010/main" val="161218037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44264B-F17D-5199-7836-69778EC54E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609600" y="0"/>
            <a:ext cx="10972800" cy="2523768"/>
          </a:xfrm>
          <a:prstGeom prst="rect">
            <a:avLst/>
          </a:prstGeom>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1 Corinthians 12:13</a:t>
            </a:r>
            <a:endPar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endParaRPr>
          </a:p>
          <a:p>
            <a:pPr algn="just">
              <a:spcAft>
                <a:spcPts val="1000"/>
              </a:spcAft>
            </a:pPr>
            <a:r>
              <a:rPr lang="en-US" sz="3600" dirty="0">
                <a:effectLst>
                  <a:outerShdw blurRad="38100" dist="38100" dir="2700000" algn="tl">
                    <a:srgbClr val="000000">
                      <a:alpha val="43137"/>
                    </a:srgbClr>
                  </a:outerShdw>
                </a:effectLst>
              </a:rPr>
              <a:t>“For by one Spirit </a:t>
            </a:r>
            <a:r>
              <a:rPr lang="en-US" sz="3600" b="1" u="sng" dirty="0">
                <a:solidFill>
                  <a:srgbClr val="FFFFCC"/>
                </a:solidFill>
                <a:effectLst>
                  <a:outerShdw blurRad="38100" dist="38100" dir="2700000" algn="tl">
                    <a:srgbClr val="000000">
                      <a:alpha val="43137"/>
                    </a:srgbClr>
                  </a:outerShdw>
                </a:effectLst>
              </a:rPr>
              <a:t>we were all baptized into one body</a:t>
            </a:r>
            <a:r>
              <a:rPr lang="en-US" sz="3600" dirty="0">
                <a:effectLst>
                  <a:outerShdw blurRad="38100" dist="38100" dir="2700000" algn="tl">
                    <a:srgbClr val="000000">
                      <a:alpha val="43137"/>
                    </a:srgbClr>
                  </a:outerShdw>
                </a:effectLst>
              </a:rPr>
              <a:t>, whether Jews or Greeks, whether slaves or free, and we were all made to drink of one Spirit.”</a:t>
            </a:r>
          </a:p>
        </p:txBody>
      </p:sp>
      <p:pic>
        <p:nvPicPr>
          <p:cNvPr id="4" name="Picture 3">
            <a:extLst>
              <a:ext uri="{FF2B5EF4-FFF2-40B4-BE49-F238E27FC236}">
                <a16:creationId xmlns:a16="http://schemas.microsoft.com/office/drawing/2014/main" id="{35FCB1D8-6EC8-28EC-F6EB-7A1C27FEB312}"/>
              </a:ext>
            </a:extLst>
          </p:cNvPr>
          <p:cNvPicPr>
            <a:picLocks noChangeAspect="1"/>
          </p:cNvPicPr>
          <p:nvPr/>
        </p:nvPicPr>
        <p:blipFill>
          <a:blip r:embed="rId3"/>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229396129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1733550" y="0"/>
            <a:ext cx="8724900" cy="1143000"/>
          </a:xfrm>
        </p:spPr>
        <p:txBody>
          <a:bodyPr/>
          <a:lstStyle/>
          <a:p>
            <a:pPr algn="ctr" eaLnBrk="1" hangingPunct="1"/>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Lewis Sperry Chafer</a:t>
            </a:r>
            <a:br>
              <a:rPr lang="en-US" sz="2800" dirty="0">
                <a:solidFill>
                  <a:schemeClr val="tx1"/>
                </a:solidFill>
              </a:rPr>
            </a:br>
            <a:r>
              <a:rPr lang="en-US" sz="2000" dirty="0">
                <a:solidFill>
                  <a:schemeClr val="tx1"/>
                </a:solidFill>
              </a:rPr>
              <a:t>vol. 5, </a:t>
            </a:r>
            <a:r>
              <a:rPr lang="en-US" sz="2000" i="1" dirty="0">
                <a:solidFill>
                  <a:schemeClr val="tx1"/>
                </a:solidFill>
              </a:rPr>
              <a:t>Systematic Theology</a:t>
            </a:r>
            <a:r>
              <a:rPr lang="en-US" sz="2000" dirty="0">
                <a:solidFill>
                  <a:schemeClr val="tx1"/>
                </a:solidFill>
              </a:rPr>
              <a:t> (Grand Rapids, MI: Kregel Publications, 1993), </a:t>
            </a:r>
            <a:r>
              <a:rPr lang="en-US" sz="2000" dirty="0"/>
              <a:t>158</a:t>
            </a:r>
            <a:r>
              <a:rPr lang="en-US" sz="2000" dirty="0">
                <a:solidFill>
                  <a:schemeClr val="tx1"/>
                </a:solidFill>
              </a:rPr>
              <a:t>.</a:t>
            </a:r>
            <a:endParaRPr lang="en-US" sz="2800" dirty="0">
              <a:solidFill>
                <a:schemeClr val="tx1"/>
              </a:solidFill>
            </a:endParaRPr>
          </a:p>
        </p:txBody>
      </p:sp>
      <p:sp>
        <p:nvSpPr>
          <p:cNvPr id="39939" name="Content Placeholder 2"/>
          <p:cNvSpPr>
            <a:spLocks noGrp="1"/>
          </p:cNvSpPr>
          <p:nvPr>
            <p:ph idx="1"/>
          </p:nvPr>
        </p:nvSpPr>
        <p:spPr>
          <a:xfrm>
            <a:off x="228600" y="1524000"/>
            <a:ext cx="11734800" cy="4114800"/>
          </a:xfrm>
        </p:spPr>
        <p:txBody>
          <a:bodyPr/>
          <a:lstStyle/>
          <a:p>
            <a:pPr marL="0" indent="0" algn="just" eaLnBrk="1" hangingPunct="1">
              <a:buNone/>
              <a:defRPr/>
            </a:pPr>
            <a:r>
              <a:rPr lang="en-US" sz="3200" dirty="0"/>
              <a:t>“Thoughtless and absurd is the modern notion that Christ was praying that denominations which exist in this remote time and in a country then unknown might become organically united in one, and therefore it is the duty of all sects to unite and thus help to answer this prayer. As indicated before, this unity is sought at the hand of the Father, indicating that it is a divine undertaking. It is that, and it results in a unity as organic and vital as that between the Father and the Son. This prayer began to be answered on the Day of Pentecost when believers were by the Spirit baptized into one Body, and is constantly answered whenever a soul is saved and thus joined as a member to the Body of Christ by the same baptism of the Spirit.” </a:t>
            </a:r>
          </a:p>
        </p:txBody>
      </p:sp>
      <p:pic>
        <p:nvPicPr>
          <p:cNvPr id="58372" name="Picture 6"/>
          <p:cNvPicPr>
            <a:picLocks noChangeAspect="1" noChangeArrowheads="1"/>
          </p:cNvPicPr>
          <p:nvPr/>
        </p:nvPicPr>
        <p:blipFill>
          <a:blip r:embed="rId2" cstate="print"/>
          <a:srcRect/>
          <a:stretch>
            <a:fillRect/>
          </a:stretch>
        </p:blipFill>
        <p:spPr bwMode="auto">
          <a:xfrm>
            <a:off x="10744200" y="213360"/>
            <a:ext cx="838200" cy="11582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5018036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41014584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229100" y="228600"/>
            <a:ext cx="3733800" cy="8001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Adams</a:t>
            </a:r>
          </a:p>
        </p:txBody>
      </p:sp>
      <p:sp>
        <p:nvSpPr>
          <p:cNvPr id="3" name="Content Placeholder 2"/>
          <p:cNvSpPr>
            <a:spLocks noGrp="1"/>
          </p:cNvSpPr>
          <p:nvPr>
            <p:ph idx="1"/>
          </p:nvPr>
        </p:nvSpPr>
        <p:spPr>
          <a:xfrm>
            <a:off x="3962400" y="1066800"/>
            <a:ext cx="7620000" cy="4495800"/>
          </a:xfrm>
        </p:spPr>
        <p:txBody>
          <a:bodyPr/>
          <a:lstStyle/>
          <a:p>
            <a:pPr marL="0" indent="0" algn="just" eaLnBrk="1" hangingPunct="1">
              <a:lnSpc>
                <a:spcPct val="100000"/>
              </a:lnSpc>
              <a:buNone/>
              <a:defRPr/>
            </a:pPr>
            <a:r>
              <a:rPr lang="en-US" sz="3200" dirty="0">
                <a:effectLst>
                  <a:outerShdw blurRad="38100" dist="38100" dir="2700000" algn="tl">
                    <a:srgbClr val="000000">
                      <a:alpha val="43137"/>
                    </a:srgbClr>
                  </a:outerShdw>
                </a:effectLst>
                <a:latin typeface="Calibri" panose="020F0502020204030204" pitchFamily="34" charset="0"/>
                <a:cs typeface="Calibri" pitchFamily="34" charset="0"/>
              </a:rPr>
              <a:t>“</a:t>
            </a:r>
            <a:r>
              <a:rPr lang="en-US" sz="3200" dirty="0">
                <a:effectLst>
                  <a:outerShdw blurRad="38100" dist="38100" dir="2700000" algn="tl">
                    <a:srgbClr val="000000">
                      <a:alpha val="43137"/>
                    </a:srgbClr>
                  </a:outerShdw>
                </a:effectLst>
                <a:latin typeface="Calibri" panose="020F0502020204030204" pitchFamily="34" charset="0"/>
              </a:rPr>
              <a:t>The moment the idea is admitted into society, that property is not as sacred as the laws of God, and that there is not a force of law and public justice to protect it, anarchy and tyranny commence. If ‘Thou Shalt Not Covet,’ and ‘Thou Shalt Not Steal’ were not commandments of Heaven, they must be made inviolable precepts in every society before it can be civilized or made free</a:t>
            </a:r>
            <a:r>
              <a:rPr lang="en-US" sz="3200" dirty="0">
                <a:effectLst>
                  <a:outerShdw blurRad="38100" dist="38100" dir="2700000" algn="tl">
                    <a:srgbClr val="000000">
                      <a:alpha val="43137"/>
                    </a:srgbClr>
                  </a:outerShdw>
                </a:effectLst>
                <a:latin typeface="Calibri" pitchFamily="34" charset="0"/>
                <a:cs typeface="Calibri" pitchFamily="34" charset="0"/>
              </a:rPr>
              <a:t>.”</a:t>
            </a:r>
          </a:p>
        </p:txBody>
      </p:sp>
      <p:sp>
        <p:nvSpPr>
          <p:cNvPr id="30724" name="TextBox 4"/>
          <p:cNvSpPr txBox="1">
            <a:spLocks noChangeArrowheads="1"/>
          </p:cNvSpPr>
          <p:nvPr/>
        </p:nvSpPr>
        <p:spPr bwMode="auto">
          <a:xfrm>
            <a:off x="2476500" y="6248405"/>
            <a:ext cx="7239000" cy="461665"/>
          </a:xfrm>
          <a:prstGeom prst="rect">
            <a:avLst/>
          </a:prstGeom>
          <a:noFill/>
          <a:ln w="9525">
            <a:noFill/>
            <a:miter lim="800000"/>
            <a:headEnd/>
            <a:tailEnd/>
          </a:ln>
        </p:spPr>
        <p:txBody>
          <a:bodyPr>
            <a:spAutoFit/>
          </a:bodyPr>
          <a:lstStyle/>
          <a:p>
            <a:pPr algn="ctr" eaLnBrk="0" hangingPunct="0"/>
            <a:r>
              <a:rPr lang="en-US" sz="1200" dirty="0">
                <a:latin typeface="Calibri" panose="020F0502020204030204" pitchFamily="34" charset="0"/>
              </a:rPr>
              <a:t>John Adams, </a:t>
            </a:r>
            <a:r>
              <a:rPr lang="en-US" sz="1200" i="1" dirty="0">
                <a:latin typeface="Calibri" panose="020F0502020204030204" pitchFamily="34" charset="0"/>
              </a:rPr>
              <a:t>A </a:t>
            </a:r>
            <a:r>
              <a:rPr lang="en-US" sz="1200" i="1" dirty="0" err="1">
                <a:latin typeface="Calibri" panose="020F0502020204030204" pitchFamily="34" charset="0"/>
              </a:rPr>
              <a:t>Defence</a:t>
            </a:r>
            <a:r>
              <a:rPr lang="en-US" sz="1200" i="1" dirty="0">
                <a:latin typeface="Calibri" panose="020F0502020204030204" pitchFamily="34" charset="0"/>
              </a:rPr>
              <a:t> of the Constitutions of Government of the United States of America</a:t>
            </a:r>
            <a:r>
              <a:rPr lang="en-US" sz="1200" dirty="0">
                <a:latin typeface="Calibri" panose="020F0502020204030204" pitchFamily="34" charset="0"/>
              </a:rPr>
              <a:t>, 3 vols., American Constitutional and Legal History, ed. Leonard W. Levy (London: Dilly, 1787; reprint, NY: </a:t>
            </a:r>
            <a:r>
              <a:rPr lang="en-US" sz="1200" dirty="0" err="1">
                <a:latin typeface="Calibri" panose="020F0502020204030204" pitchFamily="34" charset="0"/>
              </a:rPr>
              <a:t>Da</a:t>
            </a:r>
            <a:r>
              <a:rPr lang="en-US" sz="1200" dirty="0">
                <a:latin typeface="Calibri" panose="020F0502020204030204" pitchFamily="34" charset="0"/>
              </a:rPr>
              <a:t> Capo, 1971), 3:217</a:t>
            </a:r>
            <a:endParaRPr lang="en-US" sz="1200" dirty="0">
              <a:latin typeface="Calibri" pitchFamily="34" charset="0"/>
              <a:cs typeface="Calibri" pitchFamily="34" charset="0"/>
            </a:endParaRPr>
          </a:p>
        </p:txBody>
      </p:sp>
      <p:pic>
        <p:nvPicPr>
          <p:cNvPr id="52226" name="Picture 2" descr="http://johnadamsinfo.com/images/johnadamsinfo.com/john-adams-war.jpg"/>
          <p:cNvPicPr>
            <a:picLocks noChangeAspect="1" noChangeArrowheads="1"/>
          </p:cNvPicPr>
          <p:nvPr/>
        </p:nvPicPr>
        <p:blipFill>
          <a:blip r:embed="rId2" cstate="print"/>
          <a:srcRect/>
          <a:stretch>
            <a:fillRect/>
          </a:stretch>
        </p:blipFill>
        <p:spPr bwMode="auto">
          <a:xfrm>
            <a:off x="685800" y="1200154"/>
            <a:ext cx="2743200" cy="2743200"/>
          </a:xfrm>
          <a:prstGeom prst="rect">
            <a:avLst/>
          </a:prstGeom>
          <a:noFill/>
          <a:ln>
            <a:solidFill>
              <a:schemeClr val="tx1"/>
            </a:solidFill>
          </a:ln>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047" y="228600"/>
            <a:ext cx="8659906" cy="64008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784013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43000"/>
            <a:ext cx="10972800" cy="1676400"/>
          </a:xfrm>
        </p:spPr>
        <p:txBody>
          <a:bodyPr/>
          <a:lstStyle/>
          <a:p>
            <a:pPr marL="0" indent="0" algn="just">
              <a:lnSpc>
                <a:spcPct val="100000"/>
              </a:lnSpc>
              <a:buNone/>
              <a:defRPr/>
            </a:pPr>
            <a:r>
              <a:rPr lang="en-US" sz="3200" dirty="0">
                <a:effectLst>
                  <a:outerShdw blurRad="38100" dist="38100" dir="2700000" algn="tl">
                    <a:srgbClr val="000000">
                      <a:alpha val="43137"/>
                    </a:srgbClr>
                  </a:outerShdw>
                </a:effectLst>
              </a:rPr>
              <a:t>“Arise upon your feet, speak or make some sound, continue to make sounds of some kind, and the Lord will make a language or tongue of it.”</a:t>
            </a:r>
          </a:p>
        </p:txBody>
      </p:sp>
      <p:sp>
        <p:nvSpPr>
          <p:cNvPr id="99331" name="TextBox 3"/>
          <p:cNvSpPr txBox="1">
            <a:spLocks noChangeArrowheads="1"/>
          </p:cNvSpPr>
          <p:nvPr/>
        </p:nvSpPr>
        <p:spPr bwMode="auto">
          <a:xfrm>
            <a:off x="3228975" y="228601"/>
            <a:ext cx="57340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Joseph Smith’s Command</a:t>
            </a:r>
          </a:p>
        </p:txBody>
      </p:sp>
      <p:sp>
        <p:nvSpPr>
          <p:cNvPr id="2" name="TextBox 1">
            <a:extLst>
              <a:ext uri="{FF2B5EF4-FFF2-40B4-BE49-F238E27FC236}">
                <a16:creationId xmlns:a16="http://schemas.microsoft.com/office/drawing/2014/main" id="{951B88A4-B564-42A8-8DEC-A30ECA3E004B}"/>
              </a:ext>
            </a:extLst>
          </p:cNvPr>
          <p:cNvSpPr txBox="1"/>
          <p:nvPr/>
        </p:nvSpPr>
        <p:spPr>
          <a:xfrm>
            <a:off x="2971800" y="6428601"/>
            <a:ext cx="6248400" cy="276999"/>
          </a:xfrm>
          <a:prstGeom prst="rect">
            <a:avLst/>
          </a:prstGeom>
          <a:noFill/>
        </p:spPr>
        <p:txBody>
          <a:bodyPr wrap="square" rtlCol="0">
            <a:spAutoFit/>
          </a:bodyPr>
          <a:lstStyle/>
          <a:p>
            <a:pPr algn="ctr"/>
            <a:r>
              <a:rPr lang="en-US" sz="1200" dirty="0">
                <a:effectLst>
                  <a:outerShdw blurRad="38100" dist="38100" dir="2700000" algn="tl">
                    <a:srgbClr val="000000">
                      <a:alpha val="43137"/>
                    </a:srgbClr>
                  </a:outerShdw>
                </a:effectLst>
              </a:rPr>
              <a:t>Joseph </a:t>
            </a:r>
            <a:r>
              <a:rPr lang="en-US" sz="1200" dirty="0" err="1">
                <a:effectLst>
                  <a:outerShdw blurRad="38100" dist="38100" dir="2700000" algn="tl">
                    <a:srgbClr val="000000">
                      <a:alpha val="43137"/>
                    </a:srgbClr>
                  </a:outerShdw>
                </a:effectLst>
              </a:rPr>
              <a:t>Dillow</a:t>
            </a:r>
            <a:r>
              <a:rPr lang="en-US" sz="1200" dirty="0">
                <a:effectLst>
                  <a:outerShdw blurRad="38100" dist="38100" dir="2700000" algn="tl">
                    <a:srgbClr val="000000">
                      <a:alpha val="43137"/>
                    </a:srgbClr>
                  </a:outerShdw>
                </a:effectLst>
              </a:rPr>
              <a:t>, Speaking in Tongues (Grand Rapids: Zondervan Publishing House, 1975), p. 173.</a:t>
            </a:r>
          </a:p>
        </p:txBody>
      </p:sp>
      <p:pic>
        <p:nvPicPr>
          <p:cNvPr id="4" name="Picture 3">
            <a:extLst>
              <a:ext uri="{FF2B5EF4-FFF2-40B4-BE49-F238E27FC236}">
                <a16:creationId xmlns:a16="http://schemas.microsoft.com/office/drawing/2014/main" id="{4A4B79E2-9A73-4307-8E93-9C53FA2931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03589" y="2743200"/>
            <a:ext cx="5184822" cy="2743200"/>
          </a:xfrm>
          <a:prstGeom prst="rect">
            <a:avLst/>
          </a:prstGeom>
        </p:spPr>
      </p:pic>
    </p:spTree>
    <p:extLst>
      <p:ext uri="{BB962C8B-B14F-4D97-AF65-F5344CB8AC3E}">
        <p14:creationId xmlns:p14="http://schemas.microsoft.com/office/powerpoint/2010/main" val="852087616"/>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unds Of Trumpet: The Seven Feasts of Israel are ...">
            <a:extLst>
              <a:ext uri="{FF2B5EF4-FFF2-40B4-BE49-F238E27FC236}">
                <a16:creationId xmlns:a16="http://schemas.microsoft.com/office/drawing/2014/main" id="{41C4DB65-40CE-4E4A-ACC3-A16678F3A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399"/>
            <a:ext cx="10879667" cy="6555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444227"/>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0BED5768-DBB1-9783-47D1-4D200788468D}"/>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9329195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2866F4FD-09DD-3135-6D6C-6FA8FEB7ED39}"/>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66806567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807939-35E7-4F52-AA3D-1DD48B0EFF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1295400" y="1"/>
            <a:ext cx="9601200" cy="2523768"/>
          </a:xfrm>
          <a:prstGeom prst="rect">
            <a:avLst/>
          </a:prstGeom>
          <a:noFill/>
          <a:ln w="28575">
            <a:noFill/>
            <a:miter lim="800000"/>
            <a:headEnd/>
            <a:tailEnd/>
          </a:ln>
        </p:spPr>
        <p:txBody>
          <a:bodyPr wrap="square">
            <a:spAutoFit/>
          </a:bodyPr>
          <a:lstStyle/>
          <a:p>
            <a:pPr algn="ctr" eaLnBrk="1" hangingPunct="1">
              <a:spcBef>
                <a:spcPts val="0"/>
              </a:spcBef>
              <a:spcAft>
                <a:spcPts val="1200"/>
              </a:spcAft>
              <a:buClr>
                <a:schemeClr val="tx1"/>
              </a:buClr>
              <a:buSzPct val="75000"/>
              <a:defRPr/>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Matthew 16:18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also say to you that you are Peter, and upon this rock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build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oikodomeō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My church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dirty="0">
                <a:effectLst>
                  <a:outerShdw blurRad="38100" dist="38100" dir="2700000" algn="tl">
                    <a:srgbClr val="000000">
                      <a:alpha val="43137"/>
                    </a:srgbClr>
                  </a:outerShdw>
                </a:effectLst>
                <a:cs typeface="Calibri" panose="020F0502020204030204" pitchFamily="34" charset="0"/>
              </a:rPr>
              <a:t>the gates of Hades WILL NOT overpower it.”</a:t>
            </a:r>
            <a:endParaRPr lang="en-US" altLang="en-US" sz="3600" dirty="0">
              <a:effectLst>
                <a:outerShdw blurRad="38100" dist="38100" dir="2700000" algn="tl">
                  <a:srgbClr val="000000">
                    <a:alpha val="43137"/>
                  </a:srgbClr>
                </a:outerShdw>
              </a:effectLst>
              <a:cs typeface="Calibri" panose="020F0502020204030204" pitchFamily="34" charset="0"/>
            </a:endParaRPr>
          </a:p>
        </p:txBody>
      </p:sp>
      <p:sp>
        <p:nvSpPr>
          <p:cNvPr id="5" name="Slide Number Placeholder 1">
            <a:extLst>
              <a:ext uri="{FF2B5EF4-FFF2-40B4-BE49-F238E27FC236}">
                <a16:creationId xmlns:a16="http://schemas.microsoft.com/office/drawing/2014/main" id="{9B52D765-6944-45C9-9B91-0FD0891DE5D6}"/>
              </a:ext>
            </a:extLst>
          </p:cNvPr>
          <p:cNvSpPr txBox="1">
            <a:spLocks/>
          </p:cNvSpPr>
          <p:nvPr/>
        </p:nvSpPr>
        <p:spPr>
          <a:xfrm>
            <a:off x="9347200" y="6248400"/>
            <a:ext cx="2540000" cy="457200"/>
          </a:xfrm>
          <a:prstGeom prst="rect">
            <a:avLst/>
          </a:prstGeom>
        </p:spPr>
        <p:txBody>
          <a:bodyPr anchor="ct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B3C3A6CF-E9D9-4FB9-8425-0D4364AA3ACE}" type="slidenum">
              <a:rPr lang="en-US" altLang="en-US" sz="1600" b="1">
                <a:latin typeface="Calibri" panose="020F0502020204030204" pitchFamily="34" charset="0"/>
                <a:cs typeface="Calibri" panose="020F0502020204030204" pitchFamily="34" charset="0"/>
              </a:rPr>
              <a:pPr algn="r">
                <a:defRPr/>
              </a:pPr>
              <a:t>213</a:t>
            </a:fld>
            <a:endParaRPr lang="en-US" altLang="en-US" sz="1600" b="1"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FA8FF99-5E30-4649-BBE1-63182A55E4D3}"/>
              </a:ext>
            </a:extLst>
          </p:cNvPr>
          <p:cNvPicPr>
            <a:picLocks noChangeAspect="1"/>
          </p:cNvPicPr>
          <p:nvPr/>
        </p:nvPicPr>
        <p:blipFill>
          <a:blip r:embed="rId4"/>
          <a:stretch>
            <a:fillRect/>
          </a:stretch>
        </p:blipFill>
        <p:spPr>
          <a:xfrm>
            <a:off x="1758320" y="2819400"/>
            <a:ext cx="8675360" cy="1828959"/>
          </a:xfrm>
          <a:prstGeom prst="rect">
            <a:avLst/>
          </a:prstGeom>
        </p:spPr>
      </p:pic>
    </p:spTree>
    <p:extLst>
      <p:ext uri="{BB962C8B-B14F-4D97-AF65-F5344CB8AC3E}">
        <p14:creationId xmlns:p14="http://schemas.microsoft.com/office/powerpoint/2010/main" val="477004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Coming of the Holy Spirit (1-4)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Holy Spirit’s Impact (5-13)</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Sermon (14-36)</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Sermon’s Impact (37-47)</a:t>
            </a:r>
          </a:p>
        </p:txBody>
      </p:sp>
      <p:pic>
        <p:nvPicPr>
          <p:cNvPr id="3" name="Picture 2">
            <a:extLst>
              <a:ext uri="{FF2B5EF4-FFF2-40B4-BE49-F238E27FC236}">
                <a16:creationId xmlns:a16="http://schemas.microsoft.com/office/drawing/2014/main" id="{CE7BD969-BE2C-1F77-23A5-56726EC5B15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319227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43000"/>
            <a:ext cx="10972800" cy="2819400"/>
          </a:xfrm>
        </p:spPr>
        <p:txBody>
          <a:bodyPr/>
          <a:lstStyle/>
          <a:p>
            <a:pPr marL="0" indent="0" algn="just">
              <a:lnSpc>
                <a:spcPct val="100000"/>
              </a:lnSpc>
              <a:buNone/>
              <a:defRPr/>
            </a:pPr>
            <a:r>
              <a:rPr lang="en-US" sz="3200" dirty="0">
                <a:effectLst>
                  <a:outerShdw blurRad="38100" dist="38100" dir="2700000" algn="tl">
                    <a:srgbClr val="000000">
                      <a:alpha val="43137"/>
                    </a:srgbClr>
                  </a:outerShdw>
                </a:effectLst>
              </a:rPr>
              <a:t>“Shouting, jerks, and dancing were common in their services, and Brigham Young not only spoke in </a:t>
            </a:r>
            <a:r>
              <a:rPr lang="en-US" sz="3200" b="1" u="sng" dirty="0">
                <a:solidFill>
                  <a:srgbClr val="FFFFCC"/>
                </a:solidFill>
                <a:effectLst>
                  <a:outerShdw blurRad="38100" dist="38100" dir="2700000" algn="tl">
                    <a:srgbClr val="000000">
                      <a:alpha val="43137"/>
                    </a:srgbClr>
                  </a:outerShdw>
                </a:effectLst>
              </a:rPr>
              <a:t>unknown tongues</a:t>
            </a:r>
            <a:r>
              <a:rPr lang="en-US" sz="3200" b="1" dirty="0">
                <a:solidFill>
                  <a:srgbClr val="FFFFCC"/>
                </a:solidFill>
                <a:effectLst>
                  <a:outerShdw blurRad="38100" dist="38100" dir="2700000" algn="tl">
                    <a:srgbClr val="000000">
                      <a:alpha val="43137"/>
                    </a:srgbClr>
                  </a:outerShdw>
                </a:effectLst>
              </a:rPr>
              <a:t> </a:t>
            </a:r>
            <a:r>
              <a:rPr lang="en-US" sz="3200" dirty="0">
                <a:effectLst>
                  <a:outerShdw blurRad="38100" dist="38100" dir="2700000" algn="tl">
                    <a:srgbClr val="000000">
                      <a:alpha val="43137"/>
                    </a:srgbClr>
                  </a:outerShdw>
                </a:effectLst>
              </a:rPr>
              <a:t>but interpreted his messages to his hearers.”</a:t>
            </a:r>
          </a:p>
        </p:txBody>
      </p:sp>
      <p:sp>
        <p:nvSpPr>
          <p:cNvPr id="99331" name="TextBox 3"/>
          <p:cNvSpPr txBox="1">
            <a:spLocks noChangeArrowheads="1"/>
          </p:cNvSpPr>
          <p:nvPr/>
        </p:nvSpPr>
        <p:spPr bwMode="auto">
          <a:xfrm>
            <a:off x="3228975" y="228601"/>
            <a:ext cx="57340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Brigham Young</a:t>
            </a:r>
          </a:p>
        </p:txBody>
      </p:sp>
      <p:sp>
        <p:nvSpPr>
          <p:cNvPr id="2" name="TextBox 1">
            <a:extLst>
              <a:ext uri="{FF2B5EF4-FFF2-40B4-BE49-F238E27FC236}">
                <a16:creationId xmlns:a16="http://schemas.microsoft.com/office/drawing/2014/main" id="{951B88A4-B564-42A8-8DEC-A30ECA3E004B}"/>
              </a:ext>
            </a:extLst>
          </p:cNvPr>
          <p:cNvSpPr txBox="1"/>
          <p:nvPr/>
        </p:nvSpPr>
        <p:spPr>
          <a:xfrm>
            <a:off x="2971800" y="6504801"/>
            <a:ext cx="6248400" cy="276999"/>
          </a:xfrm>
          <a:prstGeom prst="rect">
            <a:avLst/>
          </a:prstGeom>
          <a:noFill/>
        </p:spPr>
        <p:txBody>
          <a:bodyPr wrap="square" rtlCol="0">
            <a:spAutoFit/>
          </a:bodyPr>
          <a:lstStyle/>
          <a:p>
            <a:pPr algn="ctr"/>
            <a:r>
              <a:rPr lang="en-US" sz="1200" dirty="0">
                <a:effectLst>
                  <a:outerShdw blurRad="38100" dist="38100" dir="2700000" algn="tl">
                    <a:srgbClr val="000000">
                      <a:alpha val="43137"/>
                    </a:srgbClr>
                  </a:outerShdw>
                </a:effectLst>
              </a:rPr>
              <a:t>Thomas R. Edgar, Miraculous Gifts, (Neptune, New Jersey, </a:t>
            </a:r>
            <a:r>
              <a:rPr lang="en-US" sz="1200" dirty="0" err="1">
                <a:effectLst>
                  <a:outerShdw blurRad="38100" dist="38100" dir="2700000" algn="tl">
                    <a:srgbClr val="000000">
                      <a:alpha val="43137"/>
                    </a:srgbClr>
                  </a:outerShdw>
                </a:effectLst>
              </a:rPr>
              <a:t>Loizeaux</a:t>
            </a:r>
            <a:r>
              <a:rPr lang="en-US" sz="1200" dirty="0">
                <a:effectLst>
                  <a:outerShdw blurRad="38100" dist="38100" dir="2700000" algn="tl">
                    <a:srgbClr val="000000">
                      <a:alpha val="43137"/>
                    </a:srgbClr>
                  </a:outerShdw>
                </a:effectLst>
              </a:rPr>
              <a:t> Brothers, 1983), p. 255.</a:t>
            </a:r>
          </a:p>
        </p:txBody>
      </p:sp>
      <p:pic>
        <p:nvPicPr>
          <p:cNvPr id="4" name="Picture 3">
            <a:extLst>
              <a:ext uri="{FF2B5EF4-FFF2-40B4-BE49-F238E27FC236}">
                <a16:creationId xmlns:a16="http://schemas.microsoft.com/office/drawing/2014/main" id="{BC478F66-58D1-4176-9571-FC547FD32D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16576" y="3124200"/>
            <a:ext cx="1958848" cy="2286000"/>
          </a:xfrm>
          <a:prstGeom prst="rect">
            <a:avLst/>
          </a:prstGeom>
        </p:spPr>
      </p:pic>
    </p:spTree>
    <p:extLst>
      <p:ext uri="{BB962C8B-B14F-4D97-AF65-F5344CB8AC3E}">
        <p14:creationId xmlns:p14="http://schemas.microsoft.com/office/powerpoint/2010/main" val="1287910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914400"/>
            <a:ext cx="10972800" cy="4648200"/>
          </a:xfrm>
        </p:spPr>
        <p:txBody>
          <a:bodyPr/>
          <a:lstStyle/>
          <a:p>
            <a:pPr marL="0" indent="0" algn="just">
              <a:lnSpc>
                <a:spcPct val="100000"/>
              </a:lnSpc>
              <a:buNone/>
              <a:defRPr/>
            </a:pPr>
            <a:r>
              <a:rPr lang="en-US" sz="3200" dirty="0">
                <a:effectLst>
                  <a:outerShdw blurRad="38100" dist="38100" dir="2700000" algn="tl">
                    <a:srgbClr val="000000">
                      <a:alpha val="43137"/>
                    </a:srgbClr>
                  </a:outerShdw>
                </a:effectLst>
              </a:rPr>
              <a:t>“Now before you sit down and write me a letter telling me how real your experience with tongues is, let me tell you about mine. I’ve spoken in tongues on several occasions. I’ve walked down aisles, I’ve prayed through at the altar, I’ve followed the instructions of the spiritual leaders who were telling me how to speak in tongues, and I spoke in tongues. </a:t>
            </a:r>
            <a:r>
              <a:rPr lang="en-US" sz="3200" b="1" u="sng" dirty="0">
                <a:solidFill>
                  <a:srgbClr val="FFFFCC"/>
                </a:solidFill>
                <a:effectLst>
                  <a:outerShdw blurRad="38100" dist="38100" dir="2700000" algn="tl">
                    <a:srgbClr val="000000">
                      <a:alpha val="43137"/>
                    </a:srgbClr>
                  </a:outerShdw>
                </a:effectLst>
              </a:rPr>
              <a:t>It was very real. It happened. There was nothing unreal about it. But it was not of the Holy Spirit! How do I know? I wasn’t even saved at the time.</a:t>
            </a:r>
            <a:r>
              <a:rPr lang="en-US" sz="3200" dirty="0">
                <a:effectLst>
                  <a:outerShdw blurRad="38100" dist="38100" dir="2700000" algn="tl">
                    <a:srgbClr val="000000">
                      <a:alpha val="43137"/>
                    </a:srgbClr>
                  </a:outerShdw>
                </a:effectLst>
              </a:rPr>
              <a:t> That’s how I know. I became convinced by the preaching I heard that I must speak in tongues to be right with God. I was determined to do it, and I did it.”</a:t>
            </a:r>
          </a:p>
        </p:txBody>
      </p:sp>
      <p:sp>
        <p:nvSpPr>
          <p:cNvPr id="99331" name="TextBox 3"/>
          <p:cNvSpPr txBox="1">
            <a:spLocks noChangeArrowheads="1"/>
          </p:cNvSpPr>
          <p:nvPr/>
        </p:nvSpPr>
        <p:spPr bwMode="auto">
          <a:xfrm>
            <a:off x="3228975" y="228601"/>
            <a:ext cx="57340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Tongues and the Unsaved</a:t>
            </a:r>
          </a:p>
        </p:txBody>
      </p:sp>
      <p:sp>
        <p:nvSpPr>
          <p:cNvPr id="2" name="TextBox 1">
            <a:extLst>
              <a:ext uri="{FF2B5EF4-FFF2-40B4-BE49-F238E27FC236}">
                <a16:creationId xmlns:a16="http://schemas.microsoft.com/office/drawing/2014/main" id="{951B88A4-B564-42A8-8DEC-A30ECA3E004B}"/>
              </a:ext>
            </a:extLst>
          </p:cNvPr>
          <p:cNvSpPr txBox="1"/>
          <p:nvPr/>
        </p:nvSpPr>
        <p:spPr>
          <a:xfrm>
            <a:off x="2971800" y="6320135"/>
            <a:ext cx="6248400" cy="461665"/>
          </a:xfrm>
          <a:prstGeom prst="rect">
            <a:avLst/>
          </a:prstGeom>
          <a:noFill/>
        </p:spPr>
        <p:txBody>
          <a:bodyPr wrap="square" rtlCol="0">
            <a:spAutoFit/>
          </a:bodyPr>
          <a:lstStyle/>
          <a:p>
            <a:pPr algn="ctr"/>
            <a:r>
              <a:rPr lang="en-US" sz="1200" dirty="0">
                <a:effectLst>
                  <a:outerShdw blurRad="38100" dist="38100" dir="2700000" algn="tl">
                    <a:srgbClr val="000000">
                      <a:alpha val="43137"/>
                    </a:srgbClr>
                  </a:outerShdw>
                </a:effectLst>
              </a:rPr>
              <a:t>Cited by John Miles, The Subject of Tongues, an Introduction to Christian Doctrine: An Outline Course, (Grand Rapids; Grand Rapids School of the Bible and Music, 1974), p. 3.</a:t>
            </a:r>
          </a:p>
        </p:txBody>
      </p:sp>
    </p:spTree>
    <p:extLst>
      <p:ext uri="{BB962C8B-B14F-4D97-AF65-F5344CB8AC3E}">
        <p14:creationId xmlns:p14="http://schemas.microsoft.com/office/powerpoint/2010/main" val="1967743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8788" indent="-458788" algn="ctr" eaLnBrk="1" hangingPunct="1">
              <a:lnSpc>
                <a:spcPct val="100000"/>
              </a:lnSpc>
              <a:buFont typeface="+mj-lt"/>
              <a:buAutoNum type="roman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Holy Spirit’s Impact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2:5-13</a:t>
            </a:r>
          </a:p>
        </p:txBody>
      </p:sp>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Circumstances (5)</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Manifestation of tongues (6-8)</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Nations in the Diaspora (9-12)</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Charge of drunkenness (13)</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288291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spTree>
    <p:extLst>
      <p:ext uri="{BB962C8B-B14F-4D97-AF65-F5344CB8AC3E}">
        <p14:creationId xmlns:p14="http://schemas.microsoft.com/office/powerpoint/2010/main" val="7781683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0" y="76200"/>
            <a:ext cx="8991600" cy="6705600"/>
          </a:xfrm>
          <a:prstGeom prst="rect">
            <a:avLst/>
          </a:prstGeom>
        </p:spPr>
      </p:pic>
    </p:spTree>
    <p:extLst>
      <p:ext uri="{BB962C8B-B14F-4D97-AF65-F5344CB8AC3E}">
        <p14:creationId xmlns:p14="http://schemas.microsoft.com/office/powerpoint/2010/main" val="25349741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233CF8-91C8-45CB-9690-5B529F3653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7171" name="Rectangle 1027"/>
          <p:cNvSpPr>
            <a:spLocks noGrp="1" noChangeArrowheads="1"/>
          </p:cNvSpPr>
          <p:nvPr>
            <p:ph type="body" idx="1"/>
          </p:nvPr>
        </p:nvSpPr>
        <p:spPr>
          <a:xfrm>
            <a:off x="609600" y="0"/>
            <a:ext cx="10972800" cy="5334000"/>
          </a:xfrm>
        </p:spPr>
        <p:txBody>
          <a:bodyPr/>
          <a:lstStyle/>
          <a:p>
            <a:pPr marL="0" indent="0" algn="ctr" defTabSz="685800">
              <a:lnSpc>
                <a:spcPct val="100000"/>
              </a:lnSpc>
              <a:spcBef>
                <a:spcPct val="0"/>
              </a:spcBef>
              <a:spcAft>
                <a:spcPts val="1200"/>
              </a:spcAft>
              <a:buNone/>
              <a:defRPr/>
            </a:pPr>
            <a:r>
              <a:rPr lang="en-US" altLang="en-US" sz="4000" dirty="0">
                <a:solidFill>
                  <a:srgbClr val="00FFFF"/>
                </a:solidFill>
                <a:effectLst>
                  <a:outerShdw blurRad="38100" dist="38100" dir="2700000" algn="tl">
                    <a:srgbClr val="000000">
                      <a:alpha val="43137"/>
                    </a:srgbClr>
                  </a:outerShdw>
                </a:effectLst>
                <a:ea typeface="+mj-ea"/>
                <a:cs typeface="+mj-cs"/>
              </a:rPr>
              <a:t>Daniel 1:1-2</a:t>
            </a:r>
          </a:p>
          <a:p>
            <a:pPr marL="0" indent="0" algn="just" eaLnBrk="1" hangingPunct="1">
              <a:lnSpc>
                <a:spcPct val="100000"/>
              </a:lnSpc>
              <a:spcBef>
                <a:spcPts val="0"/>
              </a:spcBef>
              <a:buNone/>
              <a:defRPr/>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1 </a:t>
            </a:r>
            <a:r>
              <a:rPr lang="en-US" sz="3600" dirty="0">
                <a:effectLst>
                  <a:outerShdw blurRad="38100" dist="38100" dir="2700000" algn="tl">
                    <a:srgbClr val="000000">
                      <a:alpha val="43137"/>
                    </a:srgbClr>
                  </a:outerShdw>
                </a:effectLst>
              </a:rPr>
              <a:t>In the third year of the reign of Jehoiakim king of Judah, Nebuchadnezzar king of Babylon came to Jerusalem and besieged it.</a:t>
            </a:r>
            <a:r>
              <a:rPr lang="en-US" sz="3600" baseline="30000" dirty="0">
                <a:effectLst>
                  <a:outerShdw blurRad="38100" dist="38100" dir="2700000" algn="tl">
                    <a:srgbClr val="000000">
                      <a:alpha val="43137"/>
                    </a:srgbClr>
                  </a:outerShdw>
                </a:effectLst>
              </a:rPr>
              <a:t>2</a:t>
            </a:r>
            <a:r>
              <a:rPr lang="en-US" sz="3600" dirty="0">
                <a:effectLst>
                  <a:outerShdw blurRad="38100" dist="38100" dir="2700000" algn="tl">
                    <a:srgbClr val="000000">
                      <a:alpha val="43137"/>
                    </a:srgbClr>
                  </a:outerShdw>
                </a:effectLst>
              </a:rPr>
              <a:t> The Lord gave Jehoiakim king of Judah into his hand, along with some of the vessels of the house of God; and he brought them to the land of </a:t>
            </a:r>
            <a:r>
              <a:rPr lang="en-US" sz="3600" b="1" u="sng" dirty="0">
                <a:solidFill>
                  <a:srgbClr val="FFFFCC"/>
                </a:solidFill>
                <a:effectLst>
                  <a:outerShdw blurRad="38100" dist="38100" dir="2700000" algn="tl">
                    <a:srgbClr val="000000">
                      <a:alpha val="43137"/>
                    </a:srgbClr>
                  </a:outerShdw>
                </a:effectLst>
              </a:rPr>
              <a:t>Shinar</a:t>
            </a:r>
            <a:r>
              <a:rPr lang="en-US" sz="3600" dirty="0">
                <a:effectLst>
                  <a:outerShdw blurRad="38100" dist="38100" dir="2700000" algn="tl">
                    <a:srgbClr val="000000">
                      <a:alpha val="43137"/>
                    </a:srgbClr>
                  </a:outerShdw>
                </a:effectLst>
              </a:rPr>
              <a:t>, to the house of his god, and he brought the vessels into the treasury of his god</a:t>
            </a:r>
            <a:r>
              <a:rPr lang="en-US" altLang="en-US" sz="36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5047757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1" y="45720"/>
            <a:ext cx="8926101" cy="6766560"/>
          </a:xfrm>
          <a:prstGeom prst="rect">
            <a:avLst/>
          </a:prstGeom>
        </p:spPr>
      </p:pic>
    </p:spTree>
    <p:extLst>
      <p:ext uri="{BB962C8B-B14F-4D97-AF65-F5344CB8AC3E}">
        <p14:creationId xmlns:p14="http://schemas.microsoft.com/office/powerpoint/2010/main" val="35598661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F099EC-BFBD-4C3B-9A9C-D104E57605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39" y="0"/>
            <a:ext cx="12161521" cy="6858000"/>
          </a:xfrm>
          <a:prstGeom prst="rect">
            <a:avLst/>
          </a:prstGeom>
        </p:spPr>
      </p:pic>
      <p:sp>
        <p:nvSpPr>
          <p:cNvPr id="27650" name="Rectangle 3"/>
          <p:cNvSpPr>
            <a:spLocks noGrp="1"/>
          </p:cNvSpPr>
          <p:nvPr>
            <p:ph type="body" idx="4294967295"/>
          </p:nvPr>
        </p:nvSpPr>
        <p:spPr>
          <a:xfrm>
            <a:off x="609600" y="0"/>
            <a:ext cx="10972800" cy="2286000"/>
          </a:xfrm>
        </p:spPr>
        <p:txBody>
          <a:bodyPr/>
          <a:lstStyle/>
          <a:p>
            <a:pPr marL="0" indent="0" algn="ctr" defTabSz="685800" eaLnBrk="1" hangingPunct="1">
              <a:spcBef>
                <a:spcPct val="0"/>
              </a:spcBef>
              <a:spcAft>
                <a:spcPts val="1200"/>
              </a:spcAft>
              <a:buNone/>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1 Peter 5:13</a:t>
            </a:r>
            <a:endPar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“She who is in </a:t>
            </a:r>
            <a:r>
              <a:rPr lang="en-US" sz="3600" b="1" u="sng" dirty="0">
                <a:solidFill>
                  <a:srgbClr val="FFFFCC"/>
                </a:solidFill>
                <a:effectLst>
                  <a:outerShdw blurRad="38100" dist="38100" dir="2700000" algn="tl">
                    <a:srgbClr val="000000">
                      <a:alpha val="43137"/>
                    </a:srgbClr>
                  </a:outerShdw>
                </a:effectLst>
              </a:rPr>
              <a:t>Babylon</a:t>
            </a:r>
            <a:r>
              <a:rPr lang="en-US" sz="3600" dirty="0">
                <a:effectLst>
                  <a:outerShdw blurRad="38100" dist="38100" dir="2700000" algn="tl">
                    <a:srgbClr val="000000">
                      <a:alpha val="43137"/>
                    </a:srgbClr>
                  </a:outerShdw>
                </a:effectLst>
              </a:rPr>
              <a:t>, chosen together with you, sends you greetings, and </a:t>
            </a:r>
            <a:r>
              <a:rPr lang="en-US" sz="3600" i="1" dirty="0">
                <a:effectLst>
                  <a:outerShdw blurRad="38100" dist="38100" dir="2700000" algn="tl">
                    <a:srgbClr val="000000">
                      <a:alpha val="43137"/>
                    </a:srgbClr>
                  </a:outerShdw>
                </a:effectLst>
              </a:rPr>
              <a:t>so does</a:t>
            </a:r>
            <a:r>
              <a:rPr lang="en-US" sz="3600" dirty="0">
                <a:effectLst>
                  <a:outerShdw blurRad="38100" dist="38100" dir="2700000" algn="tl">
                    <a:srgbClr val="000000">
                      <a:alpha val="43137"/>
                    </a:srgbClr>
                  </a:outerShdw>
                </a:effectLst>
              </a:rPr>
              <a:t> my son, Mark.”</a:t>
            </a:r>
          </a:p>
        </p:txBody>
      </p:sp>
      <p:pic>
        <p:nvPicPr>
          <p:cNvPr id="5" name="Picture 6" descr="http://www.maggiesnotebook.com/wp-content/uploads/2011/08/Apostle_John_35.jpg">
            <a:extLst>
              <a:ext uri="{FF2B5EF4-FFF2-40B4-BE49-F238E27FC236}">
                <a16:creationId xmlns:a16="http://schemas.microsoft.com/office/drawing/2014/main" id="{BF9806B0-6239-496A-AD4B-70401F04DB1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64320" y="2133600"/>
            <a:ext cx="2263360" cy="274320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220768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0D4471-004E-A1BE-C790-175E5A5BB120}"/>
              </a:ext>
            </a:extLst>
          </p:cNvPr>
          <p:cNvPicPr>
            <a:picLocks noChangeAspect="1"/>
          </p:cNvPicPr>
          <p:nvPr/>
        </p:nvPicPr>
        <p:blipFill>
          <a:blip r:embed="rId2"/>
          <a:stretch>
            <a:fillRect/>
          </a:stretch>
        </p:blipFill>
        <p:spPr>
          <a:xfrm>
            <a:off x="7949184" y="2060854"/>
            <a:ext cx="3657600" cy="2556829"/>
          </a:xfrm>
          <a:prstGeom prst="rect">
            <a:avLst/>
          </a:prstGeom>
        </p:spPr>
      </p:pic>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Prologue (1-5)</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Jesus’ Ascension (6-11)</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Jerusalem (12-14)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Matthias Chosen (15-26)</a:t>
            </a:r>
          </a:p>
        </p:txBody>
      </p:sp>
    </p:spTree>
    <p:extLst>
      <p:ext uri="{BB962C8B-B14F-4D97-AF65-F5344CB8AC3E}">
        <p14:creationId xmlns:p14="http://schemas.microsoft.com/office/powerpoint/2010/main" val="1629756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828800"/>
            <a:ext cx="10972800" cy="2971800"/>
          </a:xfrm>
        </p:spPr>
        <p:txBody>
          <a:bodyPr/>
          <a:lstStyle/>
          <a:p>
            <a:pPr marL="0" indent="0" algn="just">
              <a:lnSpc>
                <a:spcPct val="100000"/>
              </a:lnSpc>
              <a:spcBef>
                <a:spcPts val="0"/>
              </a:spcBef>
              <a:buNone/>
              <a:defRPr/>
            </a:pPr>
            <a:r>
              <a:rPr lang="en-US" sz="3600" b="1" dirty="0">
                <a:solidFill>
                  <a:srgbClr val="FFFFCC"/>
                </a:solidFill>
                <a:effectLst>
                  <a:outerShdw blurRad="38100" dist="38100" dir="2700000" algn="tl">
                    <a:srgbClr val="000000">
                      <a:alpha val="43137"/>
                    </a:srgbClr>
                  </a:outerShdw>
                </a:effectLst>
              </a:rPr>
              <a:t>1 Peter 5:13 </a:t>
            </a:r>
            <a:r>
              <a:rPr lang="en-US" sz="3600" dirty="0">
                <a:effectLst>
                  <a:outerShdw blurRad="38100" dist="38100" dir="2700000" algn="tl">
                    <a:srgbClr val="000000">
                      <a:alpha val="43137"/>
                    </a:srgbClr>
                  </a:outerShdw>
                </a:effectLst>
              </a:rPr>
              <a:t>(RSB:NASB1995U): “5:13 She who is in Babylon. The church in Rome, where Peter evidently was writing this letter. my son, Mark. John Mark, the writer of the gospel, who was not Peter’s natural son but his son in the faith.”</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B5D4A7D-526D-01F2-27A6-F2C00270E818}"/>
              </a:ext>
            </a:extLst>
          </p:cNvPr>
          <p:cNvSpPr>
            <a:spLocks noGrp="1" noChangeArrowheads="1"/>
          </p:cNvSpPr>
          <p:nvPr>
            <p:ph type="title"/>
          </p:nvPr>
        </p:nvSpPr>
        <p:spPr>
          <a:xfrm>
            <a:off x="3009900" y="228600"/>
            <a:ext cx="6172200" cy="1143000"/>
          </a:xfrm>
        </p:spPr>
        <p:txBody>
          <a:bodyPr/>
          <a:lstStyle/>
          <a:p>
            <a:pPr algn="ctr">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Charles Ryrie</a:t>
            </a:r>
            <a:br>
              <a:rPr lang="en-US" sz="3600" dirty="0"/>
            </a:br>
            <a:r>
              <a:rPr lang="en-US" sz="2000" i="1" dirty="0">
                <a:solidFill>
                  <a:schemeClr val="tx1"/>
                </a:solidFill>
              </a:rPr>
              <a:t>The Ryrie Study Bible, </a:t>
            </a:r>
            <a:r>
              <a:rPr lang="en-US" sz="2000" dirty="0">
                <a:solidFill>
                  <a:schemeClr val="tx1"/>
                </a:solidFill>
              </a:rPr>
              <a:t>page 1548</a:t>
            </a:r>
          </a:p>
        </p:txBody>
      </p:sp>
    </p:spTree>
    <p:extLst>
      <p:ext uri="{BB962C8B-B14F-4D97-AF65-F5344CB8AC3E}">
        <p14:creationId xmlns:p14="http://schemas.microsoft.com/office/powerpoint/2010/main" val="2365906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ABF6E9-0C4B-46BF-984E-5C04F94D7D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39" y="0"/>
            <a:ext cx="12161521" cy="6858000"/>
          </a:xfrm>
          <a:prstGeom prst="rect">
            <a:avLst/>
          </a:prstGeom>
        </p:spPr>
      </p:pic>
      <p:sp>
        <p:nvSpPr>
          <p:cNvPr id="27650" name="Rectangle 3"/>
          <p:cNvSpPr>
            <a:spLocks noGrp="1"/>
          </p:cNvSpPr>
          <p:nvPr>
            <p:ph type="body" idx="4294967295"/>
          </p:nvPr>
        </p:nvSpPr>
        <p:spPr>
          <a:xfrm>
            <a:off x="609600" y="0"/>
            <a:ext cx="10972800" cy="3276600"/>
          </a:xfrm>
        </p:spPr>
        <p:txBody>
          <a:bodyPr/>
          <a:lstStyle/>
          <a:p>
            <a:pPr marL="0" indent="0" algn="ctr" defTabSz="685800">
              <a:lnSpc>
                <a:spcPct val="100000"/>
              </a:lnSpc>
              <a:spcBef>
                <a:spcPct val="0"/>
              </a:spcBef>
              <a:spcAft>
                <a:spcPts val="1200"/>
              </a:spcAft>
              <a:buNone/>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Revelation 17:5</a:t>
            </a:r>
            <a:endPar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p>
            <a:pPr marL="0" indent="0" algn="just">
              <a:lnSpc>
                <a:spcPct val="100000"/>
              </a:lnSpc>
              <a:spcBef>
                <a:spcPts val="0"/>
              </a:spcBef>
              <a:buNone/>
              <a:defRPr/>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rPr>
              <a:t>and on her forehead a name </a:t>
            </a:r>
            <a:r>
              <a:rPr lang="en-US" sz="3600" i="1" dirty="0">
                <a:effectLst>
                  <a:outerShdw blurRad="38100" dist="38100" dir="2700000" algn="tl">
                    <a:srgbClr val="000000">
                      <a:alpha val="43137"/>
                    </a:srgbClr>
                  </a:outerShdw>
                </a:effectLst>
              </a:rPr>
              <a:t>was</a:t>
            </a:r>
            <a:r>
              <a:rPr lang="en-US" sz="3600" dirty="0">
                <a:effectLst>
                  <a:outerShdw blurRad="38100" dist="38100" dir="2700000" algn="tl">
                    <a:srgbClr val="000000">
                      <a:alpha val="43137"/>
                    </a:srgbClr>
                  </a:outerShdw>
                </a:effectLst>
              </a:rPr>
              <a:t> written, a mystery, “</a:t>
            </a:r>
            <a:r>
              <a:rPr lang="en-US" sz="3600" b="1" u="sng" dirty="0">
                <a:solidFill>
                  <a:srgbClr val="FFFFCC"/>
                </a:solidFill>
                <a:effectLst>
                  <a:outerShdw blurRad="38100" dist="38100" dir="2700000" algn="tl">
                    <a:srgbClr val="000000">
                      <a:alpha val="43137"/>
                    </a:srgbClr>
                  </a:outerShdw>
                </a:effectLst>
              </a:rPr>
              <a:t>BABYLON</a:t>
            </a:r>
            <a:r>
              <a:rPr lang="en-US" sz="3600" dirty="0">
                <a:effectLst>
                  <a:outerShdw blurRad="38100" dist="38100" dir="2700000" algn="tl">
                    <a:srgbClr val="000000">
                      <a:alpha val="43137"/>
                    </a:srgbClr>
                  </a:outerShdw>
                </a:effectLst>
              </a:rPr>
              <a:t> THE GREAT, THE </a:t>
            </a:r>
            <a:r>
              <a:rPr lang="en-US" sz="3600" b="1" u="sng" dirty="0">
                <a:solidFill>
                  <a:srgbClr val="FFFFCC"/>
                </a:solidFill>
                <a:effectLst>
                  <a:outerShdw blurRad="38100" dist="38100" dir="2700000" algn="tl">
                    <a:srgbClr val="000000">
                      <a:alpha val="43137"/>
                    </a:srgbClr>
                  </a:outerShdw>
                </a:effectLst>
              </a:rPr>
              <a:t>MOTHER</a:t>
            </a:r>
            <a:r>
              <a:rPr lang="en-US" sz="3600" dirty="0">
                <a:effectLst>
                  <a:outerShdw blurRad="38100" dist="38100" dir="2700000" algn="tl">
                    <a:srgbClr val="000000">
                      <a:alpha val="43137"/>
                    </a:srgbClr>
                  </a:outerShdw>
                </a:effectLst>
              </a:rPr>
              <a:t> OF HARLOTS AND OF THE ABOMINATIONS OF THE EARTH.”</a:t>
            </a:r>
          </a:p>
        </p:txBody>
      </p:sp>
      <p:pic>
        <p:nvPicPr>
          <p:cNvPr id="5" name="Picture 6" descr="http://www.maggiesnotebook.com/wp-content/uploads/2011/08/Apostle_John_35.jpg">
            <a:extLst>
              <a:ext uri="{FF2B5EF4-FFF2-40B4-BE49-F238E27FC236}">
                <a16:creationId xmlns:a16="http://schemas.microsoft.com/office/drawing/2014/main" id="{FCD8DAE5-5D6D-4818-B1F4-9AE2DCE93EB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52934" y="2590800"/>
            <a:ext cx="1886132" cy="228600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6898053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F099EC-BFBD-4C3B-9A9C-D104E57605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39" y="0"/>
            <a:ext cx="12161521" cy="6858000"/>
          </a:xfrm>
          <a:prstGeom prst="rect">
            <a:avLst/>
          </a:prstGeom>
        </p:spPr>
      </p:pic>
      <p:sp>
        <p:nvSpPr>
          <p:cNvPr id="5" name="Rectangle 1">
            <a:extLst>
              <a:ext uri="{FF2B5EF4-FFF2-40B4-BE49-F238E27FC236}">
                <a16:creationId xmlns:a16="http://schemas.microsoft.com/office/drawing/2014/main" id="{3EDEE309-1C46-4CE3-8E5D-AF96322526B4}"/>
              </a:ext>
            </a:extLst>
          </p:cNvPr>
          <p:cNvSpPr>
            <a:spLocks noChangeArrowheads="1"/>
          </p:cNvSpPr>
          <p:nvPr/>
        </p:nvSpPr>
        <p:spPr bwMode="auto">
          <a:xfrm>
            <a:off x="609600" y="0"/>
            <a:ext cx="10972800" cy="3631763"/>
          </a:xfrm>
          <a:prstGeom prst="rect">
            <a:avLst/>
          </a:prstGeom>
          <a:noFill/>
          <a:ln w="28575">
            <a:noFill/>
            <a:miter lim="800000"/>
            <a:headEnd/>
            <a:tailEnd/>
          </a:ln>
        </p:spPr>
        <p:txBody>
          <a:bodyPr wrap="square">
            <a:spAutoFit/>
          </a:bodyPr>
          <a:lstStyle/>
          <a:p>
            <a:pPr algn="ctr" defTabSz="685800" eaLnBrk="1" hangingPunct="1">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ea typeface="+mj-ea"/>
                <a:cs typeface="+mj-cs"/>
              </a:rPr>
              <a:t>Galatians 2:7-8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on the contrary, seeing that I had been entrusted with the gospel to the uncircumcised,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just as Peter had been to the circumcised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He who effectually worked for Peter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his apostleship to the circumcised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effectually worked for me also to the Gentiles).”</a:t>
            </a:r>
          </a:p>
        </p:txBody>
      </p:sp>
    </p:spTree>
    <p:extLst>
      <p:ext uri="{BB962C8B-B14F-4D97-AF65-F5344CB8AC3E}">
        <p14:creationId xmlns:p14="http://schemas.microsoft.com/office/powerpoint/2010/main" val="26015674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F32C0014-0CD1-4B2D-B361-5F1BEF25750A}"/>
              </a:ext>
            </a:extLst>
          </p:cNvPr>
          <p:cNvSpPr>
            <a:spLocks noGrp="1"/>
          </p:cNvSpPr>
          <p:nvPr>
            <p:ph type="title"/>
          </p:nvPr>
        </p:nvSpPr>
        <p:spPr>
          <a:xfrm>
            <a:off x="2209800" y="228600"/>
            <a:ext cx="77724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Josephus</a:t>
            </a:r>
            <a:br>
              <a:rPr lang="en-US" altLang="en-US" sz="3600" dirty="0">
                <a:effectLst>
                  <a:outerShdw blurRad="38100" dist="38100" dir="2700000" algn="tl">
                    <a:srgbClr val="000000">
                      <a:alpha val="43137"/>
                    </a:srgbClr>
                  </a:outerShdw>
                </a:effectLst>
              </a:rPr>
            </a:br>
            <a:r>
              <a:rPr lang="en-US" altLang="en-US" sz="1800" i="1" dirty="0">
                <a:effectLst>
                  <a:outerShdw blurRad="38100" dist="38100" dir="2700000" algn="tl">
                    <a:srgbClr val="000000">
                      <a:alpha val="43137"/>
                    </a:srgbClr>
                  </a:outerShdw>
                </a:effectLst>
                <a:latin typeface="+mn-lt"/>
                <a:ea typeface="+mn-ea"/>
                <a:cs typeface="+mn-cs"/>
              </a:rPr>
              <a:t>Antiquities</a:t>
            </a:r>
            <a:r>
              <a:rPr lang="en-US" altLang="en-US" sz="1800" dirty="0">
                <a:effectLst>
                  <a:outerShdw blurRad="38100" dist="38100" dir="2700000" algn="tl">
                    <a:srgbClr val="000000">
                      <a:alpha val="43137"/>
                    </a:srgbClr>
                  </a:outerShdw>
                </a:effectLst>
                <a:latin typeface="+mn-lt"/>
                <a:ea typeface="+mn-ea"/>
                <a:cs typeface="+mn-cs"/>
              </a:rPr>
              <a:t>, 15.2.2</a:t>
            </a:r>
          </a:p>
        </p:txBody>
      </p:sp>
      <p:sp>
        <p:nvSpPr>
          <p:cNvPr id="3" name="Content Placeholder 2">
            <a:extLst>
              <a:ext uri="{FF2B5EF4-FFF2-40B4-BE49-F238E27FC236}">
                <a16:creationId xmlns:a16="http://schemas.microsoft.com/office/drawing/2014/main" id="{00043FB3-B8EB-4091-93FC-4C2B7BEF9FB9}"/>
              </a:ext>
            </a:extLst>
          </p:cNvPr>
          <p:cNvSpPr>
            <a:spLocks noGrp="1"/>
          </p:cNvSpPr>
          <p:nvPr>
            <p:ph idx="1"/>
          </p:nvPr>
        </p:nvSpPr>
        <p:spPr>
          <a:xfrm>
            <a:off x="609600" y="1295400"/>
            <a:ext cx="10972800" cy="4191000"/>
          </a:xfrm>
        </p:spPr>
        <p:txBody>
          <a:bodyPr/>
          <a:lstStyle/>
          <a:p>
            <a:pPr marL="0" indent="0" algn="just" eaLnBrk="1" hangingPunct="1">
              <a:lnSpc>
                <a:spcPct val="100000"/>
              </a:lnSpc>
              <a:buNone/>
              <a:defRPr/>
            </a:pPr>
            <a:r>
              <a:rPr lang="en-US" sz="3200" dirty="0">
                <a:effectLst>
                  <a:outerShdw blurRad="38100" dist="38100" dir="2700000" algn="tl">
                    <a:srgbClr val="000000">
                      <a:alpha val="43137"/>
                    </a:srgbClr>
                  </a:outerShdw>
                </a:effectLst>
              </a:rPr>
              <a:t>“But when </a:t>
            </a:r>
            <a:r>
              <a:rPr lang="en-US" sz="3200" dirty="0" err="1">
                <a:effectLst>
                  <a:outerShdw blurRad="38100" dist="38100" dir="2700000" algn="tl">
                    <a:srgbClr val="000000">
                      <a:alpha val="43137"/>
                    </a:srgbClr>
                  </a:outerShdw>
                </a:effectLst>
              </a:rPr>
              <a:t>Hyrcanus</a:t>
            </a:r>
            <a:r>
              <a:rPr lang="en-US" sz="3200" dirty="0">
                <a:effectLst>
                  <a:outerShdw blurRad="38100" dist="38100" dir="2700000" algn="tl">
                    <a:srgbClr val="000000">
                      <a:alpha val="43137"/>
                    </a:srgbClr>
                  </a:outerShdw>
                </a:effectLst>
              </a:rPr>
              <a:t> was brought into Parthia the king </a:t>
            </a:r>
            <a:r>
              <a:rPr lang="en-US" sz="3200" dirty="0" err="1">
                <a:effectLst>
                  <a:outerShdw blurRad="38100" dist="38100" dir="2700000" algn="tl">
                    <a:srgbClr val="000000">
                      <a:alpha val="43137"/>
                    </a:srgbClr>
                  </a:outerShdw>
                </a:effectLst>
              </a:rPr>
              <a:t>Phraates</a:t>
            </a:r>
            <a:r>
              <a:rPr lang="en-US" sz="3200" dirty="0">
                <a:effectLst>
                  <a:outerShdw blurRad="38100" dist="38100" dir="2700000" algn="tl">
                    <a:srgbClr val="000000">
                      <a:alpha val="43137"/>
                    </a:srgbClr>
                  </a:outerShdw>
                </a:effectLst>
              </a:rPr>
              <a:t> treated him after a very gentle manner, as having already learned of what an illustrious family he was; on which account he set him free from his bonds, and </a:t>
            </a:r>
            <a:r>
              <a:rPr lang="en-US" sz="3200" b="1" i="1" u="sng" dirty="0">
                <a:solidFill>
                  <a:srgbClr val="FFFFCC"/>
                </a:solidFill>
                <a:effectLst>
                  <a:outerShdw blurRad="38100" dist="38100" dir="2700000" algn="tl">
                    <a:srgbClr val="000000">
                      <a:alpha val="43137"/>
                    </a:srgbClr>
                  </a:outerShdw>
                </a:effectLst>
              </a:rPr>
              <a:t>gave him a habitation at Babylon, where there were Jews in great numbers. These Jews honored </a:t>
            </a:r>
            <a:r>
              <a:rPr lang="en-US" sz="3200" b="1" i="1" u="sng" dirty="0" err="1">
                <a:solidFill>
                  <a:srgbClr val="FFFFCC"/>
                </a:solidFill>
                <a:effectLst>
                  <a:outerShdw blurRad="38100" dist="38100" dir="2700000" algn="tl">
                    <a:srgbClr val="000000">
                      <a:alpha val="43137"/>
                    </a:srgbClr>
                  </a:outerShdw>
                </a:effectLst>
              </a:rPr>
              <a:t>Hyrcanus</a:t>
            </a:r>
            <a:r>
              <a:rPr lang="en-US" sz="3200" b="1" i="1" u="sng" dirty="0">
                <a:solidFill>
                  <a:srgbClr val="FFFFCC"/>
                </a:solidFill>
                <a:effectLst>
                  <a:outerShdw blurRad="38100" dist="38100" dir="2700000" algn="tl">
                    <a:srgbClr val="000000">
                      <a:alpha val="43137"/>
                    </a:srgbClr>
                  </a:outerShdw>
                </a:effectLst>
              </a:rPr>
              <a:t> as their high priest and king, as did all the Jewish nation that dwelt as far as Euphrates</a:t>
            </a:r>
            <a:r>
              <a:rPr lang="en-US" sz="3200" dirty="0">
                <a:effectLst>
                  <a:outerShdw blurRad="38100" dist="38100" dir="2700000" algn="tl">
                    <a:srgbClr val="000000">
                      <a:alpha val="43137"/>
                    </a:srgbClr>
                  </a:outerShdw>
                </a:effectLst>
              </a:rPr>
              <a:t>; which respect was very much to his satisfaction...”</a:t>
            </a:r>
          </a:p>
        </p:txBody>
      </p:sp>
    </p:spTree>
    <p:extLst>
      <p:ext uri="{BB962C8B-B14F-4D97-AF65-F5344CB8AC3E}">
        <p14:creationId xmlns:p14="http://schemas.microsoft.com/office/powerpoint/2010/main" val="28897580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spTree>
    <p:extLst>
      <p:ext uri="{BB962C8B-B14F-4D97-AF65-F5344CB8AC3E}">
        <p14:creationId xmlns:p14="http://schemas.microsoft.com/office/powerpoint/2010/main" val="24665691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0676AF-A516-4819-B419-51CE29FBF4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alpha val="43137"/>
                    </a:srgbClr>
                  </a:outerShdw>
                </a:effectLst>
                <a:ea typeface="+mj-ea"/>
                <a:cs typeface="+mj-cs"/>
              </a:rPr>
              <a:t>Acts 16:6</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baseline="300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They passed through the </a:t>
            </a:r>
            <a:r>
              <a:rPr lang="en-US" sz="3600" b="1" u="sng" dirty="0">
                <a:solidFill>
                  <a:srgbClr val="FFFFCC"/>
                </a:solidFill>
                <a:latin typeface="Calibri" panose="020F0502020204030204" pitchFamily="34" charset="0"/>
                <a:cs typeface="Calibri" panose="020F0502020204030204" pitchFamily="34" charset="0"/>
              </a:rPr>
              <a:t>Phrygian</a:t>
            </a:r>
            <a:r>
              <a:rPr lang="en-US" sz="3600" dirty="0">
                <a:latin typeface="Calibri" panose="020F0502020204030204" pitchFamily="34" charset="0"/>
                <a:cs typeface="Calibri" panose="020F0502020204030204" pitchFamily="34" charset="0"/>
              </a:rPr>
              <a:t> and </a:t>
            </a:r>
            <a:r>
              <a:rPr lang="en-US" sz="3600" b="1" u="sng" dirty="0">
                <a:solidFill>
                  <a:srgbClr val="FFFFCC"/>
                </a:solidFill>
                <a:latin typeface="Calibri" panose="020F0502020204030204" pitchFamily="34" charset="0"/>
                <a:cs typeface="Calibri" panose="020F0502020204030204" pitchFamily="34" charset="0"/>
              </a:rPr>
              <a:t>Galatian</a:t>
            </a:r>
            <a:r>
              <a:rPr lang="en-US" sz="3600" dirty="0">
                <a:latin typeface="Calibri" panose="020F0502020204030204" pitchFamily="34" charset="0"/>
                <a:cs typeface="Calibri" panose="020F0502020204030204" pitchFamily="34" charset="0"/>
              </a:rPr>
              <a:t> region, having been forbidden by the Holy Spirit to speak the word in </a:t>
            </a:r>
            <a:r>
              <a:rPr lang="en-US" sz="3600" b="1" u="sng" dirty="0">
                <a:solidFill>
                  <a:srgbClr val="FFFFCC"/>
                </a:solidFill>
                <a:latin typeface="Calibri" panose="020F0502020204030204" pitchFamily="34" charset="0"/>
                <a:cs typeface="Calibri" panose="020F0502020204030204" pitchFamily="34" charset="0"/>
              </a:rPr>
              <a:t>Asia</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1EAA19EE-FB61-4ABE-8599-CE0D853B095D}"/>
              </a:ext>
            </a:extLst>
          </p:cNvPr>
          <p:cNvPicPr>
            <a:picLocks noChangeAspect="1"/>
          </p:cNvPicPr>
          <p:nvPr/>
        </p:nvPicPr>
        <p:blipFill>
          <a:blip r:embed="rId3"/>
          <a:stretch>
            <a:fillRect/>
          </a:stretch>
        </p:blipFill>
        <p:spPr>
          <a:xfrm>
            <a:off x="4752474" y="2590800"/>
            <a:ext cx="2687053" cy="2286000"/>
          </a:xfrm>
          <a:prstGeom prst="rect">
            <a:avLst/>
          </a:prstGeom>
        </p:spPr>
      </p:pic>
    </p:spTree>
    <p:extLst>
      <p:ext uri="{BB962C8B-B14F-4D97-AF65-F5344CB8AC3E}">
        <p14:creationId xmlns:p14="http://schemas.microsoft.com/office/powerpoint/2010/main" val="205813786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772CAC-087C-4390-A516-0CD8CB4B56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8363" y="228600"/>
            <a:ext cx="8675275" cy="6400800"/>
          </a:xfrm>
          <a:prstGeom prst="rect">
            <a:avLst/>
          </a:prstGeom>
          <a:ln w="57150">
            <a:solidFill>
              <a:schemeClr val="tx1"/>
            </a:solidFill>
          </a:ln>
        </p:spPr>
      </p:pic>
      <p:sp>
        <p:nvSpPr>
          <p:cNvPr id="7" name="Oval 6">
            <a:extLst>
              <a:ext uri="{FF2B5EF4-FFF2-40B4-BE49-F238E27FC236}">
                <a16:creationId xmlns:a16="http://schemas.microsoft.com/office/drawing/2014/main" id="{47085BBF-39E8-448B-92C0-3B687FCE4DA9}"/>
              </a:ext>
            </a:extLst>
          </p:cNvPr>
          <p:cNvSpPr>
            <a:spLocks noChangeArrowheads="1"/>
          </p:cNvSpPr>
          <p:nvPr/>
        </p:nvSpPr>
        <p:spPr bwMode="auto">
          <a:xfrm rot="19851246">
            <a:off x="7239000" y="2895600"/>
            <a:ext cx="1321976" cy="762000"/>
          </a:xfrm>
          <a:prstGeom prst="ellipse">
            <a:avLst/>
          </a:prstGeom>
          <a:solidFill>
            <a:srgbClr val="66FF33">
              <a:alpha val="50000"/>
            </a:srgbClr>
          </a:solidFill>
          <a:ln w="38100">
            <a:solidFill>
              <a:srgbClr val="C00000"/>
            </a:solidFill>
          </a:ln>
        </p:spPr>
        <p:style>
          <a:lnRef idx="0">
            <a:scrgbClr r="0" g="0" b="0"/>
          </a:lnRef>
          <a:fillRef idx="0">
            <a:scrgbClr r="0" g="0" b="0"/>
          </a:fillRef>
          <a:effectRef idx="0">
            <a:scrgbClr r="0" g="0" b="0"/>
          </a:effectRef>
          <a:fontRef idx="minor">
            <a:schemeClr val="lt1"/>
          </a:fontRef>
        </p:style>
        <p:txBody>
          <a:bodyPr wrap="none"/>
          <a:lstStyle/>
          <a:p>
            <a:endParaRPr lang="en-US" dirty="0">
              <a:ln w="38100">
                <a:solidFill>
                  <a:schemeClr val="tx1"/>
                </a:solidFill>
              </a:ln>
              <a:solidFill>
                <a:srgbClr val="C00000"/>
              </a:solidFill>
              <a:latin typeface="Calibri" panose="020F0502020204030204" pitchFamily="34" charset="0"/>
            </a:endParaRPr>
          </a:p>
        </p:txBody>
      </p:sp>
    </p:spTree>
    <p:extLst>
      <p:ext uri="{BB962C8B-B14F-4D97-AF65-F5344CB8AC3E}">
        <p14:creationId xmlns:p14="http://schemas.microsoft.com/office/powerpoint/2010/main" val="28015965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spTree>
    <p:extLst>
      <p:ext uri="{BB962C8B-B14F-4D97-AF65-F5344CB8AC3E}">
        <p14:creationId xmlns:p14="http://schemas.microsoft.com/office/powerpoint/2010/main" val="7244648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8788" indent="-458788" algn="ctr" eaLnBrk="1" hangingPunct="1">
              <a:lnSpc>
                <a:spcPct val="100000"/>
              </a:lnSpc>
              <a:buFont typeface="+mj-lt"/>
              <a:buAutoNum type="roman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Holy Spirit’s Impact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2:5-13</a:t>
            </a:r>
          </a:p>
        </p:txBody>
      </p:sp>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Circumstances (5)</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Manifestation of tongues (6-8)</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Nations in the Diaspora (9-12)</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Charge of drunkenness (13)</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015089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2:13, 15</a:t>
            </a:r>
          </a:p>
          <a:p>
            <a:pPr algn="just"/>
            <a:r>
              <a:rPr lang="en-US" sz="3600" baseline="30000" dirty="0">
                <a:cs typeface="Calibri" panose="020F0502020204030204" pitchFamily="34" charset="0"/>
              </a:rPr>
              <a:t>13 </a:t>
            </a:r>
            <a:r>
              <a:rPr lang="en-US" sz="3600" dirty="0">
                <a:effectLst>
                  <a:outerShdw blurRad="38100" dist="38100" dir="2700000" algn="tl">
                    <a:srgbClr val="000000">
                      <a:alpha val="43137"/>
                    </a:srgbClr>
                  </a:outerShdw>
                </a:effectLst>
                <a:cs typeface="Calibri" panose="020F0502020204030204" pitchFamily="34" charset="0"/>
              </a:rPr>
              <a:t>“But others were mocking and saying, ‘They are full of sweet wine.’… </a:t>
            </a:r>
            <a:r>
              <a:rPr lang="en-US" sz="3600" baseline="30000" dirty="0">
                <a:cs typeface="Calibri" panose="020F0502020204030204" pitchFamily="34" charset="0"/>
              </a:rPr>
              <a:t>15 </a:t>
            </a:r>
            <a:r>
              <a:rPr lang="en-US" sz="3600" dirty="0">
                <a:effectLst>
                  <a:outerShdw blurRad="38100" dist="38100" dir="2700000" algn="tl">
                    <a:srgbClr val="000000">
                      <a:alpha val="43137"/>
                    </a:srgbClr>
                  </a:outerShdw>
                </a:effectLst>
                <a:cs typeface="Calibri" panose="020F0502020204030204" pitchFamily="34" charset="0"/>
              </a:rPr>
              <a:t>‘For these men are not drunk, as you suppose, for it is only the third hour of the day.’”</a:t>
            </a:r>
          </a:p>
        </p:txBody>
      </p:sp>
      <p:pic>
        <p:nvPicPr>
          <p:cNvPr id="6" name="Picture 5">
            <a:extLst>
              <a:ext uri="{FF2B5EF4-FFF2-40B4-BE49-F238E27FC236}">
                <a16:creationId xmlns:a16="http://schemas.microsoft.com/office/drawing/2014/main" id="{5F6F1B63-3977-41CA-BACF-9812EBA19F8C}"/>
              </a:ext>
            </a:extLst>
          </p:cNvPr>
          <p:cNvPicPr>
            <a:picLocks noChangeAspect="1"/>
          </p:cNvPicPr>
          <p:nvPr/>
        </p:nvPicPr>
        <p:blipFill>
          <a:blip r:embed="rId3"/>
          <a:stretch>
            <a:fillRect/>
          </a:stretch>
        </p:blipFill>
        <p:spPr>
          <a:xfrm>
            <a:off x="4727786" y="3048000"/>
            <a:ext cx="2736428" cy="1828800"/>
          </a:xfrm>
          <a:prstGeom prst="rect">
            <a:avLst/>
          </a:prstGeom>
        </p:spPr>
      </p:pic>
    </p:spTree>
    <p:extLst>
      <p:ext uri="{BB962C8B-B14F-4D97-AF65-F5344CB8AC3E}">
        <p14:creationId xmlns:p14="http://schemas.microsoft.com/office/powerpoint/2010/main" val="209726347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Coming of the Holy Spirit (1-4)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Holy Spirit’s Impact (5-13)</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Sermon (14-36)</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Sermon’s Impact (37-47)</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0186974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79C7E8-E2CF-4E29-97DD-9B881C317AFF}"/>
              </a:ext>
            </a:extLst>
          </p:cNvPr>
          <p:cNvPicPr>
            <a:picLocks noChangeAspect="1"/>
          </p:cNvPicPr>
          <p:nvPr/>
        </p:nvPicPr>
        <p:blipFill>
          <a:blip r:embed="rId2"/>
          <a:stretch>
            <a:fillRect/>
          </a:stretch>
        </p:blipFill>
        <p:spPr>
          <a:xfrm>
            <a:off x="0" y="0"/>
            <a:ext cx="12192000" cy="6857999"/>
          </a:xfrm>
          <a:prstGeom prst="rect">
            <a:avLst/>
          </a:prstGeom>
        </p:spPr>
      </p:pic>
      <p:sp>
        <p:nvSpPr>
          <p:cNvPr id="4" name="Rectangle 3">
            <a:extLst>
              <a:ext uri="{FF2B5EF4-FFF2-40B4-BE49-F238E27FC236}">
                <a16:creationId xmlns:a16="http://schemas.microsoft.com/office/drawing/2014/main" id="{E5D3E0B1-6F50-403A-8A11-3536F5096CF6}"/>
              </a:ext>
            </a:extLst>
          </p:cNvPr>
          <p:cNvSpPr/>
          <p:nvPr/>
        </p:nvSpPr>
        <p:spPr>
          <a:xfrm>
            <a:off x="609600" y="1"/>
            <a:ext cx="10972800" cy="5047536"/>
          </a:xfrm>
          <a:prstGeom prst="rect">
            <a:avLst/>
          </a:prstGeom>
        </p:spPr>
        <p:txBody>
          <a:bodyPr wrap="square">
            <a:spAutoFit/>
          </a:bodyPr>
          <a:lstStyle/>
          <a:p>
            <a:pPr algn="ctr" defTabSz="68580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alpha val="43137"/>
                    </a:srgbClr>
                  </a:outerShdw>
                </a:effectLst>
                <a:ea typeface="+mj-ea"/>
                <a:cs typeface="+mj-cs"/>
              </a:rPr>
              <a:t>Romans 1:18–20</a:t>
            </a:r>
          </a:p>
          <a:p>
            <a:pPr algn="just">
              <a:spcBef>
                <a:spcPts val="0"/>
              </a:spcBef>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rPr>
              <a:t>18</a:t>
            </a:r>
            <a:r>
              <a:rPr lang="en-US" sz="3400" dirty="0">
                <a:effectLst>
                  <a:outerShdw blurRad="38100" dist="38100" dir="2700000" algn="tl">
                    <a:srgbClr val="000000">
                      <a:alpha val="43137"/>
                    </a:srgbClr>
                  </a:outerShdw>
                </a:effectLst>
                <a:latin typeface="Calibri" panose="020F0502020204030204" pitchFamily="34" charset="0"/>
              </a:rPr>
              <a:t> For the wrath of God is revealed from heaven against all ungodliness and unrighteousness of </a:t>
            </a:r>
            <a:r>
              <a:rPr lang="en-US" sz="3400" b="1" u="sng" dirty="0">
                <a:solidFill>
                  <a:srgbClr val="FFFFCC"/>
                </a:solidFill>
                <a:effectLst>
                  <a:outerShdw blurRad="38100" dist="38100" dir="2700000" algn="tl">
                    <a:srgbClr val="000000">
                      <a:alpha val="43137"/>
                    </a:srgbClr>
                  </a:outerShdw>
                </a:effectLst>
              </a:rPr>
              <a:t>men who suppress the truth in unrighteousness</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rPr>
              <a:t> because </a:t>
            </a:r>
            <a:r>
              <a:rPr lang="en-US" sz="3400" dirty="0">
                <a:effectLst>
                  <a:outerShdw blurRad="38100" dist="38100" dir="2700000" algn="tl">
                    <a:srgbClr val="000000">
                      <a:alpha val="43137"/>
                    </a:srgbClr>
                  </a:outerShdw>
                </a:effectLst>
              </a:rPr>
              <a:t>that which is known about God is evident within them; for God made it evident to them</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rPr>
              <a:t> For since the creation of the world His invisible attributes, His eternal power and divine nature, have been </a:t>
            </a:r>
            <a:r>
              <a:rPr lang="en-US" sz="3400" dirty="0">
                <a:effectLst>
                  <a:outerShdw blurRad="38100" dist="38100" dir="2700000" algn="tl">
                    <a:srgbClr val="000000">
                      <a:alpha val="43137"/>
                    </a:srgbClr>
                  </a:outerShdw>
                </a:effectLst>
              </a:rPr>
              <a:t>clearly seen, being understood through what has been made, so that they are without excuse</a:t>
            </a:r>
            <a:r>
              <a:rPr lang="en-US" sz="3400" dirty="0">
                <a:effectLst>
                  <a:outerShdw blurRad="38100" dist="38100" dir="2700000" algn="tl">
                    <a:srgbClr val="000000">
                      <a:alpha val="43137"/>
                    </a:srgbClr>
                  </a:outerShdw>
                </a:effectLst>
                <a:latin typeface="Calibri" panose="020F0502020204030204" pitchFamily="34" charset="0"/>
              </a:rPr>
              <a:t>. </a:t>
            </a:r>
          </a:p>
        </p:txBody>
      </p:sp>
    </p:spTree>
    <p:extLst>
      <p:ext uri="{BB962C8B-B14F-4D97-AF65-F5344CB8AC3E}">
        <p14:creationId xmlns:p14="http://schemas.microsoft.com/office/powerpoint/2010/main" val="11302736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209800" y="228600"/>
            <a:ext cx="7772400" cy="11430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Naturalistic Theories </a:t>
            </a:r>
          </a:p>
        </p:txBody>
      </p:sp>
      <p:sp>
        <p:nvSpPr>
          <p:cNvPr id="12291" name="Rectangle 3"/>
          <p:cNvSpPr>
            <a:spLocks noGrp="1" noChangeArrowheads="1"/>
          </p:cNvSpPr>
          <p:nvPr>
            <p:ph type="body" idx="1"/>
          </p:nvPr>
        </p:nvSpPr>
        <p:spPr>
          <a:xfrm>
            <a:off x="1066800" y="1600200"/>
            <a:ext cx="5638800" cy="3657600"/>
          </a:xfrm>
        </p:spPr>
        <p:txBody>
          <a:bodyPr/>
          <a:lstStyle/>
          <a:p>
            <a:pPr marL="514350" indent="-514350">
              <a:lnSpc>
                <a:spcPct val="100000"/>
              </a:lnSpc>
              <a:spcBef>
                <a:spcPts val="0"/>
              </a:spcBef>
              <a:spcAft>
                <a:spcPts val="3600"/>
              </a:spcAft>
              <a:buClr>
                <a:srgbClr val="33CC33"/>
              </a:buClr>
              <a:buSzPct val="100000"/>
              <a:buFont typeface="+mj-lt"/>
              <a:buAutoNum type="arabicPeriod"/>
              <a:defRPr/>
            </a:pPr>
            <a:r>
              <a:rPr lang="en-US" sz="3200" dirty="0">
                <a:effectLst>
                  <a:outerShdw blurRad="38100" dist="38100" dir="2700000" algn="tl">
                    <a:srgbClr val="000000">
                      <a:alpha val="43137"/>
                    </a:srgbClr>
                  </a:outerShdw>
                </a:effectLst>
              </a:rPr>
              <a:t>Swoon theory</a:t>
            </a:r>
          </a:p>
          <a:p>
            <a:pPr marL="514350" indent="-514350">
              <a:lnSpc>
                <a:spcPct val="100000"/>
              </a:lnSpc>
              <a:spcBef>
                <a:spcPts val="0"/>
              </a:spcBef>
              <a:spcAft>
                <a:spcPts val="3600"/>
              </a:spcAft>
              <a:buClr>
                <a:srgbClr val="33CC33"/>
              </a:buClr>
              <a:buSzPct val="100000"/>
              <a:buFont typeface="+mj-lt"/>
              <a:buAutoNum type="arabicPeriod"/>
              <a:defRPr/>
            </a:pPr>
            <a:r>
              <a:rPr lang="en-US" sz="3200" dirty="0">
                <a:effectLst>
                  <a:outerShdw blurRad="38100" dist="38100" dir="2700000" algn="tl">
                    <a:srgbClr val="000000">
                      <a:alpha val="43137"/>
                    </a:srgbClr>
                  </a:outerShdw>
                </a:effectLst>
              </a:rPr>
              <a:t>Theft theory</a:t>
            </a:r>
          </a:p>
          <a:p>
            <a:pPr marL="514350" indent="-514350">
              <a:lnSpc>
                <a:spcPct val="100000"/>
              </a:lnSpc>
              <a:spcBef>
                <a:spcPts val="0"/>
              </a:spcBef>
              <a:spcAft>
                <a:spcPts val="3600"/>
              </a:spcAft>
              <a:buClr>
                <a:srgbClr val="33CC33"/>
              </a:buClr>
              <a:buSzPct val="100000"/>
              <a:buFont typeface="+mj-lt"/>
              <a:buAutoNum type="arabicPeriod"/>
              <a:defRPr/>
            </a:pPr>
            <a:r>
              <a:rPr lang="en-US" sz="3200" dirty="0">
                <a:effectLst>
                  <a:outerShdw blurRad="38100" dist="38100" dir="2700000" algn="tl">
                    <a:srgbClr val="000000">
                      <a:alpha val="43137"/>
                    </a:srgbClr>
                  </a:outerShdw>
                </a:effectLst>
              </a:rPr>
              <a:t>Hallucination theory</a:t>
            </a:r>
            <a:endParaRPr lang="en-US" sz="3200" dirty="0">
              <a:effectLst>
                <a:outerShdw blurRad="38100" dist="38100" dir="2700000" algn="tl">
                  <a:srgbClr val="000000">
                    <a:alpha val="43137"/>
                  </a:srgbClr>
                </a:outerShdw>
              </a:effectLst>
              <a:cs typeface="Times New Roman" pitchFamily="18" charset="0"/>
            </a:endParaRPr>
          </a:p>
          <a:p>
            <a:pPr marL="514350" indent="-514350">
              <a:lnSpc>
                <a:spcPct val="100000"/>
              </a:lnSpc>
              <a:spcBef>
                <a:spcPts val="0"/>
              </a:spcBef>
              <a:spcAft>
                <a:spcPts val="3600"/>
              </a:spcAft>
              <a:buClr>
                <a:srgbClr val="33CC33"/>
              </a:buClr>
              <a:buSzPct val="100000"/>
              <a:buFont typeface="+mj-lt"/>
              <a:buAutoNum type="arabicPeriod"/>
              <a:defRPr/>
            </a:pPr>
            <a:r>
              <a:rPr lang="en-US" sz="3200" dirty="0">
                <a:effectLst>
                  <a:outerShdw blurRad="38100" dist="38100" dir="2700000" algn="tl">
                    <a:srgbClr val="000000">
                      <a:alpha val="43137"/>
                    </a:srgbClr>
                  </a:outerShdw>
                </a:effectLst>
                <a:cs typeface="Times New Roman" pitchFamily="18" charset="0"/>
              </a:rPr>
              <a:t>Wrong tomb theory</a:t>
            </a:r>
            <a:endParaRPr lang="en-US" sz="3200" dirty="0">
              <a:effectLst>
                <a:outerShdw blurRad="38100" dist="38100" dir="2700000" algn="tl">
                  <a:srgbClr val="000000">
                    <a:alpha val="43137"/>
                  </a:srgbClr>
                </a:outerShdw>
              </a:effectLst>
            </a:endParaRPr>
          </a:p>
        </p:txBody>
      </p:sp>
      <p:pic>
        <p:nvPicPr>
          <p:cNvPr id="5" name="Picture 4" descr="C:\Documents and Settings\Owner\Application Data\Microsoft\Media Catalog\Downloaded Clips\cl0\RE00018_.wmf">
            <a:extLst>
              <a:ext uri="{FF2B5EF4-FFF2-40B4-BE49-F238E27FC236}">
                <a16:creationId xmlns:a16="http://schemas.microsoft.com/office/drawing/2014/main" id="{E75D0FFD-6C8D-4D2B-ADE8-32BF20F33E5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81800" y="2095500"/>
            <a:ext cx="3891062" cy="26670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65F8DD32-AB34-45A1-A542-D8B96D480BC8}"/>
              </a:ext>
            </a:extLst>
          </p:cNvPr>
          <p:cNvGraphicFramePr>
            <a:graphicFrameLocks noGrp="1"/>
          </p:cNvGraphicFramePr>
          <p:nvPr>
            <p:extLst>
              <p:ext uri="{D42A27DB-BD31-4B8C-83A1-F6EECF244321}">
                <p14:modId xmlns:p14="http://schemas.microsoft.com/office/powerpoint/2010/main" val="540580326"/>
              </p:ext>
            </p:extLst>
          </p:nvPr>
        </p:nvGraphicFramePr>
        <p:xfrm>
          <a:off x="2438399" y="1397000"/>
          <a:ext cx="5753102" cy="4937760"/>
        </p:xfrm>
        <a:graphic>
          <a:graphicData uri="http://schemas.openxmlformats.org/drawingml/2006/table">
            <a:tbl>
              <a:tblPr firstRow="1" bandRow="1">
                <a:tableStyleId>{5940675A-B579-460E-94D1-54222C63F5DA}</a:tableStyleId>
              </a:tblPr>
              <a:tblGrid>
                <a:gridCol w="4075114">
                  <a:extLst>
                    <a:ext uri="{9D8B030D-6E8A-4147-A177-3AD203B41FA5}">
                      <a16:colId xmlns:a16="http://schemas.microsoft.com/office/drawing/2014/main" val="2384528848"/>
                    </a:ext>
                  </a:extLst>
                </a:gridCol>
                <a:gridCol w="1677988">
                  <a:extLst>
                    <a:ext uri="{9D8B030D-6E8A-4147-A177-3AD203B41FA5}">
                      <a16:colId xmlns:a16="http://schemas.microsoft.com/office/drawing/2014/main" val="1127917819"/>
                    </a:ext>
                  </a:extLst>
                </a:gridCol>
              </a:tblGrid>
              <a:tr h="1645920">
                <a:tc>
                  <a:txBody>
                    <a:bodyPr/>
                    <a:lstStyle/>
                    <a:p>
                      <a:pPr marL="514350" indent="-514350" algn="l" rtl="0" fontAlgn="base">
                        <a:lnSpc>
                          <a:spcPct val="100000"/>
                        </a:lnSpc>
                        <a:spcBef>
                          <a:spcPts val="0"/>
                        </a:spcBef>
                        <a:spcAft>
                          <a:spcPts val="3600"/>
                        </a:spcAft>
                        <a:buClr>
                          <a:srgbClr val="FFC000"/>
                        </a:buClr>
                        <a:buSzPct val="100000"/>
                        <a:buFont typeface="+mj-lt"/>
                        <a:buAutoNum type="alphaLcPeriod"/>
                        <a:defRPr/>
                      </a:pPr>
                      <a:r>
                        <a:rPr lang="en-US" sz="3200" kern="1200" dirty="0">
                          <a:solidFill>
                            <a:schemeClr val="tx1"/>
                          </a:solidFill>
                          <a:effectLst>
                            <a:outerShdw blurRad="38100" dist="38100" dir="2700000" algn="tl">
                              <a:srgbClr val="000000">
                                <a:alpha val="43137"/>
                              </a:srgbClr>
                            </a:outerShdw>
                          </a:effectLst>
                          <a:latin typeface="+mn-lt"/>
                          <a:ea typeface="+mn-ea"/>
                          <a:cs typeface="+mn-cs"/>
                        </a:rPr>
                        <a:t>Rome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3341574"/>
                  </a:ext>
                </a:extLst>
              </a:tr>
              <a:tr h="1645920">
                <a:tc>
                  <a:txBody>
                    <a:bodyPr/>
                    <a:lstStyle/>
                    <a:p>
                      <a:pPr marL="514350" indent="-514350" algn="l" defTabSz="914400" rtl="0" eaLnBrk="1" fontAlgn="base" latinLnBrk="0" hangingPunct="1">
                        <a:lnSpc>
                          <a:spcPct val="100000"/>
                        </a:lnSpc>
                        <a:spcBef>
                          <a:spcPts val="0"/>
                        </a:spcBef>
                        <a:spcAft>
                          <a:spcPts val="3600"/>
                        </a:spcAft>
                        <a:buClr>
                          <a:srgbClr val="FFC000"/>
                        </a:buClr>
                        <a:buSzPct val="100000"/>
                        <a:buFont typeface="+mj-lt"/>
                        <a:buAutoNum type="alphaLcPeriod" startAt="2"/>
                        <a:defRPr/>
                      </a:pPr>
                      <a:r>
                        <a:rPr lang="en-US" sz="3200" kern="1200" dirty="0">
                          <a:solidFill>
                            <a:schemeClr val="tx1"/>
                          </a:solidFill>
                          <a:effectLst>
                            <a:outerShdw blurRad="38100" dist="38100" dir="2700000" algn="tl">
                              <a:srgbClr val="000000">
                                <a:alpha val="43137"/>
                              </a:srgbClr>
                            </a:outerShdw>
                          </a:effectLst>
                          <a:latin typeface="+mn-lt"/>
                          <a:ea typeface="+mn-ea"/>
                          <a:cs typeface="+mn-cs"/>
                        </a:rPr>
                        <a:t>Jews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7756966"/>
                  </a:ext>
                </a:extLst>
              </a:tr>
              <a:tr h="1645920">
                <a:tc>
                  <a:txBody>
                    <a:bodyPr/>
                    <a:lstStyle/>
                    <a:p>
                      <a:pPr marL="514350" marR="0" lvl="0" indent="-514350" algn="l" defTabSz="914400" rtl="0" eaLnBrk="1" fontAlgn="base" latinLnBrk="0" hangingPunct="1">
                        <a:lnSpc>
                          <a:spcPct val="100000"/>
                        </a:lnSpc>
                        <a:spcBef>
                          <a:spcPts val="0"/>
                        </a:spcBef>
                        <a:spcAft>
                          <a:spcPts val="3600"/>
                        </a:spcAft>
                        <a:buClr>
                          <a:srgbClr val="FFC000"/>
                        </a:buClr>
                        <a:buSzPct val="100000"/>
                        <a:buFont typeface="+mj-lt"/>
                        <a:buAutoNum type="alphaLcPeriod" startAt="3"/>
                        <a:tabLst/>
                        <a:defRPr/>
                      </a:pPr>
                      <a:r>
                        <a:rPr lang="en-US" sz="3200" kern="1200" dirty="0">
                          <a:solidFill>
                            <a:schemeClr val="tx1"/>
                          </a:solidFill>
                          <a:effectLst>
                            <a:outerShdw blurRad="38100" dist="38100" dir="2700000" algn="tl">
                              <a:srgbClr val="000000">
                                <a:alpha val="43137"/>
                              </a:srgbClr>
                            </a:outerShdw>
                          </a:effectLst>
                          <a:latin typeface="+mn-lt"/>
                          <a:ea typeface="+mn-ea"/>
                          <a:cs typeface="+mn-cs"/>
                        </a:rPr>
                        <a:t>Disciples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4390969"/>
                  </a:ext>
                </a:extLst>
              </a:tr>
            </a:tbl>
          </a:graphicData>
        </a:graphic>
      </p:graphicFrame>
      <p:sp>
        <p:nvSpPr>
          <p:cNvPr id="18434" name="Rectangle 2"/>
          <p:cNvSpPr>
            <a:spLocks noGrp="1" noChangeArrowheads="1"/>
          </p:cNvSpPr>
          <p:nvPr>
            <p:ph type="title"/>
          </p:nvPr>
        </p:nvSpPr>
        <p:spPr>
          <a:xfrm>
            <a:off x="2209800" y="228600"/>
            <a:ext cx="7772400" cy="1143000"/>
          </a:xfrm>
        </p:spPr>
        <p:txBody>
          <a:bodyPr/>
          <a:lstStyle/>
          <a:p>
            <a:pPr marL="457200" indent="-457200" algn="ctr">
              <a:buClr>
                <a:srgbClr val="00CC00"/>
              </a:buClr>
              <a:buFont typeface="+mj-lt"/>
              <a:buAutoNum type="arabicPeriod" startAt="2"/>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Theft Theories </a:t>
            </a:r>
          </a:p>
        </p:txBody>
      </p:sp>
      <p:pic>
        <p:nvPicPr>
          <p:cNvPr id="4" name="Picture 3" descr="C:\Documents and Settings\Owner\Application Data\Microsoft\Media Catalog\Downloaded Clips\cl0\RE00018_.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30769" y="76200"/>
            <a:ext cx="1727831" cy="1184284"/>
          </a:xfrm>
          <a:prstGeom prst="rect">
            <a:avLst/>
          </a:prstGeom>
          <a:noFill/>
          <a:ln w="9525">
            <a:noFill/>
            <a:miter lim="800000"/>
            <a:headEnd/>
            <a:tailEnd/>
          </a:ln>
        </p:spPr>
      </p:pic>
      <p:pic>
        <p:nvPicPr>
          <p:cNvPr id="3" name="Picture 2"/>
          <p:cNvPicPr>
            <a:picLocks noChangeAspect="1"/>
          </p:cNvPicPr>
          <p:nvPr/>
        </p:nvPicPr>
        <p:blipFill>
          <a:blip r:embed="rId3"/>
          <a:stretch>
            <a:fillRect/>
          </a:stretch>
        </p:blipFill>
        <p:spPr>
          <a:xfrm>
            <a:off x="7010400" y="1447800"/>
            <a:ext cx="1143000" cy="1524000"/>
          </a:xfrm>
          <a:prstGeom prst="rect">
            <a:avLst/>
          </a:prstGeom>
        </p:spPr>
      </p:pic>
      <p:pic>
        <p:nvPicPr>
          <p:cNvPr id="5" name="Picture 4"/>
          <p:cNvPicPr>
            <a:picLocks noChangeAspect="1"/>
          </p:cNvPicPr>
          <p:nvPr/>
        </p:nvPicPr>
        <p:blipFill>
          <a:blip r:embed="rId4"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7026132" y="3124200"/>
            <a:ext cx="1127268" cy="1524000"/>
          </a:xfrm>
          <a:prstGeom prst="rect">
            <a:avLst/>
          </a:prstGeom>
          <a:solidFill>
            <a:schemeClr val="tx1"/>
          </a:solidFill>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10400" y="4752228"/>
            <a:ext cx="1143000" cy="15240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59">
            <a:extLst>
              <a:ext uri="{FF2B5EF4-FFF2-40B4-BE49-F238E27FC236}">
                <a16:creationId xmlns:a16="http://schemas.microsoft.com/office/drawing/2014/main" id="{D35CFE48-0E46-4D26-A4B5-8B5F3A0A9ADF}"/>
              </a:ext>
            </a:extLst>
          </p:cNvPr>
          <p:cNvGraphicFramePr>
            <a:graphicFrameLocks/>
          </p:cNvGraphicFramePr>
          <p:nvPr>
            <p:extLst>
              <p:ext uri="{D42A27DB-BD31-4B8C-83A1-F6EECF244321}">
                <p14:modId xmlns:p14="http://schemas.microsoft.com/office/powerpoint/2010/main" val="2710790399"/>
              </p:ext>
            </p:extLst>
          </p:nvPr>
        </p:nvGraphicFramePr>
        <p:xfrm>
          <a:off x="609600" y="228600"/>
          <a:ext cx="10972800" cy="6400800"/>
        </p:xfrm>
        <a:graphic>
          <a:graphicData uri="http://schemas.openxmlformats.org/drawingml/2006/table">
            <a:tbl>
              <a:tblPr/>
              <a:tblGrid>
                <a:gridCol w="29718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3337439">
                  <a:extLst>
                    <a:ext uri="{9D8B030D-6E8A-4147-A177-3AD203B41FA5}">
                      <a16:colId xmlns:a16="http://schemas.microsoft.com/office/drawing/2014/main" val="20002"/>
                    </a:ext>
                  </a:extLst>
                </a:gridCol>
                <a:gridCol w="2910961">
                  <a:extLst>
                    <a:ext uri="{9D8B030D-6E8A-4147-A177-3AD203B41FA5}">
                      <a16:colId xmlns:a16="http://schemas.microsoft.com/office/drawing/2014/main" val="20003"/>
                    </a:ext>
                  </a:extLst>
                </a:gridCol>
              </a:tblGrid>
              <a:tr h="51435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Levitical Feasts (Leviticus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6858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Fulfillment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Rejected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6858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John 1:29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John 1:11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6858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John 6:35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John 6:41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6858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1st fruits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1 Cor. 15:20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Matt. 28:11-15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6858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Joel 2:28-32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Acts 2:13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182880">
                <a:tc gridSpan="4">
                  <a:txBody>
                    <a:bodyPr/>
                    <a:lstStyle/>
                    <a:p>
                      <a:pPr marL="0" marR="0" lvl="0" indent="0" algn="l" defTabSz="914400" rtl="0" eaLnBrk="1" fontAlgn="base" latinLnBrk="0" hangingPunct="1">
                        <a:lnSpc>
                          <a:spcPct val="100000"/>
                        </a:lnSpc>
                        <a:spcBef>
                          <a:spcPts val="0"/>
                        </a:spcBef>
                        <a:spcAft>
                          <a:spcPct val="0"/>
                        </a:spcAft>
                        <a:buClr>
                          <a:schemeClr val="tx2"/>
                        </a:buClr>
                        <a:buSzPct val="75000"/>
                        <a:buFont typeface="Wingdings" panose="05000000000000000000" pitchFamily="2" charset="2"/>
                        <a:buNone/>
                        <a:tabLst/>
                      </a:pPr>
                      <a:endParaRPr lang="en-US" altLang="en-US" sz="1200" b="1" u="none" kern="1200" dirty="0">
                        <a:solidFill>
                          <a:schemeClr val="bg1"/>
                        </a:solidFill>
                        <a:effectLst/>
                        <a:latin typeface="Calibri" panose="020F0502020204030204" pitchFamily="34" charset="0"/>
                        <a:ea typeface="+mn-ea"/>
                        <a:cs typeface="+mn-cs"/>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3368067096"/>
                  </a:ext>
                </a:extLst>
              </a:tr>
              <a:tr h="6858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Fall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New Year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Matt 24:31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5"/>
                  </a:ext>
                </a:extLst>
              </a:tr>
              <a:tr h="6858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Fall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Lev 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Zech. 12:10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6858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1"/>
                          </a:solidFill>
                          <a:effectLst/>
                          <a:latin typeface="Calibri" panose="020F0502020204030204" pitchFamily="34" charset="0"/>
                          <a:cs typeface="Calibri" panose="020F0502020204030204" pitchFamily="34" charset="0"/>
                        </a:rPr>
                        <a:t>Fall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Wilderness provision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Zech. 14:16-18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76307808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047" y="228600"/>
            <a:ext cx="8659906" cy="64008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862042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unds Of Trumpet: The Seven Feasts of Israel are ...">
            <a:extLst>
              <a:ext uri="{FF2B5EF4-FFF2-40B4-BE49-F238E27FC236}">
                <a16:creationId xmlns:a16="http://schemas.microsoft.com/office/drawing/2014/main" id="{41C4DB65-40CE-4E4A-ACC3-A16678F3A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399"/>
            <a:ext cx="10879667" cy="6555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11484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2400300" y="228600"/>
            <a:ext cx="7391400" cy="1066800"/>
          </a:xfrm>
        </p:spPr>
        <p:txBody>
          <a:bodyPr/>
          <a:lstStyle/>
          <a:p>
            <a:pPr algn="ctr">
              <a:lnSpc>
                <a:spcPct val="100000"/>
              </a:lnSpc>
              <a:spcAft>
                <a:spcPts val="600"/>
              </a:spcAft>
            </a:pPr>
            <a:r>
              <a:rPr lang="en-US" sz="3600" dirty="0">
                <a:solidFill>
                  <a:srgbClr val="00FFFF"/>
                </a:solidFill>
                <a:effectLst>
                  <a:outerShdw blurRad="38100" dist="38100" dir="2700000" algn="tl">
                    <a:srgbClr val="000000">
                      <a:alpha val="43137"/>
                    </a:srgbClr>
                  </a:outerShdw>
                </a:effectLst>
                <a:latin typeface="+mn-lt"/>
              </a:rPr>
              <a:t>Terry Hulbert</a:t>
            </a:r>
            <a:br>
              <a:rPr lang="en-US" sz="3600" dirty="0">
                <a:effectLst>
                  <a:outerShdw blurRad="38100" dist="38100" dir="2700000" algn="tl">
                    <a:srgbClr val="000000">
                      <a:alpha val="43137"/>
                    </a:srgbClr>
                  </a:outerShdw>
                </a:effectLst>
                <a:latin typeface="+mn-lt"/>
                <a:cs typeface="Calibri" panose="020F0502020204030204" pitchFamily="34" charset="0"/>
              </a:rPr>
            </a:br>
            <a:r>
              <a:rPr lang="en-US" sz="1800" dirty="0">
                <a:solidFill>
                  <a:schemeClr val="tx1"/>
                </a:solidFill>
                <a:effectLst>
                  <a:outerShdw blurRad="38100" dist="38100" dir="2700000" algn="tl">
                    <a:srgbClr val="000000">
                      <a:alpha val="43137"/>
                    </a:srgbClr>
                  </a:outerShdw>
                </a:effectLst>
                <a:latin typeface="+mn-lt"/>
                <a:cs typeface="Calibri" panose="020F0502020204030204" pitchFamily="34" charset="0"/>
              </a:rPr>
              <a:t>Terry C. Hulbert, </a:t>
            </a:r>
            <a:r>
              <a:rPr lang="en-US" sz="1800" i="1" dirty="0">
                <a:solidFill>
                  <a:schemeClr val="tx1"/>
                </a:solidFill>
                <a:effectLst>
                  <a:outerShdw blurRad="38100" dist="38100" dir="2700000" algn="tl">
                    <a:srgbClr val="000000">
                      <a:alpha val="43137"/>
                    </a:srgbClr>
                  </a:outerShdw>
                </a:effectLst>
                <a:latin typeface="+mn-lt"/>
                <a:cs typeface="Calibri" panose="020F0502020204030204" pitchFamily="34" charset="0"/>
              </a:rPr>
              <a:t>The Eschatological Significance of Israel's Annual Feasts</a:t>
            </a:r>
            <a:r>
              <a:rPr lang="en-US" sz="1800" dirty="0">
                <a:solidFill>
                  <a:schemeClr val="tx1"/>
                </a:solidFill>
                <a:effectLst>
                  <a:outerShdw blurRad="38100" dist="38100" dir="2700000" algn="tl">
                    <a:srgbClr val="000000">
                      <a:alpha val="43137"/>
                    </a:srgbClr>
                  </a:outerShdw>
                </a:effectLst>
                <a:latin typeface="+mn-lt"/>
                <a:cs typeface="Calibri" panose="020F0502020204030204" pitchFamily="34" charset="0"/>
              </a:rPr>
              <a:t>. Doctoral Dissertation. Dallas Theological Seminary. 1965. Pages 2, 115-116.</a:t>
            </a:r>
            <a:endParaRPr lang="en-US" altLang="en-US" sz="1800" dirty="0">
              <a:solidFill>
                <a:schemeClr val="tx1"/>
              </a:solidFill>
              <a:effectLst>
                <a:outerShdw blurRad="38100" dist="38100" dir="2700000" algn="tl">
                  <a:srgbClr val="000000">
                    <a:alpha val="43137"/>
                  </a:srgbClr>
                </a:outerShdw>
              </a:effectLst>
              <a:latin typeface="+mn-lt"/>
              <a:cs typeface="Calibri" panose="020F0502020204030204" pitchFamily="34" charset="0"/>
            </a:endParaRPr>
          </a:p>
        </p:txBody>
      </p:sp>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0" y="1600200"/>
            <a:ext cx="10972800" cy="494652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dirty="0">
                <a:effectLst>
                  <a:outerShdw blurRad="38100" dist="38100" dir="2700000" algn="tl">
                    <a:srgbClr val="000000">
                      <a:alpha val="43137"/>
                    </a:srgbClr>
                  </a:outerShdw>
                </a:effectLst>
                <a:cs typeface="Calibri" panose="020F0502020204030204" pitchFamily="34" charset="0"/>
              </a:rPr>
              <a:t>“When God fulfilled the first four feasts, He had provided everything necessary for Israel to enter into literal kingdom blessing</a:t>
            </a:r>
            <a:r>
              <a:rPr lang="en-US" dirty="0">
                <a:effectLst/>
                <a:ea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redemption, separation, resurrection, and the presence of the Holy Spirit. Israel’s rejection of these, however, made a necessary national change of heart before the kingdom could be established…The paschal lamb of God pointed out by John the Baptist was rejected as an imposter. The resurrection of Christ, as it answered to the Feast of First Fruits, was suppressed in it’s proclamation by the bribe money paid to the sentries…Finally, the coming of the Spirit was rejected at Pentecost as the Jews…</a:t>
            </a:r>
            <a:endParaRPr lang="en-US" kern="0" dirty="0">
              <a:effectLst>
                <a:outerShdw blurRad="38100" dist="38100" dir="2700000" algn="tl">
                  <a:srgbClr val="000000">
                    <a:alpha val="43137"/>
                  </a:srgbClr>
                </a:outerShdw>
              </a:effectLst>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4"/>
              <a:stretch>
                <a:fillRect/>
              </a:stretch>
            </p:blipFill>
            <p:spPr>
              <a:xfrm>
                <a:off x="12702619" y="4789720"/>
                <a:ext cx="47880" cy="24120"/>
              </a:xfrm>
              <a:prstGeom prst="rect">
                <a:avLst/>
              </a:prstGeom>
            </p:spPr>
          </p:pic>
        </mc:Fallback>
      </mc:AlternateContent>
      <p:pic>
        <p:nvPicPr>
          <p:cNvPr id="5" name="Picture 4" descr="Diagram&#10;&#10;Description automatically generated">
            <a:extLst>
              <a:ext uri="{FF2B5EF4-FFF2-40B4-BE49-F238E27FC236}">
                <a16:creationId xmlns:a16="http://schemas.microsoft.com/office/drawing/2014/main" id="{32847733-84DC-48E6-B617-2756EA4EA8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 y="152400"/>
            <a:ext cx="1460703" cy="1143000"/>
          </a:xfrm>
          <a:prstGeom prst="rect">
            <a:avLst/>
          </a:prstGeom>
        </p:spPr>
      </p:pic>
    </p:spTree>
    <p:extLst>
      <p:ext uri="{BB962C8B-B14F-4D97-AF65-F5344CB8AC3E}">
        <p14:creationId xmlns:p14="http://schemas.microsoft.com/office/powerpoint/2010/main" val="7841170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0" y="1600200"/>
            <a:ext cx="10972800" cy="502272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dirty="0">
                <a:effectLst>
                  <a:outerShdw blurRad="38100" dist="38100" dir="2700000" algn="tl">
                    <a:srgbClr val="000000">
                      <a:alpha val="43137"/>
                    </a:srgbClr>
                  </a:outerShdw>
                </a:effectLst>
                <a:cs typeface="Calibri" panose="020F0502020204030204" pitchFamily="34" charset="0"/>
              </a:rPr>
              <a:t>…taunted the apostles with charges of drunkenness. By the time of the close of Acts chapter 2, God had done all He could do for Israel until they repented as a nation. Thus, the significance of Peter’s second sermon in Acts 3 was that it re-emphasized the condition of millennial blessing already laid down in the Old Testament, but as yet unfulfilled...Of the upmost importance here is the fact that the shedding of the blood of Christ to take away sin, and with the coming of the Spirit to empower the life of the redeemed, all of the spiritual requirements for the millennial kingdom had been met as far as God was concerned….</a:t>
            </a:r>
            <a:endParaRPr lang="en-US" kern="0" dirty="0">
              <a:effectLst>
                <a:outerShdw blurRad="38100" dist="38100" dir="2700000" algn="tl">
                  <a:srgbClr val="000000">
                    <a:alpha val="43137"/>
                  </a:srgbClr>
                </a:outerShdw>
              </a:effectLst>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4"/>
              <a:stretch>
                <a:fillRect/>
              </a:stretch>
            </p:blipFill>
            <p:spPr>
              <a:xfrm>
                <a:off x="12702619" y="4789720"/>
                <a:ext cx="47880" cy="24120"/>
              </a:xfrm>
              <a:prstGeom prst="rect">
                <a:avLst/>
              </a:prstGeom>
            </p:spPr>
          </p:pic>
        </mc:Fallback>
      </mc:AlternateContent>
      <p:sp>
        <p:nvSpPr>
          <p:cNvPr id="9" name="Rectangle 2">
            <a:extLst>
              <a:ext uri="{FF2B5EF4-FFF2-40B4-BE49-F238E27FC236}">
                <a16:creationId xmlns:a16="http://schemas.microsoft.com/office/drawing/2014/main" id="{540B70ED-4BD2-4014-BA58-709C2E8C3A77}"/>
              </a:ext>
            </a:extLst>
          </p:cNvPr>
          <p:cNvSpPr>
            <a:spLocks noGrp="1" noChangeArrowheads="1"/>
          </p:cNvSpPr>
          <p:nvPr>
            <p:ph type="title"/>
          </p:nvPr>
        </p:nvSpPr>
        <p:spPr>
          <a:xfrm>
            <a:off x="2400300" y="228600"/>
            <a:ext cx="7391400" cy="1066800"/>
          </a:xfrm>
        </p:spPr>
        <p:txBody>
          <a:bodyPr/>
          <a:lstStyle/>
          <a:p>
            <a:pPr algn="ctr">
              <a:lnSpc>
                <a:spcPct val="100000"/>
              </a:lnSpc>
              <a:spcAft>
                <a:spcPts val="600"/>
              </a:spcAft>
            </a:pPr>
            <a:r>
              <a:rPr lang="en-US" sz="3600" dirty="0">
                <a:solidFill>
                  <a:srgbClr val="00FFFF"/>
                </a:solidFill>
                <a:effectLst>
                  <a:outerShdw blurRad="38100" dist="38100" dir="2700000" algn="tl">
                    <a:srgbClr val="000000">
                      <a:alpha val="43137"/>
                    </a:srgbClr>
                  </a:outerShdw>
                </a:effectLst>
                <a:latin typeface="+mn-lt"/>
              </a:rPr>
              <a:t>Terry Hulbert</a:t>
            </a:r>
            <a:br>
              <a:rPr lang="en-US" sz="3600" dirty="0">
                <a:effectLst>
                  <a:outerShdw blurRad="38100" dist="38100" dir="2700000" algn="tl">
                    <a:srgbClr val="000000">
                      <a:alpha val="43137"/>
                    </a:srgbClr>
                  </a:outerShdw>
                </a:effectLst>
                <a:latin typeface="+mn-lt"/>
                <a:cs typeface="Calibri" panose="020F0502020204030204" pitchFamily="34" charset="0"/>
              </a:rPr>
            </a:br>
            <a:r>
              <a:rPr lang="en-US" sz="1800" dirty="0">
                <a:solidFill>
                  <a:schemeClr val="tx1"/>
                </a:solidFill>
                <a:effectLst>
                  <a:outerShdw blurRad="38100" dist="38100" dir="2700000" algn="tl">
                    <a:srgbClr val="000000">
                      <a:alpha val="43137"/>
                    </a:srgbClr>
                  </a:outerShdw>
                </a:effectLst>
                <a:latin typeface="+mn-lt"/>
                <a:cs typeface="Calibri" panose="020F0502020204030204" pitchFamily="34" charset="0"/>
              </a:rPr>
              <a:t>Terry C. Hulbert, </a:t>
            </a:r>
            <a:r>
              <a:rPr lang="en-US" sz="1800" i="1" dirty="0">
                <a:solidFill>
                  <a:schemeClr val="tx1"/>
                </a:solidFill>
                <a:effectLst>
                  <a:outerShdw blurRad="38100" dist="38100" dir="2700000" algn="tl">
                    <a:srgbClr val="000000">
                      <a:alpha val="43137"/>
                    </a:srgbClr>
                  </a:outerShdw>
                </a:effectLst>
                <a:latin typeface="+mn-lt"/>
                <a:cs typeface="Calibri" panose="020F0502020204030204" pitchFamily="34" charset="0"/>
              </a:rPr>
              <a:t>The Eschatological Significance of Israel's Annual Feasts</a:t>
            </a:r>
            <a:r>
              <a:rPr lang="en-US" sz="1800" dirty="0">
                <a:solidFill>
                  <a:schemeClr val="tx1"/>
                </a:solidFill>
                <a:effectLst>
                  <a:outerShdw blurRad="38100" dist="38100" dir="2700000" algn="tl">
                    <a:srgbClr val="000000">
                      <a:alpha val="43137"/>
                    </a:srgbClr>
                  </a:outerShdw>
                </a:effectLst>
                <a:latin typeface="+mn-lt"/>
                <a:cs typeface="Calibri" panose="020F0502020204030204" pitchFamily="34" charset="0"/>
              </a:rPr>
              <a:t>. Doctoral Dissertation. Dallas Theological Seminary. 1965. Pages 2, 115-116.</a:t>
            </a:r>
            <a:endParaRPr lang="en-US" altLang="en-US" sz="1800" dirty="0">
              <a:solidFill>
                <a:schemeClr val="tx1"/>
              </a:solidFill>
              <a:effectLst>
                <a:outerShdw blurRad="38100" dist="38100" dir="2700000" algn="tl">
                  <a:srgbClr val="000000">
                    <a:alpha val="43137"/>
                  </a:srgbClr>
                </a:outerShdw>
              </a:effectLst>
              <a:latin typeface="+mn-lt"/>
              <a:cs typeface="Calibri" panose="020F0502020204030204" pitchFamily="34" charset="0"/>
            </a:endParaRPr>
          </a:p>
        </p:txBody>
      </p:sp>
      <p:pic>
        <p:nvPicPr>
          <p:cNvPr id="10" name="Picture 9" descr="Diagram&#10;&#10;Description automatically generated">
            <a:extLst>
              <a:ext uri="{FF2B5EF4-FFF2-40B4-BE49-F238E27FC236}">
                <a16:creationId xmlns:a16="http://schemas.microsoft.com/office/drawing/2014/main" id="{348267A4-D002-47A4-8E5D-1FF813510C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 y="152400"/>
            <a:ext cx="1460703" cy="1143000"/>
          </a:xfrm>
          <a:prstGeom prst="rect">
            <a:avLst/>
          </a:prstGeom>
        </p:spPr>
      </p:pic>
    </p:spTree>
    <p:extLst>
      <p:ext uri="{BB962C8B-B14F-4D97-AF65-F5344CB8AC3E}">
        <p14:creationId xmlns:p14="http://schemas.microsoft.com/office/powerpoint/2010/main" val="38004571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0" y="1600200"/>
            <a:ext cx="10972800" cy="28956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dirty="0">
                <a:effectLst>
                  <a:outerShdw blurRad="38100" dist="38100" dir="2700000" algn="tl">
                    <a:srgbClr val="000000">
                      <a:alpha val="43137"/>
                    </a:srgbClr>
                  </a:outerShdw>
                </a:effectLst>
                <a:cs typeface="Calibri" panose="020F0502020204030204" pitchFamily="34" charset="0"/>
              </a:rPr>
              <a:t>…But, God‘s provision could not be operative until man appropriated it. This point cannot be over emphasized, for it is not only the reason for the delay in the fulfillment of the final three feasts, it is the basis for understanding the relationship of the church to the feasts.”</a:t>
            </a:r>
            <a:endParaRPr lang="en-US" kern="0" dirty="0">
              <a:effectLst>
                <a:outerShdw blurRad="38100" dist="38100" dir="2700000" algn="tl">
                  <a:srgbClr val="000000">
                    <a:alpha val="43137"/>
                  </a:srgbClr>
                </a:outerShdw>
              </a:effectLst>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4"/>
              <a:stretch>
                <a:fillRect/>
              </a:stretch>
            </p:blipFill>
            <p:spPr>
              <a:xfrm>
                <a:off x="12702619" y="4789720"/>
                <a:ext cx="47880" cy="24120"/>
              </a:xfrm>
              <a:prstGeom prst="rect">
                <a:avLst/>
              </a:prstGeom>
            </p:spPr>
          </p:pic>
        </mc:Fallback>
      </mc:AlternateContent>
      <p:sp>
        <p:nvSpPr>
          <p:cNvPr id="9" name="Rectangle 2">
            <a:extLst>
              <a:ext uri="{FF2B5EF4-FFF2-40B4-BE49-F238E27FC236}">
                <a16:creationId xmlns:a16="http://schemas.microsoft.com/office/drawing/2014/main" id="{6D859BD2-8F9D-4498-9AC4-A67450C188A1}"/>
              </a:ext>
            </a:extLst>
          </p:cNvPr>
          <p:cNvSpPr>
            <a:spLocks noGrp="1" noChangeArrowheads="1"/>
          </p:cNvSpPr>
          <p:nvPr>
            <p:ph type="title"/>
          </p:nvPr>
        </p:nvSpPr>
        <p:spPr>
          <a:xfrm>
            <a:off x="2400300" y="228600"/>
            <a:ext cx="7391400" cy="1066800"/>
          </a:xfrm>
        </p:spPr>
        <p:txBody>
          <a:bodyPr/>
          <a:lstStyle/>
          <a:p>
            <a:pPr algn="ctr">
              <a:lnSpc>
                <a:spcPct val="100000"/>
              </a:lnSpc>
              <a:spcAft>
                <a:spcPts val="600"/>
              </a:spcAft>
            </a:pPr>
            <a:r>
              <a:rPr lang="en-US" sz="3600" dirty="0">
                <a:solidFill>
                  <a:srgbClr val="00FFFF"/>
                </a:solidFill>
                <a:effectLst>
                  <a:outerShdw blurRad="38100" dist="38100" dir="2700000" algn="tl">
                    <a:srgbClr val="000000">
                      <a:alpha val="43137"/>
                    </a:srgbClr>
                  </a:outerShdw>
                </a:effectLst>
                <a:latin typeface="+mn-lt"/>
              </a:rPr>
              <a:t>Terry Hulbert</a:t>
            </a:r>
            <a:br>
              <a:rPr lang="en-US" sz="3600" dirty="0">
                <a:effectLst>
                  <a:outerShdw blurRad="38100" dist="38100" dir="2700000" algn="tl">
                    <a:srgbClr val="000000">
                      <a:alpha val="43137"/>
                    </a:srgbClr>
                  </a:outerShdw>
                </a:effectLst>
                <a:latin typeface="+mn-lt"/>
                <a:cs typeface="Calibri" panose="020F0502020204030204" pitchFamily="34" charset="0"/>
              </a:rPr>
            </a:br>
            <a:r>
              <a:rPr lang="en-US" sz="1800" dirty="0">
                <a:solidFill>
                  <a:schemeClr val="tx1"/>
                </a:solidFill>
                <a:effectLst>
                  <a:outerShdw blurRad="38100" dist="38100" dir="2700000" algn="tl">
                    <a:srgbClr val="000000">
                      <a:alpha val="43137"/>
                    </a:srgbClr>
                  </a:outerShdw>
                </a:effectLst>
                <a:latin typeface="+mn-lt"/>
                <a:cs typeface="Calibri" panose="020F0502020204030204" pitchFamily="34" charset="0"/>
              </a:rPr>
              <a:t>Terry C. Hulbert, </a:t>
            </a:r>
            <a:r>
              <a:rPr lang="en-US" sz="1800" i="1" dirty="0">
                <a:solidFill>
                  <a:schemeClr val="tx1"/>
                </a:solidFill>
                <a:effectLst>
                  <a:outerShdw blurRad="38100" dist="38100" dir="2700000" algn="tl">
                    <a:srgbClr val="000000">
                      <a:alpha val="43137"/>
                    </a:srgbClr>
                  </a:outerShdw>
                </a:effectLst>
                <a:latin typeface="+mn-lt"/>
                <a:cs typeface="Calibri" panose="020F0502020204030204" pitchFamily="34" charset="0"/>
              </a:rPr>
              <a:t>The Eschatological Significance of Israel's Annual Feasts</a:t>
            </a:r>
            <a:r>
              <a:rPr lang="en-US" sz="1800" dirty="0">
                <a:solidFill>
                  <a:schemeClr val="tx1"/>
                </a:solidFill>
                <a:effectLst>
                  <a:outerShdw blurRad="38100" dist="38100" dir="2700000" algn="tl">
                    <a:srgbClr val="000000">
                      <a:alpha val="43137"/>
                    </a:srgbClr>
                  </a:outerShdw>
                </a:effectLst>
                <a:latin typeface="+mn-lt"/>
                <a:cs typeface="Calibri" panose="020F0502020204030204" pitchFamily="34" charset="0"/>
              </a:rPr>
              <a:t>. Doctoral Dissertation. Dallas Theological Seminary. 1965. Pages 2, 115-116.</a:t>
            </a:r>
            <a:endParaRPr lang="en-US" altLang="en-US" sz="1800" dirty="0">
              <a:solidFill>
                <a:schemeClr val="tx1"/>
              </a:solidFill>
              <a:effectLst>
                <a:outerShdw blurRad="38100" dist="38100" dir="2700000" algn="tl">
                  <a:srgbClr val="000000">
                    <a:alpha val="43137"/>
                  </a:srgbClr>
                </a:outerShdw>
              </a:effectLst>
              <a:latin typeface="+mn-lt"/>
              <a:cs typeface="Calibri" panose="020F0502020204030204" pitchFamily="34" charset="0"/>
            </a:endParaRPr>
          </a:p>
        </p:txBody>
      </p:sp>
      <p:pic>
        <p:nvPicPr>
          <p:cNvPr id="10" name="Picture 9" descr="Diagram&#10;&#10;Description automatically generated">
            <a:extLst>
              <a:ext uri="{FF2B5EF4-FFF2-40B4-BE49-F238E27FC236}">
                <a16:creationId xmlns:a16="http://schemas.microsoft.com/office/drawing/2014/main" id="{C3F71CB0-5A3B-4924-A367-73344464B2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 y="152400"/>
            <a:ext cx="1460703" cy="1143000"/>
          </a:xfrm>
          <a:prstGeom prst="rect">
            <a:avLst/>
          </a:prstGeom>
        </p:spPr>
      </p:pic>
    </p:spTree>
    <p:extLst>
      <p:ext uri="{BB962C8B-B14F-4D97-AF65-F5344CB8AC3E}">
        <p14:creationId xmlns:p14="http://schemas.microsoft.com/office/powerpoint/2010/main" val="33286005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Coming of the Holy Spirit (1-4)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Holy Spirit’s Impact (5-13)</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Peter’s Sermon (14-36)</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Sermon’s Impact (37-47)</a:t>
            </a:r>
          </a:p>
        </p:txBody>
      </p:sp>
      <p:pic>
        <p:nvPicPr>
          <p:cNvPr id="3" name="Picture 2">
            <a:extLst>
              <a:ext uri="{FF2B5EF4-FFF2-40B4-BE49-F238E27FC236}">
                <a16:creationId xmlns:a16="http://schemas.microsoft.com/office/drawing/2014/main" id="{38A3D74F-D2B5-5925-96A5-C55210836ED5}"/>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261777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Coming of the Holy Spirit (1-4)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Holy Spirit’s Impact (5-13)</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Sermon (14-36)</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Sermon’s Impact (37-47)</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867950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1500" indent="-571500" algn="ctr" eaLnBrk="1" hangingPunct="1">
              <a:lnSpc>
                <a:spcPct val="100000"/>
              </a:lnSpc>
              <a:buFont typeface="+mj-lt"/>
              <a:buAutoNum type="roman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Peter’s Sermon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2:14-36</a:t>
            </a:r>
          </a:p>
        </p:txBody>
      </p:sp>
      <p:sp>
        <p:nvSpPr>
          <p:cNvPr id="161795" name="Rectangle 3"/>
          <p:cNvSpPr>
            <a:spLocks noGrp="1" noChangeArrowheads="1"/>
          </p:cNvSpPr>
          <p:nvPr>
            <p:ph type="body" idx="1"/>
          </p:nvPr>
        </p:nvSpPr>
        <p:spPr>
          <a:xfrm>
            <a:off x="585216" y="2133600"/>
            <a:ext cx="7187183"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Introduction (14)</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Refutation of Drunkenness Charge   (15-35)</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Conclusion (36)</a:t>
            </a:r>
          </a:p>
        </p:txBody>
      </p:sp>
      <p:pic>
        <p:nvPicPr>
          <p:cNvPr id="3" name="Picture 2">
            <a:extLst>
              <a:ext uri="{FF2B5EF4-FFF2-40B4-BE49-F238E27FC236}">
                <a16:creationId xmlns:a16="http://schemas.microsoft.com/office/drawing/2014/main" id="{0588DC1C-53E6-4200-FF54-86B7F2619FA2}"/>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47838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1500" indent="-571500" algn="ctr" eaLnBrk="1" hangingPunct="1">
              <a:lnSpc>
                <a:spcPct val="100000"/>
              </a:lnSpc>
              <a:buFont typeface="+mj-lt"/>
              <a:buAutoNum type="roman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Peter’s Sermon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2:14-36</a:t>
            </a:r>
          </a:p>
        </p:txBody>
      </p:sp>
      <p:sp>
        <p:nvSpPr>
          <p:cNvPr id="161795" name="Rectangle 3"/>
          <p:cNvSpPr>
            <a:spLocks noGrp="1" noChangeArrowheads="1"/>
          </p:cNvSpPr>
          <p:nvPr>
            <p:ph type="body" idx="1"/>
          </p:nvPr>
        </p:nvSpPr>
        <p:spPr>
          <a:xfrm>
            <a:off x="585216" y="2133600"/>
            <a:ext cx="7187183"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Introduction (14)</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Refutation of Drunkenness Charge   (15-35)</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Conclusion (36)</a:t>
            </a:r>
          </a:p>
        </p:txBody>
      </p:sp>
      <p:pic>
        <p:nvPicPr>
          <p:cNvPr id="3" name="Picture 2">
            <a:extLst>
              <a:ext uri="{FF2B5EF4-FFF2-40B4-BE49-F238E27FC236}">
                <a16:creationId xmlns:a16="http://schemas.microsoft.com/office/drawing/2014/main" id="{504CDC22-6AC2-3047-31A0-CDE9C602680D}"/>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7375023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C8EA6A91-1969-28DB-FF63-31E256F30925}"/>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mn-lt"/>
              </a:rPr>
              <a:t>Mistaken Replacement?</a:t>
            </a:r>
          </a:p>
        </p:txBody>
      </p:sp>
      <p:sp>
        <p:nvSpPr>
          <p:cNvPr id="10243" name="Rectangle 3">
            <a:extLst>
              <a:ext uri="{FF2B5EF4-FFF2-40B4-BE49-F238E27FC236}">
                <a16:creationId xmlns:a16="http://schemas.microsoft.com/office/drawing/2014/main" id="{65727476-D2A6-0F36-54A7-2CDC821AE040}"/>
              </a:ext>
            </a:extLst>
          </p:cNvPr>
          <p:cNvSpPr>
            <a:spLocks noGrp="1" noChangeArrowheads="1"/>
          </p:cNvSpPr>
          <p:nvPr>
            <p:ph sz="half" idx="1"/>
          </p:nvPr>
        </p:nvSpPr>
        <p:spPr>
          <a:xfrm>
            <a:off x="609600" y="1447800"/>
            <a:ext cx="3886200" cy="4351338"/>
          </a:xfrm>
        </p:spPr>
        <p:txBody>
          <a:bodyPr/>
          <a:lstStyle/>
          <a:p>
            <a:pPr marL="0" indent="0" algn="ctr">
              <a:lnSpc>
                <a:spcPct val="100000"/>
              </a:lnSpc>
              <a:spcBef>
                <a:spcPts val="0"/>
              </a:spcBef>
              <a:spcAft>
                <a:spcPts val="1200"/>
              </a:spcAft>
              <a:buNone/>
            </a:pPr>
            <a:r>
              <a:rPr lang="en-US" altLang="en-US" sz="3200" dirty="0">
                <a:solidFill>
                  <a:srgbClr val="00FFFF"/>
                </a:solidFill>
                <a:effectLst>
                  <a:outerShdw blurRad="38100" dist="38100" dir="2700000" algn="tl">
                    <a:srgbClr val="000000">
                      <a:alpha val="43137"/>
                    </a:srgbClr>
                  </a:outerShdw>
                </a:effectLst>
                <a:ea typeface="+mj-ea"/>
                <a:cs typeface="+mj-cs"/>
              </a:rPr>
              <a:t>Pro</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No Spirit yet</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Lots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Matthias disappears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Paul</a:t>
            </a:r>
          </a:p>
        </p:txBody>
      </p:sp>
      <p:sp>
        <p:nvSpPr>
          <p:cNvPr id="10244" name="Rectangle 4">
            <a:extLst>
              <a:ext uri="{FF2B5EF4-FFF2-40B4-BE49-F238E27FC236}">
                <a16:creationId xmlns:a16="http://schemas.microsoft.com/office/drawing/2014/main" id="{ED97BBDF-85EA-A432-94D4-6E398BF8599D}"/>
              </a:ext>
            </a:extLst>
          </p:cNvPr>
          <p:cNvSpPr>
            <a:spLocks noGrp="1" noChangeArrowheads="1"/>
          </p:cNvSpPr>
          <p:nvPr>
            <p:ph sz="half" idx="2"/>
          </p:nvPr>
        </p:nvSpPr>
        <p:spPr>
          <a:xfrm>
            <a:off x="6082462" y="1447800"/>
            <a:ext cx="5486400" cy="4351338"/>
          </a:xfrm>
        </p:spPr>
        <p:txBody>
          <a:bodyPr/>
          <a:lstStyle/>
          <a:p>
            <a:pPr marL="0" indent="0" algn="ctr">
              <a:lnSpc>
                <a:spcPct val="100000"/>
              </a:lnSpc>
              <a:spcBef>
                <a:spcPts val="0"/>
              </a:spcBef>
              <a:spcAft>
                <a:spcPts val="1200"/>
              </a:spcAft>
              <a:buNone/>
            </a:pPr>
            <a:r>
              <a:rPr lang="en-US" altLang="en-US" sz="3200" dirty="0">
                <a:solidFill>
                  <a:srgbClr val="00FFFF"/>
                </a:solidFill>
                <a:effectLst>
                  <a:outerShdw blurRad="38100" dist="38100" dir="2700000" algn="tl">
                    <a:srgbClr val="000000">
                      <a:alpha val="43137"/>
                    </a:srgbClr>
                  </a:outerShdw>
                </a:effectLst>
                <a:ea typeface="+mj-ea"/>
                <a:cs typeface="+mj-cs"/>
              </a:rPr>
              <a:t>Con</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No textual indication of an error</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Twelve esteemed (2:14; 6:2)</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God’s choice (1:24)</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Prov 16:33</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Paul unqualified (1:21-22)</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Focus on Peter &amp; Paul</a:t>
            </a:r>
          </a:p>
        </p:txBody>
      </p:sp>
      <p:pic>
        <p:nvPicPr>
          <p:cNvPr id="3" name="Picture 2">
            <a:extLst>
              <a:ext uri="{FF2B5EF4-FFF2-40B4-BE49-F238E27FC236}">
                <a16:creationId xmlns:a16="http://schemas.microsoft.com/office/drawing/2014/main" id="{1B4693FA-8B2C-504B-3CF3-7AB54678DC3E}"/>
              </a:ext>
            </a:extLst>
          </p:cNvPr>
          <p:cNvPicPr>
            <a:picLocks noChangeAspect="1"/>
          </p:cNvPicPr>
          <p:nvPr/>
        </p:nvPicPr>
        <p:blipFill>
          <a:blip r:embed="rId2"/>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42054412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457035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1500" indent="-571500" algn="ctr" eaLnBrk="1" hangingPunct="1">
              <a:lnSpc>
                <a:spcPct val="100000"/>
              </a:lnSpc>
              <a:buFont typeface="+mj-lt"/>
              <a:buAutoNum type="roman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Peter’s Sermon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2:14-36</a:t>
            </a:r>
          </a:p>
        </p:txBody>
      </p:sp>
      <p:sp>
        <p:nvSpPr>
          <p:cNvPr id="161795" name="Rectangle 3"/>
          <p:cNvSpPr>
            <a:spLocks noGrp="1" noChangeArrowheads="1"/>
          </p:cNvSpPr>
          <p:nvPr>
            <p:ph type="body" idx="1"/>
          </p:nvPr>
        </p:nvSpPr>
        <p:spPr>
          <a:xfrm>
            <a:off x="585216" y="2133600"/>
            <a:ext cx="7187183"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Introduction (14)</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Refutation of Drunkenness Charge   (15-35)</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Conclusion (36)</a:t>
            </a:r>
          </a:p>
        </p:txBody>
      </p:sp>
      <p:pic>
        <p:nvPicPr>
          <p:cNvPr id="3" name="Picture 2">
            <a:extLst>
              <a:ext uri="{FF2B5EF4-FFF2-40B4-BE49-F238E27FC236}">
                <a16:creationId xmlns:a16="http://schemas.microsoft.com/office/drawing/2014/main" id="{CCFFAC1B-49D3-875D-D66A-D97E5586FF2F}"/>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16918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8788" indent="-458788"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Acts 2:15-35</a:t>
            </a:r>
            <a:br>
              <a:rPr lang="en-US" sz="3600" dirty="0">
                <a:effectLst>
                  <a:outerShdw blurRad="38100" dist="38100" dir="2700000" algn="tl">
                    <a:srgbClr val="000000">
                      <a:alpha val="43137"/>
                    </a:srgbClr>
                  </a:outerShdw>
                </a:effectLst>
                <a:latin typeface="+mn-lt"/>
                <a:cs typeface="Calibri" panose="020F0502020204030204" pitchFamily="34" charset="0"/>
              </a:rPr>
            </a:br>
            <a:r>
              <a:rPr lang="en-US" sz="2400" dirty="0">
                <a:effectLst>
                  <a:outerShdw blurRad="38100" dist="38100" dir="2700000" algn="tl">
                    <a:srgbClr val="000000">
                      <a:alpha val="43137"/>
                    </a:srgbClr>
                  </a:outerShdw>
                </a:effectLst>
                <a:latin typeface="+mn-lt"/>
                <a:ea typeface="+mn-ea"/>
                <a:cs typeface="+mn-cs"/>
              </a:rPr>
              <a:t>Refutation of the Charge of Drunkenness</a:t>
            </a:r>
            <a:endParaRPr lang="en-US" sz="3200" dirty="0">
              <a:effectLst>
                <a:outerShdw blurRad="38100" dist="38100" dir="2700000" algn="tl">
                  <a:srgbClr val="000000">
                    <a:alpha val="43137"/>
                  </a:srgbClr>
                </a:outerShdw>
              </a:effectLst>
              <a:latin typeface="+mn-lt"/>
              <a:ea typeface="+mn-ea"/>
              <a:cs typeface="+mn-cs"/>
            </a:endParaRPr>
          </a:p>
        </p:txBody>
      </p:sp>
      <p:sp>
        <p:nvSpPr>
          <p:cNvPr id="161795" name="Rectangle 3"/>
          <p:cNvSpPr>
            <a:spLocks noGrp="1" noChangeArrowheads="1"/>
          </p:cNvSpPr>
          <p:nvPr>
            <p:ph type="body" idx="1"/>
          </p:nvPr>
        </p:nvSpPr>
        <p:spPr>
          <a:xfrm>
            <a:off x="528636" y="1295400"/>
            <a:ext cx="6096000" cy="51816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Use of Psalm 110:1 (34-35)</a:t>
            </a:r>
          </a:p>
        </p:txBody>
      </p:sp>
      <p:pic>
        <p:nvPicPr>
          <p:cNvPr id="2" name="Picture 1">
            <a:extLst>
              <a:ext uri="{FF2B5EF4-FFF2-40B4-BE49-F238E27FC236}">
                <a16:creationId xmlns:a16="http://schemas.microsoft.com/office/drawing/2014/main" id="{23EB47EA-4A02-76B9-C798-B93D8FDC2C76}"/>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9833795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A2B39FD9-4F91-ED12-2F17-14BC97474453}"/>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8788" indent="-458788"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4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8A286929-1ACD-BE4B-AEDC-5565A479AD69}"/>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5537663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2:13, 15</a:t>
            </a:r>
          </a:p>
          <a:p>
            <a:pPr algn="just"/>
            <a:r>
              <a:rPr lang="en-US" sz="3600" baseline="30000" dirty="0">
                <a:cs typeface="Calibri" panose="020F0502020204030204" pitchFamily="34" charset="0"/>
              </a:rPr>
              <a:t>13 </a:t>
            </a:r>
            <a:r>
              <a:rPr lang="en-US" sz="3600" dirty="0">
                <a:effectLst>
                  <a:outerShdw blurRad="38100" dist="38100" dir="2700000" algn="tl">
                    <a:srgbClr val="000000">
                      <a:alpha val="43137"/>
                    </a:srgbClr>
                  </a:outerShdw>
                </a:effectLst>
                <a:cs typeface="Calibri" panose="020F0502020204030204" pitchFamily="34" charset="0"/>
              </a:rPr>
              <a:t>“But others were mocking and saying, ‘They are full of sweet wine.’… </a:t>
            </a:r>
            <a:r>
              <a:rPr lang="en-US" sz="3600" baseline="30000" dirty="0">
                <a:cs typeface="Calibri" panose="020F0502020204030204" pitchFamily="34" charset="0"/>
              </a:rPr>
              <a:t>15 </a:t>
            </a:r>
            <a:r>
              <a:rPr lang="en-US" sz="3600" dirty="0">
                <a:effectLst>
                  <a:outerShdw blurRad="38100" dist="38100" dir="2700000" algn="tl">
                    <a:srgbClr val="000000">
                      <a:alpha val="43137"/>
                    </a:srgbClr>
                  </a:outerShdw>
                </a:effectLst>
                <a:cs typeface="Calibri" panose="020F0502020204030204" pitchFamily="34" charset="0"/>
              </a:rPr>
              <a:t>‘For these men are not drunk, as you suppose, for it is only the third hour of the day.’”</a:t>
            </a:r>
          </a:p>
        </p:txBody>
      </p:sp>
      <p:pic>
        <p:nvPicPr>
          <p:cNvPr id="6" name="Picture 5">
            <a:extLst>
              <a:ext uri="{FF2B5EF4-FFF2-40B4-BE49-F238E27FC236}">
                <a16:creationId xmlns:a16="http://schemas.microsoft.com/office/drawing/2014/main" id="{5F6F1B63-3977-41CA-BACF-9812EBA19F8C}"/>
              </a:ext>
            </a:extLst>
          </p:cNvPr>
          <p:cNvPicPr>
            <a:picLocks noChangeAspect="1"/>
          </p:cNvPicPr>
          <p:nvPr/>
        </p:nvPicPr>
        <p:blipFill>
          <a:blip r:embed="rId3"/>
          <a:stretch>
            <a:fillRect/>
          </a:stretch>
        </p:blipFill>
        <p:spPr>
          <a:xfrm>
            <a:off x="4727786" y="3048000"/>
            <a:ext cx="2736428" cy="1828800"/>
          </a:xfrm>
          <a:prstGeom prst="rect">
            <a:avLst/>
          </a:prstGeom>
        </p:spPr>
      </p:pic>
    </p:spTree>
    <p:extLst>
      <p:ext uri="{BB962C8B-B14F-4D97-AF65-F5344CB8AC3E}">
        <p14:creationId xmlns:p14="http://schemas.microsoft.com/office/powerpoint/2010/main" val="242447475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84242A09-6E22-757C-A9CD-EAF737918B72}"/>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8788" indent="-458788"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4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1227D682-E1AA-7AB3-CE1F-CECA95758B20}"/>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3302534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047536"/>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2:16-21</a:t>
            </a:r>
          </a:p>
          <a:p>
            <a:pPr algn="just"/>
            <a:r>
              <a:rPr lang="en-US" sz="3400" baseline="30000" dirty="0">
                <a:effectLst>
                  <a:outerShdw blurRad="38100" dist="38100" dir="2700000" algn="tl">
                    <a:srgbClr val="000000">
                      <a:alpha val="43137"/>
                    </a:srgbClr>
                  </a:outerShdw>
                </a:effectLst>
                <a:cs typeface="Calibri" panose="020F0502020204030204" pitchFamily="34" charset="0"/>
              </a:rPr>
              <a:t>16 </a:t>
            </a:r>
            <a:r>
              <a:rPr lang="en-US" sz="3400" dirty="0">
                <a:effectLst>
                  <a:outerShdw blurRad="38100" dist="38100" dir="2700000" algn="tl">
                    <a:srgbClr val="000000">
                      <a:alpha val="43137"/>
                    </a:srgbClr>
                  </a:outerShdw>
                </a:effectLst>
                <a:cs typeface="Calibri" panose="020F0502020204030204" pitchFamily="34" charset="0"/>
              </a:rPr>
              <a:t>“but this is what was spoken of through the prophet Joel: </a:t>
            </a:r>
            <a:r>
              <a:rPr lang="en-US" sz="3400" baseline="30000" dirty="0">
                <a:effectLst>
                  <a:outerShdw blurRad="38100" dist="38100" dir="2700000" algn="tl">
                    <a:srgbClr val="000000">
                      <a:alpha val="43137"/>
                    </a:srgbClr>
                  </a:outerShdw>
                </a:effectLst>
                <a:cs typeface="Calibri" panose="020F0502020204030204" pitchFamily="34" charset="0"/>
              </a:rPr>
              <a:t>17 </a:t>
            </a:r>
            <a:r>
              <a:rPr lang="en-US" sz="3400" dirty="0">
                <a:effectLst>
                  <a:outerShdw blurRad="38100" dist="38100" dir="2700000" algn="tl">
                    <a:srgbClr val="000000">
                      <a:alpha val="43137"/>
                    </a:srgbClr>
                  </a:outerShdw>
                </a:effectLst>
                <a:cs typeface="Calibri" panose="020F0502020204030204" pitchFamily="34" charset="0"/>
              </a:rPr>
              <a:t>‘</a:t>
            </a:r>
            <a:r>
              <a:rPr lang="en-US" sz="3400" cap="small" dirty="0">
                <a:effectLst>
                  <a:outerShdw blurRad="38100" dist="38100" dir="2700000" algn="tl">
                    <a:srgbClr val="000000">
                      <a:alpha val="43137"/>
                    </a:srgbClr>
                  </a:outerShdw>
                </a:effectLst>
                <a:cs typeface="Calibri" panose="020F0502020204030204" pitchFamily="34" charset="0"/>
              </a:rPr>
              <a:t>And it shall be in the last days</a:t>
            </a:r>
            <a:r>
              <a:rPr lang="en-US" sz="3400" dirty="0">
                <a:effectLst>
                  <a:outerShdw blurRad="38100" dist="38100" dir="2700000" algn="tl">
                    <a:srgbClr val="000000">
                      <a:alpha val="43137"/>
                    </a:srgbClr>
                  </a:outerShdw>
                </a:effectLst>
                <a:cs typeface="Calibri" panose="020F0502020204030204" pitchFamily="34" charset="0"/>
              </a:rPr>
              <a:t>,’ God says, ‘</a:t>
            </a:r>
            <a:r>
              <a:rPr lang="en-US" sz="3400" cap="small" dirty="0">
                <a:effectLst>
                  <a:outerShdw blurRad="38100" dist="38100" dir="2700000" algn="tl">
                    <a:srgbClr val="000000">
                      <a:alpha val="43137"/>
                    </a:srgbClr>
                  </a:outerShdw>
                </a:effectLst>
                <a:cs typeface="Calibri" panose="020F0502020204030204" pitchFamily="34" charset="0"/>
              </a:rPr>
              <a:t>That I will pour forth of My Spirit on all</a:t>
            </a:r>
            <a:r>
              <a:rPr lang="en-US" sz="3400" dirty="0">
                <a:effectLst>
                  <a:outerShdw blurRad="38100" dist="38100" dir="2700000" algn="tl">
                    <a:srgbClr val="000000">
                      <a:alpha val="43137"/>
                    </a:srgbClr>
                  </a:outerShdw>
                </a:effectLst>
                <a:cs typeface="Calibri" panose="020F0502020204030204" pitchFamily="34" charset="0"/>
              </a:rPr>
              <a:t> </a:t>
            </a:r>
            <a:r>
              <a:rPr lang="en-US" sz="3400" cap="small" dirty="0">
                <a:effectLst>
                  <a:outerShdw blurRad="38100" dist="38100" dir="2700000" algn="tl">
                    <a:srgbClr val="000000">
                      <a:alpha val="43137"/>
                    </a:srgbClr>
                  </a:outerShdw>
                </a:effectLst>
                <a:cs typeface="Calibri" panose="020F0502020204030204" pitchFamily="34" charset="0"/>
              </a:rPr>
              <a:t>mankind</a:t>
            </a:r>
            <a:r>
              <a:rPr lang="en-US" sz="3400" dirty="0">
                <a:effectLst>
                  <a:outerShdw blurRad="38100" dist="38100" dir="2700000" algn="tl">
                    <a:srgbClr val="000000">
                      <a:alpha val="43137"/>
                    </a:srgbClr>
                  </a:outerShdw>
                </a:effectLst>
                <a:cs typeface="Calibri" panose="020F0502020204030204" pitchFamily="34" charset="0"/>
              </a:rPr>
              <a:t>; </a:t>
            </a:r>
            <a:r>
              <a:rPr lang="en-US" sz="3400" cap="small" dirty="0">
                <a:effectLst>
                  <a:outerShdw blurRad="38100" dist="38100" dir="2700000" algn="tl">
                    <a:srgbClr val="000000">
                      <a:alpha val="43137"/>
                    </a:srgbClr>
                  </a:outerShdw>
                </a:effectLst>
                <a:cs typeface="Calibri" panose="020F0502020204030204" pitchFamily="34" charset="0"/>
              </a:rPr>
              <a:t>And your sons and your daughters shall prophesy</a:t>
            </a:r>
            <a:r>
              <a:rPr lang="en-US" sz="3400" dirty="0">
                <a:effectLst>
                  <a:outerShdw blurRad="38100" dist="38100" dir="2700000" algn="tl">
                    <a:srgbClr val="000000">
                      <a:alpha val="43137"/>
                    </a:srgbClr>
                  </a:outerShdw>
                </a:effectLst>
                <a:cs typeface="Calibri" panose="020F0502020204030204" pitchFamily="34" charset="0"/>
              </a:rPr>
              <a:t>, </a:t>
            </a:r>
            <a:r>
              <a:rPr lang="en-US" sz="3400" cap="small" dirty="0">
                <a:effectLst>
                  <a:outerShdw blurRad="38100" dist="38100" dir="2700000" algn="tl">
                    <a:srgbClr val="000000">
                      <a:alpha val="43137"/>
                    </a:srgbClr>
                  </a:outerShdw>
                </a:effectLst>
                <a:cs typeface="Calibri" panose="020F0502020204030204" pitchFamily="34" charset="0"/>
              </a:rPr>
              <a:t>And your young men shall see visions</a:t>
            </a:r>
            <a:r>
              <a:rPr lang="en-US" sz="3400" dirty="0">
                <a:effectLst>
                  <a:outerShdw blurRad="38100" dist="38100" dir="2700000" algn="tl">
                    <a:srgbClr val="000000">
                      <a:alpha val="43137"/>
                    </a:srgbClr>
                  </a:outerShdw>
                </a:effectLst>
                <a:cs typeface="Calibri" panose="020F0502020204030204" pitchFamily="34" charset="0"/>
              </a:rPr>
              <a:t>, </a:t>
            </a:r>
            <a:r>
              <a:rPr lang="en-US" sz="3400" cap="small" dirty="0">
                <a:effectLst>
                  <a:outerShdw blurRad="38100" dist="38100" dir="2700000" algn="tl">
                    <a:srgbClr val="000000">
                      <a:alpha val="43137"/>
                    </a:srgbClr>
                  </a:outerShdw>
                </a:effectLst>
                <a:cs typeface="Calibri" panose="020F0502020204030204" pitchFamily="34" charset="0"/>
              </a:rPr>
              <a:t>And your old men shall dream dreams</a:t>
            </a:r>
            <a:r>
              <a:rPr lang="en-US" sz="3400" dirty="0">
                <a:effectLst>
                  <a:outerShdw blurRad="38100" dist="38100" dir="2700000" algn="tl">
                    <a:srgbClr val="000000">
                      <a:alpha val="43137"/>
                    </a:srgbClr>
                  </a:outerShdw>
                </a:effectLst>
                <a:cs typeface="Calibri" panose="020F0502020204030204" pitchFamily="34" charset="0"/>
              </a:rPr>
              <a:t>; </a:t>
            </a:r>
            <a:r>
              <a:rPr lang="en-US" sz="3400" baseline="30000" dirty="0">
                <a:effectLst>
                  <a:outerShdw blurRad="38100" dist="38100" dir="2700000" algn="tl">
                    <a:srgbClr val="000000">
                      <a:alpha val="43137"/>
                    </a:srgbClr>
                  </a:outerShdw>
                </a:effectLst>
                <a:cs typeface="Calibri" panose="020F0502020204030204" pitchFamily="34" charset="0"/>
              </a:rPr>
              <a:t>18 </a:t>
            </a:r>
            <a:r>
              <a:rPr lang="en-US" sz="3400" cap="small" dirty="0">
                <a:effectLst>
                  <a:outerShdw blurRad="38100" dist="38100" dir="2700000" algn="tl">
                    <a:srgbClr val="000000">
                      <a:alpha val="43137"/>
                    </a:srgbClr>
                  </a:outerShdw>
                </a:effectLst>
                <a:cs typeface="Calibri" panose="020F0502020204030204" pitchFamily="34" charset="0"/>
              </a:rPr>
              <a:t>Even on My bond slaves, both men and women</a:t>
            </a:r>
            <a:r>
              <a:rPr lang="en-US" sz="3400" dirty="0">
                <a:effectLst>
                  <a:outerShdw blurRad="38100" dist="38100" dir="2700000" algn="tl">
                    <a:srgbClr val="000000">
                      <a:alpha val="43137"/>
                    </a:srgbClr>
                  </a:outerShdw>
                </a:effectLst>
                <a:cs typeface="Calibri" panose="020F0502020204030204" pitchFamily="34" charset="0"/>
              </a:rPr>
              <a:t>, I </a:t>
            </a:r>
            <a:r>
              <a:rPr lang="en-US" sz="3400" cap="small" dirty="0">
                <a:effectLst>
                  <a:outerShdw blurRad="38100" dist="38100" dir="2700000" algn="tl">
                    <a:srgbClr val="000000">
                      <a:alpha val="43137"/>
                    </a:srgbClr>
                  </a:outerShdw>
                </a:effectLst>
                <a:cs typeface="Calibri" panose="020F0502020204030204" pitchFamily="34" charset="0"/>
              </a:rPr>
              <a:t>will in those days pour forth of My Spirit</a:t>
            </a:r>
            <a:r>
              <a:rPr lang="en-US" sz="3400" dirty="0">
                <a:effectLst>
                  <a:outerShdw blurRad="38100" dist="38100" dir="2700000" algn="tl">
                    <a:srgbClr val="000000">
                      <a:alpha val="43137"/>
                    </a:srgbClr>
                  </a:outerShdw>
                </a:effectLst>
                <a:cs typeface="Calibri" panose="020F0502020204030204" pitchFamily="34" charset="0"/>
              </a:rPr>
              <a:t> And they shall prophesy, </a:t>
            </a:r>
            <a:r>
              <a:rPr lang="en-US" sz="3400" baseline="30000" dirty="0">
                <a:effectLst>
                  <a:outerShdw blurRad="38100" dist="38100" dir="2700000" algn="tl">
                    <a:srgbClr val="000000">
                      <a:alpha val="43137"/>
                    </a:srgbClr>
                  </a:outerShdw>
                </a:effectLst>
                <a:cs typeface="Calibri" panose="020F0502020204030204" pitchFamily="34" charset="0"/>
              </a:rPr>
              <a:t>19</a:t>
            </a:r>
            <a:r>
              <a:rPr lang="en-US" sz="3400" dirty="0">
                <a:effectLst>
                  <a:outerShdw blurRad="38100" dist="38100" dir="2700000" algn="tl">
                    <a:srgbClr val="000000">
                      <a:alpha val="43137"/>
                    </a:srgbClr>
                  </a:outerShdw>
                </a:effectLst>
                <a:cs typeface="Calibri" panose="020F0502020204030204" pitchFamily="34" charset="0"/>
              </a:rPr>
              <a:t> ‘And I will grant wonders in </a:t>
            </a:r>
            <a:r>
              <a:rPr lang="en-US" sz="3400" cap="small" dirty="0">
                <a:effectLst>
                  <a:outerShdw blurRad="38100" dist="38100" dir="2700000" algn="tl">
                    <a:srgbClr val="000000">
                      <a:alpha val="43137"/>
                    </a:srgbClr>
                  </a:outerShdw>
                </a:effectLst>
                <a:cs typeface="Calibri" panose="020F0502020204030204" pitchFamily="34" charset="0"/>
              </a:rPr>
              <a:t>the sky above</a:t>
            </a:r>
            <a:r>
              <a:rPr lang="en-US" sz="3400" dirty="0">
                <a:effectLst>
                  <a:outerShdw blurRad="38100" dist="38100" dir="2700000" algn="tl">
                    <a:srgbClr val="000000">
                      <a:alpha val="43137"/>
                    </a:srgbClr>
                  </a:outerShdw>
                </a:effectLst>
                <a:cs typeface="Calibri" panose="020F0502020204030204" pitchFamily="34" charset="0"/>
              </a:rPr>
              <a:t> </a:t>
            </a:r>
            <a:r>
              <a:rPr lang="en-US" sz="3400" cap="small" dirty="0">
                <a:effectLst>
                  <a:outerShdw blurRad="38100" dist="38100" dir="2700000" algn="tl">
                    <a:srgbClr val="000000">
                      <a:alpha val="43137"/>
                    </a:srgbClr>
                  </a:outerShdw>
                </a:effectLst>
                <a:cs typeface="Calibri" panose="020F0502020204030204" pitchFamily="34" charset="0"/>
              </a:rPr>
              <a:t>And signs on the earth below</a:t>
            </a:r>
            <a:r>
              <a:rPr lang="en-US" sz="3400" dirty="0">
                <a:effectLst>
                  <a:outerShdw blurRad="38100" dist="38100" dir="2700000" algn="tl">
                    <a:srgbClr val="000000">
                      <a:alpha val="43137"/>
                    </a:srgbClr>
                  </a:outerShdw>
                </a:effectLst>
                <a:cs typeface="Calibri" panose="020F0502020204030204" pitchFamily="34" charset="0"/>
              </a:rPr>
              <a:t>, …</a:t>
            </a:r>
          </a:p>
        </p:txBody>
      </p:sp>
    </p:spTree>
    <p:extLst>
      <p:ext uri="{BB962C8B-B14F-4D97-AF65-F5344CB8AC3E}">
        <p14:creationId xmlns:p14="http://schemas.microsoft.com/office/powerpoint/2010/main" val="420624843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2009" y="228600"/>
            <a:ext cx="5967983" cy="914400"/>
          </a:xfrm>
        </p:spPr>
        <p:txBody>
          <a:bodyPr/>
          <a:lstStyle/>
          <a:p>
            <a:pPr marL="458788" indent="-458788" algn="ctr" eaLnBrk="1" hangingPunct="1">
              <a:lnSpc>
                <a:spcPct val="100000"/>
              </a:lnSpc>
              <a:buFont typeface="+mj-lt"/>
              <a:buAutoNum type="roman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Coming of the Holy Spirit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2:1-4</a:t>
            </a:r>
          </a:p>
        </p:txBody>
      </p:sp>
      <p:sp>
        <p:nvSpPr>
          <p:cNvPr id="161795" name="Rectangle 3"/>
          <p:cNvSpPr>
            <a:spLocks noGrp="1" noChangeArrowheads="1"/>
          </p:cNvSpPr>
          <p:nvPr>
            <p:ph type="body" idx="1"/>
          </p:nvPr>
        </p:nvSpPr>
        <p:spPr>
          <a:xfrm>
            <a:off x="598769" y="2133600"/>
            <a:ext cx="5954431"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Occasion (1)</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Events (2-4)</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2178658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477875"/>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2:16-21</a:t>
            </a:r>
          </a:p>
          <a:p>
            <a:pPr algn="just"/>
            <a:r>
              <a:rPr lang="en-US" sz="3400" dirty="0">
                <a:effectLst>
                  <a:outerShdw blurRad="38100" dist="38100" dir="2700000" algn="tl">
                    <a:srgbClr val="000000">
                      <a:alpha val="43137"/>
                    </a:srgbClr>
                  </a:outerShdw>
                </a:effectLst>
                <a:cs typeface="Calibri" panose="020F0502020204030204" pitchFamily="34" charset="0"/>
              </a:rPr>
              <a:t>…</a:t>
            </a:r>
            <a:r>
              <a:rPr lang="en-US" sz="3400" cap="small" dirty="0">
                <a:effectLst>
                  <a:outerShdw blurRad="38100" dist="38100" dir="2700000" algn="tl">
                    <a:srgbClr val="000000">
                      <a:alpha val="43137"/>
                    </a:srgbClr>
                  </a:outerShdw>
                </a:effectLst>
                <a:cs typeface="Calibri" panose="020F0502020204030204" pitchFamily="34" charset="0"/>
              </a:rPr>
              <a:t>Blood, and fire, and vapor of smoke</a:t>
            </a:r>
            <a:r>
              <a:rPr lang="en-US" sz="3400" dirty="0">
                <a:effectLst>
                  <a:outerShdw blurRad="38100" dist="38100" dir="2700000" algn="tl">
                    <a:srgbClr val="000000">
                      <a:alpha val="43137"/>
                    </a:srgbClr>
                  </a:outerShdw>
                </a:effectLst>
                <a:cs typeface="Calibri" panose="020F0502020204030204" pitchFamily="34" charset="0"/>
              </a:rPr>
              <a:t>. </a:t>
            </a:r>
            <a:r>
              <a:rPr lang="en-US" sz="3400" baseline="30000" dirty="0">
                <a:effectLst>
                  <a:outerShdw blurRad="38100" dist="38100" dir="2700000" algn="tl">
                    <a:srgbClr val="000000">
                      <a:alpha val="43137"/>
                    </a:srgbClr>
                  </a:outerShdw>
                </a:effectLst>
                <a:cs typeface="Calibri" panose="020F0502020204030204" pitchFamily="34" charset="0"/>
              </a:rPr>
              <a:t>20 </a:t>
            </a:r>
            <a:r>
              <a:rPr lang="en-US" sz="3400" dirty="0">
                <a:effectLst>
                  <a:outerShdw blurRad="38100" dist="38100" dir="2700000" algn="tl">
                    <a:srgbClr val="000000">
                      <a:alpha val="43137"/>
                    </a:srgbClr>
                  </a:outerShdw>
                </a:effectLst>
                <a:cs typeface="Calibri" panose="020F0502020204030204" pitchFamily="34" charset="0"/>
              </a:rPr>
              <a:t>‘</a:t>
            </a:r>
            <a:r>
              <a:rPr lang="en-US" sz="3400" cap="small" dirty="0">
                <a:effectLst>
                  <a:outerShdw blurRad="38100" dist="38100" dir="2700000" algn="tl">
                    <a:srgbClr val="000000">
                      <a:alpha val="43137"/>
                    </a:srgbClr>
                  </a:outerShdw>
                </a:effectLst>
                <a:cs typeface="Calibri" panose="020F0502020204030204" pitchFamily="34" charset="0"/>
              </a:rPr>
              <a:t>The sun will be turned into darkness</a:t>
            </a:r>
            <a:r>
              <a:rPr lang="en-US" sz="3400" dirty="0">
                <a:effectLst>
                  <a:outerShdw blurRad="38100" dist="38100" dir="2700000" algn="tl">
                    <a:srgbClr val="000000">
                      <a:alpha val="43137"/>
                    </a:srgbClr>
                  </a:outerShdw>
                </a:effectLst>
                <a:cs typeface="Calibri" panose="020F0502020204030204" pitchFamily="34" charset="0"/>
              </a:rPr>
              <a:t> </a:t>
            </a:r>
            <a:r>
              <a:rPr lang="en-US" sz="3400" cap="small" dirty="0">
                <a:effectLst>
                  <a:outerShdw blurRad="38100" dist="38100" dir="2700000" algn="tl">
                    <a:srgbClr val="000000">
                      <a:alpha val="43137"/>
                    </a:srgbClr>
                  </a:outerShdw>
                </a:effectLst>
                <a:cs typeface="Calibri" panose="020F0502020204030204" pitchFamily="34" charset="0"/>
              </a:rPr>
              <a:t>And the moon into blood</a:t>
            </a:r>
            <a:r>
              <a:rPr lang="en-US" sz="3400" dirty="0">
                <a:effectLst>
                  <a:outerShdw blurRad="38100" dist="38100" dir="2700000" algn="tl">
                    <a:srgbClr val="000000">
                      <a:alpha val="43137"/>
                    </a:srgbClr>
                  </a:outerShdw>
                </a:effectLst>
                <a:cs typeface="Calibri" panose="020F0502020204030204" pitchFamily="34" charset="0"/>
              </a:rPr>
              <a:t>, </a:t>
            </a:r>
            <a:r>
              <a:rPr lang="en-US" sz="3400" cap="small" dirty="0">
                <a:effectLst>
                  <a:outerShdw blurRad="38100" dist="38100" dir="2700000" algn="tl">
                    <a:srgbClr val="000000">
                      <a:alpha val="43137"/>
                    </a:srgbClr>
                  </a:outerShdw>
                </a:effectLst>
                <a:cs typeface="Calibri" panose="020F0502020204030204" pitchFamily="34" charset="0"/>
              </a:rPr>
              <a:t>Before the great and glorious day of the Lord shall come</a:t>
            </a:r>
            <a:r>
              <a:rPr lang="en-US" sz="3400" dirty="0">
                <a:effectLst>
                  <a:outerShdw blurRad="38100" dist="38100" dir="2700000" algn="tl">
                    <a:srgbClr val="000000">
                      <a:alpha val="43137"/>
                    </a:srgbClr>
                  </a:outerShdw>
                </a:effectLst>
                <a:cs typeface="Calibri" panose="020F0502020204030204" pitchFamily="34" charset="0"/>
              </a:rPr>
              <a:t>.</a:t>
            </a:r>
            <a:r>
              <a:rPr lang="en-US" sz="3400" baseline="30000" dirty="0">
                <a:effectLst>
                  <a:outerShdw blurRad="38100" dist="38100" dir="2700000" algn="tl">
                    <a:srgbClr val="000000">
                      <a:alpha val="43137"/>
                    </a:srgbClr>
                  </a:outerShdw>
                </a:effectLst>
                <a:cs typeface="Calibri" panose="020F0502020204030204" pitchFamily="34" charset="0"/>
              </a:rPr>
              <a:t>21 </a:t>
            </a:r>
            <a:r>
              <a:rPr lang="en-US" sz="3400" dirty="0">
                <a:effectLst>
                  <a:outerShdw blurRad="38100" dist="38100" dir="2700000" algn="tl">
                    <a:srgbClr val="000000">
                      <a:alpha val="43137"/>
                    </a:srgbClr>
                  </a:outerShdw>
                </a:effectLst>
                <a:cs typeface="Calibri" panose="020F0502020204030204" pitchFamily="34" charset="0"/>
              </a:rPr>
              <a:t>‘</a:t>
            </a:r>
            <a:r>
              <a:rPr lang="en-US" sz="3400" cap="small" dirty="0">
                <a:effectLst>
                  <a:outerShdw blurRad="38100" dist="38100" dir="2700000" algn="tl">
                    <a:srgbClr val="000000">
                      <a:alpha val="43137"/>
                    </a:srgbClr>
                  </a:outerShdw>
                </a:effectLst>
                <a:cs typeface="Calibri" panose="020F0502020204030204" pitchFamily="34" charset="0"/>
              </a:rPr>
              <a:t>And it shall be that</a:t>
            </a:r>
            <a:r>
              <a:rPr lang="en-US" sz="3400" dirty="0">
                <a:effectLst>
                  <a:outerShdw blurRad="38100" dist="38100" dir="2700000" algn="tl">
                    <a:srgbClr val="000000">
                      <a:alpha val="43137"/>
                    </a:srgbClr>
                  </a:outerShdw>
                </a:effectLst>
                <a:cs typeface="Calibri" panose="020F0502020204030204" pitchFamily="34" charset="0"/>
              </a:rPr>
              <a:t> </a:t>
            </a:r>
            <a:r>
              <a:rPr lang="en-US" sz="3400" cap="small" dirty="0">
                <a:effectLst>
                  <a:outerShdw blurRad="38100" dist="38100" dir="2700000" algn="tl">
                    <a:srgbClr val="000000">
                      <a:alpha val="43137"/>
                    </a:srgbClr>
                  </a:outerShdw>
                </a:effectLst>
                <a:cs typeface="Calibri" panose="020F0502020204030204" pitchFamily="34" charset="0"/>
              </a:rPr>
              <a:t>everyone who calls on the name of the Lord will be saved</a:t>
            </a:r>
            <a:r>
              <a:rPr lang="en-US" sz="3400" dirty="0">
                <a:effectLst>
                  <a:outerShdw blurRad="38100" dist="38100" dir="2700000" algn="tl">
                    <a:srgbClr val="000000">
                      <a:alpha val="43137"/>
                    </a:srgbClr>
                  </a:outerShdw>
                </a:effectLst>
                <a:cs typeface="Calibri" panose="020F0502020204030204" pitchFamily="34" charset="0"/>
              </a:rPr>
              <a:t>.’”</a:t>
            </a:r>
          </a:p>
        </p:txBody>
      </p:sp>
    </p:spTree>
    <p:extLst>
      <p:ext uri="{BB962C8B-B14F-4D97-AF65-F5344CB8AC3E}">
        <p14:creationId xmlns:p14="http://schemas.microsoft.com/office/powerpoint/2010/main" val="193258762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637111" y="228600"/>
            <a:ext cx="8917781" cy="1143000"/>
          </a:xfrm>
        </p:spPr>
        <p:txBody>
          <a:bodyPr/>
          <a:lstStyle/>
          <a:p>
            <a:pPr algn="ctr" eaLnBrk="1" hangingPunct="1">
              <a:lnSpc>
                <a:spcPct val="100000"/>
              </a:lnSpc>
              <a:defRPr/>
            </a:pPr>
            <a: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Analogical Fulfillment View</a:t>
            </a:r>
            <a:br>
              <a:rPr lang="en-US" altLang="en-US" sz="3600" dirty="0">
                <a:effectLst>
                  <a:outerShdw blurRad="38100" dist="38100" dir="2700000" algn="tl">
                    <a:srgbClr val="000000">
                      <a:alpha val="43137"/>
                    </a:srgbClr>
                  </a:outerShdw>
                </a:effectLst>
                <a:latin typeface="+mn-lt"/>
              </a:rPr>
            </a:br>
            <a:r>
              <a:rPr lang="en-US" altLang="en-US" sz="2800" dirty="0">
                <a:effectLst>
                  <a:outerShdw blurRad="38100" dist="38100" dir="2700000" algn="tl">
                    <a:srgbClr val="000000">
                      <a:alpha val="43137"/>
                    </a:srgbClr>
                  </a:outerShdw>
                </a:effectLst>
                <a:latin typeface="+mn-lt"/>
              </a:rPr>
              <a:t>(Joel 2:28-32; Acts 2:16-21)</a:t>
            </a:r>
            <a:endParaRPr lang="en-US" altLang="en-US" sz="3600" dirty="0">
              <a:effectLst>
                <a:outerShdw blurRad="38100" dist="38100" dir="2700000" algn="tl">
                  <a:srgbClr val="000000">
                    <a:alpha val="43137"/>
                  </a:srgbClr>
                </a:outerShdw>
              </a:effectLst>
              <a:latin typeface="+mn-lt"/>
              <a:cs typeface="Calibri" panose="020F0502020204030204" pitchFamily="34" charset="0"/>
            </a:endParaRPr>
          </a:p>
        </p:txBody>
      </p:sp>
      <p:sp>
        <p:nvSpPr>
          <p:cNvPr id="14339" name="Content Placeholder 2"/>
          <p:cNvSpPr>
            <a:spLocks noGrp="1"/>
          </p:cNvSpPr>
          <p:nvPr>
            <p:ph idx="1"/>
          </p:nvPr>
        </p:nvSpPr>
        <p:spPr>
          <a:xfrm>
            <a:off x="609600" y="1540934"/>
            <a:ext cx="7924800" cy="4478867"/>
          </a:xfrm>
        </p:spPr>
        <p:txBody>
          <a:bodyPr/>
          <a:lstStyle/>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Spirit Poured Out On All Flesh?</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Joel 2 Predictions Not Found In Acts 2</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Acts 2 Realities Not Found In Joel 2 </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Different Wording in Acts 2</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Absence of “Fulfilled”</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“This is That”?</a:t>
            </a:r>
          </a:p>
        </p:txBody>
      </p:sp>
      <p:sp>
        <p:nvSpPr>
          <p:cNvPr id="3" name="Rectangle 2">
            <a:extLst>
              <a:ext uri="{FF2B5EF4-FFF2-40B4-BE49-F238E27FC236}">
                <a16:creationId xmlns:a16="http://schemas.microsoft.com/office/drawing/2014/main" id="{AB5BED66-0B48-4969-9F10-5B16397DA4DC}"/>
              </a:ext>
            </a:extLst>
          </p:cNvPr>
          <p:cNvSpPr/>
          <p:nvPr/>
        </p:nvSpPr>
        <p:spPr>
          <a:xfrm>
            <a:off x="1580555" y="6320136"/>
            <a:ext cx="9030890" cy="461665"/>
          </a:xfrm>
          <a:prstGeom prst="rect">
            <a:avLst/>
          </a:prstGeom>
        </p:spPr>
        <p:txBody>
          <a:bodyPr wrap="square">
            <a:spAutoFit/>
          </a:bodyPr>
          <a:lstStyle/>
          <a:p>
            <a:pPr algn="ctr"/>
            <a:r>
              <a:rPr lang="en-US" sz="1200" dirty="0">
                <a:effectLst>
                  <a:outerShdw blurRad="38100" dist="38100" dir="2700000" algn="tl">
                    <a:srgbClr val="000000">
                      <a:alpha val="43137"/>
                    </a:srgbClr>
                  </a:outerShdw>
                </a:effectLst>
                <a:latin typeface="+mn-lt"/>
                <a:cs typeface="Calibri" panose="020F0502020204030204" pitchFamily="34" charset="0"/>
              </a:rPr>
              <a:t>Arnold G. </a:t>
            </a:r>
            <a:r>
              <a:rPr lang="en-US" sz="1200" dirty="0" err="1">
                <a:effectLst>
                  <a:outerShdw blurRad="38100" dist="38100" dir="2700000" algn="tl">
                    <a:srgbClr val="000000">
                      <a:alpha val="43137"/>
                    </a:srgbClr>
                  </a:outerShdw>
                </a:effectLst>
                <a:latin typeface="+mn-lt"/>
                <a:cs typeface="Calibri" panose="020F0502020204030204" pitchFamily="34" charset="0"/>
              </a:rPr>
              <a:t>Fruchtenbaum</a:t>
            </a:r>
            <a:r>
              <a:rPr lang="en-US" sz="1200" dirty="0">
                <a:effectLst>
                  <a:outerShdw blurRad="38100" dist="38100" dir="2700000" algn="tl">
                    <a:srgbClr val="000000">
                      <a:alpha val="43137"/>
                    </a:srgbClr>
                  </a:outerShdw>
                </a:effectLst>
                <a:latin typeface="+mn-lt"/>
                <a:cs typeface="Calibri" panose="020F0502020204030204" pitchFamily="34" charset="0"/>
              </a:rPr>
              <a:t>, “Rabbinic Quotations of the Old Testament and How It relates to Joel 2 and Acts 2,” 5–7, accessed April 1, 2016, http://www.pre-trib.org; Thomas L. Constable, “Notes on Acts,” 42–49, accessed April 1, 2016, http://www.soniclight.com.</a:t>
            </a:r>
          </a:p>
        </p:txBody>
      </p:sp>
      <p:pic>
        <p:nvPicPr>
          <p:cNvPr id="1026" name="Picture 2" descr="Jesus Dust: How to Live in the Kingdom of God">
            <a:extLst>
              <a:ext uri="{FF2B5EF4-FFF2-40B4-BE49-F238E27FC236}">
                <a16:creationId xmlns:a16="http://schemas.microsoft.com/office/drawing/2014/main" id="{47DC13AE-09F9-2277-BACC-A2C7B17BD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3703" y="2057400"/>
            <a:ext cx="3698697"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8254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637111" y="228600"/>
            <a:ext cx="8917781" cy="1143000"/>
          </a:xfrm>
        </p:spPr>
        <p:txBody>
          <a:bodyPr/>
          <a:lstStyle/>
          <a:p>
            <a:pPr algn="ctr" eaLnBrk="1" hangingPunct="1">
              <a:lnSpc>
                <a:spcPct val="100000"/>
              </a:lnSpc>
              <a:defRPr/>
            </a:pPr>
            <a: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Analogical Fulfillment View</a:t>
            </a:r>
            <a:br>
              <a:rPr lang="en-US" altLang="en-US" sz="3600" dirty="0">
                <a:effectLst>
                  <a:outerShdw blurRad="38100" dist="38100" dir="2700000" algn="tl">
                    <a:srgbClr val="000000">
                      <a:alpha val="43137"/>
                    </a:srgbClr>
                  </a:outerShdw>
                </a:effectLst>
                <a:latin typeface="+mn-lt"/>
              </a:rPr>
            </a:br>
            <a:r>
              <a:rPr lang="en-US" altLang="en-US" sz="2800" dirty="0">
                <a:effectLst>
                  <a:outerShdw blurRad="38100" dist="38100" dir="2700000" algn="tl">
                    <a:srgbClr val="000000">
                      <a:alpha val="43137"/>
                    </a:srgbClr>
                  </a:outerShdw>
                </a:effectLst>
                <a:latin typeface="+mn-lt"/>
              </a:rPr>
              <a:t>(Joel 2:28-32; Acts 2:16-21)</a:t>
            </a:r>
            <a:endParaRPr lang="en-US" altLang="en-US" sz="3600" dirty="0">
              <a:effectLst>
                <a:outerShdw blurRad="38100" dist="38100" dir="2700000" algn="tl">
                  <a:srgbClr val="000000">
                    <a:alpha val="43137"/>
                  </a:srgbClr>
                </a:outerShdw>
              </a:effectLst>
              <a:latin typeface="+mn-lt"/>
              <a:cs typeface="Calibri" panose="020F0502020204030204" pitchFamily="34" charset="0"/>
            </a:endParaRPr>
          </a:p>
        </p:txBody>
      </p:sp>
      <p:sp>
        <p:nvSpPr>
          <p:cNvPr id="14339" name="Content Placeholder 2"/>
          <p:cNvSpPr>
            <a:spLocks noGrp="1"/>
          </p:cNvSpPr>
          <p:nvPr>
            <p:ph idx="1"/>
          </p:nvPr>
        </p:nvSpPr>
        <p:spPr>
          <a:xfrm>
            <a:off x="609600" y="1540934"/>
            <a:ext cx="7924800" cy="4478867"/>
          </a:xfrm>
        </p:spPr>
        <p:txBody>
          <a:bodyPr/>
          <a:lstStyle/>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Spirit Poured Out On All Flesh?</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Joel 2 Predictions Not Found In Acts 2</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Acts 2 Realities Not Found In Joel 2 </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Different Wording in Acts 2</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Absence of “Fulfilled”</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“This is That”?</a:t>
            </a:r>
          </a:p>
        </p:txBody>
      </p:sp>
      <p:sp>
        <p:nvSpPr>
          <p:cNvPr id="3" name="Rectangle 2">
            <a:extLst>
              <a:ext uri="{FF2B5EF4-FFF2-40B4-BE49-F238E27FC236}">
                <a16:creationId xmlns:a16="http://schemas.microsoft.com/office/drawing/2014/main" id="{AB5BED66-0B48-4969-9F10-5B16397DA4DC}"/>
              </a:ext>
            </a:extLst>
          </p:cNvPr>
          <p:cNvSpPr/>
          <p:nvPr/>
        </p:nvSpPr>
        <p:spPr>
          <a:xfrm>
            <a:off x="1580555" y="6320136"/>
            <a:ext cx="9030890" cy="461665"/>
          </a:xfrm>
          <a:prstGeom prst="rect">
            <a:avLst/>
          </a:prstGeom>
        </p:spPr>
        <p:txBody>
          <a:bodyPr wrap="square">
            <a:spAutoFit/>
          </a:bodyPr>
          <a:lstStyle/>
          <a:p>
            <a:pPr algn="ctr"/>
            <a:r>
              <a:rPr lang="en-US" sz="1200" dirty="0">
                <a:effectLst>
                  <a:outerShdw blurRad="38100" dist="38100" dir="2700000" algn="tl">
                    <a:srgbClr val="000000">
                      <a:alpha val="43137"/>
                    </a:srgbClr>
                  </a:outerShdw>
                </a:effectLst>
                <a:latin typeface="+mn-lt"/>
                <a:cs typeface="Calibri" panose="020F0502020204030204" pitchFamily="34" charset="0"/>
              </a:rPr>
              <a:t>Arnold G. </a:t>
            </a:r>
            <a:r>
              <a:rPr lang="en-US" sz="1200" dirty="0" err="1">
                <a:effectLst>
                  <a:outerShdw blurRad="38100" dist="38100" dir="2700000" algn="tl">
                    <a:srgbClr val="000000">
                      <a:alpha val="43137"/>
                    </a:srgbClr>
                  </a:outerShdw>
                </a:effectLst>
                <a:latin typeface="+mn-lt"/>
                <a:cs typeface="Calibri" panose="020F0502020204030204" pitchFamily="34" charset="0"/>
              </a:rPr>
              <a:t>Fruchtenbaum</a:t>
            </a:r>
            <a:r>
              <a:rPr lang="en-US" sz="1200" dirty="0">
                <a:effectLst>
                  <a:outerShdw blurRad="38100" dist="38100" dir="2700000" algn="tl">
                    <a:srgbClr val="000000">
                      <a:alpha val="43137"/>
                    </a:srgbClr>
                  </a:outerShdw>
                </a:effectLst>
                <a:latin typeface="+mn-lt"/>
                <a:cs typeface="Calibri" panose="020F0502020204030204" pitchFamily="34" charset="0"/>
              </a:rPr>
              <a:t>, “Rabbinic Quotations of the Old Testament and How It relates to Joel 2 and Acts 2,” 5–7, accessed April 1, 2016, http://www.pre-trib.org; Thomas L. Constable, “Notes on Acts,” 42–49, accessed April 1, 2016, http://www.soniclight.com.</a:t>
            </a:r>
          </a:p>
        </p:txBody>
      </p:sp>
      <p:pic>
        <p:nvPicPr>
          <p:cNvPr id="1026" name="Picture 2" descr="Jesus Dust: How to Live in the Kingdom of God">
            <a:extLst>
              <a:ext uri="{FF2B5EF4-FFF2-40B4-BE49-F238E27FC236}">
                <a16:creationId xmlns:a16="http://schemas.microsoft.com/office/drawing/2014/main" id="{47DC13AE-09F9-2277-BACC-A2C7B17BD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3703" y="2057400"/>
            <a:ext cx="3698697"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2583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524315"/>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2:16-18</a:t>
            </a:r>
          </a:p>
          <a:p>
            <a:pPr algn="just"/>
            <a:r>
              <a:rPr lang="en-US" sz="3400" baseline="30000" dirty="0">
                <a:effectLst>
                  <a:outerShdw blurRad="38100" dist="38100" dir="2700000" algn="tl">
                    <a:srgbClr val="000000">
                      <a:alpha val="43137"/>
                    </a:srgbClr>
                  </a:outerShdw>
                </a:effectLst>
                <a:cs typeface="Calibri" panose="020F0502020204030204" pitchFamily="34" charset="0"/>
              </a:rPr>
              <a:t>16 </a:t>
            </a:r>
            <a:r>
              <a:rPr lang="en-US" sz="3400" dirty="0">
                <a:effectLst>
                  <a:outerShdw blurRad="38100" dist="38100" dir="2700000" algn="tl">
                    <a:srgbClr val="000000">
                      <a:alpha val="43137"/>
                    </a:srgbClr>
                  </a:outerShdw>
                </a:effectLst>
                <a:cs typeface="Calibri" panose="020F0502020204030204" pitchFamily="34" charset="0"/>
              </a:rPr>
              <a:t>“but this is what was spoken of through the prophet Joel: </a:t>
            </a:r>
            <a:r>
              <a:rPr lang="en-US" sz="3400" baseline="30000" dirty="0">
                <a:effectLst>
                  <a:outerShdw blurRad="38100" dist="38100" dir="2700000" algn="tl">
                    <a:srgbClr val="000000">
                      <a:alpha val="43137"/>
                    </a:srgbClr>
                  </a:outerShdw>
                </a:effectLst>
                <a:cs typeface="Calibri" panose="020F0502020204030204" pitchFamily="34" charset="0"/>
              </a:rPr>
              <a:t>17 </a:t>
            </a:r>
            <a:r>
              <a:rPr lang="en-US" sz="3400" dirty="0">
                <a:effectLst>
                  <a:outerShdw blurRad="38100" dist="38100" dir="2700000" algn="tl">
                    <a:srgbClr val="000000">
                      <a:alpha val="43137"/>
                    </a:srgbClr>
                  </a:outerShdw>
                </a:effectLst>
                <a:cs typeface="Calibri" panose="020F0502020204030204" pitchFamily="34" charset="0"/>
              </a:rPr>
              <a:t>‘</a:t>
            </a:r>
            <a:r>
              <a:rPr lang="en-US" sz="3400" cap="small" dirty="0">
                <a:effectLst>
                  <a:outerShdw blurRad="38100" dist="38100" dir="2700000" algn="tl">
                    <a:srgbClr val="000000">
                      <a:alpha val="43137"/>
                    </a:srgbClr>
                  </a:outerShdw>
                </a:effectLst>
                <a:cs typeface="Calibri" panose="020F0502020204030204" pitchFamily="34" charset="0"/>
              </a:rPr>
              <a:t>And it shall be in the last days</a:t>
            </a:r>
            <a:r>
              <a:rPr lang="en-US" sz="3400" dirty="0">
                <a:effectLst>
                  <a:outerShdw blurRad="38100" dist="38100" dir="2700000" algn="tl">
                    <a:srgbClr val="000000">
                      <a:alpha val="43137"/>
                    </a:srgbClr>
                  </a:outerShdw>
                </a:effectLst>
                <a:cs typeface="Calibri" panose="020F0502020204030204" pitchFamily="34" charset="0"/>
              </a:rPr>
              <a:t>,’ God says, ‘</a:t>
            </a:r>
            <a:r>
              <a:rPr lang="en-US" sz="3400" cap="small" dirty="0">
                <a:effectLst>
                  <a:outerShdw blurRad="38100" dist="38100" dir="2700000" algn="tl">
                    <a:srgbClr val="000000">
                      <a:alpha val="43137"/>
                    </a:srgbClr>
                  </a:outerShdw>
                </a:effectLst>
                <a:cs typeface="Calibri" panose="020F0502020204030204" pitchFamily="34" charset="0"/>
              </a:rPr>
              <a:t>That </a:t>
            </a:r>
            <a:r>
              <a:rPr lang="en-US" sz="3400" b="1" u="sng" cap="small" dirty="0">
                <a:solidFill>
                  <a:srgbClr val="FFFFCC"/>
                </a:solidFill>
                <a:effectLst>
                  <a:outerShdw blurRad="38100" dist="38100" dir="2700000" algn="tl">
                    <a:srgbClr val="000000">
                      <a:alpha val="43137"/>
                    </a:srgbClr>
                  </a:outerShdw>
                </a:effectLst>
                <a:cs typeface="Calibri" panose="020F0502020204030204" pitchFamily="34" charset="0"/>
              </a:rPr>
              <a:t>I will pour forth of My Spirit on all</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400" b="1" u="sng" cap="small" dirty="0">
                <a:solidFill>
                  <a:srgbClr val="FFFFCC"/>
                </a:solidFill>
                <a:effectLst>
                  <a:outerShdw blurRad="38100" dist="38100" dir="2700000" algn="tl">
                    <a:srgbClr val="000000">
                      <a:alpha val="43137"/>
                    </a:srgbClr>
                  </a:outerShdw>
                </a:effectLst>
                <a:cs typeface="Calibri" panose="020F0502020204030204" pitchFamily="34" charset="0"/>
              </a:rPr>
              <a:t>mankind</a:t>
            </a:r>
            <a:r>
              <a:rPr lang="en-US" sz="3400" dirty="0">
                <a:effectLst>
                  <a:outerShdw blurRad="38100" dist="38100" dir="2700000" algn="tl">
                    <a:srgbClr val="000000">
                      <a:alpha val="43137"/>
                    </a:srgbClr>
                  </a:outerShdw>
                </a:effectLst>
                <a:cs typeface="Calibri" panose="020F0502020204030204" pitchFamily="34" charset="0"/>
              </a:rPr>
              <a:t>; </a:t>
            </a:r>
            <a:r>
              <a:rPr lang="en-US" sz="3400" cap="small" dirty="0">
                <a:effectLst>
                  <a:outerShdw blurRad="38100" dist="38100" dir="2700000" algn="tl">
                    <a:srgbClr val="000000">
                      <a:alpha val="43137"/>
                    </a:srgbClr>
                  </a:outerShdw>
                </a:effectLst>
                <a:cs typeface="Calibri" panose="020F0502020204030204" pitchFamily="34" charset="0"/>
              </a:rPr>
              <a:t>And your sons and your daughters shall prophesy</a:t>
            </a:r>
            <a:r>
              <a:rPr lang="en-US" sz="3400" dirty="0">
                <a:effectLst>
                  <a:outerShdw blurRad="38100" dist="38100" dir="2700000" algn="tl">
                    <a:srgbClr val="000000">
                      <a:alpha val="43137"/>
                    </a:srgbClr>
                  </a:outerShdw>
                </a:effectLst>
                <a:cs typeface="Calibri" panose="020F0502020204030204" pitchFamily="34" charset="0"/>
              </a:rPr>
              <a:t>, </a:t>
            </a:r>
            <a:r>
              <a:rPr lang="en-US" sz="3400" cap="small" dirty="0">
                <a:effectLst>
                  <a:outerShdw blurRad="38100" dist="38100" dir="2700000" algn="tl">
                    <a:srgbClr val="000000">
                      <a:alpha val="43137"/>
                    </a:srgbClr>
                  </a:outerShdw>
                </a:effectLst>
                <a:cs typeface="Calibri" panose="020F0502020204030204" pitchFamily="34" charset="0"/>
              </a:rPr>
              <a:t>And your young men shall see visions</a:t>
            </a:r>
            <a:r>
              <a:rPr lang="en-US" sz="3400" dirty="0">
                <a:effectLst>
                  <a:outerShdw blurRad="38100" dist="38100" dir="2700000" algn="tl">
                    <a:srgbClr val="000000">
                      <a:alpha val="43137"/>
                    </a:srgbClr>
                  </a:outerShdw>
                </a:effectLst>
                <a:cs typeface="Calibri" panose="020F0502020204030204" pitchFamily="34" charset="0"/>
              </a:rPr>
              <a:t>, </a:t>
            </a:r>
            <a:r>
              <a:rPr lang="en-US" sz="3400" cap="small" dirty="0">
                <a:effectLst>
                  <a:outerShdw blurRad="38100" dist="38100" dir="2700000" algn="tl">
                    <a:srgbClr val="000000">
                      <a:alpha val="43137"/>
                    </a:srgbClr>
                  </a:outerShdw>
                </a:effectLst>
                <a:cs typeface="Calibri" panose="020F0502020204030204" pitchFamily="34" charset="0"/>
              </a:rPr>
              <a:t>And your old men shall dream dreams</a:t>
            </a:r>
            <a:r>
              <a:rPr lang="en-US" sz="3400" dirty="0">
                <a:effectLst>
                  <a:outerShdw blurRad="38100" dist="38100" dir="2700000" algn="tl">
                    <a:srgbClr val="000000">
                      <a:alpha val="43137"/>
                    </a:srgbClr>
                  </a:outerShdw>
                </a:effectLst>
                <a:cs typeface="Calibri" panose="020F0502020204030204" pitchFamily="34" charset="0"/>
              </a:rPr>
              <a:t>; </a:t>
            </a:r>
            <a:r>
              <a:rPr lang="en-US" sz="3400" baseline="30000" dirty="0">
                <a:effectLst>
                  <a:outerShdw blurRad="38100" dist="38100" dir="2700000" algn="tl">
                    <a:srgbClr val="000000">
                      <a:alpha val="43137"/>
                    </a:srgbClr>
                  </a:outerShdw>
                </a:effectLst>
                <a:cs typeface="Calibri" panose="020F0502020204030204" pitchFamily="34" charset="0"/>
              </a:rPr>
              <a:t>18 </a:t>
            </a:r>
            <a:r>
              <a:rPr lang="en-US" sz="3400" cap="small" dirty="0">
                <a:effectLst>
                  <a:outerShdw blurRad="38100" dist="38100" dir="2700000" algn="tl">
                    <a:srgbClr val="000000">
                      <a:alpha val="43137"/>
                    </a:srgbClr>
                  </a:outerShdw>
                </a:effectLst>
                <a:cs typeface="Calibri" panose="020F0502020204030204" pitchFamily="34" charset="0"/>
              </a:rPr>
              <a:t>Even on My bond slaves, both men and women</a:t>
            </a:r>
            <a:r>
              <a:rPr lang="en-US" sz="3400" dirty="0">
                <a:effectLst>
                  <a:outerShdw blurRad="38100" dist="38100" dir="2700000" algn="tl">
                    <a:srgbClr val="000000">
                      <a:alpha val="43137"/>
                    </a:srgbClr>
                  </a:outerShdw>
                </a:effectLst>
                <a:cs typeface="Calibri" panose="020F0502020204030204" pitchFamily="34" charset="0"/>
              </a:rPr>
              <a:t>, I </a:t>
            </a:r>
            <a:r>
              <a:rPr lang="en-US" sz="3400" cap="small" dirty="0">
                <a:effectLst>
                  <a:outerShdw blurRad="38100" dist="38100" dir="2700000" algn="tl">
                    <a:srgbClr val="000000">
                      <a:alpha val="43137"/>
                    </a:srgbClr>
                  </a:outerShdw>
                </a:effectLst>
                <a:cs typeface="Calibri" panose="020F0502020204030204" pitchFamily="34" charset="0"/>
              </a:rPr>
              <a:t>will in those days pour forth of My Spirit</a:t>
            </a:r>
            <a:r>
              <a:rPr lang="en-US" sz="3400" dirty="0">
                <a:effectLst>
                  <a:outerShdw blurRad="38100" dist="38100" dir="2700000" algn="tl">
                    <a:srgbClr val="000000">
                      <a:alpha val="43137"/>
                    </a:srgbClr>
                  </a:outerShdw>
                </a:effectLst>
                <a:cs typeface="Calibri" panose="020F0502020204030204" pitchFamily="34" charset="0"/>
              </a:rPr>
              <a:t> And they shall prophesy….”</a:t>
            </a:r>
          </a:p>
        </p:txBody>
      </p:sp>
    </p:spTree>
    <p:extLst>
      <p:ext uri="{BB962C8B-B14F-4D97-AF65-F5344CB8AC3E}">
        <p14:creationId xmlns:p14="http://schemas.microsoft.com/office/powerpoint/2010/main" val="2457175165"/>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08215"/>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2:41</a:t>
            </a:r>
          </a:p>
          <a:p>
            <a:pPr algn="just"/>
            <a:r>
              <a:rPr lang="en-US" sz="3400" dirty="0">
                <a:effectLst>
                  <a:outerShdw blurRad="38100" dist="38100" dir="2700000" algn="tl">
                    <a:srgbClr val="000000">
                      <a:alpha val="43137"/>
                    </a:srgbClr>
                  </a:outerShdw>
                </a:effectLst>
                <a:cs typeface="Calibri" panose="020F0502020204030204" pitchFamily="34" charset="0"/>
              </a:rPr>
              <a:t>“So then, those who had received his word were baptized; and that day there were added about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three thousand</a:t>
            </a:r>
            <a:r>
              <a:rPr lang="en-US" sz="3400" dirty="0">
                <a:effectLst>
                  <a:outerShdw blurRad="38100" dist="38100" dir="2700000" algn="tl">
                    <a:srgbClr val="000000">
                      <a:alpha val="43137"/>
                    </a:srgbClr>
                  </a:outerShdw>
                </a:effectLst>
                <a:cs typeface="Calibri" panose="020F0502020204030204" pitchFamily="34" charset="0"/>
              </a:rPr>
              <a:t> souls.”</a:t>
            </a:r>
          </a:p>
        </p:txBody>
      </p:sp>
      <p:pic>
        <p:nvPicPr>
          <p:cNvPr id="3" name="Picture 2" descr="Jesus Dust: How to Live in the Kingdom of God">
            <a:extLst>
              <a:ext uri="{FF2B5EF4-FFF2-40B4-BE49-F238E27FC236}">
                <a16:creationId xmlns:a16="http://schemas.microsoft.com/office/drawing/2014/main" id="{00EB3D77-C8DD-19A9-013B-50C5F9C209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4877" y="2514600"/>
            <a:ext cx="308224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930464"/>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2600" y="357173"/>
            <a:ext cx="8686800" cy="6143657"/>
          </a:xfrm>
          <a:prstGeom prst="rect">
            <a:avLst/>
          </a:prstGeom>
        </p:spPr>
      </p:pic>
    </p:spTree>
    <p:extLst>
      <p:ext uri="{BB962C8B-B14F-4D97-AF65-F5344CB8AC3E}">
        <p14:creationId xmlns:p14="http://schemas.microsoft.com/office/powerpoint/2010/main" val="8477751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637111" y="228600"/>
            <a:ext cx="8917781" cy="1143000"/>
          </a:xfrm>
        </p:spPr>
        <p:txBody>
          <a:bodyPr/>
          <a:lstStyle/>
          <a:p>
            <a:pPr algn="ctr" eaLnBrk="1" hangingPunct="1">
              <a:lnSpc>
                <a:spcPct val="100000"/>
              </a:lnSpc>
              <a:defRPr/>
            </a:pPr>
            <a: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Analogical Fulfillment View</a:t>
            </a:r>
            <a:br>
              <a:rPr lang="en-US" altLang="en-US" sz="3600" dirty="0">
                <a:effectLst>
                  <a:outerShdw blurRad="38100" dist="38100" dir="2700000" algn="tl">
                    <a:srgbClr val="000000">
                      <a:alpha val="43137"/>
                    </a:srgbClr>
                  </a:outerShdw>
                </a:effectLst>
                <a:latin typeface="+mn-lt"/>
              </a:rPr>
            </a:br>
            <a:r>
              <a:rPr lang="en-US" altLang="en-US" sz="2800" dirty="0">
                <a:effectLst>
                  <a:outerShdw blurRad="38100" dist="38100" dir="2700000" algn="tl">
                    <a:srgbClr val="000000">
                      <a:alpha val="43137"/>
                    </a:srgbClr>
                  </a:outerShdw>
                </a:effectLst>
                <a:latin typeface="+mn-lt"/>
              </a:rPr>
              <a:t>(Joel 2:28-32; Acts 2:16-21)</a:t>
            </a:r>
            <a:endParaRPr lang="en-US" altLang="en-US" sz="3600" dirty="0">
              <a:effectLst>
                <a:outerShdw blurRad="38100" dist="38100" dir="2700000" algn="tl">
                  <a:srgbClr val="000000">
                    <a:alpha val="43137"/>
                  </a:srgbClr>
                </a:outerShdw>
              </a:effectLst>
              <a:latin typeface="+mn-lt"/>
              <a:cs typeface="Calibri" panose="020F0502020204030204" pitchFamily="34" charset="0"/>
            </a:endParaRPr>
          </a:p>
        </p:txBody>
      </p:sp>
      <p:sp>
        <p:nvSpPr>
          <p:cNvPr id="14339" name="Content Placeholder 2"/>
          <p:cNvSpPr>
            <a:spLocks noGrp="1"/>
          </p:cNvSpPr>
          <p:nvPr>
            <p:ph idx="1"/>
          </p:nvPr>
        </p:nvSpPr>
        <p:spPr>
          <a:xfrm>
            <a:off x="609600" y="1540934"/>
            <a:ext cx="7924800" cy="4478867"/>
          </a:xfrm>
        </p:spPr>
        <p:txBody>
          <a:bodyPr/>
          <a:lstStyle/>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Spirit Poured Out On All Flesh?</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Joel 2 Predictions Not Found In Acts 2</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Acts 2 Realities Not Found In Joel 2 </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Different Wording in Acts 2</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Absence of “Fulfilled”</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“This is That”?</a:t>
            </a:r>
          </a:p>
        </p:txBody>
      </p:sp>
      <p:sp>
        <p:nvSpPr>
          <p:cNvPr id="3" name="Rectangle 2">
            <a:extLst>
              <a:ext uri="{FF2B5EF4-FFF2-40B4-BE49-F238E27FC236}">
                <a16:creationId xmlns:a16="http://schemas.microsoft.com/office/drawing/2014/main" id="{AB5BED66-0B48-4969-9F10-5B16397DA4DC}"/>
              </a:ext>
            </a:extLst>
          </p:cNvPr>
          <p:cNvSpPr/>
          <p:nvPr/>
        </p:nvSpPr>
        <p:spPr>
          <a:xfrm>
            <a:off x="1580555" y="6320136"/>
            <a:ext cx="9030890" cy="461665"/>
          </a:xfrm>
          <a:prstGeom prst="rect">
            <a:avLst/>
          </a:prstGeom>
        </p:spPr>
        <p:txBody>
          <a:bodyPr wrap="square">
            <a:spAutoFit/>
          </a:bodyPr>
          <a:lstStyle/>
          <a:p>
            <a:pPr algn="ctr"/>
            <a:r>
              <a:rPr lang="en-US" sz="1200" dirty="0">
                <a:effectLst>
                  <a:outerShdw blurRad="38100" dist="38100" dir="2700000" algn="tl">
                    <a:srgbClr val="000000">
                      <a:alpha val="43137"/>
                    </a:srgbClr>
                  </a:outerShdw>
                </a:effectLst>
                <a:latin typeface="+mn-lt"/>
                <a:cs typeface="Calibri" panose="020F0502020204030204" pitchFamily="34" charset="0"/>
              </a:rPr>
              <a:t>Arnold G. </a:t>
            </a:r>
            <a:r>
              <a:rPr lang="en-US" sz="1200" dirty="0" err="1">
                <a:effectLst>
                  <a:outerShdw blurRad="38100" dist="38100" dir="2700000" algn="tl">
                    <a:srgbClr val="000000">
                      <a:alpha val="43137"/>
                    </a:srgbClr>
                  </a:outerShdw>
                </a:effectLst>
                <a:latin typeface="+mn-lt"/>
                <a:cs typeface="Calibri" panose="020F0502020204030204" pitchFamily="34" charset="0"/>
              </a:rPr>
              <a:t>Fruchtenbaum</a:t>
            </a:r>
            <a:r>
              <a:rPr lang="en-US" sz="1200" dirty="0">
                <a:effectLst>
                  <a:outerShdw blurRad="38100" dist="38100" dir="2700000" algn="tl">
                    <a:srgbClr val="000000">
                      <a:alpha val="43137"/>
                    </a:srgbClr>
                  </a:outerShdw>
                </a:effectLst>
                <a:latin typeface="+mn-lt"/>
                <a:cs typeface="Calibri" panose="020F0502020204030204" pitchFamily="34" charset="0"/>
              </a:rPr>
              <a:t>, “Rabbinic Quotations of the Old Testament and How It relates to Joel 2 and Acts 2,” 5–7, accessed April 1, 2016, http://www.pre-trib.org; Thomas L. Constable, “Notes on Acts,” 42–49, accessed April 1, 2016, http://www.soniclight.com.</a:t>
            </a:r>
          </a:p>
        </p:txBody>
      </p:sp>
      <p:pic>
        <p:nvPicPr>
          <p:cNvPr id="1026" name="Picture 2" descr="Jesus Dust: How to Live in the Kingdom of God">
            <a:extLst>
              <a:ext uri="{FF2B5EF4-FFF2-40B4-BE49-F238E27FC236}">
                <a16:creationId xmlns:a16="http://schemas.microsoft.com/office/drawing/2014/main" id="{47DC13AE-09F9-2277-BACC-A2C7B17BD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3703" y="2057400"/>
            <a:ext cx="3698697"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9026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2:19-21</a:t>
            </a:r>
          </a:p>
          <a:p>
            <a:pPr algn="just"/>
            <a:r>
              <a:rPr lang="en-US" sz="3600" baseline="30000" dirty="0">
                <a:effectLst>
                  <a:outerShdw blurRad="38100" dist="38100" dir="2700000" algn="tl">
                    <a:srgbClr val="000000">
                      <a:alpha val="43137"/>
                    </a:srgbClr>
                  </a:outerShdw>
                </a:effectLst>
                <a:cs typeface="Calibri" panose="020F0502020204030204" pitchFamily="34" charset="0"/>
              </a:rPr>
              <a:t>19 </a:t>
            </a:r>
            <a:r>
              <a:rPr lang="en-US" sz="3600" dirty="0">
                <a:effectLst>
                  <a:outerShdw blurRad="38100" dist="38100" dir="2700000" algn="tl">
                    <a:srgbClr val="000000">
                      <a:alpha val="43137"/>
                    </a:srgbClr>
                  </a:outerShdw>
                </a:effectLst>
                <a:cs typeface="Calibri" panose="020F0502020204030204" pitchFamily="34" charset="0"/>
              </a:rPr>
              <a:t>“</a:t>
            </a:r>
            <a:r>
              <a:rPr lang="en-US" sz="3600" baseline="30000" dirty="0">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a:t>
            </a:r>
            <a:r>
              <a:rPr lang="en-US" sz="3600" cap="small" dirty="0">
                <a:effectLst>
                  <a:outerShdw blurRad="38100" dist="38100" dir="2700000" algn="tl">
                    <a:srgbClr val="000000">
                      <a:alpha val="43137"/>
                    </a:srgbClr>
                  </a:outerShdw>
                </a:effectLst>
                <a:cs typeface="Calibri" panose="020F0502020204030204" pitchFamily="34" charset="0"/>
              </a:rPr>
              <a:t>And I will grant wonders in the sky above</a:t>
            </a:r>
            <a:r>
              <a:rPr lang="en-US" sz="3600" dirty="0">
                <a:effectLst>
                  <a:outerShdw blurRad="38100" dist="38100" dir="2700000" algn="tl">
                    <a:srgbClr val="000000">
                      <a:alpha val="43137"/>
                    </a:srgbClr>
                  </a:outerShdw>
                </a:effectLst>
                <a:cs typeface="Calibri" panose="020F0502020204030204" pitchFamily="34" charset="0"/>
              </a:rPr>
              <a:t> </a:t>
            </a:r>
            <a:r>
              <a:rPr lang="en-US" sz="3600" cap="small" dirty="0">
                <a:effectLst>
                  <a:outerShdw blurRad="38100" dist="38100" dir="2700000" algn="tl">
                    <a:srgbClr val="000000">
                      <a:alpha val="43137"/>
                    </a:srgbClr>
                  </a:outerShdw>
                </a:effectLst>
                <a:cs typeface="Calibri" panose="020F0502020204030204" pitchFamily="34" charset="0"/>
              </a:rPr>
              <a:t>And signs on the earth below</a:t>
            </a:r>
            <a:r>
              <a:rPr lang="en-US" sz="3600" dirty="0">
                <a:effectLst>
                  <a:outerShdw blurRad="38100" dist="38100" dir="2700000" algn="tl">
                    <a:srgbClr val="000000">
                      <a:alpha val="43137"/>
                    </a:srgbClr>
                  </a:outerShdw>
                </a:effectLst>
                <a:cs typeface="Calibri" panose="020F0502020204030204" pitchFamily="34" charset="0"/>
              </a:rPr>
              <a:t>, </a:t>
            </a:r>
            <a:r>
              <a:rPr lang="en-US" sz="3600" b="1" u="sng" cap="small" dirty="0">
                <a:solidFill>
                  <a:srgbClr val="FFFFCC"/>
                </a:solidFill>
                <a:effectLst>
                  <a:outerShdw blurRad="38100" dist="38100" dir="2700000" algn="tl">
                    <a:srgbClr val="000000">
                      <a:alpha val="43137"/>
                    </a:srgbClr>
                  </a:outerShdw>
                </a:effectLst>
                <a:cs typeface="Calibri" panose="020F0502020204030204" pitchFamily="34" charset="0"/>
              </a:rPr>
              <a:t>Blood, and fire, and vapor of smoke</a:t>
            </a:r>
            <a:r>
              <a:rPr lang="en-US" sz="3600" dirty="0">
                <a:effectLst>
                  <a:outerShdw blurRad="38100" dist="38100" dir="2700000" algn="tl">
                    <a:srgbClr val="000000">
                      <a:alpha val="43137"/>
                    </a:srgbClr>
                  </a:outerShdw>
                </a:effectLst>
                <a:cs typeface="Calibri" panose="020F0502020204030204" pitchFamily="34" charset="0"/>
              </a:rPr>
              <a:t>. </a:t>
            </a:r>
            <a:r>
              <a:rPr lang="en-US" sz="3600" baseline="30000" dirty="0">
                <a:effectLst>
                  <a:outerShdw blurRad="38100" dist="38100" dir="2700000" algn="tl">
                    <a:srgbClr val="000000">
                      <a:alpha val="43137"/>
                    </a:srgbClr>
                  </a:outerShdw>
                </a:effectLst>
                <a:cs typeface="Calibri" panose="020F0502020204030204" pitchFamily="34" charset="0"/>
              </a:rPr>
              <a:t>20 </a:t>
            </a:r>
            <a:r>
              <a:rPr lang="en-US" sz="3600" dirty="0">
                <a:effectLst>
                  <a:outerShdw blurRad="38100" dist="38100" dir="2700000" algn="tl">
                    <a:srgbClr val="000000">
                      <a:alpha val="43137"/>
                    </a:srgbClr>
                  </a:outerShdw>
                </a:effectLst>
                <a:cs typeface="Calibri" panose="020F0502020204030204" pitchFamily="34" charset="0"/>
              </a:rPr>
              <a:t>‘</a:t>
            </a:r>
            <a:r>
              <a:rPr lang="en-US" sz="3600" cap="small" dirty="0">
                <a:effectLst>
                  <a:outerShdw blurRad="38100" dist="38100" dir="2700000" algn="tl">
                    <a:srgbClr val="000000">
                      <a:alpha val="43137"/>
                    </a:srgbClr>
                  </a:outerShdw>
                </a:effectLst>
                <a:cs typeface="Calibri" panose="020F0502020204030204" pitchFamily="34" charset="0"/>
              </a:rPr>
              <a:t>The sun will be turned into darkness And the moon into blood, Before the great and glorious day of the Lord shall come</a:t>
            </a:r>
            <a:r>
              <a:rPr lang="en-US" sz="3600" dirty="0">
                <a:effectLst>
                  <a:outerShdw blurRad="38100" dist="38100" dir="2700000" algn="tl">
                    <a:srgbClr val="000000">
                      <a:alpha val="43137"/>
                    </a:srgbClr>
                  </a:outerShdw>
                </a:effectLst>
                <a:cs typeface="Calibri" panose="020F0502020204030204" pitchFamily="34" charset="0"/>
              </a:rPr>
              <a:t>.</a:t>
            </a:r>
            <a:r>
              <a:rPr lang="en-US" sz="3600" baseline="30000" dirty="0">
                <a:effectLst>
                  <a:outerShdw blurRad="38100" dist="38100" dir="2700000" algn="tl">
                    <a:srgbClr val="000000">
                      <a:alpha val="43137"/>
                    </a:srgbClr>
                  </a:outerShdw>
                </a:effectLst>
                <a:cs typeface="Calibri" panose="020F0502020204030204" pitchFamily="34" charset="0"/>
              </a:rPr>
              <a:t>21 </a:t>
            </a:r>
            <a:r>
              <a:rPr lang="en-US" sz="3600" dirty="0">
                <a:effectLst>
                  <a:outerShdw blurRad="38100" dist="38100" dir="2700000" algn="tl">
                    <a:srgbClr val="000000">
                      <a:alpha val="43137"/>
                    </a:srgbClr>
                  </a:outerShdw>
                </a:effectLst>
                <a:cs typeface="Calibri" panose="020F0502020204030204" pitchFamily="34" charset="0"/>
              </a:rPr>
              <a:t>‘</a:t>
            </a:r>
            <a:r>
              <a:rPr lang="en-US" sz="3600" cap="small" dirty="0">
                <a:effectLst>
                  <a:outerShdw blurRad="38100" dist="38100" dir="2700000" algn="tl">
                    <a:srgbClr val="000000">
                      <a:alpha val="43137"/>
                    </a:srgbClr>
                  </a:outerShdw>
                </a:effectLst>
                <a:cs typeface="Calibri" panose="020F0502020204030204" pitchFamily="34" charset="0"/>
              </a:rPr>
              <a:t>And it shall be that everyone who calls on the name of the Lord will be saved.’”</a:t>
            </a:r>
          </a:p>
        </p:txBody>
      </p:sp>
    </p:spTree>
    <p:extLst>
      <p:ext uri="{BB962C8B-B14F-4D97-AF65-F5344CB8AC3E}">
        <p14:creationId xmlns:p14="http://schemas.microsoft.com/office/powerpoint/2010/main" val="2109912649"/>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2:19-21</a:t>
            </a:r>
          </a:p>
          <a:p>
            <a:pPr algn="just"/>
            <a:r>
              <a:rPr lang="en-US" sz="3600" baseline="30000" dirty="0">
                <a:effectLst>
                  <a:outerShdw blurRad="38100" dist="38100" dir="2700000" algn="tl">
                    <a:srgbClr val="000000">
                      <a:alpha val="43137"/>
                    </a:srgbClr>
                  </a:outerShdw>
                </a:effectLst>
                <a:cs typeface="Calibri" panose="020F0502020204030204" pitchFamily="34" charset="0"/>
              </a:rPr>
              <a:t>19 </a:t>
            </a:r>
            <a:r>
              <a:rPr lang="en-US" sz="3600" dirty="0">
                <a:effectLst>
                  <a:outerShdw blurRad="38100" dist="38100" dir="2700000" algn="tl">
                    <a:srgbClr val="000000">
                      <a:alpha val="43137"/>
                    </a:srgbClr>
                  </a:outerShdw>
                </a:effectLst>
                <a:cs typeface="Calibri" panose="020F0502020204030204" pitchFamily="34" charset="0"/>
              </a:rPr>
              <a:t>“</a:t>
            </a:r>
            <a:r>
              <a:rPr lang="en-US" sz="3600" baseline="30000" dirty="0">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a:t>
            </a:r>
            <a:r>
              <a:rPr lang="en-US" sz="3600" cap="small" dirty="0">
                <a:effectLst>
                  <a:outerShdw blurRad="38100" dist="38100" dir="2700000" algn="tl">
                    <a:srgbClr val="000000">
                      <a:alpha val="43137"/>
                    </a:srgbClr>
                  </a:outerShdw>
                </a:effectLst>
                <a:cs typeface="Calibri" panose="020F0502020204030204" pitchFamily="34" charset="0"/>
              </a:rPr>
              <a:t>And I will grant wonders in the sky above</a:t>
            </a:r>
            <a:r>
              <a:rPr lang="en-US" sz="3600" dirty="0">
                <a:effectLst>
                  <a:outerShdw blurRad="38100" dist="38100" dir="2700000" algn="tl">
                    <a:srgbClr val="000000">
                      <a:alpha val="43137"/>
                    </a:srgbClr>
                  </a:outerShdw>
                </a:effectLst>
                <a:cs typeface="Calibri" panose="020F0502020204030204" pitchFamily="34" charset="0"/>
              </a:rPr>
              <a:t> </a:t>
            </a:r>
            <a:r>
              <a:rPr lang="en-US" sz="3600" cap="small" dirty="0">
                <a:effectLst>
                  <a:outerShdw blurRad="38100" dist="38100" dir="2700000" algn="tl">
                    <a:srgbClr val="000000">
                      <a:alpha val="43137"/>
                    </a:srgbClr>
                  </a:outerShdw>
                </a:effectLst>
                <a:cs typeface="Calibri" panose="020F0502020204030204" pitchFamily="34" charset="0"/>
              </a:rPr>
              <a:t>And signs on the earth below</a:t>
            </a:r>
            <a:r>
              <a:rPr lang="en-US" sz="3600" dirty="0">
                <a:effectLst>
                  <a:outerShdw blurRad="38100" dist="38100" dir="2700000" algn="tl">
                    <a:srgbClr val="000000">
                      <a:alpha val="43137"/>
                    </a:srgbClr>
                  </a:outerShdw>
                </a:effectLst>
                <a:cs typeface="Calibri" panose="020F0502020204030204" pitchFamily="34" charset="0"/>
              </a:rPr>
              <a:t>, </a:t>
            </a:r>
            <a:r>
              <a:rPr lang="en-US" sz="3600" cap="small" dirty="0">
                <a:effectLst>
                  <a:outerShdw blurRad="38100" dist="38100" dir="2700000" algn="tl">
                    <a:srgbClr val="000000">
                      <a:alpha val="43137"/>
                    </a:srgbClr>
                  </a:outerShdw>
                </a:effectLst>
                <a:cs typeface="Calibri" panose="020F0502020204030204" pitchFamily="34" charset="0"/>
              </a:rPr>
              <a:t>Blood, and fire, and vapor of smoke</a:t>
            </a:r>
            <a:r>
              <a:rPr lang="en-US" sz="3600" dirty="0">
                <a:effectLst>
                  <a:outerShdw blurRad="38100" dist="38100" dir="2700000" algn="tl">
                    <a:srgbClr val="000000">
                      <a:alpha val="43137"/>
                    </a:srgbClr>
                  </a:outerShdw>
                </a:effectLst>
                <a:cs typeface="Calibri" panose="020F0502020204030204" pitchFamily="34" charset="0"/>
              </a:rPr>
              <a:t>. </a:t>
            </a:r>
            <a:r>
              <a:rPr lang="en-US" sz="3600" baseline="30000" dirty="0">
                <a:effectLst>
                  <a:outerShdw blurRad="38100" dist="38100" dir="2700000" algn="tl">
                    <a:srgbClr val="000000">
                      <a:alpha val="43137"/>
                    </a:srgbClr>
                  </a:outerShdw>
                </a:effectLst>
                <a:cs typeface="Calibri" panose="020F0502020204030204" pitchFamily="34" charset="0"/>
              </a:rPr>
              <a:t>20 </a:t>
            </a:r>
            <a:r>
              <a:rPr lang="en-US" sz="3600" dirty="0">
                <a:effectLst>
                  <a:outerShdw blurRad="38100" dist="38100" dir="2700000" algn="tl">
                    <a:srgbClr val="000000">
                      <a:alpha val="43137"/>
                    </a:srgbClr>
                  </a:outerShdw>
                </a:effectLst>
                <a:cs typeface="Calibri" panose="020F0502020204030204" pitchFamily="34" charset="0"/>
              </a:rPr>
              <a:t>‘</a:t>
            </a:r>
            <a:r>
              <a:rPr lang="en-US" sz="3600" b="1" u="sng" cap="small" dirty="0">
                <a:solidFill>
                  <a:srgbClr val="FFFFCC"/>
                </a:solidFill>
                <a:effectLst>
                  <a:outerShdw blurRad="38100" dist="38100" dir="2700000" algn="tl">
                    <a:srgbClr val="000000">
                      <a:alpha val="43137"/>
                    </a:srgbClr>
                  </a:outerShdw>
                </a:effectLst>
                <a:cs typeface="Calibri" panose="020F0502020204030204" pitchFamily="34" charset="0"/>
              </a:rPr>
              <a:t>The sun will be turned into darkness And the moon into blood</a:t>
            </a:r>
            <a:r>
              <a:rPr lang="en-US" sz="3600" dirty="0">
                <a:effectLst>
                  <a:outerShdw blurRad="38100" dist="38100" dir="2700000" algn="tl">
                    <a:srgbClr val="000000">
                      <a:alpha val="43137"/>
                    </a:srgbClr>
                  </a:outerShdw>
                </a:effectLst>
                <a:cs typeface="Calibri" panose="020F0502020204030204" pitchFamily="34" charset="0"/>
              </a:rPr>
              <a:t>, </a:t>
            </a:r>
            <a:r>
              <a:rPr lang="en-US" sz="3600" cap="small" dirty="0">
                <a:effectLst>
                  <a:outerShdw blurRad="38100" dist="38100" dir="2700000" algn="tl">
                    <a:srgbClr val="000000">
                      <a:alpha val="43137"/>
                    </a:srgbClr>
                  </a:outerShdw>
                </a:effectLst>
                <a:cs typeface="Calibri" panose="020F0502020204030204" pitchFamily="34" charset="0"/>
              </a:rPr>
              <a:t>Before the great and glorious day of the Lord shall come</a:t>
            </a:r>
            <a:r>
              <a:rPr lang="en-US" sz="3600" dirty="0">
                <a:effectLst>
                  <a:outerShdw blurRad="38100" dist="38100" dir="2700000" algn="tl">
                    <a:srgbClr val="000000">
                      <a:alpha val="43137"/>
                    </a:srgbClr>
                  </a:outerShdw>
                </a:effectLst>
                <a:cs typeface="Calibri" panose="020F0502020204030204" pitchFamily="34" charset="0"/>
              </a:rPr>
              <a:t>.</a:t>
            </a:r>
            <a:r>
              <a:rPr lang="en-US" sz="3600" baseline="30000" dirty="0">
                <a:effectLst>
                  <a:outerShdw blurRad="38100" dist="38100" dir="2700000" algn="tl">
                    <a:srgbClr val="000000">
                      <a:alpha val="43137"/>
                    </a:srgbClr>
                  </a:outerShdw>
                </a:effectLst>
                <a:cs typeface="Calibri" panose="020F0502020204030204" pitchFamily="34" charset="0"/>
              </a:rPr>
              <a:t>21 </a:t>
            </a:r>
            <a:r>
              <a:rPr lang="en-US" sz="3600" dirty="0">
                <a:effectLst>
                  <a:outerShdw blurRad="38100" dist="38100" dir="2700000" algn="tl">
                    <a:srgbClr val="000000">
                      <a:alpha val="43137"/>
                    </a:srgbClr>
                  </a:outerShdw>
                </a:effectLst>
                <a:cs typeface="Calibri" panose="020F0502020204030204" pitchFamily="34" charset="0"/>
              </a:rPr>
              <a:t>‘</a:t>
            </a:r>
            <a:r>
              <a:rPr lang="en-US" sz="3600" cap="small" dirty="0">
                <a:effectLst>
                  <a:outerShdw blurRad="38100" dist="38100" dir="2700000" algn="tl">
                    <a:srgbClr val="000000">
                      <a:alpha val="43137"/>
                    </a:srgbClr>
                  </a:outerShdw>
                </a:effectLst>
                <a:cs typeface="Calibri" panose="020F0502020204030204" pitchFamily="34" charset="0"/>
              </a:rPr>
              <a:t>And it shall be that everyone who calls on the name of the Lord will be saved.’”</a:t>
            </a:r>
          </a:p>
        </p:txBody>
      </p:sp>
    </p:spTree>
    <p:extLst>
      <p:ext uri="{BB962C8B-B14F-4D97-AF65-F5344CB8AC3E}">
        <p14:creationId xmlns:p14="http://schemas.microsoft.com/office/powerpoint/2010/main" val="1718123100"/>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2:16-18</a:t>
            </a:r>
          </a:p>
          <a:p>
            <a:pPr algn="just"/>
            <a:r>
              <a:rPr lang="en-US" sz="3600" baseline="30000" dirty="0">
                <a:effectLst>
                  <a:outerShdw blurRad="38100" dist="38100" dir="2700000" algn="tl">
                    <a:srgbClr val="000000">
                      <a:alpha val="43137"/>
                    </a:srgbClr>
                  </a:outerShdw>
                </a:effectLst>
                <a:cs typeface="Calibri" panose="020F0502020204030204" pitchFamily="34" charset="0"/>
              </a:rPr>
              <a:t>16 </a:t>
            </a:r>
            <a:r>
              <a:rPr lang="en-US" sz="3600" dirty="0">
                <a:effectLst>
                  <a:outerShdw blurRad="38100" dist="38100" dir="2700000" algn="tl">
                    <a:srgbClr val="000000">
                      <a:alpha val="43137"/>
                    </a:srgbClr>
                  </a:outerShdw>
                </a:effectLst>
                <a:cs typeface="Calibri" panose="020F0502020204030204" pitchFamily="34" charset="0"/>
              </a:rPr>
              <a:t>“but this is what was spoken of through the prophet Joel: </a:t>
            </a:r>
            <a:r>
              <a:rPr lang="en-US" sz="3600" baseline="30000" dirty="0">
                <a:effectLst>
                  <a:outerShdw blurRad="38100" dist="38100" dir="2700000" algn="tl">
                    <a:srgbClr val="000000">
                      <a:alpha val="43137"/>
                    </a:srgbClr>
                  </a:outerShdw>
                </a:effectLst>
                <a:cs typeface="Calibri" panose="020F0502020204030204" pitchFamily="34" charset="0"/>
              </a:rPr>
              <a:t>17 </a:t>
            </a:r>
            <a:r>
              <a:rPr lang="en-US" sz="3600" dirty="0">
                <a:effectLst>
                  <a:outerShdw blurRad="38100" dist="38100" dir="2700000" algn="tl">
                    <a:srgbClr val="000000">
                      <a:alpha val="43137"/>
                    </a:srgbClr>
                  </a:outerShdw>
                </a:effectLst>
                <a:cs typeface="Calibri" panose="020F0502020204030204" pitchFamily="34" charset="0"/>
              </a:rPr>
              <a:t>‘</a:t>
            </a:r>
            <a:r>
              <a:rPr lang="en-US" sz="3600" cap="small" dirty="0">
                <a:effectLst>
                  <a:outerShdw blurRad="38100" dist="38100" dir="2700000" algn="tl">
                    <a:srgbClr val="000000">
                      <a:alpha val="43137"/>
                    </a:srgbClr>
                  </a:outerShdw>
                </a:effectLst>
                <a:cs typeface="Calibri" panose="020F0502020204030204" pitchFamily="34" charset="0"/>
              </a:rPr>
              <a:t>And it shall be in the last days</a:t>
            </a:r>
            <a:r>
              <a:rPr lang="en-US" sz="3600" dirty="0">
                <a:effectLst>
                  <a:outerShdw blurRad="38100" dist="38100" dir="2700000" algn="tl">
                    <a:srgbClr val="000000">
                      <a:alpha val="43137"/>
                    </a:srgbClr>
                  </a:outerShdw>
                </a:effectLst>
                <a:cs typeface="Calibri" panose="020F0502020204030204" pitchFamily="34" charset="0"/>
              </a:rPr>
              <a:t>,’ God says, ‘</a:t>
            </a:r>
            <a:r>
              <a:rPr lang="en-US" sz="3600" cap="small" dirty="0">
                <a:effectLst>
                  <a:outerShdw blurRad="38100" dist="38100" dir="2700000" algn="tl">
                    <a:srgbClr val="000000">
                      <a:alpha val="43137"/>
                    </a:srgbClr>
                  </a:outerShdw>
                </a:effectLst>
                <a:cs typeface="Calibri" panose="020F0502020204030204" pitchFamily="34" charset="0"/>
              </a:rPr>
              <a:t>That I will pour forth of My Spirit on all mankind; </a:t>
            </a:r>
            <a:r>
              <a:rPr lang="en-US" sz="3600" b="1" u="sng" cap="small" dirty="0">
                <a:solidFill>
                  <a:srgbClr val="FFFFCC"/>
                </a:solidFill>
                <a:effectLst>
                  <a:outerShdw blurRad="38100" dist="38100" dir="2700000" algn="tl">
                    <a:srgbClr val="000000">
                      <a:alpha val="43137"/>
                    </a:srgbClr>
                  </a:outerShdw>
                </a:effectLst>
                <a:cs typeface="Calibri" panose="020F0502020204030204" pitchFamily="34" charset="0"/>
              </a:rPr>
              <a:t>And your sons and your daughters shall prophesy, And your young men shall see visions, And your old men shall dream dreams; </a:t>
            </a:r>
            <a:r>
              <a:rPr lang="en-US" sz="3600" b="1" u="sng" cap="small" baseline="30000" dirty="0">
                <a:solidFill>
                  <a:srgbClr val="FFFFCC"/>
                </a:solidFill>
                <a:effectLst>
                  <a:outerShdw blurRad="38100" dist="38100" dir="2700000" algn="tl">
                    <a:srgbClr val="000000">
                      <a:alpha val="43137"/>
                    </a:srgbClr>
                  </a:outerShdw>
                </a:effectLst>
                <a:cs typeface="Calibri" panose="020F0502020204030204" pitchFamily="34" charset="0"/>
              </a:rPr>
              <a:t>18</a:t>
            </a:r>
            <a:r>
              <a:rPr lang="en-US" sz="3600" b="1" u="sng" cap="small" dirty="0">
                <a:solidFill>
                  <a:srgbClr val="FFFFCC"/>
                </a:solidFill>
                <a:effectLst>
                  <a:outerShdw blurRad="38100" dist="38100" dir="2700000" algn="tl">
                    <a:srgbClr val="000000">
                      <a:alpha val="43137"/>
                    </a:srgbClr>
                  </a:outerShdw>
                </a:effectLst>
                <a:cs typeface="Calibri" panose="020F0502020204030204" pitchFamily="34" charset="0"/>
              </a:rPr>
              <a:t> Even on My bond slaves, both men and women, I will in those days pour forth of My Spirit And they shall prophesy</a:t>
            </a:r>
            <a:r>
              <a:rPr lang="en-US" sz="3600" b="1" cap="small"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a:t>
            </a:r>
          </a:p>
        </p:txBody>
      </p:sp>
    </p:spTree>
    <p:extLst>
      <p:ext uri="{BB962C8B-B14F-4D97-AF65-F5344CB8AC3E}">
        <p14:creationId xmlns:p14="http://schemas.microsoft.com/office/powerpoint/2010/main" val="372343623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Coming of the Holy Spirit (1-4)</a:t>
            </a:r>
          </a:p>
          <a:p>
            <a:pPr marL="571500" lvl="1" indent="-571500">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Holy Spirit’s Impact (5-13)</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Sermon (14-36)</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Sermon’s Impact (37-47)</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2477170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F741F0-A675-4101-B15E-155120BBD1C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631763"/>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Joel 2:32</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“And it will come about that whoever calls on the name of the Lord Will be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delivered</a:t>
            </a:r>
            <a:r>
              <a:rPr lang="en-US" sz="3600" dirty="0">
                <a:effectLst>
                  <a:outerShdw blurRad="38100" dist="38100" dir="2700000" algn="tl">
                    <a:srgbClr val="000000">
                      <a:alpha val="43137"/>
                    </a:srgbClr>
                  </a:outerShdw>
                </a:effectLst>
                <a:cs typeface="Calibri" panose="020F0502020204030204" pitchFamily="34" charset="0"/>
              </a:rPr>
              <a:t>; For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on Mount Zion and in Jerusalem</a:t>
            </a:r>
            <a:r>
              <a:rPr lang="en-US" sz="3600" dirty="0">
                <a:effectLst>
                  <a:outerShdw blurRad="38100" dist="38100" dir="2700000" algn="tl">
                    <a:srgbClr val="000000">
                      <a:alpha val="43137"/>
                    </a:srgbClr>
                  </a:outerShdw>
                </a:effectLst>
                <a:cs typeface="Calibri" panose="020F0502020204030204" pitchFamily="34" charset="0"/>
              </a:rPr>
              <a:t> There will be those who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escape</a:t>
            </a:r>
            <a:r>
              <a:rPr lang="en-US" sz="3600" dirty="0">
                <a:effectLst>
                  <a:outerShdw blurRad="38100" dist="38100" dir="2700000" algn="tl">
                    <a:srgbClr val="000000">
                      <a:alpha val="43137"/>
                    </a:srgbClr>
                  </a:outerShdw>
                </a:effectLst>
                <a:cs typeface="Calibri" panose="020F0502020204030204" pitchFamily="34" charset="0"/>
              </a:rPr>
              <a:t>, As the </a:t>
            </a:r>
            <a:r>
              <a:rPr lang="en-US" sz="3600" cap="small" dirty="0">
                <a:effectLst>
                  <a:outerShdw blurRad="38100" dist="38100" dir="2700000" algn="tl">
                    <a:srgbClr val="000000">
                      <a:alpha val="43137"/>
                    </a:srgbClr>
                  </a:outerShdw>
                </a:effectLst>
                <a:cs typeface="Calibri" panose="020F0502020204030204" pitchFamily="34" charset="0"/>
              </a:rPr>
              <a:t>Lord</a:t>
            </a:r>
            <a:r>
              <a:rPr lang="en-US" sz="3600" dirty="0">
                <a:effectLst>
                  <a:outerShdw blurRad="38100" dist="38100" dir="2700000" algn="tl">
                    <a:srgbClr val="000000">
                      <a:alpha val="43137"/>
                    </a:srgbClr>
                  </a:outerShdw>
                </a:effectLst>
                <a:cs typeface="Calibri" panose="020F0502020204030204" pitchFamily="34" charset="0"/>
              </a:rPr>
              <a:t> has said, Even among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survivors</a:t>
            </a:r>
            <a:r>
              <a:rPr lang="en-US" sz="3600" dirty="0">
                <a:effectLst>
                  <a:outerShdw blurRad="38100" dist="38100" dir="2700000" algn="tl">
                    <a:srgbClr val="000000">
                      <a:alpha val="43137"/>
                    </a:srgbClr>
                  </a:outerShdw>
                </a:effectLst>
                <a:cs typeface="Calibri" panose="020F0502020204030204" pitchFamily="34" charset="0"/>
              </a:rPr>
              <a:t> whom the </a:t>
            </a:r>
            <a:r>
              <a:rPr lang="en-US" sz="3600" cap="small" dirty="0">
                <a:effectLst>
                  <a:outerShdw blurRad="38100" dist="38100" dir="2700000" algn="tl">
                    <a:srgbClr val="000000">
                      <a:alpha val="43137"/>
                    </a:srgbClr>
                  </a:outerShdw>
                </a:effectLst>
                <a:cs typeface="Calibri" panose="020F0502020204030204" pitchFamily="34" charset="0"/>
              </a:rPr>
              <a:t>Lord</a:t>
            </a:r>
            <a:r>
              <a:rPr lang="en-US" sz="3600" dirty="0">
                <a:effectLst>
                  <a:outerShdw blurRad="38100" dist="38100" dir="2700000" algn="tl">
                    <a:srgbClr val="000000">
                      <a:alpha val="43137"/>
                    </a:srgbClr>
                  </a:outerShdw>
                </a:effectLst>
                <a:cs typeface="Calibri" panose="020F0502020204030204" pitchFamily="34" charset="0"/>
              </a:rPr>
              <a:t> calls.”</a:t>
            </a:r>
            <a:endParaRPr lang="en-US" altLang="en-US" sz="3600"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7E8395CB-C037-49A8-8234-C5BD86D6DEA8}"/>
              </a:ext>
            </a:extLst>
          </p:cNvPr>
          <p:cNvPicPr>
            <a:picLocks noChangeAspect="1"/>
          </p:cNvPicPr>
          <p:nvPr/>
        </p:nvPicPr>
        <p:blipFill>
          <a:blip r:embed="rId3"/>
          <a:stretch>
            <a:fillRect/>
          </a:stretch>
        </p:blipFill>
        <p:spPr>
          <a:xfrm>
            <a:off x="4560404" y="3429000"/>
            <a:ext cx="3071192" cy="1371600"/>
          </a:xfrm>
          <a:prstGeom prst="rect">
            <a:avLst/>
          </a:prstGeom>
          <a:ln>
            <a:solidFill>
              <a:schemeClr val="tx1"/>
            </a:solidFill>
          </a:ln>
        </p:spPr>
      </p:pic>
    </p:spTree>
    <p:extLst>
      <p:ext uri="{BB962C8B-B14F-4D97-AF65-F5344CB8AC3E}">
        <p14:creationId xmlns:p14="http://schemas.microsoft.com/office/powerpoint/2010/main" val="4028304753"/>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637111" y="228600"/>
            <a:ext cx="8917781" cy="1143000"/>
          </a:xfrm>
        </p:spPr>
        <p:txBody>
          <a:bodyPr/>
          <a:lstStyle/>
          <a:p>
            <a:pPr algn="ctr" eaLnBrk="1" hangingPunct="1">
              <a:lnSpc>
                <a:spcPct val="100000"/>
              </a:lnSpc>
              <a:defRPr/>
            </a:pPr>
            <a: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Analogical Fulfillment View</a:t>
            </a:r>
            <a:br>
              <a:rPr lang="en-US" altLang="en-US" sz="3600" dirty="0">
                <a:effectLst>
                  <a:outerShdw blurRad="38100" dist="38100" dir="2700000" algn="tl">
                    <a:srgbClr val="000000">
                      <a:alpha val="43137"/>
                    </a:srgbClr>
                  </a:outerShdw>
                </a:effectLst>
                <a:latin typeface="+mn-lt"/>
              </a:rPr>
            </a:br>
            <a:r>
              <a:rPr lang="en-US" altLang="en-US" sz="2800" dirty="0">
                <a:effectLst>
                  <a:outerShdw blurRad="38100" dist="38100" dir="2700000" algn="tl">
                    <a:srgbClr val="000000">
                      <a:alpha val="43137"/>
                    </a:srgbClr>
                  </a:outerShdw>
                </a:effectLst>
                <a:latin typeface="+mn-lt"/>
              </a:rPr>
              <a:t>(Joel 2:28-32; Acts 2:16-21)</a:t>
            </a:r>
            <a:endParaRPr lang="en-US" altLang="en-US" sz="3600" dirty="0">
              <a:effectLst>
                <a:outerShdw blurRad="38100" dist="38100" dir="2700000" algn="tl">
                  <a:srgbClr val="000000">
                    <a:alpha val="43137"/>
                  </a:srgbClr>
                </a:outerShdw>
              </a:effectLst>
              <a:latin typeface="+mn-lt"/>
              <a:cs typeface="Calibri" panose="020F0502020204030204" pitchFamily="34" charset="0"/>
            </a:endParaRPr>
          </a:p>
        </p:txBody>
      </p:sp>
      <p:sp>
        <p:nvSpPr>
          <p:cNvPr id="14339" name="Content Placeholder 2"/>
          <p:cNvSpPr>
            <a:spLocks noGrp="1"/>
          </p:cNvSpPr>
          <p:nvPr>
            <p:ph idx="1"/>
          </p:nvPr>
        </p:nvSpPr>
        <p:spPr>
          <a:xfrm>
            <a:off x="609600" y="1540934"/>
            <a:ext cx="7924800" cy="4478867"/>
          </a:xfrm>
        </p:spPr>
        <p:txBody>
          <a:bodyPr/>
          <a:lstStyle/>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Spirit Poured Out On All Flesh?</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Joel 2 Predictions Not Found In Acts 2</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Acts 2 Realities Not Found In Joel 2 </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Different Wording in Acts 2</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Absence of “Fulfilled”</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“This is That”?</a:t>
            </a:r>
          </a:p>
        </p:txBody>
      </p:sp>
      <p:sp>
        <p:nvSpPr>
          <p:cNvPr id="3" name="Rectangle 2">
            <a:extLst>
              <a:ext uri="{FF2B5EF4-FFF2-40B4-BE49-F238E27FC236}">
                <a16:creationId xmlns:a16="http://schemas.microsoft.com/office/drawing/2014/main" id="{AB5BED66-0B48-4969-9F10-5B16397DA4DC}"/>
              </a:ext>
            </a:extLst>
          </p:cNvPr>
          <p:cNvSpPr/>
          <p:nvPr/>
        </p:nvSpPr>
        <p:spPr>
          <a:xfrm>
            <a:off x="1580555" y="6320136"/>
            <a:ext cx="9030890" cy="461665"/>
          </a:xfrm>
          <a:prstGeom prst="rect">
            <a:avLst/>
          </a:prstGeom>
        </p:spPr>
        <p:txBody>
          <a:bodyPr wrap="square">
            <a:spAutoFit/>
          </a:bodyPr>
          <a:lstStyle/>
          <a:p>
            <a:pPr algn="ctr"/>
            <a:r>
              <a:rPr lang="en-US" sz="1200" dirty="0">
                <a:effectLst>
                  <a:outerShdw blurRad="38100" dist="38100" dir="2700000" algn="tl">
                    <a:srgbClr val="000000">
                      <a:alpha val="43137"/>
                    </a:srgbClr>
                  </a:outerShdw>
                </a:effectLst>
                <a:latin typeface="+mn-lt"/>
                <a:cs typeface="Calibri" panose="020F0502020204030204" pitchFamily="34" charset="0"/>
              </a:rPr>
              <a:t>Arnold G. </a:t>
            </a:r>
            <a:r>
              <a:rPr lang="en-US" sz="1200" dirty="0" err="1">
                <a:effectLst>
                  <a:outerShdw blurRad="38100" dist="38100" dir="2700000" algn="tl">
                    <a:srgbClr val="000000">
                      <a:alpha val="43137"/>
                    </a:srgbClr>
                  </a:outerShdw>
                </a:effectLst>
                <a:latin typeface="+mn-lt"/>
                <a:cs typeface="Calibri" panose="020F0502020204030204" pitchFamily="34" charset="0"/>
              </a:rPr>
              <a:t>Fruchtenbaum</a:t>
            </a:r>
            <a:r>
              <a:rPr lang="en-US" sz="1200" dirty="0">
                <a:effectLst>
                  <a:outerShdw blurRad="38100" dist="38100" dir="2700000" algn="tl">
                    <a:srgbClr val="000000">
                      <a:alpha val="43137"/>
                    </a:srgbClr>
                  </a:outerShdw>
                </a:effectLst>
                <a:latin typeface="+mn-lt"/>
                <a:cs typeface="Calibri" panose="020F0502020204030204" pitchFamily="34" charset="0"/>
              </a:rPr>
              <a:t>, “Rabbinic Quotations of the Old Testament and How It relates to Joel 2 and Acts 2,” 5–7, accessed April 1, 2016, http://www.pre-trib.org; Thomas L. Constable, “Notes on Acts,” 42–49, accessed April 1, 2016, http://www.soniclight.com.</a:t>
            </a:r>
          </a:p>
        </p:txBody>
      </p:sp>
      <p:pic>
        <p:nvPicPr>
          <p:cNvPr id="1026" name="Picture 2" descr="Jesus Dust: How to Live in the Kingdom of God">
            <a:extLst>
              <a:ext uri="{FF2B5EF4-FFF2-40B4-BE49-F238E27FC236}">
                <a16:creationId xmlns:a16="http://schemas.microsoft.com/office/drawing/2014/main" id="{47DC13AE-09F9-2277-BACC-A2C7B17BD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3703" y="2057400"/>
            <a:ext cx="3698697"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7928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8788" indent="-458788" algn="ctr" eaLnBrk="1" hangingPunct="1">
              <a:lnSpc>
                <a:spcPct val="100000"/>
              </a:lnSpc>
              <a:buFont typeface="+mj-lt"/>
              <a:buAutoNum type="roman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Holy Spirit’s Impact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2:5-13</a:t>
            </a:r>
          </a:p>
        </p:txBody>
      </p:sp>
      <p:sp>
        <p:nvSpPr>
          <p:cNvPr id="161795" name="Rectangle 3"/>
          <p:cNvSpPr>
            <a:spLocks noGrp="1" noChangeArrowheads="1"/>
          </p:cNvSpPr>
          <p:nvPr>
            <p:ph type="body" idx="1"/>
          </p:nvPr>
        </p:nvSpPr>
        <p:spPr>
          <a:xfrm>
            <a:off x="585217" y="2133600"/>
            <a:ext cx="5967984" cy="32766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Circumstances (5)</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Manifestation of tongues (6-8)</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Nations in the Diaspora (9-12)</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Charge of drunkenness (13)</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147131"/>
            <a:ext cx="3657600" cy="2563739"/>
          </a:xfrm>
          <a:prstGeom prst="rect">
            <a:avLst/>
          </a:prstGeom>
        </p:spPr>
      </p:pic>
    </p:spTree>
    <p:extLst>
      <p:ext uri="{BB962C8B-B14F-4D97-AF65-F5344CB8AC3E}">
        <p14:creationId xmlns:p14="http://schemas.microsoft.com/office/powerpoint/2010/main" val="37144110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637111" y="228600"/>
            <a:ext cx="8917781" cy="1143000"/>
          </a:xfrm>
        </p:spPr>
        <p:txBody>
          <a:bodyPr/>
          <a:lstStyle/>
          <a:p>
            <a:pPr algn="ctr" eaLnBrk="1" hangingPunct="1">
              <a:lnSpc>
                <a:spcPct val="100000"/>
              </a:lnSpc>
              <a:defRPr/>
            </a:pPr>
            <a: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Analogical Fulfillment View</a:t>
            </a:r>
            <a:br>
              <a:rPr lang="en-US" altLang="en-US" sz="3600" dirty="0">
                <a:effectLst>
                  <a:outerShdw blurRad="38100" dist="38100" dir="2700000" algn="tl">
                    <a:srgbClr val="000000">
                      <a:alpha val="43137"/>
                    </a:srgbClr>
                  </a:outerShdw>
                </a:effectLst>
                <a:latin typeface="+mn-lt"/>
              </a:rPr>
            </a:br>
            <a:r>
              <a:rPr lang="en-US" altLang="en-US" sz="2800" dirty="0">
                <a:effectLst>
                  <a:outerShdw blurRad="38100" dist="38100" dir="2700000" algn="tl">
                    <a:srgbClr val="000000">
                      <a:alpha val="43137"/>
                    </a:srgbClr>
                  </a:outerShdw>
                </a:effectLst>
                <a:latin typeface="+mn-lt"/>
              </a:rPr>
              <a:t>(Joel 2:28-32; Acts 2:16-21)</a:t>
            </a:r>
            <a:endParaRPr lang="en-US" altLang="en-US" sz="3600" dirty="0">
              <a:effectLst>
                <a:outerShdw blurRad="38100" dist="38100" dir="2700000" algn="tl">
                  <a:srgbClr val="000000">
                    <a:alpha val="43137"/>
                  </a:srgbClr>
                </a:outerShdw>
              </a:effectLst>
              <a:latin typeface="+mn-lt"/>
              <a:cs typeface="Calibri" panose="020F0502020204030204" pitchFamily="34" charset="0"/>
            </a:endParaRPr>
          </a:p>
        </p:txBody>
      </p:sp>
      <p:sp>
        <p:nvSpPr>
          <p:cNvPr id="14339" name="Content Placeholder 2"/>
          <p:cNvSpPr>
            <a:spLocks noGrp="1"/>
          </p:cNvSpPr>
          <p:nvPr>
            <p:ph idx="1"/>
          </p:nvPr>
        </p:nvSpPr>
        <p:spPr>
          <a:xfrm>
            <a:off x="609600" y="1540934"/>
            <a:ext cx="7924800" cy="4478867"/>
          </a:xfrm>
        </p:spPr>
        <p:txBody>
          <a:bodyPr/>
          <a:lstStyle/>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Spirit Poured Out On All Flesh?</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Joel 2 Predictions Not Found In Acts 2</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Acts 2 Realities Not Found In Joel 2 </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Different Wording in Acts 2</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Absence of “Fulfilled”</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“This is That”?</a:t>
            </a:r>
          </a:p>
        </p:txBody>
      </p:sp>
      <p:sp>
        <p:nvSpPr>
          <p:cNvPr id="3" name="Rectangle 2">
            <a:extLst>
              <a:ext uri="{FF2B5EF4-FFF2-40B4-BE49-F238E27FC236}">
                <a16:creationId xmlns:a16="http://schemas.microsoft.com/office/drawing/2014/main" id="{AB5BED66-0B48-4969-9F10-5B16397DA4DC}"/>
              </a:ext>
            </a:extLst>
          </p:cNvPr>
          <p:cNvSpPr/>
          <p:nvPr/>
        </p:nvSpPr>
        <p:spPr>
          <a:xfrm>
            <a:off x="1580555" y="6320136"/>
            <a:ext cx="9030890" cy="461665"/>
          </a:xfrm>
          <a:prstGeom prst="rect">
            <a:avLst/>
          </a:prstGeom>
        </p:spPr>
        <p:txBody>
          <a:bodyPr wrap="square">
            <a:spAutoFit/>
          </a:bodyPr>
          <a:lstStyle/>
          <a:p>
            <a:pPr algn="ctr"/>
            <a:r>
              <a:rPr lang="en-US" sz="1200" dirty="0">
                <a:effectLst>
                  <a:outerShdw blurRad="38100" dist="38100" dir="2700000" algn="tl">
                    <a:srgbClr val="000000">
                      <a:alpha val="43137"/>
                    </a:srgbClr>
                  </a:outerShdw>
                </a:effectLst>
                <a:latin typeface="+mn-lt"/>
                <a:cs typeface="Calibri" panose="020F0502020204030204" pitchFamily="34" charset="0"/>
              </a:rPr>
              <a:t>Arnold G. </a:t>
            </a:r>
            <a:r>
              <a:rPr lang="en-US" sz="1200" dirty="0" err="1">
                <a:effectLst>
                  <a:outerShdw blurRad="38100" dist="38100" dir="2700000" algn="tl">
                    <a:srgbClr val="000000">
                      <a:alpha val="43137"/>
                    </a:srgbClr>
                  </a:outerShdw>
                </a:effectLst>
                <a:latin typeface="+mn-lt"/>
                <a:cs typeface="Calibri" panose="020F0502020204030204" pitchFamily="34" charset="0"/>
              </a:rPr>
              <a:t>Fruchtenbaum</a:t>
            </a:r>
            <a:r>
              <a:rPr lang="en-US" sz="1200" dirty="0">
                <a:effectLst>
                  <a:outerShdw blurRad="38100" dist="38100" dir="2700000" algn="tl">
                    <a:srgbClr val="000000">
                      <a:alpha val="43137"/>
                    </a:srgbClr>
                  </a:outerShdw>
                </a:effectLst>
                <a:latin typeface="+mn-lt"/>
                <a:cs typeface="Calibri" panose="020F0502020204030204" pitchFamily="34" charset="0"/>
              </a:rPr>
              <a:t>, “Rabbinic Quotations of the Old Testament and How It relates to Joel 2 and Acts 2,” 5–7, accessed April 1, 2016, http://www.pre-trib.org; Thomas L. Constable, “Notes on Acts,” 42–49, accessed April 1, 2016, http://www.soniclight.com.</a:t>
            </a:r>
          </a:p>
        </p:txBody>
      </p:sp>
      <p:pic>
        <p:nvPicPr>
          <p:cNvPr id="1026" name="Picture 2" descr="Jesus Dust: How to Live in the Kingdom of God">
            <a:extLst>
              <a:ext uri="{FF2B5EF4-FFF2-40B4-BE49-F238E27FC236}">
                <a16:creationId xmlns:a16="http://schemas.microsoft.com/office/drawing/2014/main" id="{47DC13AE-09F9-2277-BACC-A2C7B17BD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3703" y="2057400"/>
            <a:ext cx="3698697"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122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2:16-18</a:t>
            </a:r>
          </a:p>
          <a:p>
            <a:pPr algn="just"/>
            <a:r>
              <a:rPr lang="en-US" sz="3600" baseline="30000" dirty="0">
                <a:effectLst>
                  <a:outerShdw blurRad="38100" dist="38100" dir="2700000" algn="tl">
                    <a:srgbClr val="000000">
                      <a:alpha val="43137"/>
                    </a:srgbClr>
                  </a:outerShdw>
                </a:effectLst>
                <a:cs typeface="Calibri" panose="020F0502020204030204" pitchFamily="34" charset="0"/>
              </a:rPr>
              <a:t>16 </a:t>
            </a:r>
            <a:r>
              <a:rPr lang="en-US" sz="3600" dirty="0">
                <a:effectLst>
                  <a:outerShdw blurRad="38100" dist="38100" dir="2700000" algn="tl">
                    <a:srgbClr val="000000">
                      <a:alpha val="43137"/>
                    </a:srgbClr>
                  </a:outerShdw>
                </a:effectLst>
                <a:cs typeface="Calibri" panose="020F0502020204030204" pitchFamily="34" charset="0"/>
              </a:rPr>
              <a:t>“but this is what was spoken of through the prophet Joel: </a:t>
            </a:r>
            <a:r>
              <a:rPr lang="en-US" sz="3600" baseline="30000" dirty="0">
                <a:effectLst>
                  <a:outerShdw blurRad="38100" dist="38100" dir="2700000" algn="tl">
                    <a:srgbClr val="000000">
                      <a:alpha val="43137"/>
                    </a:srgbClr>
                  </a:outerShdw>
                </a:effectLst>
                <a:cs typeface="Calibri" panose="020F0502020204030204" pitchFamily="34" charset="0"/>
              </a:rPr>
              <a:t>17 </a:t>
            </a:r>
            <a:r>
              <a:rPr lang="en-US" sz="3600" dirty="0">
                <a:effectLst>
                  <a:outerShdw blurRad="38100" dist="38100" dir="2700000" algn="tl">
                    <a:srgbClr val="000000">
                      <a:alpha val="43137"/>
                    </a:srgbClr>
                  </a:outerShdw>
                </a:effectLst>
                <a:cs typeface="Calibri" panose="020F0502020204030204" pitchFamily="34" charset="0"/>
              </a:rPr>
              <a:t>‘</a:t>
            </a:r>
            <a:r>
              <a:rPr lang="en-US" sz="3600" cap="small" dirty="0">
                <a:effectLst>
                  <a:outerShdw blurRad="38100" dist="38100" dir="2700000" algn="tl">
                    <a:srgbClr val="000000">
                      <a:alpha val="43137"/>
                    </a:srgbClr>
                  </a:outerShdw>
                </a:effectLst>
                <a:cs typeface="Calibri" panose="020F0502020204030204" pitchFamily="34" charset="0"/>
              </a:rPr>
              <a:t>And it shall be </a:t>
            </a:r>
            <a:r>
              <a:rPr lang="en-US" sz="3600" b="1" u="sng" cap="small" dirty="0">
                <a:solidFill>
                  <a:srgbClr val="FFFFCC"/>
                </a:solidFill>
                <a:effectLst>
                  <a:outerShdw blurRad="38100" dist="38100" dir="2700000" algn="tl">
                    <a:srgbClr val="000000">
                      <a:alpha val="43137"/>
                    </a:srgbClr>
                  </a:outerShdw>
                </a:effectLst>
                <a:cs typeface="Calibri" panose="020F0502020204030204" pitchFamily="34" charset="0"/>
              </a:rPr>
              <a:t>in the last days</a:t>
            </a:r>
            <a:r>
              <a:rPr lang="en-US" sz="3600" dirty="0">
                <a:effectLst>
                  <a:outerShdw blurRad="38100" dist="38100" dir="2700000" algn="tl">
                    <a:srgbClr val="000000">
                      <a:alpha val="43137"/>
                    </a:srgbClr>
                  </a:outerShdw>
                </a:effectLst>
                <a:cs typeface="Calibri" panose="020F0502020204030204" pitchFamily="34" charset="0"/>
              </a:rPr>
              <a:t>,’ God says, ‘</a:t>
            </a:r>
            <a:r>
              <a:rPr lang="en-US" sz="3600" cap="small" dirty="0">
                <a:effectLst>
                  <a:outerShdw blurRad="38100" dist="38100" dir="2700000" algn="tl">
                    <a:srgbClr val="000000">
                      <a:alpha val="43137"/>
                    </a:srgbClr>
                  </a:outerShdw>
                </a:effectLst>
                <a:cs typeface="Calibri" panose="020F0502020204030204" pitchFamily="34" charset="0"/>
              </a:rPr>
              <a:t>That I will pour forth of My </a:t>
            </a:r>
            <a:r>
              <a:rPr lang="en-US" sz="3600" dirty="0">
                <a:effectLst>
                  <a:outerShdw blurRad="38100" dist="38100" dir="2700000" algn="tl">
                    <a:srgbClr val="000000">
                      <a:alpha val="43137"/>
                    </a:srgbClr>
                  </a:outerShdw>
                </a:effectLst>
                <a:cs typeface="Calibri" panose="020F0502020204030204" pitchFamily="34" charset="0"/>
              </a:rPr>
              <a:t>Spirit on all mankind; And your sons and your daughters shall prophesy, And your young men shall see visions, And your old men shall dream dreams; </a:t>
            </a:r>
            <a:r>
              <a:rPr lang="en-US" sz="3600" baseline="30000" dirty="0">
                <a:effectLst>
                  <a:outerShdw blurRad="38100" dist="38100" dir="2700000" algn="tl">
                    <a:srgbClr val="000000">
                      <a:alpha val="43137"/>
                    </a:srgbClr>
                  </a:outerShdw>
                </a:effectLst>
                <a:cs typeface="Calibri" panose="020F0502020204030204" pitchFamily="34" charset="0"/>
              </a:rPr>
              <a:t>18 </a:t>
            </a:r>
            <a:r>
              <a:rPr lang="en-US" sz="3600" dirty="0">
                <a:effectLst>
                  <a:outerShdw blurRad="38100" dist="38100" dir="2700000" algn="tl">
                    <a:srgbClr val="000000">
                      <a:alpha val="43137"/>
                    </a:srgbClr>
                  </a:outerShdw>
                </a:effectLst>
                <a:cs typeface="Calibri" panose="020F0502020204030204" pitchFamily="34" charset="0"/>
              </a:rPr>
              <a:t>Even on My bond slaves, both men and women, I will in those days pour forth of My Spirit And they shall prophesy….”</a:t>
            </a:r>
          </a:p>
        </p:txBody>
      </p:sp>
    </p:spTree>
    <p:extLst>
      <p:ext uri="{BB962C8B-B14F-4D97-AF65-F5344CB8AC3E}">
        <p14:creationId xmlns:p14="http://schemas.microsoft.com/office/powerpoint/2010/main" val="264751426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2:16-18</a:t>
            </a:r>
          </a:p>
          <a:p>
            <a:pPr algn="just"/>
            <a:r>
              <a:rPr lang="en-US" sz="3600" baseline="30000" dirty="0">
                <a:effectLst>
                  <a:outerShdw blurRad="38100" dist="38100" dir="2700000" algn="tl">
                    <a:srgbClr val="000000">
                      <a:alpha val="43137"/>
                    </a:srgbClr>
                  </a:outerShdw>
                </a:effectLst>
                <a:cs typeface="Calibri" panose="020F0502020204030204" pitchFamily="34" charset="0"/>
              </a:rPr>
              <a:t>16 </a:t>
            </a:r>
            <a:r>
              <a:rPr lang="en-US" sz="3600" dirty="0">
                <a:effectLst>
                  <a:outerShdw blurRad="38100" dist="38100" dir="2700000" algn="tl">
                    <a:srgbClr val="000000">
                      <a:alpha val="43137"/>
                    </a:srgbClr>
                  </a:outerShdw>
                </a:effectLst>
                <a:cs typeface="Calibri" panose="020F0502020204030204" pitchFamily="34" charset="0"/>
              </a:rPr>
              <a:t>“but this is what was spoken of through the prophet Joel: </a:t>
            </a:r>
            <a:r>
              <a:rPr lang="en-US" sz="3600" baseline="30000" dirty="0">
                <a:effectLst>
                  <a:outerShdw blurRad="38100" dist="38100" dir="2700000" algn="tl">
                    <a:srgbClr val="000000">
                      <a:alpha val="43137"/>
                    </a:srgbClr>
                  </a:outerShdw>
                </a:effectLst>
                <a:cs typeface="Calibri" panose="020F0502020204030204" pitchFamily="34" charset="0"/>
              </a:rPr>
              <a:t>17 </a:t>
            </a:r>
            <a:r>
              <a:rPr lang="en-US" sz="3600" dirty="0">
                <a:effectLst>
                  <a:outerShdw blurRad="38100" dist="38100" dir="2700000" algn="tl">
                    <a:srgbClr val="000000">
                      <a:alpha val="43137"/>
                    </a:srgbClr>
                  </a:outerShdw>
                </a:effectLst>
                <a:cs typeface="Calibri" panose="020F0502020204030204" pitchFamily="34" charset="0"/>
              </a:rPr>
              <a:t>‘</a:t>
            </a:r>
            <a:r>
              <a:rPr lang="en-US" sz="3600" cap="small" dirty="0">
                <a:effectLst>
                  <a:outerShdw blurRad="38100" dist="38100" dir="2700000" algn="tl">
                    <a:srgbClr val="000000">
                      <a:alpha val="43137"/>
                    </a:srgbClr>
                  </a:outerShdw>
                </a:effectLst>
                <a:cs typeface="Calibri" panose="020F0502020204030204" pitchFamily="34" charset="0"/>
              </a:rPr>
              <a:t>And it shall be in the last days,’ God says</a:t>
            </a:r>
            <a:r>
              <a:rPr lang="en-US" sz="3600" dirty="0">
                <a:effectLst>
                  <a:outerShdw blurRad="38100" dist="38100" dir="2700000" algn="tl">
                    <a:srgbClr val="000000">
                      <a:alpha val="43137"/>
                    </a:srgbClr>
                  </a:outerShdw>
                </a:effectLst>
                <a:cs typeface="Calibri" panose="020F0502020204030204" pitchFamily="34" charset="0"/>
              </a:rPr>
              <a:t>, ‘</a:t>
            </a:r>
            <a:r>
              <a:rPr lang="en-US" sz="3600" cap="small" dirty="0">
                <a:effectLst>
                  <a:outerShdw blurRad="38100" dist="38100" dir="2700000" algn="tl">
                    <a:srgbClr val="000000">
                      <a:alpha val="43137"/>
                    </a:srgbClr>
                  </a:outerShdw>
                </a:effectLst>
                <a:cs typeface="Calibri" panose="020F0502020204030204" pitchFamily="34" charset="0"/>
              </a:rPr>
              <a:t>That I will pour forth of My </a:t>
            </a:r>
            <a:r>
              <a:rPr lang="en-US" sz="3600" dirty="0">
                <a:effectLst>
                  <a:outerShdw blurRad="38100" dist="38100" dir="2700000" algn="tl">
                    <a:srgbClr val="000000">
                      <a:alpha val="43137"/>
                    </a:srgbClr>
                  </a:outerShdw>
                </a:effectLst>
                <a:cs typeface="Calibri" panose="020F0502020204030204" pitchFamily="34" charset="0"/>
              </a:rPr>
              <a:t>Spirit on all mankind; And your sons and your daughters shall prophesy, And your young men shall see visions, And your old men shall dream dreams; </a:t>
            </a:r>
            <a:r>
              <a:rPr lang="en-US" sz="3600" baseline="30000" dirty="0">
                <a:effectLst>
                  <a:outerShdw blurRad="38100" dist="38100" dir="2700000" algn="tl">
                    <a:srgbClr val="000000">
                      <a:alpha val="43137"/>
                    </a:srgbClr>
                  </a:outerShdw>
                </a:effectLst>
                <a:cs typeface="Calibri" panose="020F0502020204030204" pitchFamily="34" charset="0"/>
              </a:rPr>
              <a:t>18 </a:t>
            </a:r>
            <a:r>
              <a:rPr lang="en-US" sz="3600" dirty="0">
                <a:effectLst>
                  <a:outerShdw blurRad="38100" dist="38100" dir="2700000" algn="tl">
                    <a:srgbClr val="000000">
                      <a:alpha val="43137"/>
                    </a:srgbClr>
                  </a:outerShdw>
                </a:effectLst>
                <a:cs typeface="Calibri" panose="020F0502020204030204" pitchFamily="34" charset="0"/>
              </a:rPr>
              <a:t>Even on My bond slaves, both men and women, I will in those days pour forth of My Spirit </a:t>
            </a:r>
            <a:r>
              <a:rPr lang="en-US" sz="3600" b="1" u="sng" cap="small" dirty="0">
                <a:solidFill>
                  <a:srgbClr val="FFFFCC"/>
                </a:solidFill>
                <a:effectLst>
                  <a:outerShdw blurRad="38100" dist="38100" dir="2700000" algn="tl">
                    <a:srgbClr val="000000">
                      <a:alpha val="43137"/>
                    </a:srgbClr>
                  </a:outerShdw>
                </a:effectLst>
                <a:cs typeface="Calibri" panose="020F0502020204030204" pitchFamily="34" charset="0"/>
              </a:rPr>
              <a:t>And they shall prophesy</a:t>
            </a:r>
            <a:r>
              <a:rPr lang="en-US" sz="3600" dirty="0">
                <a:effectLst>
                  <a:outerShdw blurRad="38100" dist="38100" dir="2700000" algn="tl">
                    <a:srgbClr val="000000">
                      <a:alpha val="43137"/>
                    </a:srgbClr>
                  </a:outerShdw>
                </a:effectLst>
                <a:cs typeface="Calibri" panose="020F0502020204030204" pitchFamily="34" charset="0"/>
              </a:rPr>
              <a:t>….”</a:t>
            </a:r>
          </a:p>
        </p:txBody>
      </p:sp>
    </p:spTree>
    <p:extLst>
      <p:ext uri="{BB962C8B-B14F-4D97-AF65-F5344CB8AC3E}">
        <p14:creationId xmlns:p14="http://schemas.microsoft.com/office/powerpoint/2010/main" val="167615999"/>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637111" y="228600"/>
            <a:ext cx="8917781" cy="1143000"/>
          </a:xfrm>
        </p:spPr>
        <p:txBody>
          <a:bodyPr/>
          <a:lstStyle/>
          <a:p>
            <a:pPr algn="ctr" eaLnBrk="1" hangingPunct="1">
              <a:lnSpc>
                <a:spcPct val="100000"/>
              </a:lnSpc>
              <a:defRPr/>
            </a:pPr>
            <a: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Analogical Fulfillment View</a:t>
            </a:r>
            <a:br>
              <a:rPr lang="en-US" altLang="en-US" sz="3600" dirty="0">
                <a:effectLst>
                  <a:outerShdw blurRad="38100" dist="38100" dir="2700000" algn="tl">
                    <a:srgbClr val="000000">
                      <a:alpha val="43137"/>
                    </a:srgbClr>
                  </a:outerShdw>
                </a:effectLst>
                <a:latin typeface="+mn-lt"/>
              </a:rPr>
            </a:br>
            <a:r>
              <a:rPr lang="en-US" altLang="en-US" sz="2800" dirty="0">
                <a:effectLst>
                  <a:outerShdw blurRad="38100" dist="38100" dir="2700000" algn="tl">
                    <a:srgbClr val="000000">
                      <a:alpha val="43137"/>
                    </a:srgbClr>
                  </a:outerShdw>
                </a:effectLst>
                <a:latin typeface="+mn-lt"/>
              </a:rPr>
              <a:t>(Joel 2:28-32; Acts 2:16-21)</a:t>
            </a:r>
            <a:endParaRPr lang="en-US" altLang="en-US" sz="3600" dirty="0">
              <a:effectLst>
                <a:outerShdw blurRad="38100" dist="38100" dir="2700000" algn="tl">
                  <a:srgbClr val="000000">
                    <a:alpha val="43137"/>
                  </a:srgbClr>
                </a:outerShdw>
              </a:effectLst>
              <a:latin typeface="+mn-lt"/>
              <a:cs typeface="Calibri" panose="020F0502020204030204" pitchFamily="34" charset="0"/>
            </a:endParaRPr>
          </a:p>
        </p:txBody>
      </p:sp>
      <p:sp>
        <p:nvSpPr>
          <p:cNvPr id="14339" name="Content Placeholder 2"/>
          <p:cNvSpPr>
            <a:spLocks noGrp="1"/>
          </p:cNvSpPr>
          <p:nvPr>
            <p:ph idx="1"/>
          </p:nvPr>
        </p:nvSpPr>
        <p:spPr>
          <a:xfrm>
            <a:off x="609600" y="1540934"/>
            <a:ext cx="7924800" cy="4478867"/>
          </a:xfrm>
        </p:spPr>
        <p:txBody>
          <a:bodyPr/>
          <a:lstStyle/>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Spirit Poured Out On All Flesh?</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Joel 2 Predictions Not Found In Acts 2</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Acts 2 Realities Not Found In Joel 2 </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Different Wording in Acts 2</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Absence of “Fulfilled</a:t>
            </a:r>
            <a:r>
              <a:rPr lang="en-US" altLang="en-US" sz="3200" b="1" dirty="0">
                <a:solidFill>
                  <a:srgbClr val="FFFFCC"/>
                </a:solidFill>
                <a:effectLst>
                  <a:outerShdw blurRad="38100" dist="38100" dir="2700000" algn="tl">
                    <a:srgbClr val="000000">
                      <a:alpha val="43137"/>
                    </a:srgbClr>
                  </a:outerShdw>
                </a:effectLst>
                <a:latin typeface="Calibri" panose="020F0502020204030204" pitchFamily="34" charset="0"/>
              </a:rPr>
              <a:t>”</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“This is That”?</a:t>
            </a:r>
          </a:p>
        </p:txBody>
      </p:sp>
      <p:sp>
        <p:nvSpPr>
          <p:cNvPr id="3" name="Rectangle 2">
            <a:extLst>
              <a:ext uri="{FF2B5EF4-FFF2-40B4-BE49-F238E27FC236}">
                <a16:creationId xmlns:a16="http://schemas.microsoft.com/office/drawing/2014/main" id="{AB5BED66-0B48-4969-9F10-5B16397DA4DC}"/>
              </a:ext>
            </a:extLst>
          </p:cNvPr>
          <p:cNvSpPr/>
          <p:nvPr/>
        </p:nvSpPr>
        <p:spPr>
          <a:xfrm>
            <a:off x="1580555" y="6320136"/>
            <a:ext cx="9030890" cy="461665"/>
          </a:xfrm>
          <a:prstGeom prst="rect">
            <a:avLst/>
          </a:prstGeom>
        </p:spPr>
        <p:txBody>
          <a:bodyPr wrap="square">
            <a:spAutoFit/>
          </a:bodyPr>
          <a:lstStyle/>
          <a:p>
            <a:pPr algn="ctr"/>
            <a:r>
              <a:rPr lang="en-US" sz="1200" dirty="0">
                <a:effectLst>
                  <a:outerShdw blurRad="38100" dist="38100" dir="2700000" algn="tl">
                    <a:srgbClr val="000000">
                      <a:alpha val="43137"/>
                    </a:srgbClr>
                  </a:outerShdw>
                </a:effectLst>
                <a:latin typeface="+mn-lt"/>
                <a:cs typeface="Calibri" panose="020F0502020204030204" pitchFamily="34" charset="0"/>
              </a:rPr>
              <a:t>Arnold G. </a:t>
            </a:r>
            <a:r>
              <a:rPr lang="en-US" sz="1200" dirty="0" err="1">
                <a:effectLst>
                  <a:outerShdw blurRad="38100" dist="38100" dir="2700000" algn="tl">
                    <a:srgbClr val="000000">
                      <a:alpha val="43137"/>
                    </a:srgbClr>
                  </a:outerShdw>
                </a:effectLst>
                <a:latin typeface="+mn-lt"/>
                <a:cs typeface="Calibri" panose="020F0502020204030204" pitchFamily="34" charset="0"/>
              </a:rPr>
              <a:t>Fruchtenbaum</a:t>
            </a:r>
            <a:r>
              <a:rPr lang="en-US" sz="1200" dirty="0">
                <a:effectLst>
                  <a:outerShdw blurRad="38100" dist="38100" dir="2700000" algn="tl">
                    <a:srgbClr val="000000">
                      <a:alpha val="43137"/>
                    </a:srgbClr>
                  </a:outerShdw>
                </a:effectLst>
                <a:latin typeface="+mn-lt"/>
                <a:cs typeface="Calibri" panose="020F0502020204030204" pitchFamily="34" charset="0"/>
              </a:rPr>
              <a:t>, “Rabbinic Quotations of the Old Testament and How It relates to Joel 2 and Acts 2,” 5–7, accessed April 1, 2016, http://www.pre-trib.org; Thomas L. Constable, “Notes on Acts,” 42–49, accessed April 1, 2016, http://www.soniclight.com.</a:t>
            </a:r>
          </a:p>
        </p:txBody>
      </p:sp>
      <p:pic>
        <p:nvPicPr>
          <p:cNvPr id="1026" name="Picture 2" descr="Jesus Dust: How to Live in the Kingdom of God">
            <a:extLst>
              <a:ext uri="{FF2B5EF4-FFF2-40B4-BE49-F238E27FC236}">
                <a16:creationId xmlns:a16="http://schemas.microsoft.com/office/drawing/2014/main" id="{47DC13AE-09F9-2277-BACC-A2C7B17BD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3703" y="2057400"/>
            <a:ext cx="3698697"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3685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1:16</a:t>
            </a:r>
          </a:p>
          <a:p>
            <a:pPr algn="just"/>
            <a:r>
              <a:rPr lang="en-US" sz="3600" dirty="0">
                <a:effectLst>
                  <a:outerShdw blurRad="38100" dist="38100" dir="2700000" algn="tl">
                    <a:srgbClr val="000000">
                      <a:alpha val="43137"/>
                    </a:srgbClr>
                  </a:outerShdw>
                </a:effectLst>
                <a:cs typeface="Calibri" panose="020F0502020204030204" pitchFamily="34" charset="0"/>
              </a:rPr>
              <a:t>“Brethren,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Scripture had to be fulfilled</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plēroō</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which the Holy Spirit foretold by the mouth of David concerning Judas, who became a guide to those who arrested Jesus.”</a:t>
            </a:r>
          </a:p>
        </p:txBody>
      </p:sp>
      <p:pic>
        <p:nvPicPr>
          <p:cNvPr id="3" name="Picture 2" descr="Jesus Dust: How to Live in the Kingdom of God">
            <a:extLst>
              <a:ext uri="{FF2B5EF4-FFF2-40B4-BE49-F238E27FC236}">
                <a16:creationId xmlns:a16="http://schemas.microsoft.com/office/drawing/2014/main" id="{3F977E4B-1E5C-8A6F-1F33-D7217D30A8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29718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95537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637111" y="228600"/>
            <a:ext cx="8917781" cy="1143000"/>
          </a:xfrm>
        </p:spPr>
        <p:txBody>
          <a:bodyPr/>
          <a:lstStyle/>
          <a:p>
            <a:pPr algn="ctr" eaLnBrk="1" hangingPunct="1">
              <a:lnSpc>
                <a:spcPct val="100000"/>
              </a:lnSpc>
              <a:defRPr/>
            </a:pPr>
            <a: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Analogical Fulfillment View</a:t>
            </a:r>
            <a:br>
              <a:rPr lang="en-US" altLang="en-US" sz="3600" dirty="0">
                <a:effectLst>
                  <a:outerShdw blurRad="38100" dist="38100" dir="2700000" algn="tl">
                    <a:srgbClr val="000000">
                      <a:alpha val="43137"/>
                    </a:srgbClr>
                  </a:outerShdw>
                </a:effectLst>
                <a:latin typeface="+mn-lt"/>
              </a:rPr>
            </a:br>
            <a:r>
              <a:rPr lang="en-US" altLang="en-US" sz="2800" dirty="0">
                <a:effectLst>
                  <a:outerShdw blurRad="38100" dist="38100" dir="2700000" algn="tl">
                    <a:srgbClr val="000000">
                      <a:alpha val="43137"/>
                    </a:srgbClr>
                  </a:outerShdw>
                </a:effectLst>
                <a:latin typeface="+mn-lt"/>
              </a:rPr>
              <a:t>(Joel 2:28-32; Acts 2:16-21)</a:t>
            </a:r>
            <a:endParaRPr lang="en-US" altLang="en-US" sz="3600" dirty="0">
              <a:effectLst>
                <a:outerShdw blurRad="38100" dist="38100" dir="2700000" algn="tl">
                  <a:srgbClr val="000000">
                    <a:alpha val="43137"/>
                  </a:srgbClr>
                </a:outerShdw>
              </a:effectLst>
              <a:latin typeface="+mn-lt"/>
              <a:cs typeface="Calibri" panose="020F0502020204030204" pitchFamily="34" charset="0"/>
            </a:endParaRPr>
          </a:p>
        </p:txBody>
      </p:sp>
      <p:sp>
        <p:nvSpPr>
          <p:cNvPr id="14339" name="Content Placeholder 2"/>
          <p:cNvSpPr>
            <a:spLocks noGrp="1"/>
          </p:cNvSpPr>
          <p:nvPr>
            <p:ph idx="1"/>
          </p:nvPr>
        </p:nvSpPr>
        <p:spPr>
          <a:xfrm>
            <a:off x="609600" y="1540934"/>
            <a:ext cx="7924800" cy="4478867"/>
          </a:xfrm>
        </p:spPr>
        <p:txBody>
          <a:bodyPr/>
          <a:lstStyle/>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Spirit Poured Out On All Flesh?</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Joel 2 Predictions Not Found In Acts 2</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Acts 2 Realities Not Found In Joel 2 </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Different Wording in Acts 2</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Absence of “Fulfilled”</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b="1"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This is That</a:t>
            </a:r>
            <a:r>
              <a:rPr lang="en-US" altLang="en-US" sz="3200" b="1" dirty="0">
                <a:solidFill>
                  <a:srgbClr val="FFFFCC"/>
                </a:solidFill>
                <a:effectLst>
                  <a:outerShdw blurRad="38100" dist="38100" dir="2700000" algn="tl">
                    <a:srgbClr val="000000">
                      <a:alpha val="43137"/>
                    </a:srgbClr>
                  </a:outerShdw>
                </a:effectLst>
                <a:latin typeface="Calibri" panose="020F0502020204030204" pitchFamily="34" charset="0"/>
              </a:rPr>
              <a:t>”?</a:t>
            </a:r>
          </a:p>
        </p:txBody>
      </p:sp>
      <p:sp>
        <p:nvSpPr>
          <p:cNvPr id="3" name="Rectangle 2">
            <a:extLst>
              <a:ext uri="{FF2B5EF4-FFF2-40B4-BE49-F238E27FC236}">
                <a16:creationId xmlns:a16="http://schemas.microsoft.com/office/drawing/2014/main" id="{AB5BED66-0B48-4969-9F10-5B16397DA4DC}"/>
              </a:ext>
            </a:extLst>
          </p:cNvPr>
          <p:cNvSpPr/>
          <p:nvPr/>
        </p:nvSpPr>
        <p:spPr>
          <a:xfrm>
            <a:off x="1580555" y="6320136"/>
            <a:ext cx="9030890" cy="461665"/>
          </a:xfrm>
          <a:prstGeom prst="rect">
            <a:avLst/>
          </a:prstGeom>
        </p:spPr>
        <p:txBody>
          <a:bodyPr wrap="square">
            <a:spAutoFit/>
          </a:bodyPr>
          <a:lstStyle/>
          <a:p>
            <a:pPr algn="ctr"/>
            <a:r>
              <a:rPr lang="en-US" sz="1200" dirty="0">
                <a:effectLst>
                  <a:outerShdw blurRad="38100" dist="38100" dir="2700000" algn="tl">
                    <a:srgbClr val="000000">
                      <a:alpha val="43137"/>
                    </a:srgbClr>
                  </a:outerShdw>
                </a:effectLst>
                <a:latin typeface="+mn-lt"/>
                <a:cs typeface="Calibri" panose="020F0502020204030204" pitchFamily="34" charset="0"/>
              </a:rPr>
              <a:t>Arnold G. </a:t>
            </a:r>
            <a:r>
              <a:rPr lang="en-US" sz="1200" dirty="0" err="1">
                <a:effectLst>
                  <a:outerShdw blurRad="38100" dist="38100" dir="2700000" algn="tl">
                    <a:srgbClr val="000000">
                      <a:alpha val="43137"/>
                    </a:srgbClr>
                  </a:outerShdw>
                </a:effectLst>
                <a:latin typeface="+mn-lt"/>
                <a:cs typeface="Calibri" panose="020F0502020204030204" pitchFamily="34" charset="0"/>
              </a:rPr>
              <a:t>Fruchtenbaum</a:t>
            </a:r>
            <a:r>
              <a:rPr lang="en-US" sz="1200" dirty="0">
                <a:effectLst>
                  <a:outerShdw blurRad="38100" dist="38100" dir="2700000" algn="tl">
                    <a:srgbClr val="000000">
                      <a:alpha val="43137"/>
                    </a:srgbClr>
                  </a:outerShdw>
                </a:effectLst>
                <a:latin typeface="+mn-lt"/>
                <a:cs typeface="Calibri" panose="020F0502020204030204" pitchFamily="34" charset="0"/>
              </a:rPr>
              <a:t>, “Rabbinic Quotations of the Old Testament and How It relates to Joel 2 and Acts 2,” 5–7, accessed April 1, 2016, http://www.pre-trib.org; Thomas L. Constable, “Notes on Acts,” 42–49, accessed April 1, 2016, http://www.soniclight.com.</a:t>
            </a:r>
          </a:p>
        </p:txBody>
      </p:sp>
      <p:pic>
        <p:nvPicPr>
          <p:cNvPr id="1026" name="Picture 2" descr="Jesus Dust: How to Live in the Kingdom of God">
            <a:extLst>
              <a:ext uri="{FF2B5EF4-FFF2-40B4-BE49-F238E27FC236}">
                <a16:creationId xmlns:a16="http://schemas.microsoft.com/office/drawing/2014/main" id="{47DC13AE-09F9-2277-BACC-A2C7B17BD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3703" y="2057400"/>
            <a:ext cx="3698697"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7685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2:16-18</a:t>
            </a:r>
          </a:p>
          <a:p>
            <a:pPr algn="just"/>
            <a:r>
              <a:rPr lang="en-US" sz="3500" baseline="30000" dirty="0">
                <a:effectLst>
                  <a:outerShdw blurRad="38100" dist="38100" dir="2700000" algn="tl">
                    <a:srgbClr val="000000">
                      <a:alpha val="43137"/>
                    </a:srgbClr>
                  </a:outerShdw>
                </a:effectLst>
                <a:cs typeface="Calibri" panose="020F0502020204030204" pitchFamily="34" charset="0"/>
              </a:rPr>
              <a:t>16 </a:t>
            </a:r>
            <a:r>
              <a:rPr lang="en-US" sz="3500" dirty="0">
                <a:effectLst>
                  <a:outerShdw blurRad="38100" dist="38100" dir="2700000" algn="tl">
                    <a:srgbClr val="000000">
                      <a:alpha val="43137"/>
                    </a:srgbClr>
                  </a:outerShdw>
                </a:effectLst>
                <a:cs typeface="Calibri" panose="020F0502020204030204" pitchFamily="34" charset="0"/>
              </a:rPr>
              <a:t>“but </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this is what / that</a:t>
            </a:r>
            <a:r>
              <a:rPr lang="en-US" sz="35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500" b="1" i="1" u="sng" dirty="0" err="1">
                <a:solidFill>
                  <a:srgbClr val="FFFFCC"/>
                </a:solidFill>
                <a:effectLst>
                  <a:outerShdw blurRad="38100" dist="38100" dir="2700000" algn="tl">
                    <a:srgbClr val="000000">
                      <a:alpha val="43137"/>
                    </a:srgbClr>
                  </a:outerShdw>
                </a:effectLst>
                <a:cs typeface="Calibri" panose="020F0502020204030204" pitchFamily="34" charset="0"/>
              </a:rPr>
              <a:t>touto</a:t>
            </a:r>
            <a:r>
              <a:rPr lang="en-US" sz="3500" b="1" i="1" u="sng"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500" b="1" i="1" u="sng" dirty="0" err="1">
                <a:solidFill>
                  <a:srgbClr val="FFFFCC"/>
                </a:solidFill>
                <a:effectLst>
                  <a:outerShdw blurRad="38100" dist="38100" dir="2700000" algn="tl">
                    <a:srgbClr val="000000">
                      <a:alpha val="43137"/>
                    </a:srgbClr>
                  </a:outerShdw>
                </a:effectLst>
                <a:cs typeface="Calibri" panose="020F0502020204030204" pitchFamily="34" charset="0"/>
              </a:rPr>
              <a:t>estin</a:t>
            </a:r>
            <a:r>
              <a:rPr lang="en-US" sz="3500" b="1" i="1" u="sng" dirty="0">
                <a:solidFill>
                  <a:srgbClr val="FFFFCC"/>
                </a:solidFill>
                <a:effectLst>
                  <a:outerShdw blurRad="38100" dist="38100" dir="2700000" algn="tl">
                    <a:srgbClr val="000000">
                      <a:alpha val="43137"/>
                    </a:srgbClr>
                  </a:outerShdw>
                </a:effectLst>
                <a:cs typeface="Calibri" panose="020F0502020204030204" pitchFamily="34" charset="0"/>
              </a:rPr>
              <a:t> to</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500" dirty="0">
                <a:effectLst>
                  <a:outerShdw blurRad="38100" dist="38100" dir="2700000" algn="tl">
                    <a:srgbClr val="000000">
                      <a:alpha val="43137"/>
                    </a:srgbClr>
                  </a:outerShdw>
                </a:effectLst>
                <a:cs typeface="Calibri" panose="020F0502020204030204" pitchFamily="34" charset="0"/>
              </a:rPr>
              <a:t> was spoken of through the prophet Joel: </a:t>
            </a:r>
            <a:r>
              <a:rPr lang="en-US" sz="3500" baseline="30000" dirty="0">
                <a:effectLst>
                  <a:outerShdw blurRad="38100" dist="38100" dir="2700000" algn="tl">
                    <a:srgbClr val="000000">
                      <a:alpha val="43137"/>
                    </a:srgbClr>
                  </a:outerShdw>
                </a:effectLst>
                <a:cs typeface="Calibri" panose="020F0502020204030204" pitchFamily="34" charset="0"/>
              </a:rPr>
              <a:t>17 </a:t>
            </a:r>
            <a:r>
              <a:rPr lang="en-US" sz="3500" dirty="0">
                <a:effectLst>
                  <a:outerShdw blurRad="38100" dist="38100" dir="2700000" algn="tl">
                    <a:srgbClr val="000000">
                      <a:alpha val="43137"/>
                    </a:srgbClr>
                  </a:outerShdw>
                </a:effectLst>
                <a:cs typeface="Calibri" panose="020F0502020204030204" pitchFamily="34" charset="0"/>
              </a:rPr>
              <a:t>‘</a:t>
            </a:r>
            <a:r>
              <a:rPr lang="en-US" sz="3500" cap="small" dirty="0">
                <a:effectLst>
                  <a:outerShdw blurRad="38100" dist="38100" dir="2700000" algn="tl">
                    <a:srgbClr val="000000">
                      <a:alpha val="43137"/>
                    </a:srgbClr>
                  </a:outerShdw>
                </a:effectLst>
                <a:cs typeface="Calibri" panose="020F0502020204030204" pitchFamily="34" charset="0"/>
              </a:rPr>
              <a:t>And it shall be in the last days</a:t>
            </a:r>
            <a:r>
              <a:rPr lang="en-US" sz="3500" dirty="0">
                <a:effectLst>
                  <a:outerShdw blurRad="38100" dist="38100" dir="2700000" algn="tl">
                    <a:srgbClr val="000000">
                      <a:alpha val="43137"/>
                    </a:srgbClr>
                  </a:outerShdw>
                </a:effectLst>
                <a:cs typeface="Calibri" panose="020F0502020204030204" pitchFamily="34" charset="0"/>
              </a:rPr>
              <a:t>,’ God says, ‘</a:t>
            </a:r>
            <a:r>
              <a:rPr lang="en-US" sz="3500" cap="small" dirty="0">
                <a:effectLst>
                  <a:outerShdw blurRad="38100" dist="38100" dir="2700000" algn="tl">
                    <a:srgbClr val="000000">
                      <a:alpha val="43137"/>
                    </a:srgbClr>
                  </a:outerShdw>
                </a:effectLst>
                <a:cs typeface="Calibri" panose="020F0502020204030204" pitchFamily="34" charset="0"/>
              </a:rPr>
              <a:t>That I will pour forth of My Spirit on all</a:t>
            </a:r>
            <a:r>
              <a:rPr lang="en-US" sz="3500" dirty="0">
                <a:effectLst>
                  <a:outerShdw blurRad="38100" dist="38100" dir="2700000" algn="tl">
                    <a:srgbClr val="000000">
                      <a:alpha val="43137"/>
                    </a:srgbClr>
                  </a:outerShdw>
                </a:effectLst>
                <a:cs typeface="Calibri" panose="020F0502020204030204" pitchFamily="34" charset="0"/>
              </a:rPr>
              <a:t> </a:t>
            </a:r>
            <a:r>
              <a:rPr lang="en-US" sz="3500" cap="small" dirty="0">
                <a:effectLst>
                  <a:outerShdw blurRad="38100" dist="38100" dir="2700000" algn="tl">
                    <a:srgbClr val="000000">
                      <a:alpha val="43137"/>
                    </a:srgbClr>
                  </a:outerShdw>
                </a:effectLst>
                <a:cs typeface="Calibri" panose="020F0502020204030204" pitchFamily="34" charset="0"/>
              </a:rPr>
              <a:t>mankind</a:t>
            </a:r>
            <a:r>
              <a:rPr lang="en-US" sz="3500" dirty="0">
                <a:effectLst>
                  <a:outerShdw blurRad="38100" dist="38100" dir="2700000" algn="tl">
                    <a:srgbClr val="000000">
                      <a:alpha val="43137"/>
                    </a:srgbClr>
                  </a:outerShdw>
                </a:effectLst>
                <a:cs typeface="Calibri" panose="020F0502020204030204" pitchFamily="34" charset="0"/>
              </a:rPr>
              <a:t>; </a:t>
            </a:r>
            <a:r>
              <a:rPr lang="en-US" sz="3500" cap="small" dirty="0">
                <a:effectLst>
                  <a:outerShdw blurRad="38100" dist="38100" dir="2700000" algn="tl">
                    <a:srgbClr val="000000">
                      <a:alpha val="43137"/>
                    </a:srgbClr>
                  </a:outerShdw>
                </a:effectLst>
                <a:cs typeface="Calibri" panose="020F0502020204030204" pitchFamily="34" charset="0"/>
              </a:rPr>
              <a:t>And your sons and your daughters shall prophesy</a:t>
            </a:r>
            <a:r>
              <a:rPr lang="en-US" sz="3500" dirty="0">
                <a:effectLst>
                  <a:outerShdw blurRad="38100" dist="38100" dir="2700000" algn="tl">
                    <a:srgbClr val="000000">
                      <a:alpha val="43137"/>
                    </a:srgbClr>
                  </a:outerShdw>
                </a:effectLst>
                <a:cs typeface="Calibri" panose="020F0502020204030204" pitchFamily="34" charset="0"/>
              </a:rPr>
              <a:t>, </a:t>
            </a:r>
            <a:r>
              <a:rPr lang="en-US" sz="3500" cap="small" dirty="0">
                <a:effectLst>
                  <a:outerShdw blurRad="38100" dist="38100" dir="2700000" algn="tl">
                    <a:srgbClr val="000000">
                      <a:alpha val="43137"/>
                    </a:srgbClr>
                  </a:outerShdw>
                </a:effectLst>
                <a:cs typeface="Calibri" panose="020F0502020204030204" pitchFamily="34" charset="0"/>
              </a:rPr>
              <a:t>And your young men shall see visions</a:t>
            </a:r>
            <a:r>
              <a:rPr lang="en-US" sz="3500" dirty="0">
                <a:effectLst>
                  <a:outerShdw blurRad="38100" dist="38100" dir="2700000" algn="tl">
                    <a:srgbClr val="000000">
                      <a:alpha val="43137"/>
                    </a:srgbClr>
                  </a:outerShdw>
                </a:effectLst>
                <a:cs typeface="Calibri" panose="020F0502020204030204" pitchFamily="34" charset="0"/>
              </a:rPr>
              <a:t>, </a:t>
            </a:r>
            <a:r>
              <a:rPr lang="en-US" sz="3500" cap="small" dirty="0">
                <a:effectLst>
                  <a:outerShdw blurRad="38100" dist="38100" dir="2700000" algn="tl">
                    <a:srgbClr val="000000">
                      <a:alpha val="43137"/>
                    </a:srgbClr>
                  </a:outerShdw>
                </a:effectLst>
                <a:cs typeface="Calibri" panose="020F0502020204030204" pitchFamily="34" charset="0"/>
              </a:rPr>
              <a:t>And your old men shall dream dreams</a:t>
            </a:r>
            <a:r>
              <a:rPr lang="en-US" sz="3500" dirty="0">
                <a:effectLst>
                  <a:outerShdw blurRad="38100" dist="38100" dir="2700000" algn="tl">
                    <a:srgbClr val="000000">
                      <a:alpha val="43137"/>
                    </a:srgbClr>
                  </a:outerShdw>
                </a:effectLst>
                <a:cs typeface="Calibri" panose="020F0502020204030204" pitchFamily="34" charset="0"/>
              </a:rPr>
              <a:t>; </a:t>
            </a:r>
            <a:r>
              <a:rPr lang="en-US" sz="3500" baseline="30000" dirty="0">
                <a:effectLst>
                  <a:outerShdw blurRad="38100" dist="38100" dir="2700000" algn="tl">
                    <a:srgbClr val="000000">
                      <a:alpha val="43137"/>
                    </a:srgbClr>
                  </a:outerShdw>
                </a:effectLst>
                <a:cs typeface="Calibri" panose="020F0502020204030204" pitchFamily="34" charset="0"/>
              </a:rPr>
              <a:t>18 </a:t>
            </a:r>
            <a:r>
              <a:rPr lang="en-US" sz="3500" cap="small" dirty="0">
                <a:effectLst>
                  <a:outerShdw blurRad="38100" dist="38100" dir="2700000" algn="tl">
                    <a:srgbClr val="000000">
                      <a:alpha val="43137"/>
                    </a:srgbClr>
                  </a:outerShdw>
                </a:effectLst>
                <a:cs typeface="Calibri" panose="020F0502020204030204" pitchFamily="34" charset="0"/>
              </a:rPr>
              <a:t>Even on My bond slaves, both men and women</a:t>
            </a:r>
            <a:r>
              <a:rPr lang="en-US" sz="3500" dirty="0">
                <a:effectLst>
                  <a:outerShdw blurRad="38100" dist="38100" dir="2700000" algn="tl">
                    <a:srgbClr val="000000">
                      <a:alpha val="43137"/>
                    </a:srgbClr>
                  </a:outerShdw>
                </a:effectLst>
                <a:cs typeface="Calibri" panose="020F0502020204030204" pitchFamily="34" charset="0"/>
              </a:rPr>
              <a:t>, I </a:t>
            </a:r>
            <a:r>
              <a:rPr lang="en-US" sz="3500" cap="small" dirty="0">
                <a:effectLst>
                  <a:outerShdw blurRad="38100" dist="38100" dir="2700000" algn="tl">
                    <a:srgbClr val="000000">
                      <a:alpha val="43137"/>
                    </a:srgbClr>
                  </a:outerShdw>
                </a:effectLst>
                <a:cs typeface="Calibri" panose="020F0502020204030204" pitchFamily="34" charset="0"/>
              </a:rPr>
              <a:t>will in those days pour forth of My Spirit</a:t>
            </a:r>
            <a:r>
              <a:rPr lang="en-US" sz="3500" dirty="0">
                <a:effectLst>
                  <a:outerShdw blurRad="38100" dist="38100" dir="2700000" algn="tl">
                    <a:srgbClr val="000000">
                      <a:alpha val="43137"/>
                    </a:srgbClr>
                  </a:outerShdw>
                </a:effectLst>
                <a:cs typeface="Calibri" panose="020F0502020204030204" pitchFamily="34" charset="0"/>
              </a:rPr>
              <a:t> And they shall prophesy….”</a:t>
            </a:r>
          </a:p>
        </p:txBody>
      </p:sp>
    </p:spTree>
    <p:extLst>
      <p:ext uri="{BB962C8B-B14F-4D97-AF65-F5344CB8AC3E}">
        <p14:creationId xmlns:p14="http://schemas.microsoft.com/office/powerpoint/2010/main" val="416122870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8788" indent="-458788" algn="ctr" eaLnBrk="1" hangingPunct="1">
              <a:lnSpc>
                <a:spcPct val="100000"/>
              </a:lnSpc>
              <a:buFont typeface="+mj-lt"/>
              <a:buAutoNum type="roman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Holy Spirit’s Impact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2:5-13</a:t>
            </a:r>
          </a:p>
        </p:txBody>
      </p:sp>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Circumstances (5)</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Manifestation of tongues (6-8)</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Nations in the Diaspora (9-12)</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Charge of drunkenness (13)</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4988941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1 Corinthians 11:24-26</a:t>
            </a:r>
          </a:p>
          <a:p>
            <a:pPr algn="just"/>
            <a:r>
              <a:rPr lang="en-US" sz="3600" baseline="30000" dirty="0">
                <a:effectLst>
                  <a:outerShdw blurRad="38100" dist="38100" dir="2700000" algn="tl">
                    <a:srgbClr val="000000">
                      <a:alpha val="43137"/>
                    </a:srgbClr>
                  </a:outerShdw>
                </a:effectLst>
                <a:cs typeface="Calibri" panose="020F0502020204030204" pitchFamily="34" charset="0"/>
              </a:rPr>
              <a:t>24 </a:t>
            </a:r>
            <a:r>
              <a:rPr lang="en-US" sz="3600" dirty="0">
                <a:effectLst>
                  <a:outerShdw blurRad="38100" dist="38100" dir="2700000" algn="tl">
                    <a:srgbClr val="000000">
                      <a:alpha val="43137"/>
                    </a:srgbClr>
                  </a:outerShdw>
                </a:effectLst>
                <a:cs typeface="Calibri" panose="020F0502020204030204" pitchFamily="34" charset="0"/>
              </a:rPr>
              <a:t>“and when He had given thanks, He broke it and said,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This is</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touto</a:t>
            </a:r>
            <a:r>
              <a:rPr lang="en-US" sz="3600" b="1" i="1" u="sng"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estin</a:t>
            </a:r>
            <a:r>
              <a:rPr lang="en-US" sz="3600" b="1" i="1" u="sng" dirty="0">
                <a:solidFill>
                  <a:srgbClr val="FFFFCC"/>
                </a:solidFill>
                <a:effectLst>
                  <a:outerShdw blurRad="38100" dist="38100" dir="2700000" algn="tl">
                    <a:srgbClr val="000000">
                      <a:alpha val="43137"/>
                    </a:srgbClr>
                  </a:outerShdw>
                </a:effectLst>
                <a:cs typeface="Calibri" panose="020F0502020204030204" pitchFamily="34" charset="0"/>
              </a:rPr>
              <a:t> to</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My body, which is for you; do this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remembrance</a:t>
            </a:r>
            <a:r>
              <a:rPr lang="en-US" sz="3600" dirty="0">
                <a:effectLst>
                  <a:outerShdw blurRad="38100" dist="38100" dir="2700000" algn="tl">
                    <a:srgbClr val="000000">
                      <a:alpha val="43137"/>
                    </a:srgbClr>
                  </a:outerShdw>
                </a:effectLst>
                <a:cs typeface="Calibri" panose="020F0502020204030204" pitchFamily="34" charset="0"/>
              </a:rPr>
              <a:t> of Me.” </a:t>
            </a:r>
            <a:r>
              <a:rPr lang="en-US" sz="3600" baseline="30000" dirty="0">
                <a:effectLst>
                  <a:outerShdw blurRad="38100" dist="38100" dir="2700000" algn="tl">
                    <a:srgbClr val="000000">
                      <a:alpha val="43137"/>
                    </a:srgbClr>
                  </a:outerShdw>
                </a:effectLst>
                <a:cs typeface="Calibri" panose="020F0502020204030204" pitchFamily="34" charset="0"/>
              </a:rPr>
              <a:t>25 </a:t>
            </a:r>
            <a:r>
              <a:rPr lang="en-US" sz="3600" dirty="0">
                <a:effectLst>
                  <a:outerShdw blurRad="38100" dist="38100" dir="2700000" algn="tl">
                    <a:srgbClr val="000000">
                      <a:alpha val="43137"/>
                    </a:srgbClr>
                  </a:outerShdw>
                </a:effectLst>
                <a:cs typeface="Calibri" panose="020F0502020204030204" pitchFamily="34" charset="0"/>
              </a:rPr>
              <a:t>In the same way </a:t>
            </a:r>
            <a:r>
              <a:rPr lang="en-US" sz="3600" i="1" dirty="0">
                <a:effectLst>
                  <a:outerShdw blurRad="38100" dist="38100" dir="2700000" algn="tl">
                    <a:srgbClr val="000000">
                      <a:alpha val="43137"/>
                    </a:srgbClr>
                  </a:outerShdw>
                </a:effectLst>
                <a:cs typeface="Calibri" panose="020F0502020204030204" pitchFamily="34" charset="0"/>
              </a:rPr>
              <a:t>He took </a:t>
            </a:r>
            <a:r>
              <a:rPr lang="en-US" sz="3600" dirty="0">
                <a:effectLst>
                  <a:outerShdw blurRad="38100" dist="38100" dir="2700000" algn="tl">
                    <a:srgbClr val="000000">
                      <a:alpha val="43137"/>
                    </a:srgbClr>
                  </a:outerShdw>
                </a:effectLst>
                <a:cs typeface="Calibri" panose="020F0502020204030204" pitchFamily="34" charset="0"/>
              </a:rPr>
              <a:t>the cup also after supper, saying, “This cup is the new covenant in My blood; do this, as often as you drink </a:t>
            </a:r>
            <a:r>
              <a:rPr lang="en-US" sz="3600" i="1" dirty="0">
                <a:effectLst>
                  <a:outerShdw blurRad="38100" dist="38100" dir="2700000" algn="tl">
                    <a:srgbClr val="000000">
                      <a:alpha val="43137"/>
                    </a:srgbClr>
                  </a:outerShdw>
                </a:effectLst>
                <a:cs typeface="Calibri" panose="020F0502020204030204" pitchFamily="34" charset="0"/>
              </a:rPr>
              <a:t>it</a:t>
            </a:r>
            <a:r>
              <a:rPr lang="en-US" sz="3600" dirty="0">
                <a:effectLst>
                  <a:outerShdw blurRad="38100" dist="38100" dir="2700000" algn="tl">
                    <a:srgbClr val="000000">
                      <a:alpha val="43137"/>
                    </a:srgbClr>
                  </a:outerShdw>
                </a:effectLst>
                <a:cs typeface="Calibri" panose="020F0502020204030204" pitchFamily="34" charset="0"/>
              </a:rPr>
              <a:t>, in remembrance of Me.” </a:t>
            </a:r>
            <a:r>
              <a:rPr lang="en-US" sz="3600" baseline="30000" dirty="0">
                <a:effectLst>
                  <a:outerShdw blurRad="38100" dist="38100" dir="2700000" algn="tl">
                    <a:srgbClr val="000000">
                      <a:alpha val="43137"/>
                    </a:srgbClr>
                  </a:outerShdw>
                </a:effectLst>
                <a:cs typeface="Calibri" panose="020F0502020204030204" pitchFamily="34" charset="0"/>
              </a:rPr>
              <a:t>26 </a:t>
            </a:r>
            <a:r>
              <a:rPr lang="en-US" sz="3600" dirty="0">
                <a:effectLst>
                  <a:outerShdw blurRad="38100" dist="38100" dir="2700000" algn="tl">
                    <a:srgbClr val="000000">
                      <a:alpha val="43137"/>
                    </a:srgbClr>
                  </a:outerShdw>
                </a:effectLst>
                <a:cs typeface="Calibri" panose="020F0502020204030204" pitchFamily="34" charset="0"/>
              </a:rPr>
              <a:t>For as often as you eat this bread and drink the cup, you proclaim the Lord’s death until He comes.”</a:t>
            </a:r>
          </a:p>
        </p:txBody>
      </p:sp>
    </p:spTree>
    <p:extLst>
      <p:ext uri="{BB962C8B-B14F-4D97-AF65-F5344CB8AC3E}">
        <p14:creationId xmlns:p14="http://schemas.microsoft.com/office/powerpoint/2010/main" val="3581174750"/>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8CFF2961-2050-8203-EC3E-91B8B8607C6E}"/>
              </a:ext>
            </a:extLst>
          </p:cNvPr>
          <p:cNvSpPr>
            <a:spLocks noGrp="1" noChangeArrowheads="1"/>
          </p:cNvSpPr>
          <p:nvPr>
            <p:ph type="title"/>
          </p:nvPr>
        </p:nvSpPr>
        <p:spPr>
          <a:xfrm>
            <a:off x="2738438" y="228600"/>
            <a:ext cx="6715125" cy="914400"/>
          </a:xfrm>
        </p:spPr>
        <p:txBody>
          <a:bodyPr/>
          <a:lstStyle/>
          <a:p>
            <a:pPr marL="458788" indent="-458788"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4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73313BE7-CAE1-22EF-F70C-914D5AA45A3D}"/>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1604458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B1A700-6AA1-42E5-A905-C11DA19154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2:22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“Men of Israel, listen to these words: Jesus the Nazarene, a man attested to you by God with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miracles and wonders and signs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God performed through Him in your midst, just as you yourselves know.”</a:t>
            </a:r>
          </a:p>
        </p:txBody>
      </p:sp>
    </p:spTree>
    <p:extLst>
      <p:ext uri="{BB962C8B-B14F-4D97-AF65-F5344CB8AC3E}">
        <p14:creationId xmlns:p14="http://schemas.microsoft.com/office/powerpoint/2010/main" val="2881510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47E23F-6F84-46F2-A333-36E024AE3D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7650" name="Rectangle 3">
            <a:extLst>
              <a:ext uri="{FF2B5EF4-FFF2-40B4-BE49-F238E27FC236}">
                <a16:creationId xmlns:a16="http://schemas.microsoft.com/office/drawing/2014/main" id="{1BBD5D79-810F-4C31-9E76-98617E3595F1}"/>
              </a:ext>
            </a:extLst>
          </p:cNvPr>
          <p:cNvSpPr>
            <a:spLocks noGrp="1"/>
          </p:cNvSpPr>
          <p:nvPr>
            <p:ph type="body" idx="4294967295"/>
          </p:nvPr>
        </p:nvSpPr>
        <p:spPr>
          <a:xfrm>
            <a:off x="609600" y="0"/>
            <a:ext cx="10972800" cy="3657600"/>
          </a:xfrm>
        </p:spPr>
        <p:txBody>
          <a:bodyPr/>
          <a:lstStyle/>
          <a:p>
            <a:pPr marL="0" indent="0" algn="ctr" defTabSz="457200" eaLnBrk="0" hangingPunct="0">
              <a:lnSpc>
                <a:spcPct val="100000"/>
              </a:lnSpc>
              <a:spcBef>
                <a:spcPts val="0"/>
              </a:spcBef>
              <a:spcAft>
                <a:spcPts val="600"/>
              </a:spcAft>
              <a:buNone/>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20:30-31</a:t>
            </a:r>
          </a:p>
          <a:p>
            <a:pPr marL="0" indent="0" algn="just">
              <a:lnSpc>
                <a:spcPct val="100000"/>
              </a:lnSpc>
              <a:spcBef>
                <a:spcPts val="0"/>
              </a:spcBef>
              <a:buNone/>
              <a:defRPr/>
            </a:pPr>
            <a:r>
              <a:rPr lang="en-US" sz="3600" dirty="0">
                <a:effectLst>
                  <a:outerShdw blurRad="38100" dist="38100" dir="2700000" algn="tl">
                    <a:srgbClr val="000000">
                      <a:alpha val="43137"/>
                    </a:srgbClr>
                  </a:outerShdw>
                </a:effectLst>
                <a:cs typeface="Calibri" panose="020F0502020204030204" pitchFamily="34" charset="0"/>
              </a:rPr>
              <a:t>“Therefore many other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signs</a:t>
            </a:r>
            <a:r>
              <a:rPr lang="en-US" sz="3600" dirty="0">
                <a:effectLst>
                  <a:outerShdw blurRad="38100" dist="38100" dir="2700000" algn="tl">
                    <a:srgbClr val="000000">
                      <a:alpha val="43137"/>
                    </a:srgbClr>
                  </a:outerShdw>
                </a:effectLst>
                <a:cs typeface="Calibri" panose="020F0502020204030204" pitchFamily="34" charset="0"/>
              </a:rPr>
              <a:t> Jesus also performed in the presence of the disciples, which are not written in this book; but these have been written so that you may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believe</a:t>
            </a:r>
            <a:r>
              <a:rPr lang="en-US" sz="3600" dirty="0">
                <a:effectLst>
                  <a:outerShdw blurRad="38100" dist="38100" dir="2700000" algn="tl">
                    <a:srgbClr val="000000">
                      <a:alpha val="43137"/>
                    </a:srgbClr>
                  </a:outerShdw>
                </a:effectLst>
                <a:cs typeface="Calibri" panose="020F0502020204030204" pitchFamily="34" charset="0"/>
              </a:rPr>
              <a:t> that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Jesus is the Christ, the Son of God</a:t>
            </a:r>
            <a:r>
              <a:rPr lang="en-US" sz="3600" dirty="0">
                <a:effectLst>
                  <a:outerShdw blurRad="38100" dist="38100" dir="2700000" algn="tl">
                    <a:srgbClr val="000000">
                      <a:alpha val="43137"/>
                    </a:srgbClr>
                  </a:outerShdw>
                </a:effectLst>
                <a:cs typeface="Calibri" panose="020F0502020204030204" pitchFamily="34" charset="0"/>
              </a:rPr>
              <a:t>; and that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believing</a:t>
            </a:r>
            <a:r>
              <a:rPr lang="en-US" sz="3600" dirty="0">
                <a:effectLst>
                  <a:outerShdw blurRad="38100" dist="38100" dir="2700000" algn="tl">
                    <a:srgbClr val="000000">
                      <a:alpha val="43137"/>
                    </a:srgbClr>
                  </a:outerShdw>
                </a:effectLst>
                <a:cs typeface="Calibri" panose="020F0502020204030204" pitchFamily="34" charset="0"/>
              </a:rPr>
              <a:t> you may have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life</a:t>
            </a:r>
            <a:r>
              <a:rPr lang="en-US" sz="3600" dirty="0">
                <a:effectLst>
                  <a:outerShdw blurRad="38100" dist="38100" dir="2700000" algn="tl">
                    <a:srgbClr val="000000">
                      <a:alpha val="43137"/>
                    </a:srgbClr>
                  </a:outerShdw>
                </a:effectLst>
                <a:cs typeface="Calibri" panose="020F0502020204030204" pitchFamily="34" charset="0"/>
              </a:rPr>
              <a:t> in His name.”</a:t>
            </a:r>
          </a:p>
        </p:txBody>
      </p:sp>
      <p:pic>
        <p:nvPicPr>
          <p:cNvPr id="5126" name="Picture 6" descr="http://www.maggiesnotebook.com/wp-content/uploads/2011/08/Apostle_John_35.jpg">
            <a:extLst>
              <a:ext uri="{FF2B5EF4-FFF2-40B4-BE49-F238E27FC236}">
                <a16:creationId xmlns:a16="http://schemas.microsoft.com/office/drawing/2014/main" id="{F023F11B-66E4-41B9-9CFA-B4C17464B25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67882" y="3672840"/>
            <a:ext cx="1056237" cy="128016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573511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BF976F1-C419-45F3-827F-4465F821CC32}"/>
              </a:ext>
            </a:extLst>
          </p:cNvPr>
          <p:cNvSpPr>
            <a:spLocks noGrp="1" noChangeArrowheads="1"/>
          </p:cNvSpPr>
          <p:nvPr>
            <p:ph type="title"/>
          </p:nvPr>
        </p:nvSpPr>
        <p:spPr>
          <a:xfrm>
            <a:off x="2209800" y="228600"/>
            <a:ext cx="7772400" cy="457200"/>
          </a:xfrm>
        </p:spPr>
        <p:txBody>
          <a:bodyPr/>
          <a:lstStyle/>
          <a:p>
            <a:pPr algn="ctr"/>
            <a:r>
              <a:rPr lang="en-US" altLang="en-US" sz="3600" dirty="0">
                <a:solidFill>
                  <a:srgbClr val="00FFFF"/>
                </a:solidFill>
                <a:latin typeface="+mn-lt"/>
              </a:rPr>
              <a:t>“SEVEN SIGNS” in Gospel of John</a:t>
            </a:r>
          </a:p>
        </p:txBody>
      </p:sp>
      <p:graphicFrame>
        <p:nvGraphicFramePr>
          <p:cNvPr id="15398" name="Group 38">
            <a:extLst>
              <a:ext uri="{FF2B5EF4-FFF2-40B4-BE49-F238E27FC236}">
                <a16:creationId xmlns:a16="http://schemas.microsoft.com/office/drawing/2014/main" id="{CB31F8C7-A637-4EF8-AF89-D8F4F9821DB8}"/>
              </a:ext>
            </a:extLst>
          </p:cNvPr>
          <p:cNvGraphicFramePr>
            <a:graphicFrameLocks noGrp="1"/>
          </p:cNvGraphicFramePr>
          <p:nvPr/>
        </p:nvGraphicFramePr>
        <p:xfrm>
          <a:off x="3048000" y="838201"/>
          <a:ext cx="5981700" cy="5634041"/>
        </p:xfrm>
        <a:graphic>
          <a:graphicData uri="http://schemas.openxmlformats.org/drawingml/2006/table">
            <a:tbl>
              <a:tblPr/>
              <a:tblGrid>
                <a:gridCol w="4953000">
                  <a:extLst>
                    <a:ext uri="{9D8B030D-6E8A-4147-A177-3AD203B41FA5}">
                      <a16:colId xmlns:a16="http://schemas.microsoft.com/office/drawing/2014/main" val="20000"/>
                    </a:ext>
                  </a:extLst>
                </a:gridCol>
                <a:gridCol w="1028700">
                  <a:extLst>
                    <a:ext uri="{9D8B030D-6E8A-4147-A177-3AD203B41FA5}">
                      <a16:colId xmlns:a16="http://schemas.microsoft.com/office/drawing/2014/main" val="20001"/>
                    </a:ext>
                  </a:extLst>
                </a:gridCol>
              </a:tblGrid>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1. Changing Water into Wine</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2:11</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2. Healing official’s son</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4:46-54</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1"/>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3. Healing an invalid at the Pool of Bethesda</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5:1-18</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2"/>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4. Feeding the 5,000</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6:5-14</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3"/>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5. Walking on water</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6:16-21</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4"/>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 Healing a blind man</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9:1-7</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5"/>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7. Raising dead Lazarus</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11:1-45</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6"/>
                  </a:ext>
                </a:extLst>
              </a:tr>
            </a:tbl>
          </a:graphicData>
        </a:graphic>
      </p:graphicFrame>
      <p:pic>
        <p:nvPicPr>
          <p:cNvPr id="63517" name="Picture 29" descr="Copy of jesusheals[1]">
            <a:extLst>
              <a:ext uri="{FF2B5EF4-FFF2-40B4-BE49-F238E27FC236}">
                <a16:creationId xmlns:a16="http://schemas.microsoft.com/office/drawing/2014/main" id="{FD00FA6C-9C28-4F1A-8A7F-D1173BD2ACD8}"/>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a:ext>
            </a:extLst>
          </a:blip>
          <a:srcRect/>
          <a:stretch>
            <a:fillRect/>
          </a:stretch>
        </p:blipFill>
        <p:spPr>
          <a:xfrm>
            <a:off x="9220200" y="2667000"/>
            <a:ext cx="1130300" cy="1524000"/>
          </a:xfrm>
        </p:spPr>
      </p:pic>
      <p:pic>
        <p:nvPicPr>
          <p:cNvPr id="63518" name="Picture 30" descr="j0242529">
            <a:extLst>
              <a:ext uri="{FF2B5EF4-FFF2-40B4-BE49-F238E27FC236}">
                <a16:creationId xmlns:a16="http://schemas.microsoft.com/office/drawing/2014/main" id="{EADEB30F-75BF-43F6-8037-D44BD98B99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53526" y="838200"/>
            <a:ext cx="11525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9" name="Picture 31" descr="j0242629">
            <a:extLst>
              <a:ext uri="{FF2B5EF4-FFF2-40B4-BE49-F238E27FC236}">
                <a16:creationId xmlns:a16="http://schemas.microsoft.com/office/drawing/2014/main" id="{7F71135C-8554-400C-889F-814949FD4B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45588" y="4684714"/>
            <a:ext cx="1370012"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0" name="Picture 32" descr="j0193980">
            <a:extLst>
              <a:ext uri="{FF2B5EF4-FFF2-40B4-BE49-F238E27FC236}">
                <a16:creationId xmlns:a16="http://schemas.microsoft.com/office/drawing/2014/main" id="{B328A40D-4050-4F6D-83F8-23D2105AAF8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57400" y="853440"/>
            <a:ext cx="727363"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1" name="Picture 33" descr="j0194036">
            <a:extLst>
              <a:ext uri="{FF2B5EF4-FFF2-40B4-BE49-F238E27FC236}">
                <a16:creationId xmlns:a16="http://schemas.microsoft.com/office/drawing/2014/main" id="{B5C3C3DB-AC98-4E7B-9439-5CB14886A7F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28800" y="3619500"/>
            <a:ext cx="121285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2" name="Picture 34" descr="SO01856_">
            <a:extLst>
              <a:ext uri="{FF2B5EF4-FFF2-40B4-BE49-F238E27FC236}">
                <a16:creationId xmlns:a16="http://schemas.microsoft.com/office/drawing/2014/main" id="{8C3F09C9-7D32-452B-B62F-985BEFE8D32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752600" y="5334001"/>
            <a:ext cx="12954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3" name="Picture 35" descr="j0275678">
            <a:extLst>
              <a:ext uri="{FF2B5EF4-FFF2-40B4-BE49-F238E27FC236}">
                <a16:creationId xmlns:a16="http://schemas.microsoft.com/office/drawing/2014/main" id="{4C25F50B-C055-422A-90D0-86A499DFE5D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828800" y="2211388"/>
            <a:ext cx="1143000"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655729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BA659B-3C4B-4B42-A86D-1DC3593224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Bef>
                <a:spcPts val="0"/>
              </a:spcBef>
              <a:spcAft>
                <a:spcPts val="600"/>
              </a:spcAft>
              <a:defRPr/>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John 3:2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“this man came to Jesus by night and said to Him, “Rabbi, we know that You have come from God as a teacher; for no one can do these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signs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You do unless God is with him.”</a:t>
            </a:r>
          </a:p>
        </p:txBody>
      </p:sp>
      <p:pic>
        <p:nvPicPr>
          <p:cNvPr id="2" name="Picture 1">
            <a:extLst>
              <a:ext uri="{FF2B5EF4-FFF2-40B4-BE49-F238E27FC236}">
                <a16:creationId xmlns:a16="http://schemas.microsoft.com/office/drawing/2014/main" id="{CF5C8840-7D3F-7370-AE5E-B23C2F0BC0B1}"/>
              </a:ext>
            </a:extLst>
          </p:cNvPr>
          <p:cNvPicPr>
            <a:picLocks noChangeAspect="1"/>
          </p:cNvPicPr>
          <p:nvPr/>
        </p:nvPicPr>
        <p:blipFill>
          <a:blip r:embed="rId3"/>
          <a:stretch>
            <a:fillRect/>
          </a:stretch>
        </p:blipFill>
        <p:spPr>
          <a:xfrm>
            <a:off x="4428811" y="2407920"/>
            <a:ext cx="3334379" cy="2468880"/>
          </a:xfrm>
          <a:prstGeom prst="rect">
            <a:avLst/>
          </a:prstGeom>
        </p:spPr>
      </p:pic>
    </p:spTree>
    <p:extLst>
      <p:ext uri="{BB962C8B-B14F-4D97-AF65-F5344CB8AC3E}">
        <p14:creationId xmlns:p14="http://schemas.microsoft.com/office/powerpoint/2010/main" val="4084371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2CAFE9-0D06-4530-B56E-B9D916F72F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739759"/>
          </a:xfrm>
          <a:prstGeom prst="rect">
            <a:avLst/>
          </a:prstGeom>
          <a:noFill/>
          <a:ln w="28575">
            <a:noFill/>
            <a:miter lim="800000"/>
            <a:headEnd/>
            <a:tailEnd/>
          </a:ln>
        </p:spPr>
        <p:txBody>
          <a:bodyPr wrap="square">
            <a:spAutoFit/>
          </a:bodyPr>
          <a:lstStyle/>
          <a:p>
            <a:pPr algn="ctr">
              <a:spcBef>
                <a:spcPts val="0"/>
              </a:spcBef>
              <a:spcAft>
                <a:spcPts val="600"/>
              </a:spcAft>
              <a:defRPr/>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Matthew 11:2-6</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when John, while imprisoned,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heard of the works of 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 sent word by his disciples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said to Him, ‘Are You the Expected One, or shall we look for someone else?’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Jesus answered and said to them, ’Go and report to John what you hear and see: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blind receive sight and the lame walk, the lepers are cleansed and the deaf hear the dead are raised up, and the poor have the . . .</a:t>
            </a:r>
          </a:p>
        </p:txBody>
      </p:sp>
    </p:spTree>
    <p:extLst>
      <p:ext uri="{BB962C8B-B14F-4D97-AF65-F5344CB8AC3E}">
        <p14:creationId xmlns:p14="http://schemas.microsoft.com/office/powerpoint/2010/main" val="1041360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D3FD19-22E4-43FC-8E0D-D7472748C4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1892826"/>
          </a:xfrm>
          <a:prstGeom prst="rect">
            <a:avLst/>
          </a:prstGeom>
          <a:noFill/>
          <a:ln w="28575">
            <a:noFill/>
            <a:miter lim="800000"/>
            <a:headEnd/>
            <a:tailEnd/>
          </a:ln>
        </p:spPr>
        <p:txBody>
          <a:bodyPr wrap="square">
            <a:spAutoFit/>
          </a:bodyPr>
          <a:lstStyle/>
          <a:p>
            <a:pPr algn="ctr">
              <a:spcBef>
                <a:spcPts val="0"/>
              </a:spcBef>
              <a:spcAft>
                <a:spcPts val="600"/>
              </a:spcAft>
              <a:defRPr/>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Matthew 11:2-6</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gospel preached to them.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blessed is he who does not take offense at Me.’”</a:t>
            </a:r>
          </a:p>
        </p:txBody>
      </p:sp>
      <p:pic>
        <p:nvPicPr>
          <p:cNvPr id="3" name="Picture 2">
            <a:extLst>
              <a:ext uri="{FF2B5EF4-FFF2-40B4-BE49-F238E27FC236}">
                <a16:creationId xmlns:a16="http://schemas.microsoft.com/office/drawing/2014/main" id="{BFDF6021-E75F-46E5-8495-DBA3D95B2266}"/>
              </a:ext>
            </a:extLst>
          </p:cNvPr>
          <p:cNvPicPr>
            <a:picLocks noChangeAspect="1"/>
          </p:cNvPicPr>
          <p:nvPr/>
        </p:nvPicPr>
        <p:blipFill>
          <a:blip r:embed="rId3"/>
          <a:stretch>
            <a:fillRect/>
          </a:stretch>
        </p:blipFill>
        <p:spPr>
          <a:xfrm>
            <a:off x="5090859" y="2133600"/>
            <a:ext cx="2010283" cy="2743200"/>
          </a:xfrm>
          <a:prstGeom prst="rect">
            <a:avLst/>
          </a:prstGeom>
          <a:ln>
            <a:solidFill>
              <a:schemeClr val="tx1"/>
            </a:solidFill>
          </a:ln>
        </p:spPr>
      </p:pic>
    </p:spTree>
    <p:extLst>
      <p:ext uri="{BB962C8B-B14F-4D97-AF65-F5344CB8AC3E}">
        <p14:creationId xmlns:p14="http://schemas.microsoft.com/office/powerpoint/2010/main" val="653049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0"/>
            <a:ext cx="10972800" cy="5181599"/>
          </a:xfrm>
        </p:spPr>
        <p:txBody>
          <a:bodyPr/>
          <a:lstStyle/>
          <a:p>
            <a:pPr marL="0" indent="0" algn="just">
              <a:lnSpc>
                <a:spcPct val="100000"/>
              </a:lnSpc>
              <a:buNone/>
            </a:pPr>
            <a:r>
              <a:rPr lang="en-US" sz="3200" dirty="0">
                <a:effectLst>
                  <a:outerShdw blurRad="38100" dist="38100" dir="2700000" algn="tl">
                    <a:srgbClr val="000000">
                      <a:alpha val="43137"/>
                    </a:srgbClr>
                  </a:outerShdw>
                </a:effectLst>
              </a:rPr>
              <a:t>“About this time there lived </a:t>
            </a:r>
            <a:r>
              <a:rPr lang="en-US" sz="3200" b="1" u="sng" dirty="0">
                <a:solidFill>
                  <a:srgbClr val="FFFFCC"/>
                </a:solidFill>
                <a:effectLst>
                  <a:outerShdw blurRad="38100" dist="38100" dir="2700000" algn="tl">
                    <a:srgbClr val="000000">
                      <a:alpha val="43137"/>
                    </a:srgbClr>
                  </a:outerShdw>
                </a:effectLst>
              </a:rPr>
              <a:t>Jesus</a:t>
            </a:r>
            <a:r>
              <a:rPr lang="en-US" sz="3200" dirty="0">
                <a:effectLst>
                  <a:outerShdw blurRad="38100" dist="38100" dir="2700000" algn="tl">
                    <a:srgbClr val="000000">
                      <a:alpha val="43137"/>
                    </a:srgbClr>
                  </a:outerShdw>
                </a:effectLst>
              </a:rPr>
              <a:t>, a wise man, if indeed one ought to call him a man. For he was one who </a:t>
            </a:r>
            <a:r>
              <a:rPr lang="en-US" sz="3200" b="1" u="sng" dirty="0">
                <a:solidFill>
                  <a:srgbClr val="FFFFCC"/>
                </a:solidFill>
                <a:effectLst>
                  <a:outerShdw blurRad="38100" dist="38100" dir="2700000" algn="tl">
                    <a:srgbClr val="000000">
                      <a:alpha val="43137"/>
                    </a:srgbClr>
                  </a:outerShdw>
                </a:effectLst>
              </a:rPr>
              <a:t>performed surprising deeds</a:t>
            </a:r>
            <a:r>
              <a:rPr lang="en-US" sz="3200" dirty="0">
                <a:effectLst>
                  <a:outerShdw blurRad="38100" dist="38100" dir="2700000" algn="tl">
                    <a:srgbClr val="000000">
                      <a:alpha val="43137"/>
                    </a:srgbClr>
                  </a:outerShdw>
                </a:effectLst>
              </a:rPr>
              <a:t> and was a teacher of such people as accept the truth gladly. He won over many Jews and many of the Greeks. He was </a:t>
            </a:r>
            <a:r>
              <a:rPr lang="en-US" sz="3200" b="1" u="sng" dirty="0">
                <a:solidFill>
                  <a:srgbClr val="FFFFCC"/>
                </a:solidFill>
                <a:effectLst>
                  <a:outerShdw blurRad="38100" dist="38100" dir="2700000" algn="tl">
                    <a:srgbClr val="000000">
                      <a:alpha val="43137"/>
                    </a:srgbClr>
                  </a:outerShdw>
                </a:effectLst>
              </a:rPr>
              <a:t>the Christ</a:t>
            </a:r>
            <a:r>
              <a:rPr lang="en-US" sz="3200" dirty="0">
                <a:effectLst>
                  <a:outerShdw blurRad="38100" dist="38100" dir="2700000" algn="tl">
                    <a:srgbClr val="000000">
                      <a:alpha val="43137"/>
                    </a:srgbClr>
                  </a:outerShdw>
                </a:effectLst>
              </a:rPr>
              <a:t>. And when, upon the accusation of the principal men among us, Pilate had condemned him to a cross, those who had first come to love him did not cease. He appeared to them spending a third day restored to life, for the prophets of God had foretold these things and a thousand other marvels about him. And the tribe of the Christians, so called after him, has still to this day not disappeared.”</a:t>
            </a:r>
          </a:p>
        </p:txBody>
      </p:sp>
      <p:sp>
        <p:nvSpPr>
          <p:cNvPr id="99331" name="TextBox 3"/>
          <p:cNvSpPr txBox="1">
            <a:spLocks noChangeArrowheads="1"/>
          </p:cNvSpPr>
          <p:nvPr/>
        </p:nvSpPr>
        <p:spPr bwMode="auto">
          <a:xfrm>
            <a:off x="3162300" y="228601"/>
            <a:ext cx="5867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Josephus</a:t>
            </a:r>
            <a:endParaRPr lang="en-US" altLang="en-US" sz="1400" dirty="0">
              <a:effectLst>
                <a:outerShdw blurRad="38100" dist="38100" dir="2700000" algn="tl">
                  <a:srgbClr val="000000">
                    <a:alpha val="43137"/>
                  </a:srgbClr>
                </a:outerShdw>
              </a:effectLst>
              <a:latin typeface="+mn-lt"/>
              <a:cs typeface="Calibri" panose="020F0502020204030204" pitchFamily="34" charset="0"/>
            </a:endParaRPr>
          </a:p>
          <a:p>
            <a:pPr algn="ctr" eaLnBrk="1" hangingPunct="1"/>
            <a:r>
              <a:rPr lang="en-US" i="1" dirty="0">
                <a:effectLst>
                  <a:outerShdw blurRad="38100" dist="38100" dir="2700000" algn="tl">
                    <a:srgbClr val="000000">
                      <a:alpha val="43137"/>
                    </a:srgbClr>
                  </a:outerShdw>
                </a:effectLst>
                <a:latin typeface="+mn-lt"/>
                <a:cs typeface="Calibri" panose="020F0502020204030204" pitchFamily="34" charset="0"/>
              </a:rPr>
              <a:t>Antiquities</a:t>
            </a:r>
            <a:r>
              <a:rPr lang="en-US" dirty="0">
                <a:effectLst>
                  <a:outerShdw blurRad="38100" dist="38100" dir="2700000" algn="tl">
                    <a:srgbClr val="000000">
                      <a:alpha val="43137"/>
                    </a:srgbClr>
                  </a:outerShdw>
                </a:effectLst>
                <a:latin typeface="+mn-lt"/>
                <a:cs typeface="Calibri" panose="020F0502020204030204" pitchFamily="34" charset="0"/>
              </a:rPr>
              <a:t> 18.3.3</a:t>
            </a:r>
            <a:endParaRPr lang="en-US" altLang="en-US" i="1" dirty="0">
              <a:effectLst>
                <a:outerShdw blurRad="38100" dist="38100" dir="2700000" algn="tl">
                  <a:srgbClr val="000000">
                    <a:alpha val="43137"/>
                  </a:srgbClr>
                </a:outerShdw>
              </a:effectLst>
              <a:latin typeface="+mn-lt"/>
              <a:cs typeface="Calibri" panose="020F0502020204030204" pitchFamily="34" charset="0"/>
            </a:endParaRPr>
          </a:p>
        </p:txBody>
      </p:sp>
      <p:pic>
        <p:nvPicPr>
          <p:cNvPr id="5" name="Picture 4">
            <a:extLst>
              <a:ext uri="{FF2B5EF4-FFF2-40B4-BE49-F238E27FC236}">
                <a16:creationId xmlns:a16="http://schemas.microsoft.com/office/drawing/2014/main" id="{3237002C-8211-48B6-A2BF-3AFF13181B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 y="121920"/>
            <a:ext cx="810705"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550861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459181DB-5335-F800-082E-85CB41147C40}"/>
              </a:ext>
            </a:extLst>
          </p:cNvPr>
          <p:cNvSpPr>
            <a:spLocks noGrp="1" noChangeArrowheads="1"/>
          </p:cNvSpPr>
          <p:nvPr>
            <p:ph type="title"/>
          </p:nvPr>
        </p:nvSpPr>
        <p:spPr>
          <a:xfrm>
            <a:off x="2738438" y="228600"/>
            <a:ext cx="6715125" cy="914400"/>
          </a:xfrm>
        </p:spPr>
        <p:txBody>
          <a:bodyPr/>
          <a:lstStyle/>
          <a:p>
            <a:pPr marL="458788" indent="-458788"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4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4E41728A-BCF9-7A86-781C-2220782EE3A1}"/>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860866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8788" indent="-458788" algn="ctr" eaLnBrk="1" hangingPunct="1">
              <a:lnSpc>
                <a:spcPct val="100000"/>
              </a:lnSpc>
              <a:buFont typeface="+mj-lt"/>
              <a:buAutoNum type="roman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Holy Spirit’s Impact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2:5-13</a:t>
            </a:r>
          </a:p>
        </p:txBody>
      </p:sp>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Circumstances (5)</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Manifestation of tongues (6-8)</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Nations in the Diaspora (9-12)</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Charge of drunkenness (13)</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1155539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B1A700-6AA1-42E5-A905-C11DA19154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2462213"/>
          </a:xfrm>
          <a:prstGeom prst="rect">
            <a:avLst/>
          </a:prstGeom>
          <a:noFill/>
          <a:ln w="28575">
            <a:noFill/>
            <a:miter lim="800000"/>
            <a:headEnd/>
            <a:tailEnd/>
          </a:ln>
        </p:spPr>
        <p:txBody>
          <a:bodyPr wrap="square">
            <a:spAutoFit/>
          </a:bodyPr>
          <a:lstStyle/>
          <a:p>
            <a:pPr algn="ctr">
              <a:spcBef>
                <a:spcPts val="0"/>
              </a:spcBef>
              <a:spcAft>
                <a:spcPts val="600"/>
              </a:spcAft>
              <a:defRPr/>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this Man, delivered over by the predetermined plan and foreknowledge of God, you nailed to a cross by the hands of godless men and put Him to death.”</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6AB31714-BB3F-5C50-8D71-AF336006BAF8}"/>
              </a:ext>
            </a:extLst>
          </p:cNvPr>
          <p:cNvPicPr>
            <a:picLocks noChangeAspect="1"/>
          </p:cNvPicPr>
          <p:nvPr/>
        </p:nvPicPr>
        <p:blipFill rotWithShape="1">
          <a:blip r:embed="rId3"/>
          <a:srcRect b="4074"/>
          <a:stretch/>
        </p:blipFill>
        <p:spPr>
          <a:xfrm>
            <a:off x="5182482" y="2514600"/>
            <a:ext cx="1827037" cy="2286000"/>
          </a:xfrm>
          <a:prstGeom prst="rect">
            <a:avLst/>
          </a:prstGeom>
          <a:ln>
            <a:solidFill>
              <a:schemeClr val="tx1"/>
            </a:solidFill>
          </a:ln>
        </p:spPr>
      </p:pic>
    </p:spTree>
    <p:extLst>
      <p:ext uri="{BB962C8B-B14F-4D97-AF65-F5344CB8AC3E}">
        <p14:creationId xmlns:p14="http://schemas.microsoft.com/office/powerpoint/2010/main" val="1608569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B1A700-6AA1-42E5-A905-C11DA19154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2462213"/>
          </a:xfrm>
          <a:prstGeom prst="rect">
            <a:avLst/>
          </a:prstGeom>
          <a:noFill/>
          <a:ln w="28575">
            <a:noFill/>
            <a:miter lim="800000"/>
            <a:headEnd/>
            <a:tailEnd/>
          </a:ln>
        </p:spPr>
        <p:txBody>
          <a:bodyPr wrap="square">
            <a:spAutoFit/>
          </a:bodyPr>
          <a:lstStyle/>
          <a:p>
            <a:pPr algn="ctr">
              <a:spcBef>
                <a:spcPts val="0"/>
              </a:spcBef>
              <a:spcAft>
                <a:spcPts val="600"/>
              </a:spcAft>
              <a:defRPr/>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this Man, delivered over by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predetermined plan and foreknowledge of God</a:t>
            </a:r>
            <a:r>
              <a:rPr lang="en-US" sz="3600" dirty="0">
                <a:effectLst>
                  <a:outerShdw blurRad="38100" dist="38100" dir="2700000" algn="tl">
                    <a:srgbClr val="000000">
                      <a:alpha val="43137"/>
                    </a:srgbClr>
                  </a:outerShdw>
                </a:effectLst>
                <a:cs typeface="Calibri" panose="020F0502020204030204" pitchFamily="34" charset="0"/>
              </a:rPr>
              <a:t>, you nailed to a cross by the hands of godless men and put Him to death.”</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9BC0E00-B795-8664-85BB-8AAA0FCBCC49}"/>
              </a:ext>
            </a:extLst>
          </p:cNvPr>
          <p:cNvPicPr>
            <a:picLocks noChangeAspect="1"/>
          </p:cNvPicPr>
          <p:nvPr/>
        </p:nvPicPr>
        <p:blipFill rotWithShape="1">
          <a:blip r:embed="rId3"/>
          <a:srcRect b="4074"/>
          <a:stretch/>
        </p:blipFill>
        <p:spPr>
          <a:xfrm>
            <a:off x="5182482" y="2514600"/>
            <a:ext cx="1827037" cy="2286000"/>
          </a:xfrm>
          <a:prstGeom prst="rect">
            <a:avLst/>
          </a:prstGeom>
          <a:ln>
            <a:solidFill>
              <a:schemeClr val="tx1"/>
            </a:solidFill>
          </a:ln>
        </p:spPr>
      </p:pic>
    </p:spTree>
    <p:extLst>
      <p:ext uri="{BB962C8B-B14F-4D97-AF65-F5344CB8AC3E}">
        <p14:creationId xmlns:p14="http://schemas.microsoft.com/office/powerpoint/2010/main" val="2263004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B1A700-6AA1-42E5-A905-C11DA19154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2462213"/>
          </a:xfrm>
          <a:prstGeom prst="rect">
            <a:avLst/>
          </a:prstGeom>
          <a:noFill/>
          <a:ln w="28575">
            <a:noFill/>
            <a:miter lim="800000"/>
            <a:headEnd/>
            <a:tailEnd/>
          </a:ln>
        </p:spPr>
        <p:txBody>
          <a:bodyPr wrap="square">
            <a:spAutoFit/>
          </a:bodyPr>
          <a:lstStyle/>
          <a:p>
            <a:pPr algn="ctr">
              <a:spcBef>
                <a:spcPts val="0"/>
              </a:spcBef>
              <a:spcAft>
                <a:spcPts val="600"/>
              </a:spcAft>
              <a:defRPr/>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this Man, delivered over by the predetermined plan and foreknowledge of God,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you nailed to a cross</a:t>
            </a:r>
            <a:r>
              <a:rPr lang="en-US" sz="3600" dirty="0">
                <a:effectLst>
                  <a:outerShdw blurRad="38100" dist="38100" dir="2700000" algn="tl">
                    <a:srgbClr val="000000">
                      <a:alpha val="43137"/>
                    </a:srgbClr>
                  </a:outerShdw>
                </a:effectLst>
                <a:cs typeface="Calibri" panose="020F0502020204030204" pitchFamily="34" charset="0"/>
              </a:rPr>
              <a:t> by the hands of godless men and put Him to death.”</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7CDE6515-34C7-CB6B-38D3-91C67476785E}"/>
              </a:ext>
            </a:extLst>
          </p:cNvPr>
          <p:cNvPicPr>
            <a:picLocks noChangeAspect="1"/>
          </p:cNvPicPr>
          <p:nvPr/>
        </p:nvPicPr>
        <p:blipFill rotWithShape="1">
          <a:blip r:embed="rId3"/>
          <a:srcRect b="4074"/>
          <a:stretch/>
        </p:blipFill>
        <p:spPr>
          <a:xfrm>
            <a:off x="5182482" y="2514600"/>
            <a:ext cx="1827037" cy="2286000"/>
          </a:xfrm>
          <a:prstGeom prst="rect">
            <a:avLst/>
          </a:prstGeom>
          <a:ln>
            <a:solidFill>
              <a:schemeClr val="tx1"/>
            </a:solidFill>
          </a:ln>
        </p:spPr>
      </p:pic>
    </p:spTree>
    <p:extLst>
      <p:ext uri="{BB962C8B-B14F-4D97-AF65-F5344CB8AC3E}">
        <p14:creationId xmlns:p14="http://schemas.microsoft.com/office/powerpoint/2010/main" val="4226472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CCAD60FE-28A5-A643-E588-0C739FF82E3A}"/>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8788" indent="-458788" algn="ctr" defTabSz="914400" eaLnBrk="1" hangingPunct="1">
              <a:lnSpc>
                <a:spcPct val="100000"/>
              </a:lnSpc>
              <a:buClr>
                <a:srgbClr val="CC66FF"/>
              </a:buClr>
              <a:buFont typeface="+mj-lt"/>
              <a:buAutoNum type="alphaUcPeriod" startAt="2"/>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a:effectLst>
                  <a:outerShdw blurRad="38100" dist="38100" dir="2700000" algn="tl">
                    <a:srgbClr val="000000">
                      <a:alpha val="43137"/>
                    </a:srgbClr>
                  </a:outerShdw>
                </a:effectLst>
                <a:cs typeface="Calibri" panose="020F0502020204030204" pitchFamily="34" charset="0"/>
              </a:rPr>
            </a:br>
            <a:r>
              <a:rPr lang="en-US" sz="240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CEF1894F-E2F8-AD2B-2085-611D96A32B7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3333356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Resurrection (24)</a:t>
            </a:r>
          </a:p>
          <a:p>
            <a:pPr marL="457200" lvl="3" indent="-457200">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CED0DB57-7FB8-764C-C592-797DD87FA87F}"/>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8788" indent="-458788" algn="ctr" defTabSz="914400" eaLnBrk="1" hangingPunct="1">
              <a:lnSpc>
                <a:spcPct val="100000"/>
              </a:lnSpc>
              <a:buClr>
                <a:srgbClr val="CC66FF"/>
              </a:buClr>
              <a:buFont typeface="+mj-lt"/>
              <a:buAutoNum type="alphaUcPeriod" startAt="2"/>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a:effectLst>
                  <a:outerShdw blurRad="38100" dist="38100" dir="2700000" algn="tl">
                    <a:srgbClr val="000000">
                      <a:alpha val="43137"/>
                    </a:srgbClr>
                  </a:outerShdw>
                </a:effectLst>
                <a:cs typeface="Calibri" panose="020F0502020204030204" pitchFamily="34" charset="0"/>
              </a:rPr>
            </a:br>
            <a:r>
              <a:rPr lang="en-US" sz="240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831E1AA0-2DA1-2D39-CCA2-BAA14F1C75A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6373237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n arrested for vandalizing King David's Tomb | The Times of Israel">
            <a:extLst>
              <a:ext uri="{FF2B5EF4-FFF2-40B4-BE49-F238E27FC236}">
                <a16:creationId xmlns:a16="http://schemas.microsoft.com/office/drawing/2014/main" id="{02C96253-819C-66C1-5D7C-A80DFCC05B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53029"/>
            <a:ext cx="10972800" cy="61802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3235021"/>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0972800" cy="37338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latin typeface="Calibri" panose="020F0502020204030204" pitchFamily="34" charset="0"/>
              </a:rPr>
              <a:t>“Either way, this type of quotation would be considered as ‘literal prophecy plus literal fulfillment,’ because in the context of Psalm 16, the psalmist was clearly speaking of the resurrection of the Messiah. Even some rabbis understood this passage to be Messianic. For example, the </a:t>
            </a:r>
            <a:r>
              <a:rPr lang="en-US" sz="3200" i="1" dirty="0">
                <a:effectLst>
                  <a:outerShdw blurRad="38100" dist="38100" dir="2700000" algn="tl">
                    <a:srgbClr val="000000">
                      <a:alpha val="43137"/>
                    </a:srgbClr>
                  </a:outerShdw>
                </a:effectLst>
                <a:latin typeface="Calibri" panose="020F0502020204030204" pitchFamily="34" charset="0"/>
              </a:rPr>
              <a:t>Midrash Tehillim</a:t>
            </a:r>
            <a:r>
              <a:rPr lang="en-US" sz="3200" dirty="0">
                <a:effectLst>
                  <a:outerShdw blurRad="38100" dist="38100" dir="2700000" algn="tl">
                    <a:srgbClr val="000000">
                      <a:alpha val="43137"/>
                    </a:srgbClr>
                  </a:outerShdw>
                </a:effectLst>
                <a:latin typeface="Calibri" panose="020F0502020204030204" pitchFamily="34" charset="0"/>
              </a:rPr>
              <a:t> on this verse states, ‘My glory rejoices over King Messiah, who shall rise up out of me (i.e., from David).’”</a:t>
            </a: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alpha val="43137"/>
                    </a:srgbClr>
                  </a:outerShdw>
                </a:effectLst>
                <a:latin typeface="Calibri" panose="020F0502020204030204" pitchFamily="34" charset="0"/>
                <a:cs typeface="+mn-cs"/>
              </a:rPr>
              <a:t>The Book of </a:t>
            </a:r>
            <a:r>
              <a:rPr lang="en-US" altLang="en-US" i="1" dirty="0">
                <a:effectLst>
                  <a:outerShdw blurRad="38100" dist="38100" dir="2700000" algn="tl">
                    <a:srgbClr val="000000">
                      <a:alpha val="43137"/>
                    </a:srgbClr>
                  </a:outerShdw>
                </a:effectLst>
              </a:rPr>
              <a:t>Acts</a:t>
            </a:r>
            <a:r>
              <a:rPr lang="en-US" altLang="en-US" sz="1800" i="1" dirty="0">
                <a:effectLst>
                  <a:outerShdw blurRad="38100" dist="38100" dir="2700000" algn="tl">
                    <a:srgbClr val="000000">
                      <a:alpha val="43137"/>
                    </a:srgbClr>
                  </a:outerShdw>
                </a:effectLst>
                <a:latin typeface="Calibri" panose="020F0502020204030204" pitchFamily="34" charset="0"/>
                <a:cs typeface="+mn-cs"/>
              </a:rPr>
              <a:t>, </a:t>
            </a:r>
            <a:r>
              <a:rPr lang="en-US" altLang="en-US" sz="1800" dirty="0">
                <a:effectLst>
                  <a:outerShdw blurRad="38100" dist="38100" dir="2700000" algn="tl">
                    <a:srgbClr val="000000">
                      <a:alpha val="43137"/>
                    </a:srgbClr>
                  </a:outerShdw>
                </a:effectLst>
                <a:latin typeface="Calibri" panose="020F0502020204030204" pitchFamily="34" charset="0"/>
                <a:cs typeface="+mn-cs"/>
              </a:rPr>
              <a:t>74</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
        <p:nvSpPr>
          <p:cNvPr id="3" name="TextBox 2">
            <a:extLst>
              <a:ext uri="{FF2B5EF4-FFF2-40B4-BE49-F238E27FC236}">
                <a16:creationId xmlns:a16="http://schemas.microsoft.com/office/drawing/2014/main" id="{C97F782A-E784-DFD6-9FAB-863AB79F0000}"/>
              </a:ext>
            </a:extLst>
          </p:cNvPr>
          <p:cNvSpPr txBox="1"/>
          <p:nvPr/>
        </p:nvSpPr>
        <p:spPr>
          <a:xfrm>
            <a:off x="2209800" y="6135469"/>
            <a:ext cx="8610600" cy="646331"/>
          </a:xfrm>
          <a:prstGeom prst="rect">
            <a:avLst/>
          </a:prstGeom>
          <a:noFill/>
        </p:spPr>
        <p:txBody>
          <a:bodyPr wrap="square" rtlCol="0">
            <a:spAutoFit/>
          </a:bodyPr>
          <a:lstStyle/>
          <a:p>
            <a:pPr algn="ct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 Tehillim</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on Psalm 16:9 as quoted by F. F. Bruce in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Acts of the Apostles: Greek Text with Introduction and Commentary</a:t>
            </a:r>
            <a:r>
              <a:rPr lang="en-US" sz="1800"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(Grand Rapids, MI: Eerdmans, 1990), p. 124.</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915630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025C63F7-9C92-D0DB-E59C-FDC33FB7D35B}"/>
              </a:ext>
            </a:extLst>
          </p:cNvPr>
          <p:cNvSpPr>
            <a:spLocks noGrp="1" noChangeArrowheads="1"/>
          </p:cNvSpPr>
          <p:nvPr>
            <p:ph type="title"/>
          </p:nvPr>
        </p:nvSpPr>
        <p:spPr>
          <a:xfrm>
            <a:off x="2738438" y="228600"/>
            <a:ext cx="6715125" cy="914400"/>
          </a:xfrm>
        </p:spPr>
        <p:txBody>
          <a:bodyPr/>
          <a:lstStyle/>
          <a:p>
            <a:pPr marL="458788" indent="-458788"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4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5413DDE3-9EB1-9639-47D0-5753C274BF6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50811487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2:30</a:t>
            </a:r>
          </a:p>
          <a:p>
            <a:pPr algn="just">
              <a:spcBef>
                <a:spcPts val="0"/>
              </a:spcBef>
              <a:spcAft>
                <a:spcPts val="1200"/>
              </a:spcAft>
            </a:pPr>
            <a:r>
              <a:rPr lang="en-US" sz="36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rPr>
              <a:t>And so, because he was a prophet and knew that </a:t>
            </a:r>
            <a:r>
              <a:rPr lang="en-US" sz="3600" cap="small" dirty="0">
                <a:effectLst>
                  <a:outerShdw blurRad="38100" dist="38100" dir="2700000" algn="tl">
                    <a:srgbClr val="000000">
                      <a:alpha val="43137"/>
                    </a:srgbClr>
                  </a:outerShdw>
                </a:effectLst>
              </a:rPr>
              <a:t>God had sworn to him with an oath to seat</a:t>
            </a:r>
            <a:r>
              <a:rPr lang="en-US" sz="3600" dirty="0">
                <a:effectLst>
                  <a:outerShdw blurRad="38100" dist="38100" dir="2700000" algn="tl">
                    <a:srgbClr val="000000">
                      <a:alpha val="43137"/>
                    </a:srgbClr>
                  </a:outerShdw>
                </a:effectLst>
              </a:rPr>
              <a:t> </a:t>
            </a:r>
            <a:r>
              <a:rPr lang="en-US" sz="3600" i="1" dirty="0">
                <a:effectLst>
                  <a:outerShdw blurRad="38100" dist="38100" dir="2700000" algn="tl">
                    <a:srgbClr val="000000">
                      <a:alpha val="43137"/>
                    </a:srgbClr>
                  </a:outerShdw>
                </a:effectLst>
              </a:rPr>
              <a:t>one</a:t>
            </a:r>
            <a:r>
              <a:rPr lang="en-US" sz="3600" dirty="0">
                <a:effectLst>
                  <a:outerShdw blurRad="38100" dist="38100" dir="2700000" algn="tl">
                    <a:srgbClr val="000000">
                      <a:alpha val="43137"/>
                    </a:srgbClr>
                  </a:outerShdw>
                </a:effectLst>
              </a:rPr>
              <a:t> </a:t>
            </a:r>
            <a:r>
              <a:rPr lang="en-US" sz="3600" cap="small" dirty="0">
                <a:effectLst>
                  <a:outerShdw blurRad="38100" dist="38100" dir="2700000" algn="tl">
                    <a:srgbClr val="000000">
                      <a:alpha val="43137"/>
                    </a:srgbClr>
                  </a:outerShdw>
                </a:effectLst>
              </a:rPr>
              <a:t>of his descendants on his throne.</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3" name="Picture 2" descr="Jesus Dust: How to Live in the Kingdom of God">
            <a:extLst>
              <a:ext uri="{FF2B5EF4-FFF2-40B4-BE49-F238E27FC236}">
                <a16:creationId xmlns:a16="http://schemas.microsoft.com/office/drawing/2014/main" id="{95D97C28-AA1D-9AFF-4BF8-CC5AE20770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29718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678430"/>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36416349"/>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9308"/>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2007</TotalTime>
  <Words>14006</Words>
  <Application>Microsoft Office PowerPoint</Application>
  <PresentationFormat>Widescreen</PresentationFormat>
  <Paragraphs>946</Paragraphs>
  <Slides>215</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215</vt:i4>
      </vt:variant>
    </vt:vector>
  </HeadingPairs>
  <TitlesOfParts>
    <vt:vector size="223" baseType="lpstr">
      <vt:lpstr>Abadi MT Condensed Light</vt:lpstr>
      <vt:lpstr>Arial</vt:lpstr>
      <vt:lpstr>Calibri</vt:lpstr>
      <vt:lpstr>Calibri Light</vt:lpstr>
      <vt:lpstr>system-ui</vt:lpstr>
      <vt:lpstr>Times New Roman</vt:lpstr>
      <vt:lpstr>Wingdings</vt:lpstr>
      <vt:lpstr>Office Theme</vt:lpstr>
      <vt:lpstr>PowerPoint Presentation</vt:lpstr>
      <vt:lpstr>Introductory Matters</vt:lpstr>
      <vt:lpstr>Acts 1 Chapter Summary</vt:lpstr>
      <vt:lpstr>Acts 2 Chapter Summary</vt:lpstr>
      <vt:lpstr>Acts 2 Chapter Summary</vt:lpstr>
      <vt:lpstr>Coming of the Holy Spirit Acts 2:1-4</vt:lpstr>
      <vt:lpstr>Acts 2 Chapter Summary</vt:lpstr>
      <vt:lpstr>Holy Spirit’s Impact Acts 2:5-13</vt:lpstr>
      <vt:lpstr>Holy Spirit’s Impact Acts 2:5-13</vt:lpstr>
      <vt:lpstr>PowerPoint Presentation</vt:lpstr>
      <vt:lpstr>Christ’s Five Trips to Jerusalem In John’s Gospel</vt:lpstr>
      <vt:lpstr>PowerPoint Presentation</vt:lpstr>
      <vt:lpstr>Holy Spirit’s Impact Acts 2:5-13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Holy Spirit’s Impact Acts 2:5-13</vt:lpstr>
      <vt:lpstr>PowerPoint Presentation</vt:lpstr>
      <vt:lpstr>PowerPoint Presentation</vt:lpstr>
      <vt:lpstr>PowerPoint Presentation</vt:lpstr>
      <vt:lpstr>PowerPoint Presentation</vt:lpstr>
      <vt:lpstr>PowerPoint Presentation</vt:lpstr>
      <vt:lpstr>Charles Ryrie The Ryrie Study Bible, page 1548</vt:lpstr>
      <vt:lpstr>PowerPoint Presentation</vt:lpstr>
      <vt:lpstr>PowerPoint Presentation</vt:lpstr>
      <vt:lpstr>Josephus Antiquities, 15.2.2</vt:lpstr>
      <vt:lpstr>PowerPoint Presentation</vt:lpstr>
      <vt:lpstr>PowerPoint Presentation</vt:lpstr>
      <vt:lpstr>PowerPoint Presentation</vt:lpstr>
      <vt:lpstr>PowerPoint Presentation</vt:lpstr>
      <vt:lpstr>Holy Spirit’s Impact Acts 2:5-13</vt:lpstr>
      <vt:lpstr>PowerPoint Presentation</vt:lpstr>
      <vt:lpstr>PowerPoint Presentation</vt:lpstr>
      <vt:lpstr>Naturalistic Theories </vt:lpstr>
      <vt:lpstr>Theft Theories </vt:lpstr>
      <vt:lpstr>PowerPoint Presentation</vt:lpstr>
      <vt:lpstr>PowerPoint Presentation</vt:lpstr>
      <vt:lpstr>PowerPoint Presentation</vt:lpstr>
      <vt:lpstr>Terry Hulbert Terry C. Hulbert, The Eschatological Significance of Israel's Annual Feasts. Doctoral Dissertation. Dallas Theological Seminary. 1965. Pages 2, 115-116.</vt:lpstr>
      <vt:lpstr>Terry Hulbert Terry C. Hulbert, The Eschatological Significance of Israel's Annual Feasts. Doctoral Dissertation. Dallas Theological Seminary. 1965. Pages 2, 115-116.</vt:lpstr>
      <vt:lpstr>Terry Hulbert Terry C. Hulbert, The Eschatological Significance of Israel's Annual Feasts. Doctoral Dissertation. Dallas Theological Seminary. 1965. Pages 2, 115-116.</vt:lpstr>
      <vt:lpstr>Acts 2 Chapter Summary</vt:lpstr>
      <vt:lpstr>Peter’s Sermon Acts 2:14-36</vt:lpstr>
      <vt:lpstr>Peter’s Sermon Acts 2:14-36</vt:lpstr>
      <vt:lpstr>Mistaken Replacement?</vt:lpstr>
      <vt:lpstr>PowerPoint Presentation</vt:lpstr>
      <vt:lpstr>Peter’s Sermon Acts 2:14-36</vt:lpstr>
      <vt:lpstr>Acts 2:15-35 Refutation of the Charge of Drunkenness</vt:lpstr>
      <vt:lpstr>PowerPoint Presentation</vt:lpstr>
      <vt:lpstr>PowerPoint Presentation</vt:lpstr>
      <vt:lpstr>PowerPoint Presentation</vt:lpstr>
      <vt:lpstr>PowerPoint Presentation</vt:lpstr>
      <vt:lpstr>PowerPoint Presentation</vt:lpstr>
      <vt:lpstr>Analogical Fulfillment View (Joel 2:28-32; Acts 2:16-21)</vt:lpstr>
      <vt:lpstr>Analogical Fulfillment View (Joel 2:28-32; Acts 2:16-21)</vt:lpstr>
      <vt:lpstr>PowerPoint Presentation</vt:lpstr>
      <vt:lpstr>PowerPoint Presentation</vt:lpstr>
      <vt:lpstr>PowerPoint Presentation</vt:lpstr>
      <vt:lpstr>Analogical Fulfillment View (Joel 2:28-32; Acts 2:16-21)</vt:lpstr>
      <vt:lpstr>PowerPoint Presentation</vt:lpstr>
      <vt:lpstr>PowerPoint Presentation</vt:lpstr>
      <vt:lpstr>PowerPoint Presentation</vt:lpstr>
      <vt:lpstr>PowerPoint Presentation</vt:lpstr>
      <vt:lpstr>Analogical Fulfillment View (Joel 2:28-32; Acts 2:16-21)</vt:lpstr>
      <vt:lpstr>Holy Spirit’s Impact Acts 2:5-13</vt:lpstr>
      <vt:lpstr>Analogical Fulfillment View (Joel 2:28-32; Acts 2:16-21)</vt:lpstr>
      <vt:lpstr>PowerPoint Presentation</vt:lpstr>
      <vt:lpstr>PowerPoint Presentation</vt:lpstr>
      <vt:lpstr>Analogical Fulfillment View (Joel 2:28-32; Acts 2:16-21)</vt:lpstr>
      <vt:lpstr>PowerPoint Presentation</vt:lpstr>
      <vt:lpstr>Analogical Fulfillment View (Joel 2:28-32; Acts 2:16-21)</vt:lpstr>
      <vt:lpstr>PowerPoint Presentation</vt:lpstr>
      <vt:lpstr>PowerPoint Presentation</vt:lpstr>
      <vt:lpstr>Acts 2:15-35 Refutation of the Charge of Drunkenness</vt:lpstr>
      <vt:lpstr>PowerPoint Presentation</vt:lpstr>
      <vt:lpstr>PowerPoint Presentation</vt:lpstr>
      <vt:lpstr>“SEVEN SIGNS” in Gospel of John</vt:lpstr>
      <vt:lpstr>PowerPoint Presentation</vt:lpstr>
      <vt:lpstr>PowerPoint Presentation</vt:lpstr>
      <vt:lpstr>PowerPoint Presentation</vt:lpstr>
      <vt:lpstr>PowerPoint Presentation</vt:lpstr>
      <vt:lpstr>Acts 2:15-35 Refutation of the Charge of Drunkenness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2:15-35 Refutation of the Charge of Drunkenness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CHRIST’S THREE OFFICES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2:15-35 Refutation of the Charge of Drunkenness</vt:lpstr>
      <vt:lpstr>PowerPoint Presentation</vt:lpstr>
      <vt:lpstr>Satan’s Progressive Defeat</vt:lpstr>
      <vt:lpstr>Names &amp; Titles Demonstrating  Satan’s Post-Fall, Earthly Authority  (Job 1:7; 2:2; Luke 4:5-8; Rom. 8:19-22)</vt:lpstr>
      <vt:lpstr>PowerPoint Presentation</vt:lpstr>
      <vt:lpstr>PowerPoint Presentation</vt:lpstr>
      <vt:lpstr>PowerPoint Presentation</vt:lpstr>
      <vt:lpstr>PowerPoint Presentation</vt:lpstr>
      <vt:lpstr>PowerPoint Presentation</vt:lpstr>
      <vt:lpstr>PowerPoint Presentation</vt:lpstr>
      <vt:lpstr>Is Jesus Now Reigning on David’s Throne?</vt:lpstr>
      <vt:lpstr>Is Jesus Now Reigning on David’s Throne?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Peter’s Sermon Acts 2:14-36</vt:lpstr>
      <vt:lpstr>Acts 2 Chapter Summary</vt:lpstr>
      <vt:lpstr>Coming of the Holy Spirit Acts 2:37-47</vt:lpstr>
      <vt:lpstr>PowerPoint Presentation</vt:lpstr>
      <vt:lpstr>Acts 2:37-41 Salvation</vt:lpstr>
      <vt:lpstr>PowerPoint Presentation</vt:lpstr>
      <vt:lpstr>PowerPoint Presentation</vt:lpstr>
      <vt:lpstr>PowerPoint Presentation</vt:lpstr>
      <vt:lpstr>PowerPoint Presentation</vt:lpstr>
      <vt:lpstr>PowerPoint Presentation</vt:lpstr>
      <vt:lpstr>Lewis Sperry Chafer vol. 7, Systematic Theology (Grand Rapids, MI: Kregel Publications, 1993), 265-66.</vt:lpstr>
      <vt:lpstr>PowerPoint Presentation</vt:lpstr>
      <vt:lpstr>PowerPoint Presentation</vt:lpstr>
      <vt:lpstr>PowerPoint Presentation</vt:lpstr>
      <vt:lpstr>Matthew 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Six Parts of a Suzerain-Vassal Treaty in Deuteronomy</vt:lpstr>
      <vt:lpstr>Six Parts of a Suzerain-Vassal Treaty in Deuteronomy</vt:lpstr>
      <vt:lpstr>PowerPoint Presentation</vt:lpstr>
      <vt:lpstr>ISRAEL'S JUDGMENTS</vt:lpstr>
      <vt:lpstr>ISRAEL'S JUDGMENTS</vt:lpstr>
      <vt:lpstr>Eusebius (A.D. 260-340) Ecclesiastical History, 3.5.3</vt:lpstr>
      <vt:lpstr>Pella</vt:lpstr>
      <vt:lpstr>PowerPoint Presentation</vt:lpstr>
      <vt:lpstr>PowerPoint Presentation</vt:lpstr>
      <vt:lpstr>PowerPoint Presentation</vt:lpstr>
      <vt:lpstr>PowerPoint Presentation</vt:lpstr>
      <vt:lpstr>PowerPoint Presentation</vt:lpstr>
      <vt:lpstr>PowerPoint Presentation</vt:lpstr>
      <vt:lpstr>Message</vt:lpstr>
      <vt:lpstr>PowerPoint Presentation</vt:lpstr>
      <vt:lpstr>Acts 2:42-47 Church</vt:lpstr>
      <vt:lpstr>Acts 2:42-47 Church</vt:lpstr>
      <vt:lpstr>Activities of the Local Church  (Acts 2:41-47)</vt:lpstr>
      <vt:lpstr>Acts 2:42-47 Church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2:42-47 Church</vt:lpstr>
      <vt:lpstr>PowerPoint Presentation</vt:lpstr>
      <vt:lpstr>PowerPoint Presentation</vt:lpstr>
      <vt:lpstr>Lewis Sperry Chafer vol. 5, Systematic Theology (Grand Rapids, MI: Kregel Publications, 1993), 158.</vt:lpstr>
      <vt:lpstr>Acts 2:42-47 Church</vt:lpstr>
      <vt:lpstr>John Adams</vt:lpstr>
      <vt:lpstr>PowerPoint Presentation</vt:lpstr>
      <vt:lpstr>PowerPoint Presentation</vt:lpstr>
      <vt:lpstr>Acts 2:42-47 Church</vt:lpstr>
      <vt:lpstr>Acts 2:42-47 Church</vt:lpstr>
      <vt:lpstr>PowerPoint Presentation</vt:lpstr>
      <vt:lpstr>Conclusion</vt:lpstr>
      <vt:lpstr>Acts 2 Chapter Summary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008 Acts 2v5-13</dc:title>
  <dc:subject>ACTS</dc:subject>
  <dc:creator>A. Woods</dc:creator>
  <cp:lastModifiedBy>anne woods</cp:lastModifiedBy>
  <cp:revision>276</cp:revision>
  <cp:lastPrinted>2023-01-11T13:46:48Z</cp:lastPrinted>
  <dcterms:created xsi:type="dcterms:W3CDTF">2009-01-10T23:45:31Z</dcterms:created>
  <dcterms:modified xsi:type="dcterms:W3CDTF">2023-01-25T15:33:47Z</dcterms:modified>
</cp:coreProperties>
</file>