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40"/>
  </p:notesMasterIdLst>
  <p:handoutMasterIdLst>
    <p:handoutMasterId r:id="rId41"/>
  </p:handoutMasterIdLst>
  <p:sldIdLst>
    <p:sldId id="9037" r:id="rId3"/>
    <p:sldId id="292" r:id="rId4"/>
    <p:sldId id="266" r:id="rId5"/>
    <p:sldId id="9031" r:id="rId6"/>
    <p:sldId id="9075" r:id="rId7"/>
    <p:sldId id="9290" r:id="rId8"/>
    <p:sldId id="9343" r:id="rId9"/>
    <p:sldId id="282" r:id="rId10"/>
    <p:sldId id="5715" r:id="rId11"/>
    <p:sldId id="5714" r:id="rId12"/>
    <p:sldId id="434" r:id="rId13"/>
    <p:sldId id="3822" r:id="rId14"/>
    <p:sldId id="3823" r:id="rId15"/>
    <p:sldId id="3824" r:id="rId16"/>
    <p:sldId id="9286" r:id="rId17"/>
    <p:sldId id="271" r:id="rId18"/>
    <p:sldId id="9338" r:id="rId19"/>
    <p:sldId id="1232" r:id="rId20"/>
    <p:sldId id="5358" r:id="rId21"/>
    <p:sldId id="9344" r:id="rId22"/>
    <p:sldId id="9341" r:id="rId23"/>
    <p:sldId id="9345" r:id="rId24"/>
    <p:sldId id="315" r:id="rId25"/>
    <p:sldId id="6497" r:id="rId26"/>
    <p:sldId id="5053" r:id="rId27"/>
    <p:sldId id="8987" r:id="rId28"/>
    <p:sldId id="6543" r:id="rId29"/>
    <p:sldId id="9337" r:id="rId30"/>
    <p:sldId id="4645" r:id="rId31"/>
    <p:sldId id="9035" r:id="rId32"/>
    <p:sldId id="267" r:id="rId33"/>
    <p:sldId id="9043" r:id="rId34"/>
    <p:sldId id="9342" r:id="rId35"/>
    <p:sldId id="8695" r:id="rId36"/>
    <p:sldId id="9287" r:id="rId37"/>
    <p:sldId id="9288" r:id="rId38"/>
    <p:sldId id="9289" r:id="rId39"/>
  </p:sldIdLst>
  <p:sldSz cx="12192000" cy="6858000"/>
  <p:notesSz cx="7315200" cy="9601200"/>
  <p:custDataLst>
    <p:tags r:id="rId42"/>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66CC"/>
    <a:srgbClr val="3366FF"/>
    <a:srgbClr val="3399FF"/>
    <a:srgbClr val="0066FF"/>
    <a:srgbClr val="333399"/>
    <a:srgbClr val="003399"/>
    <a:srgbClr val="0000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24A08-0379-4942-A3E0-DBA8B14FA385}" v="6" dt="2023-01-15T16:43:54.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3" autoAdjust="0"/>
    <p:restoredTop sz="96208" autoAdjust="0"/>
  </p:normalViewPr>
  <p:slideViewPr>
    <p:cSldViewPr>
      <p:cViewPr>
        <p:scale>
          <a:sx n="100" d="100"/>
          <a:sy n="100" d="100"/>
        </p:scale>
        <p:origin x="931" y="21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416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CEA24A08-0379-4942-A3E0-DBA8B14FA385}"/>
    <pc:docChg chg="undo custSel addSld delSld modSld">
      <pc:chgData name="Jim McGowan" userId="e2c7446dd3aca506" providerId="LiveId" clId="{CEA24A08-0379-4942-A3E0-DBA8B14FA385}" dt="2023-01-15T16:44:28.337" v="348" actId="255"/>
      <pc:docMkLst>
        <pc:docMk/>
      </pc:docMkLst>
      <pc:sldChg chg="addSp delSp modSp mod">
        <pc:chgData name="Jim McGowan" userId="e2c7446dd3aca506" providerId="LiveId" clId="{CEA24A08-0379-4942-A3E0-DBA8B14FA385}" dt="2023-01-15T16:33:15.658" v="233" actId="1036"/>
        <pc:sldMkLst>
          <pc:docMk/>
          <pc:sldMk cId="0" sldId="312"/>
        </pc:sldMkLst>
        <pc:spChg chg="mod">
          <ac:chgData name="Jim McGowan" userId="e2c7446dd3aca506" providerId="LiveId" clId="{CEA24A08-0379-4942-A3E0-DBA8B14FA385}" dt="2023-01-15T16:27:31.257" v="43" actId="1036"/>
          <ac:spMkLst>
            <pc:docMk/>
            <pc:sldMk cId="0" sldId="312"/>
            <ac:spMk id="5" creationId="{831F0FE1-F635-8431-9DE1-A50884112A81}"/>
          </ac:spMkLst>
        </pc:spChg>
        <pc:spChg chg="add del mod">
          <ac:chgData name="Jim McGowan" userId="e2c7446dd3aca506" providerId="LiveId" clId="{CEA24A08-0379-4942-A3E0-DBA8B14FA385}" dt="2023-01-15T16:32:53.480" v="176" actId="21"/>
          <ac:spMkLst>
            <pc:docMk/>
            <pc:sldMk cId="0" sldId="312"/>
            <ac:spMk id="7" creationId="{F54B9DB1-9108-B603-5506-2721E6C2D314}"/>
          </ac:spMkLst>
        </pc:spChg>
        <pc:picChg chg="add mod">
          <ac:chgData name="Jim McGowan" userId="e2c7446dd3aca506" providerId="LiveId" clId="{CEA24A08-0379-4942-A3E0-DBA8B14FA385}" dt="2023-01-15T16:33:15.658" v="233" actId="1036"/>
          <ac:picMkLst>
            <pc:docMk/>
            <pc:sldMk cId="0" sldId="312"/>
            <ac:picMk id="2" creationId="{0F873673-9A14-24A8-4179-C034D530A10C}"/>
          </ac:picMkLst>
        </pc:picChg>
        <pc:picChg chg="add del mod">
          <ac:chgData name="Jim McGowan" userId="e2c7446dd3aca506" providerId="LiveId" clId="{CEA24A08-0379-4942-A3E0-DBA8B14FA385}" dt="2023-01-15T16:30:10.969" v="73" actId="478"/>
          <ac:picMkLst>
            <pc:docMk/>
            <pc:sldMk cId="0" sldId="312"/>
            <ac:picMk id="2" creationId="{3A4153FE-8ABA-6844-AEAB-F461F3A7EBC5}"/>
          </ac:picMkLst>
        </pc:picChg>
        <pc:picChg chg="add del mod">
          <ac:chgData name="Jim McGowan" userId="e2c7446dd3aca506" providerId="LiveId" clId="{CEA24A08-0379-4942-A3E0-DBA8B14FA385}" dt="2023-01-15T16:32:53.480" v="176" actId="21"/>
          <ac:picMkLst>
            <pc:docMk/>
            <pc:sldMk cId="0" sldId="312"/>
            <ac:picMk id="4" creationId="{13097AF4-C3AE-D215-EBC4-E7533A183EFE}"/>
          </ac:picMkLst>
        </pc:picChg>
      </pc:sldChg>
      <pc:sldChg chg="modSp mod">
        <pc:chgData name="Jim McGowan" userId="e2c7446dd3aca506" providerId="LiveId" clId="{CEA24A08-0379-4942-A3E0-DBA8B14FA385}" dt="2023-01-15T16:20:18.016" v="1" actId="12788"/>
        <pc:sldMkLst>
          <pc:docMk/>
          <pc:sldMk cId="1866758635" sldId="2874"/>
        </pc:sldMkLst>
        <pc:picChg chg="mod">
          <ac:chgData name="Jim McGowan" userId="e2c7446dd3aca506" providerId="LiveId" clId="{CEA24A08-0379-4942-A3E0-DBA8B14FA385}" dt="2023-01-15T16:20:18.016" v="1" actId="12788"/>
          <ac:picMkLst>
            <pc:docMk/>
            <pc:sldMk cId="1866758635" sldId="2874"/>
            <ac:picMk id="3" creationId="{1624EC2F-CFD3-4E71-AE0D-EE3783DA723D}"/>
          </ac:picMkLst>
        </pc:picChg>
      </pc:sldChg>
      <pc:sldChg chg="modSp del mod">
        <pc:chgData name="Jim McGowan" userId="e2c7446dd3aca506" providerId="LiveId" clId="{CEA24A08-0379-4942-A3E0-DBA8B14FA385}" dt="2023-01-15T16:39:40.750" v="267" actId="47"/>
        <pc:sldMkLst>
          <pc:docMk/>
          <pc:sldMk cId="2218675284" sldId="3866"/>
        </pc:sldMkLst>
        <pc:spChg chg="mod">
          <ac:chgData name="Jim McGowan" userId="e2c7446dd3aca506" providerId="LiveId" clId="{CEA24A08-0379-4942-A3E0-DBA8B14FA385}" dt="2023-01-15T16:24:24.590" v="34" actId="5793"/>
          <ac:spMkLst>
            <pc:docMk/>
            <pc:sldMk cId="2218675284" sldId="3866"/>
            <ac:spMk id="134147" creationId="{00000000-0000-0000-0000-000000000000}"/>
          </ac:spMkLst>
        </pc:spChg>
        <pc:picChg chg="mod">
          <ac:chgData name="Jim McGowan" userId="e2c7446dd3aca506" providerId="LiveId" clId="{CEA24A08-0379-4942-A3E0-DBA8B14FA385}" dt="2023-01-15T16:38:56.941" v="260" actId="1076"/>
          <ac:picMkLst>
            <pc:docMk/>
            <pc:sldMk cId="2218675284" sldId="3866"/>
            <ac:picMk id="2" creationId="{BBCE21F9-F08B-4BF0-B672-7CBC5CDA2D6D}"/>
          </ac:picMkLst>
        </pc:picChg>
      </pc:sldChg>
      <pc:sldChg chg="modSp del mod">
        <pc:chgData name="Jim McGowan" userId="e2c7446dd3aca506" providerId="LiveId" clId="{CEA24A08-0379-4942-A3E0-DBA8B14FA385}" dt="2023-01-15T16:42:17.590" v="324" actId="47"/>
        <pc:sldMkLst>
          <pc:docMk/>
          <pc:sldMk cId="3758541741" sldId="3867"/>
        </pc:sldMkLst>
        <pc:spChg chg="mod">
          <ac:chgData name="Jim McGowan" userId="e2c7446dd3aca506" providerId="LiveId" clId="{CEA24A08-0379-4942-A3E0-DBA8B14FA385}" dt="2023-01-15T16:25:10.902" v="41" actId="255"/>
          <ac:spMkLst>
            <pc:docMk/>
            <pc:sldMk cId="3758541741" sldId="3867"/>
            <ac:spMk id="134147" creationId="{00000000-0000-0000-0000-000000000000}"/>
          </ac:spMkLst>
        </pc:spChg>
      </pc:sldChg>
      <pc:sldChg chg="addSp modSp new mod">
        <pc:chgData name="Jim McGowan" userId="e2c7446dd3aca506" providerId="LiveId" clId="{CEA24A08-0379-4942-A3E0-DBA8B14FA385}" dt="2023-01-15T16:42:29.032" v="328" actId="6549"/>
        <pc:sldMkLst>
          <pc:docMk/>
          <pc:sldMk cId="3876998152" sldId="9343"/>
        </pc:sldMkLst>
        <pc:spChg chg="add mod">
          <ac:chgData name="Jim McGowan" userId="e2c7446dd3aca506" providerId="LiveId" clId="{CEA24A08-0379-4942-A3E0-DBA8B14FA385}" dt="2023-01-15T16:42:29.032" v="328" actId="6549"/>
          <ac:spMkLst>
            <pc:docMk/>
            <pc:sldMk cId="3876998152" sldId="9343"/>
            <ac:spMk id="3" creationId="{E64AAD2D-68E9-7E49-C256-DBEBDC9759E8}"/>
          </ac:spMkLst>
        </pc:spChg>
        <pc:picChg chg="add mod ord">
          <ac:chgData name="Jim McGowan" userId="e2c7446dd3aca506" providerId="LiveId" clId="{CEA24A08-0379-4942-A3E0-DBA8B14FA385}" dt="2023-01-15T16:39:34.035" v="266" actId="167"/>
          <ac:picMkLst>
            <pc:docMk/>
            <pc:sldMk cId="3876998152" sldId="9343"/>
            <ac:picMk id="4" creationId="{E067BEF4-54DC-E765-5978-A7CA095A3908}"/>
          </ac:picMkLst>
        </pc:picChg>
      </pc:sldChg>
      <pc:sldChg chg="addSp modSp add mod">
        <pc:chgData name="Jim McGowan" userId="e2c7446dd3aca506" providerId="LiveId" clId="{CEA24A08-0379-4942-A3E0-DBA8B14FA385}" dt="2023-01-15T16:42:39.091" v="330" actId="6549"/>
        <pc:sldMkLst>
          <pc:docMk/>
          <pc:sldMk cId="426689352" sldId="9344"/>
        </pc:sldMkLst>
        <pc:spChg chg="mod">
          <ac:chgData name="Jim McGowan" userId="e2c7446dd3aca506" providerId="LiveId" clId="{CEA24A08-0379-4942-A3E0-DBA8B14FA385}" dt="2023-01-15T16:42:39.091" v="330" actId="6549"/>
          <ac:spMkLst>
            <pc:docMk/>
            <pc:sldMk cId="426689352" sldId="9344"/>
            <ac:spMk id="3" creationId="{E64AAD2D-68E9-7E49-C256-DBEBDC9759E8}"/>
          </ac:spMkLst>
        </pc:spChg>
        <pc:picChg chg="add mod">
          <ac:chgData name="Jim McGowan" userId="e2c7446dd3aca506" providerId="LiveId" clId="{CEA24A08-0379-4942-A3E0-DBA8B14FA385}" dt="2023-01-15T16:42:07.058" v="323" actId="12788"/>
          <ac:picMkLst>
            <pc:docMk/>
            <pc:sldMk cId="426689352" sldId="9344"/>
            <ac:picMk id="2" creationId="{9F25DBD8-E2A8-0EC6-F5FC-FE4A86116A98}"/>
          </ac:picMkLst>
        </pc:picChg>
        <pc:picChg chg="mod">
          <ac:chgData name="Jim McGowan" userId="e2c7446dd3aca506" providerId="LiveId" clId="{CEA24A08-0379-4942-A3E0-DBA8B14FA385}" dt="2023-01-15T16:41:50.383" v="303" actId="1076"/>
          <ac:picMkLst>
            <pc:docMk/>
            <pc:sldMk cId="426689352" sldId="9344"/>
            <ac:picMk id="4" creationId="{E067BEF4-54DC-E765-5978-A7CA095A3908}"/>
          </ac:picMkLst>
        </pc:picChg>
      </pc:sldChg>
      <pc:sldChg chg="addSp modSp new mod">
        <pc:chgData name="Jim McGowan" userId="e2c7446dd3aca506" providerId="LiveId" clId="{CEA24A08-0379-4942-A3E0-DBA8B14FA385}" dt="2023-01-15T16:44:28.337" v="348" actId="255"/>
        <pc:sldMkLst>
          <pc:docMk/>
          <pc:sldMk cId="1229939045" sldId="9345"/>
        </pc:sldMkLst>
        <pc:spChg chg="add mod">
          <ac:chgData name="Jim McGowan" userId="e2c7446dd3aca506" providerId="LiveId" clId="{CEA24A08-0379-4942-A3E0-DBA8B14FA385}" dt="2023-01-15T16:44:28.337" v="348" actId="255"/>
          <ac:spMkLst>
            <pc:docMk/>
            <pc:sldMk cId="1229939045" sldId="9345"/>
            <ac:spMk id="2" creationId="{CBED336D-2242-7A8F-3A8A-90796C5682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012 – 3v6-13  </a:t>
            </a:r>
          </a:p>
          <a:p>
            <a:pPr>
              <a:defRPr/>
            </a:pPr>
            <a:r>
              <a:rPr lang="en-US" sz="1700" dirty="0"/>
              <a:t>01-22-2023</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1/21/2023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6</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491850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88638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00362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1/21/2023</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814391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261235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309836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64" r:id="rId13"/>
    <p:sldLayoutId id="214748376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14EA5-9E30-0371-5015-D878F20B07B8}"/>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1"/>
            <a:ext cx="10972800" cy="4124206"/>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moral excellence, knowledge, </a:t>
            </a:r>
            <a:r>
              <a:rPr lang="en-US" sz="3600" baseline="30000" dirty="0">
                <a:effectLst>
                  <a:outerShdw blurRad="38100" dist="38100" dir="2700000" algn="tl">
                    <a:srgbClr val="000000">
                      <a:alpha val="43137"/>
                    </a:srgbClr>
                  </a:outerShdw>
                </a:effectLst>
                <a:latin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knowledge, self-control,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self-control, perseverance,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perseverance, godliness, </a:t>
            </a:r>
            <a:r>
              <a:rPr lang="en-US" sz="3600" baseline="30000" dirty="0">
                <a:effectLst>
                  <a:outerShdw blurRad="38100" dist="38100" dir="2700000" algn="tl">
                    <a:srgbClr val="000000">
                      <a:alpha val="43137"/>
                    </a:srgbClr>
                  </a:outerShdw>
                </a:effectLst>
                <a:latin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godliness,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brotherly kindness</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8632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2AC81F-C184-E63D-C355-6A22022327A8}"/>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3647152"/>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Peter 5:8</a:t>
            </a:r>
          </a:p>
          <a:p>
            <a:pPr algn="just">
              <a:spcBef>
                <a:spcPts val="0"/>
              </a:spcBef>
              <a:spcAft>
                <a:spcPts val="0"/>
              </a:spcAft>
            </a:pPr>
            <a:r>
              <a:rPr lang="en-US" altLang="en-US" sz="3600" kern="0" dirty="0">
                <a:latin typeface="Calibri" panose="020F0502020204030204" pitchFamily="34" charset="0"/>
                <a:ea typeface="Calibri" panose="020F0502020204030204" pitchFamily="34" charset="0"/>
                <a:cs typeface="Calibri" panose="020F0502020204030204" pitchFamily="34" charset="0"/>
              </a:rPr>
              <a:t>“</a:t>
            </a:r>
            <a:r>
              <a:rPr lang="en-US" altLang="en-US" sz="3600" baseline="30000" dirty="0">
                <a:latin typeface="Calibri" panose="020F0502020204030204" pitchFamily="34" charset="0"/>
                <a:ea typeface="Calibri" panose="020F0502020204030204" pitchFamily="34" charset="0"/>
                <a:cs typeface="Calibri" panose="020F0502020204030204" pitchFamily="34" charset="0"/>
              </a:rPr>
              <a:t>8</a:t>
            </a:r>
            <a:r>
              <a:rPr lang="en-US" altLang="en-US" sz="3600" kern="0" dirty="0">
                <a:latin typeface="Calibri" panose="020F0502020204030204" pitchFamily="34" charset="0"/>
                <a:ea typeface="Calibri" panose="020F0502020204030204" pitchFamily="34" charset="0"/>
                <a:cs typeface="Calibri" panose="020F0502020204030204" pitchFamily="34" charset="0"/>
              </a:rPr>
              <a:t> </a:t>
            </a:r>
            <a:r>
              <a:rPr lang="en-US" sz="3600" dirty="0">
                <a:latin typeface="Calibri" panose="020F0502020204030204" pitchFamily="34" charset="0"/>
                <a:ea typeface="Calibri" panose="020F0502020204030204" pitchFamily="34" charset="0"/>
                <a:cs typeface="Calibri" panose="020F0502020204030204" pitchFamily="34" charset="0"/>
              </a:rPr>
              <a:t>Be of sober </a:t>
            </a:r>
            <a:r>
              <a:rPr lang="en-US" sz="3600" i="1" dirty="0">
                <a:latin typeface="Calibri" panose="020F0502020204030204" pitchFamily="34" charset="0"/>
                <a:ea typeface="Calibri" panose="020F0502020204030204" pitchFamily="34" charset="0"/>
                <a:cs typeface="Calibri" panose="020F0502020204030204" pitchFamily="34" charset="0"/>
              </a:rPr>
              <a:t>spirit</a:t>
            </a:r>
            <a:r>
              <a:rPr lang="en-US" sz="3600" dirty="0">
                <a:latin typeface="Calibri" panose="020F0502020204030204" pitchFamily="34" charset="0"/>
                <a:ea typeface="Calibri" panose="020F0502020204030204" pitchFamily="34" charset="0"/>
                <a:cs typeface="Calibri" panose="020F0502020204030204" pitchFamily="34" charset="0"/>
              </a:rPr>
              <a:t>, be on the alert. Your </a:t>
            </a:r>
            <a:r>
              <a:rPr lang="en-US" sz="3600" b="1" u="sng" dirty="0">
                <a:solidFill>
                  <a:srgbClr val="FFFFCC"/>
                </a:solidFill>
                <a:latin typeface="Calibri" panose="020F0502020204030204" pitchFamily="34" charset="0"/>
                <a:ea typeface="Calibri" panose="020F0502020204030204" pitchFamily="34" charset="0"/>
                <a:cs typeface="Calibri" panose="020F0502020204030204" pitchFamily="34" charset="0"/>
              </a:rPr>
              <a:t>adversary</a:t>
            </a:r>
            <a:r>
              <a:rPr lang="en-US" sz="3600" dirty="0">
                <a:latin typeface="Calibri" panose="020F0502020204030204" pitchFamily="34" charset="0"/>
                <a:ea typeface="Calibri" panose="020F0502020204030204" pitchFamily="34" charset="0"/>
                <a:cs typeface="Calibri" panose="020F0502020204030204" pitchFamily="34" charset="0"/>
              </a:rPr>
              <a:t>, the devil, prowls around like a roaring lion, seeking someone to devour.</a:t>
            </a:r>
            <a:r>
              <a:rPr lang="en-US" sz="36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aseline="30000" dirty="0">
                <a:latin typeface="Calibri" panose="020F0502020204030204" pitchFamily="34" charset="0"/>
                <a:ea typeface="Calibri" panose="020F0502020204030204" pitchFamily="34" charset="0"/>
                <a:cs typeface="Calibri" panose="020F0502020204030204" pitchFamily="34" charset="0"/>
              </a:rPr>
              <a:t>9</a:t>
            </a:r>
            <a:r>
              <a:rPr lang="en-US" sz="36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a:latin typeface="Calibri" panose="020F0502020204030204" pitchFamily="34" charset="0"/>
                <a:ea typeface="Calibri" panose="020F0502020204030204" pitchFamily="34" charset="0"/>
                <a:cs typeface="Calibri" panose="020F0502020204030204" pitchFamily="34" charset="0"/>
              </a:rPr>
              <a:t>But </a:t>
            </a:r>
            <a:r>
              <a:rPr lang="en-US" sz="3600" b="1" u="sng" dirty="0">
                <a:solidFill>
                  <a:srgbClr val="FFFFCC"/>
                </a:solidFill>
                <a:latin typeface="Calibri" panose="020F0502020204030204" pitchFamily="34" charset="0"/>
                <a:ea typeface="Calibri" panose="020F0502020204030204" pitchFamily="34" charset="0"/>
                <a:cs typeface="Calibri" panose="020F0502020204030204" pitchFamily="34" charset="0"/>
              </a:rPr>
              <a:t>resist him, firm in your faith</a:t>
            </a:r>
            <a:r>
              <a:rPr lang="en-US" sz="3600" dirty="0">
                <a:latin typeface="Calibri" panose="020F0502020204030204" pitchFamily="34" charset="0"/>
                <a:ea typeface="Calibri" panose="020F0502020204030204" pitchFamily="34" charset="0"/>
                <a:cs typeface="Calibri" panose="020F0502020204030204" pitchFamily="34" charset="0"/>
              </a:rPr>
              <a:t>, knowing that the same experiences of suffering are being accomplished by your brethren who are in the world.”</a:t>
            </a:r>
          </a:p>
        </p:txBody>
      </p:sp>
    </p:spTree>
    <p:extLst>
      <p:ext uri="{BB962C8B-B14F-4D97-AF65-F5344CB8AC3E}">
        <p14:creationId xmlns:p14="http://schemas.microsoft.com/office/powerpoint/2010/main" val="102492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some as apostles, and some as prophets, and some as evangelists, and some as pastors and teachers,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katartismos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saints for the work of service, to the building up of the body of Christ;”</a:t>
            </a:r>
          </a:p>
        </p:txBody>
      </p:sp>
    </p:spTree>
    <p:extLst>
      <p:ext uri="{BB962C8B-B14F-4D97-AF65-F5344CB8AC3E}">
        <p14:creationId xmlns:p14="http://schemas.microsoft.com/office/powerpoint/2010/main" val="280912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unity of the faith, and of the knowledge of the Son of God, to a mature man, to the measure of the stature which belongs to the fullness of 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result, we are no longer to be children, tossed here and there by waves and carried about by every wind of doctrine, by the trickery of men, by craftiness in deceitful scheming;”</a:t>
            </a:r>
          </a:p>
        </p:txBody>
      </p:sp>
    </p:spTree>
    <p:extLst>
      <p:ext uri="{BB962C8B-B14F-4D97-AF65-F5344CB8AC3E}">
        <p14:creationId xmlns:p14="http://schemas.microsoft.com/office/powerpoint/2010/main" val="353485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speaking the truth in love, we are to grow up in all aspects into Him who is the head, even 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whom the whole body, being fitted and held together by what every joint supplies, according to the proper working of each individual part, causes the growth of the body for the building up of itself in love.”</a:t>
            </a:r>
          </a:p>
        </p:txBody>
      </p:sp>
    </p:spTree>
    <p:extLst>
      <p:ext uri="{BB962C8B-B14F-4D97-AF65-F5344CB8AC3E}">
        <p14:creationId xmlns:p14="http://schemas.microsoft.com/office/powerpoint/2010/main" val="356403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A5B1F67-48CC-F9F8-7A92-26024C695C69}"/>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Lack of Concern? (2:17–3:13)</a:t>
            </a:r>
          </a:p>
        </p:txBody>
      </p:sp>
      <p:sp>
        <p:nvSpPr>
          <p:cNvPr id="20483" name="Rectangle 3">
            <a:extLst>
              <a:ext uri="{FF2B5EF4-FFF2-40B4-BE49-F238E27FC236}">
                <a16:creationId xmlns:a16="http://schemas.microsoft.com/office/drawing/2014/main" id="{4D8C0F71-37CA-9190-81E1-0AF7A390CD09}"/>
              </a:ext>
            </a:extLst>
          </p:cNvPr>
          <p:cNvSpPr>
            <a:spLocks noGrp="1" noChangeArrowheads="1"/>
          </p:cNvSpPr>
          <p:nvPr>
            <p:ph type="body" idx="1"/>
          </p:nvPr>
        </p:nvSpPr>
        <p:spPr>
          <a:xfrm>
            <a:off x="1961357" y="1752600"/>
            <a:ext cx="8269287" cy="4114800"/>
          </a:xfrm>
        </p:spPr>
        <p:txBody>
          <a:bodyPr/>
          <a:lstStyle/>
          <a:p>
            <a:pPr marL="514350" indent="-514350" eaLnBrk="1" hangingPunct="1">
              <a:spcBef>
                <a:spcPts val="0"/>
              </a:spcBef>
              <a:spcAft>
                <a:spcPts val="2400"/>
              </a:spcAft>
              <a:buSzPct val="100000"/>
              <a:buFont typeface="+mj-lt"/>
              <a:buAutoNum type="arabicPeriod"/>
              <a:defRPr/>
            </a:pPr>
            <a:r>
              <a:rPr lang="en-US" dirty="0"/>
              <a:t>Paul’s plan to visit (2:17-18)</a:t>
            </a:r>
          </a:p>
          <a:p>
            <a:pPr marL="514350" indent="-514350" eaLnBrk="1" hangingPunct="1">
              <a:spcBef>
                <a:spcPts val="0"/>
              </a:spcBef>
              <a:spcAft>
                <a:spcPts val="2400"/>
              </a:spcAft>
              <a:buSzPct val="100000"/>
              <a:buFont typeface="+mj-lt"/>
              <a:buAutoNum type="arabicPeriod"/>
              <a:defRPr/>
            </a:pPr>
            <a:r>
              <a:rPr lang="en-US" dirty="0"/>
              <a:t>Paul’s concern for their glorification (2:19-20)</a:t>
            </a:r>
          </a:p>
          <a:p>
            <a:pPr marL="514350" indent="-514350" eaLnBrk="1" hangingPunct="1">
              <a:spcBef>
                <a:spcPts val="0"/>
              </a:spcBef>
              <a:spcAft>
                <a:spcPts val="2400"/>
              </a:spcAft>
              <a:buSzPct val="100000"/>
              <a:buFont typeface="+mj-lt"/>
              <a:buAutoNum type="arabicPeriod"/>
              <a:defRPr/>
            </a:pPr>
            <a:r>
              <a:rPr lang="en-US" dirty="0"/>
              <a:t>Timothy’s visit (3:1-5)</a:t>
            </a:r>
          </a:p>
          <a:p>
            <a:pPr marL="514350" indent="-514350" eaLnBrk="1" hangingPunct="1">
              <a:spcBef>
                <a:spcPts val="0"/>
              </a:spcBef>
              <a:spcAft>
                <a:spcPts val="2400"/>
              </a:spcAft>
              <a:buSzPct val="100000"/>
              <a:buFont typeface="+mj-lt"/>
              <a:buAutoNum type="arabicPeriod"/>
              <a:defRPr/>
            </a:pPr>
            <a:r>
              <a:rPr lang="en-US" dirty="0"/>
              <a:t>Relief at Timothy’s report (3:6-10)</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Paul’s prayer (3:11-13)</a:t>
            </a:r>
          </a:p>
        </p:txBody>
      </p:sp>
      <p:pic>
        <p:nvPicPr>
          <p:cNvPr id="4" name="Picture 3">
            <a:extLst>
              <a:ext uri="{FF2B5EF4-FFF2-40B4-BE49-F238E27FC236}">
                <a16:creationId xmlns:a16="http://schemas.microsoft.com/office/drawing/2014/main" id="{002988D7-E1E0-2E7B-FACF-EB2E6D3A4FCF}"/>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996936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B2036A-2BB5-D8FF-0E45-B015E7D620CE}"/>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5. Paul’s Prayer (3:11-13)</a:t>
            </a:r>
          </a:p>
        </p:txBody>
      </p:sp>
      <p:sp>
        <p:nvSpPr>
          <p:cNvPr id="17411" name="Rectangle 3">
            <a:extLst>
              <a:ext uri="{FF2B5EF4-FFF2-40B4-BE49-F238E27FC236}">
                <a16:creationId xmlns:a16="http://schemas.microsoft.com/office/drawing/2014/main" id="{12C5BFFC-1569-22C1-C010-A5DFA3FBF056}"/>
              </a:ext>
            </a:extLst>
          </p:cNvPr>
          <p:cNvSpPr>
            <a:spLocks noGrp="1" noChangeArrowheads="1"/>
          </p:cNvSpPr>
          <p:nvPr>
            <p:ph type="body" idx="1"/>
          </p:nvPr>
        </p:nvSpPr>
        <p:spPr>
          <a:xfrm>
            <a:off x="1066800" y="1946275"/>
            <a:ext cx="7754145" cy="4114800"/>
          </a:xfrm>
        </p:spPr>
        <p:txBody>
          <a:bodyPr/>
          <a:lstStyle/>
          <a:p>
            <a:pPr marL="742950" indent="-742950" eaLnBrk="1" hangingPunct="1">
              <a:spcBef>
                <a:spcPts val="0"/>
              </a:spcBef>
              <a:spcAft>
                <a:spcPts val="3600"/>
              </a:spcAft>
              <a:buClr>
                <a:srgbClr val="FF66FF"/>
              </a:buClr>
              <a:buSzPct val="100000"/>
              <a:buFont typeface="+mj-lt"/>
              <a:buAutoNum type="alphaLcPeriod"/>
              <a:defRPr/>
            </a:pPr>
            <a:r>
              <a:rPr lang="en-US" sz="3600" dirty="0"/>
              <a:t>Return to them (11)</a:t>
            </a:r>
          </a:p>
          <a:p>
            <a:pPr marL="742950" indent="-742950" eaLnBrk="1" hangingPunct="1">
              <a:spcBef>
                <a:spcPts val="0"/>
              </a:spcBef>
              <a:spcAft>
                <a:spcPts val="3600"/>
              </a:spcAft>
              <a:buClr>
                <a:srgbClr val="FF66FF"/>
              </a:buClr>
              <a:buSzPct val="100000"/>
              <a:buFont typeface="+mj-lt"/>
              <a:buAutoNum type="alphaLcPeriod"/>
              <a:defRPr/>
            </a:pPr>
            <a:r>
              <a:rPr lang="en-US" sz="3600" dirty="0"/>
              <a:t>Progressive sanctification (12)</a:t>
            </a:r>
          </a:p>
          <a:p>
            <a:pPr marL="742950" indent="-742950" eaLnBrk="1" hangingPunct="1">
              <a:spcBef>
                <a:spcPts val="0"/>
              </a:spcBef>
              <a:spcAft>
                <a:spcPts val="3600"/>
              </a:spcAft>
              <a:buClr>
                <a:srgbClr val="FF66FF"/>
              </a:buClr>
              <a:buSzPct val="100000"/>
              <a:buFont typeface="+mj-lt"/>
              <a:buAutoNum type="alphaLcPeriod"/>
              <a:defRPr/>
            </a:pPr>
            <a:r>
              <a:rPr lang="en-US" sz="3600" dirty="0"/>
              <a:t>Blamelessness at the Bema (13)</a:t>
            </a:r>
          </a:p>
          <a:p>
            <a:pPr marL="0" indent="0" eaLnBrk="1" hangingPunct="1">
              <a:spcBef>
                <a:spcPts val="0"/>
              </a:spcBef>
              <a:spcAft>
                <a:spcPts val="3600"/>
              </a:spcAft>
              <a:buNone/>
              <a:defRPr/>
            </a:pPr>
            <a:endParaRPr lang="en-US" dirty="0"/>
          </a:p>
        </p:txBody>
      </p:sp>
      <p:pic>
        <p:nvPicPr>
          <p:cNvPr id="4" name="Picture 3">
            <a:extLst>
              <a:ext uri="{FF2B5EF4-FFF2-40B4-BE49-F238E27FC236}">
                <a16:creationId xmlns:a16="http://schemas.microsoft.com/office/drawing/2014/main" id="{AC26C85E-192E-6874-89EC-F58F49D5C0E0}"/>
              </a:ext>
            </a:extLst>
          </p:cNvPr>
          <p:cNvPicPr>
            <a:picLocks noChangeAspect="1"/>
          </p:cNvPicPr>
          <p:nvPr/>
        </p:nvPicPr>
        <p:blipFill>
          <a:blip r:embed="rId2"/>
          <a:stretch>
            <a:fillRect/>
          </a:stretch>
        </p:blipFill>
        <p:spPr>
          <a:xfrm>
            <a:off x="8229600" y="2133600"/>
            <a:ext cx="3344418" cy="3200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B2036A-2BB5-D8FF-0E45-B015E7D620CE}"/>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5. Paul’s Prayer (3:11-13)</a:t>
            </a:r>
          </a:p>
        </p:txBody>
      </p:sp>
      <p:sp>
        <p:nvSpPr>
          <p:cNvPr id="17411" name="Rectangle 3">
            <a:extLst>
              <a:ext uri="{FF2B5EF4-FFF2-40B4-BE49-F238E27FC236}">
                <a16:creationId xmlns:a16="http://schemas.microsoft.com/office/drawing/2014/main" id="{12C5BFFC-1569-22C1-C010-A5DFA3FBF056}"/>
              </a:ext>
            </a:extLst>
          </p:cNvPr>
          <p:cNvSpPr>
            <a:spLocks noGrp="1" noChangeArrowheads="1"/>
          </p:cNvSpPr>
          <p:nvPr>
            <p:ph type="body" idx="1"/>
          </p:nvPr>
        </p:nvSpPr>
        <p:spPr>
          <a:xfrm>
            <a:off x="1066800" y="1946275"/>
            <a:ext cx="7754145" cy="4114800"/>
          </a:xfrm>
        </p:spPr>
        <p:txBody>
          <a:bodyPr/>
          <a:lstStyle/>
          <a:p>
            <a:pPr marL="742950" indent="-742950" eaLnBrk="1" hangingPunct="1">
              <a:spcBef>
                <a:spcPts val="0"/>
              </a:spcBef>
              <a:spcAft>
                <a:spcPts val="3600"/>
              </a:spcAft>
              <a:buClr>
                <a:srgbClr val="FF66FF"/>
              </a:buClr>
              <a:buSzPct val="100000"/>
              <a:buFont typeface="+mj-lt"/>
              <a:buAutoNum type="alphaLcPeriod"/>
              <a:defRPr/>
            </a:pPr>
            <a:r>
              <a:rPr lang="en-US" sz="3600" b="1" u="sng" dirty="0">
                <a:solidFill>
                  <a:srgbClr val="FFFFCC"/>
                </a:solidFill>
              </a:rPr>
              <a:t>Return to them (11)</a:t>
            </a:r>
          </a:p>
          <a:p>
            <a:pPr marL="742950" indent="-742950" eaLnBrk="1" hangingPunct="1">
              <a:spcBef>
                <a:spcPts val="0"/>
              </a:spcBef>
              <a:spcAft>
                <a:spcPts val="3600"/>
              </a:spcAft>
              <a:buClr>
                <a:srgbClr val="FF66FF"/>
              </a:buClr>
              <a:buSzPct val="100000"/>
              <a:buFont typeface="+mj-lt"/>
              <a:buAutoNum type="alphaLcPeriod"/>
              <a:defRPr/>
            </a:pPr>
            <a:r>
              <a:rPr lang="en-US" sz="3600" dirty="0"/>
              <a:t>Progressive sanctification (12)</a:t>
            </a:r>
          </a:p>
          <a:p>
            <a:pPr marL="742950" indent="-742950" eaLnBrk="1" hangingPunct="1">
              <a:spcBef>
                <a:spcPts val="0"/>
              </a:spcBef>
              <a:spcAft>
                <a:spcPts val="3600"/>
              </a:spcAft>
              <a:buClr>
                <a:srgbClr val="FF66FF"/>
              </a:buClr>
              <a:buSzPct val="100000"/>
              <a:buFont typeface="+mj-lt"/>
              <a:buAutoNum type="alphaLcPeriod"/>
              <a:defRPr/>
            </a:pPr>
            <a:r>
              <a:rPr lang="en-US" sz="3600" dirty="0"/>
              <a:t>Blamelessness at the Bema (13)</a:t>
            </a:r>
          </a:p>
          <a:p>
            <a:pPr marL="0" indent="0" eaLnBrk="1" hangingPunct="1">
              <a:spcBef>
                <a:spcPts val="0"/>
              </a:spcBef>
              <a:spcAft>
                <a:spcPts val="3600"/>
              </a:spcAft>
              <a:buNone/>
              <a:defRPr/>
            </a:pPr>
            <a:endParaRPr lang="en-US" dirty="0"/>
          </a:p>
        </p:txBody>
      </p:sp>
      <p:pic>
        <p:nvPicPr>
          <p:cNvPr id="4" name="Picture 3">
            <a:extLst>
              <a:ext uri="{FF2B5EF4-FFF2-40B4-BE49-F238E27FC236}">
                <a16:creationId xmlns:a16="http://schemas.microsoft.com/office/drawing/2014/main" id="{AC26C85E-192E-6874-89EC-F58F49D5C0E0}"/>
              </a:ext>
            </a:extLst>
          </p:cNvPr>
          <p:cNvPicPr>
            <a:picLocks noChangeAspect="1"/>
          </p:cNvPicPr>
          <p:nvPr/>
        </p:nvPicPr>
        <p:blipFill>
          <a:blip r:embed="rId2"/>
          <a:stretch>
            <a:fillRect/>
          </a:stretch>
        </p:blipFill>
        <p:spPr>
          <a:xfrm>
            <a:off x="8229600" y="2133600"/>
            <a:ext cx="3344418" cy="3200400"/>
          </a:xfrm>
          <a:prstGeom prst="rect">
            <a:avLst/>
          </a:prstGeom>
        </p:spPr>
      </p:pic>
    </p:spTree>
    <p:extLst>
      <p:ext uri="{BB962C8B-B14F-4D97-AF65-F5344CB8AC3E}">
        <p14:creationId xmlns:p14="http://schemas.microsoft.com/office/powerpoint/2010/main" val="9163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1E8B7BC3-D1ED-4068-815F-290A641240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0460" y="1143000"/>
            <a:ext cx="539108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FAD3E5-2FDF-4DB2-BB8B-8BFFD3C9F0F2}"/>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AA499D-909E-4431-96CC-F43227F40C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0787D6A1-3E96-426C-96CD-5F0F91836FA5}"/>
              </a:ext>
            </a:extLst>
          </p:cNvPr>
          <p:cNvSpPr txBox="1"/>
          <p:nvPr/>
        </p:nvSpPr>
        <p:spPr>
          <a:xfrm>
            <a:off x="609600" y="0"/>
            <a:ext cx="10972800" cy="5114221"/>
          </a:xfrm>
          <a:prstGeom prst="rect">
            <a:avLst/>
          </a:prstGeom>
          <a:noFill/>
        </p:spPr>
        <p:txBody>
          <a:bodyPr wrap="square">
            <a:spAutoFit/>
          </a:bodyPr>
          <a:lstStyle/>
          <a:p>
            <a:pPr marL="0" marR="0" algn="ctr" defTabSz="685800">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28:13, 15</a:t>
            </a:r>
          </a:p>
          <a:p>
            <a:pPr marL="0" marR="0" algn="just">
              <a:spcBef>
                <a:spcPts val="0"/>
              </a:spcBef>
              <a:spcAft>
                <a:spcPts val="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13</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“You were in Eden, the garden of God; Every precious stone was your covering: The ruby, the topaz and the diamond; The beryl, the onyx and the jasper; The lapis lazuli, the turquoise and the emerald; And the gold, the workmanship of your settings and sockets, Was in you. On the day that you were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created</a:t>
            </a:r>
            <a:r>
              <a:rPr lang="en-US" sz="3400" dirty="0">
                <a:effectLst>
                  <a:outerShdw blurRad="38100" dist="38100" dir="2700000" algn="tl">
                    <a:srgbClr val="000000">
                      <a:alpha val="43137"/>
                    </a:srgbClr>
                  </a:outerShdw>
                </a:effectLst>
                <a:latin typeface="Calibri" panose="020F0502020204030204" pitchFamily="34" charset="0"/>
              </a:rPr>
              <a:t> They were prepared…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15</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“You were blameless in your ways From the day you were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created</a:t>
            </a:r>
            <a:r>
              <a:rPr lang="en-US" sz="3400" dirty="0">
                <a:effectLst>
                  <a:outerShdw blurRad="38100" dist="38100" dir="2700000" algn="tl">
                    <a:srgbClr val="000000">
                      <a:alpha val="43137"/>
                    </a:srgbClr>
                  </a:outerShdw>
                </a:effectLst>
                <a:latin typeface="Calibri" panose="020F0502020204030204" pitchFamily="34" charset="0"/>
              </a:rPr>
              <a:t> Until unrighteousness was found in you. </a:t>
            </a:r>
          </a:p>
        </p:txBody>
      </p:sp>
    </p:spTree>
    <p:extLst>
      <p:ext uri="{BB962C8B-B14F-4D97-AF65-F5344CB8AC3E}">
        <p14:creationId xmlns:p14="http://schemas.microsoft.com/office/powerpoint/2010/main" val="279441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2286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215075952"/>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3E475D7B-4742-D9BA-4513-8FAFF084FD63}"/>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B2036A-2BB5-D8FF-0E45-B015E7D620CE}"/>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5. Paul’s Prayer (3:11-13)</a:t>
            </a:r>
          </a:p>
        </p:txBody>
      </p:sp>
      <p:sp>
        <p:nvSpPr>
          <p:cNvPr id="17411" name="Rectangle 3">
            <a:extLst>
              <a:ext uri="{FF2B5EF4-FFF2-40B4-BE49-F238E27FC236}">
                <a16:creationId xmlns:a16="http://schemas.microsoft.com/office/drawing/2014/main" id="{12C5BFFC-1569-22C1-C010-A5DFA3FBF056}"/>
              </a:ext>
            </a:extLst>
          </p:cNvPr>
          <p:cNvSpPr>
            <a:spLocks noGrp="1" noChangeArrowheads="1"/>
          </p:cNvSpPr>
          <p:nvPr>
            <p:ph type="body" idx="1"/>
          </p:nvPr>
        </p:nvSpPr>
        <p:spPr>
          <a:xfrm>
            <a:off x="1066800" y="1946275"/>
            <a:ext cx="7754145" cy="4114800"/>
          </a:xfrm>
        </p:spPr>
        <p:txBody>
          <a:bodyPr/>
          <a:lstStyle/>
          <a:p>
            <a:pPr marL="742950" indent="-742950" eaLnBrk="1" hangingPunct="1">
              <a:spcBef>
                <a:spcPts val="0"/>
              </a:spcBef>
              <a:spcAft>
                <a:spcPts val="3600"/>
              </a:spcAft>
              <a:buClr>
                <a:srgbClr val="FF66FF"/>
              </a:buClr>
              <a:buSzPct val="100000"/>
              <a:buFont typeface="+mj-lt"/>
              <a:buAutoNum type="alphaLcPeriod"/>
              <a:defRPr/>
            </a:pPr>
            <a:r>
              <a:rPr lang="en-US" sz="3600" dirty="0"/>
              <a:t>Return to them (11)</a:t>
            </a:r>
          </a:p>
          <a:p>
            <a:pPr marL="742950" indent="-742950" eaLnBrk="1" hangingPunct="1">
              <a:spcBef>
                <a:spcPts val="0"/>
              </a:spcBef>
              <a:spcAft>
                <a:spcPts val="3600"/>
              </a:spcAft>
              <a:buClr>
                <a:srgbClr val="FF66FF"/>
              </a:buClr>
              <a:buSzPct val="100000"/>
              <a:buFont typeface="+mj-lt"/>
              <a:buAutoNum type="alphaLcPeriod"/>
              <a:defRPr/>
            </a:pPr>
            <a:r>
              <a:rPr lang="en-US" sz="3600" b="1" u="sng" dirty="0">
                <a:solidFill>
                  <a:srgbClr val="FFFFCC"/>
                </a:solidFill>
              </a:rPr>
              <a:t>Progressive sanctification (12)</a:t>
            </a:r>
          </a:p>
          <a:p>
            <a:pPr marL="742950" indent="-742950" eaLnBrk="1" hangingPunct="1">
              <a:spcBef>
                <a:spcPts val="0"/>
              </a:spcBef>
              <a:spcAft>
                <a:spcPts val="3600"/>
              </a:spcAft>
              <a:buClr>
                <a:srgbClr val="FF66FF"/>
              </a:buClr>
              <a:buSzPct val="100000"/>
              <a:buFont typeface="+mj-lt"/>
              <a:buAutoNum type="alphaLcPeriod"/>
              <a:defRPr/>
            </a:pPr>
            <a:r>
              <a:rPr lang="en-US" sz="3600" dirty="0"/>
              <a:t>Blamelessness at the Bema (13)</a:t>
            </a:r>
          </a:p>
          <a:p>
            <a:pPr marL="0" indent="0" eaLnBrk="1" hangingPunct="1">
              <a:spcBef>
                <a:spcPts val="0"/>
              </a:spcBef>
              <a:spcAft>
                <a:spcPts val="3600"/>
              </a:spcAft>
              <a:buNone/>
              <a:defRPr/>
            </a:pPr>
            <a:endParaRPr lang="en-US" dirty="0"/>
          </a:p>
        </p:txBody>
      </p:sp>
      <p:pic>
        <p:nvPicPr>
          <p:cNvPr id="4" name="Picture 3">
            <a:extLst>
              <a:ext uri="{FF2B5EF4-FFF2-40B4-BE49-F238E27FC236}">
                <a16:creationId xmlns:a16="http://schemas.microsoft.com/office/drawing/2014/main" id="{AC26C85E-192E-6874-89EC-F58F49D5C0E0}"/>
              </a:ext>
            </a:extLst>
          </p:cNvPr>
          <p:cNvPicPr>
            <a:picLocks noChangeAspect="1"/>
          </p:cNvPicPr>
          <p:nvPr/>
        </p:nvPicPr>
        <p:blipFill>
          <a:blip r:embed="rId2"/>
          <a:stretch>
            <a:fillRect/>
          </a:stretch>
        </p:blipFill>
        <p:spPr>
          <a:xfrm>
            <a:off x="8229600" y="2133600"/>
            <a:ext cx="3344418" cy="3200400"/>
          </a:xfrm>
          <a:prstGeom prst="rect">
            <a:avLst/>
          </a:prstGeom>
        </p:spPr>
      </p:pic>
    </p:spTree>
    <p:extLst>
      <p:ext uri="{BB962C8B-B14F-4D97-AF65-F5344CB8AC3E}">
        <p14:creationId xmlns:p14="http://schemas.microsoft.com/office/powerpoint/2010/main" val="428477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u="sng"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43163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B2036A-2BB5-D8FF-0E45-B015E7D620CE}"/>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5. Paul’s Prayer (3:11-13)</a:t>
            </a:r>
          </a:p>
        </p:txBody>
      </p:sp>
      <p:sp>
        <p:nvSpPr>
          <p:cNvPr id="17411" name="Rectangle 3">
            <a:extLst>
              <a:ext uri="{FF2B5EF4-FFF2-40B4-BE49-F238E27FC236}">
                <a16:creationId xmlns:a16="http://schemas.microsoft.com/office/drawing/2014/main" id="{12C5BFFC-1569-22C1-C010-A5DFA3FBF056}"/>
              </a:ext>
            </a:extLst>
          </p:cNvPr>
          <p:cNvSpPr>
            <a:spLocks noGrp="1" noChangeArrowheads="1"/>
          </p:cNvSpPr>
          <p:nvPr>
            <p:ph type="body" idx="1"/>
          </p:nvPr>
        </p:nvSpPr>
        <p:spPr>
          <a:xfrm>
            <a:off x="1066800" y="1946275"/>
            <a:ext cx="7754145" cy="4114800"/>
          </a:xfrm>
        </p:spPr>
        <p:txBody>
          <a:bodyPr/>
          <a:lstStyle/>
          <a:p>
            <a:pPr marL="742950" indent="-742950" eaLnBrk="1" hangingPunct="1">
              <a:spcBef>
                <a:spcPts val="0"/>
              </a:spcBef>
              <a:spcAft>
                <a:spcPts val="3600"/>
              </a:spcAft>
              <a:buClr>
                <a:srgbClr val="FF66FF"/>
              </a:buClr>
              <a:buSzPct val="100000"/>
              <a:buFont typeface="+mj-lt"/>
              <a:buAutoNum type="alphaLcPeriod"/>
              <a:defRPr/>
            </a:pPr>
            <a:r>
              <a:rPr lang="en-US" sz="3600" dirty="0"/>
              <a:t>Return to them (11)</a:t>
            </a:r>
          </a:p>
          <a:p>
            <a:pPr marL="742950" indent="-742950" eaLnBrk="1" hangingPunct="1">
              <a:spcBef>
                <a:spcPts val="0"/>
              </a:spcBef>
              <a:spcAft>
                <a:spcPts val="3600"/>
              </a:spcAft>
              <a:buClr>
                <a:srgbClr val="FF66FF"/>
              </a:buClr>
              <a:buSzPct val="100000"/>
              <a:buFont typeface="+mj-lt"/>
              <a:buAutoNum type="alphaLcPeriod"/>
              <a:defRPr/>
            </a:pPr>
            <a:r>
              <a:rPr lang="en-US" sz="3600" dirty="0"/>
              <a:t>Progressive sanctification (12)</a:t>
            </a:r>
          </a:p>
          <a:p>
            <a:pPr marL="742950" indent="-742950" eaLnBrk="1" hangingPunct="1">
              <a:spcBef>
                <a:spcPts val="0"/>
              </a:spcBef>
              <a:spcAft>
                <a:spcPts val="3600"/>
              </a:spcAft>
              <a:buClr>
                <a:srgbClr val="FF66FF"/>
              </a:buClr>
              <a:buSzPct val="100000"/>
              <a:buFont typeface="+mj-lt"/>
              <a:buAutoNum type="alphaLcPeriod"/>
              <a:defRPr/>
            </a:pPr>
            <a:r>
              <a:rPr lang="en-US" sz="3600" b="1" u="sng" dirty="0">
                <a:solidFill>
                  <a:srgbClr val="FFFFCC"/>
                </a:solidFill>
              </a:rPr>
              <a:t>Blamelessness at the Bema (13)</a:t>
            </a:r>
          </a:p>
          <a:p>
            <a:pPr marL="0" indent="0" eaLnBrk="1" hangingPunct="1">
              <a:spcBef>
                <a:spcPts val="0"/>
              </a:spcBef>
              <a:spcAft>
                <a:spcPts val="3600"/>
              </a:spcAft>
              <a:buNone/>
              <a:defRPr/>
            </a:pPr>
            <a:endParaRPr lang="en-US" dirty="0"/>
          </a:p>
        </p:txBody>
      </p:sp>
      <p:pic>
        <p:nvPicPr>
          <p:cNvPr id="4" name="Picture 3">
            <a:extLst>
              <a:ext uri="{FF2B5EF4-FFF2-40B4-BE49-F238E27FC236}">
                <a16:creationId xmlns:a16="http://schemas.microsoft.com/office/drawing/2014/main" id="{AC26C85E-192E-6874-89EC-F58F49D5C0E0}"/>
              </a:ext>
            </a:extLst>
          </p:cNvPr>
          <p:cNvPicPr>
            <a:picLocks noChangeAspect="1"/>
          </p:cNvPicPr>
          <p:nvPr/>
        </p:nvPicPr>
        <p:blipFill>
          <a:blip r:embed="rId2"/>
          <a:stretch>
            <a:fillRect/>
          </a:stretch>
        </p:blipFill>
        <p:spPr>
          <a:xfrm>
            <a:off x="8229600" y="2133600"/>
            <a:ext cx="3344418" cy="3200400"/>
          </a:xfrm>
          <a:prstGeom prst="rect">
            <a:avLst/>
          </a:prstGeom>
        </p:spPr>
      </p:pic>
    </p:spTree>
    <p:extLst>
      <p:ext uri="{BB962C8B-B14F-4D97-AF65-F5344CB8AC3E}">
        <p14:creationId xmlns:p14="http://schemas.microsoft.com/office/powerpoint/2010/main" val="3740605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E6223D9-4FD5-7F26-D1DD-7D36DBECD263}"/>
              </a:ext>
            </a:extLst>
          </p:cNvPr>
          <p:cNvSpPr>
            <a:spLocks noGrp="1" noChangeArrowheads="1"/>
          </p:cNvSpPr>
          <p:nvPr>
            <p:ph type="title"/>
          </p:nvPr>
        </p:nvSpPr>
        <p:spPr>
          <a:xfrm>
            <a:off x="2667000" y="304800"/>
            <a:ext cx="7772400" cy="1143000"/>
          </a:xfrm>
        </p:spPr>
        <p:txBody>
          <a:bodyPr/>
          <a:lstStyle/>
          <a:p>
            <a:r>
              <a:rPr lang="en-US" altLang="en-US"/>
              <a:t>First Missionary Journey</a:t>
            </a:r>
          </a:p>
        </p:txBody>
      </p:sp>
      <p:pic>
        <p:nvPicPr>
          <p:cNvPr id="33795" name="Picture 3">
            <a:extLst>
              <a:ext uri="{FF2B5EF4-FFF2-40B4-BE49-F238E27FC236}">
                <a16:creationId xmlns:a16="http://schemas.microsoft.com/office/drawing/2014/main" id="{1BAAD559-BFF9-7AD5-6316-2E3DADA4B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880" y="137160"/>
            <a:ext cx="877824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2746BBD-7FE4-6A3B-2E17-3E91B43FB4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
          <p:cNvSpPr>
            <a:spLocks noChangeArrowheads="1"/>
          </p:cNvSpPr>
          <p:nvPr/>
        </p:nvSpPr>
        <p:spPr bwMode="auto">
          <a:xfrm>
            <a:off x="609600" y="1"/>
            <a:ext cx="10972800" cy="2462213"/>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Peter 1:15-16</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like the Holy One who called you, be holy yourselves also in all your behavior; </a:t>
            </a:r>
            <a:r>
              <a:rPr lang="en-US" sz="36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because it is written,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You shall be holy, for I am holy</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p:txBody>
      </p:sp>
      <p:pic>
        <p:nvPicPr>
          <p:cNvPr id="1026" name="Picture 2" descr="The Doctrine of Holiness">
            <a:extLst>
              <a:ext uri="{FF2B5EF4-FFF2-40B4-BE49-F238E27FC236}">
                <a16:creationId xmlns:a16="http://schemas.microsoft.com/office/drawing/2014/main" id="{A26427BE-D39F-4351-8C0B-2783FC27D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26531"/>
            <a:ext cx="3962400" cy="2074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21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3:10-11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day of the Lord will come like a thief, in which the heavens will pass away with a roar and the elements will be destroyed with intense heat, and the earth and its works will be burned up.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all these things are to be destroyed in this way,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sort of people ought you to be in holy conduct and godliness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756073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C3F4D1-8332-460B-A3F1-D84F0E671FB2}"/>
              </a:ext>
            </a:extLst>
          </p:cNvPr>
          <p:cNvPicPr>
            <a:picLocks noChangeAspect="1"/>
          </p:cNvPicPr>
          <p:nvPr/>
        </p:nvPicPr>
        <p:blipFill>
          <a:blip r:embed="rId2"/>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DC004D66-7F9D-462D-95E7-1509380CE233}"/>
              </a:ext>
            </a:extLst>
          </p:cNvPr>
          <p:cNvSpPr txBox="1"/>
          <p:nvPr/>
        </p:nvSpPr>
        <p:spPr>
          <a:xfrm>
            <a:off x="609600" y="0"/>
            <a:ext cx="10972800" cy="1969770"/>
          </a:xfrm>
          <a:prstGeom prst="rect">
            <a:avLst/>
          </a:prstGeom>
          <a:noFill/>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rPr>
              <a:t>“Looking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blessed hope</a:t>
            </a:r>
            <a:r>
              <a:rPr lang="en-US" sz="3600" dirty="0">
                <a:effectLst>
                  <a:outerShdw blurRad="38100" dist="38100" dir="2700000" algn="tl">
                    <a:srgbClr val="000000">
                      <a:alpha val="43137"/>
                    </a:srgbClr>
                  </a:outerShdw>
                </a:effectLst>
                <a:latin typeface="Calibri" panose="020F0502020204030204" pitchFamily="34" charset="0"/>
              </a:rPr>
              <a:t> and the appearing of the glory of our great God and Savior, Christ Jesus.” </a:t>
            </a:r>
          </a:p>
        </p:txBody>
      </p:sp>
      <p:pic>
        <p:nvPicPr>
          <p:cNvPr id="5" name="Picture 4">
            <a:extLst>
              <a:ext uri="{FF2B5EF4-FFF2-40B4-BE49-F238E27FC236}">
                <a16:creationId xmlns:a16="http://schemas.microsoft.com/office/drawing/2014/main" id="{BDFCA409-B4DE-48BE-AC96-C1E1F8E992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14600"/>
            <a:ext cx="3000375" cy="2286000"/>
          </a:xfrm>
          <a:prstGeom prst="rect">
            <a:avLst/>
          </a:prstGeom>
        </p:spPr>
      </p:pic>
      <p:pic>
        <p:nvPicPr>
          <p:cNvPr id="7" name="Picture 2" descr="Serve Wenatchee Valley">
            <a:extLst>
              <a:ext uri="{FF2B5EF4-FFF2-40B4-BE49-F238E27FC236}">
                <a16:creationId xmlns:a16="http://schemas.microsoft.com/office/drawing/2014/main" id="{191EEFCF-662F-4C32-B56F-A3EE66801B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23337">
            <a:off x="1998305" y="2929918"/>
            <a:ext cx="2040755"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rve Wenatchee Valley">
            <a:extLst>
              <a:ext uri="{FF2B5EF4-FFF2-40B4-BE49-F238E27FC236}">
                <a16:creationId xmlns:a16="http://schemas.microsoft.com/office/drawing/2014/main" id="{302B8800-9007-489E-AF7B-38A9567B3F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24449">
            <a:off x="8082188" y="3810001"/>
            <a:ext cx="2027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rve Wenatchee Valley">
            <a:extLst>
              <a:ext uri="{FF2B5EF4-FFF2-40B4-BE49-F238E27FC236}">
                <a16:creationId xmlns:a16="http://schemas.microsoft.com/office/drawing/2014/main" id="{187AECA4-F0EA-45C9-9EAA-57F0210545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23337">
            <a:off x="2163694" y="3810000"/>
            <a:ext cx="2027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rve Wenatchee Valley">
            <a:extLst>
              <a:ext uri="{FF2B5EF4-FFF2-40B4-BE49-F238E27FC236}">
                <a16:creationId xmlns:a16="http://schemas.microsoft.com/office/drawing/2014/main" id="{84F67922-05CF-45AF-BDF4-D5072B9218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24449">
            <a:off x="8251079" y="2925396"/>
            <a:ext cx="204177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1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8229600" cy="3733800"/>
          </a:xfrm>
        </p:spPr>
        <p:txBody>
          <a:bodyPr/>
          <a:lstStyle/>
          <a:p>
            <a:pPr marL="0" indent="0" algn="just">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 new with the fact that almost </a:t>
            </a:r>
            <a:r>
              <a:rPr lang="en-US" b="1" u="sng" dirty="0">
                <a:solidFill>
                  <a:srgbClr val="FFFFCC"/>
                </a:solidFill>
                <a:effectLst>
                  <a:outerShdw blurRad="38100" dist="38100" dir="2700000" algn="tl">
                    <a:srgbClr val="000000">
                      <a:alpha val="43137"/>
                    </a:srgbClr>
                  </a:outerShdw>
                </a:effectLst>
              </a:rPr>
              <a:t>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4000" dirty="0">
                <a:effectLst>
                  <a:outerShdw blurRad="38100" dist="38100" dir="2700000" algn="tl">
                    <a:srgbClr val="000000"/>
                  </a:outerShdw>
                </a:effectLst>
                <a:ea typeface="+mn-ea"/>
                <a:cs typeface="Arial" charset="0"/>
              </a:rPr>
              <a:t>J. Dwight Pentecost</a:t>
            </a:r>
          </a:p>
          <a:p>
            <a:pPr algn="ctr" eaLnBrk="1" hangingPunct="1"/>
            <a:r>
              <a:rPr lang="en-US" sz="1800" kern="0" dirty="0">
                <a:solidFill>
                  <a:schemeClr val="tx1"/>
                </a:solidFill>
                <a:effectLst>
                  <a:outerShdw blurRad="38100" dist="38100" dir="2700000" algn="tl">
                    <a:srgbClr val="000000">
                      <a:alpha val="43137"/>
                    </a:srgbClr>
                  </a:outerShdw>
                </a:effectLst>
              </a:rPr>
              <a:t>Prophecy For Today, Page 20</a:t>
            </a:r>
          </a:p>
        </p:txBody>
      </p:sp>
      <p:pic>
        <p:nvPicPr>
          <p:cNvPr id="2" name="Picture 1">
            <a:extLst>
              <a:ext uri="{FF2B5EF4-FFF2-40B4-BE49-F238E27FC236}">
                <a16:creationId xmlns:a16="http://schemas.microsoft.com/office/drawing/2014/main" id="{39B8F7F3-7B77-5697-4604-8D3F3E221906}"/>
              </a:ext>
            </a:extLst>
          </p:cNvPr>
          <p:cNvPicPr>
            <a:picLocks noChangeAspect="1"/>
          </p:cNvPicPr>
          <p:nvPr/>
        </p:nvPicPr>
        <p:blipFill>
          <a:blip r:embed="rId2"/>
          <a:stretch>
            <a:fillRect/>
          </a:stretch>
        </p:blipFill>
        <p:spPr>
          <a:xfrm>
            <a:off x="9113520" y="1828800"/>
            <a:ext cx="2468880" cy="3657600"/>
          </a:xfrm>
          <a:prstGeom prst="rect">
            <a:avLst/>
          </a:prstGeom>
          <a:ln>
            <a:solidFill>
              <a:schemeClr val="tx1"/>
            </a:solidFill>
          </a:ln>
        </p:spPr>
      </p:pic>
      <p:pic>
        <p:nvPicPr>
          <p:cNvPr id="3" name="Picture 2">
            <a:extLst>
              <a:ext uri="{FF2B5EF4-FFF2-40B4-BE49-F238E27FC236}">
                <a16:creationId xmlns:a16="http://schemas.microsoft.com/office/drawing/2014/main" id="{5119B24A-A272-8A09-B274-CF34F4933829}"/>
              </a:ext>
            </a:extLst>
          </p:cNvPr>
          <p:cNvPicPr>
            <a:picLocks noChangeAspect="1"/>
          </p:cNvPicPr>
          <p:nvPr/>
        </p:nvPicPr>
        <p:blipFill>
          <a:blip r:embed="rId3"/>
          <a:stretch>
            <a:fillRect/>
          </a:stretch>
        </p:blipFill>
        <p:spPr>
          <a:xfrm>
            <a:off x="685800" y="121920"/>
            <a:ext cx="1423983" cy="914400"/>
          </a:xfrm>
          <a:prstGeom prst="rect">
            <a:avLst/>
          </a:prstGeom>
          <a:ln>
            <a:solidFill>
              <a:schemeClr val="tx1"/>
            </a:solidFill>
          </a:ln>
        </p:spPr>
      </p:pic>
    </p:spTree>
    <p:extLst>
      <p:ext uri="{BB962C8B-B14F-4D97-AF65-F5344CB8AC3E}">
        <p14:creationId xmlns:p14="http://schemas.microsoft.com/office/powerpoint/2010/main" val="2785948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0" y="228600"/>
            <a:ext cx="9144000" cy="914400"/>
          </a:xfrm>
        </p:spPr>
        <p:txBody>
          <a:bodyPr/>
          <a:lstStyle/>
          <a:p>
            <a:pPr algn="ctr" eaLnBrk="1" hangingPunct="1"/>
            <a:r>
              <a:rPr lang="en-US" sz="4000" dirty="0">
                <a:effectLst>
                  <a:outerShdw blurRad="38100" dist="38100" dir="2700000" algn="tl">
                    <a:srgbClr val="000000">
                      <a:alpha val="43137"/>
                    </a:srgbClr>
                  </a:outerShdw>
                </a:effectLst>
                <a:cs typeface="Calibri" panose="020F0502020204030204" pitchFamily="34" charset="0"/>
              </a:rPr>
              <a:t>Biblical Prophecy: Importance</a:t>
            </a:r>
          </a:p>
        </p:txBody>
      </p:sp>
      <p:sp>
        <p:nvSpPr>
          <p:cNvPr id="50179" name="Rectangle 3"/>
          <p:cNvSpPr>
            <a:spLocks noGrp="1" noChangeArrowheads="1"/>
          </p:cNvSpPr>
          <p:nvPr>
            <p:ph type="body" idx="1"/>
          </p:nvPr>
        </p:nvSpPr>
        <p:spPr>
          <a:xfrm>
            <a:off x="2826933" y="1371600"/>
            <a:ext cx="6538137" cy="2286002"/>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27% of Scripture was prophetic at the time it was written</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 Peter 1:19</a:t>
            </a:r>
          </a:p>
        </p:txBody>
      </p:sp>
      <p:pic>
        <p:nvPicPr>
          <p:cNvPr id="2" name="Picture 1">
            <a:extLst>
              <a:ext uri="{FF2B5EF4-FFF2-40B4-BE49-F238E27FC236}">
                <a16:creationId xmlns:a16="http://schemas.microsoft.com/office/drawing/2014/main" id="{2E576EF5-0A02-4B04-B8FB-2D1A32C4B3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2141" y="3810000"/>
            <a:ext cx="3827721" cy="2743200"/>
          </a:xfrm>
          <a:prstGeom prst="rect">
            <a:avLst/>
          </a:prstGeom>
          <a:ln>
            <a:solidFill>
              <a:schemeClr val="tx1"/>
            </a:solidFill>
          </a:ln>
        </p:spPr>
      </p:pic>
    </p:spTree>
    <p:extLst>
      <p:ext uri="{BB962C8B-B14F-4D97-AF65-F5344CB8AC3E}">
        <p14:creationId xmlns:p14="http://schemas.microsoft.com/office/powerpoint/2010/main" val="3475243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lnSpc>
                <a:spcPct val="90000"/>
              </a:lnSpc>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extLst>
              <p:ext uri="{D42A27DB-BD31-4B8C-83A1-F6EECF244321}">
                <p14:modId xmlns:p14="http://schemas.microsoft.com/office/powerpoint/2010/main" val="735910678"/>
              </p:ext>
            </p:extLst>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lnSpc>
                <a:spcPct val="90000"/>
              </a:lnSpc>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the dead in Christ will rise first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together with them in the clouds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946275"/>
            <a:ext cx="6553200" cy="3006725"/>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685800">
              <a:lnSpc>
                <a:spcPct val="90000"/>
              </a:lnSpc>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u="sng" kern="1200" dirty="0">
                <a:solidFill>
                  <a:srgbClr val="FFFFCC"/>
                </a:solidFill>
              </a:rPr>
              <a:t>Personal (1–3)</a:t>
            </a:r>
          </a:p>
          <a:p>
            <a:pPr lvl="1" eaLnBrk="1" hangingPunct="1">
              <a:spcBef>
                <a:spcPts val="0"/>
              </a:spcBef>
              <a:spcAft>
                <a:spcPts val="1800"/>
              </a:spcAft>
              <a:defRPr/>
            </a:pPr>
            <a:r>
              <a:rPr lang="en-US" sz="2800" b="1" dirty="0">
                <a:solidFill>
                  <a:srgbClr val="FFFFCC"/>
                </a:solidFill>
                <a:ea typeface="+mn-ea"/>
                <a:cs typeface="+mn-cs"/>
              </a:rPr>
              <a:t>Genuine conversion (1)</a:t>
            </a:r>
          </a:p>
          <a:p>
            <a:pPr lvl="1" eaLnBrk="1" hangingPunct="1">
              <a:spcBef>
                <a:spcPts val="0"/>
              </a:spcBef>
              <a:spcAft>
                <a:spcPts val="1800"/>
              </a:spcAft>
              <a:defRPr/>
            </a:pPr>
            <a:r>
              <a:rPr lang="en-US" sz="2800" b="1" dirty="0">
                <a:solidFill>
                  <a:srgbClr val="FFFFCC"/>
                </a:solidFill>
                <a:ea typeface="+mn-ea"/>
                <a:cs typeface="+mn-cs"/>
              </a:rPr>
              <a:t>Impure motives (2:1-16)</a:t>
            </a:r>
          </a:p>
          <a:p>
            <a:pPr lvl="1" eaLnBrk="1" hangingPunct="1">
              <a:spcBef>
                <a:spcPts val="0"/>
              </a:spcBef>
              <a:spcAft>
                <a:spcPts val="1800"/>
              </a:spcAft>
              <a:defRPr/>
            </a:pPr>
            <a:r>
              <a:rPr lang="en-US" sz="2800" b="1" dirty="0">
                <a:solidFill>
                  <a:srgbClr val="FFFFCC"/>
                </a:solidFill>
              </a:rPr>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491093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A5B1F67-48CC-F9F8-7A92-26024C695C69}"/>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Lack of Concern? (2:17–3:13)</a:t>
            </a:r>
          </a:p>
        </p:txBody>
      </p:sp>
      <p:sp>
        <p:nvSpPr>
          <p:cNvPr id="20483" name="Rectangle 3">
            <a:extLst>
              <a:ext uri="{FF2B5EF4-FFF2-40B4-BE49-F238E27FC236}">
                <a16:creationId xmlns:a16="http://schemas.microsoft.com/office/drawing/2014/main" id="{4D8C0F71-37CA-9190-81E1-0AF7A390CD09}"/>
              </a:ext>
            </a:extLst>
          </p:cNvPr>
          <p:cNvSpPr>
            <a:spLocks noGrp="1" noChangeArrowheads="1"/>
          </p:cNvSpPr>
          <p:nvPr>
            <p:ph type="body" idx="1"/>
          </p:nvPr>
        </p:nvSpPr>
        <p:spPr>
          <a:xfrm>
            <a:off x="1961357" y="1752600"/>
            <a:ext cx="8269287" cy="4114800"/>
          </a:xfrm>
        </p:spPr>
        <p:txBody>
          <a:bodyPr/>
          <a:lstStyle/>
          <a:p>
            <a:pPr marL="514350" indent="-514350" eaLnBrk="1" hangingPunct="1">
              <a:spcBef>
                <a:spcPts val="0"/>
              </a:spcBef>
              <a:spcAft>
                <a:spcPts val="2400"/>
              </a:spcAft>
              <a:buSzPct val="100000"/>
              <a:buFont typeface="+mj-lt"/>
              <a:buAutoNum type="arabicPeriod"/>
              <a:defRPr/>
            </a:pPr>
            <a:r>
              <a:rPr lang="en-US" dirty="0"/>
              <a:t>Paul’s plan to visit (2:17-18)</a:t>
            </a:r>
          </a:p>
          <a:p>
            <a:pPr marL="514350" indent="-514350" eaLnBrk="1" hangingPunct="1">
              <a:spcBef>
                <a:spcPts val="0"/>
              </a:spcBef>
              <a:spcAft>
                <a:spcPts val="2400"/>
              </a:spcAft>
              <a:buSzPct val="100000"/>
              <a:buFont typeface="+mj-lt"/>
              <a:buAutoNum type="arabicPeriod"/>
              <a:defRPr/>
            </a:pPr>
            <a:r>
              <a:rPr lang="en-US" dirty="0"/>
              <a:t>Paul’s concern for their glorification (2:19-20)</a:t>
            </a:r>
          </a:p>
          <a:p>
            <a:pPr marL="514350" indent="-514350" eaLnBrk="1" hangingPunct="1">
              <a:spcBef>
                <a:spcPts val="0"/>
              </a:spcBef>
              <a:spcAft>
                <a:spcPts val="2400"/>
              </a:spcAft>
              <a:buSzPct val="100000"/>
              <a:buFont typeface="+mj-lt"/>
              <a:buAutoNum type="arabicPeriod"/>
              <a:defRPr/>
            </a:pPr>
            <a:r>
              <a:rPr lang="en-US" dirty="0"/>
              <a:t>Timothy’s visit (3:1-5)</a:t>
            </a:r>
          </a:p>
          <a:p>
            <a:pPr marL="514350" indent="-514350" eaLnBrk="1" hangingPunct="1">
              <a:spcBef>
                <a:spcPts val="0"/>
              </a:spcBef>
              <a:spcAft>
                <a:spcPts val="2400"/>
              </a:spcAft>
              <a:buSzPct val="100000"/>
              <a:buFont typeface="+mj-lt"/>
              <a:buAutoNum type="arabicPeriod"/>
              <a:defRPr/>
            </a:pPr>
            <a:r>
              <a:rPr lang="en-US" dirty="0"/>
              <a:t>Relief at Timothy’s report (3:6-10)</a:t>
            </a:r>
          </a:p>
          <a:p>
            <a:pPr marL="514350" indent="-514350" eaLnBrk="1" hangingPunct="1">
              <a:spcBef>
                <a:spcPts val="0"/>
              </a:spcBef>
              <a:spcAft>
                <a:spcPts val="2400"/>
              </a:spcAft>
              <a:buSzPct val="100000"/>
              <a:buFont typeface="+mj-lt"/>
              <a:buAutoNum type="arabicPeriod"/>
              <a:defRPr/>
            </a:pPr>
            <a:r>
              <a:rPr lang="en-US" dirty="0"/>
              <a:t>Paul’s prayer (3:11-13)</a:t>
            </a:r>
          </a:p>
        </p:txBody>
      </p:sp>
      <p:pic>
        <p:nvPicPr>
          <p:cNvPr id="4" name="Picture 3">
            <a:extLst>
              <a:ext uri="{FF2B5EF4-FFF2-40B4-BE49-F238E27FC236}">
                <a16:creationId xmlns:a16="http://schemas.microsoft.com/office/drawing/2014/main" id="{002988D7-E1E0-2E7B-FACF-EB2E6D3A4FCF}"/>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697718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Tree>
    <p:extLst>
      <p:ext uri="{BB962C8B-B14F-4D97-AF65-F5344CB8AC3E}">
        <p14:creationId xmlns:p14="http://schemas.microsoft.com/office/powerpoint/2010/main" val="2042616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b="1" u="sng" dirty="0">
                <a:solidFill>
                  <a:srgbClr val="FFFFCC"/>
                </a:solidFill>
              </a:rPr>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9583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b="1" u="sng" dirty="0">
                <a:solidFill>
                  <a:srgbClr val="FFFFCC"/>
                </a:solidFill>
              </a:rPr>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8366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A5B1F67-48CC-F9F8-7A92-26024C695C69}"/>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Lack of Concern? (2:17–3:13)</a:t>
            </a:r>
          </a:p>
        </p:txBody>
      </p:sp>
      <p:sp>
        <p:nvSpPr>
          <p:cNvPr id="20483" name="Rectangle 3">
            <a:extLst>
              <a:ext uri="{FF2B5EF4-FFF2-40B4-BE49-F238E27FC236}">
                <a16:creationId xmlns:a16="http://schemas.microsoft.com/office/drawing/2014/main" id="{4D8C0F71-37CA-9190-81E1-0AF7A390CD09}"/>
              </a:ext>
            </a:extLst>
          </p:cNvPr>
          <p:cNvSpPr>
            <a:spLocks noGrp="1" noChangeArrowheads="1"/>
          </p:cNvSpPr>
          <p:nvPr>
            <p:ph type="body" idx="1"/>
          </p:nvPr>
        </p:nvSpPr>
        <p:spPr>
          <a:xfrm>
            <a:off x="1961357" y="1752600"/>
            <a:ext cx="8269287" cy="4114800"/>
          </a:xfrm>
        </p:spPr>
        <p:txBody>
          <a:bodyPr/>
          <a:lstStyle/>
          <a:p>
            <a:pPr marL="514350" indent="-514350" eaLnBrk="1" hangingPunct="1">
              <a:spcBef>
                <a:spcPts val="0"/>
              </a:spcBef>
              <a:spcAft>
                <a:spcPts val="2400"/>
              </a:spcAft>
              <a:buSzPct val="100000"/>
              <a:buFont typeface="+mj-lt"/>
              <a:buAutoNum type="arabicPeriod"/>
              <a:defRPr/>
            </a:pPr>
            <a:r>
              <a:rPr lang="en-US" dirty="0"/>
              <a:t>Paul’s plan to visit (2:17-18)</a:t>
            </a:r>
          </a:p>
          <a:p>
            <a:pPr marL="514350" indent="-514350" eaLnBrk="1" hangingPunct="1">
              <a:spcBef>
                <a:spcPts val="0"/>
              </a:spcBef>
              <a:spcAft>
                <a:spcPts val="2400"/>
              </a:spcAft>
              <a:buSzPct val="100000"/>
              <a:buFont typeface="+mj-lt"/>
              <a:buAutoNum type="arabicPeriod"/>
              <a:defRPr/>
            </a:pPr>
            <a:r>
              <a:rPr lang="en-US" dirty="0"/>
              <a:t>Paul’s concern for their glorification (2:19-20)</a:t>
            </a:r>
          </a:p>
          <a:p>
            <a:pPr marL="514350" indent="-514350" eaLnBrk="1" hangingPunct="1">
              <a:spcBef>
                <a:spcPts val="0"/>
              </a:spcBef>
              <a:spcAft>
                <a:spcPts val="2400"/>
              </a:spcAft>
              <a:buSzPct val="100000"/>
              <a:buFont typeface="+mj-lt"/>
              <a:buAutoNum type="arabicPeriod"/>
              <a:defRPr/>
            </a:pPr>
            <a:r>
              <a:rPr lang="en-US" dirty="0"/>
              <a:t>Timothy’s visit (3:1-5)</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Relief at Timothy’s report (3:6-10)</a:t>
            </a:r>
          </a:p>
          <a:p>
            <a:pPr marL="514350" indent="-514350" eaLnBrk="1" hangingPunct="1">
              <a:spcBef>
                <a:spcPts val="0"/>
              </a:spcBef>
              <a:spcAft>
                <a:spcPts val="2400"/>
              </a:spcAft>
              <a:buSzPct val="100000"/>
              <a:buFont typeface="+mj-lt"/>
              <a:buAutoNum type="arabicPeriod"/>
              <a:defRPr/>
            </a:pPr>
            <a:r>
              <a:rPr lang="en-US" dirty="0"/>
              <a:t>Paul’s prayer (3:11-13)</a:t>
            </a:r>
          </a:p>
        </p:txBody>
      </p:sp>
      <p:pic>
        <p:nvPicPr>
          <p:cNvPr id="4" name="Picture 3">
            <a:extLst>
              <a:ext uri="{FF2B5EF4-FFF2-40B4-BE49-F238E27FC236}">
                <a16:creationId xmlns:a16="http://schemas.microsoft.com/office/drawing/2014/main" id="{002988D7-E1E0-2E7B-FACF-EB2E6D3A4FCF}"/>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92372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438400" y="0"/>
            <a:ext cx="7772400" cy="1143000"/>
          </a:xfrm>
        </p:spPr>
        <p:txBody>
          <a:bodyPr vert="horz" wrap="square" lIns="92075" tIns="46038" rIns="92075" bIns="46038" numCol="1" anchor="ctr" anchorCtr="0" compatLnSpc="1">
            <a:prstTxWarp prst="textNoShape">
              <a:avLst/>
            </a:prstTxWarp>
          </a:bodyPr>
          <a:lstStyle/>
          <a:p>
            <a:pPr algn="ct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76096146"/>
              </p:ext>
            </p:extLst>
          </p:nvPr>
        </p:nvGraphicFramePr>
        <p:xfrm>
          <a:off x="609600" y="1143000"/>
          <a:ext cx="10972800" cy="4419601"/>
        </p:xfrm>
        <a:graphic>
          <a:graphicData uri="http://schemas.openxmlformats.org/drawingml/2006/table">
            <a:tbl>
              <a:tblPr>
                <a:tableStyleId>{16D9F66E-5EB9-4882-86FB-DCBF35E3C3E4}</a:tableStyleId>
              </a:tblPr>
              <a:tblGrid>
                <a:gridCol w="32512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811649">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extLst>
                  <a:ext uri="{0D108BD9-81ED-4DB2-BD59-A6C34878D82A}">
                    <a16:rowId xmlns:a16="http://schemas.microsoft.com/office/drawing/2014/main" val="10000"/>
                  </a:ext>
                </a:extLst>
              </a:tr>
              <a:tr h="873207">
                <a:tc>
                  <a:txBody>
                    <a:bodyPr/>
                    <a:lstStyle/>
                    <a:p>
                      <a:pPr algn="ctr"/>
                      <a:r>
                        <a:rPr lang="en-US" sz="3200" b="1" dirty="0">
                          <a:latin typeface="Calibri" pitchFamily="34" charset="0"/>
                          <a:cs typeface="Calibri" pitchFamily="34" charset="0"/>
                        </a:rPr>
                        <a:t>Tense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solidFill>
                      <a:schemeClr val="tx1"/>
                    </a:solidFill>
                  </a:tcPr>
                </a:tc>
                <a:extLst>
                  <a:ext uri="{0D108BD9-81ED-4DB2-BD59-A6C34878D82A}">
                    <a16:rowId xmlns:a16="http://schemas.microsoft.com/office/drawing/2014/main" val="10001"/>
                  </a:ext>
                </a:extLst>
              </a:tr>
              <a:tr h="1126207">
                <a:tc>
                  <a:txBody>
                    <a:bodyPr/>
                    <a:lstStyle/>
                    <a:p>
                      <a:pPr algn="ctr"/>
                      <a:r>
                        <a:rPr lang="en-US" sz="3200" b="1" dirty="0">
                          <a:latin typeface="Calibri" pitchFamily="34" charset="0"/>
                          <a:cs typeface="Calibri" pitchFamily="34" charset="0"/>
                        </a:rPr>
                        <a:t>Saved from sin’s:</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solidFill>
                      <a:schemeClr val="tx1"/>
                    </a:solidFill>
                  </a:tcPr>
                </a:tc>
                <a:extLst>
                  <a:ext uri="{0D108BD9-81ED-4DB2-BD59-A6C34878D82A}">
                    <a16:rowId xmlns:a16="http://schemas.microsoft.com/office/drawing/2014/main" val="10002"/>
                  </a:ext>
                </a:extLst>
              </a:tr>
              <a:tr h="1608538">
                <a:tc>
                  <a:txBody>
                    <a:bodyPr/>
                    <a:lstStyle/>
                    <a:p>
                      <a:pPr algn="ctr"/>
                      <a:r>
                        <a:rPr lang="en-US" sz="3200" b="1" dirty="0">
                          <a:latin typeface="Calibri" pitchFamily="34" charset="0"/>
                          <a:cs typeface="Calibri" pitchFamily="34" charset="0"/>
                        </a:rPr>
                        <a:t>Scripture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9290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754D5-C847-932E-6C83-83D95E7A455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1"/>
            <a:ext cx="10972800" cy="3939540"/>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1:5-7</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5</a:t>
            </a:r>
            <a:r>
              <a:rPr lang="en-US" sz="34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moral excellence, knowledge, </a:t>
            </a:r>
            <a:r>
              <a:rPr lang="en-US" sz="3400" baseline="30000" dirty="0">
                <a:effectLst>
                  <a:outerShdw blurRad="38100" dist="38100" dir="2700000" algn="tl">
                    <a:srgbClr val="000000">
                      <a:alpha val="43137"/>
                    </a:srgbClr>
                  </a:outerShdw>
                </a:effectLst>
                <a:latin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rPr>
              <a:t>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knowledge, self-control,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self-control, perseverance,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perseverance, godliness, </a:t>
            </a:r>
            <a:r>
              <a:rPr lang="en-US" sz="3400" baseline="30000" dirty="0">
                <a:effectLst>
                  <a:outerShdw blurRad="38100" dist="38100" dir="2700000" algn="tl">
                    <a:srgbClr val="000000">
                      <a:alpha val="43137"/>
                    </a:srgbClr>
                  </a:outerShdw>
                </a:effectLst>
                <a:latin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rPr>
              <a:t>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63585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2209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pic>
        <p:nvPicPr>
          <p:cNvPr id="2" name="Picture 1">
            <a:extLst>
              <a:ext uri="{FF2B5EF4-FFF2-40B4-BE49-F238E27FC236}">
                <a16:creationId xmlns:a16="http://schemas.microsoft.com/office/drawing/2014/main" id="{5240861B-CE2D-4FC8-9428-4CE5AD9F31E6}"/>
              </a:ext>
            </a:extLst>
          </p:cNvPr>
          <p:cNvPicPr>
            <a:picLocks noChangeAspect="1"/>
          </p:cNvPicPr>
          <p:nvPr/>
        </p:nvPicPr>
        <p:blipFill>
          <a:blip r:embed="rId2"/>
          <a:stretch>
            <a:fillRect/>
          </a:stretch>
        </p:blipFill>
        <p:spPr>
          <a:xfrm>
            <a:off x="2139353" y="1447801"/>
            <a:ext cx="7913294" cy="49930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754D5-C847-932E-6C83-83D95E7A455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1"/>
            <a:ext cx="10972800" cy="4124206"/>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1:5-7</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moral excellence, knowledge, </a:t>
            </a:r>
            <a:r>
              <a:rPr lang="en-US" sz="3600" baseline="30000" dirty="0">
                <a:effectLst>
                  <a:outerShdw blurRad="38100" dist="38100" dir="2700000" algn="tl">
                    <a:srgbClr val="000000">
                      <a:alpha val="43137"/>
                    </a:srgbClr>
                  </a:outerShdw>
                </a:effectLst>
                <a:latin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knowledge, self-control,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self-control, perseverance,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perseverance, godliness, </a:t>
            </a:r>
            <a:r>
              <a:rPr lang="en-US" sz="3600" baseline="30000" dirty="0">
                <a:effectLst>
                  <a:outerShdw blurRad="38100" dist="38100" dir="2700000" algn="tl">
                    <a:srgbClr val="000000">
                      <a:alpha val="43137"/>
                    </a:srgbClr>
                  </a:outerShdw>
                </a:effectLst>
                <a:latin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brotherly kindness,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love</a:t>
            </a:r>
            <a:r>
              <a:rPr lang="en-US" sz="36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1333680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2505</TotalTime>
  <Words>1610</Words>
  <Application>Microsoft Office PowerPoint</Application>
  <PresentationFormat>Widescreen</PresentationFormat>
  <Paragraphs>168</Paragraphs>
  <Slides>37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Calibri</vt:lpstr>
      <vt:lpstr>Times New Roman</vt:lpstr>
      <vt:lpstr>Wingdings</vt:lpstr>
      <vt:lpstr>Azure</vt:lpstr>
      <vt:lpstr>1_Azure</vt:lpstr>
      <vt:lpstr>PowerPoint Presentation</vt:lpstr>
      <vt:lpstr>Introductory Matters</vt:lpstr>
      <vt:lpstr>Structure</vt:lpstr>
      <vt:lpstr>Structure</vt:lpstr>
      <vt:lpstr>Lack of Concern? (2:17–3:13)</vt:lpstr>
      <vt:lpstr>Three Tenses of Salvation</vt:lpstr>
      <vt:lpstr>PowerPoint Presentation</vt:lpstr>
      <vt:lpstr>PORTRAIT OF GROWTH 1:5-7 </vt:lpstr>
      <vt:lpstr>PowerPoint Presentation</vt:lpstr>
      <vt:lpstr>PowerPoint Presentation</vt:lpstr>
      <vt:lpstr>PowerPoint Presentation</vt:lpstr>
      <vt:lpstr>PowerPoint Presentation</vt:lpstr>
      <vt:lpstr>PowerPoint Presentation</vt:lpstr>
      <vt:lpstr>PowerPoint Presentation</vt:lpstr>
      <vt:lpstr>Lack of Concern? (2:17–3:13)</vt:lpstr>
      <vt:lpstr>5. Paul’s Prayer (3:11-13)</vt:lpstr>
      <vt:lpstr>5. Paul’s Prayer (3:11-13)</vt:lpstr>
      <vt:lpstr>To Emphasize Christ’s Eternality</vt:lpstr>
      <vt:lpstr>PowerPoint Presentation</vt:lpstr>
      <vt:lpstr>5. Paul’s Prayer (3:11-13)</vt:lpstr>
      <vt:lpstr>Structure</vt:lpstr>
      <vt:lpstr>5. Paul’s Prayer (3:11-13)</vt:lpstr>
      <vt:lpstr>First Missionary Journey</vt:lpstr>
      <vt:lpstr>PowerPoint Presentation</vt:lpstr>
      <vt:lpstr>PowerPoint Presentation</vt:lpstr>
      <vt:lpstr>PowerPoint Presentation</vt:lpstr>
      <vt:lpstr>PowerPoint Presentation</vt:lpstr>
      <vt:lpstr>Biblical Prophecy: Importance</vt:lpstr>
      <vt:lpstr>PowerPoint Presentation</vt:lpstr>
      <vt:lpstr>PowerPoint Presentation</vt:lpstr>
      <vt:lpstr>Unique Characteristics</vt:lpstr>
      <vt:lpstr>PowerPoint Presentation</vt:lpstr>
      <vt:lpstr>Structure</vt:lpstr>
      <vt:lpstr>Conclusion</vt:lpstr>
      <vt:lpstr>Lack of Concern? (2:17–3:13)</vt:lpstr>
      <vt:lpstr>Structure</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012 - 3v6-13 -16-X-9</dc:title>
  <dc:subject>1 Thessalonians</dc:subject>
  <dc:creator>A. Woods</dc:creator>
  <cp:lastModifiedBy>Jim McGowan</cp:lastModifiedBy>
  <cp:revision>235</cp:revision>
  <cp:lastPrinted>2023-01-21T17:43:02Z</cp:lastPrinted>
  <dcterms:created xsi:type="dcterms:W3CDTF">2009-02-09T13:26:58Z</dcterms:created>
  <dcterms:modified xsi:type="dcterms:W3CDTF">2023-01-21T17:43:16Z</dcterms:modified>
</cp:coreProperties>
</file>