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1"/>
  </p:notesMasterIdLst>
  <p:handoutMasterIdLst>
    <p:handoutMasterId r:id="rId22"/>
  </p:handoutMasterIdLst>
  <p:sldIdLst>
    <p:sldId id="256" r:id="rId2"/>
    <p:sldId id="9308" r:id="rId3"/>
    <p:sldId id="9304" r:id="rId4"/>
    <p:sldId id="9295" r:id="rId5"/>
    <p:sldId id="9305" r:id="rId6"/>
    <p:sldId id="9306" r:id="rId7"/>
    <p:sldId id="497" r:id="rId8"/>
    <p:sldId id="9307" r:id="rId9"/>
    <p:sldId id="9315" r:id="rId10"/>
    <p:sldId id="9360" r:id="rId11"/>
    <p:sldId id="557" r:id="rId12"/>
    <p:sldId id="597" r:id="rId13"/>
    <p:sldId id="9319" r:id="rId14"/>
    <p:sldId id="285" r:id="rId15"/>
    <p:sldId id="258" r:id="rId16"/>
    <p:sldId id="353" r:id="rId17"/>
    <p:sldId id="354" r:id="rId18"/>
    <p:sldId id="8695" r:id="rId19"/>
    <p:sldId id="9311" r:id="rId20"/>
  </p:sldIdLst>
  <p:sldSz cx="12192000" cy="6858000"/>
  <p:notesSz cx="7315200" cy="9601200"/>
  <p:custDataLst>
    <p:tags r:id="rId23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FFFF"/>
    <a:srgbClr val="00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3" autoAdjust="0"/>
    <p:restoredTop sz="95128" autoAdjust="0"/>
  </p:normalViewPr>
  <p:slideViewPr>
    <p:cSldViewPr>
      <p:cViewPr varScale="1">
        <p:scale>
          <a:sx n="103" d="100"/>
          <a:sy n="103" d="100"/>
        </p:scale>
        <p:origin x="456" y="6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8" d="100"/>
          <a:sy n="78" d="100"/>
        </p:scale>
        <p:origin x="3462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43C7B8-CFA8-7C74-D408-B761A71CF1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 sz="1700" dirty="0">
                <a:cs typeface="Calibri" panose="020F0502020204030204" pitchFamily="34" charset="0"/>
              </a:rPr>
              <a:t>Sugar Land Bible Church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FC0A85-0045-973A-1372-9B8D07A2C2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9BB543A-226D-4735-B5FB-55EF450615E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Header Placeholder 1">
            <a:extLst>
              <a:ext uri="{FF2B5EF4-FFF2-40B4-BE49-F238E27FC236}">
                <a16:creationId xmlns:a16="http://schemas.microsoft.com/office/drawing/2014/main" id="{B40553C3-D951-0223-F091-11FC5151E5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720355" y="126427"/>
            <a:ext cx="4362172" cy="833695"/>
          </a:xfrm>
          <a:prstGeom prst="rect">
            <a:avLst/>
          </a:prstGeom>
        </p:spPr>
        <p:txBody>
          <a:bodyPr vert="horz" lIns="124976" tIns="62488" rIns="124976" bIns="62488" rtlCol="0"/>
          <a:lstStyle>
            <a:lvl1pPr algn="ctr">
              <a:defRPr sz="18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sz="1700" dirty="0"/>
              <a:t>Dr. Andy Woods</a:t>
            </a:r>
          </a:p>
          <a:p>
            <a:pPr>
              <a:defRPr/>
            </a:pPr>
            <a:r>
              <a:rPr lang="en-US" sz="1700" dirty="0"/>
              <a:t>006 Acts 1v20-26 – Part 4</a:t>
            </a:r>
          </a:p>
          <a:p>
            <a:pPr>
              <a:defRPr/>
            </a:pPr>
            <a:r>
              <a:rPr lang="en-US" sz="1700" dirty="0"/>
              <a:t>01-11-2023</a:t>
            </a:r>
          </a:p>
        </p:txBody>
      </p:sp>
    </p:spTree>
    <p:extLst>
      <p:ext uri="{BB962C8B-B14F-4D97-AF65-F5344CB8AC3E}">
        <p14:creationId xmlns:p14="http://schemas.microsoft.com/office/powerpoint/2010/main" val="1638717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E34231C-5117-451E-899C-BAA7F6E7430D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8C071F8-0110-44CB-B1AD-32F308DA7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98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0">
                <a:solidFill>
                  <a:schemeClr val="tx1"/>
                </a:solidFill>
                <a:latin typeface="Lucida Blackletter" pitchFamily="2" charset="0"/>
              </a:defRPr>
            </a:lvl1pPr>
            <a:lvl2pPr marL="757066" indent="-291179">
              <a:defRPr sz="9000">
                <a:solidFill>
                  <a:schemeClr val="tx1"/>
                </a:solidFill>
                <a:latin typeface="Lucida Blackletter" pitchFamily="2" charset="0"/>
              </a:defRPr>
            </a:lvl2pPr>
            <a:lvl3pPr marL="1164717" indent="-232943">
              <a:defRPr sz="9000">
                <a:solidFill>
                  <a:schemeClr val="tx1"/>
                </a:solidFill>
                <a:latin typeface="Lucida Blackletter" pitchFamily="2" charset="0"/>
              </a:defRPr>
            </a:lvl3pPr>
            <a:lvl4pPr marL="1630604" indent="-232943">
              <a:defRPr sz="9000">
                <a:solidFill>
                  <a:schemeClr val="tx1"/>
                </a:solidFill>
                <a:latin typeface="Lucida Blackletter" pitchFamily="2" charset="0"/>
              </a:defRPr>
            </a:lvl4pPr>
            <a:lvl5pPr marL="2096491" indent="-232943">
              <a:defRPr sz="9000">
                <a:solidFill>
                  <a:schemeClr val="tx1"/>
                </a:solidFill>
                <a:latin typeface="Lucida Blackletter" pitchFamily="2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9000">
                <a:solidFill>
                  <a:schemeClr val="tx1"/>
                </a:solidFill>
                <a:latin typeface="Lucida Blackletter" pitchFamily="2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9000">
                <a:solidFill>
                  <a:schemeClr val="tx1"/>
                </a:solidFill>
                <a:latin typeface="Lucida Blackletter" pitchFamily="2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9000">
                <a:solidFill>
                  <a:schemeClr val="tx1"/>
                </a:solidFill>
                <a:latin typeface="Lucida Blackletter" pitchFamily="2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9000">
                <a:solidFill>
                  <a:schemeClr val="tx1"/>
                </a:solidFill>
                <a:latin typeface="Lucida Blackletter" pitchFamily="2" charset="0"/>
              </a:defRPr>
            </a:lvl9pPr>
          </a:lstStyle>
          <a:p>
            <a:fld id="{61738190-E019-4D07-9ABD-BEBD2BE122D6}" type="slidenum">
              <a:rPr lang="en-US" altLang="en-US" sz="1200"/>
              <a:pPr/>
              <a:t>11</a:t>
            </a:fld>
            <a:endParaRPr lang="en-US" altLang="en-US" sz="1200"/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Here you see an artist’s ideas of… </a:t>
            </a:r>
          </a:p>
          <a:p>
            <a:endParaRPr lang="en-US" altLang="en-US"/>
          </a:p>
          <a:p>
            <a:r>
              <a:rPr lang="en-US" altLang="en-US"/>
              <a:t>12 Gates = 12 Tribes of Israel</a:t>
            </a:r>
          </a:p>
          <a:p>
            <a:endParaRPr lang="en-US" altLang="en-US"/>
          </a:p>
          <a:p>
            <a:r>
              <a:rPr lang="en-US" altLang="en-US"/>
              <a:t>12 Foundation Stones = 12 Apostles of the Church</a:t>
            </a:r>
          </a:p>
        </p:txBody>
      </p:sp>
    </p:spTree>
    <p:extLst>
      <p:ext uri="{BB962C8B-B14F-4D97-AF65-F5344CB8AC3E}">
        <p14:creationId xmlns:p14="http://schemas.microsoft.com/office/powerpoint/2010/main" val="3820676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0">
                <a:solidFill>
                  <a:schemeClr val="tx1"/>
                </a:solidFill>
                <a:latin typeface="Lucida Blackletter" pitchFamily="2" charset="0"/>
              </a:defRPr>
            </a:lvl1pPr>
            <a:lvl2pPr marL="757066" indent="-291179">
              <a:defRPr sz="9000">
                <a:solidFill>
                  <a:schemeClr val="tx1"/>
                </a:solidFill>
                <a:latin typeface="Lucida Blackletter" pitchFamily="2" charset="0"/>
              </a:defRPr>
            </a:lvl2pPr>
            <a:lvl3pPr marL="1164717" indent="-232943">
              <a:defRPr sz="9000">
                <a:solidFill>
                  <a:schemeClr val="tx1"/>
                </a:solidFill>
                <a:latin typeface="Lucida Blackletter" pitchFamily="2" charset="0"/>
              </a:defRPr>
            </a:lvl3pPr>
            <a:lvl4pPr marL="1630604" indent="-232943">
              <a:defRPr sz="9000">
                <a:solidFill>
                  <a:schemeClr val="tx1"/>
                </a:solidFill>
                <a:latin typeface="Lucida Blackletter" pitchFamily="2" charset="0"/>
              </a:defRPr>
            </a:lvl4pPr>
            <a:lvl5pPr marL="2096491" indent="-232943">
              <a:defRPr sz="9000">
                <a:solidFill>
                  <a:schemeClr val="tx1"/>
                </a:solidFill>
                <a:latin typeface="Lucida Blackletter" pitchFamily="2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9000">
                <a:solidFill>
                  <a:schemeClr val="tx1"/>
                </a:solidFill>
                <a:latin typeface="Lucida Blackletter" pitchFamily="2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9000">
                <a:solidFill>
                  <a:schemeClr val="tx1"/>
                </a:solidFill>
                <a:latin typeface="Lucida Blackletter" pitchFamily="2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9000">
                <a:solidFill>
                  <a:schemeClr val="tx1"/>
                </a:solidFill>
                <a:latin typeface="Lucida Blackletter" pitchFamily="2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9000">
                <a:solidFill>
                  <a:schemeClr val="tx1"/>
                </a:solidFill>
                <a:latin typeface="Lucida Blackletter" pitchFamily="2" charset="0"/>
              </a:defRPr>
            </a:lvl9pPr>
          </a:lstStyle>
          <a:p>
            <a:fld id="{C9FE6A41-066B-40AF-8911-6FB6372D62AB}" type="slidenum">
              <a:rPr lang="en-US" altLang="en-US" sz="1200"/>
              <a:pPr/>
              <a:t>12</a:t>
            </a:fld>
            <a:endParaRPr lang="en-US" altLang="en-US" sz="1200"/>
          </a:p>
        </p:txBody>
      </p:sp>
      <p:sp>
        <p:nvSpPr>
          <p:cNvPr id="215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Every city needs light. God, the ultimate source of power, illumines the city from his glory. Have you ever taken time to look at a sunset just after it has rained? As the sun sets, there is a kind of a glow cast on everything. It captures the spirit. This is just a little foretaste of the glory and splendor of heaven. </a:t>
            </a:r>
          </a:p>
          <a:p>
            <a:r>
              <a:rPr lang="en-US" altLang="en-US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94359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41B3E-96BD-1C43-E96E-8F77630DF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19B67-4BFC-6568-A611-45FEA46C6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D65F6-8044-5C51-F87C-FCD9CA1E3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94B0C-46FD-48BD-86E1-7E407442E7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2109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FADBA-CB43-072F-5C60-602458B0F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0F473-EDE4-9E83-4080-8BEBDDE1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BC1A0-F2B3-ED74-7067-F72E3FC21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D24E1-F073-4587-B725-BB8B4004FC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146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C8BE40-7EB2-F07E-20D3-D062021DD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F6EDD-6C0A-C278-C2C6-0EDB0A15A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E3EDA-3923-A261-05F8-E2713A3E9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7ECDA-9C3B-4099-8167-C413E88EE1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869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89706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559984" y="1946275"/>
            <a:ext cx="5080000" cy="4114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3184" y="1946275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5A5CC-2907-4BF9-824D-5877B2E017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451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C9A63-639B-1EDF-7BBA-033797952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54A37-E8B7-B951-CB58-86CC2899D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D3BCA-7D72-AEC3-1A0B-32B559039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6517E-2914-4F13-A969-DFDB0AEABC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4007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44F48-0356-A835-16FE-5AABBA72A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0AE19-BEF6-B955-4F7D-7C974B1BF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2152F-ABFF-1A2C-42BA-A93A2576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9674C-3F21-470C-97D2-7B889E1AFD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491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C4EE3-F952-BF17-8AA1-6EC8397D2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914F25-4CC7-A933-CB88-1D065F96E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5F71F-BFEE-14C5-84D6-3B4E08894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2B622-779F-42AB-AEA6-5A68169369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9073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2DD3F6-1703-589C-3D15-2FEE051F3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E3A054-08A4-2E66-0257-9A130C9F1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B664B9-1567-58AD-AB68-F4CC9A4AD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148B6-DD57-4E22-8518-DC2FCFE800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9428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045A7B-A48F-8408-51A9-3FA2A735D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21EC14-C94A-9C72-F342-B8F0A68C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348BCE-82BC-E985-29A0-71C6C8498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941E6-6B79-486D-9159-3394E04A3D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7579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41BEED-F7D9-C03F-077B-A506AC7DF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8D869A-E201-2E27-755F-70772CA48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0470A-9264-45DB-5BDA-CFF4A3F2C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1A3CC-14CF-4D94-8C77-967E77604D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9549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DAA105-CCD7-68AC-77F0-226F3B808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FEF770-1CE5-67AD-DCDB-0EA3D757B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5D8757-81F5-7E39-405F-F2AEC2085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679E8-E004-4965-9EFD-BA2A5F935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5674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002B48-40C0-4B35-E209-180FDB8D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F7F8BC-4E51-0981-F40D-9CD8D3360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36BBD-BA80-4C52-0E6D-0BC478E20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C12D0-3286-40D7-B56A-99802C5275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1822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F84243B-42A7-6D14-007C-A6DDD7D681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A44FD62-D291-7BF3-DDC4-3CAC8DEAD5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489EA-493F-6C44-20FF-B178DF4D90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28E94-0A4D-3902-0E3C-F5D9392CD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E6B75-BC41-5C0C-3D4C-A3E753877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1122158-50D8-4B77-ADCA-79B530C41F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D3C6EE-A469-2D17-2340-D00F22FD23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624" y="5410200"/>
            <a:ext cx="5352752" cy="1374774"/>
          </a:xfrm>
          <a:prstGeom prst="rect">
            <a:avLst/>
          </a:prstGeom>
        </p:spPr>
      </p:pic>
      <p:pic>
        <p:nvPicPr>
          <p:cNvPr id="3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2DCDF2B8-5470-227C-31DD-24831E249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284" y="609600"/>
            <a:ext cx="6517433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47CF1F-8FBD-4ED8-358C-0688E5AFB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600" y="0"/>
            <a:ext cx="10972799" cy="196977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Ephesians 2:20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“having been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built on the foundation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of the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apostles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prophets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Christ Jesus Himself being the corner 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stone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  <a:endParaRPr lang="en-US" altLang="en-US" sz="36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2514600"/>
            <a:ext cx="4572000" cy="2286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4525897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925717-CB75-4D54-8231-EFEAAA0E3FE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7522" name="Picture 2" descr="D:\Revelation Illustrated\Photoshop TIFF images\Img0040.ti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228600"/>
            <a:ext cx="8839200" cy="6400800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068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617A53-2C41-4CF9-B4A1-4521E489A1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18114" name="Picture 2" descr="D:\Revelation Illustrated\Photoshop TIFF images\Img0039.ti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8534400" cy="6400800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934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09B5EDC6-3683-A1A0-8B78-87B27DE88B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28601"/>
            <a:ext cx="10515600" cy="9144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Message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ED7D2624-E011-6FB4-38A6-F6F6A21365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97408" y="1825625"/>
            <a:ext cx="10756392" cy="4351338"/>
          </a:xfrm>
        </p:spPr>
        <p:txBody>
          <a:bodyPr/>
          <a:lstStyle/>
          <a:p>
            <a:pPr marL="457200" lvl="1" indent="-457200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Birth and growth of the church numerically, geographically, ethnically.</a:t>
            </a:r>
          </a:p>
          <a:p>
            <a:pPr marL="457200" lvl="1" indent="-457200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Components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00FF"/>
              </a:buClr>
            </a:pPr>
            <a:r>
              <a:rPr lang="en-US" altLang="en-US" sz="3200" dirty="0"/>
              <a:t>Numerically (progress reports)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00FF"/>
              </a:buClr>
            </a:pPr>
            <a:r>
              <a:rPr lang="en-US" altLang="en-US" sz="3200" dirty="0"/>
              <a:t>Geographically (From Jerusalem to Rome)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00FF"/>
              </a:buClr>
            </a:pPr>
            <a:r>
              <a:rPr lang="en-US" altLang="en-US" sz="3200" dirty="0"/>
              <a:t>Ethnically (From Judaism to Gentile domination)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77A79A-7613-14C2-BA31-83415FB7C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742" y="2667000"/>
            <a:ext cx="3244850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0C5926-A2F7-109F-8A98-D6E86ECBB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3145" y="76200"/>
            <a:ext cx="1565455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30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C8EA6A91-1969-28DB-FF63-31E256F309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28601"/>
            <a:ext cx="10515600" cy="914400"/>
          </a:xfrm>
        </p:spPr>
        <p:txBody>
          <a:bodyPr/>
          <a:lstStyle/>
          <a:p>
            <a:pPr algn="ctr"/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Mistaken Replacement?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65727476-D2A6-0F36-54A7-2CDC821AE04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09600" y="1447800"/>
            <a:ext cx="3886200" cy="4351338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en-US" sz="3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Pro</a:t>
            </a:r>
          </a:p>
          <a:p>
            <a:pPr marL="457200" lvl="1" indent="-457200" algn="just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Spirit yet</a:t>
            </a:r>
          </a:p>
          <a:p>
            <a:pPr marL="457200" lvl="1" indent="-457200" algn="just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Lots</a:t>
            </a:r>
          </a:p>
          <a:p>
            <a:pPr marL="457200" lvl="1" indent="-457200" algn="just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Matthias disappears</a:t>
            </a:r>
          </a:p>
          <a:p>
            <a:pPr marL="457200" lvl="1" indent="-457200" algn="just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Paul</a:t>
            </a:r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ED97BBDF-85EA-A432-94D4-6E398BF8599D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6082462" y="1447800"/>
            <a:ext cx="5486400" cy="4351338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en-US" sz="3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Con</a:t>
            </a:r>
          </a:p>
          <a:p>
            <a:pPr marL="457200" lvl="1" indent="-457200" algn="just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textual indication of an error</a:t>
            </a:r>
          </a:p>
          <a:p>
            <a:pPr marL="457200" lvl="1" indent="-457200" algn="just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Twelve esteemed (2:14; 6:2)</a:t>
            </a:r>
          </a:p>
          <a:p>
            <a:pPr marL="457200" lvl="1" indent="-457200" algn="just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God’s choice (1:24)</a:t>
            </a:r>
          </a:p>
          <a:p>
            <a:pPr marL="457200" lvl="1" indent="-457200" algn="just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 16:33</a:t>
            </a:r>
          </a:p>
          <a:p>
            <a:pPr marL="457200" lvl="1" indent="-457200" algn="just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Paul unqualified (1:21-22)</a:t>
            </a:r>
          </a:p>
          <a:p>
            <a:pPr marL="457200" lvl="1" indent="-457200" algn="just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 on Peter &amp; Paul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4693FA-8B2C-504B-3CF3-7AB54678D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3145" y="76200"/>
            <a:ext cx="1565455" cy="109728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188C88D2-BC50-8579-7136-C18741E163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10515600" cy="77787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Title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7C4A91C3-8C18-D5C5-2AD4-D049EA91679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97408" y="1825625"/>
            <a:ext cx="6108192" cy="4351338"/>
          </a:xfrm>
        </p:spPr>
        <p:txBody>
          <a:bodyPr/>
          <a:lstStyle/>
          <a:p>
            <a:pPr marL="457200" indent="-457200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Acts of the Apostles</a:t>
            </a:r>
          </a:p>
          <a:p>
            <a:pPr marL="457200" indent="-457200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Misleading?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00FF"/>
              </a:buClr>
            </a:pPr>
            <a:r>
              <a:rPr lang="en-US" altLang="en-US" sz="3200" dirty="0"/>
              <a:t>Acts of the Holy Spirit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00FF"/>
              </a:buClr>
            </a:pPr>
            <a:r>
              <a:rPr lang="en-US" altLang="en-US" sz="3200" dirty="0"/>
              <a:t>Geographical expansion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00FF"/>
              </a:buClr>
            </a:pPr>
            <a:r>
              <a:rPr lang="en-US" altLang="en-US" sz="3200" dirty="0"/>
              <a:t>Two apostles: Peter and Paul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A73AF8-AD74-2017-C5A1-7CB23663F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0056" y="1600200"/>
            <a:ext cx="2844536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9290ED-7BA7-2C56-7A64-0C5059BB3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3145" y="76200"/>
            <a:ext cx="1565455" cy="10972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26C76C27-44C4-C7CE-CBA0-FB85C0CF42A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48640" y="685800"/>
          <a:ext cx="1109472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7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49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14400">
                <a:tc gridSpan="5">
                  <a:txBody>
                    <a:bodyPr/>
                    <a:lstStyle/>
                    <a:p>
                      <a:pPr algn="ctr"/>
                      <a:r>
                        <a:rPr kumimoji="0" lang="en-US" sz="3600" b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</a:rPr>
                        <a:t>From Peter to Paul</a:t>
                      </a:r>
                      <a:endParaRPr lang="en-US" sz="14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T="45717" marB="45717" anchor="ctr"/>
                </a:tc>
                <a:tc hMerge="1">
                  <a:txBody>
                    <a:bodyPr/>
                    <a:lstStyle/>
                    <a:p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 marT="45717" marB="45717"/>
                </a:tc>
                <a:tc hMerge="1">
                  <a:txBody>
                    <a:bodyPr/>
                    <a:lstStyle/>
                    <a:p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 marT="45717" marB="45717"/>
                </a:tc>
                <a:tc hMerge="1">
                  <a:txBody>
                    <a:bodyPr/>
                    <a:lstStyle/>
                    <a:p>
                      <a:endParaRPr lang="en-US" sz="1800" b="1" u="sng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17" marB="45717"/>
                </a:tc>
                <a:tc hMerge="1">
                  <a:txBody>
                    <a:bodyPr/>
                    <a:lstStyle/>
                    <a:p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 marT="45717" marB="45717"/>
                </a:tc>
                <a:extLst>
                  <a:ext uri="{0D108BD9-81ED-4DB2-BD59-A6C34878D82A}">
                    <a16:rowId xmlns:a16="http://schemas.microsoft.com/office/drawing/2014/main" val="1141638253"/>
                  </a:ext>
                </a:extLst>
              </a:tr>
              <a:tr h="914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Reference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Center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Person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Place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Outreach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1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Acts 1–12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Jerusalem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Peter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Jerusalem, Judea, Samaria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Jewish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1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Acts 13–28</a:t>
                      </a:r>
                      <a:endParaRPr kumimoji="0" lang="en-US" altLang="en-US" sz="26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Antioch</a:t>
                      </a:r>
                      <a:endParaRPr kumimoji="0" lang="en-US" altLang="en-US" sz="26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Paul</a:t>
                      </a:r>
                      <a:endParaRPr kumimoji="0" lang="en-US" altLang="en-US" sz="26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Uttermost parts</a:t>
                      </a:r>
                      <a:endParaRPr kumimoji="0" lang="en-US" altLang="en-US" sz="26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Gentiles</a:t>
                      </a:r>
                      <a:endParaRPr kumimoji="0" lang="en-US" altLang="en-US" sz="26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3969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26C76C27-44C4-C7CE-CBA0-FB85C0CF42A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411480"/>
          <a:ext cx="10972800" cy="603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400"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n-US" sz="3600" b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</a:rPr>
                        <a:t>From Peter to Paul</a:t>
                      </a:r>
                      <a:endParaRPr lang="en-US" sz="14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T="45717" marB="45717" anchor="ctr"/>
                </a:tc>
                <a:tc hMerge="1">
                  <a:txBody>
                    <a:bodyPr/>
                    <a:lstStyle/>
                    <a:p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 marT="45717" marB="45717"/>
                </a:tc>
                <a:extLst>
                  <a:ext uri="{0D108BD9-81ED-4DB2-BD59-A6C34878D82A}">
                    <a16:rowId xmlns:a16="http://schemas.microsoft.com/office/drawing/2014/main" val="1141638253"/>
                  </a:ext>
                </a:extLst>
              </a:tr>
              <a:tr h="7315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</a:rPr>
                        <a:t>Peter</a:t>
                      </a:r>
                      <a:endParaRPr kumimoji="0" lang="en-US" altLang="en-US" sz="28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Paul</a:t>
                      </a:r>
                      <a:endParaRPr kumimoji="0" lang="en-US" altLang="en-US" sz="28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</a:rPr>
                        <a:t>Heals a man lame from birth (3:1-11)</a:t>
                      </a:r>
                      <a:endParaRPr kumimoji="0" lang="en-US" altLang="en-US" sz="24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Heals a man lame from birth (14:8-18)</a:t>
                      </a:r>
                      <a:endParaRPr kumimoji="0" lang="en-US" altLang="en-US" sz="24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8520682"/>
                  </a:ext>
                </a:extLst>
              </a:tr>
              <a:tr h="7315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</a:rPr>
                        <a:t>Heals by shadow (3:15-16)</a:t>
                      </a:r>
                      <a:endParaRPr kumimoji="0" lang="en-US" altLang="en-US" sz="24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Heals by handkerchief (19:11-12)</a:t>
                      </a:r>
                      <a:endParaRPr kumimoji="0" lang="en-US" altLang="en-US" sz="24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135070679"/>
                  </a:ext>
                </a:extLst>
              </a:tr>
              <a:tr h="7315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</a:rPr>
                        <a:t>Success is a cause of jealousy (5:17)</a:t>
                      </a:r>
                      <a:endParaRPr kumimoji="0" lang="en-US" altLang="en-US" sz="24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Success is a cause of jealousy (13:45)</a:t>
                      </a:r>
                      <a:endParaRPr kumimoji="0" lang="en-US" altLang="en-US" sz="24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</a:rPr>
                        <a:t>Confronts a sorcerer (8:9-24)</a:t>
                      </a:r>
                      <a:endParaRPr kumimoji="0" lang="en-US" altLang="en-US" sz="24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Confronts a sorcerer (13:6-11)</a:t>
                      </a:r>
                      <a:endParaRPr kumimoji="0" lang="en-US" altLang="en-US" sz="24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</a:rPr>
                        <a:t>Raises Dorcas (9:36-41)</a:t>
                      </a:r>
                      <a:endParaRPr kumimoji="0" lang="en-US" altLang="en-US" sz="24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Raises Eutychus (20:9-12)</a:t>
                      </a:r>
                      <a:endParaRPr kumimoji="0" lang="en-US" altLang="en-US" sz="24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3036090237"/>
                  </a:ext>
                </a:extLst>
              </a:tr>
              <a:tr h="7315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lt"/>
                        </a:rPr>
                        <a:t>Jailed and miraculously freed (12:3-19)</a:t>
                      </a:r>
                      <a:endParaRPr kumimoji="0" lang="en-US" altLang="en-US" sz="24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Jailed and miraculously freed (16:25-34)</a:t>
                      </a:r>
                      <a:endParaRPr kumimoji="0" lang="en-US" altLang="en-US" sz="24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25746158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6360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title" idx="4294967295"/>
          </p:nvPr>
        </p:nvSpPr>
        <p:spPr>
          <a:xfrm>
            <a:off x="2209800" y="2857500"/>
            <a:ext cx="7772400" cy="1143000"/>
          </a:xfrm>
        </p:spPr>
        <p:txBody>
          <a:bodyPr/>
          <a:lstStyle/>
          <a:p>
            <a:pPr algn="ctr"/>
            <a:r>
              <a:rPr lang="en-US" altLang="en-US" sz="6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246602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Acts 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Chapter Summary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217" y="1676400"/>
            <a:ext cx="7788900" cy="3505200"/>
          </a:xfrm>
        </p:spPr>
        <p:txBody>
          <a:bodyPr/>
          <a:lstStyle/>
          <a:p>
            <a:pPr marL="571500" lvl="1" indent="-571500" eaLnBrk="1" hangingPunct="1"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Prologue (1-5)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Jesus’ Ascension (6-11)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Return to Jerusalem (12-14)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Matthias Chosen (15-26)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94A4E2-B0B0-60CB-DA01-227A4A12E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52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DD19462B-AB64-FEAA-CB6A-8BA8A2221C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10515600" cy="86836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Introductory Matters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4AA1306F-D081-BE45-155C-DA71BD2CAD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600200"/>
            <a:ext cx="4800600" cy="4351338"/>
          </a:xfrm>
        </p:spPr>
        <p:txBody>
          <a:bodyPr rtlCol="0">
            <a:noAutofit/>
          </a:bodyPr>
          <a:lstStyle/>
          <a:p>
            <a:pPr marL="457200" indent="-457200" eaLnBrk="0" hangingPunct="0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Title</a:t>
            </a:r>
          </a:p>
          <a:p>
            <a:pPr marL="457200" indent="-457200" eaLnBrk="0" hangingPunct="0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Authorship</a:t>
            </a:r>
          </a:p>
          <a:p>
            <a:pPr marL="457200" indent="-457200" eaLnBrk="0" hangingPunct="0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Biography</a:t>
            </a:r>
          </a:p>
          <a:p>
            <a:pPr marL="457200" indent="-457200" eaLnBrk="0" hangingPunct="0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Place of writing</a:t>
            </a:r>
          </a:p>
          <a:p>
            <a:pPr marL="457200" indent="-457200" eaLnBrk="0" hangingPunct="0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Recipient</a:t>
            </a:r>
          </a:p>
          <a:p>
            <a:pPr marL="457200" indent="-457200" eaLnBrk="0" hangingPunct="0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Purpose</a:t>
            </a:r>
          </a:p>
          <a:p>
            <a:pPr marL="457200" indent="-457200" eaLnBrk="0" hangingPunct="0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Message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D43591D8-A60F-28BE-07C2-93BC7C99E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1603375"/>
            <a:ext cx="45720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defTabSz="914400" eaLnBrk="0" hangingPunct="0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Method</a:t>
            </a:r>
          </a:p>
          <a:p>
            <a:pPr marL="457200" indent="-457200" defTabSz="914400" eaLnBrk="0" hangingPunct="0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Sources</a:t>
            </a:r>
          </a:p>
          <a:p>
            <a:pPr marL="457200" indent="-457200" defTabSz="914400" eaLnBrk="0" hangingPunct="0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Date</a:t>
            </a:r>
          </a:p>
          <a:p>
            <a:pPr marL="457200" indent="-457200" defTabSz="914400" eaLnBrk="0" hangingPunct="0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Structure</a:t>
            </a:r>
          </a:p>
          <a:p>
            <a:pPr marL="457200" indent="-457200" defTabSz="914400" eaLnBrk="0" hangingPunct="0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Scope</a:t>
            </a:r>
          </a:p>
          <a:p>
            <a:pPr marL="457200" indent="-457200" defTabSz="914400" eaLnBrk="0" hangingPunct="0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Themes</a:t>
            </a:r>
          </a:p>
          <a:p>
            <a:pPr marL="457200" indent="-457200" defTabSz="914400" eaLnBrk="0" hangingPunct="0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Unique characteristics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FAA1AB-9F58-F449-7252-ECA0267FE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3145" y="76200"/>
            <a:ext cx="1565455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16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0D4471-004E-A1BE-C790-175E5A5BB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60854"/>
            <a:ext cx="3657600" cy="2556829"/>
          </a:xfrm>
          <a:prstGeom prst="rect">
            <a:avLst/>
          </a:prstGeom>
        </p:spPr>
      </p:pic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Acts 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Chapter Summary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217" y="1676400"/>
            <a:ext cx="7788900" cy="3505200"/>
          </a:xfrm>
        </p:spPr>
        <p:txBody>
          <a:bodyPr/>
          <a:lstStyle/>
          <a:p>
            <a:pPr marL="571500" lvl="1" indent="-571500" eaLnBrk="1" hangingPunct="1"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Prologue (1-5)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Jesus’ Ascension (6-11)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Return to Jerusalem (12-14)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Matthias Chosen (15-26)</a:t>
            </a:r>
          </a:p>
        </p:txBody>
      </p:sp>
    </p:spTree>
    <p:extLst>
      <p:ext uri="{BB962C8B-B14F-4D97-AF65-F5344CB8AC3E}">
        <p14:creationId xmlns:p14="http://schemas.microsoft.com/office/powerpoint/2010/main" val="162975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IV. Matthias Chosen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Acts 1:15-26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217" y="2133600"/>
            <a:ext cx="5967984" cy="2590800"/>
          </a:xfrm>
        </p:spPr>
        <p:txBody>
          <a:bodyPr/>
          <a:lstStyle/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Peter’s Proposition (15-20)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Apostolic Qualifications (21-22)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Matthias Selected (23-26)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33FCB9-4193-F38C-BADE-108DC4EA3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65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IV. Matthias Chosen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Acts 1:15-26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217" y="2133600"/>
            <a:ext cx="5967984" cy="2590800"/>
          </a:xfrm>
        </p:spPr>
        <p:txBody>
          <a:bodyPr/>
          <a:lstStyle/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Peter’s Proposition (15-20)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Apostolic Qualifications (21-22)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Matthias Selected (23-26)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33FCB9-4193-F38C-BADE-108DC4EA3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728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IV. Matthias Chosen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Acts 1:15-26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217" y="2133600"/>
            <a:ext cx="5967984" cy="2590800"/>
          </a:xfrm>
        </p:spPr>
        <p:txBody>
          <a:bodyPr/>
          <a:lstStyle/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Peter’s Proposition (15-20)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Apostolic Qualifications (21-22)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Matthias Selected (23-26)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33FCB9-4193-F38C-BADE-108DC4EA3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95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47CF1F-8FBD-4ED8-358C-0688E5AFB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600" y="0"/>
            <a:ext cx="10972799" cy="196977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Ephesians 2:20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“having been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built on the foundation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of the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apostles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prophets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Christ Jesus Himself being the corner 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stone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  <a:endParaRPr lang="en-US" altLang="en-US" sz="36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2514600"/>
            <a:ext cx="4572000" cy="2286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5634152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IV. Matthias Chosen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Acts 1:15-26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217" y="2133600"/>
            <a:ext cx="5967984" cy="2590800"/>
          </a:xfrm>
        </p:spPr>
        <p:txBody>
          <a:bodyPr/>
          <a:lstStyle/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Peter’s Proposition (15-20)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Apostolic Qualifications (21-22)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Matthias Selected (23-26)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33FCB9-4193-F38C-BADE-108DC4EA3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42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F45DB4-CDBC-49FB-891D-9E44C81B13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240BBFD-3BCA-4D4C-AFB8-F750B1DF6001}"/>
              </a:ext>
            </a:extLst>
          </p:cNvPr>
          <p:cNvSpPr/>
          <p:nvPr/>
        </p:nvSpPr>
        <p:spPr>
          <a:xfrm>
            <a:off x="609600" y="2"/>
            <a:ext cx="1097280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Calibri" panose="020F0502020204030204" pitchFamily="34" charset="0"/>
              </a:rPr>
              <a:t>2 Thessalonians 2:3</a:t>
            </a:r>
          </a:p>
          <a:p>
            <a:pPr lvl="0" algn="just"/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“Let no one in any way deceive you, for </a:t>
            </a:r>
            <a:r>
              <a:rPr lang="en-US" sz="36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it will not come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unless the apostasy [</a:t>
            </a:r>
            <a:r>
              <a:rPr lang="en-US" sz="36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apostasia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] comes first, and the man of lawlessness is revealed, the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son of destruction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81A8E9-54A0-4773-8616-95CCE2728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0396" y="3048000"/>
            <a:ext cx="1471215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_ACTIVE_SLIDE" val="931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1033</TotalTime>
  <Words>556</Words>
  <Application>Microsoft Office PowerPoint</Application>
  <PresentationFormat>Widescreen</PresentationFormat>
  <Paragraphs>113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Lucida Blackletter</vt:lpstr>
      <vt:lpstr>Wingdings</vt:lpstr>
      <vt:lpstr>Office Theme</vt:lpstr>
      <vt:lpstr>PowerPoint Presentation</vt:lpstr>
      <vt:lpstr>Introductory Matters</vt:lpstr>
      <vt:lpstr>Acts 1 Chapter Summary</vt:lpstr>
      <vt:lpstr>IV. Matthias Chosen Acts 1:15-26</vt:lpstr>
      <vt:lpstr>IV. Matthias Chosen Acts 1:15-26</vt:lpstr>
      <vt:lpstr>IV. Matthias Chosen Acts 1:15-26</vt:lpstr>
      <vt:lpstr>PowerPoint Presentation</vt:lpstr>
      <vt:lpstr>IV. Matthias Chosen Acts 1:15-26</vt:lpstr>
      <vt:lpstr>PowerPoint Presentation</vt:lpstr>
      <vt:lpstr>PowerPoint Presentation</vt:lpstr>
      <vt:lpstr>PowerPoint Presentation</vt:lpstr>
      <vt:lpstr>PowerPoint Presentation</vt:lpstr>
      <vt:lpstr>Message</vt:lpstr>
      <vt:lpstr>Mistaken Replacement?</vt:lpstr>
      <vt:lpstr>Title</vt:lpstr>
      <vt:lpstr>PowerPoint Presentation</vt:lpstr>
      <vt:lpstr>PowerPoint Presentation</vt:lpstr>
      <vt:lpstr>Conclusion</vt:lpstr>
      <vt:lpstr>Acts 1 Chapter Summary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006 Acts 1v20-26 - Part 4</dc:title>
  <dc:subject>ACTS</dc:subject>
  <dc:creator>A. Woods</dc:creator>
  <cp:lastModifiedBy>Jim McGowan</cp:lastModifiedBy>
  <cp:revision>127</cp:revision>
  <cp:lastPrinted>2023-01-11T13:46:48Z</cp:lastPrinted>
  <dcterms:created xsi:type="dcterms:W3CDTF">2009-01-10T23:45:31Z</dcterms:created>
  <dcterms:modified xsi:type="dcterms:W3CDTF">2023-01-11T13:47:04Z</dcterms:modified>
</cp:coreProperties>
</file>