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68"/>
  </p:notesMasterIdLst>
  <p:handoutMasterIdLst>
    <p:handoutMasterId r:id="rId69"/>
  </p:handoutMasterIdLst>
  <p:sldIdLst>
    <p:sldId id="2094" r:id="rId2"/>
    <p:sldId id="2064" r:id="rId3"/>
    <p:sldId id="1984" r:id="rId4"/>
    <p:sldId id="7886" r:id="rId5"/>
    <p:sldId id="7802" r:id="rId6"/>
    <p:sldId id="2039" r:id="rId7"/>
    <p:sldId id="7909" r:id="rId8"/>
    <p:sldId id="9400" r:id="rId9"/>
    <p:sldId id="9378" r:id="rId10"/>
    <p:sldId id="9481" r:id="rId11"/>
    <p:sldId id="9169" r:id="rId12"/>
    <p:sldId id="9467" r:id="rId13"/>
    <p:sldId id="9510" r:id="rId14"/>
    <p:sldId id="1102" r:id="rId15"/>
    <p:sldId id="9511" r:id="rId16"/>
    <p:sldId id="9500" r:id="rId17"/>
    <p:sldId id="7918" r:id="rId18"/>
    <p:sldId id="9468" r:id="rId19"/>
    <p:sldId id="3538" r:id="rId20"/>
    <p:sldId id="9518" r:id="rId21"/>
    <p:sldId id="9519" r:id="rId22"/>
    <p:sldId id="9512" r:id="rId23"/>
    <p:sldId id="9449" r:id="rId24"/>
    <p:sldId id="9490" r:id="rId25"/>
    <p:sldId id="8974" r:id="rId26"/>
    <p:sldId id="4163" r:id="rId27"/>
    <p:sldId id="813" r:id="rId28"/>
    <p:sldId id="9515" r:id="rId29"/>
    <p:sldId id="9516" r:id="rId30"/>
    <p:sldId id="4437" r:id="rId31"/>
    <p:sldId id="9517" r:id="rId32"/>
    <p:sldId id="9501" r:id="rId33"/>
    <p:sldId id="9513" r:id="rId34"/>
    <p:sldId id="9493" r:id="rId35"/>
    <p:sldId id="9494" r:id="rId36"/>
    <p:sldId id="9370" r:id="rId37"/>
    <p:sldId id="3846" r:id="rId38"/>
    <p:sldId id="3825" r:id="rId39"/>
    <p:sldId id="5359" r:id="rId40"/>
    <p:sldId id="2661" r:id="rId41"/>
    <p:sldId id="9495" r:id="rId42"/>
    <p:sldId id="9502" r:id="rId43"/>
    <p:sldId id="9486" r:id="rId44"/>
    <p:sldId id="9477" r:id="rId45"/>
    <p:sldId id="9476" r:id="rId46"/>
    <p:sldId id="9478" r:id="rId47"/>
    <p:sldId id="9479" r:id="rId48"/>
    <p:sldId id="9504" r:id="rId49"/>
    <p:sldId id="8234" r:id="rId50"/>
    <p:sldId id="2296" r:id="rId51"/>
    <p:sldId id="9480" r:id="rId52"/>
    <p:sldId id="8940" r:id="rId53"/>
    <p:sldId id="9503" r:id="rId54"/>
    <p:sldId id="8899" r:id="rId55"/>
    <p:sldId id="7889" r:id="rId56"/>
    <p:sldId id="7655" r:id="rId57"/>
    <p:sldId id="9438" r:id="rId58"/>
    <p:sldId id="9514" r:id="rId59"/>
    <p:sldId id="9488" r:id="rId60"/>
    <p:sldId id="9489" r:id="rId61"/>
    <p:sldId id="9506" r:id="rId62"/>
    <p:sldId id="9507" r:id="rId63"/>
    <p:sldId id="9508" r:id="rId64"/>
    <p:sldId id="9509" r:id="rId65"/>
    <p:sldId id="9505" r:id="rId66"/>
    <p:sldId id="7975" r:id="rId67"/>
  </p:sldIdLst>
  <p:sldSz cx="12192000" cy="6858000"/>
  <p:notesSz cx="7315200" cy="9601200"/>
  <p:custDataLst>
    <p:tags r:id="rId7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y Woods" initials="AW" lastIdx="1" clrIdx="0">
    <p:extLst>
      <p:ext uri="{19B8F6BF-5375-455C-9EA6-DF929625EA0E}">
        <p15:presenceInfo xmlns:p15="http://schemas.microsoft.com/office/powerpoint/2012/main" userId="f980d2db616d9d0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CC"/>
    <a:srgbClr val="008000"/>
    <a:srgbClr val="CC66FF"/>
    <a:srgbClr val="00FF00"/>
    <a:srgbClr val="99FFCC"/>
    <a:srgbClr val="FF99FF"/>
    <a:srgbClr val="FF00FF"/>
    <a:srgbClr val="00CCFF"/>
    <a:srgbClr val="000066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82" autoAdjust="0"/>
    <p:restoredTop sz="95428" autoAdjust="0"/>
  </p:normalViewPr>
  <p:slideViewPr>
    <p:cSldViewPr>
      <p:cViewPr varScale="1">
        <p:scale>
          <a:sx n="62" d="100"/>
          <a:sy n="62" d="100"/>
        </p:scale>
        <p:origin x="66" y="1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3369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6" Type="http://schemas.microsoft.com/office/2016/11/relationships/changesInfo" Target="changesInfos/changesInfo1.xml"/><Relationship Id="rId7" Type="http://schemas.openxmlformats.org/officeDocument/2006/relationships/slide" Target="slides/slide6.xml"/><Relationship Id="rId71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gs" Target="tags/tag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m McGowan" userId="e2c7446dd3aca506" providerId="LiveId" clId="{0BA0DC82-0041-4A09-9ABE-8A5839B7F96F}"/>
    <pc:docChg chg="delSld">
      <pc:chgData name="Jim McGowan" userId="e2c7446dd3aca506" providerId="LiveId" clId="{0BA0DC82-0041-4A09-9ABE-8A5839B7F96F}" dt="2022-11-27T18:25:49.372" v="0" actId="47"/>
      <pc:docMkLst>
        <pc:docMk/>
      </pc:docMkLst>
      <pc:sldChg chg="del">
        <pc:chgData name="Jim McGowan" userId="e2c7446dd3aca506" providerId="LiveId" clId="{0BA0DC82-0041-4A09-9ABE-8A5839B7F96F}" dt="2022-11-27T18:25:49.372" v="0" actId="47"/>
        <pc:sldMkLst>
          <pc:docMk/>
          <pc:sldMk cId="3412303361" sldId="937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437" y="9122452"/>
            <a:ext cx="3170764" cy="47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392" tIns="48697" rIns="97392" bIns="48697" numCol="1" anchor="b" anchorCtr="0" compatLnSpc="1">
            <a:prstTxWarp prst="textNoShape">
              <a:avLst/>
            </a:prstTxWarp>
          </a:bodyPr>
          <a:lstStyle>
            <a:lvl1pPr algn="r" defTabSz="919579">
              <a:defRPr sz="1400"/>
            </a:lvl1pPr>
          </a:lstStyle>
          <a:p>
            <a:fld id="{416C2B2E-E9D7-4230-8EE4-F98D0B6BB14D}" type="slidenum">
              <a:rPr lang="en-US" altLang="en-US">
                <a:latin typeface="Calibri" panose="020F0502020204030204" pitchFamily="34" charset="0"/>
              </a:rPr>
              <a:pPr/>
              <a:t>‹#›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639ABDC-F385-432C-BC0C-EC9FB366D81E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082034"/>
            <a:ext cx="3594184" cy="519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7802" tIns="53903" rIns="107802" bIns="53903" numCol="1" anchor="b" anchorCtr="0" compatLnSpc="1">
            <a:prstTxWarp prst="textNoShape">
              <a:avLst/>
            </a:prstTxWarp>
          </a:bodyPr>
          <a:lstStyle>
            <a:lvl1pPr defTabSz="1019412" eaLnBrk="1" hangingPunct="1">
              <a:defRPr sz="16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>
                <a:latin typeface="Calibri" panose="020F0502020204030204" pitchFamily="34" charset="0"/>
              </a:rPr>
              <a:t>Sugar Land Bible Church</a:t>
            </a:r>
          </a:p>
        </p:txBody>
      </p:sp>
      <p:sp>
        <p:nvSpPr>
          <p:cNvPr id="7" name="Header Placeholder 1">
            <a:extLst>
              <a:ext uri="{FF2B5EF4-FFF2-40B4-BE49-F238E27FC236}">
                <a16:creationId xmlns:a16="http://schemas.microsoft.com/office/drawing/2014/main" id="{DBD86D44-784A-49A5-8D58-104289F50E4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612833" y="120405"/>
            <a:ext cx="4089536" cy="793995"/>
          </a:xfrm>
          <a:prstGeom prst="rect">
            <a:avLst/>
          </a:prstGeom>
        </p:spPr>
        <p:txBody>
          <a:bodyPr vert="horz" lIns="118243" tIns="59121" rIns="118243" bIns="59121" rtlCol="0"/>
          <a:lstStyle>
            <a:lvl1pPr algn="ctr">
              <a:defRPr sz="1700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sz="1600" dirty="0"/>
              <a:t>Dr. Andy Woods</a:t>
            </a:r>
          </a:p>
          <a:p>
            <a:pPr>
              <a:defRPr/>
            </a:pPr>
            <a:r>
              <a:rPr lang="en-US" sz="1600" dirty="0"/>
              <a:t>Genesis 104 - 26v26-35 </a:t>
            </a:r>
          </a:p>
          <a:p>
            <a:pPr>
              <a:defRPr/>
            </a:pPr>
            <a:r>
              <a:rPr lang="en-US" sz="1600" dirty="0"/>
              <a:t>01-01-2023</a:t>
            </a: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1" y="0"/>
            <a:ext cx="3170764" cy="47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392" tIns="48697" rIns="97392" bIns="48697" numCol="1" anchor="t" anchorCtr="0" compatLnSpc="1">
            <a:prstTxWarp prst="textNoShape">
              <a:avLst/>
            </a:prstTxWarp>
          </a:bodyPr>
          <a:lstStyle>
            <a:lvl1pPr defTabSz="920970" eaLnBrk="1" hangingPunct="1">
              <a:defRPr sz="1400">
                <a:latin typeface="Calibri" panose="020F0502020204030204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4142749" y="0"/>
            <a:ext cx="3170763" cy="47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392" tIns="48697" rIns="97392" bIns="48697" numCol="1" anchor="t" anchorCtr="0" compatLnSpc="1">
            <a:prstTxWarp prst="textNoShape">
              <a:avLst/>
            </a:prstTxWarp>
          </a:bodyPr>
          <a:lstStyle>
            <a:lvl1pPr algn="r" defTabSz="920970" eaLnBrk="1" hangingPunct="1">
              <a:defRPr sz="1400">
                <a:latin typeface="Calibri" panose="020F0502020204030204" pitchFamily="34" charset="0"/>
                <a:cs typeface="Arial" charset="0"/>
              </a:defRPr>
            </a:lvl1pPr>
          </a:lstStyle>
          <a:p>
            <a:pPr>
              <a:defRPr/>
            </a:pPr>
            <a:fld id="{5800389A-3474-4B41-9CB2-F1B2DAE08F62}" type="datetimeFigureOut">
              <a:rPr lang="en-US" smtClean="0"/>
              <a:pPr>
                <a:defRPr/>
              </a:pPr>
              <a:t>12/31/2022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1038" tIns="50519" rIns="101038" bIns="5051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32364" y="4561226"/>
            <a:ext cx="5850473" cy="4318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392" tIns="48697" rIns="97392" bIns="48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1" y="9120813"/>
            <a:ext cx="3170764" cy="47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392" tIns="48697" rIns="97392" bIns="48697" numCol="1" anchor="b" anchorCtr="0" compatLnSpc="1">
            <a:prstTxWarp prst="textNoShape">
              <a:avLst/>
            </a:prstTxWarp>
          </a:bodyPr>
          <a:lstStyle>
            <a:lvl1pPr defTabSz="920970" eaLnBrk="1" hangingPunct="1">
              <a:defRPr sz="1400">
                <a:latin typeface="Calibri" panose="020F0502020204030204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4142749" y="9120813"/>
            <a:ext cx="3170763" cy="47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392" tIns="48697" rIns="97392" bIns="48697" numCol="1" anchor="b" anchorCtr="0" compatLnSpc="1">
            <a:prstTxWarp prst="textNoShape">
              <a:avLst/>
            </a:prstTxWarp>
          </a:bodyPr>
          <a:lstStyle>
            <a:lvl1pPr algn="r" defTabSz="919579">
              <a:defRPr sz="1400">
                <a:latin typeface="Calibri" panose="020F0502020204030204" pitchFamily="34" charset="0"/>
              </a:defRPr>
            </a:lvl1pPr>
          </a:lstStyle>
          <a:p>
            <a:fld id="{3D084339-C7C3-4022-975D-A91B6BCBB8E5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84339-C7C3-4022-975D-A91B6BCBB8E5}" type="slidenum">
              <a:rPr lang="en-US" altLang="en-US" smtClean="0"/>
              <a:pPr/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17602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84339-C7C3-4022-975D-A91B6BCBB8E5}" type="slidenum">
              <a:rPr lang="en-US" altLang="en-US" smtClean="0"/>
              <a:pPr/>
              <a:t>52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05255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Dr. Andy Woods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9/11/2016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Sugar Land Bible Church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584848-F49B-4589-80F1-8AC4D2C6A1D1}" type="slidenum">
              <a:rPr lang="en-US" altLang="en-US" smtClean="0"/>
              <a:pPr>
                <a:defRPr/>
              </a:pPr>
              <a:t>66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09708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35332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9984" y="1946275"/>
            <a:ext cx="103632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A06824-8A41-4716-AE4C-176E2E7B09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711618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25970F-7A46-46CD-9785-CC6B011A05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651927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56E90-1540-4BDD-BE46-BC5C8B961E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197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3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71FCA6-7645-460B-AB48-CA8D34B804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315681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59984" y="1946275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3184" y="1946275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4002A-9B19-40B9-8E6C-CD2AF577A1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451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23334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77750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70155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62438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8773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11780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60103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92177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5"/>
            <a:ext cx="1447800" cy="6854825"/>
            <a:chOff x="0" y="0"/>
            <a:chExt cx="684" cy="4318"/>
          </a:xfrm>
        </p:grpSpPr>
        <p:sp>
          <p:nvSpPr>
            <p:cNvPr id="14339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 dirty="0">
                <a:latin typeface="Calibri" panose="020F0502020204030204" pitchFamily="34" charset="0"/>
                <a:cs typeface="+mn-cs"/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1034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35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36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37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38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39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0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1" name="Rectangle 12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2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3" name="Rectangle 14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4" name="Rectangle 15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5" name="Rectangle 16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6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7" name="Rectangle 18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8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9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0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1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2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3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4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5" name="Rectangle 26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6" name="Rectangle 27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7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8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9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60" name="Rectangle 31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61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62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1027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4371" name="Rectangle 3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72" name="Rectangle 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752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73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 panose="020F0502020204030204" pitchFamily="34" charset="0"/>
              </a:defRPr>
            </a:lvl1pPr>
          </a:lstStyle>
          <a:p>
            <a:fld id="{3776912B-AC69-41FE-A101-09E856C32C50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14374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8906" r:id="rId1"/>
    <p:sldLayoutId id="2147488907" r:id="rId2"/>
    <p:sldLayoutId id="2147488908" r:id="rId3"/>
    <p:sldLayoutId id="2147488909" r:id="rId4"/>
    <p:sldLayoutId id="2147488910" r:id="rId5"/>
    <p:sldLayoutId id="2147488911" r:id="rId6"/>
    <p:sldLayoutId id="2147488912" r:id="rId7"/>
    <p:sldLayoutId id="2147488913" r:id="rId8"/>
    <p:sldLayoutId id="2147488914" r:id="rId9"/>
    <p:sldLayoutId id="2147488915" r:id="rId10"/>
    <p:sldLayoutId id="2147488916" r:id="rId11"/>
    <p:sldLayoutId id="2147488917" r:id="rId12"/>
    <p:sldLayoutId id="2147488920" r:id="rId13"/>
    <p:sldLayoutId id="2147488921" r:id="rId14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01347A-E166-4399-80F1-5FDEDB0A69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624" y="5410200"/>
            <a:ext cx="5352752" cy="1374774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365E98A2-B1BD-4000-A879-674CC59720E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4800" y="1676400"/>
            <a:ext cx="6502400" cy="3657600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6C1B414B-77B0-4090-9319-1C754B5D5A2D}"/>
              </a:ext>
            </a:extLst>
          </p:cNvPr>
          <p:cNvSpPr txBox="1">
            <a:spLocks noChangeArrowheads="1"/>
          </p:cNvSpPr>
          <p:nvPr/>
        </p:nvSpPr>
        <p:spPr>
          <a:xfrm>
            <a:off x="3124200" y="228600"/>
            <a:ext cx="5943600" cy="1219200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12</a:t>
            </a:r>
            <a:r>
              <a:rPr lang="en-US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‒50</a:t>
            </a:r>
            <a:endParaRPr lang="en-US" sz="36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 pitchFamily="18" charset="2"/>
            </a:endParaRPr>
          </a:p>
          <a:p>
            <a:pPr algn="ctr" eaLnBrk="1" hangingPunct="1"/>
            <a:r>
              <a:rPr lang="en-US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Israel’s Birth </a:t>
            </a:r>
            <a:r>
              <a:rPr lang="en-US" sz="3200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&amp; Preservation</a:t>
            </a: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91203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 Genesis 26:26-33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Covenant with Abimelech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5217" y="1905000"/>
            <a:ext cx="7788900" cy="3810000"/>
          </a:xfrm>
        </p:spPr>
        <p:txBody>
          <a:bodyPr/>
          <a:lstStyle/>
          <a:p>
            <a:pPr marL="457200" lvl="2" indent="-457200" eaLnBrk="1" hangingPunct="1"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Abimelech’s representatives (26)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Isaac’s question (27)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Abimelech’s observation (28-29)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Covenant made (30-31)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Well discovered (32-33)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BA572F-EDD0-CA75-E7B9-59AD546313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704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81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0" y="228600"/>
            <a:ext cx="4000500" cy="914400"/>
          </a:xfrm>
        </p:spPr>
        <p:txBody>
          <a:bodyPr/>
          <a:lstStyle/>
          <a:p>
            <a:pPr algn="ctr" eaLnBrk="1" hangingPunct="1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12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‒25</a:t>
            </a:r>
            <a:b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Abraham’s Early Journeys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546BD8-01E6-4589-930B-9B8EB20E28B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152400"/>
            <a:ext cx="1074928" cy="914400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1CD723D-B839-526A-B1A0-831FDAA799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0381464"/>
              </p:ext>
            </p:extLst>
          </p:nvPr>
        </p:nvGraphicFramePr>
        <p:xfrm>
          <a:off x="609600" y="1351280"/>
          <a:ext cx="11353800" cy="5143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76900">
                  <a:extLst>
                    <a:ext uri="{9D8B030D-6E8A-4147-A177-3AD203B41FA5}">
                      <a16:colId xmlns:a16="http://schemas.microsoft.com/office/drawing/2014/main" val="3038107700"/>
                    </a:ext>
                  </a:extLst>
                </a:gridCol>
                <a:gridCol w="5676900">
                  <a:extLst>
                    <a:ext uri="{9D8B030D-6E8A-4147-A177-3AD203B41FA5}">
                      <a16:colId xmlns:a16="http://schemas.microsoft.com/office/drawing/2014/main" val="1663733028"/>
                    </a:ext>
                  </a:extLst>
                </a:gridCol>
              </a:tblGrid>
              <a:tr h="4516120">
                <a:tc>
                  <a:txBody>
                    <a:bodyPr/>
                    <a:lstStyle/>
                    <a:p>
                      <a:pPr marL="457200" marR="0" lvl="1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</a:rPr>
                        <a:t>Unconditional promises (Gen. 12:1-3)</a:t>
                      </a:r>
                    </a:p>
                    <a:p>
                      <a:pPr marL="457200" marR="0" lvl="1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</a:rPr>
                        <a:t>From Haran to Canaan (Gen. 12:4-5)</a:t>
                      </a:r>
                    </a:p>
                    <a:p>
                      <a:pPr marL="457200" marR="0" lvl="1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</a:rPr>
                        <a:t>In Canaan (Gen. 12:6-9)</a:t>
                      </a:r>
                    </a:p>
                    <a:p>
                      <a:pPr marL="457200" marR="0" lvl="1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In Egypt (Gen. 12:10-20)</a:t>
                      </a:r>
                    </a:p>
                    <a:p>
                      <a:pPr marL="457200" marR="0" lvl="1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</a:rPr>
                        <a:t>Abram and Lot Separate (Gen. 13:1-13)</a:t>
                      </a:r>
                    </a:p>
                    <a:p>
                      <a:pPr marL="457200" marR="0" lvl="1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</a:rPr>
                        <a:t>Reaffirmation of Abram’s promises (Gen. 13:14-18)</a:t>
                      </a:r>
                    </a:p>
                    <a:p>
                      <a:pPr marL="457200" marR="0" lvl="1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</a:rPr>
                        <a:t>Abram Rescues Lot (14:1-24)</a:t>
                      </a:r>
                    </a:p>
                    <a:p>
                      <a:pPr marL="457200" marR="0" lvl="1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</a:rPr>
                        <a:t>Abrahamic Covenant (15:1-21)</a:t>
                      </a:r>
                    </a:p>
                    <a:p>
                      <a:pPr marL="457200" marR="0" lvl="1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</a:rPr>
                        <a:t>Hagar &amp; Ishmael (16:1-16)</a:t>
                      </a:r>
                    </a:p>
                    <a:p>
                      <a:pPr marL="457200" marR="0" lvl="1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</a:rPr>
                        <a:t>Circumcision  (Gen. 17:1-27)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74675" marR="0" lvl="1" indent="-574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 startAt="11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</a:rPr>
                        <a:t>Sodom  &amp; Gomorrah (Gen. 18‒19)</a:t>
                      </a:r>
                    </a:p>
                    <a:p>
                      <a:pPr marL="574675" marR="0" lvl="1" indent="-574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 startAt="11"/>
                        <a:tabLst/>
                        <a:defRPr/>
                      </a:pPr>
                      <a:r>
                        <a:rPr kumimoji="0" lang="en-US" sz="2400" b="1" i="0" u="sng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Abraham &amp; Abimelech (Gen. 20)</a:t>
                      </a:r>
                    </a:p>
                    <a:p>
                      <a:pPr marL="574675" marR="0" lvl="1" indent="-574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 startAt="11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Isaac’s birth (Gen. 21:1-7)</a:t>
                      </a:r>
                    </a:p>
                    <a:p>
                      <a:pPr marL="574675" marR="0" lvl="1" indent="-574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 startAt="11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Ishmael’s expulsion (21:8-21)</a:t>
                      </a:r>
                    </a:p>
                    <a:p>
                      <a:pPr marL="574675" marR="0" lvl="1" indent="-574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 startAt="11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Abraham &amp; Abimelech’s covenant (21:22-34)</a:t>
                      </a:r>
                    </a:p>
                    <a:p>
                      <a:pPr marL="574675" marR="0" lvl="1" indent="-574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 startAt="11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Abraham sacrifices Isaac (22)</a:t>
                      </a:r>
                    </a:p>
                    <a:p>
                      <a:pPr marL="574675" marR="0" lvl="1" indent="-574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 startAt="11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Sarah’s death (23)</a:t>
                      </a:r>
                    </a:p>
                    <a:p>
                      <a:pPr marL="574675" marR="0" lvl="1" indent="-574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 startAt="11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Isaac’s marriage (24)</a:t>
                      </a:r>
                    </a:p>
                    <a:p>
                      <a:pPr marL="574675" marR="0" lvl="1" indent="-574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 startAt="11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Abraham &amp; Keturah (25:1-6)</a:t>
                      </a:r>
                    </a:p>
                    <a:p>
                      <a:pPr marL="574675" marR="0" lvl="1" indent="-574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 startAt="11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Abraham’s death (25:7-11)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095115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632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AD4ED04-9FC1-38BE-B904-18D8FF1F3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464" y="137160"/>
            <a:ext cx="7171072" cy="6583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Oval 7">
            <a:extLst>
              <a:ext uri="{FF2B5EF4-FFF2-40B4-BE49-F238E27FC236}">
                <a16:creationId xmlns:a16="http://schemas.microsoft.com/office/drawing/2014/main" id="{7067836A-DC3D-A431-130F-B3E0B2DE1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0464" y="4876800"/>
            <a:ext cx="3585536" cy="1447800"/>
          </a:xfrm>
          <a:prstGeom prst="ellipse">
            <a:avLst/>
          </a:prstGeom>
          <a:noFill/>
          <a:ln w="762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7168928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 Genesis 26:26-33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Covenant with Abimelech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5217" y="1905000"/>
            <a:ext cx="7788900" cy="3810000"/>
          </a:xfrm>
        </p:spPr>
        <p:txBody>
          <a:bodyPr/>
          <a:lstStyle/>
          <a:p>
            <a:pPr marL="457200" lvl="2" indent="-457200" eaLnBrk="1" hangingPunct="1"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Abimelech’s representatives (26)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Isaac’s question (27)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Abimelech’s observation (28-29)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Covenant made (30-31)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Well discovered (32-33)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BA572F-EDD0-CA75-E7B9-59AD546313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704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24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2552700" y="228600"/>
            <a:ext cx="7086600" cy="857250"/>
          </a:xfrm>
        </p:spPr>
        <p:txBody>
          <a:bodyPr/>
          <a:lstStyle/>
          <a:p>
            <a:pPr algn="ctr" eaLnBrk="1" hangingPunct="1"/>
            <a:r>
              <a:rPr lang="en-U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Pretribulationism </a:t>
            </a:r>
            <a:r>
              <a:rPr lang="en-US" alt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IS NOT</a:t>
            </a: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Escapism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71802" y="1600200"/>
            <a:ext cx="6248399" cy="3771900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spcAft>
                <a:spcPts val="2700"/>
              </a:spcAft>
              <a:defRPr/>
            </a:pP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Trials (John 16:33)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700"/>
              </a:spcAft>
              <a:defRPr/>
            </a:pP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Man’s wrath (2 Tim. 3:12)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700"/>
              </a:spcAft>
              <a:defRPr/>
            </a:pP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Satan’s wrath (Eph. 6:11-12)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700"/>
              </a:spcAft>
              <a:defRPr/>
            </a:pP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World’s wrath (John 15:18-19)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 Genesis 26:26-33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Covenant with Abimelech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5217" y="1905000"/>
            <a:ext cx="7788900" cy="3810000"/>
          </a:xfrm>
        </p:spPr>
        <p:txBody>
          <a:bodyPr/>
          <a:lstStyle/>
          <a:p>
            <a:pPr marL="457200" lvl="2" indent="-457200" eaLnBrk="1" hangingPunct="1"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Abimelech’s representatives (26)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Isaac’s question (27)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Abimelech’s observation (28-29)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Covenant made (30-31)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Well discovered (32-33)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BA572F-EDD0-CA75-E7B9-59AD546313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704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7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1143000"/>
          </a:xfrm>
        </p:spPr>
        <p:txBody>
          <a:bodyPr/>
          <a:lstStyle/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Evidence of Abrahamic Covenant’s Unconditional Nature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11201400" cy="3810001"/>
          </a:xfrm>
        </p:spPr>
        <p:txBody>
          <a:bodyPr/>
          <a:lstStyle/>
          <a:p>
            <a:pPr marL="457200" indent="-457200">
              <a:spcBef>
                <a:spcPts val="0"/>
              </a:spcBef>
              <a:spcAft>
                <a:spcPts val="18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ANE covenant ratification ceremony (Gen 15)</a:t>
            </a:r>
          </a:p>
          <a:p>
            <a:pPr marL="457200" indent="-457200">
              <a:spcBef>
                <a:spcPts val="0"/>
              </a:spcBef>
              <a:spcAft>
                <a:spcPts val="18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Lack of stated conditions for Israel’s obedience (Gen 15)</a:t>
            </a:r>
          </a:p>
          <a:p>
            <a:pPr marL="457200" indent="-457200">
              <a:spcBef>
                <a:spcPts val="0"/>
              </a:spcBef>
              <a:spcAft>
                <a:spcPts val="18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Covenant's eternality (Gen 17:7, 13, 19; Ps. 90:2)</a:t>
            </a:r>
          </a:p>
          <a:p>
            <a:pPr marL="457200" indent="-457200">
              <a:spcBef>
                <a:spcPts val="0"/>
              </a:spcBef>
              <a:spcAft>
                <a:spcPts val="18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Covenant's immutability (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Heb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6:13-18; Mal. 3:6)</a:t>
            </a:r>
          </a:p>
          <a:p>
            <a:pPr marL="457200" indent="-457200">
              <a:spcBef>
                <a:spcPts val="0"/>
              </a:spcBef>
              <a:spcAft>
                <a:spcPts val="18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Trans-generational reaffirmation despite perpetual national disobedience (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Jer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31:35-37)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3314700" y="6400800"/>
            <a:ext cx="5562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Walvoord, </a:t>
            </a:r>
            <a:r>
              <a:rPr lang="en-US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Millennial Kingdom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, 149-52</a:t>
            </a:r>
          </a:p>
        </p:txBody>
      </p:sp>
      <p:pic>
        <p:nvPicPr>
          <p:cNvPr id="5" name="Picture 2" descr="http://walvoordhistory.com/wp-content/uploads/2009/11/JohnFWalvoord-e141965344788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920116" cy="10972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8139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9856C0-8DBA-44EE-B8F2-6FB365CF5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34147" name="Rectangle 1"/>
          <p:cNvSpPr>
            <a:spLocks noChangeArrowheads="1"/>
          </p:cNvSpPr>
          <p:nvPr/>
        </p:nvSpPr>
        <p:spPr bwMode="auto">
          <a:xfrm>
            <a:off x="609600" y="0"/>
            <a:ext cx="10972799" cy="252376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Genesis 12:3</a:t>
            </a:r>
          </a:p>
          <a:p>
            <a:pPr algn="just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“And I will bless those who bless you, And the one who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curses [</a:t>
            </a:r>
            <a:r>
              <a:rPr lang="en-US" sz="3600" b="1" i="1" u="sng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kalal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you I will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curse [</a:t>
            </a:r>
            <a:r>
              <a:rPr lang="en-US" sz="3600" b="1" i="1" u="sng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aor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 And in you all the families of the earth will be blessed.”</a:t>
            </a:r>
          </a:p>
        </p:txBody>
      </p:sp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525CB14-0D8D-4CF1-89E1-8E2BADA2D1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132" y="2682240"/>
            <a:ext cx="1697736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08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0" y="228600"/>
            <a:ext cx="400050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New Promises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Genesis 12:1-3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5217" y="1295400"/>
            <a:ext cx="7187183" cy="5029200"/>
          </a:xfrm>
        </p:spPr>
        <p:txBody>
          <a:bodyPr/>
          <a:lstStyle/>
          <a:p>
            <a:pPr marL="514350" lvl="2" indent="-514350" eaLnBrk="1" hangingPunct="1"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 (Gen. 12:1b)</a:t>
            </a:r>
          </a:p>
          <a:p>
            <a:pPr marL="514350" lvl="2" indent="-514350" eaLnBrk="1" hangingPunct="1"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Great nation (Gen. 12:2a)</a:t>
            </a:r>
          </a:p>
          <a:p>
            <a:pPr marL="514350" lvl="2" indent="-514350" eaLnBrk="1" hangingPunct="1"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Font typeface="+mj-lt"/>
              <a:buAutoNum type="arabi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Personal blessing (Gen. 12:2b)</a:t>
            </a:r>
          </a:p>
          <a:p>
            <a:pPr marL="514350" lvl="2" indent="-514350" eaLnBrk="1" hangingPunct="1"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Great name (Gen. 12:2c)</a:t>
            </a:r>
          </a:p>
          <a:p>
            <a:pPr marL="514350" lvl="2" indent="-514350" eaLnBrk="1" hangingPunct="1"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Blessing to others (Gen. 12:2d)</a:t>
            </a:r>
          </a:p>
          <a:p>
            <a:pPr marL="514350" lvl="2" indent="-514350" eaLnBrk="1" hangingPunct="1"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Blessing to blessers (Gen. 12:3a)</a:t>
            </a:r>
          </a:p>
          <a:p>
            <a:pPr marL="514350" lvl="2" indent="-514350" eaLnBrk="1" hangingPunct="1"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Cursing to cursers (Gen. 12:3b)</a:t>
            </a:r>
          </a:p>
          <a:p>
            <a:pPr marL="514350" lvl="2" indent="-514350" eaLnBrk="1" hangingPunct="1"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Blessing to the world (Gen. 12:3c)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B5FE8C-97C6-ABB8-BADC-D11C5E3E89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704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5919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34147" name="Rectangle 1"/>
          <p:cNvSpPr>
            <a:spLocks noChangeArrowheads="1"/>
          </p:cNvSpPr>
          <p:nvPr/>
        </p:nvSpPr>
        <p:spPr bwMode="auto">
          <a:xfrm>
            <a:off x="600075" y="0"/>
            <a:ext cx="10982325" cy="26007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5800" eaLnBrk="0" hangingPunct="0">
              <a:spcAft>
                <a:spcPts val="1200"/>
              </a:spcAft>
              <a:buClr>
                <a:schemeClr val="tx2"/>
              </a:buClr>
              <a:buSzPct val="75000"/>
              <a:defRPr/>
            </a:pPr>
            <a:r>
              <a:rPr lang="en-US" alt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Ephesians 1:3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altLang="en-US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Blessed 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the God and Father of our Lord Jesus Christ, who has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blessed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us with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every spiritual blessing in the heavenly places in Christ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.”</a:t>
            </a:r>
            <a:endParaRPr lang="en-US" altLang="en-US" sz="36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85468C-6D5A-447D-8588-AC1E3794377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3344" y="2971800"/>
            <a:ext cx="2745312" cy="1828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4872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050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914400"/>
          </a:xfrm>
        </p:spPr>
        <p:txBody>
          <a:bodyPr/>
          <a:lstStyle/>
          <a:p>
            <a:pPr algn="ctr" eaLnBrk="1" hangingPunct="1"/>
            <a:r>
              <a:rPr lang="en-US" sz="3600" dirty="0"/>
              <a:t>GENESIS STRUCTURE</a:t>
            </a:r>
          </a:p>
        </p:txBody>
      </p:sp>
      <p:sp>
        <p:nvSpPr>
          <p:cNvPr id="92163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2019300" y="1600200"/>
            <a:ext cx="8153400" cy="1955864"/>
          </a:xfrm>
        </p:spPr>
        <p:txBody>
          <a:bodyPr/>
          <a:lstStyle/>
          <a:p>
            <a:pPr marL="457200" lvl="1" indent="-457200" eaLnBrk="1" hangingPunct="1">
              <a:spcBef>
                <a:spcPts val="0"/>
              </a:spcBef>
              <a:spcAft>
                <a:spcPts val="36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Beginning of the Human race (Gen. 1‒11)</a:t>
            </a:r>
          </a:p>
          <a:p>
            <a:pPr marL="457200" lvl="1" indent="-457200" eaLnBrk="1" hangingPunct="1">
              <a:spcBef>
                <a:spcPts val="0"/>
              </a:spcBef>
              <a:spcAft>
                <a:spcPts val="36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Beginning of the Hebrew race (Gen. 12‒50)</a:t>
            </a:r>
          </a:p>
        </p:txBody>
      </p:sp>
      <p:pic>
        <p:nvPicPr>
          <p:cNvPr id="2" name="Picture 4" descr="5 Bible Lessons to Learn From the Book of Genesis | Jack Wellman">
            <a:extLst>
              <a:ext uri="{FF2B5EF4-FFF2-40B4-BE49-F238E27FC236}">
                <a16:creationId xmlns:a16="http://schemas.microsoft.com/office/drawing/2014/main" id="{8E86B3BC-9844-40CD-A11F-6CE774086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9786" y="4191000"/>
            <a:ext cx="3432431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E7F1DD-30FD-46F0-8C66-85C8434E18C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152400"/>
            <a:ext cx="1074928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85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BulloKr\AppData\Local\Microsoft\Windows\Temporary Internet Files\Content.IE5\PONOXAD0\MP900382922[1].jpg">
            <a:extLst>
              <a:ext uri="{FF2B5EF4-FFF2-40B4-BE49-F238E27FC236}">
                <a16:creationId xmlns:a16="http://schemas.microsoft.com/office/drawing/2014/main" id="{262D227C-7ABB-4FAE-81CF-0276FD57AB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24201" y="1143001"/>
            <a:ext cx="6335713" cy="4525963"/>
          </a:xfrm>
        </p:spPr>
      </p:pic>
      <p:pic>
        <p:nvPicPr>
          <p:cNvPr id="26627" name="Picture 2" descr="C:\Users\BulloKr\AppData\Local\Microsoft\Windows\Temporary Internet Files\Content.Outlook\N34490JH\image (2).jpg">
            <a:extLst>
              <a:ext uri="{FF2B5EF4-FFF2-40B4-BE49-F238E27FC236}">
                <a16:creationId xmlns:a16="http://schemas.microsoft.com/office/drawing/2014/main" id="{1D34D6F6-82FD-481C-8B43-412F426B3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190500"/>
            <a:ext cx="8382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7">
            <a:extLst>
              <a:ext uri="{FF2B5EF4-FFF2-40B4-BE49-F238E27FC236}">
                <a16:creationId xmlns:a16="http://schemas.microsoft.com/office/drawing/2014/main" id="{DC8996D7-A86C-4331-AE72-DE6BCD508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3581400"/>
            <a:ext cx="1632744" cy="685800"/>
          </a:xfrm>
          <a:prstGeom prst="ellipse">
            <a:avLst/>
          </a:prstGeom>
          <a:noFill/>
          <a:ln w="762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38941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D3EE0A-9A95-4956-A923-AA1FC9C014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4147" name="Rectangle 1"/>
          <p:cNvSpPr>
            <a:spLocks noChangeArrowheads="1"/>
          </p:cNvSpPr>
          <p:nvPr/>
        </p:nvSpPr>
        <p:spPr bwMode="auto">
          <a:xfrm>
            <a:off x="609600" y="0"/>
            <a:ext cx="10972800" cy="26007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</a:pPr>
            <a:r>
              <a:rPr lang="en-US" alt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Revelation 2:9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 know your tribulation and your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poverty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(but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you are rich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), and the blasphemy by those who say they are Jews and are not, but are a synagogue of Satan.”</a:t>
            </a:r>
            <a:endParaRPr lang="en-US" altLang="en-US" sz="36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011197-2529-438F-AF71-1C226654E60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1702" y="2865120"/>
            <a:ext cx="3448596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1851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 Genesis 26:26-33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Covenant with Abimelech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5217" y="1905000"/>
            <a:ext cx="7788900" cy="3810000"/>
          </a:xfrm>
        </p:spPr>
        <p:txBody>
          <a:bodyPr/>
          <a:lstStyle/>
          <a:p>
            <a:pPr marL="457200" lvl="2" indent="-457200" eaLnBrk="1" hangingPunct="1"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Abimelech’s representatives (26)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Isaac’s question (27)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Abimelech’s observation (28-29)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Covenant made (30-31)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Well discovered (32-33)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BA572F-EDD0-CA75-E7B9-59AD546313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704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CC66FF"/>
              </a:buClr>
              <a:buFont typeface="+mj-lt"/>
              <a:buAutoNum type="alphaUcPeriod" startAt="4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26:30-31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Covenant Made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399" y="2057400"/>
            <a:ext cx="5181601" cy="2743200"/>
          </a:xfrm>
        </p:spPr>
        <p:txBody>
          <a:bodyPr/>
          <a:lstStyle/>
          <a:p>
            <a:pPr marL="457200" lvl="3" indent="-457200" eaLnBrk="1" hangingPunct="1">
              <a:spcBef>
                <a:spcPts val="0"/>
              </a:spcBef>
              <a:spcAft>
                <a:spcPts val="36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Meal (30)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36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Oaths (31a)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36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Departure (31b)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2121EE-5045-1042-0924-76C26DB12A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704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3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CC66FF"/>
              </a:buClr>
              <a:buFont typeface="+mj-lt"/>
              <a:buAutoNum type="alphaUcPeriod" startAt="4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26:30-31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Covenant Made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399" y="2057400"/>
            <a:ext cx="5181601" cy="3962400"/>
          </a:xfrm>
        </p:spPr>
        <p:txBody>
          <a:bodyPr/>
          <a:lstStyle/>
          <a:p>
            <a:pPr marL="457200" lvl="3" indent="-457200" eaLnBrk="1" hangingPunct="1">
              <a:spcBef>
                <a:spcPts val="0"/>
              </a:spcBef>
              <a:spcAft>
                <a:spcPts val="36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Meal (30)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36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Oaths (31a)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36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Departure (31b)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2121EE-5045-1042-0924-76C26DB12A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704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3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DD2A88D-A347-4000-8512-01EE1A31668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967" y="137160"/>
            <a:ext cx="8734067" cy="658368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27737079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BulloKr\AppData\Local\Microsoft\Windows\Temporary Internet Files\Content.IE5\PONOXAD0\MP900382922[1].jpg">
            <a:extLst>
              <a:ext uri="{FF2B5EF4-FFF2-40B4-BE49-F238E27FC236}">
                <a16:creationId xmlns:a16="http://schemas.microsoft.com/office/drawing/2014/main" id="{262D227C-7ABB-4FAE-81CF-0276FD57AB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24201" y="1143001"/>
            <a:ext cx="6335713" cy="4525963"/>
          </a:xfrm>
        </p:spPr>
      </p:pic>
      <p:pic>
        <p:nvPicPr>
          <p:cNvPr id="26627" name="Picture 2" descr="C:\Users\BulloKr\AppData\Local\Microsoft\Windows\Temporary Internet Files\Content.Outlook\N34490JH\image (2).jpg">
            <a:extLst>
              <a:ext uri="{FF2B5EF4-FFF2-40B4-BE49-F238E27FC236}">
                <a16:creationId xmlns:a16="http://schemas.microsoft.com/office/drawing/2014/main" id="{1D34D6F6-82FD-481C-8B43-412F426B3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972" y="137160"/>
            <a:ext cx="8520056" cy="658368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Oval 7">
            <a:extLst>
              <a:ext uri="{FF2B5EF4-FFF2-40B4-BE49-F238E27FC236}">
                <a16:creationId xmlns:a16="http://schemas.microsoft.com/office/drawing/2014/main" id="{DC8996D7-A86C-4331-AE72-DE6BCD508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4191000"/>
            <a:ext cx="1381932" cy="685800"/>
          </a:xfrm>
          <a:prstGeom prst="ellipse">
            <a:avLst/>
          </a:prstGeom>
          <a:noFill/>
          <a:ln w="762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186439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D3EE0A-9A95-4956-A923-AA1FC9C014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4147" name="Rectangle 1"/>
          <p:cNvSpPr>
            <a:spLocks noChangeArrowheads="1"/>
          </p:cNvSpPr>
          <p:nvPr/>
        </p:nvSpPr>
        <p:spPr bwMode="auto">
          <a:xfrm>
            <a:off x="609600" y="0"/>
            <a:ext cx="10972800" cy="26007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</a:pPr>
            <a:r>
              <a:rPr lang="en-US" alt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Revelation 3:20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Behold, I stand at the door and knock; if anyone hears My voice and opens the door, I will come in to him and will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dine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with him, and he with Me.”</a:t>
            </a:r>
            <a:endParaRPr lang="en-US" altLang="en-US" sz="36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E4EB87-A79B-AC4B-10A5-F31EF2042A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00" r="40000"/>
          <a:stretch/>
        </p:blipFill>
        <p:spPr>
          <a:xfrm>
            <a:off x="5181600" y="2590800"/>
            <a:ext cx="182880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54307113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4C2CDA-2DF2-04D0-3F53-04C93FF9C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960" y="320040"/>
            <a:ext cx="11054080" cy="6217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62998598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CC66FF"/>
              </a:buClr>
              <a:buFont typeface="+mj-lt"/>
              <a:buAutoNum type="alphaUcPeriod" startAt="4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26:30-31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Covenant Made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399" y="2057400"/>
            <a:ext cx="5181601" cy="3962400"/>
          </a:xfrm>
        </p:spPr>
        <p:txBody>
          <a:bodyPr/>
          <a:lstStyle/>
          <a:p>
            <a:pPr marL="457200" lvl="3" indent="-457200" eaLnBrk="1" hangingPunct="1">
              <a:spcBef>
                <a:spcPts val="0"/>
              </a:spcBef>
              <a:spcAft>
                <a:spcPts val="36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Meal (30)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36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Oaths (31a)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36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Departure (31b)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2121EE-5045-1042-0924-76C26DB12A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704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02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371601"/>
            <a:ext cx="5791200" cy="4119563"/>
          </a:xfrm>
        </p:spPr>
        <p:txBody>
          <a:bodyPr/>
          <a:lstStyle/>
          <a:p>
            <a:pPr marL="457200" lvl="1" indent="-457200" eaLnBrk="1" hangingPunct="1">
              <a:spcBef>
                <a:spcPts val="0"/>
              </a:spcBef>
              <a:spcAft>
                <a:spcPts val="30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1-11 (four events)</a:t>
            </a:r>
          </a:p>
          <a:p>
            <a:pPr marL="914400" lvl="2" indent="-457200" eaLnBrk="1" hangingPunct="1">
              <a:spcBef>
                <a:spcPts val="0"/>
              </a:spcBef>
              <a:spcAft>
                <a:spcPts val="3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Creation (1-2)</a:t>
            </a:r>
          </a:p>
          <a:p>
            <a:pPr marL="914400" lvl="2" indent="-457200" eaLnBrk="1" hangingPunct="1">
              <a:spcBef>
                <a:spcPts val="0"/>
              </a:spcBef>
              <a:spcAft>
                <a:spcPts val="3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Fall (3-5)</a:t>
            </a:r>
          </a:p>
          <a:p>
            <a:pPr marL="914400" lvl="2" indent="-457200" eaLnBrk="1" hangingPunct="1">
              <a:spcBef>
                <a:spcPts val="0"/>
              </a:spcBef>
              <a:spcAft>
                <a:spcPts val="3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Flood (6-9)</a:t>
            </a:r>
          </a:p>
          <a:p>
            <a:pPr marL="914400" lvl="2" indent="-457200" eaLnBrk="1" hangingPunct="1">
              <a:spcBef>
                <a:spcPts val="0"/>
              </a:spcBef>
              <a:spcAft>
                <a:spcPts val="3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dispersion (10-11)</a:t>
            </a:r>
          </a:p>
        </p:txBody>
      </p:sp>
      <p:pic>
        <p:nvPicPr>
          <p:cNvPr id="2" name="Picture 4" descr="5 Bible Lessons to Learn From the Book of Genesis | Jack Wellman">
            <a:extLst>
              <a:ext uri="{FF2B5EF4-FFF2-40B4-BE49-F238E27FC236}">
                <a16:creationId xmlns:a16="http://schemas.microsoft.com/office/drawing/2014/main" id="{86B279D7-E07E-42EE-BC3D-7CC92BFCD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2767" y="2286000"/>
            <a:ext cx="343243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050">
            <a:extLst>
              <a:ext uri="{FF2B5EF4-FFF2-40B4-BE49-F238E27FC236}">
                <a16:creationId xmlns:a16="http://schemas.microsoft.com/office/drawing/2014/main" id="{7E2A6228-CB3B-4F20-9370-1D1ADE6610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24300" y="228600"/>
            <a:ext cx="434340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STRUCTURE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E6D205-418D-486C-A1FC-476A121F41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152400"/>
            <a:ext cx="1074928" cy="91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1143000"/>
          </a:xfrm>
        </p:spPr>
        <p:txBody>
          <a:bodyPr/>
          <a:lstStyle/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Evidence of Abrahamic Covenant’s Unconditional Nature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11201400" cy="3810001"/>
          </a:xfrm>
        </p:spPr>
        <p:txBody>
          <a:bodyPr/>
          <a:lstStyle/>
          <a:p>
            <a:pPr marL="457200" indent="-457200">
              <a:spcBef>
                <a:spcPts val="0"/>
              </a:spcBef>
              <a:spcAft>
                <a:spcPts val="18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ANE covenant ratification ceremony (Gen 15)</a:t>
            </a:r>
          </a:p>
          <a:p>
            <a:pPr marL="457200" indent="-457200">
              <a:spcBef>
                <a:spcPts val="0"/>
              </a:spcBef>
              <a:spcAft>
                <a:spcPts val="18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Lack of stated conditions for Israel’s obedience (Gen 15)</a:t>
            </a:r>
          </a:p>
          <a:p>
            <a:pPr marL="457200" indent="-457200">
              <a:spcBef>
                <a:spcPts val="0"/>
              </a:spcBef>
              <a:spcAft>
                <a:spcPts val="18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Covenant's eternality (Gen 17:7, 13, 19; Ps. 90:2)</a:t>
            </a:r>
          </a:p>
          <a:p>
            <a:pPr marL="457200" indent="-457200">
              <a:spcBef>
                <a:spcPts val="0"/>
              </a:spcBef>
              <a:spcAft>
                <a:spcPts val="18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Covenant's immutability (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Heb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6:13-18; Mal. 3:6)</a:t>
            </a:r>
          </a:p>
          <a:p>
            <a:pPr marL="457200" indent="-457200">
              <a:spcBef>
                <a:spcPts val="0"/>
              </a:spcBef>
              <a:spcAft>
                <a:spcPts val="18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Trans-generational reaffirmation despite perpetual national disobedience (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Jer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31:35-37)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3314700" y="6400800"/>
            <a:ext cx="5562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Walvoord, </a:t>
            </a:r>
            <a:r>
              <a:rPr lang="en-US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Millennial Kingdom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, 149-52</a:t>
            </a:r>
          </a:p>
        </p:txBody>
      </p:sp>
      <p:pic>
        <p:nvPicPr>
          <p:cNvPr id="5" name="Picture 2" descr="http://walvoordhistory.com/wp-content/uploads/2009/11/JohnFWalvoord-e141965344788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920116" cy="10972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152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CC66FF"/>
              </a:buClr>
              <a:buFont typeface="+mj-lt"/>
              <a:buAutoNum type="alphaUcPeriod" startAt="4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26:30-31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Covenant Made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399" y="2057400"/>
            <a:ext cx="5181601" cy="3962400"/>
          </a:xfrm>
        </p:spPr>
        <p:txBody>
          <a:bodyPr/>
          <a:lstStyle/>
          <a:p>
            <a:pPr marL="457200" lvl="3" indent="-457200" eaLnBrk="1" hangingPunct="1">
              <a:spcBef>
                <a:spcPts val="0"/>
              </a:spcBef>
              <a:spcAft>
                <a:spcPts val="36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Meal (30)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36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Oaths (31a)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36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Departure (31b)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2121EE-5045-1042-0924-76C26DB12A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704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78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9856C0-8DBA-44EE-B8F2-6FB365CF5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34147" name="Rectangle 1"/>
          <p:cNvSpPr>
            <a:spLocks noChangeArrowheads="1"/>
          </p:cNvSpPr>
          <p:nvPr/>
        </p:nvSpPr>
        <p:spPr bwMode="auto">
          <a:xfrm>
            <a:off x="609600" y="0"/>
            <a:ext cx="10972799" cy="252376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Genesis 12:3</a:t>
            </a:r>
          </a:p>
          <a:p>
            <a:pPr algn="just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“And I will bless those who bless you, And the one who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curses [</a:t>
            </a:r>
            <a:r>
              <a:rPr lang="en-US" sz="3600" b="1" i="1" u="sng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kalal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you I will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curse [</a:t>
            </a:r>
            <a:r>
              <a:rPr lang="en-US" sz="3600" b="1" i="1" u="sng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aor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 And in you all the families of the earth will be blessed.”</a:t>
            </a:r>
          </a:p>
        </p:txBody>
      </p:sp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525CB14-0D8D-4CF1-89E1-8E2BADA2D1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132" y="2682240"/>
            <a:ext cx="1697736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9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 Genesis 26:26-33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Covenant with Abimelech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5217" y="1905000"/>
            <a:ext cx="7788900" cy="3810000"/>
          </a:xfrm>
        </p:spPr>
        <p:txBody>
          <a:bodyPr/>
          <a:lstStyle/>
          <a:p>
            <a:pPr marL="457200" lvl="2" indent="-457200" eaLnBrk="1" hangingPunct="1"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Abimelech’s representatives (26)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Isaac’s question (27)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Abimelech’s observation (28-29)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Covenant made (30-31)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Well discovered (32-33)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BA572F-EDD0-CA75-E7B9-59AD546313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704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71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CC66FF"/>
              </a:buClr>
              <a:buFont typeface="+mj-lt"/>
              <a:buAutoNum type="alphaUcPeriod" startAt="4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26:32-33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Well Discovered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399" y="2057400"/>
            <a:ext cx="5181601" cy="2743200"/>
          </a:xfrm>
        </p:spPr>
        <p:txBody>
          <a:bodyPr/>
          <a:lstStyle/>
          <a:p>
            <a:pPr marL="457200" lvl="3" indent="-457200" eaLnBrk="1" hangingPunct="1">
              <a:spcBef>
                <a:spcPts val="0"/>
              </a:spcBef>
              <a:spcAft>
                <a:spcPts val="36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Find (32)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36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Name (33)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2121EE-5045-1042-0924-76C26DB12A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704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CC66FF"/>
              </a:buClr>
              <a:buFont typeface="+mj-lt"/>
              <a:buAutoNum type="alphaUcPeriod" startAt="4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26:32-33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Well Discovered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399" y="2057400"/>
            <a:ext cx="5181601" cy="2743200"/>
          </a:xfrm>
        </p:spPr>
        <p:txBody>
          <a:bodyPr/>
          <a:lstStyle/>
          <a:p>
            <a:pPr marL="457200" lvl="3" indent="-457200" eaLnBrk="1" hangingPunct="1">
              <a:spcBef>
                <a:spcPts val="0"/>
              </a:spcBef>
              <a:spcAft>
                <a:spcPts val="36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Find (32)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36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Name (33)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2121EE-5045-1042-0924-76C26DB12A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704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78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03AF2E-C7F2-07A0-A14A-44D0492BF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255" y="137160"/>
            <a:ext cx="9163491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73523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3DB5AD-318D-4238-9958-5A1F60F12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8914" name="Rectangle 3"/>
          <p:cNvSpPr>
            <a:spLocks noChangeArrowheads="1"/>
          </p:cNvSpPr>
          <p:nvPr/>
        </p:nvSpPr>
        <p:spPr bwMode="auto">
          <a:xfrm>
            <a:off x="609600" y="1"/>
            <a:ext cx="10972800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685800">
              <a:spcAft>
                <a:spcPts val="1200"/>
              </a:spcAft>
            </a:pP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1 Corinthians 15:20-23</a:t>
            </a:r>
          </a:p>
          <a:p>
            <a:pPr algn="just">
              <a:spcAft>
                <a:spcPts val="1200"/>
              </a:spcAft>
            </a:pPr>
            <a:r>
              <a:rPr lang="en-US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2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en-US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-But now Christ has been raised from the dead, the </a:t>
            </a:r>
            <a:r>
              <a:rPr lang="en-US" sz="35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first fruits</a:t>
            </a:r>
            <a:r>
              <a:rPr lang="en-US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of those who are asleep. </a:t>
            </a:r>
            <a:r>
              <a:rPr lang="en-US" sz="32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21</a:t>
            </a:r>
            <a:r>
              <a:rPr lang="en-US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-For since by a man came death, by a man also came the resurrection of the dead. </a:t>
            </a:r>
            <a:r>
              <a:rPr lang="en-US" sz="32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22</a:t>
            </a:r>
            <a:r>
              <a:rPr lang="en-US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-For as in Adam all die, so also in Christ all will be made alive. </a:t>
            </a:r>
            <a:r>
              <a:rPr lang="en-US" sz="32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  <a:r>
              <a:rPr lang="en-US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-But each in his own order: Christ the </a:t>
            </a:r>
            <a:r>
              <a:rPr lang="en-US" sz="35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first fruits</a:t>
            </a:r>
            <a:r>
              <a:rPr lang="en-US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after that those who are Christ’s at His coming.”</a:t>
            </a:r>
          </a:p>
        </p:txBody>
      </p:sp>
    </p:spTree>
    <p:extLst>
      <p:ext uri="{BB962C8B-B14F-4D97-AF65-F5344CB8AC3E}">
        <p14:creationId xmlns:p14="http://schemas.microsoft.com/office/powerpoint/2010/main" val="4107625407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62AE92CD-D7C3-4811-B78A-FC7F1BC2723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195020"/>
            <a:ext cx="7772400" cy="762000"/>
          </a:xfrm>
        </p:spPr>
        <p:txBody>
          <a:bodyPr/>
          <a:lstStyle/>
          <a:p>
            <a:pPr algn="ctr"/>
            <a:r>
              <a:rPr lang="en-US" altLang="en-US" sz="3400" dirty="0"/>
              <a:t>God’s Resurrection Program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876367-5F08-4823-BAFD-729EE69F89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80" y="990600"/>
            <a:ext cx="10600840" cy="54864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65842132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329064-0A11-4186-A2B5-6AD0823CA4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8914" name="Rectangle 3"/>
          <p:cNvSpPr>
            <a:spLocks noChangeArrowheads="1"/>
          </p:cNvSpPr>
          <p:nvPr/>
        </p:nvSpPr>
        <p:spPr bwMode="auto">
          <a:xfrm>
            <a:off x="609600" y="0"/>
            <a:ext cx="10972798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lnSpc>
                <a:spcPct val="90000"/>
              </a:lnSpc>
              <a:spcAft>
                <a:spcPts val="1200"/>
              </a:spcAft>
              <a:buClr>
                <a:schemeClr val="tx2"/>
              </a:buClr>
              <a:buSzPct val="75000"/>
              <a:defRPr/>
            </a:pP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1 Samuel 16:13-14</a:t>
            </a:r>
          </a:p>
          <a:p>
            <a:pPr algn="just"/>
            <a:r>
              <a:rPr lang="en-US" sz="3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 Then Samuel took the horn of oil and anointed him in the midst of his brothers; and </a:t>
            </a:r>
            <a:r>
              <a:rPr lang="en-US" sz="34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Spirit of the Lord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 came mightily </a:t>
            </a:r>
            <a:r>
              <a:rPr lang="en-US" sz="34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upon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David from that day forward. And Samuel arose and went to Ramah. </a:t>
            </a:r>
            <a:r>
              <a:rPr lang="en-US" sz="3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 Now the Spirit of the Lord </a:t>
            </a:r>
            <a:r>
              <a:rPr lang="en-US" sz="34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departed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from Saul, and an evil spirit from the Lord terrorized him.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26DF9-C4BA-41C3-8A68-A8645E4E27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572" y="3779520"/>
            <a:ext cx="1164856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1038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F89DDE-DAA5-41B9-9AAA-46E3B77AB9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4514" name="Rectangle 1"/>
          <p:cNvSpPr>
            <a:spLocks noChangeArrowheads="1"/>
          </p:cNvSpPr>
          <p:nvPr/>
        </p:nvSpPr>
        <p:spPr bwMode="auto">
          <a:xfrm>
            <a:off x="609600" y="0"/>
            <a:ext cx="10972800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en-US" alt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Genesis 3:15</a:t>
            </a:r>
          </a:p>
          <a:p>
            <a:pPr algn="just"/>
            <a:r>
              <a:rPr lang="en-U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“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And I will put enmity Between you and the woman, And between your seed and her seed; He shall bruise you on the head, And you shall bruise him on the heel.</a:t>
            </a:r>
            <a:r>
              <a:rPr lang="en-U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24A913-96BE-436F-BC65-6AF719E0826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8720" y="2590800"/>
            <a:ext cx="21945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42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329064-0A11-4186-A2B5-6AD0823CA4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8914" name="Rectangle 3"/>
          <p:cNvSpPr>
            <a:spLocks noChangeArrowheads="1"/>
          </p:cNvSpPr>
          <p:nvPr/>
        </p:nvSpPr>
        <p:spPr bwMode="auto">
          <a:xfrm>
            <a:off x="609600" y="0"/>
            <a:ext cx="10972798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lnSpc>
                <a:spcPct val="90000"/>
              </a:lnSpc>
              <a:spcAft>
                <a:spcPts val="1200"/>
              </a:spcAft>
              <a:buClr>
                <a:schemeClr val="tx2"/>
              </a:buClr>
              <a:buSzPct val="75000"/>
              <a:defRPr/>
            </a:pP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John 14:16-17</a:t>
            </a:r>
          </a:p>
          <a:p>
            <a:pPr algn="just">
              <a:spcAft>
                <a:spcPts val="1000"/>
              </a:spcAft>
            </a:pPr>
            <a:r>
              <a:rPr lang="en-US" sz="3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16 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 will ask the Father, and He will give you another Helper, that He may be with you </a:t>
            </a:r>
            <a:r>
              <a:rPr lang="en-US" sz="34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forever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3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17 </a:t>
            </a:r>
            <a:r>
              <a:rPr lang="en-US" sz="3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that is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Spirit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of truth, whom the world cannot receive, because it does not see Him or know Him, </a:t>
            </a:r>
            <a:r>
              <a:rPr lang="en-US" sz="3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but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you know Him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because He abides with you and will be </a:t>
            </a:r>
            <a:r>
              <a:rPr lang="en-US" sz="34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 you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03111D-7478-AAB1-0579-3618930D7E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572" y="3779520"/>
            <a:ext cx="1164856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36584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CC66FF"/>
              </a:buClr>
              <a:buFont typeface="+mj-lt"/>
              <a:buAutoNum type="alphaUcPeriod" startAt="4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26:32-33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Well Discovered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399" y="2057400"/>
            <a:ext cx="5181601" cy="2743200"/>
          </a:xfrm>
        </p:spPr>
        <p:txBody>
          <a:bodyPr/>
          <a:lstStyle/>
          <a:p>
            <a:pPr marL="457200" lvl="3" indent="-457200" eaLnBrk="1" hangingPunct="1">
              <a:spcBef>
                <a:spcPts val="0"/>
              </a:spcBef>
              <a:spcAft>
                <a:spcPts val="36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Find (32)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36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Name (33)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2121EE-5045-1042-0924-76C26DB12A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704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93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0" y="228600"/>
            <a:ext cx="4000500" cy="914400"/>
          </a:xfrm>
        </p:spPr>
        <p:txBody>
          <a:bodyPr/>
          <a:lstStyle/>
          <a:p>
            <a:pPr algn="ctr" eaLnBrk="1" hangingPunct="1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12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‒25</a:t>
            </a:r>
            <a:b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Abraham’s Early Journeys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546BD8-01E6-4589-930B-9B8EB20E28B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152400"/>
            <a:ext cx="1074928" cy="914400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1CD723D-B839-526A-B1A0-831FDAA799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459799"/>
              </p:ext>
            </p:extLst>
          </p:nvPr>
        </p:nvGraphicFramePr>
        <p:xfrm>
          <a:off x="609600" y="1351280"/>
          <a:ext cx="11353800" cy="5143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76900">
                  <a:extLst>
                    <a:ext uri="{9D8B030D-6E8A-4147-A177-3AD203B41FA5}">
                      <a16:colId xmlns:a16="http://schemas.microsoft.com/office/drawing/2014/main" val="3038107700"/>
                    </a:ext>
                  </a:extLst>
                </a:gridCol>
                <a:gridCol w="5676900">
                  <a:extLst>
                    <a:ext uri="{9D8B030D-6E8A-4147-A177-3AD203B41FA5}">
                      <a16:colId xmlns:a16="http://schemas.microsoft.com/office/drawing/2014/main" val="1663733028"/>
                    </a:ext>
                  </a:extLst>
                </a:gridCol>
              </a:tblGrid>
              <a:tr h="4516120">
                <a:tc>
                  <a:txBody>
                    <a:bodyPr/>
                    <a:lstStyle/>
                    <a:p>
                      <a:pPr marL="457200" marR="0" lvl="1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</a:rPr>
                        <a:t>Unconditional promises (Gen. 12:1-3)</a:t>
                      </a:r>
                    </a:p>
                    <a:p>
                      <a:pPr marL="457200" marR="0" lvl="1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</a:rPr>
                        <a:t>From Haran to Canaan (Gen. 12:4-5)</a:t>
                      </a:r>
                    </a:p>
                    <a:p>
                      <a:pPr marL="457200" marR="0" lvl="1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</a:rPr>
                        <a:t>In Canaan (Gen. 12:6-9)</a:t>
                      </a:r>
                    </a:p>
                    <a:p>
                      <a:pPr marL="457200" marR="0" lvl="1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In Egypt (Gen. 12:10-20)</a:t>
                      </a:r>
                    </a:p>
                    <a:p>
                      <a:pPr marL="457200" marR="0" lvl="1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</a:rPr>
                        <a:t>Abram and Lot Separate (Gen. 13:1-13)</a:t>
                      </a:r>
                    </a:p>
                    <a:p>
                      <a:pPr marL="457200" marR="0" lvl="1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</a:rPr>
                        <a:t>Reaffirmation of Abram’s promises (Gen. 13:14-18)</a:t>
                      </a:r>
                    </a:p>
                    <a:p>
                      <a:pPr marL="457200" marR="0" lvl="1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</a:rPr>
                        <a:t>Abram Rescues Lot (14:1-24)</a:t>
                      </a:r>
                    </a:p>
                    <a:p>
                      <a:pPr marL="457200" marR="0" lvl="1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</a:rPr>
                        <a:t>Abrahamic Covenant (15:1-21)</a:t>
                      </a:r>
                    </a:p>
                    <a:p>
                      <a:pPr marL="457200" marR="0" lvl="1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</a:rPr>
                        <a:t>Hagar &amp; Ishmael (16:1-16)</a:t>
                      </a:r>
                    </a:p>
                    <a:p>
                      <a:pPr marL="457200" marR="0" lvl="1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</a:rPr>
                        <a:t>Circumcision  (Gen. 17:1-27)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74675" marR="0" lvl="1" indent="-574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 startAt="11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</a:rPr>
                        <a:t>Sodom  &amp; Gomorrah (Gen. 18‒19)</a:t>
                      </a:r>
                    </a:p>
                    <a:p>
                      <a:pPr marL="574675" marR="0" lvl="1" indent="-574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 startAt="11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Abraham &amp; Abimelech (Gen. 20)</a:t>
                      </a:r>
                    </a:p>
                    <a:p>
                      <a:pPr marL="574675" marR="0" lvl="1" indent="-574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 startAt="11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Isaac’s birth (Gen. 21:1-7)</a:t>
                      </a:r>
                    </a:p>
                    <a:p>
                      <a:pPr marL="574675" marR="0" lvl="1" indent="-574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 startAt="11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Ishmael’s expulsion (21:8-21)</a:t>
                      </a:r>
                    </a:p>
                    <a:p>
                      <a:pPr marL="574675" marR="0" lvl="1" indent="-574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 startAt="11"/>
                        <a:tabLst/>
                        <a:defRPr/>
                      </a:pPr>
                      <a:r>
                        <a:rPr kumimoji="0" lang="en-US" sz="2400" b="1" i="0" u="sng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Abraham &amp; Abimelech’s covenant (21:22-34)</a:t>
                      </a:r>
                    </a:p>
                    <a:p>
                      <a:pPr marL="574675" marR="0" lvl="1" indent="-574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 startAt="11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Abraham sacrifices Isaac (22)</a:t>
                      </a:r>
                    </a:p>
                    <a:p>
                      <a:pPr marL="574675" marR="0" lvl="1" indent="-574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 startAt="11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Sarah’s death (23)</a:t>
                      </a:r>
                    </a:p>
                    <a:p>
                      <a:pPr marL="574675" marR="0" lvl="1" indent="-574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 startAt="11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Isaac’s marriage (24)</a:t>
                      </a:r>
                    </a:p>
                    <a:p>
                      <a:pPr marL="574675" marR="0" lvl="1" indent="-574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 startAt="11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Abraham &amp; Keturah (25:1-6)</a:t>
                      </a:r>
                    </a:p>
                    <a:p>
                      <a:pPr marL="574675" marR="0" lvl="1" indent="-574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 startAt="11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Abraham’s death (25:7-11)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095115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749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AD4ED04-9FC1-38BE-B904-18D8FF1F3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464" y="137160"/>
            <a:ext cx="7171072" cy="6583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Oval 7">
            <a:extLst>
              <a:ext uri="{FF2B5EF4-FFF2-40B4-BE49-F238E27FC236}">
                <a16:creationId xmlns:a16="http://schemas.microsoft.com/office/drawing/2014/main" id="{7067836A-DC3D-A431-130F-B3E0B2DE1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5410200"/>
            <a:ext cx="2590800" cy="762000"/>
          </a:xfrm>
          <a:prstGeom prst="ellipse">
            <a:avLst/>
          </a:prstGeom>
          <a:noFill/>
          <a:ln w="762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6870340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26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Chapter Summary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9943" y="1600200"/>
            <a:ext cx="7788900" cy="4648200"/>
          </a:xfrm>
        </p:spPr>
        <p:txBody>
          <a:bodyPr/>
          <a:lstStyle/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Abrahamic Covenant Reconfirmed (1-5)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Isaac &amp; Abimelech (6-11)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Struggle for the Wells (12-22)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Sojourn in Beersheba (23-25)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Covenant with Abimelech (26-33)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Esau’s Wives (34-35)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839479-96CF-1F7A-43B5-D05CAFC82BD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704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80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VI. Genesis 26:34-35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Esau’s Wives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5217" y="2057400"/>
            <a:ext cx="7788900" cy="2819400"/>
          </a:xfrm>
        </p:spPr>
        <p:txBody>
          <a:bodyPr/>
          <a:lstStyle/>
          <a:p>
            <a:pPr marL="457200" lvl="2" indent="-457200" eaLnBrk="1" hangingPunct="1">
              <a:spcBef>
                <a:spcPts val="0"/>
              </a:spcBef>
              <a:spcAft>
                <a:spcPts val="36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Esau’s age (34a)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36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Names of wives (34b)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36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 on Esau’s parents (35)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BA572F-EDD0-CA75-E7B9-59AD546313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704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41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VI. Genesis 26:34-35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Esau’s Wives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5217" y="2057400"/>
            <a:ext cx="7788900" cy="2819400"/>
          </a:xfrm>
        </p:spPr>
        <p:txBody>
          <a:bodyPr/>
          <a:lstStyle/>
          <a:p>
            <a:pPr marL="457200" lvl="2" indent="-457200" eaLnBrk="1" hangingPunct="1">
              <a:spcBef>
                <a:spcPts val="0"/>
              </a:spcBef>
              <a:spcAft>
                <a:spcPts val="36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Esau’s age (34a)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36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Names of wives (34b)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36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 on Esau’s parents (35)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BA572F-EDD0-CA75-E7B9-59AD546313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704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9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VI. Genesis 26:34-35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Esau’s Wives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5217" y="2057400"/>
            <a:ext cx="7788900" cy="2819400"/>
          </a:xfrm>
        </p:spPr>
        <p:txBody>
          <a:bodyPr/>
          <a:lstStyle/>
          <a:p>
            <a:pPr marL="457200" lvl="2" indent="-457200" eaLnBrk="1" hangingPunct="1">
              <a:spcBef>
                <a:spcPts val="0"/>
              </a:spcBef>
              <a:spcAft>
                <a:spcPts val="36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Esau’s age (34a)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36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Names of wives (34b)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36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 on Esau’s parents (35)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BA572F-EDD0-CA75-E7B9-59AD546313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704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7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6A22E8-1C88-95DB-727D-DEA35BCF3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3721" y="137160"/>
            <a:ext cx="3424559" cy="65836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5FE5D1-6080-6653-1889-71E98AB80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1266448"/>
            <a:ext cx="990600" cy="86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568392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B80CCD-1DEE-4ADD-9602-D3622AE68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34147" name="Rectangle 1"/>
          <p:cNvSpPr>
            <a:spLocks noChangeArrowheads="1"/>
          </p:cNvSpPr>
          <p:nvPr/>
        </p:nvSpPr>
        <p:spPr bwMode="auto">
          <a:xfrm>
            <a:off x="609600" y="0"/>
            <a:ext cx="10972800" cy="196977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75000"/>
              <a:defRPr/>
            </a:pP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Genesis 15:16</a:t>
            </a:r>
          </a:p>
          <a:p>
            <a:pPr algn="just" eaLnBrk="1" hangingPunct="1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“Then in the fourth generation they will return here, for 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wrongdoing of the Amorite is not yet complete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58E33B-ED95-44F9-816E-54593E37E12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9150" y="2438202"/>
            <a:ext cx="2633700" cy="228619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5163828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050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914400"/>
          </a:xfrm>
        </p:spPr>
        <p:txBody>
          <a:bodyPr/>
          <a:lstStyle/>
          <a:p>
            <a:pPr algn="ctr" eaLnBrk="1" hangingPunct="1"/>
            <a:r>
              <a:rPr lang="en-US" sz="3600" dirty="0"/>
              <a:t>GENESIS STRUCTURE</a:t>
            </a:r>
          </a:p>
        </p:txBody>
      </p:sp>
      <p:sp>
        <p:nvSpPr>
          <p:cNvPr id="92163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2019300" y="1600200"/>
            <a:ext cx="8153400" cy="1955864"/>
          </a:xfrm>
        </p:spPr>
        <p:txBody>
          <a:bodyPr/>
          <a:lstStyle/>
          <a:p>
            <a:pPr marL="457200" lvl="1" indent="-457200" eaLnBrk="1" hangingPunct="1">
              <a:spcBef>
                <a:spcPts val="0"/>
              </a:spcBef>
              <a:spcAft>
                <a:spcPts val="36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Beginning of the Human race (Gen. 1‒11)</a:t>
            </a:r>
          </a:p>
          <a:p>
            <a:pPr marL="457200" lvl="1" indent="-457200" eaLnBrk="1" hangingPunct="1">
              <a:spcBef>
                <a:spcPts val="0"/>
              </a:spcBef>
              <a:spcAft>
                <a:spcPts val="36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Beginning of the Hebrew race (Gen. 12‒50)</a:t>
            </a:r>
          </a:p>
        </p:txBody>
      </p:sp>
      <p:pic>
        <p:nvPicPr>
          <p:cNvPr id="2" name="Picture 4" descr="5 Bible Lessons to Learn From the Book of Genesis | Jack Wellman">
            <a:extLst>
              <a:ext uri="{FF2B5EF4-FFF2-40B4-BE49-F238E27FC236}">
                <a16:creationId xmlns:a16="http://schemas.microsoft.com/office/drawing/2014/main" id="{8E86B3BC-9844-40CD-A11F-6CE774086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9786" y="4191000"/>
            <a:ext cx="3432431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52A684-4CDD-4290-ACF1-B09810BF96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152400"/>
            <a:ext cx="1074928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67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FAF6D6-4322-42C1-BEDE-8A2B8D38F28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0"/>
            <a:ext cx="11353800" cy="5029200"/>
          </a:xfrm>
        </p:spPr>
        <p:txBody>
          <a:bodyPr/>
          <a:lstStyle/>
          <a:p>
            <a:pPr marL="0" indent="0" algn="ctr" defTabSz="685800">
              <a:spcBef>
                <a:spcPct val="0"/>
              </a:spcBef>
              <a:spcAft>
                <a:spcPts val="1200"/>
              </a:spcAft>
              <a:buNone/>
              <a:defRPr/>
            </a:pPr>
            <a:r>
              <a:rPr lang="en-US" sz="4000" kern="1200" dirty="0">
                <a:solidFill>
                  <a:schemeClr val="tx2"/>
                </a:solidFill>
                <a:ea typeface="+mj-ea"/>
                <a:cs typeface="Calibri" panose="020F0502020204030204" pitchFamily="34" charset="0"/>
              </a:rPr>
              <a:t>Genesis 1:27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“God created man in His own image, in the image of God He created him; male and female He created them.”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kern="1200" dirty="0">
                <a:solidFill>
                  <a:schemeClr val="tx2"/>
                </a:solidFill>
                <a:ea typeface="+mj-ea"/>
                <a:cs typeface="Calibri" panose="020F0502020204030204" pitchFamily="34" charset="0"/>
              </a:rPr>
              <a:t>Genesis 2:24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“For this reason a man shall leave his father and his mother, and be joined to his wife; and they shall become one flesh.”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018357-21B8-4430-9867-2DCDFDDC5A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0652" y="3596640"/>
            <a:ext cx="870697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8617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VI. Genesis 26:34-35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Esau’s Wives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5217" y="2057400"/>
            <a:ext cx="7788900" cy="2819400"/>
          </a:xfrm>
        </p:spPr>
        <p:txBody>
          <a:bodyPr/>
          <a:lstStyle/>
          <a:p>
            <a:pPr marL="457200" lvl="2" indent="-457200" eaLnBrk="1" hangingPunct="1">
              <a:spcBef>
                <a:spcPts val="0"/>
              </a:spcBef>
              <a:spcAft>
                <a:spcPts val="36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Esau’s age (34a)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36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Names of wives (34b)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36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 on Esau’s parents (35)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BA572F-EDD0-CA75-E7B9-59AD546313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704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81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524000"/>
            <a:ext cx="11019253" cy="4800600"/>
          </a:xfrm>
        </p:spPr>
        <p:txBody>
          <a:bodyPr/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“Genesis 26:35 tells about the effect on his parents of Esau’s marriage to foreign wives: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were a grief of mind unto Isaac and to Rebekah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In Hebrew, it means a ‘bitterness of feeling’ or a ‘bitterness of spirit.’ Esau’s marriages emphasized his continuing unfaithfulness to the Abrahamic Covenant. Just as the selling of the birthright shows he despised his birthright and its covenant-keeping element, now by the same token the marrying of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Hittite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wives was a further step downward in his unfaithfulness to the covenant.</a:t>
            </a: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”</a:t>
            </a: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381375" y="219670"/>
            <a:ext cx="542925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Dr. Arnold G. Fruchtenbaum</a:t>
            </a:r>
          </a:p>
          <a:p>
            <a:pPr algn="ctr"/>
            <a:r>
              <a:rPr lang="en-US" altLang="en-US" sz="18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+mn-cs"/>
              </a:rPr>
              <a:t>The Book of Genesis, </a:t>
            </a:r>
            <a:r>
              <a:rPr lang="en-US" altLang="en-US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+mn-cs"/>
              </a:rPr>
              <a:t>417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5B7A00-E364-4431-A644-EF24666BAF9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76200"/>
            <a:ext cx="684944" cy="914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2D6D1B-0318-472E-8E81-E3CCEE0E78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50147" y="76200"/>
            <a:ext cx="732253" cy="10972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79037490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0" y="228600"/>
            <a:ext cx="4000500" cy="914400"/>
          </a:xfrm>
        </p:spPr>
        <p:txBody>
          <a:bodyPr/>
          <a:lstStyle/>
          <a:p>
            <a:pPr algn="ctr" eaLnBrk="1" hangingPunct="1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12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‒25</a:t>
            </a:r>
            <a:b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Abraham’s Early Journeys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546BD8-01E6-4589-930B-9B8EB20E28B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152400"/>
            <a:ext cx="1074928" cy="914400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1CD723D-B839-526A-B1A0-831FDAA799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3579478"/>
              </p:ext>
            </p:extLst>
          </p:nvPr>
        </p:nvGraphicFramePr>
        <p:xfrm>
          <a:off x="609600" y="1351280"/>
          <a:ext cx="11353800" cy="5143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76900">
                  <a:extLst>
                    <a:ext uri="{9D8B030D-6E8A-4147-A177-3AD203B41FA5}">
                      <a16:colId xmlns:a16="http://schemas.microsoft.com/office/drawing/2014/main" val="3038107700"/>
                    </a:ext>
                  </a:extLst>
                </a:gridCol>
                <a:gridCol w="5676900">
                  <a:extLst>
                    <a:ext uri="{9D8B030D-6E8A-4147-A177-3AD203B41FA5}">
                      <a16:colId xmlns:a16="http://schemas.microsoft.com/office/drawing/2014/main" val="1663733028"/>
                    </a:ext>
                  </a:extLst>
                </a:gridCol>
              </a:tblGrid>
              <a:tr h="4516120">
                <a:tc>
                  <a:txBody>
                    <a:bodyPr/>
                    <a:lstStyle/>
                    <a:p>
                      <a:pPr marL="457200" marR="0" lvl="1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</a:rPr>
                        <a:t>Unconditional promises (Gen. 12:1-3)</a:t>
                      </a:r>
                    </a:p>
                    <a:p>
                      <a:pPr marL="457200" marR="0" lvl="1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</a:rPr>
                        <a:t>From Haran to Canaan (Gen. 12:4-5)</a:t>
                      </a:r>
                    </a:p>
                    <a:p>
                      <a:pPr marL="457200" marR="0" lvl="1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</a:rPr>
                        <a:t>In Canaan (Gen. 12:6-9)</a:t>
                      </a:r>
                    </a:p>
                    <a:p>
                      <a:pPr marL="457200" marR="0" lvl="1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In Egypt (Gen. 12:10-20)</a:t>
                      </a:r>
                    </a:p>
                    <a:p>
                      <a:pPr marL="457200" marR="0" lvl="1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</a:rPr>
                        <a:t>Abram and Lot Separate (Gen. 13:1-13)</a:t>
                      </a:r>
                    </a:p>
                    <a:p>
                      <a:pPr marL="457200" marR="0" lvl="1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</a:rPr>
                        <a:t>Reaffirmation of Abram’s promises (Gen. 13:14-18)</a:t>
                      </a:r>
                    </a:p>
                    <a:p>
                      <a:pPr marL="457200" marR="0" lvl="1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</a:rPr>
                        <a:t>Abram Rescues Lot (14:1-24)</a:t>
                      </a:r>
                    </a:p>
                    <a:p>
                      <a:pPr marL="457200" marR="0" lvl="1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</a:rPr>
                        <a:t>Abrahamic Covenant (15:1-21)</a:t>
                      </a:r>
                    </a:p>
                    <a:p>
                      <a:pPr marL="457200" marR="0" lvl="1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</a:rPr>
                        <a:t>Hagar &amp; Ishmael (16:1-16)</a:t>
                      </a:r>
                    </a:p>
                    <a:p>
                      <a:pPr marL="457200" marR="0" lvl="1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</a:rPr>
                        <a:t>Circumcision  (Gen. 17:1-27)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74675" marR="0" lvl="1" indent="-574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 startAt="11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</a:rPr>
                        <a:t>Sodom  &amp; Gomorrah (Gen. 18‒19)</a:t>
                      </a:r>
                    </a:p>
                    <a:p>
                      <a:pPr marL="574675" marR="0" lvl="1" indent="-574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 startAt="11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Abraham &amp; Abimelech (Gen. 20)</a:t>
                      </a:r>
                    </a:p>
                    <a:p>
                      <a:pPr marL="574675" marR="0" lvl="1" indent="-574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 startAt="11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Isaac’s birth (Gen. 21:1-7)</a:t>
                      </a:r>
                    </a:p>
                    <a:p>
                      <a:pPr marL="574675" marR="0" lvl="1" indent="-574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 startAt="11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Ishmael’s expulsion (21:8-21)</a:t>
                      </a:r>
                    </a:p>
                    <a:p>
                      <a:pPr marL="574675" marR="0" lvl="1" indent="-574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 startAt="11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Abraham &amp; Abimelech’s covenant (21:22-34)</a:t>
                      </a:r>
                    </a:p>
                    <a:p>
                      <a:pPr marL="574675" marR="0" lvl="1" indent="-574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 startAt="11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Abraham sacrifices Isaac (22)</a:t>
                      </a:r>
                    </a:p>
                    <a:p>
                      <a:pPr marL="574675" marR="0" lvl="1" indent="-574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 startAt="11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Sarah’s death (23)</a:t>
                      </a:r>
                    </a:p>
                    <a:p>
                      <a:pPr marL="574675" marR="0" lvl="1" indent="-574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 startAt="11"/>
                        <a:tabLst/>
                        <a:defRPr/>
                      </a:pPr>
                      <a:r>
                        <a:rPr kumimoji="0" lang="en-US" sz="2400" b="1" i="0" u="sng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Isaac’s marriage (24)</a:t>
                      </a:r>
                    </a:p>
                    <a:p>
                      <a:pPr marL="574675" marR="0" lvl="1" indent="-574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 startAt="11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Abraham &amp; Keturah (25:1-6)</a:t>
                      </a:r>
                    </a:p>
                    <a:p>
                      <a:pPr marL="574675" marR="0" lvl="1" indent="-574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 startAt="11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Abraham’s death (25:7-11)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095115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033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24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Isaac’s Marriage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5217" y="1600200"/>
            <a:ext cx="7788900" cy="4419600"/>
          </a:xfrm>
        </p:spPr>
        <p:txBody>
          <a:bodyPr/>
          <a:lstStyle/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Abraham’s instructions (1-9)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Servant prays (10-14)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Servant meets Rebekah (15-27)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Servant and Laban (28-49)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Betrothal of Isaac &amp; Rebekah (50-60)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Marriage of Isaac &amp; Rebekah (61-67)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576D2B-7AF3-4A7D-A3A3-D7CBD6B3903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0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67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6742" y="137160"/>
            <a:ext cx="8938517" cy="6583680"/>
          </a:xfrm>
          <a:prstGeom prst="rect">
            <a:avLst/>
          </a:prstGeom>
        </p:spPr>
      </p:pic>
      <p:sp>
        <p:nvSpPr>
          <p:cNvPr id="6" name="Oval 7">
            <a:extLst>
              <a:ext uri="{FF2B5EF4-FFF2-40B4-BE49-F238E27FC236}">
                <a16:creationId xmlns:a16="http://schemas.microsoft.com/office/drawing/2014/main" id="{F882EAB0-01C5-4E90-9A67-7AA912D992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7300" y="609600"/>
            <a:ext cx="1752600" cy="609600"/>
          </a:xfrm>
          <a:prstGeom prst="ellipse">
            <a:avLst/>
          </a:prstGeom>
          <a:noFill/>
          <a:ln w="762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55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1"/>
          <p:cNvSpPr>
            <a:spLocks noGrp="1"/>
          </p:cNvSpPr>
          <p:nvPr>
            <p:ph type="title" idx="4294967295"/>
          </p:nvPr>
        </p:nvSpPr>
        <p:spPr>
          <a:xfrm>
            <a:off x="2209800" y="2857500"/>
            <a:ext cx="7772400" cy="1143000"/>
          </a:xfrm>
        </p:spPr>
        <p:txBody>
          <a:bodyPr/>
          <a:lstStyle/>
          <a:p>
            <a:pPr algn="ctr"/>
            <a:r>
              <a:rPr lang="en-US" altLang="en-US"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6245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26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Chapter Summary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9943" y="1600200"/>
            <a:ext cx="7788900" cy="4267200"/>
          </a:xfrm>
        </p:spPr>
        <p:txBody>
          <a:bodyPr/>
          <a:lstStyle/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Abrahamic Covenant Reconfirmed (1-5)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Isaac &amp; Abimelech (6-11)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Struggle for the Wells (12-22)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Sojourn in Beersheba (23-25)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Covenant with Abimelech (26-33)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Esau’s Wives (34-35)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839479-96CF-1F7A-43B5-D05CAFC82BD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704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84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 Genesis 26:26-33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Covenant with Abimelech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5217" y="1905000"/>
            <a:ext cx="7788900" cy="3810000"/>
          </a:xfrm>
        </p:spPr>
        <p:txBody>
          <a:bodyPr/>
          <a:lstStyle/>
          <a:p>
            <a:pPr marL="457200" lvl="2" indent="-457200" eaLnBrk="1" hangingPunct="1"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Abimelech’s representatives (26)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Isaac’s question (27)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Abimelech’s observation (28-29)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Covenant made (30-31)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Well discovered (32-33)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BA572F-EDD0-CA75-E7B9-59AD546313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704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0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26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Chapter Summary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9943" y="1600200"/>
            <a:ext cx="7788900" cy="4648200"/>
          </a:xfrm>
        </p:spPr>
        <p:txBody>
          <a:bodyPr/>
          <a:lstStyle/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Abrahamic Covenant Reconfirmed (1-5)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Isaac &amp; Abimelech (6-11)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Struggle for the Wells (12-22)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Sojourn in Beersheba (23-25)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Covenant with Abimelech (26-33)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Esau’s Wives (34-35)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839479-96CF-1F7A-43B5-D05CAFC82BD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704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97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1F0E6A-6FEF-418B-9CC7-F5A4576B3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1" y="0"/>
            <a:ext cx="12167617" cy="6858000"/>
          </a:xfrm>
          <a:prstGeom prst="rect">
            <a:avLst/>
          </a:prstGeom>
        </p:spPr>
      </p:pic>
      <p:sp>
        <p:nvSpPr>
          <p:cNvPr id="134147" name="Rectangle 1"/>
          <p:cNvSpPr>
            <a:spLocks noChangeArrowheads="1"/>
          </p:cNvSpPr>
          <p:nvPr/>
        </p:nvSpPr>
        <p:spPr bwMode="auto">
          <a:xfrm>
            <a:off x="609600" y="0"/>
            <a:ext cx="10972800" cy="307776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alt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Isaiah 43:1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“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But now, thus says the Lord,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your Creator, O Jacob, And He who formed you, O Israel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, 'Do not fear, for I have redeemed you; I have called you by name; you are Mine!'”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8C4205-0307-40A2-984C-8A7D15AAF5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716" y="2971800"/>
            <a:ext cx="3072568" cy="1828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6534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VI. Genesis 26:34-35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Esau’s Wives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5217" y="2057400"/>
            <a:ext cx="7788900" cy="2819400"/>
          </a:xfrm>
        </p:spPr>
        <p:txBody>
          <a:bodyPr/>
          <a:lstStyle/>
          <a:p>
            <a:pPr marL="457200" lvl="2" indent="-457200" eaLnBrk="1" hangingPunct="1">
              <a:spcBef>
                <a:spcPts val="0"/>
              </a:spcBef>
              <a:spcAft>
                <a:spcPts val="36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Esau’s age (34a)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36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Names of wives (34b)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36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 on Esau’s parents (35)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BA572F-EDD0-CA75-E7B9-59AD546313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704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16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050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914400"/>
          </a:xfrm>
        </p:spPr>
        <p:txBody>
          <a:bodyPr/>
          <a:lstStyle/>
          <a:p>
            <a:pPr algn="ctr" eaLnBrk="1" hangingPunct="1"/>
            <a:r>
              <a:rPr lang="en-US" sz="3600" dirty="0"/>
              <a:t>GENESIS STRUCTURE</a:t>
            </a:r>
          </a:p>
        </p:txBody>
      </p:sp>
      <p:sp>
        <p:nvSpPr>
          <p:cNvPr id="92163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2019300" y="1600200"/>
            <a:ext cx="8153400" cy="1955864"/>
          </a:xfrm>
        </p:spPr>
        <p:txBody>
          <a:bodyPr/>
          <a:lstStyle/>
          <a:p>
            <a:pPr marL="457200" lvl="1" indent="-457200" eaLnBrk="1" hangingPunct="1">
              <a:spcBef>
                <a:spcPts val="0"/>
              </a:spcBef>
              <a:spcAft>
                <a:spcPts val="36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Beginning of the Human race (Gen. 1‒11)</a:t>
            </a:r>
          </a:p>
          <a:p>
            <a:pPr marL="457200" lvl="1" indent="-457200" eaLnBrk="1" hangingPunct="1">
              <a:spcBef>
                <a:spcPts val="0"/>
              </a:spcBef>
              <a:spcAft>
                <a:spcPts val="36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Beginning of the Hebrew race (Gen. 12‒50)</a:t>
            </a:r>
          </a:p>
        </p:txBody>
      </p:sp>
      <p:pic>
        <p:nvPicPr>
          <p:cNvPr id="2" name="Picture 4" descr="5 Bible Lessons to Learn From the Book of Genesis | Jack Wellman">
            <a:extLst>
              <a:ext uri="{FF2B5EF4-FFF2-40B4-BE49-F238E27FC236}">
                <a16:creationId xmlns:a16="http://schemas.microsoft.com/office/drawing/2014/main" id="{8E86B3BC-9844-40CD-A11F-6CE774086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9786" y="4191000"/>
            <a:ext cx="3432431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E7F1DD-30FD-46F0-8C66-85C8434E18C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152400"/>
            <a:ext cx="1074928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27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371601"/>
            <a:ext cx="5791200" cy="4119563"/>
          </a:xfrm>
        </p:spPr>
        <p:txBody>
          <a:bodyPr/>
          <a:lstStyle/>
          <a:p>
            <a:pPr marL="457200" lvl="1" indent="-457200" eaLnBrk="1" hangingPunct="1">
              <a:spcBef>
                <a:spcPts val="0"/>
              </a:spcBef>
              <a:spcAft>
                <a:spcPts val="30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1-11 (four events)</a:t>
            </a:r>
          </a:p>
          <a:p>
            <a:pPr marL="914400" lvl="2" indent="-457200" eaLnBrk="1" hangingPunct="1">
              <a:spcBef>
                <a:spcPts val="0"/>
              </a:spcBef>
              <a:spcAft>
                <a:spcPts val="3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Creation (1-2)</a:t>
            </a:r>
          </a:p>
          <a:p>
            <a:pPr marL="914400" lvl="2" indent="-457200" eaLnBrk="1" hangingPunct="1">
              <a:spcBef>
                <a:spcPts val="0"/>
              </a:spcBef>
              <a:spcAft>
                <a:spcPts val="3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Fall (3-5)</a:t>
            </a:r>
          </a:p>
          <a:p>
            <a:pPr marL="914400" lvl="2" indent="-457200" eaLnBrk="1" hangingPunct="1">
              <a:spcBef>
                <a:spcPts val="0"/>
              </a:spcBef>
              <a:spcAft>
                <a:spcPts val="3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Flood (6-9)</a:t>
            </a:r>
          </a:p>
          <a:p>
            <a:pPr marL="914400" lvl="2" indent="-457200" eaLnBrk="1" hangingPunct="1">
              <a:spcBef>
                <a:spcPts val="0"/>
              </a:spcBef>
              <a:spcAft>
                <a:spcPts val="3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dispersion (10-11)</a:t>
            </a:r>
          </a:p>
        </p:txBody>
      </p:sp>
      <p:pic>
        <p:nvPicPr>
          <p:cNvPr id="2" name="Picture 4" descr="5 Bible Lessons to Learn From the Book of Genesis | Jack Wellman">
            <a:extLst>
              <a:ext uri="{FF2B5EF4-FFF2-40B4-BE49-F238E27FC236}">
                <a16:creationId xmlns:a16="http://schemas.microsoft.com/office/drawing/2014/main" id="{86B279D7-E07E-42EE-BC3D-7CC92BFCD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2767" y="2286000"/>
            <a:ext cx="343243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050">
            <a:extLst>
              <a:ext uri="{FF2B5EF4-FFF2-40B4-BE49-F238E27FC236}">
                <a16:creationId xmlns:a16="http://schemas.microsoft.com/office/drawing/2014/main" id="{7E2A6228-CB3B-4F20-9370-1D1ADE6610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24300" y="228600"/>
            <a:ext cx="434340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STRUCTURE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E6D205-418D-486C-A1FC-476A121F41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152400"/>
            <a:ext cx="1074928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72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050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914400"/>
          </a:xfrm>
        </p:spPr>
        <p:txBody>
          <a:bodyPr/>
          <a:lstStyle/>
          <a:p>
            <a:pPr algn="ctr" eaLnBrk="1" hangingPunct="1"/>
            <a:r>
              <a:rPr lang="en-US" sz="3600" dirty="0"/>
              <a:t>GENESIS STRUCTURE</a:t>
            </a:r>
          </a:p>
        </p:txBody>
      </p:sp>
      <p:sp>
        <p:nvSpPr>
          <p:cNvPr id="92163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2019300" y="1600200"/>
            <a:ext cx="8153400" cy="1955864"/>
          </a:xfrm>
        </p:spPr>
        <p:txBody>
          <a:bodyPr/>
          <a:lstStyle/>
          <a:p>
            <a:pPr marL="457200" lvl="1" indent="-457200" eaLnBrk="1" hangingPunct="1">
              <a:spcBef>
                <a:spcPts val="0"/>
              </a:spcBef>
              <a:spcAft>
                <a:spcPts val="36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Beginning of the Human race (Gen. 1‒11)</a:t>
            </a:r>
          </a:p>
          <a:p>
            <a:pPr marL="457200" lvl="1" indent="-457200" eaLnBrk="1" hangingPunct="1">
              <a:spcBef>
                <a:spcPts val="0"/>
              </a:spcBef>
              <a:spcAft>
                <a:spcPts val="36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Beginning of the Hebrew race (Gen. 12‒50)</a:t>
            </a:r>
          </a:p>
        </p:txBody>
      </p:sp>
      <p:pic>
        <p:nvPicPr>
          <p:cNvPr id="2" name="Picture 4" descr="5 Bible Lessons to Learn From the Book of Genesis | Jack Wellman">
            <a:extLst>
              <a:ext uri="{FF2B5EF4-FFF2-40B4-BE49-F238E27FC236}">
                <a16:creationId xmlns:a16="http://schemas.microsoft.com/office/drawing/2014/main" id="{8E86B3BC-9844-40CD-A11F-6CE774086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9786" y="4191000"/>
            <a:ext cx="3432431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52A684-4CDD-4290-ACF1-B09810BF96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152400"/>
            <a:ext cx="1074928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12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371600"/>
            <a:ext cx="6477000" cy="4419600"/>
          </a:xfrm>
        </p:spPr>
        <p:txBody>
          <a:bodyPr/>
          <a:lstStyle/>
          <a:p>
            <a:pPr marL="457200" lvl="1" indent="-457200" eaLnBrk="1" hangingPunct="1">
              <a:spcBef>
                <a:spcPts val="0"/>
              </a:spcBef>
              <a:spcAft>
                <a:spcPts val="3000"/>
              </a:spcAft>
              <a:buClr>
                <a:schemeClr val="tx2"/>
              </a:buClr>
              <a:buSzPct val="100000"/>
              <a:buFont typeface="+mj-lt"/>
              <a:buAutoNum type="romanUcPeriod" startAt="2"/>
              <a:defRPr/>
            </a:pP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12-50 (four people)</a:t>
            </a:r>
          </a:p>
          <a:p>
            <a:pPr marL="914400" lvl="2" indent="-457200" eaLnBrk="1" hangingPunct="1">
              <a:spcBef>
                <a:spcPts val="0"/>
              </a:spcBef>
              <a:spcAft>
                <a:spcPts val="3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Abraham (12:1–25:11)</a:t>
            </a:r>
          </a:p>
          <a:p>
            <a:pPr marL="914400" lvl="2" indent="-457200" eaLnBrk="1" hangingPunct="1">
              <a:spcBef>
                <a:spcPts val="0"/>
              </a:spcBef>
              <a:spcAft>
                <a:spcPts val="3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Isaac (25:12–26:35)</a:t>
            </a:r>
          </a:p>
          <a:p>
            <a:pPr marL="914400" lvl="2" indent="-457200" eaLnBrk="1" hangingPunct="1">
              <a:spcBef>
                <a:spcPts val="0"/>
              </a:spcBef>
              <a:spcAft>
                <a:spcPts val="3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Jacob (27–36)</a:t>
            </a:r>
          </a:p>
          <a:p>
            <a:pPr marL="914400" lvl="2" indent="-457200" eaLnBrk="1" hangingPunct="1">
              <a:spcBef>
                <a:spcPts val="0"/>
              </a:spcBef>
              <a:spcAft>
                <a:spcPts val="3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Joseph (37–50)</a:t>
            </a:r>
          </a:p>
        </p:txBody>
      </p:sp>
      <p:sp>
        <p:nvSpPr>
          <p:cNvPr id="7" name="Rectangle 2050">
            <a:extLst>
              <a:ext uri="{FF2B5EF4-FFF2-40B4-BE49-F238E27FC236}">
                <a16:creationId xmlns:a16="http://schemas.microsoft.com/office/drawing/2014/main" id="{82F6E191-4850-492E-80EC-DCA9B0ADC8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24300" y="228600"/>
            <a:ext cx="4343400" cy="914400"/>
          </a:xfrm>
        </p:spPr>
        <p:txBody>
          <a:bodyPr/>
          <a:lstStyle/>
          <a:p>
            <a:pPr algn="ctr" eaLnBrk="1" hangingPunct="1"/>
            <a:r>
              <a:rPr lang="en-US" sz="3600" dirty="0"/>
              <a:t>GENESIS STRUCTURE</a:t>
            </a:r>
          </a:p>
        </p:txBody>
      </p:sp>
      <p:pic>
        <p:nvPicPr>
          <p:cNvPr id="8" name="Picture 4" descr="5 Bible Lessons to Learn From the Book of Genesis | Jack Wellman">
            <a:extLst>
              <a:ext uri="{FF2B5EF4-FFF2-40B4-BE49-F238E27FC236}">
                <a16:creationId xmlns:a16="http://schemas.microsoft.com/office/drawing/2014/main" id="{39237039-C3D8-40A9-89D9-6312DC926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8955" y="2286000"/>
            <a:ext cx="343243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F7F49B-01B0-4DFB-8914-3EF5260CE8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152400"/>
            <a:ext cx="1074928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09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371600"/>
            <a:ext cx="6477000" cy="4419600"/>
          </a:xfrm>
        </p:spPr>
        <p:txBody>
          <a:bodyPr/>
          <a:lstStyle/>
          <a:p>
            <a:pPr marL="457200" lvl="1" indent="-457200" eaLnBrk="1" hangingPunct="1">
              <a:spcBef>
                <a:spcPts val="0"/>
              </a:spcBef>
              <a:spcAft>
                <a:spcPts val="3000"/>
              </a:spcAft>
              <a:buClr>
                <a:schemeClr val="tx2"/>
              </a:buClr>
              <a:buSzPct val="100000"/>
              <a:buFont typeface="+mj-lt"/>
              <a:buAutoNum type="romanUcPeriod" startAt="2"/>
              <a:defRPr/>
            </a:pP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12-50 (four people)</a:t>
            </a:r>
          </a:p>
          <a:p>
            <a:pPr marL="914400" lvl="2" indent="-457200" eaLnBrk="1" hangingPunct="1">
              <a:spcBef>
                <a:spcPts val="0"/>
              </a:spcBef>
              <a:spcAft>
                <a:spcPts val="3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Abraham (12:1–25:11)</a:t>
            </a:r>
          </a:p>
          <a:p>
            <a:pPr marL="914400" lvl="2" indent="-457200" eaLnBrk="1" hangingPunct="1">
              <a:spcBef>
                <a:spcPts val="0"/>
              </a:spcBef>
              <a:spcAft>
                <a:spcPts val="3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Isaac (25:12–26:35)</a:t>
            </a:r>
          </a:p>
          <a:p>
            <a:pPr marL="914400" lvl="2" indent="-457200" eaLnBrk="1" hangingPunct="1">
              <a:spcBef>
                <a:spcPts val="0"/>
              </a:spcBef>
              <a:spcAft>
                <a:spcPts val="3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Jacob (27–36)</a:t>
            </a:r>
          </a:p>
          <a:p>
            <a:pPr marL="914400" lvl="2" indent="-457200" eaLnBrk="1" hangingPunct="1">
              <a:spcBef>
                <a:spcPts val="0"/>
              </a:spcBef>
              <a:spcAft>
                <a:spcPts val="3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Joseph (37–50)</a:t>
            </a:r>
          </a:p>
        </p:txBody>
      </p:sp>
      <p:sp>
        <p:nvSpPr>
          <p:cNvPr id="7" name="Rectangle 2050">
            <a:extLst>
              <a:ext uri="{FF2B5EF4-FFF2-40B4-BE49-F238E27FC236}">
                <a16:creationId xmlns:a16="http://schemas.microsoft.com/office/drawing/2014/main" id="{82F6E191-4850-492E-80EC-DCA9B0ADC8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24300" y="228600"/>
            <a:ext cx="4343400" cy="914400"/>
          </a:xfrm>
        </p:spPr>
        <p:txBody>
          <a:bodyPr/>
          <a:lstStyle/>
          <a:p>
            <a:pPr algn="ctr" eaLnBrk="1" hangingPunct="1"/>
            <a:r>
              <a:rPr lang="en-US" sz="3600" dirty="0"/>
              <a:t>GENESIS STRUCTURE</a:t>
            </a:r>
          </a:p>
        </p:txBody>
      </p:sp>
      <p:pic>
        <p:nvPicPr>
          <p:cNvPr id="8" name="Picture 4" descr="5 Bible Lessons to Learn From the Book of Genesis | Jack Wellman">
            <a:extLst>
              <a:ext uri="{FF2B5EF4-FFF2-40B4-BE49-F238E27FC236}">
                <a16:creationId xmlns:a16="http://schemas.microsoft.com/office/drawing/2014/main" id="{39237039-C3D8-40A9-89D9-6312DC926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8955" y="2286000"/>
            <a:ext cx="343243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F7F49B-01B0-4DFB-8914-3EF5260CE8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152400"/>
            <a:ext cx="1074928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09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" y="4087346"/>
            <a:ext cx="10972800" cy="2313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1000"/>
              </a:spcAft>
            </a:pPr>
            <a:r>
              <a:rPr lang="en-US" sz="3600" u="none" strike="noStrike" baseline="30000" dirty="0">
                <a:effectLst/>
                <a:latin typeface="Calibri" panose="020F0502020204030204" pitchFamily="34" charset="0"/>
              </a:rPr>
              <a:t>24</a:t>
            </a:r>
            <a:r>
              <a:rPr lang="en-US" sz="3600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sz="3600" dirty="0">
                <a:effectLst/>
                <a:latin typeface="Calibri" panose="020F0502020204030204" pitchFamily="34" charset="0"/>
              </a:rPr>
              <a:t>The </a:t>
            </a:r>
            <a:r>
              <a:rPr lang="en-US" sz="3600" cap="small" dirty="0">
                <a:effectLst/>
                <a:latin typeface="Calibri" panose="020F0502020204030204" pitchFamily="34" charset="0"/>
              </a:rPr>
              <a:t>Lord</a:t>
            </a:r>
            <a:r>
              <a:rPr lang="en-US" sz="3600" dirty="0">
                <a:effectLst/>
                <a:latin typeface="Calibri" panose="020F0502020204030204" pitchFamily="34" charset="0"/>
              </a:rPr>
              <a:t> bless you, and keep you; </a:t>
            </a:r>
            <a:r>
              <a:rPr lang="en-US" sz="3600" u="none" strike="noStrike" baseline="30000" dirty="0">
                <a:effectLst/>
                <a:latin typeface="Calibri" panose="020F0502020204030204" pitchFamily="34" charset="0"/>
              </a:rPr>
              <a:t>25</a:t>
            </a:r>
            <a:r>
              <a:rPr lang="en-US" sz="3600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sz="3600" dirty="0">
                <a:effectLst/>
                <a:latin typeface="Calibri" panose="020F0502020204030204" pitchFamily="34" charset="0"/>
              </a:rPr>
              <a:t>The </a:t>
            </a:r>
            <a:r>
              <a:rPr lang="en-US" sz="3600" cap="small" dirty="0">
                <a:effectLst/>
                <a:latin typeface="Calibri" panose="020F0502020204030204" pitchFamily="34" charset="0"/>
              </a:rPr>
              <a:t>Lord</a:t>
            </a:r>
            <a:r>
              <a:rPr lang="en-US" sz="3600" dirty="0">
                <a:effectLst/>
                <a:latin typeface="Calibri" panose="020F0502020204030204" pitchFamily="34" charset="0"/>
              </a:rPr>
              <a:t> make His face shine on you, And be gracious to you; </a:t>
            </a:r>
            <a:r>
              <a:rPr lang="en-US" sz="3600" u="none" strike="noStrike" baseline="30000" dirty="0">
                <a:effectLst/>
                <a:latin typeface="Calibri" panose="020F0502020204030204" pitchFamily="34" charset="0"/>
              </a:rPr>
              <a:t>26</a:t>
            </a:r>
            <a:r>
              <a:rPr lang="en-US" sz="3600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en-US" sz="3600" dirty="0">
                <a:effectLst/>
                <a:latin typeface="Calibri" panose="020F0502020204030204" pitchFamily="34" charset="0"/>
              </a:rPr>
              <a:t>The </a:t>
            </a:r>
            <a:r>
              <a:rPr lang="en-US" sz="3600" cap="small" dirty="0">
                <a:effectLst/>
                <a:latin typeface="Calibri" panose="020F0502020204030204" pitchFamily="34" charset="0"/>
              </a:rPr>
              <a:t>Lord</a:t>
            </a:r>
            <a:r>
              <a:rPr lang="en-US" sz="3600" dirty="0">
                <a:effectLst/>
                <a:latin typeface="Calibri" panose="020F0502020204030204" pitchFamily="34" charset="0"/>
              </a:rPr>
              <a:t> lift up His countenance on you, And give you peace</a:t>
            </a:r>
            <a:r>
              <a:rPr lang="en-US" sz="3600" dirty="0">
                <a:latin typeface="Calibri" panose="020F0502020204030204" pitchFamily="34" charset="0"/>
              </a:rPr>
              <a:t>. </a:t>
            </a:r>
          </a:p>
          <a:p>
            <a:pPr algn="r">
              <a:spcBef>
                <a:spcPts val="0"/>
              </a:spcBef>
              <a:spcAft>
                <a:spcPts val="1000"/>
              </a:spcAft>
            </a:pPr>
            <a:r>
              <a:rPr lang="en-US" sz="2800" dirty="0">
                <a:latin typeface="Calibri" panose="020F0502020204030204" pitchFamily="34" charset="0"/>
              </a:rPr>
              <a:t>Numbers 6:24–26 (NASB95)</a:t>
            </a:r>
            <a:endParaRPr lang="en-US" sz="2800" dirty="0">
              <a:effectLst/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80A0FF-365B-4E3B-8121-89E750C5118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8254" y="533400"/>
            <a:ext cx="5915492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37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371600"/>
            <a:ext cx="6477000" cy="4419600"/>
          </a:xfrm>
        </p:spPr>
        <p:txBody>
          <a:bodyPr/>
          <a:lstStyle/>
          <a:p>
            <a:pPr marL="457200" lvl="1" indent="-457200" eaLnBrk="1" hangingPunct="1">
              <a:spcBef>
                <a:spcPts val="0"/>
              </a:spcBef>
              <a:spcAft>
                <a:spcPts val="3000"/>
              </a:spcAft>
              <a:buClr>
                <a:schemeClr val="tx2"/>
              </a:buClr>
              <a:buSzPct val="100000"/>
              <a:buFont typeface="+mj-lt"/>
              <a:buAutoNum type="romanUcPeriod" startAt="2"/>
              <a:defRPr/>
            </a:pP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12-50 (four people)</a:t>
            </a:r>
          </a:p>
          <a:p>
            <a:pPr marL="914400" lvl="2" indent="-457200" eaLnBrk="1" hangingPunct="1">
              <a:spcBef>
                <a:spcPts val="0"/>
              </a:spcBef>
              <a:spcAft>
                <a:spcPts val="3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Abraham (12:1–25:11)</a:t>
            </a:r>
          </a:p>
          <a:p>
            <a:pPr marL="914400" lvl="2" indent="-457200" eaLnBrk="1" hangingPunct="1">
              <a:spcBef>
                <a:spcPts val="0"/>
              </a:spcBef>
              <a:spcAft>
                <a:spcPts val="3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Isaac (25:12–26:35)</a:t>
            </a:r>
          </a:p>
          <a:p>
            <a:pPr marL="914400" lvl="2" indent="-457200" eaLnBrk="1" hangingPunct="1">
              <a:spcBef>
                <a:spcPts val="0"/>
              </a:spcBef>
              <a:spcAft>
                <a:spcPts val="3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Jacob (27–36)</a:t>
            </a:r>
          </a:p>
          <a:p>
            <a:pPr marL="914400" lvl="2" indent="-457200" eaLnBrk="1" hangingPunct="1">
              <a:spcBef>
                <a:spcPts val="0"/>
              </a:spcBef>
              <a:spcAft>
                <a:spcPts val="3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Joseph (37–50)</a:t>
            </a:r>
          </a:p>
        </p:txBody>
      </p:sp>
      <p:sp>
        <p:nvSpPr>
          <p:cNvPr id="7" name="Rectangle 2050">
            <a:extLst>
              <a:ext uri="{FF2B5EF4-FFF2-40B4-BE49-F238E27FC236}">
                <a16:creationId xmlns:a16="http://schemas.microsoft.com/office/drawing/2014/main" id="{82F6E191-4850-492E-80EC-DCA9B0ADC8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24300" y="228600"/>
            <a:ext cx="4343400" cy="914400"/>
          </a:xfrm>
        </p:spPr>
        <p:txBody>
          <a:bodyPr/>
          <a:lstStyle/>
          <a:p>
            <a:pPr algn="ctr" eaLnBrk="1" hangingPunct="1"/>
            <a:r>
              <a:rPr lang="en-US" sz="3600" dirty="0"/>
              <a:t>GENESIS STRUCTURE</a:t>
            </a:r>
          </a:p>
        </p:txBody>
      </p:sp>
      <p:pic>
        <p:nvPicPr>
          <p:cNvPr id="8" name="Picture 4" descr="5 Bible Lessons to Learn From the Book of Genesis | Jack Wellman">
            <a:extLst>
              <a:ext uri="{FF2B5EF4-FFF2-40B4-BE49-F238E27FC236}">
                <a16:creationId xmlns:a16="http://schemas.microsoft.com/office/drawing/2014/main" id="{39237039-C3D8-40A9-89D9-6312DC926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8955" y="2286000"/>
            <a:ext cx="343243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F7F49B-01B0-4DFB-8914-3EF5260CE8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152400"/>
            <a:ext cx="1074928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7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26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Chapter Summary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9943" y="1600200"/>
            <a:ext cx="7788900" cy="4648200"/>
          </a:xfrm>
        </p:spPr>
        <p:txBody>
          <a:bodyPr/>
          <a:lstStyle/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Abrahamic Covenant Reconfirmed (1-5)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Isaac &amp; Abimelech (6-11)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Struggle for the Wells (12-22)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Sojourn in Beersheba (23-25)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Covenant with Abimelech (26-33)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Esau’s Wives (34-35)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839479-96CF-1F7A-43B5-D05CAFC82BD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704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9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 Genesis 26:26-33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Covenant with Abimelech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5217" y="1905000"/>
            <a:ext cx="7788900" cy="3810000"/>
          </a:xfrm>
        </p:spPr>
        <p:txBody>
          <a:bodyPr/>
          <a:lstStyle/>
          <a:p>
            <a:pPr marL="457200" lvl="2" indent="-457200" eaLnBrk="1" hangingPunct="1"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Abimelech’s representatives (26)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Isaac’s question (27)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Abimelech’s observation (28-29)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Covenant made (30-31)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4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Well discovered (32-33)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BA572F-EDD0-CA75-E7B9-59AD546313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704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7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VIOUS_ACTIVE_SLIDE" val="2094"/>
</p:tagLst>
</file>

<file path=ppt/theme/theme1.xml><?xml version="1.0" encoding="utf-8"?>
<a:theme xmlns:a="http://schemas.openxmlformats.org/drawingml/2006/main" name="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Designs\Azure.pot</Template>
  <TotalTime>30451</TotalTime>
  <Words>2267</Words>
  <Application>Microsoft Office PowerPoint</Application>
  <PresentationFormat>Widescreen</PresentationFormat>
  <Paragraphs>296</Paragraphs>
  <Slides>66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1" baseType="lpstr">
      <vt:lpstr>Arial</vt:lpstr>
      <vt:lpstr>Calibri</vt:lpstr>
      <vt:lpstr>Times New Roman</vt:lpstr>
      <vt:lpstr>Wingdings</vt:lpstr>
      <vt:lpstr>Azure</vt:lpstr>
      <vt:lpstr>PowerPoint Presentation</vt:lpstr>
      <vt:lpstr>GENESIS STRUCTURE</vt:lpstr>
      <vt:lpstr>GENESIS STRUCTURE</vt:lpstr>
      <vt:lpstr>PowerPoint Presentation</vt:lpstr>
      <vt:lpstr>GENESIS STRUCTURE</vt:lpstr>
      <vt:lpstr>PowerPoint Presentation</vt:lpstr>
      <vt:lpstr>GENESIS STRUCTURE</vt:lpstr>
      <vt:lpstr>Genesis 26 Chapter Summary</vt:lpstr>
      <vt:lpstr>V. Genesis 26:26-33 Covenant with Abimelech</vt:lpstr>
      <vt:lpstr>V. Genesis 26:26-33 Covenant with Abimelech</vt:lpstr>
      <vt:lpstr>Genesis 12‒25 Abraham’s Early Journeys</vt:lpstr>
      <vt:lpstr>PowerPoint Presentation</vt:lpstr>
      <vt:lpstr>V. Genesis 26:26-33 Covenant with Abimelech</vt:lpstr>
      <vt:lpstr>Pretribulationism IS NOT Escapism</vt:lpstr>
      <vt:lpstr>V. Genesis 26:26-33 Covenant with Abimelech</vt:lpstr>
      <vt:lpstr>Evidence of Abrahamic Covenant’s Unconditional Nature</vt:lpstr>
      <vt:lpstr>PowerPoint Presentation</vt:lpstr>
      <vt:lpstr>8 New Promises Genesis 12:1-3</vt:lpstr>
      <vt:lpstr>PowerPoint Presentation</vt:lpstr>
      <vt:lpstr>PowerPoint Presentation</vt:lpstr>
      <vt:lpstr>PowerPoint Presentation</vt:lpstr>
      <vt:lpstr>V. Genesis 26:26-33 Covenant with Abimelech</vt:lpstr>
      <vt:lpstr>Genesis 26:30-31 Covenant Made</vt:lpstr>
      <vt:lpstr>Genesis 26:30-31 Covenant Made</vt:lpstr>
      <vt:lpstr>PowerPoint Presentation</vt:lpstr>
      <vt:lpstr>PowerPoint Presentation</vt:lpstr>
      <vt:lpstr>PowerPoint Presentation</vt:lpstr>
      <vt:lpstr>PowerPoint Presentation</vt:lpstr>
      <vt:lpstr>Genesis 26:30-31 Covenant Made</vt:lpstr>
      <vt:lpstr>Evidence of Abrahamic Covenant’s Unconditional Nature</vt:lpstr>
      <vt:lpstr>Genesis 26:30-31 Covenant Made</vt:lpstr>
      <vt:lpstr>PowerPoint Presentation</vt:lpstr>
      <vt:lpstr>V. Genesis 26:26-33 Covenant with Abimelech</vt:lpstr>
      <vt:lpstr>Genesis 26:32-33 Well Discovered</vt:lpstr>
      <vt:lpstr>Genesis 26:32-33 Well Discovered</vt:lpstr>
      <vt:lpstr>PowerPoint Presentation</vt:lpstr>
      <vt:lpstr>PowerPoint Presentation</vt:lpstr>
      <vt:lpstr>God’s Resurrection Program</vt:lpstr>
      <vt:lpstr>PowerPoint Presentation</vt:lpstr>
      <vt:lpstr>PowerPoint Presentation</vt:lpstr>
      <vt:lpstr>Genesis 26:32-33 Well Discovered</vt:lpstr>
      <vt:lpstr>Genesis 12‒25 Abraham’s Early Journeys</vt:lpstr>
      <vt:lpstr>PowerPoint Presentation</vt:lpstr>
      <vt:lpstr>Genesis 26 Chapter Summary</vt:lpstr>
      <vt:lpstr>VI. Genesis 26:34-35 Esau’s Wives</vt:lpstr>
      <vt:lpstr>VI. Genesis 26:34-35 Esau’s Wives</vt:lpstr>
      <vt:lpstr>VI. Genesis 26:34-35 Esau’s Wives</vt:lpstr>
      <vt:lpstr>PowerPoint Presentation</vt:lpstr>
      <vt:lpstr>PowerPoint Presentation</vt:lpstr>
      <vt:lpstr>PowerPoint Presentation</vt:lpstr>
      <vt:lpstr>VI. Genesis 26:34-35 Esau’s Wives</vt:lpstr>
      <vt:lpstr>PowerPoint Presentation</vt:lpstr>
      <vt:lpstr>Genesis 12‒25 Abraham’s Early Journeys</vt:lpstr>
      <vt:lpstr>Genesis 24 Isaac’s Marriage</vt:lpstr>
      <vt:lpstr>PowerPoint Presentation</vt:lpstr>
      <vt:lpstr>Conclusion</vt:lpstr>
      <vt:lpstr>Genesis 26 Chapter Summary</vt:lpstr>
      <vt:lpstr>V. Genesis 26:26-33 Covenant with Abimelech</vt:lpstr>
      <vt:lpstr>Genesis 26 Chapter Summary</vt:lpstr>
      <vt:lpstr>VI. Genesis 26:34-35 Esau’s Wives</vt:lpstr>
      <vt:lpstr>GENESIS STRUCTURE</vt:lpstr>
      <vt:lpstr>GENESIS STRUCTURE</vt:lpstr>
      <vt:lpstr>GENESIS STRUCTURE</vt:lpstr>
      <vt:lpstr>GENESIS STRUCTURE</vt:lpstr>
      <vt:lpstr>GENESIS STRUCTURE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Genesis 104 - 26v26-35 - 16x9</dc:title>
  <dc:subject>Genesis 26</dc:subject>
  <dc:creator>A. Woods</dc:creator>
  <dc:description>Modified by Jim McGowan</dc:description>
  <cp:lastModifiedBy>anne woods</cp:lastModifiedBy>
  <cp:revision>3110</cp:revision>
  <cp:lastPrinted>2022-12-17T17:01:11Z</cp:lastPrinted>
  <dcterms:created xsi:type="dcterms:W3CDTF">2009-03-17T12:21:13Z</dcterms:created>
  <dcterms:modified xsi:type="dcterms:W3CDTF">2022-12-31T16:46:46Z</dcterms:modified>
</cp:coreProperties>
</file>