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2094" r:id="rId2"/>
    <p:sldId id="2064" r:id="rId3"/>
    <p:sldId id="1984" r:id="rId4"/>
    <p:sldId id="7886" r:id="rId5"/>
    <p:sldId id="7802" r:id="rId6"/>
    <p:sldId id="2039" r:id="rId7"/>
    <p:sldId id="7909" r:id="rId8"/>
    <p:sldId id="9400" r:id="rId9"/>
    <p:sldId id="9378" r:id="rId10"/>
    <p:sldId id="9444" r:id="rId11"/>
    <p:sldId id="9467" r:id="rId12"/>
    <p:sldId id="9445" r:id="rId13"/>
    <p:sldId id="9449" r:id="rId14"/>
    <p:sldId id="9469" r:id="rId15"/>
    <p:sldId id="5846" r:id="rId16"/>
    <p:sldId id="6331" r:id="rId17"/>
    <p:sldId id="6577" r:id="rId18"/>
    <p:sldId id="9468" r:id="rId19"/>
    <p:sldId id="8940" r:id="rId20"/>
    <p:sldId id="9470" r:id="rId21"/>
    <p:sldId id="9471" r:id="rId22"/>
    <p:sldId id="9463" r:id="rId23"/>
    <p:sldId id="9464" r:id="rId24"/>
    <p:sldId id="9475" r:id="rId25"/>
    <p:sldId id="9357" r:id="rId26"/>
    <p:sldId id="9465" r:id="rId27"/>
    <p:sldId id="5359" r:id="rId28"/>
    <p:sldId id="2661" r:id="rId29"/>
    <p:sldId id="9472" r:id="rId30"/>
    <p:sldId id="9460" r:id="rId31"/>
    <p:sldId id="9461" r:id="rId32"/>
    <p:sldId id="9466" r:id="rId33"/>
    <p:sldId id="3538" r:id="rId34"/>
    <p:sldId id="4163" r:id="rId35"/>
    <p:sldId id="813" r:id="rId36"/>
    <p:sldId id="9462" r:id="rId37"/>
    <p:sldId id="2275" r:id="rId38"/>
    <p:sldId id="8161" r:id="rId39"/>
    <p:sldId id="9473" r:id="rId40"/>
    <p:sldId id="4437" r:id="rId41"/>
    <p:sldId id="8192" r:id="rId42"/>
    <p:sldId id="9446" r:id="rId43"/>
    <p:sldId id="9455" r:id="rId44"/>
    <p:sldId id="9456" r:id="rId45"/>
    <p:sldId id="9457" r:id="rId46"/>
    <p:sldId id="8895" r:id="rId47"/>
    <p:sldId id="8992" r:id="rId48"/>
    <p:sldId id="1490" r:id="rId49"/>
    <p:sldId id="1504" r:id="rId50"/>
    <p:sldId id="1503" r:id="rId51"/>
    <p:sldId id="1299" r:id="rId52"/>
    <p:sldId id="361" r:id="rId53"/>
    <p:sldId id="1474" r:id="rId54"/>
    <p:sldId id="1475" r:id="rId55"/>
    <p:sldId id="1476" r:id="rId56"/>
    <p:sldId id="9474" r:id="rId57"/>
    <p:sldId id="9458" r:id="rId58"/>
    <p:sldId id="9370" r:id="rId59"/>
    <p:sldId id="9459" r:id="rId60"/>
    <p:sldId id="3846" r:id="rId61"/>
    <p:sldId id="3825" r:id="rId62"/>
    <p:sldId id="7655" r:id="rId63"/>
    <p:sldId id="9437" r:id="rId64"/>
    <p:sldId id="9447" r:id="rId65"/>
    <p:sldId id="9438" r:id="rId66"/>
    <p:sldId id="7975" r:id="rId67"/>
  </p:sldIdLst>
  <p:sldSz cx="12192000" cy="6858000"/>
  <p:notesSz cx="7315200" cy="9601200"/>
  <p:custDataLst>
    <p:tags r:id="rId7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2" autoAdjust="0"/>
    <p:restoredTop sz="95428" autoAdjust="0"/>
  </p:normalViewPr>
  <p:slideViewPr>
    <p:cSldViewPr>
      <p:cViewPr varScale="1">
        <p:scale>
          <a:sx n="62" d="100"/>
          <a:sy n="62" d="100"/>
        </p:scale>
        <p:origin x="66"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677"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BA0DC82-0041-4A09-9ABE-8A5839B7F96F}"/>
    <pc:docChg chg="delSld">
      <pc:chgData name="Jim McGowan" userId="e2c7446dd3aca506" providerId="LiveId" clId="{0BA0DC82-0041-4A09-9ABE-8A5839B7F96F}" dt="2022-11-27T18:25:49.372" v="0" actId="47"/>
      <pc:docMkLst>
        <pc:docMk/>
      </pc:docMkLst>
      <pc:sldChg chg="del">
        <pc:chgData name="Jim McGowan" userId="e2c7446dd3aca506" providerId="LiveId" clId="{0BA0DC82-0041-4A09-9ABE-8A5839B7F96F}" dt="2022-11-27T18:25:49.372" v="0" actId="47"/>
        <pc:sldMkLst>
          <pc:docMk/>
          <pc:sldMk cId="3412303361" sldId="937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103 - 26v23-25 </a:t>
            </a:r>
          </a:p>
          <a:p>
            <a:pPr>
              <a:defRPr/>
            </a:pPr>
            <a:r>
              <a:rPr lang="en-US" sz="1600" dirty="0"/>
              <a:t>12-18-2022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12/17/2022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16</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25</a:t>
            </a:fld>
            <a:endParaRPr lang="en-US" altLang="en-US" dirty="0"/>
          </a:p>
        </p:txBody>
      </p:sp>
    </p:spTree>
    <p:extLst>
      <p:ext uri="{BB962C8B-B14F-4D97-AF65-F5344CB8AC3E}">
        <p14:creationId xmlns:p14="http://schemas.microsoft.com/office/powerpoint/2010/main" val="151224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66</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t>
            </a:r>
            <a:r>
              <a:rPr lang="en-US" sz="3200" kern="0">
                <a:effectLst>
                  <a:outerShdw blurRad="38100" dist="38100" dir="2700000" algn="tl">
                    <a:srgbClr val="000000">
                      <a:alpha val="43137"/>
                    </a:srgbClr>
                  </a:outerShdw>
                </a:effectLst>
                <a:sym typeface="Symbol" pitchFamily="18" charset="2"/>
              </a:rPr>
              <a:t>&amp; Preservation</a:t>
            </a:r>
            <a:endParaRPr lang="en-US" sz="3200" kern="0" dirty="0">
              <a:effectLst>
                <a:outerShdw blurRad="38100" dist="38100" dir="2700000" algn="tl">
                  <a:srgbClr val="000000">
                    <a:alpha val="43137"/>
                  </a:srgbClr>
                </a:outerShdw>
              </a:effectLst>
              <a:sym typeface="Symbol" pitchFamily="18" charset="2"/>
            </a:endParaRP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Sojourn in Beersheba</a:t>
            </a:r>
          </a:p>
        </p:txBody>
      </p:sp>
      <p:sp>
        <p:nvSpPr>
          <p:cNvPr id="161795" name="Rectangle 3"/>
          <p:cNvSpPr>
            <a:spLocks noGrp="1" noChangeArrowheads="1"/>
          </p:cNvSpPr>
          <p:nvPr>
            <p:ph type="body" idx="1"/>
          </p:nvPr>
        </p:nvSpPr>
        <p:spPr>
          <a:xfrm>
            <a:off x="585217" y="2057400"/>
            <a:ext cx="7788900" cy="3200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journey (23)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(24)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response (25)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46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3505200" y="5410200"/>
            <a:ext cx="2590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0937217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Sojourn in Beersheba</a:t>
            </a:r>
          </a:p>
        </p:txBody>
      </p:sp>
      <p:sp>
        <p:nvSpPr>
          <p:cNvPr id="161795" name="Rectangle 3"/>
          <p:cNvSpPr>
            <a:spLocks noGrp="1" noChangeArrowheads="1"/>
          </p:cNvSpPr>
          <p:nvPr>
            <p:ph type="body" idx="1"/>
          </p:nvPr>
        </p:nvSpPr>
        <p:spPr>
          <a:xfrm>
            <a:off x="585217" y="2057400"/>
            <a:ext cx="7788900" cy="3200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journey (23)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covenant (24)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response (25)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027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26:24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a:t>
            </a:r>
          </a:p>
        </p:txBody>
      </p:sp>
      <p:sp>
        <p:nvSpPr>
          <p:cNvPr id="161795" name="Rectangle 3"/>
          <p:cNvSpPr>
            <a:spLocks noGrp="1" noChangeArrowheads="1"/>
          </p:cNvSpPr>
          <p:nvPr>
            <p:ph type="body" idx="1"/>
          </p:nvPr>
        </p:nvSpPr>
        <p:spPr>
          <a:xfrm>
            <a:off x="914399" y="1657350"/>
            <a:ext cx="5181601" cy="436245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appearance (24a)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identification (24b)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admonition (24c)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(24d)</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basis (24e)</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07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26:24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a:t>
            </a:r>
          </a:p>
        </p:txBody>
      </p:sp>
      <p:sp>
        <p:nvSpPr>
          <p:cNvPr id="161795" name="Rectangle 3"/>
          <p:cNvSpPr>
            <a:spLocks noGrp="1" noChangeArrowheads="1"/>
          </p:cNvSpPr>
          <p:nvPr>
            <p:ph type="body" idx="1"/>
          </p:nvPr>
        </p:nvSpPr>
        <p:spPr>
          <a:xfrm>
            <a:off x="914399" y="1657350"/>
            <a:ext cx="5181601" cy="436245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appearance (24a)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identification (24b)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admonition (24c)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(24d)</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basis (24e)</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111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9C7E8-E2CF-4E29-97DD-9B881C317AFF}"/>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suppress the truth in unrighteousness,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11302736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err="1">
                <a:solidFill>
                  <a:srgbClr val="FFFFCC"/>
                </a:solidFill>
                <a:effectLst>
                  <a:outerShdw blurRad="38100" dist="38100" dir="2700000" algn="tl">
                    <a:srgbClr val="000000">
                      <a:alpha val="43137"/>
                    </a:srgbClr>
                  </a:outerShdw>
                </a:effectLst>
              </a:rPr>
              <a:t>theópneustos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6B97E-8CBC-4084-89A4-186E0FEA91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2446824"/>
          </a:xfrm>
          <a:prstGeom prst="rect">
            <a:avLst/>
          </a:prstGeom>
          <a:noFill/>
          <a:ln w="28575">
            <a:noFill/>
            <a:miter lim="800000"/>
            <a:headEnd/>
            <a:tailEnd/>
          </a:ln>
        </p:spPr>
        <p:txBody>
          <a:bodyPr wrap="square">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2" name="Picture 1">
            <a:extLst>
              <a:ext uri="{FF2B5EF4-FFF2-40B4-BE49-F238E27FC236}">
                <a16:creationId xmlns:a16="http://schemas.microsoft.com/office/drawing/2014/main" id="{DC55455E-C712-4016-A53B-557B87DB62A8}"/>
              </a:ext>
            </a:extLst>
          </p:cNvPr>
          <p:cNvPicPr>
            <a:picLocks noChangeAspect="1"/>
          </p:cNvPicPr>
          <p:nvPr/>
        </p:nvPicPr>
        <p:blipFill>
          <a:blip r:embed="rId3"/>
          <a:stretch>
            <a:fillRect/>
          </a:stretch>
        </p:blipFill>
        <p:spPr>
          <a:xfrm>
            <a:off x="4493664" y="2590800"/>
            <a:ext cx="3204673" cy="2286000"/>
          </a:xfrm>
          <a:prstGeom prst="rect">
            <a:avLst/>
          </a:prstGeom>
          <a:ln>
            <a:solidFill>
              <a:schemeClr val="tx1"/>
            </a:solidFill>
          </a:ln>
        </p:spPr>
      </p:pic>
    </p:spTree>
    <p:extLst>
      <p:ext uri="{BB962C8B-B14F-4D97-AF65-F5344CB8AC3E}">
        <p14:creationId xmlns:p14="http://schemas.microsoft.com/office/powerpoint/2010/main" val="26640099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E7B5FE8C-97C6-ABB8-BADC-D11C5E3E89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5568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a:t>
            </a:r>
            <a:r>
              <a:rPr lang="en-US" b="1" u="sng" dirty="0">
                <a:solidFill>
                  <a:srgbClr val="FFFFCC"/>
                </a:solidFill>
                <a:effectLst>
                  <a:outerShdw blurRad="38100" dist="38100" dir="2700000" algn="tl">
                    <a:srgbClr val="000000">
                      <a:alpha val="43137"/>
                    </a:srgbClr>
                  </a:outerShdw>
                </a:effectLst>
              </a:rPr>
              <a:t>seven times</a:t>
            </a:r>
            <a:r>
              <a:rPr lang="en-US" dirty="0">
                <a:effectLst>
                  <a:outerShdw blurRad="38100" dist="38100" dir="2700000" algn="tl">
                    <a:srgbClr val="000000">
                      <a:alpha val="43137"/>
                    </a:srgbClr>
                  </a:outerShdw>
                </a:effectLst>
              </a:rPr>
              <a:t>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790374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26:24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a:t>
            </a:r>
          </a:p>
        </p:txBody>
      </p:sp>
      <p:sp>
        <p:nvSpPr>
          <p:cNvPr id="161795" name="Rectangle 3"/>
          <p:cNvSpPr>
            <a:spLocks noGrp="1" noChangeArrowheads="1"/>
          </p:cNvSpPr>
          <p:nvPr>
            <p:ph type="body" idx="1"/>
          </p:nvPr>
        </p:nvSpPr>
        <p:spPr>
          <a:xfrm>
            <a:off x="914399" y="1657350"/>
            <a:ext cx="5181601" cy="436245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appearance (24a)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identification (24b)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admonition (24c)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(24d)</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basis (24e)</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03564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26:24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a:t>
            </a:r>
          </a:p>
        </p:txBody>
      </p:sp>
      <p:sp>
        <p:nvSpPr>
          <p:cNvPr id="161795" name="Rectangle 3"/>
          <p:cNvSpPr>
            <a:spLocks noGrp="1" noChangeArrowheads="1"/>
          </p:cNvSpPr>
          <p:nvPr>
            <p:ph type="body" idx="1"/>
          </p:nvPr>
        </p:nvSpPr>
        <p:spPr>
          <a:xfrm>
            <a:off x="914399" y="1657350"/>
            <a:ext cx="5181601" cy="436245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appearance (24a)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identification (24b)</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admonition (24c)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(24d)</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basis (24e)</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3588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26:24c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Admonition</a:t>
            </a:r>
          </a:p>
        </p:txBody>
      </p:sp>
      <p:sp>
        <p:nvSpPr>
          <p:cNvPr id="161795" name="Rectangle 3"/>
          <p:cNvSpPr>
            <a:spLocks noGrp="1" noChangeArrowheads="1"/>
          </p:cNvSpPr>
          <p:nvPr>
            <p:ph type="body" idx="1"/>
          </p:nvPr>
        </p:nvSpPr>
        <p:spPr>
          <a:xfrm>
            <a:off x="914399" y="2552700"/>
            <a:ext cx="4343401" cy="1752600"/>
          </a:xfrm>
        </p:spPr>
        <p:txBody>
          <a:bodyPr/>
          <a:lstStyle/>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Command</a:t>
            </a:r>
          </a:p>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Reason</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783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26:24c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Admonition</a:t>
            </a:r>
          </a:p>
        </p:txBody>
      </p:sp>
      <p:sp>
        <p:nvSpPr>
          <p:cNvPr id="161795" name="Rectangle 3"/>
          <p:cNvSpPr>
            <a:spLocks noGrp="1" noChangeArrowheads="1"/>
          </p:cNvSpPr>
          <p:nvPr>
            <p:ph type="body" idx="1"/>
          </p:nvPr>
        </p:nvSpPr>
        <p:spPr>
          <a:xfrm>
            <a:off x="914399" y="2552700"/>
            <a:ext cx="4343401" cy="1752600"/>
          </a:xfrm>
        </p:spPr>
        <p:txBody>
          <a:bodyPr/>
          <a:lstStyle/>
          <a:p>
            <a:pPr marL="514350" lvl="3" indent="-514350" eaLnBrk="1" hangingPunct="1">
              <a:spcBef>
                <a:spcPts val="0"/>
              </a:spcBef>
              <a:spcAft>
                <a:spcPts val="36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Command</a:t>
            </a:r>
          </a:p>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Reason</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575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 &amp; Abimelech (6-11)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in Beersheba (23-25)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with Abimelech (26-33)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55482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 name="Rectangle 1">
            <a:extLst>
              <a:ext uri="{FF2B5EF4-FFF2-40B4-BE49-F238E27FC236}">
                <a16:creationId xmlns:a16="http://schemas.microsoft.com/office/drawing/2014/main" id="{79EB9E42-4EF7-F679-6064-B86F2094FDC8}"/>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21:8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cowardly</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unbelieving</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abominable</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murderers</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immoral</a:t>
            </a:r>
            <a:r>
              <a:rPr lang="en-US" sz="3600" dirty="0">
                <a:effectLst>
                  <a:outerShdw blurRad="38100" dist="38100" dir="2700000" algn="tl">
                    <a:srgbClr val="000000">
                      <a:alpha val="43137"/>
                    </a:srgbClr>
                  </a:outerShdw>
                </a:effectLst>
                <a:latin typeface="Calibri" panose="020F0502020204030204" pitchFamily="34" charset="0"/>
              </a:rPr>
              <a:t> persons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sorcerers</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idolaters</a:t>
            </a:r>
            <a:r>
              <a:rPr lang="en-US" sz="3600" dirty="0">
                <a:effectLst>
                  <a:outerShdw blurRad="38100" dist="38100" dir="2700000" algn="tl">
                    <a:srgbClr val="000000">
                      <a:alpha val="43137"/>
                    </a:srgbClr>
                  </a:outerShdw>
                </a:effectLst>
                <a:latin typeface="Calibri" panose="020F0502020204030204" pitchFamily="34" charset="0"/>
              </a:rPr>
              <a:t> and all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liars</a:t>
            </a:r>
            <a:r>
              <a:rPr lang="en-US" sz="3600" dirty="0">
                <a:effectLst>
                  <a:outerShdw blurRad="38100" dist="38100" dir="2700000" algn="tl">
                    <a:srgbClr val="000000">
                      <a:alpha val="43137"/>
                    </a:srgbClr>
                  </a:outerShdw>
                </a:effectLst>
                <a:latin typeface="Calibri" panose="020F0502020204030204" pitchFamily="34" charset="0"/>
              </a:rPr>
              <a:t>, their part </a:t>
            </a:r>
            <a:r>
              <a:rPr lang="en-US" sz="3600" i="1" dirty="0">
                <a:effectLst>
                  <a:outerShdw blurRad="38100" dist="38100" dir="2700000" algn="tl">
                    <a:srgbClr val="000000">
                      <a:alpha val="43137"/>
                    </a:srgbClr>
                  </a:outerShdw>
                </a:effectLst>
                <a:latin typeface="Calibri" panose="020F0502020204030204" pitchFamily="34" charset="0"/>
              </a:rPr>
              <a:t>will be</a:t>
            </a:r>
            <a:r>
              <a:rPr lang="en-US" sz="3600" dirty="0">
                <a:effectLst>
                  <a:outerShdw blurRad="38100" dist="38100" dir="2700000" algn="tl">
                    <a:srgbClr val="000000">
                      <a:alpha val="43137"/>
                    </a:srgbClr>
                  </a:outerShdw>
                </a:effectLst>
                <a:latin typeface="Calibri" panose="020F0502020204030204" pitchFamily="34" charset="0"/>
              </a:rPr>
              <a:t> in the lake that burns with fire and brimstone, which is the second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82AF105-074F-77A8-CACA-4A3C77B5B80E}"/>
              </a:ext>
            </a:extLst>
          </p:cNvPr>
          <p:cNvPicPr>
            <a:picLocks noChangeAspect="1"/>
          </p:cNvPicPr>
          <p:nvPr/>
        </p:nvPicPr>
        <p:blipFill>
          <a:blip r:embed="rId4"/>
          <a:stretch>
            <a:fillRect/>
          </a:stretch>
        </p:blipFill>
        <p:spPr>
          <a:xfrm>
            <a:off x="4667250" y="3429000"/>
            <a:ext cx="2857500" cy="1371600"/>
          </a:xfrm>
          <a:prstGeom prst="rect">
            <a:avLst/>
          </a:prstGeom>
          <a:ln>
            <a:solidFill>
              <a:schemeClr val="tx1"/>
            </a:solidFill>
          </a:ln>
        </p:spPr>
      </p:pic>
    </p:spTree>
    <p:extLst>
      <p:ext uri="{BB962C8B-B14F-4D97-AF65-F5344CB8AC3E}">
        <p14:creationId xmlns:p14="http://schemas.microsoft.com/office/powerpoint/2010/main" val="12498334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26:24c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Admonition</a:t>
            </a:r>
          </a:p>
        </p:txBody>
      </p:sp>
      <p:sp>
        <p:nvSpPr>
          <p:cNvPr id="161795" name="Rectangle 3"/>
          <p:cNvSpPr>
            <a:spLocks noGrp="1" noChangeArrowheads="1"/>
          </p:cNvSpPr>
          <p:nvPr>
            <p:ph type="body" idx="1"/>
          </p:nvPr>
        </p:nvSpPr>
        <p:spPr>
          <a:xfrm>
            <a:off x="914399" y="2552700"/>
            <a:ext cx="4343401" cy="1752600"/>
          </a:xfrm>
        </p:spPr>
        <p:txBody>
          <a:bodyPr/>
          <a:lstStyle/>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Command</a:t>
            </a:r>
          </a:p>
          <a:p>
            <a:pPr marL="514350" lvl="3" indent="-514350" eaLnBrk="1" hangingPunct="1">
              <a:spcBef>
                <a:spcPts val="0"/>
              </a:spcBef>
              <a:spcAft>
                <a:spcPts val="36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Reason</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2096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32067103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58E8EB6-45F1-6D23-5B8B-5BEBED7E22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26:24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a:t>
            </a:r>
          </a:p>
        </p:txBody>
      </p:sp>
      <p:sp>
        <p:nvSpPr>
          <p:cNvPr id="161795" name="Rectangle 3"/>
          <p:cNvSpPr>
            <a:spLocks noGrp="1" noChangeArrowheads="1"/>
          </p:cNvSpPr>
          <p:nvPr>
            <p:ph type="body" idx="1"/>
          </p:nvPr>
        </p:nvSpPr>
        <p:spPr>
          <a:xfrm>
            <a:off x="914399" y="1657350"/>
            <a:ext cx="5181601" cy="436245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appearance (24a)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identification (24b)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admonition (24c)</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blessing (24d)</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basis (24e)</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354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26:24d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Blessings</a:t>
            </a:r>
          </a:p>
        </p:txBody>
      </p:sp>
      <p:sp>
        <p:nvSpPr>
          <p:cNvPr id="161795" name="Rectangle 3"/>
          <p:cNvSpPr>
            <a:spLocks noGrp="1" noChangeArrowheads="1"/>
          </p:cNvSpPr>
          <p:nvPr>
            <p:ph type="body" idx="1"/>
          </p:nvPr>
        </p:nvSpPr>
        <p:spPr>
          <a:xfrm>
            <a:off x="914399" y="2552700"/>
            <a:ext cx="4343401" cy="1752600"/>
          </a:xfrm>
        </p:spPr>
        <p:txBody>
          <a:bodyPr/>
          <a:lstStyle/>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Bless you</a:t>
            </a:r>
          </a:p>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Multiply descendants</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9571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26:24d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Blessings</a:t>
            </a:r>
          </a:p>
        </p:txBody>
      </p:sp>
      <p:sp>
        <p:nvSpPr>
          <p:cNvPr id="161795" name="Rectangle 3"/>
          <p:cNvSpPr>
            <a:spLocks noGrp="1" noChangeArrowheads="1"/>
          </p:cNvSpPr>
          <p:nvPr>
            <p:ph type="body" idx="1"/>
          </p:nvPr>
        </p:nvSpPr>
        <p:spPr>
          <a:xfrm>
            <a:off x="914399" y="2552700"/>
            <a:ext cx="4343401" cy="1752600"/>
          </a:xfrm>
        </p:spPr>
        <p:txBody>
          <a:bodyPr/>
          <a:lstStyle/>
          <a:p>
            <a:pPr marL="514350" lvl="3" indent="-514350" eaLnBrk="1" hangingPunct="1">
              <a:spcBef>
                <a:spcPts val="0"/>
              </a:spcBef>
              <a:spcAft>
                <a:spcPts val="36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Bless you</a:t>
            </a:r>
          </a:p>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Multiply descendants</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7074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E7B5FE8C-97C6-ABB8-BADC-D11C5E3E89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29728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a:ln>
            <a:solidFill>
              <a:schemeClr val="tx1"/>
            </a:solidFill>
          </a:ln>
        </p:spPr>
      </p:pic>
    </p:spTree>
    <p:extLst>
      <p:ext uri="{BB962C8B-B14F-4D97-AF65-F5344CB8AC3E}">
        <p14:creationId xmlns:p14="http://schemas.microsoft.com/office/powerpoint/2010/main" val="932173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3962400" y="3581400"/>
            <a:ext cx="1632744"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3EE0A-9A95-4956-A923-AA1FC9C0148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2:9</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those who say they are Jews and are not,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1702" y="2865120"/>
            <a:ext cx="3448596" cy="2011680"/>
          </a:xfrm>
          <a:prstGeom prst="rect">
            <a:avLst/>
          </a:prstGeom>
        </p:spPr>
      </p:pic>
    </p:spTree>
    <p:extLst>
      <p:ext uri="{BB962C8B-B14F-4D97-AF65-F5344CB8AC3E}">
        <p14:creationId xmlns:p14="http://schemas.microsoft.com/office/powerpoint/2010/main" val="1623185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26:24d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Blessings</a:t>
            </a:r>
          </a:p>
        </p:txBody>
      </p:sp>
      <p:sp>
        <p:nvSpPr>
          <p:cNvPr id="161795" name="Rectangle 3"/>
          <p:cNvSpPr>
            <a:spLocks noGrp="1" noChangeArrowheads="1"/>
          </p:cNvSpPr>
          <p:nvPr>
            <p:ph type="body" idx="1"/>
          </p:nvPr>
        </p:nvSpPr>
        <p:spPr>
          <a:xfrm>
            <a:off x="914399" y="2552700"/>
            <a:ext cx="4343401" cy="1752600"/>
          </a:xfrm>
        </p:spPr>
        <p:txBody>
          <a:bodyPr/>
          <a:lstStyle/>
          <a:p>
            <a:pPr marL="514350" lvl="3" indent="-514350" eaLnBrk="1" hangingPunct="1">
              <a:spcBef>
                <a:spcPts val="0"/>
              </a:spcBef>
              <a:spcAft>
                <a:spcPts val="3600"/>
              </a:spcAft>
              <a:buClr>
                <a:srgbClr val="00FF00"/>
              </a:buClr>
              <a:buFont typeface="+mj-lt"/>
              <a:buAutoNum type="alphaLcParenR"/>
              <a:defRPr/>
            </a:pPr>
            <a:r>
              <a:rPr lang="en-US" dirty="0">
                <a:effectLst>
                  <a:outerShdw blurRad="38100" dist="38100" dir="2700000" algn="tl">
                    <a:srgbClr val="000000">
                      <a:alpha val="43137"/>
                    </a:srgbClr>
                  </a:outerShdw>
                </a:effectLst>
              </a:rPr>
              <a:t>Bless you</a:t>
            </a:r>
          </a:p>
          <a:p>
            <a:pPr marL="514350" lvl="3" indent="-514350" eaLnBrk="1" hangingPunct="1">
              <a:spcBef>
                <a:spcPts val="0"/>
              </a:spcBef>
              <a:spcAft>
                <a:spcPts val="36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Multiply descendants</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8463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E3B14-CD5C-46FE-8E29-81EE2AA28425}"/>
              </a:ext>
            </a:extLst>
          </p:cNvPr>
          <p:cNvPicPr>
            <a:picLocks noChangeAspect="1"/>
          </p:cNvPicPr>
          <p:nvPr/>
        </p:nvPicPr>
        <p:blipFill>
          <a:blip r:embed="rId2"/>
          <a:stretch>
            <a:fillRect/>
          </a:stretch>
        </p:blipFill>
        <p:spPr>
          <a:xfrm>
            <a:off x="12191" y="0"/>
            <a:ext cx="12167617" cy="6858000"/>
          </a:xfrm>
          <a:prstGeom prst="rect">
            <a:avLst/>
          </a:prstGeom>
        </p:spPr>
      </p:pic>
      <p:sp>
        <p:nvSpPr>
          <p:cNvPr id="64514" name="Rectangle 1"/>
          <p:cNvSpPr>
            <a:spLocks noChangeArrowheads="1"/>
          </p:cNvSpPr>
          <p:nvPr/>
        </p:nvSpPr>
        <p:spPr bwMode="auto">
          <a:xfrm>
            <a:off x="609600" y="0"/>
            <a:ext cx="109728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3:16</a:t>
            </a:r>
          </a:p>
          <a:p>
            <a:pPr algn="just"/>
            <a:r>
              <a:rPr lang="en-US" altLang="en-US" sz="3400" dirty="0">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Now the promises were spoken to Abraham and to his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seed</a:t>
            </a:r>
            <a:r>
              <a:rPr lang="en-US" sz="3400" dirty="0">
                <a:effectLst>
                  <a:outerShdw blurRad="38100" dist="38100" dir="2700000" algn="tl">
                    <a:srgbClr val="000000">
                      <a:alpha val="43137"/>
                    </a:srgbClr>
                  </a:outerShdw>
                </a:effectLst>
                <a:latin typeface="Calibri" panose="020F0502020204030204" pitchFamily="34" charset="0"/>
              </a:rPr>
              <a:t>. He does not say, “And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seeds</a:t>
            </a:r>
            <a:r>
              <a:rPr lang="en-US" sz="3400" dirty="0">
                <a:effectLst>
                  <a:outerShdw blurRad="38100" dist="38100" dir="2700000" algn="tl">
                    <a:srgbClr val="000000">
                      <a:alpha val="43137"/>
                    </a:srgbClr>
                  </a:outerShdw>
                </a:effectLst>
                <a:latin typeface="Calibri" panose="020F0502020204030204" pitchFamily="34" charset="0"/>
              </a:rPr>
              <a:t>,” as </a:t>
            </a:r>
            <a:r>
              <a:rPr lang="en-US" sz="3400" i="1" dirty="0">
                <a:effectLst>
                  <a:outerShdw blurRad="38100" dist="38100" dir="2700000" algn="tl">
                    <a:srgbClr val="000000">
                      <a:alpha val="43137"/>
                    </a:srgbClr>
                  </a:outerShdw>
                </a:effectLst>
                <a:latin typeface="Calibri" panose="020F0502020204030204" pitchFamily="34" charset="0"/>
              </a:rPr>
              <a:t>referring</a:t>
            </a:r>
            <a:r>
              <a:rPr lang="en-US" sz="3400" dirty="0">
                <a:effectLst>
                  <a:outerShdw blurRad="38100" dist="38100" dir="2700000" algn="tl">
                    <a:srgbClr val="000000">
                      <a:alpha val="43137"/>
                    </a:srgbClr>
                  </a:outerShdw>
                </a:effectLst>
                <a:latin typeface="Calibri" panose="020F0502020204030204" pitchFamily="34" charset="0"/>
              </a:rPr>
              <a:t>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many</a:t>
            </a:r>
            <a:r>
              <a:rPr lang="en-US" sz="3400" dirty="0">
                <a:effectLst>
                  <a:outerShdw blurRad="38100" dist="38100" dir="2700000" algn="tl">
                    <a:srgbClr val="000000">
                      <a:alpha val="43137"/>
                    </a:srgbClr>
                  </a:outerShdw>
                </a:effectLst>
                <a:latin typeface="Calibri" panose="020F0502020204030204" pitchFamily="34" charset="0"/>
              </a:rPr>
              <a:t>, but </a:t>
            </a:r>
            <a:r>
              <a:rPr lang="en-US" sz="3400" i="1" dirty="0">
                <a:effectLst>
                  <a:outerShdw blurRad="38100" dist="38100" dir="2700000" algn="tl">
                    <a:srgbClr val="000000">
                      <a:alpha val="43137"/>
                    </a:srgbClr>
                  </a:outerShdw>
                </a:effectLst>
                <a:latin typeface="Calibri" panose="020F0502020204030204" pitchFamily="34" charset="0"/>
              </a:rPr>
              <a:t>rather</a:t>
            </a:r>
            <a:r>
              <a:rPr lang="en-US" sz="3400" dirty="0">
                <a:effectLst>
                  <a:outerShdw blurRad="38100" dist="38100" dir="2700000" algn="tl">
                    <a:srgbClr val="000000">
                      <a:alpha val="43137"/>
                    </a:srgbClr>
                  </a:outerShdw>
                </a:effectLst>
                <a:latin typeface="Calibri" panose="020F0502020204030204" pitchFamily="34" charset="0"/>
              </a:rPr>
              <a:t>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one</a:t>
            </a:r>
            <a:r>
              <a:rPr lang="en-US" sz="3400" dirty="0">
                <a:effectLst>
                  <a:outerShdw blurRad="38100" dist="38100" dir="2700000" algn="tl">
                    <a:srgbClr val="000000">
                      <a:alpha val="43137"/>
                    </a:srgbClr>
                  </a:outerShdw>
                </a:effectLst>
                <a:latin typeface="Calibri" panose="020F0502020204030204" pitchFamily="34" charset="0"/>
              </a:rPr>
              <a:t>, “And to your seed,” that 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rPr>
              <a:t>.</a:t>
            </a:r>
            <a:r>
              <a:rPr lang="en-US" altLang="en-US" sz="34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0472AF61-709A-D2C7-93D7-551F7E0C3A54}"/>
              </a:ext>
            </a:extLst>
          </p:cNvPr>
          <p:cNvPicPr>
            <a:picLocks noChangeAspect="1"/>
          </p:cNvPicPr>
          <p:nvPr/>
        </p:nvPicPr>
        <p:blipFill>
          <a:blip r:embed="rId3"/>
          <a:stretch>
            <a:fillRect/>
          </a:stretch>
        </p:blipFill>
        <p:spPr>
          <a:xfrm>
            <a:off x="4953000" y="2514600"/>
            <a:ext cx="2286000" cy="2286000"/>
          </a:xfrm>
          <a:prstGeom prst="rect">
            <a:avLst/>
          </a:prstGeom>
          <a:ln>
            <a:solidFill>
              <a:schemeClr val="tx1"/>
            </a:solidFill>
          </a:ln>
        </p:spPr>
      </p:pic>
    </p:spTree>
    <p:extLst>
      <p:ext uri="{BB962C8B-B14F-4D97-AF65-F5344CB8AC3E}">
        <p14:creationId xmlns:p14="http://schemas.microsoft.com/office/powerpoint/2010/main" val="3941986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159464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26:24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Covenant</a:t>
            </a:r>
          </a:p>
        </p:txBody>
      </p:sp>
      <p:sp>
        <p:nvSpPr>
          <p:cNvPr id="161795" name="Rectangle 3"/>
          <p:cNvSpPr>
            <a:spLocks noGrp="1" noChangeArrowheads="1"/>
          </p:cNvSpPr>
          <p:nvPr>
            <p:ph type="body" idx="1"/>
          </p:nvPr>
        </p:nvSpPr>
        <p:spPr>
          <a:xfrm>
            <a:off x="914399" y="1657350"/>
            <a:ext cx="5181601" cy="436245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appearance (24a)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identification (24b)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admonition (24c)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(24d)</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basis (24e)</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6318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487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Sojourn in Beersheba</a:t>
            </a:r>
          </a:p>
        </p:txBody>
      </p:sp>
      <p:sp>
        <p:nvSpPr>
          <p:cNvPr id="161795" name="Rectangle 3"/>
          <p:cNvSpPr>
            <a:spLocks noGrp="1" noChangeArrowheads="1"/>
          </p:cNvSpPr>
          <p:nvPr>
            <p:ph type="body" idx="1"/>
          </p:nvPr>
        </p:nvSpPr>
        <p:spPr>
          <a:xfrm>
            <a:off x="585217" y="2057400"/>
            <a:ext cx="7788900" cy="3200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journey (23)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(24)</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response (25)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2847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Response</a:t>
            </a:r>
          </a:p>
        </p:txBody>
      </p:sp>
      <p:sp>
        <p:nvSpPr>
          <p:cNvPr id="161795" name="Rectangle 3"/>
          <p:cNvSpPr>
            <a:spLocks noGrp="1" noChangeArrowheads="1"/>
          </p:cNvSpPr>
          <p:nvPr>
            <p:ph type="body" idx="1"/>
          </p:nvPr>
        </p:nvSpPr>
        <p:spPr>
          <a:xfrm>
            <a:off x="914399" y="2114550"/>
            <a:ext cx="5657850" cy="26289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Built (25a)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Called (25b)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Pitched (25c)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Dug (25d)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247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Response</a:t>
            </a:r>
          </a:p>
        </p:txBody>
      </p:sp>
      <p:sp>
        <p:nvSpPr>
          <p:cNvPr id="161795" name="Rectangle 3"/>
          <p:cNvSpPr>
            <a:spLocks noGrp="1" noChangeArrowheads="1"/>
          </p:cNvSpPr>
          <p:nvPr>
            <p:ph type="body" idx="1"/>
          </p:nvPr>
        </p:nvSpPr>
        <p:spPr>
          <a:xfrm>
            <a:off x="914399" y="2114550"/>
            <a:ext cx="5657850" cy="26289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Built (25a)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Called (25b)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Pitched (25c)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Dug (25d)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6498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Response</a:t>
            </a:r>
          </a:p>
        </p:txBody>
      </p:sp>
      <p:sp>
        <p:nvSpPr>
          <p:cNvPr id="161795" name="Rectangle 3"/>
          <p:cNvSpPr>
            <a:spLocks noGrp="1" noChangeArrowheads="1"/>
          </p:cNvSpPr>
          <p:nvPr>
            <p:ph type="body" idx="1"/>
          </p:nvPr>
        </p:nvSpPr>
        <p:spPr>
          <a:xfrm>
            <a:off x="914399" y="2114550"/>
            <a:ext cx="5657850" cy="26289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Built (25a)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Called (25b)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Pitched (25c)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Dug (25d)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14423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a:blip r:embed="rId2"/>
          <a:stretch>
            <a:fillRect/>
          </a:stretch>
        </p:blipFill>
        <p:spPr>
          <a:xfrm>
            <a:off x="718293" y="1280160"/>
            <a:ext cx="10755414" cy="4297680"/>
          </a:xfrm>
          <a:prstGeom prst="rect">
            <a:avLst/>
          </a:prstGeom>
        </p:spPr>
      </p:pic>
    </p:spTree>
    <p:extLst>
      <p:ext uri="{BB962C8B-B14F-4D97-AF65-F5344CB8AC3E}">
        <p14:creationId xmlns:p14="http://schemas.microsoft.com/office/powerpoint/2010/main" val="22211780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952502" y="1143000"/>
            <a:ext cx="10286997" cy="45720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67571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600712"/>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24:44</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07721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07721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Response</a:t>
            </a:r>
          </a:p>
        </p:txBody>
      </p:sp>
      <p:sp>
        <p:nvSpPr>
          <p:cNvPr id="161795" name="Rectangle 3"/>
          <p:cNvSpPr>
            <a:spLocks noGrp="1" noChangeArrowheads="1"/>
          </p:cNvSpPr>
          <p:nvPr>
            <p:ph type="body" idx="1"/>
          </p:nvPr>
        </p:nvSpPr>
        <p:spPr>
          <a:xfrm>
            <a:off x="914399" y="2114550"/>
            <a:ext cx="5657850" cy="26289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Built (25a)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Called (25b)</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Pitched (25c)</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Dug (25d)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0211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351557352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Response</a:t>
            </a:r>
          </a:p>
        </p:txBody>
      </p:sp>
      <p:sp>
        <p:nvSpPr>
          <p:cNvPr id="161795" name="Rectangle 3"/>
          <p:cNvSpPr>
            <a:spLocks noGrp="1" noChangeArrowheads="1"/>
          </p:cNvSpPr>
          <p:nvPr>
            <p:ph type="body" idx="1"/>
          </p:nvPr>
        </p:nvSpPr>
        <p:spPr>
          <a:xfrm>
            <a:off x="914399" y="2114550"/>
            <a:ext cx="5657850" cy="26289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Built (25a)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Called (25b)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Pitched (25c)</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Dug (25d)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92623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Christ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395745078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5580" y="990600"/>
            <a:ext cx="10600840" cy="5486400"/>
          </a:xfrm>
          <a:prstGeom prst="rect">
            <a:avLst/>
          </a:prstGeom>
          <a:solidFill>
            <a:schemeClr val="bg1">
              <a:lumMod val="50000"/>
            </a:schemeClr>
          </a:solidFill>
          <a:ln>
            <a:solidFill>
              <a:schemeClr val="tx1"/>
            </a:solidFill>
          </a:ln>
        </p:spPr>
      </p:pic>
    </p:spTree>
    <p:extLst>
      <p:ext uri="{BB962C8B-B14F-4D97-AF65-F5344CB8AC3E}">
        <p14:creationId xmlns:p14="http://schemas.microsoft.com/office/powerpoint/2010/main" val="397208057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267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&amp; Abimelech (6-11)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Sojourn in Beersheba (23-25)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with Abimelech (26-33)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676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Sojourn in Beersheba</a:t>
            </a:r>
          </a:p>
        </p:txBody>
      </p:sp>
      <p:sp>
        <p:nvSpPr>
          <p:cNvPr id="161795" name="Rectangle 3"/>
          <p:cNvSpPr>
            <a:spLocks noGrp="1" noChangeArrowheads="1"/>
          </p:cNvSpPr>
          <p:nvPr>
            <p:ph type="body" idx="1"/>
          </p:nvPr>
        </p:nvSpPr>
        <p:spPr>
          <a:xfrm>
            <a:off x="585217" y="2057400"/>
            <a:ext cx="7788900" cy="3200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journey (23)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(24)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response (25)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326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267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&amp; Abimelech (6-11)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in Beersheba (23-25)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Covenant with Abimelech (26-33)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10843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&amp; Abimelech (6-11)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Sojourn in Beersheba (23-25)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with Abimelech (26-33)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93498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Sojourn in Beersheba</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journey (23)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covenant (24)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response (25)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2577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30229</TotalTime>
  <Words>2777</Words>
  <Application>Microsoft Office PowerPoint</Application>
  <PresentationFormat>Widescreen</PresentationFormat>
  <Paragraphs>242</Paragraphs>
  <Slides>66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PowerPoint Presentation</vt:lpstr>
      <vt:lpstr>GENESIS STRUCTURE</vt:lpstr>
      <vt:lpstr>Genesis 26 Chapter Summary</vt:lpstr>
      <vt:lpstr>IV. Genesis 26:23-25 Sojourn in Beersheba</vt:lpstr>
      <vt:lpstr>IV. Genesis 26:23-25 Sojourn in Beersheba</vt:lpstr>
      <vt:lpstr>PowerPoint Presentation</vt:lpstr>
      <vt:lpstr>IV. Genesis 26:23-25 Sojourn in Beersheba</vt:lpstr>
      <vt:lpstr>Genesis 26:24 Isaac’s Covenant</vt:lpstr>
      <vt:lpstr>Genesis 26:24 Isaac’s Covenant</vt:lpstr>
      <vt:lpstr>PowerPoint Presentation</vt:lpstr>
      <vt:lpstr>PowerPoint Presentation</vt:lpstr>
      <vt:lpstr>PowerPoint Presentation</vt:lpstr>
      <vt:lpstr>8 New Promises Genesis 12:1-3</vt:lpstr>
      <vt:lpstr>PowerPoint Presentation</vt:lpstr>
      <vt:lpstr>Genesis 26:24 Isaac’s Covenant</vt:lpstr>
      <vt:lpstr>Genesis 26:24 Isaac’s Covenant</vt:lpstr>
      <vt:lpstr>Genesis 26:24c God’s Admonition</vt:lpstr>
      <vt:lpstr>Genesis 26:24c God’s Admonition</vt:lpstr>
      <vt:lpstr>Genesis 26 Chapter Summary</vt:lpstr>
      <vt:lpstr>PowerPoint Presentation</vt:lpstr>
      <vt:lpstr>Genesis 26:24c God’s Admonition</vt:lpstr>
      <vt:lpstr>PowerPoint Presentation</vt:lpstr>
      <vt:lpstr>PowerPoint Presentation</vt:lpstr>
      <vt:lpstr>Genesis 26:24 Isaac’s Covenant</vt:lpstr>
      <vt:lpstr>Genesis 26:24d God’s Blessings</vt:lpstr>
      <vt:lpstr>Genesis 26:24d God’s Blessings</vt:lpstr>
      <vt:lpstr>8 New Promises Genesis 12:1-3</vt:lpstr>
      <vt:lpstr>PowerPoint Presentation</vt:lpstr>
      <vt:lpstr>PowerPoint Presentation</vt:lpstr>
      <vt:lpstr>PowerPoint Presentation</vt:lpstr>
      <vt:lpstr>Genesis 26:24d God’s Blessings</vt:lpstr>
      <vt:lpstr>PowerPoint Presentation</vt:lpstr>
      <vt:lpstr>PowerPoint Presentation</vt:lpstr>
      <vt:lpstr>Genesis 26:24 Isaac’s Covenant</vt:lpstr>
      <vt:lpstr>Evidence of Abrahamic Covenant’s Unconditional Nature</vt:lpstr>
      <vt:lpstr>PowerPoint Presentation</vt:lpstr>
      <vt:lpstr>IV. Genesis 26:23-25 Sojourn in Beersheba</vt:lpstr>
      <vt:lpstr>Genesis 26:25 Isaac’s Response</vt:lpstr>
      <vt:lpstr>Genesis 26:25 Isaac’s Response</vt:lpstr>
      <vt:lpstr>Genesis 26:25 Isaac’s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26:25 Isaac’s Response</vt:lpstr>
      <vt:lpstr>PowerPoint Presentation</vt:lpstr>
      <vt:lpstr>Genesis 26:25 Isaac’s Response</vt:lpstr>
      <vt:lpstr>PowerPoint Presentation</vt:lpstr>
      <vt:lpstr>God’s Resurrection Program</vt:lpstr>
      <vt:lpstr>Conclusion</vt:lpstr>
      <vt:lpstr>Genesis 26 Chapter Summary</vt:lpstr>
      <vt:lpstr>IV. Genesis 26:23-25 Sojourn in Beersheba</vt:lpstr>
      <vt:lpstr>Genesis 26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103-26v23-25 - 16x9</dc:title>
  <dc:subject>Genesis 26</dc:subject>
  <dc:creator>A. Woods</dc:creator>
  <dc:description>Modified by Jim McGowan</dc:description>
  <cp:lastModifiedBy>anne woods</cp:lastModifiedBy>
  <cp:revision>3086</cp:revision>
  <cp:lastPrinted>2022-12-17T17:01:11Z</cp:lastPrinted>
  <dcterms:created xsi:type="dcterms:W3CDTF">2009-03-17T12:21:13Z</dcterms:created>
  <dcterms:modified xsi:type="dcterms:W3CDTF">2022-12-17T17:33:16Z</dcterms:modified>
</cp:coreProperties>
</file>