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7" r:id="rId2"/>
  </p:sldMasterIdLst>
  <p:notesMasterIdLst>
    <p:notesMasterId r:id="rId29"/>
  </p:notesMasterIdLst>
  <p:handoutMasterIdLst>
    <p:handoutMasterId r:id="rId30"/>
  </p:handoutMasterIdLst>
  <p:sldIdLst>
    <p:sldId id="9037" r:id="rId3"/>
    <p:sldId id="292" r:id="rId4"/>
    <p:sldId id="266" r:id="rId5"/>
    <p:sldId id="9031" r:id="rId6"/>
    <p:sldId id="274" r:id="rId7"/>
    <p:sldId id="9069" r:id="rId8"/>
    <p:sldId id="9070" r:id="rId9"/>
    <p:sldId id="9072" r:id="rId10"/>
    <p:sldId id="2880" r:id="rId11"/>
    <p:sldId id="9286" r:id="rId12"/>
    <p:sldId id="267" r:id="rId13"/>
    <p:sldId id="9073" r:id="rId14"/>
    <p:sldId id="259" r:id="rId15"/>
    <p:sldId id="2998" r:id="rId16"/>
    <p:sldId id="1102" r:id="rId17"/>
    <p:sldId id="9282" r:id="rId18"/>
    <p:sldId id="9283" r:id="rId19"/>
    <p:sldId id="580" r:id="rId20"/>
    <p:sldId id="312" r:id="rId21"/>
    <p:sldId id="3866" r:id="rId22"/>
    <p:sldId id="3867" r:id="rId23"/>
    <p:sldId id="9284" r:id="rId24"/>
    <p:sldId id="9285" r:id="rId25"/>
    <p:sldId id="4163" r:id="rId26"/>
    <p:sldId id="8695" r:id="rId27"/>
    <p:sldId id="9075" r:id="rId28"/>
  </p:sldIdLst>
  <p:sldSz cx="12192000" cy="6858000"/>
  <p:notesSz cx="7315200" cy="96012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66CC"/>
    <a:srgbClr val="3366FF"/>
    <a:srgbClr val="3399FF"/>
    <a:srgbClr val="0066FF"/>
    <a:srgbClr val="333399"/>
    <a:srgbClr val="003399"/>
    <a:srgbClr val="000099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E1A8E1-3A70-4851-94E5-EA1D6EA18A17}" v="6" dt="2022-11-13T16:41:22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3" autoAdjust="0"/>
    <p:restoredTop sz="96208" autoAdjust="0"/>
  </p:normalViewPr>
  <p:slideViewPr>
    <p:cSldViewPr>
      <p:cViewPr varScale="1">
        <p:scale>
          <a:sx n="58" d="100"/>
          <a:sy n="58" d="100"/>
        </p:scale>
        <p:origin x="10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16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E025-F79B-D980-D6D8-08AA4A259FD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441" y="9018505"/>
            <a:ext cx="3413760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953" tIns="51478" rIns="102953" bIns="51478" numCol="1" anchor="b" anchorCtr="0" compatLnSpc="1">
            <a:prstTxWarp prst="textNoShape">
              <a:avLst/>
            </a:prstTxWarp>
          </a:bodyPr>
          <a:lstStyle>
            <a:lvl1pPr algn="r" defTabSz="972087">
              <a:defRPr sz="15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BE0F7B-497B-F23F-240C-FD382E68CDF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6066"/>
            <a:ext cx="3413760" cy="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957" tIns="56981" rIns="113957" bIns="56981" numCol="1" anchor="b" anchorCtr="0" compatLnSpc="1">
            <a:prstTxWarp prst="textNoShape">
              <a:avLst/>
            </a:prstTxWarp>
          </a:bodyPr>
          <a:lstStyle>
            <a:lvl1pPr defTabSz="1077620" eaLnBrk="1" hangingPunct="1">
              <a:defRPr sz="17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AAB6E4B6-5EA3-5C2B-84EE-FA51B1A3E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20355" y="126426"/>
            <a:ext cx="4362172" cy="833695"/>
          </a:xfrm>
          <a:prstGeom prst="rect">
            <a:avLst/>
          </a:prstGeom>
        </p:spPr>
        <p:txBody>
          <a:bodyPr vert="horz" lIns="124995" tIns="62497" rIns="124995" bIns="62497" rtlCol="0"/>
          <a:lstStyle>
            <a:lvl1pPr algn="ctr">
              <a:defRPr sz="18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700" dirty="0"/>
              <a:t>Dr. Andy Woods</a:t>
            </a:r>
          </a:p>
          <a:p>
            <a:pPr>
              <a:defRPr/>
            </a:pPr>
            <a:r>
              <a:rPr lang="en-US" sz="1700" dirty="0"/>
              <a:t>1 Thessalonians 009 – 2v14-19  </a:t>
            </a:r>
          </a:p>
          <a:p>
            <a:pPr>
              <a:defRPr/>
            </a:pPr>
            <a:r>
              <a:rPr lang="en-US" sz="1700" dirty="0"/>
              <a:t>12-11-2022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49868-2573-475A-8413-D96967CA2DCE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7F31C-C88B-4A9A-92AC-2711558A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0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5424-D4B9-4AFD-9B49-AB165923F98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0FC55-0BAD-43BF-987D-0DE1CFD4C3F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6, 2016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44BD1-1A97-425C-AC14-6516E3D12D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22E3AE8F-71A5-4BA8-A4DE-8174B071DAB5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Soteriolgy Session 01</a:t>
            </a:r>
          </a:p>
        </p:txBody>
      </p:sp>
    </p:spTree>
    <p:extLst>
      <p:ext uri="{BB962C8B-B14F-4D97-AF65-F5344CB8AC3E}">
        <p14:creationId xmlns:p14="http://schemas.microsoft.com/office/powerpoint/2010/main" val="5767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ABD3E3B-3F01-71A8-A32C-3CA6DA60DC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49A45BB-C457-F6D8-3594-71547BEB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6E55BBB-2F69-27CF-9FF4-30BDC62E9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9C1DFFA4-FAAE-5944-9B2C-5D29AAA9C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E55F635-D077-4E6A-8913-8888E88BF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83D3EEF0-45E4-8969-D77C-E16C2D955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E328EC4-8F89-DD2C-2FE9-E508C38C4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BE09188-5390-EAF6-57B9-C2415A513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445F5C-0750-EFA3-4200-2D94A5E4A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ADCEDFE4-2E1C-3D89-CC79-918FB9FF0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790EA320-70BC-F23E-849E-AE481F1D2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CA6D4BF-D8C1-ED65-08AE-3121782C3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0BE34C5-0E8B-9DE7-1468-D54957223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BB11FB3-6139-1A10-C8B1-FAD725CBF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A652A6F-8369-0431-F82F-0AC3A3D4B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569F5F3-ECCB-BDA9-DE57-7AF5C2548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2B0FA4D3-913B-CDA0-C007-729D0A937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3A7C69FB-17FA-E555-0C8B-73659917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376A8028-39E1-277B-C809-42111C36A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1271234A-93C0-071C-4EDA-CFE20E258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7F6F3685-DC1F-7EF6-9F9B-915E90745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56B1DB56-1812-C55A-F6BE-7C7992EA1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8B389011-A0A9-F550-CC60-41EAC850F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3AE53A26-1F16-A696-4D10-3F8C820DE8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0CCCF225-AEE1-3129-CDA0-10888B611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A115FB83-9698-357F-9DAC-D4350112A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A8D9E61C-DE7B-4FAF-ABA4-5C4AD471D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0A09BCA-F748-2D99-F54F-FE66FB7E6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89CA1EF7-280A-F850-8404-94C903FA4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E904D2B4-5FE2-880B-878C-7A7B9DEF9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80282C76-9D0D-6431-185D-CBB9F479A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53EDA3DA-F524-3675-8B8D-DEE4CD9BD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89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3632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85344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F991F424-C427-B59A-BE7F-5A6F2FBFAAC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F9A501D-C645-ED4C-1F7A-AE47E4CC7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65FC91F7-0537-DC0D-0A84-3ECE3A5F4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DD11C9-9D93-433D-92D4-D7F971B2E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6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FFE69FE-4E88-4964-81C6-3AAF7914F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21ECABFE-E5EF-B2AA-0E9D-3C32A91AD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5482993-8BFD-96CF-EEB2-36A72577A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8E3B8E-5B4B-47EC-ABA3-AFB2C55B0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43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3917" y="609601"/>
            <a:ext cx="2599267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9601"/>
            <a:ext cx="7596717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77E2276-340F-FC1C-4E82-5D64F191D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5E6817BE-7DE2-CE82-D8A7-9C6491C4D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5223E12C-DEA5-5E67-97A2-CC0A0D93D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7DF588-C10E-41FF-B296-E6932DE32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24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E0B6ECDF-5AD1-A6B7-4493-C8832E98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865A068F-0DFE-48DC-A887-27049B99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F33045A4-1D10-CDD3-FD0A-02B8A36A7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1C071-BEF5-4080-BBA9-3688134E6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98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9185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8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3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62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49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8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5937EF32-3A73-9E49-F8D3-769DEEA4C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66D13BAB-CCC8-9908-0E69-4E65EF742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B896BD1-1021-301F-9518-E7A85D1A5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7200EB-991A-4FE1-91DB-C9F6DE8B1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7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71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72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9BC1-B281-4A15-B06D-83A57A1F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0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FBE2-C716-4B6E-8688-39C69791537F}" type="datetimeFigureOut">
              <a:rPr lang="en-US"/>
              <a:pPr>
                <a:defRPr/>
              </a:pPr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64DC-FAB6-449B-97D0-DE092BD3C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6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26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671D-A2A5-4CD9-8A9B-1F7FC052D772}" type="datetime1">
              <a:rPr lang="en-US"/>
              <a:pPr>
                <a:defRPr/>
              </a:pPr>
              <a:t>12/17/2022</a:t>
            </a:fld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A45A4-3805-48A4-AA47-434E5CC7F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91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9550C-4842-44BB-ABB1-FF2905F89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73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6BFA-0DE7-4BE2-97C4-13B184514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350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38D0F-AF1C-4AFB-8987-872321CF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F7235A3-BD51-1D0D-6A40-B4EE136F3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7EB1D6E-ACB1-9323-44A7-5F03367CA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E5D8DE6C-B1E9-5CDC-5121-025F8CAAE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7244FE-3536-43D2-B673-EDB4061C6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4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70D892-2506-5E33-0376-D02C52F52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0F157F0-DFFA-FE53-A99B-F9D245B85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FFA34E0-AAB2-8AD3-8695-0580B6F9D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0E2EA2-9CE6-4C73-B271-57490F731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4A56C7CA-64A8-D8AB-8C56-7B59A47FA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DAC97FC5-7DE4-4504-4379-D095F0A32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E0EA6888-75FB-407B-E137-7C0DA5783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68F61C-35DC-4B79-9FA1-3558FF7CE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08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1DD59262-0348-DB43-7E7B-92C258FB2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DC22EFCA-0ADF-73AB-718F-D6C475624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F69623EC-8E66-C2A1-C82E-50446D4197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B5554-FA75-4E86-A13A-CDAF27C31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90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715473E0-5559-F804-9090-F45FB0048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BBCA76AE-2E28-9F8A-5EE6-0B80A070F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CEE71234-54C8-57CA-D690-3C02F8B4A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AF59A2-8ADD-4864-9BFD-7BF621015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1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7BBBC5D-39C0-E83A-5F26-88A169227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3F80C0-AA45-72F0-A4B7-DCADBFCA1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D097DFC1-5EF0-A826-3C29-6B3F7C405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2669C9-D97E-449C-B1B0-CABC96403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7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796B415-E482-0ABA-87A0-CF66D8817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208D26D7-8F88-895C-B231-C63EC1D06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4FDBDD0-D3A8-D202-0F4C-75688DA28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F2AD91-684D-4D77-AE4F-2CFFE84A6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91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98F0CD2-8E28-0196-2B26-040A583C648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47800" cy="6854825"/>
            <a:chOff x="0" y="0"/>
            <a:chExt cx="684" cy="4318"/>
          </a:xfrm>
        </p:grpSpPr>
        <p:sp>
          <p:nvSpPr>
            <p:cNvPr id="37891" name="Rectangle 3">
              <a:extLst>
                <a:ext uri="{FF2B5EF4-FFF2-40B4-BE49-F238E27FC236}">
                  <a16:creationId xmlns:a16="http://schemas.microsoft.com/office/drawing/2014/main" id="{BB28B39A-E552-3243-F67E-DA1887026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FCB39ADA-4387-5DD4-28D3-9480AB72F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8B0C6602-F639-5FF2-13F4-62EAD51D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03D73D7-C1C9-1F9F-9156-897E51A52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0984B52C-C345-1619-72BA-35241F7FF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FC40FBFC-9328-2626-2A2A-843732ADD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17E796C2-EC83-41DF-32FE-84200B6E8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FC65B5C8-ADB8-A9DF-EB80-09996DBE7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DDBAF225-8136-E87B-5E24-DCDE94C12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5BC7E8EF-8C04-A673-7ED5-22EA9BA09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575602DD-0195-2369-8B20-1FD7CB5D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355A6B12-CEA4-7A4B-B26B-C37BD9D49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C5B6AD59-D9AD-A619-2310-146068F4F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8DF078F1-3624-65E0-F813-01653BA1F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E7FFD1C5-5065-2213-A7B8-F31B102B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474C445E-6488-B759-B05E-A0A0748DF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8FC28E01-3CA8-64CF-53B6-1D77F3C8D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B2EF0E4F-38F2-2617-D353-7A8B3F4B0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69CD4C2E-0864-CB18-2D98-6CE2A0B3E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E4414374-1987-AEB8-AC5F-39138DB4E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87D23D71-082D-405F-8DFB-580E20211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30E38449-3B1A-762A-2A09-87BD60464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12C6C5D3-B6BA-69C8-1A1D-D1448CF15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FF76EB3-BCEA-B27F-CFF0-C9C8FC723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2F758DF3-4D4C-0233-EF2C-D41F3FC47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B1A45B67-BE29-966A-BA20-798AEE868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26C85B8-E762-C0D3-8900-C8552716E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16A85AA8-9E00-93D6-4CA4-056F304D8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FC4DA4F8-F364-FC0A-66C6-A42931313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534B785-AB1C-68C7-47CA-274FC621D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C6A67BE9-9829-C337-9ED4-C84175EF3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422AEB7-F477-5522-3120-A38F7B07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7923" name="Rectangle 35">
            <a:extLst>
              <a:ext uri="{FF2B5EF4-FFF2-40B4-BE49-F238E27FC236}">
                <a16:creationId xmlns:a16="http://schemas.microsoft.com/office/drawing/2014/main" id="{7576B130-125F-A0FC-67DD-9C3B36684B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924" name="Rectangle 36">
            <a:extLst>
              <a:ext uri="{FF2B5EF4-FFF2-40B4-BE49-F238E27FC236}">
                <a16:creationId xmlns:a16="http://schemas.microsoft.com/office/drawing/2014/main" id="{AF845C94-12CA-E9B2-4CAF-C37AF5A423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925" name="Rectangle 37">
            <a:extLst>
              <a:ext uri="{FF2B5EF4-FFF2-40B4-BE49-F238E27FC236}">
                <a16:creationId xmlns:a16="http://schemas.microsoft.com/office/drawing/2014/main" id="{65C1B6AF-2BB9-6F77-3A5B-ED41E3F9E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A036BE-C698-4817-B8F4-7690D465CCD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7926" name="Rectangle 38">
            <a:extLst>
              <a:ext uri="{FF2B5EF4-FFF2-40B4-BE49-F238E27FC236}">
                <a16:creationId xmlns:a16="http://schemas.microsoft.com/office/drawing/2014/main" id="{26638F89-1808-5990-DF77-B55C8ED61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0513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6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075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29C1E47E-A244-4BEC-A489-9879E1058E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4432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2362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Andy Woods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Pastor – Sugar Land Bible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President – Chafer Theological Seminary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C9DD5-DAD3-475F-944B-639177036F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245395"/>
            <a:ext cx="913733" cy="1371600"/>
          </a:xfrm>
          <a:prstGeom prst="rect">
            <a:avLst/>
          </a:prstGeom>
        </p:spPr>
      </p:pic>
      <p:pic>
        <p:nvPicPr>
          <p:cNvPr id="4" name="Picture 3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8CF67377-A97C-A301-B0CE-6C20FB982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57200"/>
            <a:ext cx="8128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1" y="1143001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"/>
            <a:ext cx="83820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81400"/>
            <a:ext cx="1632744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0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ECA24E3-0340-63EB-6DA2-01DB70BB0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Unique Characteristics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5327161-AA48-330B-9D66-0744D4A8A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46275"/>
            <a:ext cx="6553200" cy="3006725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Every chapter ends with a reference to the Second Advent</a:t>
            </a:r>
          </a:p>
          <a:p>
            <a:pPr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Small amount of time in between planting of the church and the first letter to the church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266FB-E0F9-6AB4-4813-3DC53035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0F4DD1-EA62-5206-5A2B-D2848B6E9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281" y="1600200"/>
            <a:ext cx="283613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B1F67-48CC-F9F8-7A92-26024C695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Lack of Concern? (2:17–3:13)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C0F71-37CA-9190-81E1-0AF7A390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357" y="1752600"/>
            <a:ext cx="8269287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plan to visit (2:17-18)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concern for their glorification (2:19-20)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Timothy’s visit (3:1-5)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Relief at Timothy’s report (3:6-10)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prayer (3:11-13)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88D7-E1E0-2E7B-FACF-EB2E6D3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6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5768B7B-6C81-1CD4-CA24-3267707A5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Second Missionary Journey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CD2D45E6-6F79-C286-A8AA-6206AF8F8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5344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ACA90F-8759-9E5D-1F9F-8A39144CF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865717"/>
            <a:ext cx="2359917" cy="10117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6E2317-82AD-1B73-4B5A-0E883E16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13654"/>
            <a:ext cx="2359917" cy="10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47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>
            <a:extLst>
              <a:ext uri="{FF2B5EF4-FFF2-40B4-BE49-F238E27FC236}">
                <a16:creationId xmlns:a16="http://schemas.microsoft.com/office/drawing/2014/main" id="{18C6265D-EB20-461E-AAB3-6BF18CC4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763" y="228600"/>
            <a:ext cx="8878475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59317B2-169B-7F4B-988F-8DC2BB3D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458384"/>
            <a:ext cx="2057400" cy="1056216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2" name="Oval 7">
            <a:extLst>
              <a:ext uri="{FF2B5EF4-FFF2-40B4-BE49-F238E27FC236}">
                <a16:creationId xmlns:a16="http://schemas.microsoft.com/office/drawing/2014/main" id="{ECFE538E-3818-BAE5-8D8C-10739C382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95095"/>
            <a:ext cx="1752600" cy="88630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12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Pretribulationism is not Escapism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169047" y="1143000"/>
            <a:ext cx="5853906" cy="3276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Trials (John 16:33)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Man’s wrath (2 Tim 3:12)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Satan’s wrath (Eph 6:11-12)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World’s wrath (John 15:18-19)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E47CF4-9503-4283-BB31-E930D9C82C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864" y="4648200"/>
            <a:ext cx="5438272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1"/>
            <a:ext cx="109728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13:19; 14:29</a:t>
            </a:r>
          </a:p>
          <a:p>
            <a:pPr algn="just"/>
            <a:r>
              <a:rPr lang="en-US" alt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13: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now on I am telling you before 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comes to pass, so that when it does occur,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may believe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 I am 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14:29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 I have told you before it happens, so that when it happens,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may believe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D34089-CE76-4413-ADB1-672F9420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54864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7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very Prophecy of the Bible: Clear Explanations for ...">
            <a:extLst>
              <a:ext uri="{FF2B5EF4-FFF2-40B4-BE49-F238E27FC236}">
                <a16:creationId xmlns:a16="http://schemas.microsoft.com/office/drawing/2014/main" id="{737C9917-4D80-4259-9070-44DD4B5C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213" y="247575"/>
            <a:ext cx="4219575" cy="63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9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438400" y="0"/>
            <a:ext cx="7772400" cy="1143000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000" y="1143000"/>
          <a:ext cx="11201400" cy="441960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31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64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3200" b="1" u="none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2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85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5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A7D52A90-EE3C-6C17-4E4F-9D68ECCC0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4859"/>
            <a:ext cx="10972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“Many trusted in His name; i.e., because of the manner in which his power was displayed they accepted him as a great prophet and perhaps even as the Messiah. This, however, is not the same as saying that they surrendered their hearts to him. </a:t>
            </a:r>
            <a:r>
              <a:rPr lang="en-US" alt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Not all faith is saving faith</a:t>
            </a:r>
            <a:r>
              <a:rPr lang="en-US" altLang="en-US" dirty="0">
                <a:latin typeface="Calibri" panose="020F0502020204030204" pitchFamily="34" charset="0"/>
              </a:rPr>
              <a:t>...”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F0FE1-F635-8431-9DE1-A50884112A81}"/>
              </a:ext>
            </a:extLst>
          </p:cNvPr>
          <p:cNvSpPr txBox="1"/>
          <p:nvPr/>
        </p:nvSpPr>
        <p:spPr>
          <a:xfrm>
            <a:off x="1524000" y="228600"/>
            <a:ext cx="9143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8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William Hendriksen</a:t>
            </a:r>
          </a:p>
          <a:p>
            <a:pPr marL="0" lvl="8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i="1" dirty="0">
                <a:latin typeface="Calibri" panose="020F0502020204030204" pitchFamily="34" charset="0"/>
              </a:rPr>
              <a:t>A Commentary on the Gospel of John</a:t>
            </a:r>
            <a:r>
              <a:rPr lang="en-US" altLang="en-US" sz="1800" dirty="0">
                <a:latin typeface="Calibri" panose="020F0502020204030204" pitchFamily="34" charset="0"/>
              </a:rPr>
              <a:t>, 3d ed. </a:t>
            </a:r>
          </a:p>
          <a:p>
            <a:pPr marL="0" lvl="8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(London: Banner of Truth Trust, 1964), p. 127.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CC8D3-18EB-E145-C185-10E9D2FDC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"/>
            <a:ext cx="886349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261B92-72B1-E40D-4B04-FE38D1D0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D1F20F1-5C25-1907-A402-4CC684CB6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Introductory Matters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86E064E-667D-25BF-C874-23939810A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75952"/>
              </p:ext>
            </p:extLst>
          </p:nvPr>
        </p:nvGraphicFramePr>
        <p:xfrm>
          <a:off x="975360" y="1371600"/>
          <a:ext cx="1024128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val="15351001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3714573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73512949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Authorship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endParaRPr lang="en-US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Occasion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47376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Recipients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rtl="0" eaLnBrk="1" fontAlgn="base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endParaRPr lang="en-US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504455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Place of 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Unique characteristics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426081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98856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Audience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en-US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/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Message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16580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475D7B-4742-D9BA-4513-8FAFF084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533400" y="152400"/>
            <a:ext cx="11201400" cy="39703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2400"/>
              </a:spcAft>
              <a:defRPr/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3:10-15</a:t>
            </a:r>
          </a:p>
          <a:p>
            <a:pPr algn="just"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According to the grace of God which was given to me, like a wise master builder I laid a foundation, and another is building on it. But each man must be careful how he builds on it.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no man can lay a foundation other than the one which is laid, which is Jesus Christ.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 if any man builds on the foundation with gold, silver, precious stones, wood, hay, straw…”</a:t>
            </a:r>
          </a:p>
        </p:txBody>
      </p:sp>
    </p:spTree>
    <p:extLst>
      <p:ext uri="{BB962C8B-B14F-4D97-AF65-F5344CB8AC3E}">
        <p14:creationId xmlns:p14="http://schemas.microsoft.com/office/powerpoint/2010/main" val="221867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E60B59-A97D-4322-BE9C-037B5CEFE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533400" y="152401"/>
            <a:ext cx="11049000" cy="31085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2400"/>
              </a:spcAft>
              <a:defRPr/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3:10-15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any man’s work which he has built on it remains, he will receive a reward. 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any man’s work is burned up, he will suffer loss; but he himself will be saved, yet so as through fire.”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C497A-5CD2-498C-8745-D774F2F769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727" y="2743200"/>
            <a:ext cx="2348546" cy="21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33">
            <a:extLst>
              <a:ext uri="{FF2B5EF4-FFF2-40B4-BE49-F238E27FC236}">
                <a16:creationId xmlns:a16="http://schemas.microsoft.com/office/drawing/2014/main" id="{10401107-C96D-1DBE-0671-4AF3166B843C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28616"/>
          <a:ext cx="10972800" cy="64007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13721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3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SCRIPTURE’S FIVE CROWNS </a:t>
                      </a:r>
                      <a:br>
                        <a:rPr lang="en-US" altLang="en-US" sz="2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en-US" sz="2400" b="0" u="non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(Rev 4:10: 3:11; 2 John 8)</a:t>
                      </a:r>
                      <a:endParaRPr lang="en-US" sz="2400" b="0" u="non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3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SCRIPTURE’S FIVE CROWNS </a:t>
                      </a:r>
                      <a:br>
                        <a:rPr lang="en-US" altLang="en-US" sz="2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en-US" sz="2400" b="0" u="non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(Rev 4:10: 3:11; 2 John 8)</a:t>
                      </a:r>
                      <a:endParaRPr lang="en-US" sz="2400" b="0" u="non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6629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Crown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Purpose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Cor. 9:24-27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Incorruptible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Gaining mastery over the flesh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100000"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Thess. 2:19-20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Rejoicing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Soul winning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65879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100000"/>
                        <a:buFont typeface="+mj-lt"/>
                        <a:buAutoNum type="arabicPeriod" startAt="3"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Jas. 1:12; Rev. 2:10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Enduring trials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100000"/>
                        <a:buFont typeface="+mj-lt"/>
                        <a:buAutoNum type="arabicPeriod" startAt="4"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Pet. 5:2-4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Glory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Shepherding God’s people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Tim. 4:8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Righteousness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Longing for His appearing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269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7BCF2-F406-496E-BFF1-4852D4101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49552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sz="36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Corinthians 9:24-27</a:t>
            </a:r>
            <a:endParaRPr lang="en-US" sz="4400" dirty="0"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 algn="just" eaLnBrk="1" hangingPunct="1">
              <a:defRPr/>
            </a:pPr>
            <a:r>
              <a:rPr lang="en-US" sz="3200" dirty="0">
                <a:latin typeface="Calibri" panose="020F0502020204030204" pitchFamily="34" charset="0"/>
              </a:rPr>
              <a:t>“</a:t>
            </a:r>
            <a:r>
              <a:rPr lang="en-US" sz="3200" baseline="30000" dirty="0">
                <a:latin typeface="Calibri" panose="020F0502020204030204" pitchFamily="34" charset="0"/>
              </a:rPr>
              <a:t>24</a:t>
            </a:r>
            <a:r>
              <a:rPr lang="en-US" sz="3200" dirty="0">
                <a:latin typeface="Calibri" panose="020F0502020204030204" pitchFamily="34" charset="0"/>
              </a:rPr>
              <a:t> Do you not know that those who run in a race all run, but </a:t>
            </a:r>
            <a:r>
              <a:rPr lang="en-US" sz="3200" i="1" dirty="0">
                <a:latin typeface="Calibri" panose="020F0502020204030204" pitchFamily="34" charset="0"/>
              </a:rPr>
              <a:t>only</a:t>
            </a:r>
            <a:r>
              <a:rPr lang="en-US" sz="3200" dirty="0">
                <a:latin typeface="Calibri" panose="020F0502020204030204" pitchFamily="34" charset="0"/>
              </a:rPr>
              <a:t> one receives the prize? Run in such a way that you may win. </a:t>
            </a:r>
            <a:r>
              <a:rPr lang="en-US" sz="3200" baseline="30000" dirty="0">
                <a:latin typeface="Calibri" panose="020F0502020204030204" pitchFamily="34" charset="0"/>
              </a:rPr>
              <a:t>25 </a:t>
            </a:r>
            <a:r>
              <a:rPr lang="en-US" sz="3200" dirty="0">
                <a:latin typeface="Calibri" panose="020F0502020204030204" pitchFamily="34" charset="0"/>
              </a:rPr>
              <a:t>Everyone who competes in the games exercises self-control in all things. They then </a:t>
            </a:r>
            <a:r>
              <a:rPr lang="en-US" sz="3200" i="1" dirty="0">
                <a:latin typeface="Calibri" panose="020F0502020204030204" pitchFamily="34" charset="0"/>
              </a:rPr>
              <a:t>do it</a:t>
            </a:r>
            <a:r>
              <a:rPr lang="en-US" sz="3200" dirty="0">
                <a:latin typeface="Calibri" panose="020F0502020204030204" pitchFamily="34" charset="0"/>
              </a:rPr>
              <a:t> to receive a perishable wreath, but we an imperishable. </a:t>
            </a:r>
            <a:r>
              <a:rPr lang="en-US" sz="3200" baseline="30000" dirty="0">
                <a:latin typeface="Calibri" panose="020F0502020204030204" pitchFamily="34" charset="0"/>
              </a:rPr>
              <a:t>26 </a:t>
            </a:r>
            <a:r>
              <a:rPr lang="en-US" sz="3200" dirty="0">
                <a:latin typeface="Calibri" panose="020F0502020204030204" pitchFamily="34" charset="0"/>
              </a:rPr>
              <a:t>Therefore I run in such a way, as not without aim; I box in such a way, as not beating the air; </a:t>
            </a:r>
            <a:r>
              <a:rPr lang="en-US" sz="3200" baseline="30000" dirty="0">
                <a:latin typeface="Calibri" panose="020F0502020204030204" pitchFamily="34" charset="0"/>
              </a:rPr>
              <a:t>27 </a:t>
            </a:r>
            <a:r>
              <a:rPr lang="en-US" sz="3200" dirty="0">
                <a:latin typeface="Calibri" panose="020F0502020204030204" pitchFamily="34" charset="0"/>
              </a:rPr>
              <a:t>but I discipline my body and make it my slave, so that, after I have preached to others, I myself will not be disqualified.”</a:t>
            </a:r>
          </a:p>
        </p:txBody>
      </p:sp>
    </p:spTree>
    <p:extLst>
      <p:ext uri="{BB962C8B-B14F-4D97-AF65-F5344CB8AC3E}">
        <p14:creationId xmlns:p14="http://schemas.microsoft.com/office/powerpoint/2010/main" val="284218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1" y="1143001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"/>
            <a:ext cx="83820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81400"/>
            <a:ext cx="1632744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38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4660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B1F67-48CC-F9F8-7A92-26024C695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Lack of Concern? (2:17–3:13)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C0F71-37CA-9190-81E1-0AF7A390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357" y="1752600"/>
            <a:ext cx="8269287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plan to visit (2:17-18)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concern for their glorification (2:19-20)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Timothy’s visit (3:1-5)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Relief at Timothy’s report (3:6-10)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prayer (3:11-13)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88D7-E1E0-2E7B-FACF-EB2E6D3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5E2C15E-7BA6-5307-FDAD-A3935DACD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10678"/>
              </p:ext>
            </p:extLst>
          </p:nvPr>
        </p:nvGraphicFramePr>
        <p:xfrm>
          <a:off x="685800" y="1600200"/>
          <a:ext cx="7239000" cy="3566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47175349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4163398497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THESSALONIANS 1-3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THESSALONIANS 4-5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5717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Experience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Practical Exhortation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35064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Looking Back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7338" marR="0" lvl="0" indent="-287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bg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Looking Forward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396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607D159-1E0C-F52A-9C5C-FF8A688F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061" y="1600200"/>
            <a:ext cx="283613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4EA9C-41DB-479A-E80E-9719B2B8D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F545ADD-CC71-39E8-8846-1E89FB322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Structure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54C290D-E23B-D080-54A1-8A99D976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1" y="1638300"/>
            <a:ext cx="5105399" cy="3581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dirty="0">
                <a:solidFill>
                  <a:srgbClr val="FFFFCC"/>
                </a:solidFill>
              </a:rPr>
              <a:t>Personal (1</a:t>
            </a:r>
            <a:r>
              <a:rPr lang="en-US" sz="2800" b="1" dirty="0">
                <a:solidFill>
                  <a:srgbClr val="FFFFCC"/>
                </a:solidFill>
                <a:cs typeface="Calibri" panose="020F0502020204030204" pitchFamily="34" charset="0"/>
              </a:rPr>
              <a:t>–3)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Genuine conversion (1)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>
                <a:ea typeface="+mn-ea"/>
                <a:cs typeface="+mn-cs"/>
              </a:rPr>
              <a:t>Impure motives (2:1-16)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Lack of concern (2:17–3:13)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C4FAC-8873-86F9-B17A-56D8DF49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383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Practical (4–5)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Immorality (4:1-8)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Laziness (4:9-12)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Eschatology (4:13–5:11)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Ministry imbalances (5:12-15)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/>
              <a:t>Progressive sanctification (5:16-28)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6322F-829F-2473-605D-07007BE0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6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B1F67-48CC-F9F8-7A92-26024C695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Lack of Concern? (2:17–3:13)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C0F71-37CA-9190-81E1-0AF7A390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357" y="1752600"/>
            <a:ext cx="8269287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plan to visit (2:17-18)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concern for their glorification (2:19-20)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Timothy’s visit (3:1-5)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Relief at Timothy’s report (3:6-10)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prayer (3:11-13)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88D7-E1E0-2E7B-FACF-EB2E6D3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B1F67-48CC-F9F8-7A92-26024C695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Lack of Concern? (2:17–3:13)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C0F71-37CA-9190-81E1-0AF7A390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357" y="1752600"/>
            <a:ext cx="8269287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Paul’s plan to visit (2:17-18)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concern for their glorification (2:19-20)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Timothy’s visit (3:1-5)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Relief at Timothy’s report (3:6-10)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prayer (3:11-13)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88D7-E1E0-2E7B-FACF-EB2E6D3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6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B1F67-48CC-F9F8-7A92-26024C695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Lack of Concern? (2:17–3:13)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D8C0F71-37CA-9190-81E1-0AF7A390C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357" y="1752600"/>
            <a:ext cx="8478043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plan to visit (2:17-18)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Paul’s concern for their glorification (2:19-20)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Timothy’s visit (3:1-5)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Relief at Timothy’s report (3:6-10)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/>
              <a:t>Paul’s prayer (3:11-13)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88D7-E1E0-2E7B-FACF-EB2E6D3A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2" y="104274"/>
            <a:ext cx="95554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33">
            <a:extLst>
              <a:ext uri="{FF2B5EF4-FFF2-40B4-BE49-F238E27FC236}">
                <a16:creationId xmlns:a16="http://schemas.microsoft.com/office/drawing/2014/main" id="{10401107-C96D-1DBE-0671-4AF3166B8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59319"/>
              </p:ext>
            </p:extLst>
          </p:nvPr>
        </p:nvGraphicFramePr>
        <p:xfrm>
          <a:off x="609600" y="228616"/>
          <a:ext cx="10972800" cy="64007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13721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3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SCRIPTURE’S FIVE CROWNS </a:t>
                      </a:r>
                      <a:br>
                        <a:rPr lang="en-US" altLang="en-US" sz="2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en-US" sz="2400" b="0" u="non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(Rev 4:10: 3:11; 2 John 8)</a:t>
                      </a:r>
                      <a:endParaRPr lang="en-US" sz="2400" b="0" u="non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36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SCRIPTURE’S FIVE CROWNS </a:t>
                      </a:r>
                      <a:br>
                        <a:rPr lang="en-US" altLang="en-US" sz="28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en-US" sz="2400" b="0" u="non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(Rev 4:10: 3:11; 2 John 8)</a:t>
                      </a:r>
                      <a:endParaRPr lang="en-US" sz="2400" b="0" u="non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6629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Crown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b="1" u="none" kern="120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Purpose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100000"/>
                        <a:buFont typeface="+mj-lt"/>
                        <a:buAutoNum type="arabicPeriod"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Cor. 9:24-27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Incorruptible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Gaining mastery over the flesh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100000"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Thess. 2:19-20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Rejoicing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Soul winning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65879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100000"/>
                        <a:buFont typeface="+mj-lt"/>
                        <a:buAutoNum type="arabicPeriod" startAt="3"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Jas. 1:12; Rev. 2:10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Enduring trials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100000"/>
                        <a:buFont typeface="+mj-lt"/>
                        <a:buAutoNum type="arabicPeriod" startAt="4"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Pet. 5:2-4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Glory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Shepherding God’s people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CC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Tim. 4:8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Righteousness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Longing for His appearing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36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7BCF2-F406-496E-BFF1-4852D4101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49552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sz="36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Corinthians 9:24-27</a:t>
            </a:r>
            <a:endParaRPr lang="en-US" sz="4400" dirty="0"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 algn="just" eaLnBrk="1" hangingPunct="1">
              <a:defRPr/>
            </a:pPr>
            <a:r>
              <a:rPr lang="en-US" sz="3200" dirty="0">
                <a:latin typeface="Calibri" panose="020F0502020204030204" pitchFamily="34" charset="0"/>
              </a:rPr>
              <a:t>“</a:t>
            </a:r>
            <a:r>
              <a:rPr lang="en-US" sz="3200" baseline="30000" dirty="0">
                <a:latin typeface="Calibri" panose="020F0502020204030204" pitchFamily="34" charset="0"/>
              </a:rPr>
              <a:t>24</a:t>
            </a:r>
            <a:r>
              <a:rPr lang="en-US" sz="3200" dirty="0">
                <a:latin typeface="Calibri" panose="020F0502020204030204" pitchFamily="34" charset="0"/>
              </a:rPr>
              <a:t> Do you not know that those who run in a race all run, but </a:t>
            </a:r>
            <a:r>
              <a:rPr lang="en-US" sz="3200" i="1" dirty="0">
                <a:latin typeface="Calibri" panose="020F0502020204030204" pitchFamily="34" charset="0"/>
              </a:rPr>
              <a:t>only</a:t>
            </a:r>
            <a:r>
              <a:rPr lang="en-US" sz="3200" dirty="0">
                <a:latin typeface="Calibri" panose="020F0502020204030204" pitchFamily="34" charset="0"/>
              </a:rPr>
              <a:t> one receives the prize? Run in such a way that you may win. </a:t>
            </a:r>
            <a:r>
              <a:rPr lang="en-US" sz="3200" baseline="30000" dirty="0">
                <a:latin typeface="Calibri" panose="020F0502020204030204" pitchFamily="34" charset="0"/>
              </a:rPr>
              <a:t>25 </a:t>
            </a:r>
            <a:r>
              <a:rPr lang="en-US" sz="3200" dirty="0">
                <a:latin typeface="Calibri" panose="020F0502020204030204" pitchFamily="34" charset="0"/>
              </a:rPr>
              <a:t>Everyone who competes in the games exercises self-control in all things. They then </a:t>
            </a:r>
            <a:r>
              <a:rPr lang="en-US" sz="3200" i="1" dirty="0">
                <a:latin typeface="Calibri" panose="020F0502020204030204" pitchFamily="34" charset="0"/>
              </a:rPr>
              <a:t>do it</a:t>
            </a:r>
            <a:r>
              <a:rPr lang="en-US" sz="3200" dirty="0">
                <a:latin typeface="Calibri" panose="020F0502020204030204" pitchFamily="34" charset="0"/>
              </a:rPr>
              <a:t> to receive a perishable wreath, but we an imperishable. </a:t>
            </a:r>
            <a:r>
              <a:rPr lang="en-US" sz="3200" baseline="30000" dirty="0">
                <a:latin typeface="Calibri" panose="020F0502020204030204" pitchFamily="34" charset="0"/>
              </a:rPr>
              <a:t>26 </a:t>
            </a:r>
            <a:r>
              <a:rPr lang="en-US" sz="3200" dirty="0">
                <a:latin typeface="Calibri" panose="020F0502020204030204" pitchFamily="34" charset="0"/>
              </a:rPr>
              <a:t>Therefore I run in such a way, as not without aim; I box in such a way, as not beating the air; </a:t>
            </a:r>
            <a:r>
              <a:rPr lang="en-US" sz="3200" baseline="30000" dirty="0">
                <a:latin typeface="Calibri" panose="020F0502020204030204" pitchFamily="34" charset="0"/>
              </a:rPr>
              <a:t>27 </a:t>
            </a:r>
            <a:r>
              <a:rPr lang="en-US" sz="3200" dirty="0">
                <a:latin typeface="Calibri" panose="020F0502020204030204" pitchFamily="34" charset="0"/>
              </a:rPr>
              <a:t>but I discipline my body and make it my slave, so that, after I have preached to others, I myself will not be disqualified.”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870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2209</TotalTime>
  <Words>1042</Words>
  <Application>Microsoft Office PowerPoint</Application>
  <PresentationFormat>Widescreen</PresentationFormat>
  <Paragraphs>145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Corbel</vt:lpstr>
      <vt:lpstr>Times New Roman</vt:lpstr>
      <vt:lpstr>Wingdings</vt:lpstr>
      <vt:lpstr>Azure</vt:lpstr>
      <vt:lpstr>1_Azure</vt:lpstr>
      <vt:lpstr>PowerPoint Presentation</vt:lpstr>
      <vt:lpstr>Introductory Matters</vt:lpstr>
      <vt:lpstr>Structure</vt:lpstr>
      <vt:lpstr>Structure</vt:lpstr>
      <vt:lpstr>Lack of Concern? (2:17–3:13)</vt:lpstr>
      <vt:lpstr>Lack of Concern? (2:17–3:13)</vt:lpstr>
      <vt:lpstr>Lack of Concern? (2:17–3:13)</vt:lpstr>
      <vt:lpstr>PowerPoint Presentation</vt:lpstr>
      <vt:lpstr>PowerPoint Presentation</vt:lpstr>
      <vt:lpstr>PowerPoint Presentation</vt:lpstr>
      <vt:lpstr>Unique Characteristics</vt:lpstr>
      <vt:lpstr>Lack of Concern? (2:17–3:13)</vt:lpstr>
      <vt:lpstr>Second Missionary Journey</vt:lpstr>
      <vt:lpstr>PowerPoint Presentation</vt:lpstr>
      <vt:lpstr>Pretribulationism is not Escapism</vt:lpstr>
      <vt:lpstr>PowerPoint Presentation</vt:lpstr>
      <vt:lpstr>PowerPoint Presentation</vt:lpstr>
      <vt:lpstr>Three Tenses of Salvation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Lack of Concern? (2:17–3:13)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Thessalonians 010 - 3v1-13 -16-X-9 - WORKING COPY FOR ANDY</dc:title>
  <dc:subject>1 Thessalonians</dc:subject>
  <dc:creator>A. Woods</dc:creator>
  <cp:lastModifiedBy>anne woods</cp:lastModifiedBy>
  <cp:revision>204</cp:revision>
  <cp:lastPrinted>2022-12-11T13:30:44Z</cp:lastPrinted>
  <dcterms:created xsi:type="dcterms:W3CDTF">2009-02-09T13:26:58Z</dcterms:created>
  <dcterms:modified xsi:type="dcterms:W3CDTF">2022-12-17T17:02:09Z</dcterms:modified>
</cp:coreProperties>
</file>