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56"/>
  </p:notesMasterIdLst>
  <p:handoutMasterIdLst>
    <p:handoutMasterId r:id="rId57"/>
  </p:handoutMasterIdLst>
  <p:sldIdLst>
    <p:sldId id="2094" r:id="rId2"/>
    <p:sldId id="2064" r:id="rId3"/>
    <p:sldId id="1984" r:id="rId4"/>
    <p:sldId id="7886" r:id="rId5"/>
    <p:sldId id="7802" r:id="rId6"/>
    <p:sldId id="2039" r:id="rId7"/>
    <p:sldId id="7909" r:id="rId8"/>
    <p:sldId id="9400" r:id="rId9"/>
    <p:sldId id="9378" r:id="rId10"/>
    <p:sldId id="9401" r:id="rId11"/>
    <p:sldId id="9406" r:id="rId12"/>
    <p:sldId id="9407" r:id="rId13"/>
    <p:sldId id="8356" r:id="rId14"/>
    <p:sldId id="9408" r:id="rId15"/>
    <p:sldId id="9409" r:id="rId16"/>
    <p:sldId id="9429" r:id="rId17"/>
    <p:sldId id="4437" r:id="rId18"/>
    <p:sldId id="7286" r:id="rId19"/>
    <p:sldId id="9402" r:id="rId20"/>
    <p:sldId id="9410" r:id="rId21"/>
    <p:sldId id="9411" r:id="rId22"/>
    <p:sldId id="354" r:id="rId23"/>
    <p:sldId id="9412" r:id="rId24"/>
    <p:sldId id="9169" r:id="rId25"/>
    <p:sldId id="9430" r:id="rId26"/>
    <p:sldId id="9403" r:id="rId27"/>
    <p:sldId id="9431" r:id="rId28"/>
    <p:sldId id="9404" r:id="rId29"/>
    <p:sldId id="9432" r:id="rId30"/>
    <p:sldId id="9370" r:id="rId31"/>
    <p:sldId id="9405" r:id="rId32"/>
    <p:sldId id="9413" r:id="rId33"/>
    <p:sldId id="9414" r:id="rId34"/>
    <p:sldId id="9433" r:id="rId35"/>
    <p:sldId id="9415" r:id="rId36"/>
    <p:sldId id="9418" r:id="rId37"/>
    <p:sldId id="9419" r:id="rId38"/>
    <p:sldId id="9420" r:id="rId39"/>
    <p:sldId id="9435" r:id="rId40"/>
    <p:sldId id="9434" r:id="rId41"/>
    <p:sldId id="9416" r:id="rId42"/>
    <p:sldId id="9421" r:id="rId43"/>
    <p:sldId id="9422" r:id="rId44"/>
    <p:sldId id="9423" r:id="rId45"/>
    <p:sldId id="9417" r:id="rId46"/>
    <p:sldId id="9424" r:id="rId47"/>
    <p:sldId id="9425" r:id="rId48"/>
    <p:sldId id="9426" r:id="rId49"/>
    <p:sldId id="9427" r:id="rId50"/>
    <p:sldId id="7655" r:id="rId51"/>
    <p:sldId id="9437" r:id="rId52"/>
    <p:sldId id="9428" r:id="rId53"/>
    <p:sldId id="9438" r:id="rId54"/>
    <p:sldId id="7975" r:id="rId55"/>
  </p:sldIdLst>
  <p:sldSz cx="12192000" cy="6858000"/>
  <p:notesSz cx="7315200" cy="9601200"/>
  <p:custDataLst>
    <p:tags r:id="rId58"/>
  </p:custDataLst>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y Woods" initials="AW" lastIdx="1" clrIdx="0">
    <p:extLst>
      <p:ext uri="{19B8F6BF-5375-455C-9EA6-DF929625EA0E}">
        <p15:presenceInfo xmlns:p15="http://schemas.microsoft.com/office/powerpoint/2012/main" userId="f980d2db616d9d0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CC66FF"/>
    <a:srgbClr val="00FF00"/>
    <a:srgbClr val="99FFCC"/>
    <a:srgbClr val="FF99FF"/>
    <a:srgbClr val="FF00FF"/>
    <a:srgbClr val="00CCFF"/>
    <a:srgbClr val="000066"/>
    <a:srgbClr val="4D4D4D"/>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863" autoAdjust="0"/>
    <p:restoredTop sz="95428" autoAdjust="0"/>
  </p:normalViewPr>
  <p:slideViewPr>
    <p:cSldViewPr>
      <p:cViewPr varScale="1">
        <p:scale>
          <a:sx n="65" d="100"/>
          <a:sy n="65" d="100"/>
        </p:scale>
        <p:origin x="72" y="7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0" d="100"/>
          <a:sy n="80" d="100"/>
        </p:scale>
        <p:origin x="4162"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64"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im McGowan" userId="e2c7446dd3aca506" providerId="LiveId" clId="{0BA0DC82-0041-4A09-9ABE-8A5839B7F96F}"/>
    <pc:docChg chg="delSld">
      <pc:chgData name="Jim McGowan" userId="e2c7446dd3aca506" providerId="LiveId" clId="{0BA0DC82-0041-4A09-9ABE-8A5839B7F96F}" dt="2022-11-27T18:25:49.372" v="0" actId="47"/>
      <pc:docMkLst>
        <pc:docMk/>
      </pc:docMkLst>
      <pc:sldChg chg="del">
        <pc:chgData name="Jim McGowan" userId="e2c7446dd3aca506" providerId="LiveId" clId="{0BA0DC82-0041-4A09-9ABE-8A5839B7F96F}" dt="2022-11-27T18:25:49.372" v="0" actId="47"/>
        <pc:sldMkLst>
          <pc:docMk/>
          <pc:sldMk cId="3412303361" sldId="9376"/>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9" name="Rectangle 5"/>
          <p:cNvSpPr>
            <a:spLocks noGrp="1" noChangeArrowheads="1"/>
          </p:cNvSpPr>
          <p:nvPr>
            <p:ph type="sldNum" sz="quarter" idx="3"/>
          </p:nvPr>
        </p:nvSpPr>
        <p:spPr bwMode="auto">
          <a:xfrm>
            <a:off x="4144437" y="9122452"/>
            <a:ext cx="3170764"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579">
              <a:defRPr sz="1400"/>
            </a:lvl1pPr>
          </a:lstStyle>
          <a:p>
            <a:fld id="{416C2B2E-E9D7-4230-8EE4-F98D0B6BB14D}" type="slidenum">
              <a:rPr lang="en-US" altLang="en-US">
                <a:latin typeface="Calibri" panose="020F0502020204030204" pitchFamily="34" charset="0"/>
              </a:rPr>
              <a:pPr/>
              <a:t>‹#›</a:t>
            </a:fld>
            <a:endParaRPr lang="en-US" altLang="en-US" dirty="0">
              <a:latin typeface="Calibri" panose="020F0502020204030204" pitchFamily="34" charset="0"/>
            </a:endParaRPr>
          </a:p>
        </p:txBody>
      </p:sp>
      <p:sp>
        <p:nvSpPr>
          <p:cNvPr id="6" name="Rectangle 4">
            <a:extLst>
              <a:ext uri="{FF2B5EF4-FFF2-40B4-BE49-F238E27FC236}">
                <a16:creationId xmlns:a16="http://schemas.microsoft.com/office/drawing/2014/main" id="{E639ABDC-F385-432C-BC0C-EC9FB366D81E}"/>
              </a:ext>
            </a:extLst>
          </p:cNvPr>
          <p:cNvSpPr>
            <a:spLocks noGrp="1" noChangeArrowheads="1"/>
          </p:cNvSpPr>
          <p:nvPr>
            <p:ph type="ftr" sz="quarter" idx="2"/>
          </p:nvPr>
        </p:nvSpPr>
        <p:spPr bwMode="auto">
          <a:xfrm>
            <a:off x="0" y="9082034"/>
            <a:ext cx="3594184" cy="519166"/>
          </a:xfrm>
          <a:prstGeom prst="rect">
            <a:avLst/>
          </a:prstGeom>
          <a:noFill/>
          <a:ln w="9525">
            <a:noFill/>
            <a:miter lim="800000"/>
            <a:headEnd/>
            <a:tailEnd/>
          </a:ln>
        </p:spPr>
        <p:txBody>
          <a:bodyPr vert="horz" wrap="square" lIns="107802" tIns="53903" rIns="107802" bIns="53903" numCol="1" anchor="b" anchorCtr="0" compatLnSpc="1">
            <a:prstTxWarp prst="textNoShape">
              <a:avLst/>
            </a:prstTxWarp>
          </a:bodyPr>
          <a:lstStyle>
            <a:lvl1pPr defTabSz="1019412" eaLnBrk="1" hangingPunct="1">
              <a:defRPr sz="1600">
                <a:latin typeface="Times New Roman" pitchFamily="18" charset="0"/>
                <a:cs typeface="Arial" charset="0"/>
              </a:defRPr>
            </a:lvl1pPr>
          </a:lstStyle>
          <a:p>
            <a:pPr>
              <a:defRPr/>
            </a:pPr>
            <a:r>
              <a:rPr lang="en-US" dirty="0">
                <a:latin typeface="Calibri" panose="020F0502020204030204" pitchFamily="34" charset="0"/>
              </a:rPr>
              <a:t>Sugar Land Bible Church</a:t>
            </a:r>
          </a:p>
        </p:txBody>
      </p:sp>
      <p:sp>
        <p:nvSpPr>
          <p:cNvPr id="7" name="Header Placeholder 1">
            <a:extLst>
              <a:ext uri="{FF2B5EF4-FFF2-40B4-BE49-F238E27FC236}">
                <a16:creationId xmlns:a16="http://schemas.microsoft.com/office/drawing/2014/main" id="{DBD86D44-784A-49A5-8D58-104289F50E40}"/>
              </a:ext>
            </a:extLst>
          </p:cNvPr>
          <p:cNvSpPr>
            <a:spLocks noGrp="1"/>
          </p:cNvSpPr>
          <p:nvPr>
            <p:ph type="hdr" sz="quarter"/>
          </p:nvPr>
        </p:nvSpPr>
        <p:spPr>
          <a:xfrm>
            <a:off x="1612833" y="120405"/>
            <a:ext cx="4089536" cy="793995"/>
          </a:xfrm>
          <a:prstGeom prst="rect">
            <a:avLst/>
          </a:prstGeom>
        </p:spPr>
        <p:txBody>
          <a:bodyPr vert="horz" lIns="118243" tIns="59121" rIns="118243" bIns="59121" rtlCol="0"/>
          <a:lstStyle>
            <a:lvl1pPr algn="ctr">
              <a:defRPr sz="1700" dirty="0">
                <a:latin typeface="Calibri" panose="020F0502020204030204" pitchFamily="34" charset="0"/>
                <a:cs typeface="Calibri" panose="020F0502020204030204" pitchFamily="34" charset="0"/>
              </a:defRPr>
            </a:lvl1pPr>
          </a:lstStyle>
          <a:p>
            <a:pPr>
              <a:defRPr/>
            </a:pPr>
            <a:r>
              <a:rPr lang="en-US" sz="1600" dirty="0"/>
              <a:t>Dr. Andy Woods</a:t>
            </a:r>
          </a:p>
          <a:p>
            <a:pPr>
              <a:defRPr/>
            </a:pPr>
            <a:r>
              <a:rPr lang="en-US" sz="1600" dirty="0"/>
              <a:t>Genesis 101 - 26v6-11 </a:t>
            </a:r>
          </a:p>
          <a:p>
            <a:pPr>
              <a:defRPr/>
            </a:pPr>
            <a:r>
              <a:rPr lang="en-US" sz="1600" dirty="0"/>
              <a:t>12-04-2022</a:t>
            </a: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1" y="0"/>
            <a:ext cx="3170764" cy="478748"/>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defTabSz="920970" eaLnBrk="1" hangingPunct="1">
              <a:defRPr sz="1400">
                <a:latin typeface="Calibri" panose="020F0502020204030204" pitchFamily="34" charset="0"/>
                <a:cs typeface="Arial" charset="0"/>
              </a:defRPr>
            </a:lvl1pPr>
          </a:lstStyle>
          <a:p>
            <a:pPr>
              <a:defRPr/>
            </a:pPr>
            <a:endParaRPr lang="en-US" dirty="0"/>
          </a:p>
        </p:txBody>
      </p:sp>
      <p:sp>
        <p:nvSpPr>
          <p:cNvPr id="3" name="Date Placeholder 2"/>
          <p:cNvSpPr>
            <a:spLocks noGrp="1"/>
          </p:cNvSpPr>
          <p:nvPr>
            <p:ph type="dt" idx="1"/>
          </p:nvPr>
        </p:nvSpPr>
        <p:spPr bwMode="auto">
          <a:xfrm>
            <a:off x="4142749" y="0"/>
            <a:ext cx="3170763" cy="478748"/>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algn="r" defTabSz="920970" eaLnBrk="1" hangingPunct="1">
              <a:defRPr sz="1400">
                <a:latin typeface="Calibri" panose="020F0502020204030204" pitchFamily="34" charset="0"/>
                <a:cs typeface="Arial" charset="0"/>
              </a:defRPr>
            </a:lvl1pPr>
          </a:lstStyle>
          <a:p>
            <a:pPr>
              <a:defRPr/>
            </a:pPr>
            <a:fld id="{5800389A-3474-4B41-9CB2-F1B2DAE08F62}" type="datetimeFigureOut">
              <a:rPr lang="en-US" smtClean="0"/>
              <a:pPr>
                <a:defRPr/>
              </a:pPr>
              <a:t>12/10/2022</a:t>
            </a:fld>
            <a:endParaRPr lang="en-US" dirty="0"/>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101038" tIns="50519" rIns="101038" bIns="50519" rtlCol="0" anchor="ctr"/>
          <a:lstStyle/>
          <a:p>
            <a:pPr lvl="0"/>
            <a:endParaRPr lang="en-US" noProof="0" dirty="0"/>
          </a:p>
        </p:txBody>
      </p:sp>
      <p:sp>
        <p:nvSpPr>
          <p:cNvPr id="5" name="Notes Placeholder 4"/>
          <p:cNvSpPr>
            <a:spLocks noGrp="1"/>
          </p:cNvSpPr>
          <p:nvPr>
            <p:ph type="body" sz="quarter" idx="3"/>
          </p:nvPr>
        </p:nvSpPr>
        <p:spPr bwMode="auto">
          <a:xfrm>
            <a:off x="732364" y="4561226"/>
            <a:ext cx="5850473" cy="4318573"/>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1" y="9120813"/>
            <a:ext cx="3170764"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defTabSz="920970" eaLnBrk="1" hangingPunct="1">
              <a:defRPr sz="1400">
                <a:latin typeface="Calibri" panose="020F0502020204030204" pitchFamily="34" charset="0"/>
                <a:cs typeface="Arial" charset="0"/>
              </a:defRPr>
            </a:lvl1pPr>
          </a:lstStyle>
          <a:p>
            <a:pPr>
              <a:defRPr/>
            </a:pPr>
            <a:endParaRPr lang="en-US" dirty="0"/>
          </a:p>
        </p:txBody>
      </p:sp>
      <p:sp>
        <p:nvSpPr>
          <p:cNvPr id="7" name="Slide Number Placeholder 6"/>
          <p:cNvSpPr>
            <a:spLocks noGrp="1"/>
          </p:cNvSpPr>
          <p:nvPr>
            <p:ph type="sldNum" sz="quarter" idx="5"/>
          </p:nvPr>
        </p:nvSpPr>
        <p:spPr bwMode="auto">
          <a:xfrm>
            <a:off x="4142749" y="9120813"/>
            <a:ext cx="3170763"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579">
              <a:defRPr sz="1400">
                <a:latin typeface="Calibri" panose="020F0502020204030204" pitchFamily="34" charset="0"/>
              </a:defRPr>
            </a:lvl1pPr>
          </a:lstStyle>
          <a:p>
            <a:fld id="{3D084339-C7C3-4022-975D-A91B6BCBB8E5}" type="slidenum">
              <a:rPr lang="en-US" altLang="en-US" smtClean="0"/>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6</a:t>
            </a:fld>
            <a:endParaRPr lang="en-US" altLang="en-US" dirty="0"/>
          </a:p>
        </p:txBody>
      </p:sp>
    </p:spTree>
    <p:extLst>
      <p:ext uri="{BB962C8B-B14F-4D97-AF65-F5344CB8AC3E}">
        <p14:creationId xmlns:p14="http://schemas.microsoft.com/office/powerpoint/2010/main" val="36176022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25</a:t>
            </a:fld>
            <a:endParaRPr lang="en-US" altLang="en-US" dirty="0"/>
          </a:p>
        </p:txBody>
      </p:sp>
    </p:spTree>
    <p:extLst>
      <p:ext uri="{BB962C8B-B14F-4D97-AF65-F5344CB8AC3E}">
        <p14:creationId xmlns:p14="http://schemas.microsoft.com/office/powerpoint/2010/main" val="34486533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a:defRPr/>
            </a:pPr>
            <a:r>
              <a:rPr lang="en-US"/>
              <a:t>Dr. Andy Woods</a:t>
            </a:r>
            <a:endParaRPr lang="en-US" dirty="0"/>
          </a:p>
        </p:txBody>
      </p:sp>
      <p:sp>
        <p:nvSpPr>
          <p:cNvPr id="5" name="Date Placeholder 4"/>
          <p:cNvSpPr>
            <a:spLocks noGrp="1"/>
          </p:cNvSpPr>
          <p:nvPr>
            <p:ph type="dt" idx="1"/>
          </p:nvPr>
        </p:nvSpPr>
        <p:spPr/>
        <p:txBody>
          <a:bodyPr/>
          <a:lstStyle/>
          <a:p>
            <a:pPr>
              <a:defRPr/>
            </a:pPr>
            <a:r>
              <a:rPr lang="en-US"/>
              <a:t>9/11/2016</a:t>
            </a:r>
            <a:endParaRPr lang="en-US" dirty="0"/>
          </a:p>
        </p:txBody>
      </p:sp>
      <p:sp>
        <p:nvSpPr>
          <p:cNvPr id="6" name="Footer Placeholder 5"/>
          <p:cNvSpPr>
            <a:spLocks noGrp="1"/>
          </p:cNvSpPr>
          <p:nvPr>
            <p:ph type="ftr" sz="quarter" idx="4"/>
          </p:nvPr>
        </p:nvSpPr>
        <p:spPr/>
        <p:txBody>
          <a:bodyPr/>
          <a:lstStyle/>
          <a:p>
            <a:pPr>
              <a:defRPr/>
            </a:pPr>
            <a:r>
              <a:rPr lang="en-US"/>
              <a:t>Sugar Land Bible Church</a:t>
            </a:r>
            <a:endParaRPr lang="en-US" dirty="0"/>
          </a:p>
        </p:txBody>
      </p:sp>
      <p:sp>
        <p:nvSpPr>
          <p:cNvPr id="7" name="Slide Number Placeholder 6"/>
          <p:cNvSpPr>
            <a:spLocks noGrp="1"/>
          </p:cNvSpPr>
          <p:nvPr>
            <p:ph type="sldNum" sz="quarter" idx="5"/>
          </p:nvPr>
        </p:nvSpPr>
        <p:spPr/>
        <p:txBody>
          <a:bodyPr/>
          <a:lstStyle/>
          <a:p>
            <a:pPr>
              <a:defRPr/>
            </a:pPr>
            <a:fld id="{F3584848-F49B-4589-80F1-8AC4D2C6A1D1}" type="slidenum">
              <a:rPr lang="en-US" altLang="en-US" smtClean="0"/>
              <a:pPr>
                <a:defRPr/>
              </a:pPr>
              <a:t>54</a:t>
            </a:fld>
            <a:endParaRPr lang="en-US" altLang="en-US" dirty="0"/>
          </a:p>
        </p:txBody>
      </p:sp>
    </p:spTree>
    <p:extLst>
      <p:ext uri="{BB962C8B-B14F-4D97-AF65-F5344CB8AC3E}">
        <p14:creationId xmlns:p14="http://schemas.microsoft.com/office/powerpoint/2010/main" val="5097086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67535332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Content Placeholder 2"/>
          <p:cNvSpPr>
            <a:spLocks noGrp="1"/>
          </p:cNvSpPr>
          <p:nvPr>
            <p:ph idx="1"/>
          </p:nvPr>
        </p:nvSpPr>
        <p:spPr>
          <a:xfrm>
            <a:off x="1559984" y="1946275"/>
            <a:ext cx="103632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a:lvl1pPr>
          </a:lstStyle>
          <a:p>
            <a:fld id="{70A06824-8A41-4716-AE4C-176E2E7B0908}" type="slidenum">
              <a:rPr lang="en-US" altLang="en-US"/>
              <a:pPr/>
              <a:t>‹#›</a:t>
            </a:fld>
            <a:endParaRPr lang="en-US" altLang="en-US"/>
          </a:p>
        </p:txBody>
      </p:sp>
    </p:spTree>
    <p:extLst>
      <p:ext uri="{BB962C8B-B14F-4D97-AF65-F5344CB8AC3E}">
        <p14:creationId xmlns:p14="http://schemas.microsoft.com/office/powerpoint/2010/main" val="310711618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a:p>
        </p:txBody>
      </p:sp>
      <p:sp>
        <p:nvSpPr>
          <p:cNvPr id="3" name="Rectangle 36"/>
          <p:cNvSpPr>
            <a:spLocks noGrp="1" noChangeArrowheads="1"/>
          </p:cNvSpPr>
          <p:nvPr>
            <p:ph type="ftr" sz="quarter" idx="11"/>
          </p:nvPr>
        </p:nvSpPr>
        <p:spPr/>
        <p:txBody>
          <a:bodyPr/>
          <a:lstStyle>
            <a:lvl1pPr>
              <a:defRPr/>
            </a:lvl1pPr>
          </a:lstStyle>
          <a:p>
            <a:pPr>
              <a:defRPr/>
            </a:pPr>
            <a:endParaRPr lang="en-US"/>
          </a:p>
        </p:txBody>
      </p:sp>
      <p:sp>
        <p:nvSpPr>
          <p:cNvPr id="4" name="Rectangle 37"/>
          <p:cNvSpPr>
            <a:spLocks noGrp="1" noChangeArrowheads="1"/>
          </p:cNvSpPr>
          <p:nvPr>
            <p:ph type="sldNum" sz="quarter" idx="12"/>
          </p:nvPr>
        </p:nvSpPr>
        <p:spPr/>
        <p:txBody>
          <a:bodyPr/>
          <a:lstStyle>
            <a:lvl1pPr>
              <a:defRPr/>
            </a:lvl1pPr>
          </a:lstStyle>
          <a:p>
            <a:fld id="{A025970F-7A46-46CD-9785-CC6B011A0510}" type="slidenum">
              <a:rPr lang="en-US" altLang="en-US"/>
              <a:pPr/>
              <a:t>‹#›</a:t>
            </a:fld>
            <a:endParaRPr lang="en-US" altLang="en-US"/>
          </a:p>
        </p:txBody>
      </p:sp>
    </p:spTree>
    <p:extLst>
      <p:ext uri="{BB962C8B-B14F-4D97-AF65-F5344CB8AC3E}">
        <p14:creationId xmlns:p14="http://schemas.microsoft.com/office/powerpoint/2010/main" val="986519279"/>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0B256E90-1540-4BDD-BE46-BC5C8B961EE5}" type="slidenum">
              <a:rPr lang="en-US"/>
              <a:pPr>
                <a:defRPr/>
              </a:pPr>
              <a:t>‹#›</a:t>
            </a:fld>
            <a:endParaRPr lang="en-US"/>
          </a:p>
        </p:txBody>
      </p:sp>
    </p:spTree>
    <p:extLst>
      <p:ext uri="{BB962C8B-B14F-4D97-AF65-F5344CB8AC3E}">
        <p14:creationId xmlns:p14="http://schemas.microsoft.com/office/powerpoint/2010/main" val="9831977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43"/>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4971FCA6-7645-460B-AB48-CA8D34B804C4}"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445315681"/>
      </p:ext>
    </p:extLst>
  </p:cSld>
  <p:clrMapOvr>
    <a:masterClrMapping/>
  </p:clrMapOvr>
  <p:transition>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59984" y="1946275"/>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843184" y="1946275"/>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CF24002A-9B19-40B9-8E6C-CD2AF577A1B4}" type="slidenum">
              <a:rPr lang="en-US"/>
              <a:pPr>
                <a:defRPr/>
              </a:pPr>
              <a:t>‹#›</a:t>
            </a:fld>
            <a:endParaRPr lang="en-US"/>
          </a:p>
        </p:txBody>
      </p:sp>
    </p:spTree>
    <p:extLst>
      <p:ext uri="{BB962C8B-B14F-4D97-AF65-F5344CB8AC3E}">
        <p14:creationId xmlns:p14="http://schemas.microsoft.com/office/powerpoint/2010/main" val="8444513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85923334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422777750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426670155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93262438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3268773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16711780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212460103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219592177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5"/>
            <a:ext cx="144780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sz="2400" dirty="0">
                <a:latin typeface="Calibri" panose="020F0502020204030204" pitchFamily="34" charset="0"/>
                <a:cs typeface="+mn-cs"/>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grpSp>
      </p:grpSp>
      <p:sp>
        <p:nvSpPr>
          <p:cNvPr id="1027" name="Rectangle 34"/>
          <p:cNvSpPr>
            <a:spLocks noGrp="1" noChangeArrowheads="1"/>
          </p:cNvSpPr>
          <p:nvPr>
            <p:ph type="title"/>
          </p:nvPr>
        </p:nvSpPr>
        <p:spPr bwMode="auto">
          <a:xfrm>
            <a:off x="15240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4371" name="Rectangle 35"/>
          <p:cNvSpPr>
            <a:spLocks noGrp="1" noChangeArrowheads="1"/>
          </p:cNvSpPr>
          <p:nvPr>
            <p:ph type="dt" sz="half" idx="2"/>
          </p:nvPr>
        </p:nvSpPr>
        <p:spPr bwMode="auto">
          <a:xfrm>
            <a:off x="15240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4775200" y="6248400"/>
            <a:ext cx="38608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93472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atin typeface="Calibri" panose="020F0502020204030204" pitchFamily="34" charset="0"/>
              </a:defRPr>
            </a:lvl1pPr>
          </a:lstStyle>
          <a:p>
            <a:fld id="{3776912B-AC69-41FE-A101-09E856C32C50}" type="slidenum">
              <a:rPr lang="en-US" altLang="en-US" smtClean="0"/>
              <a:pPr/>
              <a:t>‹#›</a:t>
            </a:fld>
            <a:endParaRPr lang="en-US" altLang="en-US" dirty="0"/>
          </a:p>
        </p:txBody>
      </p:sp>
      <p:sp>
        <p:nvSpPr>
          <p:cNvPr id="14374" name="Rectangle 38"/>
          <p:cNvSpPr>
            <a:spLocks noGrp="1" noChangeArrowheads="1"/>
          </p:cNvSpPr>
          <p:nvPr>
            <p:ph type="body" idx="1"/>
          </p:nvPr>
        </p:nvSpPr>
        <p:spPr bwMode="auto">
          <a:xfrm>
            <a:off x="1559984" y="1946275"/>
            <a:ext cx="10363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8906" r:id="rId1"/>
    <p:sldLayoutId id="2147488907" r:id="rId2"/>
    <p:sldLayoutId id="2147488908" r:id="rId3"/>
    <p:sldLayoutId id="2147488909" r:id="rId4"/>
    <p:sldLayoutId id="2147488910" r:id="rId5"/>
    <p:sldLayoutId id="2147488911" r:id="rId6"/>
    <p:sldLayoutId id="2147488912" r:id="rId7"/>
    <p:sldLayoutId id="2147488913" r:id="rId8"/>
    <p:sldLayoutId id="2147488914" r:id="rId9"/>
    <p:sldLayoutId id="2147488915" r:id="rId10"/>
    <p:sldLayoutId id="2147488916" r:id="rId11"/>
    <p:sldLayoutId id="2147488917" r:id="rId12"/>
    <p:sldLayoutId id="2147488920" r:id="rId13"/>
    <p:sldLayoutId id="2147488921" r:id="rId14"/>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B01347A-E166-4399-80F1-5FDEDB0A697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19624" y="5410200"/>
            <a:ext cx="5352752" cy="1374774"/>
          </a:xfrm>
          <a:prstGeom prst="rect">
            <a:avLst/>
          </a:prstGeom>
        </p:spPr>
      </p:pic>
      <p:pic>
        <p:nvPicPr>
          <p:cNvPr id="5" name="Picture 4" descr="A close up of a sign&#10;&#10;Description automatically generated">
            <a:extLst>
              <a:ext uri="{FF2B5EF4-FFF2-40B4-BE49-F238E27FC236}">
                <a16:creationId xmlns:a16="http://schemas.microsoft.com/office/drawing/2014/main" id="{365E98A2-B1BD-4000-A879-674CC59720E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44800" y="1676400"/>
            <a:ext cx="6502400" cy="3657600"/>
          </a:xfrm>
          <a:prstGeom prst="rect">
            <a:avLst/>
          </a:prstGeom>
        </p:spPr>
      </p:pic>
      <p:sp>
        <p:nvSpPr>
          <p:cNvPr id="7" name="Rectangle 2">
            <a:extLst>
              <a:ext uri="{FF2B5EF4-FFF2-40B4-BE49-F238E27FC236}">
                <a16:creationId xmlns:a16="http://schemas.microsoft.com/office/drawing/2014/main" id="{6C1B414B-77B0-4090-9319-1C754B5D5A2D}"/>
              </a:ext>
            </a:extLst>
          </p:cNvPr>
          <p:cNvSpPr txBox="1">
            <a:spLocks noChangeArrowheads="1"/>
          </p:cNvSpPr>
          <p:nvPr/>
        </p:nvSpPr>
        <p:spPr>
          <a:xfrm>
            <a:off x="3124200" y="228600"/>
            <a:ext cx="5943600" cy="1219200"/>
          </a:xfrm>
          <a:prstGeom prst="rect">
            <a:avLst/>
          </a:prstGeom>
        </p:spPr>
        <p:txBody>
          <a:bodyPr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sz="3600" kern="0" dirty="0">
                <a:effectLst>
                  <a:outerShdw blurRad="38100" dist="38100" dir="2700000" algn="tl">
                    <a:srgbClr val="000000">
                      <a:alpha val="43137"/>
                    </a:srgbClr>
                  </a:outerShdw>
                </a:effectLst>
              </a:rPr>
              <a:t>Genesis 12</a:t>
            </a:r>
            <a:r>
              <a:rPr lang="en-US" sz="3600" kern="0" dirty="0">
                <a:effectLst>
                  <a:outerShdw blurRad="38100" dist="38100" dir="2700000" algn="tl">
                    <a:srgbClr val="000000">
                      <a:alpha val="43137"/>
                    </a:srgbClr>
                  </a:outerShdw>
                </a:effectLst>
                <a:cs typeface="Calibri" panose="020F0502020204030204" pitchFamily="34" charset="0"/>
              </a:rPr>
              <a:t>‒50</a:t>
            </a:r>
            <a:endParaRPr lang="en-US" sz="3600" kern="0" dirty="0">
              <a:effectLst>
                <a:outerShdw blurRad="38100" dist="38100" dir="2700000" algn="tl">
                  <a:srgbClr val="000000">
                    <a:alpha val="43137"/>
                  </a:srgbClr>
                </a:outerShdw>
              </a:effectLst>
              <a:sym typeface="Symbol" pitchFamily="18" charset="2"/>
            </a:endParaRPr>
          </a:p>
          <a:p>
            <a:pPr algn="ctr" eaLnBrk="1" hangingPunct="1"/>
            <a:r>
              <a:rPr lang="en-US" sz="3200" kern="0" dirty="0">
                <a:effectLst>
                  <a:outerShdw blurRad="38100" dist="38100" dir="2700000" algn="tl">
                    <a:srgbClr val="000000">
                      <a:alpha val="43137"/>
                    </a:srgbClr>
                  </a:outerShdw>
                </a:effectLst>
                <a:sym typeface="Symbol" pitchFamily="18" charset="2"/>
              </a:rPr>
              <a:t>Israel’s Birth &amp; Preservation</a:t>
            </a:r>
          </a:p>
        </p:txBody>
      </p:sp>
    </p:spTree>
    <p:extLst>
      <p:ext uri="{BB962C8B-B14F-4D97-AF65-F5344CB8AC3E}">
        <p14:creationId xmlns:p14="http://schemas.microsoft.com/office/powerpoint/2010/main" val="39120385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III. Genesis 26:12-22</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Struggle for the Wells</a:t>
            </a:r>
          </a:p>
        </p:txBody>
      </p:sp>
      <p:sp>
        <p:nvSpPr>
          <p:cNvPr id="161795" name="Rectangle 3"/>
          <p:cNvSpPr>
            <a:spLocks noGrp="1" noChangeArrowheads="1"/>
          </p:cNvSpPr>
          <p:nvPr>
            <p:ph type="body" idx="1"/>
          </p:nvPr>
        </p:nvSpPr>
        <p:spPr>
          <a:xfrm>
            <a:off x="585217" y="2057400"/>
            <a:ext cx="7788900" cy="2743200"/>
          </a:xfrm>
        </p:spPr>
        <p:txBody>
          <a:bodyPr/>
          <a:lstStyle/>
          <a:p>
            <a:pPr marL="457200" lvl="2" indent="-457200" eaLnBrk="1" hangingPunct="1">
              <a:spcBef>
                <a:spcPts val="0"/>
              </a:spcBef>
              <a:spcAft>
                <a:spcPts val="36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Isaac’s prosperity (12-14a)</a:t>
            </a:r>
          </a:p>
          <a:p>
            <a:pPr marL="457200" lvl="2" indent="-457200" eaLnBrk="1" hangingPunct="1">
              <a:spcBef>
                <a:spcPts val="0"/>
              </a:spcBef>
              <a:spcAft>
                <a:spcPts val="36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Philistines’ response (14b-15)</a:t>
            </a:r>
          </a:p>
          <a:p>
            <a:pPr marL="457200" lvl="2" indent="-457200" eaLnBrk="1" hangingPunct="1">
              <a:spcBef>
                <a:spcPts val="0"/>
              </a:spcBef>
              <a:spcAft>
                <a:spcPts val="36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Abimelech’s request (16)</a:t>
            </a:r>
          </a:p>
          <a:p>
            <a:pPr marL="457200" lvl="2" indent="-457200" eaLnBrk="1" hangingPunct="1">
              <a:spcBef>
                <a:spcPts val="0"/>
              </a:spcBef>
              <a:spcAft>
                <a:spcPts val="36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Isaac’s departure (17)</a:t>
            </a:r>
          </a:p>
          <a:p>
            <a:pPr marL="457200" lvl="2" indent="-457200" eaLnBrk="1" hangingPunct="1">
              <a:spcBef>
                <a:spcPts val="0"/>
              </a:spcBef>
              <a:spcAft>
                <a:spcPts val="36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Struggle for the wells (18-22)</a:t>
            </a:r>
          </a:p>
        </p:txBody>
      </p:sp>
      <p:pic>
        <p:nvPicPr>
          <p:cNvPr id="2" name="Picture 1">
            <a:extLst>
              <a:ext uri="{FF2B5EF4-FFF2-40B4-BE49-F238E27FC236}">
                <a16:creationId xmlns:a16="http://schemas.microsoft.com/office/drawing/2014/main" id="{ABBA572F-EDD0-CA75-E7B9-59AD5463139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5544888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742950" indent="-742950" algn="ctr" eaLnBrk="1" hangingPunct="1">
              <a:buClr>
                <a:srgbClr val="CC66FF"/>
              </a:buClr>
              <a:buFont typeface="+mj-lt"/>
              <a:buAutoNum type="alphaUcPeriod"/>
            </a:pPr>
            <a:r>
              <a:rPr lang="en-US" sz="3600" dirty="0">
                <a:effectLst>
                  <a:outerShdw blurRad="38100" dist="38100" dir="2700000" algn="tl">
                    <a:srgbClr val="000000">
                      <a:alpha val="43137"/>
                    </a:srgbClr>
                  </a:outerShdw>
                </a:effectLst>
              </a:rPr>
              <a:t>Genesis 26:12-14a</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Isaac’s Prosperity</a:t>
            </a:r>
          </a:p>
        </p:txBody>
      </p:sp>
      <p:sp>
        <p:nvSpPr>
          <p:cNvPr id="161795" name="Rectangle 3"/>
          <p:cNvSpPr>
            <a:spLocks noGrp="1" noChangeArrowheads="1"/>
          </p:cNvSpPr>
          <p:nvPr>
            <p:ph type="body" idx="1"/>
          </p:nvPr>
        </p:nvSpPr>
        <p:spPr>
          <a:xfrm>
            <a:off x="914399" y="2552700"/>
            <a:ext cx="3810001" cy="1752600"/>
          </a:xfrm>
        </p:spPr>
        <p:txBody>
          <a:bodyPr/>
          <a:lstStyle/>
          <a:p>
            <a:pPr marL="457200" lvl="3" indent="-457200" eaLnBrk="1" hangingPunct="1">
              <a:spcBef>
                <a:spcPts val="0"/>
              </a:spcBef>
              <a:spcAft>
                <a:spcPts val="3600"/>
              </a:spcAft>
              <a:buClr>
                <a:srgbClr val="00FF00"/>
              </a:buClr>
              <a:buFont typeface="+mj-lt"/>
              <a:buAutoNum type="arabicPeriod"/>
              <a:defRPr/>
            </a:pPr>
            <a:r>
              <a:rPr lang="en-US" dirty="0">
                <a:effectLst>
                  <a:outerShdw blurRad="38100" dist="38100" dir="2700000" algn="tl">
                    <a:srgbClr val="000000">
                      <a:alpha val="43137"/>
                    </a:srgbClr>
                  </a:outerShdw>
                </a:effectLst>
              </a:rPr>
              <a:t>Produce (12)</a:t>
            </a:r>
          </a:p>
          <a:p>
            <a:pPr marL="457200" lvl="3" indent="-457200" eaLnBrk="1" hangingPunct="1">
              <a:spcBef>
                <a:spcPts val="0"/>
              </a:spcBef>
              <a:spcAft>
                <a:spcPts val="3600"/>
              </a:spcAft>
              <a:buClr>
                <a:srgbClr val="00FF00"/>
              </a:buClr>
              <a:buFont typeface="+mj-lt"/>
              <a:buAutoNum type="arabicPeriod"/>
              <a:defRPr/>
            </a:pPr>
            <a:r>
              <a:rPr lang="en-US" dirty="0">
                <a:effectLst>
                  <a:outerShdw blurRad="38100" dist="38100" dir="2700000" algn="tl">
                    <a:srgbClr val="000000">
                      <a:alpha val="43137"/>
                    </a:srgbClr>
                  </a:outerShdw>
                </a:effectLst>
              </a:rPr>
              <a:t>Greatness (13)</a:t>
            </a:r>
          </a:p>
          <a:p>
            <a:pPr marL="457200" lvl="3" indent="-457200" eaLnBrk="1" hangingPunct="1">
              <a:spcBef>
                <a:spcPts val="0"/>
              </a:spcBef>
              <a:spcAft>
                <a:spcPts val="3600"/>
              </a:spcAft>
              <a:buClr>
                <a:srgbClr val="00FF00"/>
              </a:buClr>
              <a:buFont typeface="+mj-lt"/>
              <a:buAutoNum type="arabicPeriod"/>
              <a:defRPr/>
            </a:pPr>
            <a:r>
              <a:rPr lang="en-US" dirty="0">
                <a:effectLst>
                  <a:outerShdw blurRad="38100" dist="38100" dir="2700000" algn="tl">
                    <a:srgbClr val="000000">
                      <a:alpha val="43137"/>
                    </a:srgbClr>
                  </a:outerShdw>
                </a:effectLst>
              </a:rPr>
              <a:t>Possessions (14a)</a:t>
            </a:r>
          </a:p>
        </p:txBody>
      </p:sp>
      <p:pic>
        <p:nvPicPr>
          <p:cNvPr id="2" name="Picture 1">
            <a:extLst>
              <a:ext uri="{FF2B5EF4-FFF2-40B4-BE49-F238E27FC236}">
                <a16:creationId xmlns:a16="http://schemas.microsoft.com/office/drawing/2014/main" id="{362121EE-5045-1042-0924-76C26DB12A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330817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742950" indent="-742950" algn="ctr" eaLnBrk="1" hangingPunct="1">
              <a:buClr>
                <a:srgbClr val="CC66FF"/>
              </a:buClr>
              <a:buFont typeface="+mj-lt"/>
              <a:buAutoNum type="alphaUcPeriod"/>
            </a:pPr>
            <a:r>
              <a:rPr lang="en-US" sz="3600" dirty="0">
                <a:effectLst>
                  <a:outerShdw blurRad="38100" dist="38100" dir="2700000" algn="tl">
                    <a:srgbClr val="000000">
                      <a:alpha val="43137"/>
                    </a:srgbClr>
                  </a:outerShdw>
                </a:effectLst>
              </a:rPr>
              <a:t>Genesis 26:12-14a</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Isaac’s Prosperity</a:t>
            </a:r>
          </a:p>
        </p:txBody>
      </p:sp>
      <p:sp>
        <p:nvSpPr>
          <p:cNvPr id="161795" name="Rectangle 3"/>
          <p:cNvSpPr>
            <a:spLocks noGrp="1" noChangeArrowheads="1"/>
          </p:cNvSpPr>
          <p:nvPr>
            <p:ph type="body" idx="1"/>
          </p:nvPr>
        </p:nvSpPr>
        <p:spPr>
          <a:xfrm>
            <a:off x="914399" y="2552700"/>
            <a:ext cx="3810001" cy="1752600"/>
          </a:xfrm>
        </p:spPr>
        <p:txBody>
          <a:bodyPr/>
          <a:lstStyle/>
          <a:p>
            <a:pPr marL="457200" lvl="3" indent="-457200" eaLnBrk="1" hangingPunct="1">
              <a:spcBef>
                <a:spcPts val="0"/>
              </a:spcBef>
              <a:spcAft>
                <a:spcPts val="36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Produce (12)</a:t>
            </a:r>
          </a:p>
          <a:p>
            <a:pPr marL="457200" lvl="3" indent="-457200" eaLnBrk="1" hangingPunct="1">
              <a:spcBef>
                <a:spcPts val="0"/>
              </a:spcBef>
              <a:spcAft>
                <a:spcPts val="3600"/>
              </a:spcAft>
              <a:buClr>
                <a:srgbClr val="00FF00"/>
              </a:buClr>
              <a:buFont typeface="+mj-lt"/>
              <a:buAutoNum type="arabicPeriod"/>
              <a:defRPr/>
            </a:pPr>
            <a:r>
              <a:rPr lang="en-US" dirty="0">
                <a:effectLst>
                  <a:outerShdw blurRad="38100" dist="38100" dir="2700000" algn="tl">
                    <a:srgbClr val="000000">
                      <a:alpha val="43137"/>
                    </a:srgbClr>
                  </a:outerShdw>
                </a:effectLst>
              </a:rPr>
              <a:t>Greatness (13)</a:t>
            </a:r>
          </a:p>
          <a:p>
            <a:pPr marL="457200" lvl="3" indent="-457200" eaLnBrk="1" hangingPunct="1">
              <a:spcBef>
                <a:spcPts val="0"/>
              </a:spcBef>
              <a:spcAft>
                <a:spcPts val="3600"/>
              </a:spcAft>
              <a:buClr>
                <a:srgbClr val="00FF00"/>
              </a:buClr>
              <a:buFont typeface="+mj-lt"/>
              <a:buAutoNum type="arabicPeriod"/>
              <a:defRPr/>
            </a:pPr>
            <a:r>
              <a:rPr lang="en-US" dirty="0">
                <a:effectLst>
                  <a:outerShdw blurRad="38100" dist="38100" dir="2700000" algn="tl">
                    <a:srgbClr val="000000">
                      <a:alpha val="43137"/>
                    </a:srgbClr>
                  </a:outerShdw>
                </a:effectLst>
              </a:rPr>
              <a:t>Possessions (14a)</a:t>
            </a:r>
          </a:p>
        </p:txBody>
      </p:sp>
      <p:pic>
        <p:nvPicPr>
          <p:cNvPr id="2" name="Picture 1">
            <a:extLst>
              <a:ext uri="{FF2B5EF4-FFF2-40B4-BE49-F238E27FC236}">
                <a16:creationId xmlns:a16="http://schemas.microsoft.com/office/drawing/2014/main" id="{362121EE-5045-1042-0924-76C26DB12A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9817550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565210" y="1447800"/>
            <a:ext cx="11026155" cy="3733800"/>
          </a:xfrm>
        </p:spPr>
        <p:txBody>
          <a:bodyPr/>
          <a:lstStyle/>
          <a:p>
            <a:pPr marL="0" indent="0" algn="just">
              <a:buNone/>
            </a:pPr>
            <a:r>
              <a:rPr lang="en-US" altLang="en-US" dirty="0">
                <a:effectLst>
                  <a:outerShdw blurRad="38100" dist="38100" dir="2700000" algn="tl">
                    <a:srgbClr val="000000">
                      <a:alpha val="43137"/>
                    </a:srgbClr>
                  </a:outerShdw>
                </a:effectLst>
              </a:rPr>
              <a:t>“</a:t>
            </a:r>
            <a:r>
              <a:rPr lang="en-US" dirty="0">
                <a:effectLst>
                  <a:outerShdw blurRad="38100" dist="38100" dir="2700000" algn="tl">
                    <a:srgbClr val="000000">
                      <a:alpha val="43137"/>
                    </a:srgbClr>
                  </a:outerShdw>
                </a:effectLst>
              </a:rPr>
              <a:t>In verse 12 occurs the first mention of seed-sowing in the Bible, along with the information that the Lord blessed it with a hundredfold increase. Seed-sowing is frequently used in the New Testament as symbolic of witnessing; and it is noteworthy that the first mention is in the familiar parable of the </a:t>
            </a:r>
            <a:r>
              <a:rPr lang="en-US" dirty="0" err="1">
                <a:effectLst>
                  <a:outerShdw blurRad="38100" dist="38100" dir="2700000" algn="tl">
                    <a:srgbClr val="000000">
                      <a:alpha val="43137"/>
                    </a:srgbClr>
                  </a:outerShdw>
                </a:effectLst>
              </a:rPr>
              <a:t>sower</a:t>
            </a:r>
            <a:r>
              <a:rPr lang="en-US" dirty="0">
                <a:effectLst>
                  <a:outerShdw blurRad="38100" dist="38100" dir="2700000" algn="tl">
                    <a:srgbClr val="000000">
                      <a:alpha val="43137"/>
                    </a:srgbClr>
                  </a:outerShdw>
                </a:effectLst>
              </a:rPr>
              <a:t>, in which the good seed likewise brought forth a hundredfold (Matthew 13:23).</a:t>
            </a:r>
            <a:r>
              <a:rPr lang="en-US" altLang="en-US" dirty="0">
                <a:effectLst>
                  <a:outerShdw blurRad="38100" dist="38100" dir="2700000" algn="tl">
                    <a:srgbClr val="000000">
                      <a:alpha val="43137"/>
                    </a:srgbClr>
                  </a:outerShdw>
                </a:effectLst>
                <a:cs typeface="Calibri" panose="020F0502020204030204" pitchFamily="34" charset="0"/>
              </a:rPr>
              <a:t>”</a:t>
            </a:r>
            <a:endParaRPr lang="en-US" altLang="en-US" dirty="0">
              <a:effectLst>
                <a:outerShdw blurRad="38100" dist="38100" dir="2700000" algn="tl">
                  <a:srgbClr val="000000">
                    <a:alpha val="43137"/>
                  </a:srgbClr>
                </a:outerShdw>
              </a:effectLst>
            </a:endParaRPr>
          </a:p>
        </p:txBody>
      </p:sp>
      <p:sp>
        <p:nvSpPr>
          <p:cNvPr id="4" name="Text Box 5"/>
          <p:cNvSpPr txBox="1">
            <a:spLocks noChangeArrowheads="1"/>
          </p:cNvSpPr>
          <p:nvPr/>
        </p:nvSpPr>
        <p:spPr bwMode="auto">
          <a:xfrm>
            <a:off x="4095750" y="219670"/>
            <a:ext cx="40005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Henry M. Morris</a:t>
            </a:r>
          </a:p>
          <a:p>
            <a:pPr algn="ctr"/>
            <a:r>
              <a:rPr lang="en-US" altLang="en-US" sz="1800" i="1" dirty="0">
                <a:effectLst>
                  <a:outerShdw blurRad="38100" dist="38100" dir="2700000" algn="tl">
                    <a:srgbClr val="000000"/>
                  </a:outerShdw>
                </a:effectLst>
                <a:latin typeface="Calibri" panose="020F0502020204030204" pitchFamily="34" charset="0"/>
                <a:cs typeface="+mn-cs"/>
              </a:rPr>
              <a:t>The Genesis Record, 422</a:t>
            </a:r>
          </a:p>
        </p:txBody>
      </p:sp>
      <p:pic>
        <p:nvPicPr>
          <p:cNvPr id="5" name="Picture 2" descr="Genesis Record: Morris, Henry M.: 9780801072826: Amazon.com: Books">
            <a:extLst>
              <a:ext uri="{FF2B5EF4-FFF2-40B4-BE49-F238E27FC236}">
                <a16:creationId xmlns:a16="http://schemas.microsoft.com/office/drawing/2014/main" id="{7129DEAE-1D12-4A47-88C8-DE2AD62C3A2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65210" y="76200"/>
            <a:ext cx="730190" cy="109728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2AE0A5B4-998D-40CB-A55D-86C9B5FDC5A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15600" y="76200"/>
            <a:ext cx="1075765" cy="914400"/>
          </a:xfrm>
          <a:prstGeom prst="rect">
            <a:avLst/>
          </a:prstGeom>
        </p:spPr>
      </p:pic>
    </p:spTree>
    <p:extLst>
      <p:ext uri="{BB962C8B-B14F-4D97-AF65-F5344CB8AC3E}">
        <p14:creationId xmlns:p14="http://schemas.microsoft.com/office/powerpoint/2010/main" val="1371976925"/>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742950" indent="-742950" algn="ctr" eaLnBrk="1" hangingPunct="1">
              <a:buClr>
                <a:srgbClr val="CC66FF"/>
              </a:buClr>
              <a:buFont typeface="+mj-lt"/>
              <a:buAutoNum type="alphaUcPeriod"/>
            </a:pPr>
            <a:r>
              <a:rPr lang="en-US" sz="3600" dirty="0">
                <a:effectLst>
                  <a:outerShdw blurRad="38100" dist="38100" dir="2700000" algn="tl">
                    <a:srgbClr val="000000">
                      <a:alpha val="43137"/>
                    </a:srgbClr>
                  </a:outerShdw>
                </a:effectLst>
              </a:rPr>
              <a:t>Genesis 26:12-14a</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Isaac’s Prosperity</a:t>
            </a:r>
          </a:p>
        </p:txBody>
      </p:sp>
      <p:sp>
        <p:nvSpPr>
          <p:cNvPr id="161795" name="Rectangle 3"/>
          <p:cNvSpPr>
            <a:spLocks noGrp="1" noChangeArrowheads="1"/>
          </p:cNvSpPr>
          <p:nvPr>
            <p:ph type="body" idx="1"/>
          </p:nvPr>
        </p:nvSpPr>
        <p:spPr>
          <a:xfrm>
            <a:off x="914399" y="2552700"/>
            <a:ext cx="3810001" cy="1752600"/>
          </a:xfrm>
        </p:spPr>
        <p:txBody>
          <a:bodyPr/>
          <a:lstStyle/>
          <a:p>
            <a:pPr marL="457200" lvl="3" indent="-457200" eaLnBrk="1" hangingPunct="1">
              <a:spcBef>
                <a:spcPts val="0"/>
              </a:spcBef>
              <a:spcAft>
                <a:spcPts val="3600"/>
              </a:spcAft>
              <a:buClr>
                <a:srgbClr val="00FF00"/>
              </a:buClr>
              <a:buFont typeface="+mj-lt"/>
              <a:buAutoNum type="arabicPeriod"/>
              <a:defRPr/>
            </a:pPr>
            <a:r>
              <a:rPr lang="en-US" dirty="0">
                <a:effectLst>
                  <a:outerShdw blurRad="38100" dist="38100" dir="2700000" algn="tl">
                    <a:srgbClr val="000000">
                      <a:alpha val="43137"/>
                    </a:srgbClr>
                  </a:outerShdw>
                </a:effectLst>
              </a:rPr>
              <a:t>Produce (12)</a:t>
            </a:r>
          </a:p>
          <a:p>
            <a:pPr marL="457200" lvl="3" indent="-457200" eaLnBrk="1" hangingPunct="1">
              <a:spcBef>
                <a:spcPts val="0"/>
              </a:spcBef>
              <a:spcAft>
                <a:spcPts val="36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Greatness (13)</a:t>
            </a:r>
          </a:p>
          <a:p>
            <a:pPr marL="457200" lvl="3" indent="-457200" eaLnBrk="1" hangingPunct="1">
              <a:spcBef>
                <a:spcPts val="0"/>
              </a:spcBef>
              <a:spcAft>
                <a:spcPts val="3600"/>
              </a:spcAft>
              <a:buClr>
                <a:srgbClr val="00FF00"/>
              </a:buClr>
              <a:buFont typeface="+mj-lt"/>
              <a:buAutoNum type="arabicPeriod"/>
              <a:defRPr/>
            </a:pPr>
            <a:r>
              <a:rPr lang="en-US" dirty="0">
                <a:effectLst>
                  <a:outerShdw blurRad="38100" dist="38100" dir="2700000" algn="tl">
                    <a:srgbClr val="000000">
                      <a:alpha val="43137"/>
                    </a:srgbClr>
                  </a:outerShdw>
                </a:effectLst>
              </a:rPr>
              <a:t>Possessions (14a)</a:t>
            </a:r>
          </a:p>
        </p:txBody>
      </p:sp>
      <p:pic>
        <p:nvPicPr>
          <p:cNvPr id="2" name="Picture 1">
            <a:extLst>
              <a:ext uri="{FF2B5EF4-FFF2-40B4-BE49-F238E27FC236}">
                <a16:creationId xmlns:a16="http://schemas.microsoft.com/office/drawing/2014/main" id="{362121EE-5045-1042-0924-76C26DB12A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42854882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742950" indent="-742950" algn="ctr" eaLnBrk="1" hangingPunct="1">
              <a:buClr>
                <a:srgbClr val="CC66FF"/>
              </a:buClr>
              <a:buFont typeface="+mj-lt"/>
              <a:buAutoNum type="alphaUcPeriod"/>
            </a:pPr>
            <a:r>
              <a:rPr lang="en-US" sz="3600" dirty="0">
                <a:effectLst>
                  <a:outerShdw blurRad="38100" dist="38100" dir="2700000" algn="tl">
                    <a:srgbClr val="000000">
                      <a:alpha val="43137"/>
                    </a:srgbClr>
                  </a:outerShdw>
                </a:effectLst>
              </a:rPr>
              <a:t>Genesis 26:12-14a</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Isaac’s Prosperity</a:t>
            </a:r>
          </a:p>
        </p:txBody>
      </p:sp>
      <p:sp>
        <p:nvSpPr>
          <p:cNvPr id="161795" name="Rectangle 3"/>
          <p:cNvSpPr>
            <a:spLocks noGrp="1" noChangeArrowheads="1"/>
          </p:cNvSpPr>
          <p:nvPr>
            <p:ph type="body" idx="1"/>
          </p:nvPr>
        </p:nvSpPr>
        <p:spPr>
          <a:xfrm>
            <a:off x="914399" y="2552700"/>
            <a:ext cx="3810001" cy="1752600"/>
          </a:xfrm>
        </p:spPr>
        <p:txBody>
          <a:bodyPr/>
          <a:lstStyle/>
          <a:p>
            <a:pPr marL="457200" lvl="3" indent="-457200" eaLnBrk="1" hangingPunct="1">
              <a:spcBef>
                <a:spcPts val="0"/>
              </a:spcBef>
              <a:spcAft>
                <a:spcPts val="3600"/>
              </a:spcAft>
              <a:buClr>
                <a:srgbClr val="00FF00"/>
              </a:buClr>
              <a:buFont typeface="+mj-lt"/>
              <a:buAutoNum type="arabicPeriod"/>
              <a:defRPr/>
            </a:pPr>
            <a:r>
              <a:rPr lang="en-US" dirty="0">
                <a:effectLst>
                  <a:outerShdw blurRad="38100" dist="38100" dir="2700000" algn="tl">
                    <a:srgbClr val="000000">
                      <a:alpha val="43137"/>
                    </a:srgbClr>
                  </a:outerShdw>
                </a:effectLst>
              </a:rPr>
              <a:t>Produce (12)</a:t>
            </a:r>
          </a:p>
          <a:p>
            <a:pPr marL="457200" lvl="3" indent="-457200" eaLnBrk="1" hangingPunct="1">
              <a:spcBef>
                <a:spcPts val="0"/>
              </a:spcBef>
              <a:spcAft>
                <a:spcPts val="3600"/>
              </a:spcAft>
              <a:buClr>
                <a:srgbClr val="00FF00"/>
              </a:buClr>
              <a:buFont typeface="+mj-lt"/>
              <a:buAutoNum type="arabicPeriod"/>
              <a:defRPr/>
            </a:pPr>
            <a:r>
              <a:rPr lang="en-US" dirty="0">
                <a:effectLst>
                  <a:outerShdw blurRad="38100" dist="38100" dir="2700000" algn="tl">
                    <a:srgbClr val="000000">
                      <a:alpha val="43137"/>
                    </a:srgbClr>
                  </a:outerShdw>
                </a:effectLst>
              </a:rPr>
              <a:t>Greatness (13)</a:t>
            </a:r>
          </a:p>
          <a:p>
            <a:pPr marL="457200" lvl="3" indent="-457200" eaLnBrk="1" hangingPunct="1">
              <a:spcBef>
                <a:spcPts val="0"/>
              </a:spcBef>
              <a:spcAft>
                <a:spcPts val="36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Possessions (14a)</a:t>
            </a:r>
          </a:p>
        </p:txBody>
      </p:sp>
      <p:pic>
        <p:nvPicPr>
          <p:cNvPr id="2" name="Picture 1">
            <a:extLst>
              <a:ext uri="{FF2B5EF4-FFF2-40B4-BE49-F238E27FC236}">
                <a16:creationId xmlns:a16="http://schemas.microsoft.com/office/drawing/2014/main" id="{362121EE-5045-1042-0924-76C26DB12A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7858597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4095750" y="228600"/>
            <a:ext cx="4000500" cy="914400"/>
          </a:xfrm>
        </p:spPr>
        <p:txBody>
          <a:bodyPr/>
          <a:lstStyle/>
          <a:p>
            <a:pPr algn="ctr" eaLnBrk="1" hangingPunct="1"/>
            <a:r>
              <a:rPr lang="en-US" sz="3600" dirty="0">
                <a:effectLst>
                  <a:outerShdw blurRad="38100" dist="38100" dir="2700000" algn="tl">
                    <a:srgbClr val="000000">
                      <a:alpha val="43137"/>
                    </a:srgbClr>
                  </a:outerShdw>
                </a:effectLst>
              </a:rPr>
              <a:t>8 New Promises</a:t>
            </a:r>
            <a:br>
              <a:rPr lang="en-US" sz="3600" dirty="0">
                <a:effectLst>
                  <a:outerShdw blurRad="38100" dist="38100" dir="2700000" algn="tl">
                    <a:srgbClr val="000000">
                      <a:alpha val="43137"/>
                    </a:srgbClr>
                  </a:outerShdw>
                </a:effectLst>
              </a:rPr>
            </a:br>
            <a:r>
              <a:rPr lang="en-US" sz="2800" b="1" dirty="0">
                <a:solidFill>
                  <a:srgbClr val="FFFFCC"/>
                </a:solidFill>
                <a:effectLst>
                  <a:outerShdw blurRad="38100" dist="38100" dir="2700000" algn="tl">
                    <a:srgbClr val="000000">
                      <a:alpha val="43137"/>
                    </a:srgbClr>
                  </a:outerShdw>
                </a:effectLst>
                <a:ea typeface="+mn-ea"/>
                <a:cs typeface="+mn-cs"/>
              </a:rPr>
              <a:t>Genesis 12:1-3</a:t>
            </a:r>
          </a:p>
        </p:txBody>
      </p:sp>
      <p:sp>
        <p:nvSpPr>
          <p:cNvPr id="161795" name="Rectangle 3"/>
          <p:cNvSpPr>
            <a:spLocks noGrp="1" noChangeArrowheads="1"/>
          </p:cNvSpPr>
          <p:nvPr>
            <p:ph type="body" idx="1"/>
          </p:nvPr>
        </p:nvSpPr>
        <p:spPr>
          <a:xfrm>
            <a:off x="585217" y="1295400"/>
            <a:ext cx="7187183" cy="5029200"/>
          </a:xfrm>
        </p:spPr>
        <p:txBody>
          <a:bodyPr/>
          <a:lstStyle/>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Land (Gen. 12:1b)</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Great nation (Gen. 12:2a)</a:t>
            </a:r>
          </a:p>
          <a:p>
            <a:pPr marL="457200" lvl="2" indent="-457200" eaLnBrk="1" hangingPunct="1">
              <a:spcBef>
                <a:spcPts val="0"/>
              </a:spcBef>
              <a:spcAft>
                <a:spcPts val="12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Personal blessing (Gen. 12:2b)</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Great name (Gen. 12:2c)</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Blessing to others (Gen. 12:2d)</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Blessing to blessers (Gen. 12:3a)</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Cursing to cursers (Gen. 12:3b)</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Blessing to the world (Gen. 12:3c)</a:t>
            </a:r>
          </a:p>
        </p:txBody>
      </p:sp>
      <p:pic>
        <p:nvPicPr>
          <p:cNvPr id="2" name="Picture 1">
            <a:extLst>
              <a:ext uri="{FF2B5EF4-FFF2-40B4-BE49-F238E27FC236}">
                <a16:creationId xmlns:a16="http://schemas.microsoft.com/office/drawing/2014/main" id="{E7B5FE8C-97C6-ABB8-BADC-D11C5E3E89E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5271857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2209800" y="228600"/>
            <a:ext cx="7772400" cy="1143000"/>
          </a:xfrm>
        </p:spPr>
        <p:txBody>
          <a:bodyPr/>
          <a:lstStyle/>
          <a:p>
            <a:pPr algn="ctr"/>
            <a:r>
              <a:rPr lang="en-US" sz="3600" dirty="0">
                <a:effectLst>
                  <a:outerShdw blurRad="38100" dist="38100" dir="2700000" algn="tl">
                    <a:srgbClr val="000000">
                      <a:alpha val="43137"/>
                    </a:srgbClr>
                  </a:outerShdw>
                </a:effectLst>
              </a:rPr>
              <a:t>Evidence of Abrahamic Covenant’s Unconditional Nature</a:t>
            </a:r>
          </a:p>
        </p:txBody>
      </p:sp>
      <p:sp>
        <p:nvSpPr>
          <p:cNvPr id="34819" name="Rectangle 3"/>
          <p:cNvSpPr>
            <a:spLocks noGrp="1" noChangeArrowheads="1"/>
          </p:cNvSpPr>
          <p:nvPr>
            <p:ph type="body" idx="1"/>
          </p:nvPr>
        </p:nvSpPr>
        <p:spPr>
          <a:xfrm>
            <a:off x="609600" y="1600200"/>
            <a:ext cx="11201400" cy="3810001"/>
          </a:xfrm>
        </p:spPr>
        <p:txBody>
          <a:bodyPr/>
          <a:lstStyle/>
          <a:p>
            <a:pPr marL="457200" indent="-457200">
              <a:spcBef>
                <a:spcPts val="0"/>
              </a:spcBef>
              <a:spcAft>
                <a:spcPts val="1800"/>
              </a:spcAft>
              <a:defRPr/>
            </a:pPr>
            <a:r>
              <a:rPr lang="en-US" dirty="0">
                <a:effectLst>
                  <a:outerShdw blurRad="38100" dist="38100" dir="2700000" algn="tl">
                    <a:srgbClr val="000000">
                      <a:alpha val="43137"/>
                    </a:srgbClr>
                  </a:outerShdw>
                </a:effectLst>
              </a:rPr>
              <a:t>ANE covenant ratification ceremony (Gen 15)</a:t>
            </a:r>
          </a:p>
          <a:p>
            <a:pPr marL="457200" indent="-457200">
              <a:spcBef>
                <a:spcPts val="0"/>
              </a:spcBef>
              <a:spcAft>
                <a:spcPts val="1800"/>
              </a:spcAft>
              <a:defRPr/>
            </a:pPr>
            <a:r>
              <a:rPr lang="en-US" dirty="0">
                <a:effectLst>
                  <a:outerShdw blurRad="38100" dist="38100" dir="2700000" algn="tl">
                    <a:srgbClr val="000000">
                      <a:alpha val="43137"/>
                    </a:srgbClr>
                  </a:outerShdw>
                </a:effectLst>
              </a:rPr>
              <a:t>Lack of stated conditions for Israel’s obedience (Gen 15)</a:t>
            </a:r>
          </a:p>
          <a:p>
            <a:pPr marL="457200" indent="-457200">
              <a:spcBef>
                <a:spcPts val="0"/>
              </a:spcBef>
              <a:spcAft>
                <a:spcPts val="1800"/>
              </a:spcAft>
              <a:defRPr/>
            </a:pPr>
            <a:r>
              <a:rPr lang="en-US" dirty="0">
                <a:effectLst>
                  <a:outerShdw blurRad="38100" dist="38100" dir="2700000" algn="tl">
                    <a:srgbClr val="000000">
                      <a:alpha val="43137"/>
                    </a:srgbClr>
                  </a:outerShdw>
                </a:effectLst>
              </a:rPr>
              <a:t>Covenant's eternality (Gen 17:7, 13, 19; Ps. 90:2)</a:t>
            </a:r>
          </a:p>
          <a:p>
            <a:pPr marL="457200" indent="-457200">
              <a:spcBef>
                <a:spcPts val="0"/>
              </a:spcBef>
              <a:spcAft>
                <a:spcPts val="1800"/>
              </a:spcAft>
              <a:defRPr/>
            </a:pPr>
            <a:r>
              <a:rPr lang="en-US" dirty="0">
                <a:effectLst>
                  <a:outerShdw blurRad="38100" dist="38100" dir="2700000" algn="tl">
                    <a:srgbClr val="000000">
                      <a:alpha val="43137"/>
                    </a:srgbClr>
                  </a:outerShdw>
                </a:effectLst>
              </a:rPr>
              <a:t>Covenant's immutability (</a:t>
            </a:r>
            <a:r>
              <a:rPr lang="en-US" dirty="0" err="1">
                <a:effectLst>
                  <a:outerShdw blurRad="38100" dist="38100" dir="2700000" algn="tl">
                    <a:srgbClr val="000000">
                      <a:alpha val="43137"/>
                    </a:srgbClr>
                  </a:outerShdw>
                </a:effectLst>
              </a:rPr>
              <a:t>Heb</a:t>
            </a:r>
            <a:r>
              <a:rPr lang="en-US" dirty="0">
                <a:effectLst>
                  <a:outerShdw blurRad="38100" dist="38100" dir="2700000" algn="tl">
                    <a:srgbClr val="000000">
                      <a:alpha val="43137"/>
                    </a:srgbClr>
                  </a:outerShdw>
                </a:effectLst>
              </a:rPr>
              <a:t> 6:13-18; Mal. 3:6)</a:t>
            </a:r>
          </a:p>
          <a:p>
            <a:pPr marL="457200" indent="-457200">
              <a:spcBef>
                <a:spcPts val="0"/>
              </a:spcBef>
              <a:spcAft>
                <a:spcPts val="1800"/>
              </a:spcAft>
              <a:defRPr/>
            </a:pPr>
            <a:r>
              <a:rPr lang="en-US" dirty="0">
                <a:effectLst>
                  <a:outerShdw blurRad="38100" dist="38100" dir="2700000" algn="tl">
                    <a:srgbClr val="000000">
                      <a:alpha val="43137"/>
                    </a:srgbClr>
                  </a:outerShdw>
                </a:effectLst>
              </a:rPr>
              <a:t>Trans-generational reaffirmation despite perpetual national disobedience (</a:t>
            </a:r>
            <a:r>
              <a:rPr lang="en-US" dirty="0" err="1">
                <a:effectLst>
                  <a:outerShdw blurRad="38100" dist="38100" dir="2700000" algn="tl">
                    <a:srgbClr val="000000">
                      <a:alpha val="43137"/>
                    </a:srgbClr>
                  </a:outerShdw>
                </a:effectLst>
              </a:rPr>
              <a:t>Jer</a:t>
            </a:r>
            <a:r>
              <a:rPr lang="en-US" dirty="0">
                <a:effectLst>
                  <a:outerShdw blurRad="38100" dist="38100" dir="2700000" algn="tl">
                    <a:srgbClr val="000000">
                      <a:alpha val="43137"/>
                    </a:srgbClr>
                  </a:outerShdw>
                </a:effectLst>
              </a:rPr>
              <a:t> 31:35-37)</a:t>
            </a:r>
          </a:p>
        </p:txBody>
      </p:sp>
      <p:sp>
        <p:nvSpPr>
          <p:cNvPr id="30724" name="Text Box 4"/>
          <p:cNvSpPr txBox="1">
            <a:spLocks noChangeArrowheads="1"/>
          </p:cNvSpPr>
          <p:nvPr/>
        </p:nvSpPr>
        <p:spPr bwMode="auto">
          <a:xfrm>
            <a:off x="3314700" y="6400800"/>
            <a:ext cx="5562600" cy="369332"/>
          </a:xfrm>
          <a:prstGeom prst="rect">
            <a:avLst/>
          </a:prstGeom>
          <a:noFill/>
          <a:ln w="9525">
            <a:noFill/>
            <a:miter lim="800000"/>
            <a:headEnd/>
            <a:tailEnd/>
          </a:ln>
        </p:spPr>
        <p:txBody>
          <a:bodyPr wrap="square">
            <a:spAutoFit/>
          </a:bodyPr>
          <a:lstStyle/>
          <a:p>
            <a:pPr algn="ctr">
              <a:spcBef>
                <a:spcPct val="50000"/>
              </a:spcBef>
            </a:pPr>
            <a:r>
              <a:rPr lang="en-US" sz="1800" dirty="0">
                <a:effectLst>
                  <a:outerShdw blurRad="38100" dist="38100" dir="2700000" algn="tl">
                    <a:srgbClr val="000000">
                      <a:alpha val="43137"/>
                    </a:srgbClr>
                  </a:outerShdw>
                </a:effectLst>
                <a:latin typeface="Calibri" panose="020F0502020204030204" pitchFamily="34" charset="0"/>
              </a:rPr>
              <a:t>Walvoord, </a:t>
            </a:r>
            <a:r>
              <a:rPr lang="en-US" sz="1800" i="1" dirty="0">
                <a:effectLst>
                  <a:outerShdw blurRad="38100" dist="38100" dir="2700000" algn="tl">
                    <a:srgbClr val="000000">
                      <a:alpha val="43137"/>
                    </a:srgbClr>
                  </a:outerShdw>
                </a:effectLst>
                <a:latin typeface="Calibri" panose="020F0502020204030204" pitchFamily="34" charset="0"/>
              </a:rPr>
              <a:t>The Millennial Kingdom</a:t>
            </a:r>
            <a:r>
              <a:rPr lang="en-US" sz="1800" dirty="0">
                <a:effectLst>
                  <a:outerShdw blurRad="38100" dist="38100" dir="2700000" algn="tl">
                    <a:srgbClr val="000000">
                      <a:alpha val="43137"/>
                    </a:srgbClr>
                  </a:outerShdw>
                </a:effectLst>
                <a:latin typeface="Calibri" panose="020F0502020204030204" pitchFamily="34" charset="0"/>
              </a:rPr>
              <a:t>, 149-52</a:t>
            </a:r>
          </a:p>
        </p:txBody>
      </p:sp>
      <p:pic>
        <p:nvPicPr>
          <p:cNvPr id="5" name="Picture 2" descr="http://walvoordhistory.com/wp-content/uploads/2009/11/JohnFWalvoord-e1419653447886.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9600" y="152400"/>
            <a:ext cx="920116" cy="1097280"/>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7269639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E77FCB7-E68F-46E2-B18E-73090F64F619}"/>
              </a:ext>
            </a:extLst>
          </p:cNvPr>
          <p:cNvPicPr>
            <a:picLocks noChangeAspect="1"/>
          </p:cNvPicPr>
          <p:nvPr/>
        </p:nvPicPr>
        <p:blipFill>
          <a:blip r:embed="rId2"/>
          <a:stretch>
            <a:fillRect/>
          </a:stretch>
        </p:blipFill>
        <p:spPr>
          <a:xfrm>
            <a:off x="0" y="1"/>
            <a:ext cx="12192000" cy="6857999"/>
          </a:xfrm>
          <a:prstGeom prst="rect">
            <a:avLst/>
          </a:prstGeom>
        </p:spPr>
      </p:pic>
      <p:sp>
        <p:nvSpPr>
          <p:cNvPr id="13" name="Rectangle 3"/>
          <p:cNvSpPr txBox="1">
            <a:spLocks/>
          </p:cNvSpPr>
          <p:nvPr/>
        </p:nvSpPr>
        <p:spPr bwMode="auto">
          <a:xfrm>
            <a:off x="609600" y="0"/>
            <a:ext cx="10972800" cy="472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defTabSz="685800">
              <a:spcBef>
                <a:spcPct val="0"/>
              </a:spcBef>
              <a:spcAft>
                <a:spcPts val="1200"/>
              </a:spcAft>
              <a:buNone/>
              <a:defRPr/>
            </a:pPr>
            <a:r>
              <a:rPr lang="en-US" altLang="en-US" sz="4000" dirty="0">
                <a:solidFill>
                  <a:schemeClr val="tx2"/>
                </a:solidFill>
                <a:ea typeface="+mj-ea"/>
                <a:cs typeface="Calibri" panose="020F0502020204030204" pitchFamily="34" charset="0"/>
              </a:rPr>
              <a:t>2 Timothy 2:11-13</a:t>
            </a:r>
          </a:p>
          <a:p>
            <a:pPr marL="0" indent="0" algn="just">
              <a:spcBef>
                <a:spcPct val="0"/>
              </a:spcBef>
              <a:buClrTx/>
              <a:buSzTx/>
              <a:buNone/>
            </a:pPr>
            <a:r>
              <a:rPr lang="en-US" altLang="en-US" sz="3600" dirty="0">
                <a:effectLst>
                  <a:outerShdw blurRad="38100" dist="38100" dir="2700000" algn="tl">
                    <a:srgbClr val="000000">
                      <a:alpha val="43137"/>
                    </a:srgbClr>
                  </a:outerShdw>
                </a:effectLst>
                <a:cs typeface="Arial" panose="020B0604020202020204" pitchFamily="34" charset="0"/>
              </a:rPr>
              <a:t>“</a:t>
            </a:r>
            <a:r>
              <a:rPr lang="en-US" sz="3600" dirty="0">
                <a:effectLst>
                  <a:outerShdw blurRad="38100" dist="38100" dir="2700000" algn="tl">
                    <a:srgbClr val="000000">
                      <a:alpha val="43137"/>
                    </a:srgbClr>
                  </a:outerShdw>
                </a:effectLst>
              </a:rPr>
              <a:t>It is a trustworthy statement: For if we died with Him, we will also live with Him; </a:t>
            </a:r>
            <a:r>
              <a:rPr lang="en-US" sz="3600" baseline="30000" dirty="0">
                <a:effectLst>
                  <a:outerShdw blurRad="38100" dist="38100" dir="2700000" algn="tl">
                    <a:srgbClr val="000000">
                      <a:alpha val="43137"/>
                    </a:srgbClr>
                  </a:outerShdw>
                </a:effectLst>
              </a:rPr>
              <a:t>12 </a:t>
            </a:r>
            <a:r>
              <a:rPr lang="en-US" sz="3600" dirty="0">
                <a:effectLst>
                  <a:outerShdw blurRad="38100" dist="38100" dir="2700000" algn="tl">
                    <a:srgbClr val="000000">
                      <a:alpha val="43137"/>
                    </a:srgbClr>
                  </a:outerShdw>
                </a:effectLst>
              </a:rPr>
              <a:t>If we endure, we will also reign with Him; If we deny Him, He also will deny us; </a:t>
            </a:r>
            <a:r>
              <a:rPr lang="en-US" sz="3600" baseline="30000" dirty="0">
                <a:effectLst>
                  <a:outerShdw blurRad="38100" dist="38100" dir="2700000" algn="tl">
                    <a:srgbClr val="000000">
                      <a:alpha val="43137"/>
                    </a:srgbClr>
                  </a:outerShdw>
                </a:effectLst>
              </a:rPr>
              <a:t>13 </a:t>
            </a:r>
            <a:r>
              <a:rPr lang="en-US" sz="3600" b="1" u="sng" dirty="0">
                <a:solidFill>
                  <a:srgbClr val="FFFFCC"/>
                </a:solidFill>
                <a:effectLst>
                  <a:outerShdw blurRad="38100" dist="38100" dir="2700000" algn="tl">
                    <a:srgbClr val="000000">
                      <a:alpha val="43137"/>
                    </a:srgbClr>
                  </a:outerShdw>
                </a:effectLst>
              </a:rPr>
              <a:t>If we are faithless</a:t>
            </a:r>
            <a:r>
              <a:rPr lang="en-US" sz="3600" dirty="0">
                <a:effectLst>
                  <a:outerShdw blurRad="38100" dist="38100" dir="2700000" algn="tl">
                    <a:srgbClr val="000000">
                      <a:alpha val="43137"/>
                    </a:srgbClr>
                  </a:outerShdw>
                </a:effectLst>
              </a:rPr>
              <a:t>, He remains faithful, for He cannot deny Himself.</a:t>
            </a:r>
            <a:r>
              <a:rPr lang="en-US" altLang="en-US" sz="3600" dirty="0">
                <a:effectLst>
                  <a:outerShdw blurRad="38100" dist="38100" dir="2700000" algn="tl">
                    <a:srgbClr val="000000">
                      <a:alpha val="43137"/>
                    </a:srgbClr>
                  </a:outerShdw>
                </a:effectLst>
                <a:cs typeface="Arial" panose="020B0604020202020204" pitchFamily="34" charset="0"/>
              </a:rPr>
              <a:t>”</a:t>
            </a:r>
          </a:p>
        </p:txBody>
      </p:sp>
      <p:pic>
        <p:nvPicPr>
          <p:cNvPr id="1028" name="Picture 4" descr="Rejected by Your Family Because You Love Jesus? | Fresh Manna – Bible  Devotions By Tim Burt">
            <a:extLst>
              <a:ext uri="{FF2B5EF4-FFF2-40B4-BE49-F238E27FC236}">
                <a16:creationId xmlns:a16="http://schemas.microsoft.com/office/drawing/2014/main" id="{6813A84C-0C29-4FF4-949F-33A23A18DF46}"/>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555" b="13889"/>
          <a:stretch/>
        </p:blipFill>
        <p:spPr bwMode="auto">
          <a:xfrm>
            <a:off x="4920524" y="3352800"/>
            <a:ext cx="2350953" cy="1463040"/>
          </a:xfrm>
          <a:prstGeom prst="rect">
            <a:avLst/>
          </a:prstGeom>
          <a:solidFill>
            <a:schemeClr val="tx1"/>
          </a:solidFill>
          <a:ln w="57150">
            <a:solidFill>
              <a:srgbClr val="C00000"/>
            </a:solidFill>
          </a:ln>
        </p:spPr>
      </p:pic>
    </p:spTree>
    <p:extLst>
      <p:ext uri="{BB962C8B-B14F-4D97-AF65-F5344CB8AC3E}">
        <p14:creationId xmlns:p14="http://schemas.microsoft.com/office/powerpoint/2010/main" val="3424269411"/>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III. Genesis 26:12-22</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Struggle for the Wells</a:t>
            </a:r>
          </a:p>
        </p:txBody>
      </p:sp>
      <p:sp>
        <p:nvSpPr>
          <p:cNvPr id="161795" name="Rectangle 3"/>
          <p:cNvSpPr>
            <a:spLocks noGrp="1" noChangeArrowheads="1"/>
          </p:cNvSpPr>
          <p:nvPr>
            <p:ph type="body" idx="1"/>
          </p:nvPr>
        </p:nvSpPr>
        <p:spPr>
          <a:xfrm>
            <a:off x="585217" y="2057400"/>
            <a:ext cx="7788900" cy="2743200"/>
          </a:xfrm>
        </p:spPr>
        <p:txBody>
          <a:bodyPr/>
          <a:lstStyle/>
          <a:p>
            <a:pPr marL="457200" lvl="2" indent="-457200" eaLnBrk="1" hangingPunct="1">
              <a:spcBef>
                <a:spcPts val="0"/>
              </a:spcBef>
              <a:spcAft>
                <a:spcPts val="36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Isaac’s prosperity (12-14a)</a:t>
            </a:r>
          </a:p>
          <a:p>
            <a:pPr marL="457200" lvl="2" indent="-457200" eaLnBrk="1" hangingPunct="1">
              <a:spcBef>
                <a:spcPts val="0"/>
              </a:spcBef>
              <a:spcAft>
                <a:spcPts val="36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Philistines’ response (14b-15)</a:t>
            </a:r>
          </a:p>
          <a:p>
            <a:pPr marL="457200" lvl="2" indent="-457200" eaLnBrk="1" hangingPunct="1">
              <a:spcBef>
                <a:spcPts val="0"/>
              </a:spcBef>
              <a:spcAft>
                <a:spcPts val="36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Abimelech’s request (16)</a:t>
            </a:r>
          </a:p>
          <a:p>
            <a:pPr marL="457200" lvl="2" indent="-457200" eaLnBrk="1" hangingPunct="1">
              <a:spcBef>
                <a:spcPts val="0"/>
              </a:spcBef>
              <a:spcAft>
                <a:spcPts val="36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Isaac’s departure (17)</a:t>
            </a:r>
          </a:p>
          <a:p>
            <a:pPr marL="457200" lvl="2" indent="-457200" eaLnBrk="1" hangingPunct="1">
              <a:spcBef>
                <a:spcPts val="0"/>
              </a:spcBef>
              <a:spcAft>
                <a:spcPts val="36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Struggle for the wells (18-22)</a:t>
            </a:r>
          </a:p>
        </p:txBody>
      </p:sp>
      <p:pic>
        <p:nvPicPr>
          <p:cNvPr id="2" name="Picture 1">
            <a:extLst>
              <a:ext uri="{FF2B5EF4-FFF2-40B4-BE49-F238E27FC236}">
                <a16:creationId xmlns:a16="http://schemas.microsoft.com/office/drawing/2014/main" id="{ABBA572F-EDD0-CA75-E7B9-59AD5463139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565203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345" name="Rectangle 2050"/>
          <p:cNvSpPr>
            <a:spLocks noGrp="1" noChangeArrowheads="1"/>
          </p:cNvSpPr>
          <p:nvPr>
            <p:ph type="title"/>
          </p:nvPr>
        </p:nvSpPr>
        <p:spPr>
          <a:xfrm>
            <a:off x="2209800" y="228600"/>
            <a:ext cx="7772400" cy="914400"/>
          </a:xfrm>
        </p:spPr>
        <p:txBody>
          <a:bodyPr/>
          <a:lstStyle/>
          <a:p>
            <a:pPr algn="ctr" eaLnBrk="1" hangingPunct="1"/>
            <a:r>
              <a:rPr lang="en-US" sz="3600" dirty="0"/>
              <a:t>GENESIS STRUCTURE</a:t>
            </a:r>
          </a:p>
        </p:txBody>
      </p:sp>
      <p:sp>
        <p:nvSpPr>
          <p:cNvPr id="92163" name="Rectangle 2051"/>
          <p:cNvSpPr>
            <a:spLocks noGrp="1" noChangeArrowheads="1"/>
          </p:cNvSpPr>
          <p:nvPr>
            <p:ph type="body" idx="1"/>
          </p:nvPr>
        </p:nvSpPr>
        <p:spPr>
          <a:xfrm>
            <a:off x="2019300" y="1600200"/>
            <a:ext cx="8153400" cy="1955864"/>
          </a:xfrm>
        </p:spPr>
        <p:txBody>
          <a:bodyPr/>
          <a:lstStyle/>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Beginning of the Human race (Gen. 1‒11)</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Beginning of the Hebrew race (Gen. 12‒50)</a:t>
            </a:r>
          </a:p>
        </p:txBody>
      </p:sp>
      <p:pic>
        <p:nvPicPr>
          <p:cNvPr id="2" name="Picture 4" descr="5 Bible Lessons to Learn From the Book of Genesis | Jack Wellman">
            <a:extLst>
              <a:ext uri="{FF2B5EF4-FFF2-40B4-BE49-F238E27FC236}">
                <a16:creationId xmlns:a16="http://schemas.microsoft.com/office/drawing/2014/main" id="{8E86B3BC-9844-40CD-A11F-6CE7740863A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379786" y="4191000"/>
            <a:ext cx="3432431" cy="2286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0E7F1DD-30FD-46F0-8C66-85C8434E18C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15600" y="152400"/>
            <a:ext cx="1074928" cy="914400"/>
          </a:xfrm>
          <a:prstGeom prst="rect">
            <a:avLst/>
          </a:prstGeom>
        </p:spPr>
      </p:pic>
    </p:spTree>
    <p:extLst>
      <p:ext uri="{BB962C8B-B14F-4D97-AF65-F5344CB8AC3E}">
        <p14:creationId xmlns:p14="http://schemas.microsoft.com/office/powerpoint/2010/main" val="9528511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742950" indent="-742950" algn="ctr" eaLnBrk="1" hangingPunct="1">
              <a:buClr>
                <a:srgbClr val="CC66FF"/>
              </a:buClr>
              <a:buFont typeface="+mj-lt"/>
              <a:buAutoNum type="alphaUcPeriod" startAt="2"/>
            </a:pPr>
            <a:r>
              <a:rPr lang="en-US" sz="3600" dirty="0">
                <a:effectLst>
                  <a:outerShdw blurRad="38100" dist="38100" dir="2700000" algn="tl">
                    <a:srgbClr val="000000">
                      <a:alpha val="43137"/>
                    </a:srgbClr>
                  </a:outerShdw>
                </a:effectLst>
              </a:rPr>
              <a:t>Genesis 26:14b-15</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Philistines’ Response</a:t>
            </a:r>
          </a:p>
        </p:txBody>
      </p:sp>
      <p:sp>
        <p:nvSpPr>
          <p:cNvPr id="161795" name="Rectangle 3"/>
          <p:cNvSpPr>
            <a:spLocks noGrp="1" noChangeArrowheads="1"/>
          </p:cNvSpPr>
          <p:nvPr>
            <p:ph type="body" idx="1"/>
          </p:nvPr>
        </p:nvSpPr>
        <p:spPr>
          <a:xfrm>
            <a:off x="914399" y="2552700"/>
            <a:ext cx="3810001" cy="1752600"/>
          </a:xfrm>
        </p:spPr>
        <p:txBody>
          <a:bodyPr/>
          <a:lstStyle/>
          <a:p>
            <a:pPr marL="457200" lvl="3" indent="-457200" eaLnBrk="1" hangingPunct="1">
              <a:spcBef>
                <a:spcPts val="0"/>
              </a:spcBef>
              <a:spcAft>
                <a:spcPts val="3600"/>
              </a:spcAft>
              <a:buClr>
                <a:srgbClr val="00FF00"/>
              </a:buClr>
              <a:buFont typeface="+mj-lt"/>
              <a:buAutoNum type="arabicPeriod"/>
              <a:defRPr/>
            </a:pPr>
            <a:r>
              <a:rPr lang="en-US" dirty="0">
                <a:effectLst>
                  <a:outerShdw blurRad="38100" dist="38100" dir="2700000" algn="tl">
                    <a:srgbClr val="000000">
                      <a:alpha val="43137"/>
                    </a:srgbClr>
                  </a:outerShdw>
                </a:effectLst>
              </a:rPr>
              <a:t>Internal (14b)</a:t>
            </a:r>
          </a:p>
          <a:p>
            <a:pPr marL="457200" lvl="3" indent="-457200" eaLnBrk="1" hangingPunct="1">
              <a:spcBef>
                <a:spcPts val="0"/>
              </a:spcBef>
              <a:spcAft>
                <a:spcPts val="3600"/>
              </a:spcAft>
              <a:buClr>
                <a:srgbClr val="00FF00"/>
              </a:buClr>
              <a:buFont typeface="+mj-lt"/>
              <a:buAutoNum type="arabicPeriod"/>
              <a:defRPr/>
            </a:pPr>
            <a:r>
              <a:rPr lang="en-US" dirty="0">
                <a:effectLst>
                  <a:outerShdw blurRad="38100" dist="38100" dir="2700000" algn="tl">
                    <a:srgbClr val="000000">
                      <a:alpha val="43137"/>
                    </a:srgbClr>
                  </a:outerShdw>
                </a:effectLst>
              </a:rPr>
              <a:t>External (15)</a:t>
            </a:r>
          </a:p>
        </p:txBody>
      </p:sp>
      <p:pic>
        <p:nvPicPr>
          <p:cNvPr id="2" name="Picture 1">
            <a:extLst>
              <a:ext uri="{FF2B5EF4-FFF2-40B4-BE49-F238E27FC236}">
                <a16:creationId xmlns:a16="http://schemas.microsoft.com/office/drawing/2014/main" id="{362121EE-5045-1042-0924-76C26DB12A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5376622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742950" indent="-742950" algn="ctr" eaLnBrk="1" hangingPunct="1">
              <a:buClr>
                <a:srgbClr val="CC66FF"/>
              </a:buClr>
              <a:buFont typeface="+mj-lt"/>
              <a:buAutoNum type="alphaUcPeriod" startAt="2"/>
            </a:pPr>
            <a:r>
              <a:rPr lang="en-US" sz="3600" dirty="0">
                <a:effectLst>
                  <a:outerShdw blurRad="38100" dist="38100" dir="2700000" algn="tl">
                    <a:srgbClr val="000000">
                      <a:alpha val="43137"/>
                    </a:srgbClr>
                  </a:outerShdw>
                </a:effectLst>
              </a:rPr>
              <a:t>Genesis 26:14b-15</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Philistines’ Response</a:t>
            </a:r>
          </a:p>
        </p:txBody>
      </p:sp>
      <p:sp>
        <p:nvSpPr>
          <p:cNvPr id="161795" name="Rectangle 3"/>
          <p:cNvSpPr>
            <a:spLocks noGrp="1" noChangeArrowheads="1"/>
          </p:cNvSpPr>
          <p:nvPr>
            <p:ph type="body" idx="1"/>
          </p:nvPr>
        </p:nvSpPr>
        <p:spPr>
          <a:xfrm>
            <a:off x="914399" y="2552700"/>
            <a:ext cx="3810001" cy="1752600"/>
          </a:xfrm>
        </p:spPr>
        <p:txBody>
          <a:bodyPr/>
          <a:lstStyle/>
          <a:p>
            <a:pPr marL="457200" lvl="3" indent="-457200" eaLnBrk="1" hangingPunct="1">
              <a:spcBef>
                <a:spcPts val="0"/>
              </a:spcBef>
              <a:spcAft>
                <a:spcPts val="36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Internal (14b)</a:t>
            </a:r>
          </a:p>
          <a:p>
            <a:pPr marL="457200" lvl="3" indent="-457200" eaLnBrk="1" hangingPunct="1">
              <a:spcBef>
                <a:spcPts val="0"/>
              </a:spcBef>
              <a:spcAft>
                <a:spcPts val="3600"/>
              </a:spcAft>
              <a:buClr>
                <a:srgbClr val="00FF00"/>
              </a:buClr>
              <a:buFont typeface="+mj-lt"/>
              <a:buAutoNum type="arabicPeriod"/>
              <a:defRPr/>
            </a:pPr>
            <a:r>
              <a:rPr lang="en-US" dirty="0">
                <a:effectLst>
                  <a:outerShdw blurRad="38100" dist="38100" dir="2700000" algn="tl">
                    <a:srgbClr val="000000">
                      <a:alpha val="43137"/>
                    </a:srgbClr>
                  </a:outerShdw>
                </a:effectLst>
              </a:rPr>
              <a:t>External (15)</a:t>
            </a:r>
          </a:p>
        </p:txBody>
      </p:sp>
      <p:pic>
        <p:nvPicPr>
          <p:cNvPr id="2" name="Picture 1">
            <a:extLst>
              <a:ext uri="{FF2B5EF4-FFF2-40B4-BE49-F238E27FC236}">
                <a16:creationId xmlns:a16="http://schemas.microsoft.com/office/drawing/2014/main" id="{362121EE-5045-1042-0924-76C26DB12A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2188330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3">
            <a:extLst>
              <a:ext uri="{FF2B5EF4-FFF2-40B4-BE49-F238E27FC236}">
                <a16:creationId xmlns:a16="http://schemas.microsoft.com/office/drawing/2014/main" id="{26C76C27-44C4-C7CE-CBA0-FB85C0CF42A1}"/>
              </a:ext>
            </a:extLst>
          </p:cNvPr>
          <p:cNvGraphicFramePr>
            <a:graphicFrameLocks noGrp="1"/>
          </p:cNvGraphicFramePr>
          <p:nvPr>
            <p:ph idx="1"/>
            <p:extLst>
              <p:ext uri="{D42A27DB-BD31-4B8C-83A1-F6EECF244321}">
                <p14:modId xmlns:p14="http://schemas.microsoft.com/office/powerpoint/2010/main" val="2944974299"/>
              </p:ext>
            </p:extLst>
          </p:nvPr>
        </p:nvGraphicFramePr>
        <p:xfrm>
          <a:off x="609600" y="411480"/>
          <a:ext cx="10972800" cy="6035040"/>
        </p:xfrm>
        <a:graphic>
          <a:graphicData uri="http://schemas.openxmlformats.org/drawingml/2006/table">
            <a:tbl>
              <a:tblPr firstRow="1" bandRow="1">
                <a:tableStyleId>{5C22544A-7EE6-4342-B048-85BDC9FD1C3A}</a:tableStyleId>
              </a:tblPr>
              <a:tblGrid>
                <a:gridCol w="5486400">
                  <a:extLst>
                    <a:ext uri="{9D8B030D-6E8A-4147-A177-3AD203B41FA5}">
                      <a16:colId xmlns:a16="http://schemas.microsoft.com/office/drawing/2014/main" val="20000"/>
                    </a:ext>
                  </a:extLst>
                </a:gridCol>
                <a:gridCol w="5486400">
                  <a:extLst>
                    <a:ext uri="{9D8B030D-6E8A-4147-A177-3AD203B41FA5}">
                      <a16:colId xmlns:a16="http://schemas.microsoft.com/office/drawing/2014/main" val="20001"/>
                    </a:ext>
                  </a:extLst>
                </a:gridCol>
              </a:tblGrid>
              <a:tr h="914400">
                <a:tc gridSpan="2">
                  <a:txBody>
                    <a:bodyPr/>
                    <a:lstStyle/>
                    <a:p>
                      <a:pPr algn="ctr"/>
                      <a:r>
                        <a:rPr kumimoji="0" lang="en-US" sz="3600" b="0" u="none" strike="noStrike" kern="0" cap="none" spc="0" normalizeH="0" baseline="0" noProof="0" dirty="0">
                          <a:ln>
                            <a:noFill/>
                          </a:ln>
                          <a:solidFill>
                            <a:schemeClr val="tx1"/>
                          </a:solidFill>
                          <a:effectLst>
                            <a:outerShdw blurRad="38100" dist="38100" dir="2700000" algn="tl">
                              <a:srgbClr val="000000">
                                <a:alpha val="43137"/>
                              </a:srgbClr>
                            </a:outerShdw>
                          </a:effectLst>
                          <a:uLnTx/>
                          <a:uFillTx/>
                          <a:latin typeface="+mn-lt"/>
                        </a:rPr>
                        <a:t>From Peter to Paul</a:t>
                      </a:r>
                      <a:endParaRPr lang="en-US" sz="1400" b="0" dirty="0">
                        <a:solidFill>
                          <a:schemeClr val="tx1"/>
                        </a:solidFill>
                        <a:effectLst>
                          <a:outerShdw blurRad="38100" dist="38100" dir="2700000" algn="tl">
                            <a:srgbClr val="000000">
                              <a:alpha val="43137"/>
                            </a:srgbClr>
                          </a:outerShdw>
                        </a:effectLst>
                        <a:latin typeface="+mn-lt"/>
                      </a:endParaRPr>
                    </a:p>
                  </a:txBody>
                  <a:tcPr marT="45717" marB="45717" anchor="ctr"/>
                </a:tc>
                <a:tc hMerge="1">
                  <a:txBody>
                    <a:bodyPr/>
                    <a:lstStyle/>
                    <a:p>
                      <a:endParaRPr lang="en-US" sz="1800" dirty="0">
                        <a:latin typeface="Calibri" panose="020F0502020204030204" pitchFamily="34" charset="0"/>
                      </a:endParaRPr>
                    </a:p>
                  </a:txBody>
                  <a:tcPr marT="45717" marB="45717"/>
                </a:tc>
                <a:extLst>
                  <a:ext uri="{0D108BD9-81ED-4DB2-BD59-A6C34878D82A}">
                    <a16:rowId xmlns:a16="http://schemas.microsoft.com/office/drawing/2014/main" val="1141638253"/>
                  </a:ext>
                </a:extLst>
              </a:tr>
              <a:tr h="731520">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800" b="1" u="none" strike="noStrike" kern="1200" cap="none" normalizeH="0" baseline="0" dirty="0">
                          <a:ln>
                            <a:noFill/>
                          </a:ln>
                          <a:solidFill>
                            <a:srgbClr val="0000CC"/>
                          </a:solidFill>
                          <a:effectLst/>
                          <a:latin typeface="+mn-lt"/>
                        </a:rPr>
                        <a:t>Peter</a:t>
                      </a:r>
                      <a:endParaRPr kumimoji="0" lang="en-US" altLang="en-US" sz="2800" b="1" u="none" strike="noStrike" kern="1200" cap="none" normalizeH="0" baseline="0" dirty="0">
                        <a:ln>
                          <a:noFill/>
                        </a:ln>
                        <a:solidFill>
                          <a:srgbClr val="0000CC"/>
                        </a:solidFill>
                        <a:effectLst/>
                        <a:latin typeface="+mn-lt"/>
                        <a:ea typeface="+mn-ea"/>
                        <a:cs typeface="+mn-cs"/>
                      </a:endParaRPr>
                    </a:p>
                  </a:txBody>
                  <a:tcPr anchor="ctr" horzOverflow="overflow"/>
                </a:tc>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800" b="1" u="none" strike="noStrike" kern="1200" cap="none" normalizeH="0" baseline="0" dirty="0">
                          <a:ln>
                            <a:noFill/>
                          </a:ln>
                          <a:solidFill>
                            <a:schemeClr val="bg1"/>
                          </a:solidFill>
                          <a:effectLst/>
                          <a:latin typeface="+mn-lt"/>
                        </a:rPr>
                        <a:t>Paul</a:t>
                      </a:r>
                      <a:endParaRPr kumimoji="0" lang="en-US" altLang="en-US" sz="2800" b="1" u="none" strike="noStrike" kern="1200" cap="none" normalizeH="0" baseline="0" dirty="0">
                        <a:ln>
                          <a:noFill/>
                        </a:ln>
                        <a:solidFill>
                          <a:schemeClr val="bg1"/>
                        </a:solidFill>
                        <a:effectLst/>
                        <a:latin typeface="+mn-lt"/>
                        <a:ea typeface="+mn-ea"/>
                        <a:cs typeface="+mn-cs"/>
                      </a:endParaRPr>
                    </a:p>
                  </a:txBody>
                  <a:tcPr anchor="ctr" horzOverflow="overflow"/>
                </a:tc>
                <a:extLst>
                  <a:ext uri="{0D108BD9-81ED-4DB2-BD59-A6C34878D82A}">
                    <a16:rowId xmlns:a16="http://schemas.microsoft.com/office/drawing/2014/main" val="10000"/>
                  </a:ext>
                </a:extLst>
              </a:tr>
              <a:tr h="731520">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400" b="1" u="none" strike="noStrike" kern="1200" cap="none" normalizeH="0" baseline="0" dirty="0">
                          <a:ln>
                            <a:noFill/>
                          </a:ln>
                          <a:solidFill>
                            <a:srgbClr val="0000CC"/>
                          </a:solidFill>
                          <a:effectLst/>
                          <a:latin typeface="+mn-lt"/>
                        </a:rPr>
                        <a:t>Heals a man lame from birth (3:1-11)</a:t>
                      </a:r>
                      <a:endParaRPr kumimoji="0" lang="en-US" altLang="en-US" sz="2400" b="1" u="none" strike="noStrike" kern="1200" cap="none" normalizeH="0" baseline="0" dirty="0">
                        <a:ln>
                          <a:noFill/>
                        </a:ln>
                        <a:solidFill>
                          <a:srgbClr val="0000CC"/>
                        </a:solidFill>
                        <a:effectLst/>
                        <a:latin typeface="+mn-lt"/>
                        <a:ea typeface="+mn-ea"/>
                        <a:cs typeface="+mn-cs"/>
                      </a:endParaRPr>
                    </a:p>
                  </a:txBody>
                  <a:tcPr anchor="ctr" horzOverflow="overflow"/>
                </a:tc>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400" b="1" u="none" strike="noStrike" kern="1200" cap="none" normalizeH="0" baseline="0" dirty="0">
                          <a:ln>
                            <a:noFill/>
                          </a:ln>
                          <a:solidFill>
                            <a:schemeClr val="bg1"/>
                          </a:solidFill>
                          <a:effectLst/>
                          <a:latin typeface="+mn-lt"/>
                        </a:rPr>
                        <a:t>Heals a man lame from birth (14:8-18)</a:t>
                      </a:r>
                      <a:endParaRPr kumimoji="0" lang="en-US" altLang="en-US" sz="2400" b="1" u="none" strike="noStrike" kern="1200" cap="none" normalizeH="0" baseline="0" dirty="0">
                        <a:ln>
                          <a:noFill/>
                        </a:ln>
                        <a:solidFill>
                          <a:schemeClr val="bg1"/>
                        </a:solidFill>
                        <a:effectLst/>
                        <a:latin typeface="+mn-lt"/>
                        <a:ea typeface="+mn-ea"/>
                        <a:cs typeface="+mn-cs"/>
                      </a:endParaRPr>
                    </a:p>
                  </a:txBody>
                  <a:tcPr anchor="ctr" horzOverflow="overflow"/>
                </a:tc>
                <a:extLst>
                  <a:ext uri="{0D108BD9-81ED-4DB2-BD59-A6C34878D82A}">
                    <a16:rowId xmlns:a16="http://schemas.microsoft.com/office/drawing/2014/main" val="108520682"/>
                  </a:ext>
                </a:extLst>
              </a:tr>
              <a:tr h="731520">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400" b="1" u="none" strike="noStrike" kern="1200" cap="none" normalizeH="0" baseline="0" dirty="0">
                          <a:ln>
                            <a:noFill/>
                          </a:ln>
                          <a:solidFill>
                            <a:srgbClr val="0000CC"/>
                          </a:solidFill>
                          <a:effectLst/>
                          <a:latin typeface="+mn-lt"/>
                        </a:rPr>
                        <a:t>Heals by shadow (3:15-16)</a:t>
                      </a:r>
                      <a:endParaRPr kumimoji="0" lang="en-US" altLang="en-US" sz="2400" b="1" u="none" strike="noStrike" kern="1200" cap="none" normalizeH="0" baseline="0" dirty="0">
                        <a:ln>
                          <a:noFill/>
                        </a:ln>
                        <a:solidFill>
                          <a:srgbClr val="0000CC"/>
                        </a:solidFill>
                        <a:effectLst/>
                        <a:latin typeface="+mn-lt"/>
                        <a:ea typeface="+mn-ea"/>
                        <a:cs typeface="+mn-cs"/>
                      </a:endParaRPr>
                    </a:p>
                  </a:txBody>
                  <a:tcPr anchor="ctr" horzOverflow="overflow"/>
                </a:tc>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400" b="1" u="none" strike="noStrike" kern="1200" cap="none" normalizeH="0" baseline="0" dirty="0">
                          <a:ln>
                            <a:noFill/>
                          </a:ln>
                          <a:solidFill>
                            <a:schemeClr val="bg1"/>
                          </a:solidFill>
                          <a:effectLst/>
                          <a:latin typeface="+mn-lt"/>
                        </a:rPr>
                        <a:t>Heals by handkerchief (19:11-12)</a:t>
                      </a:r>
                      <a:endParaRPr kumimoji="0" lang="en-US" altLang="en-US" sz="2400" b="1" u="none" strike="noStrike" kern="1200" cap="none" normalizeH="0" baseline="0" dirty="0">
                        <a:ln>
                          <a:noFill/>
                        </a:ln>
                        <a:solidFill>
                          <a:schemeClr val="bg1"/>
                        </a:solidFill>
                        <a:effectLst/>
                        <a:latin typeface="+mn-lt"/>
                        <a:ea typeface="+mn-ea"/>
                        <a:cs typeface="+mn-cs"/>
                      </a:endParaRPr>
                    </a:p>
                  </a:txBody>
                  <a:tcPr anchor="ctr" horzOverflow="overflow"/>
                </a:tc>
                <a:extLst>
                  <a:ext uri="{0D108BD9-81ED-4DB2-BD59-A6C34878D82A}">
                    <a16:rowId xmlns:a16="http://schemas.microsoft.com/office/drawing/2014/main" val="1135070679"/>
                  </a:ext>
                </a:extLst>
              </a:tr>
              <a:tr h="731520">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400" b="1" u="sng" strike="noStrike" kern="1200" cap="none" normalizeH="0" baseline="0" dirty="0">
                          <a:ln>
                            <a:noFill/>
                          </a:ln>
                          <a:solidFill>
                            <a:srgbClr val="0000CC"/>
                          </a:solidFill>
                          <a:effectLst/>
                          <a:latin typeface="+mn-lt"/>
                        </a:rPr>
                        <a:t>Success is a cause of jealousy (5:17)</a:t>
                      </a:r>
                      <a:endParaRPr kumimoji="0" lang="en-US" altLang="en-US" sz="2400" b="1" u="sng" strike="noStrike" kern="1200" cap="none" normalizeH="0" baseline="0" dirty="0">
                        <a:ln>
                          <a:noFill/>
                        </a:ln>
                        <a:solidFill>
                          <a:srgbClr val="0000CC"/>
                        </a:solidFill>
                        <a:effectLst/>
                        <a:latin typeface="+mn-lt"/>
                        <a:ea typeface="+mn-ea"/>
                        <a:cs typeface="+mn-cs"/>
                      </a:endParaRPr>
                    </a:p>
                  </a:txBody>
                  <a:tcPr anchor="ctr" horzOverflow="overflow">
                    <a:solidFill>
                      <a:srgbClr val="FFFFCC"/>
                    </a:solidFill>
                  </a:tcPr>
                </a:tc>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400" b="1" u="sng" strike="noStrike" kern="1200" cap="none" normalizeH="0" baseline="0" dirty="0">
                          <a:ln>
                            <a:noFill/>
                          </a:ln>
                          <a:solidFill>
                            <a:schemeClr val="bg1"/>
                          </a:solidFill>
                          <a:effectLst/>
                          <a:latin typeface="+mn-lt"/>
                        </a:rPr>
                        <a:t>Success is a cause of jealousy (13:45)</a:t>
                      </a:r>
                      <a:endParaRPr kumimoji="0" lang="en-US" altLang="en-US" sz="2400" b="1" u="sng" strike="noStrike" kern="1200" cap="none" normalizeH="0" baseline="0" dirty="0">
                        <a:ln>
                          <a:noFill/>
                        </a:ln>
                        <a:solidFill>
                          <a:schemeClr val="bg1"/>
                        </a:solidFill>
                        <a:effectLst/>
                        <a:latin typeface="+mn-lt"/>
                        <a:ea typeface="+mn-ea"/>
                        <a:cs typeface="+mn-cs"/>
                      </a:endParaRPr>
                    </a:p>
                  </a:txBody>
                  <a:tcPr anchor="ctr" horzOverflow="overflow">
                    <a:solidFill>
                      <a:srgbClr val="FFFFCC"/>
                    </a:solidFill>
                  </a:tcPr>
                </a:tc>
                <a:extLst>
                  <a:ext uri="{0D108BD9-81ED-4DB2-BD59-A6C34878D82A}">
                    <a16:rowId xmlns:a16="http://schemas.microsoft.com/office/drawing/2014/main" val="10002"/>
                  </a:ext>
                </a:extLst>
              </a:tr>
              <a:tr h="731520">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400" b="1" u="none" strike="noStrike" kern="1200" cap="none" normalizeH="0" baseline="0" dirty="0">
                          <a:ln>
                            <a:noFill/>
                          </a:ln>
                          <a:solidFill>
                            <a:srgbClr val="0000CC"/>
                          </a:solidFill>
                          <a:effectLst/>
                          <a:latin typeface="+mn-lt"/>
                        </a:rPr>
                        <a:t>Confronts a sorcerer (8:9-24)</a:t>
                      </a:r>
                      <a:endParaRPr kumimoji="0" lang="en-US" altLang="en-US" sz="2400" b="1" u="none" strike="noStrike" kern="1200" cap="none" normalizeH="0" baseline="0" dirty="0">
                        <a:ln>
                          <a:noFill/>
                        </a:ln>
                        <a:solidFill>
                          <a:srgbClr val="0000CC"/>
                        </a:solidFill>
                        <a:effectLst/>
                        <a:latin typeface="+mn-lt"/>
                        <a:ea typeface="+mn-ea"/>
                        <a:cs typeface="+mn-cs"/>
                      </a:endParaRPr>
                    </a:p>
                  </a:txBody>
                  <a:tcPr anchor="ctr" horzOverflow="overflow"/>
                </a:tc>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400" b="1" u="none" strike="noStrike" kern="1200" cap="none" normalizeH="0" baseline="0" dirty="0">
                          <a:ln>
                            <a:noFill/>
                          </a:ln>
                          <a:solidFill>
                            <a:schemeClr val="bg1"/>
                          </a:solidFill>
                          <a:effectLst/>
                          <a:latin typeface="+mn-lt"/>
                        </a:rPr>
                        <a:t>Confronts a sorcerer (13:6-11)</a:t>
                      </a:r>
                      <a:endParaRPr kumimoji="0" lang="en-US" altLang="en-US" sz="2400" b="1" u="none" strike="noStrike" kern="1200" cap="none" normalizeH="0" baseline="0" dirty="0">
                        <a:ln>
                          <a:noFill/>
                        </a:ln>
                        <a:solidFill>
                          <a:schemeClr val="bg1"/>
                        </a:solidFill>
                        <a:effectLst/>
                        <a:latin typeface="+mn-lt"/>
                        <a:ea typeface="+mn-ea"/>
                        <a:cs typeface="+mn-cs"/>
                      </a:endParaRPr>
                    </a:p>
                  </a:txBody>
                  <a:tcPr anchor="ctr" horzOverflow="overflow"/>
                </a:tc>
                <a:extLst>
                  <a:ext uri="{0D108BD9-81ED-4DB2-BD59-A6C34878D82A}">
                    <a16:rowId xmlns:a16="http://schemas.microsoft.com/office/drawing/2014/main" val="10003"/>
                  </a:ext>
                </a:extLst>
              </a:tr>
              <a:tr h="731520">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400" b="1" u="none" strike="noStrike" kern="1200" cap="none" normalizeH="0" baseline="0" dirty="0">
                          <a:ln>
                            <a:noFill/>
                          </a:ln>
                          <a:solidFill>
                            <a:srgbClr val="0000CC"/>
                          </a:solidFill>
                          <a:effectLst/>
                          <a:latin typeface="+mn-lt"/>
                        </a:rPr>
                        <a:t>Raises Dorcas (9:36-41)</a:t>
                      </a:r>
                      <a:endParaRPr kumimoji="0" lang="en-US" altLang="en-US" sz="2400" b="1" u="none" strike="noStrike" kern="1200" cap="none" normalizeH="0" baseline="0" dirty="0">
                        <a:ln>
                          <a:noFill/>
                        </a:ln>
                        <a:solidFill>
                          <a:srgbClr val="0000CC"/>
                        </a:solidFill>
                        <a:effectLst/>
                        <a:latin typeface="+mn-lt"/>
                        <a:ea typeface="+mn-ea"/>
                        <a:cs typeface="+mn-cs"/>
                      </a:endParaRPr>
                    </a:p>
                  </a:txBody>
                  <a:tcPr anchor="ctr" horzOverflow="overflow"/>
                </a:tc>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400" b="1" u="none" strike="noStrike" kern="1200" cap="none" normalizeH="0" baseline="0" dirty="0">
                          <a:ln>
                            <a:noFill/>
                          </a:ln>
                          <a:solidFill>
                            <a:schemeClr val="bg1"/>
                          </a:solidFill>
                          <a:effectLst/>
                          <a:latin typeface="+mn-lt"/>
                        </a:rPr>
                        <a:t>Raises Eutychus (20:9-12)</a:t>
                      </a:r>
                      <a:endParaRPr kumimoji="0" lang="en-US" altLang="en-US" sz="2400" b="1" u="none" strike="noStrike" kern="1200" cap="none" normalizeH="0" baseline="0" dirty="0">
                        <a:ln>
                          <a:noFill/>
                        </a:ln>
                        <a:solidFill>
                          <a:schemeClr val="bg1"/>
                        </a:solidFill>
                        <a:effectLst/>
                        <a:latin typeface="+mn-lt"/>
                        <a:ea typeface="+mn-ea"/>
                        <a:cs typeface="+mn-cs"/>
                      </a:endParaRPr>
                    </a:p>
                  </a:txBody>
                  <a:tcPr anchor="ctr" horzOverflow="overflow"/>
                </a:tc>
                <a:extLst>
                  <a:ext uri="{0D108BD9-81ED-4DB2-BD59-A6C34878D82A}">
                    <a16:rowId xmlns:a16="http://schemas.microsoft.com/office/drawing/2014/main" val="3036090237"/>
                  </a:ext>
                </a:extLst>
              </a:tr>
              <a:tr h="731520">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400" b="1" u="none" strike="noStrike" kern="1200" cap="none" normalizeH="0" baseline="0" dirty="0">
                          <a:ln>
                            <a:noFill/>
                          </a:ln>
                          <a:solidFill>
                            <a:srgbClr val="0000CC"/>
                          </a:solidFill>
                          <a:effectLst/>
                          <a:latin typeface="+mn-lt"/>
                        </a:rPr>
                        <a:t>Jailed and miraculously freed (12:3-19)</a:t>
                      </a:r>
                      <a:endParaRPr kumimoji="0" lang="en-US" altLang="en-US" sz="2400" b="1" u="none" strike="noStrike" kern="1200" cap="none" normalizeH="0" baseline="0" dirty="0">
                        <a:ln>
                          <a:noFill/>
                        </a:ln>
                        <a:solidFill>
                          <a:srgbClr val="0000CC"/>
                        </a:solidFill>
                        <a:effectLst/>
                        <a:latin typeface="+mn-lt"/>
                        <a:ea typeface="+mn-ea"/>
                        <a:cs typeface="+mn-cs"/>
                      </a:endParaRPr>
                    </a:p>
                  </a:txBody>
                  <a:tcPr anchor="ctr" horzOverflow="overflow"/>
                </a:tc>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400" b="1" u="none" strike="noStrike" kern="1200" cap="none" normalizeH="0" baseline="0" dirty="0">
                          <a:ln>
                            <a:noFill/>
                          </a:ln>
                          <a:solidFill>
                            <a:schemeClr val="bg1"/>
                          </a:solidFill>
                          <a:effectLst/>
                          <a:latin typeface="+mn-lt"/>
                        </a:rPr>
                        <a:t>Jailed and miraculously freed (16:25-34)</a:t>
                      </a:r>
                      <a:endParaRPr kumimoji="0" lang="en-US" altLang="en-US" sz="2400" b="1" u="none" strike="noStrike" kern="1200" cap="none" normalizeH="0" baseline="0" dirty="0">
                        <a:ln>
                          <a:noFill/>
                        </a:ln>
                        <a:solidFill>
                          <a:schemeClr val="bg1"/>
                        </a:solidFill>
                        <a:effectLst/>
                        <a:latin typeface="+mn-lt"/>
                        <a:ea typeface="+mn-ea"/>
                        <a:cs typeface="+mn-cs"/>
                      </a:endParaRPr>
                    </a:p>
                  </a:txBody>
                  <a:tcPr anchor="ctr" horzOverflow="overflow"/>
                </a:tc>
                <a:extLst>
                  <a:ext uri="{0D108BD9-81ED-4DB2-BD59-A6C34878D82A}">
                    <a16:rowId xmlns:a16="http://schemas.microsoft.com/office/drawing/2014/main" val="2574615815"/>
                  </a:ext>
                </a:extLst>
              </a:tr>
            </a:tbl>
          </a:graphicData>
        </a:graphic>
      </p:graphicFrame>
    </p:spTree>
    <p:extLst>
      <p:ext uri="{BB962C8B-B14F-4D97-AF65-F5344CB8AC3E}">
        <p14:creationId xmlns:p14="http://schemas.microsoft.com/office/powerpoint/2010/main" val="766360752"/>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742950" indent="-742950" algn="ctr" eaLnBrk="1" hangingPunct="1">
              <a:buClr>
                <a:srgbClr val="CC66FF"/>
              </a:buClr>
              <a:buFont typeface="+mj-lt"/>
              <a:buAutoNum type="alphaUcPeriod" startAt="2"/>
            </a:pPr>
            <a:r>
              <a:rPr lang="en-US" sz="3600" dirty="0">
                <a:effectLst>
                  <a:outerShdw blurRad="38100" dist="38100" dir="2700000" algn="tl">
                    <a:srgbClr val="000000">
                      <a:alpha val="43137"/>
                    </a:srgbClr>
                  </a:outerShdw>
                </a:effectLst>
              </a:rPr>
              <a:t>Genesis 26:14b-15</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Philistines’ Response</a:t>
            </a:r>
          </a:p>
        </p:txBody>
      </p:sp>
      <p:sp>
        <p:nvSpPr>
          <p:cNvPr id="161795" name="Rectangle 3"/>
          <p:cNvSpPr>
            <a:spLocks noGrp="1" noChangeArrowheads="1"/>
          </p:cNvSpPr>
          <p:nvPr>
            <p:ph type="body" idx="1"/>
          </p:nvPr>
        </p:nvSpPr>
        <p:spPr>
          <a:xfrm>
            <a:off x="914399" y="2552700"/>
            <a:ext cx="3810001" cy="1752600"/>
          </a:xfrm>
        </p:spPr>
        <p:txBody>
          <a:bodyPr/>
          <a:lstStyle/>
          <a:p>
            <a:pPr marL="457200" lvl="3" indent="-457200" eaLnBrk="1" hangingPunct="1">
              <a:spcBef>
                <a:spcPts val="0"/>
              </a:spcBef>
              <a:spcAft>
                <a:spcPts val="3600"/>
              </a:spcAft>
              <a:buClr>
                <a:srgbClr val="00FF00"/>
              </a:buClr>
              <a:buFont typeface="+mj-lt"/>
              <a:buAutoNum type="arabicPeriod"/>
              <a:defRPr/>
            </a:pPr>
            <a:r>
              <a:rPr lang="en-US" dirty="0">
                <a:effectLst>
                  <a:outerShdw blurRad="38100" dist="38100" dir="2700000" algn="tl">
                    <a:srgbClr val="000000">
                      <a:alpha val="43137"/>
                    </a:srgbClr>
                  </a:outerShdw>
                </a:effectLst>
              </a:rPr>
              <a:t>Internal (14b)</a:t>
            </a:r>
          </a:p>
          <a:p>
            <a:pPr marL="457200" lvl="3" indent="-457200" eaLnBrk="1" hangingPunct="1">
              <a:spcBef>
                <a:spcPts val="0"/>
              </a:spcBef>
              <a:spcAft>
                <a:spcPts val="36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External (15)</a:t>
            </a:r>
          </a:p>
        </p:txBody>
      </p:sp>
      <p:pic>
        <p:nvPicPr>
          <p:cNvPr id="2" name="Picture 1">
            <a:extLst>
              <a:ext uri="{FF2B5EF4-FFF2-40B4-BE49-F238E27FC236}">
                <a16:creationId xmlns:a16="http://schemas.microsoft.com/office/drawing/2014/main" id="{362121EE-5045-1042-0924-76C26DB12A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2368583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4095750" y="228600"/>
            <a:ext cx="4000500" cy="914400"/>
          </a:xfrm>
        </p:spPr>
        <p:txBody>
          <a:bodyPr/>
          <a:lstStyle/>
          <a:p>
            <a:pPr algn="ctr" eaLnBrk="1" hangingPunct="1"/>
            <a:r>
              <a:rPr lang="en-US" sz="3200" dirty="0">
                <a:effectLst>
                  <a:outerShdw blurRad="38100" dist="38100" dir="2700000" algn="tl">
                    <a:srgbClr val="000000">
                      <a:alpha val="43137"/>
                    </a:srgbClr>
                  </a:outerShdw>
                </a:effectLst>
              </a:rPr>
              <a:t>Genesis 12</a:t>
            </a:r>
            <a:r>
              <a:rPr lang="en-US" sz="3200" dirty="0">
                <a:effectLst>
                  <a:outerShdw blurRad="38100" dist="38100" dir="2700000" algn="tl">
                    <a:srgbClr val="000000">
                      <a:alpha val="43137"/>
                    </a:srgbClr>
                  </a:outerShdw>
                </a:effectLst>
                <a:cs typeface="Calibri" panose="020F0502020204030204" pitchFamily="34" charset="0"/>
              </a:rPr>
              <a:t>‒25</a:t>
            </a:r>
            <a:br>
              <a:rPr lang="en-US" sz="3200" dirty="0">
                <a:effectLst>
                  <a:outerShdw blurRad="38100" dist="38100" dir="2700000" algn="tl">
                    <a:srgbClr val="000000">
                      <a:alpha val="43137"/>
                    </a:srgbClr>
                  </a:outerShdw>
                </a:effectLst>
                <a:cs typeface="Calibri" panose="020F0502020204030204" pitchFamily="34" charset="0"/>
              </a:rPr>
            </a:br>
            <a:r>
              <a:rPr lang="en-US" sz="2400" b="1" dirty="0">
                <a:solidFill>
                  <a:srgbClr val="FFFFCC"/>
                </a:solidFill>
                <a:effectLst>
                  <a:outerShdw blurRad="38100" dist="38100" dir="2700000" algn="tl">
                    <a:srgbClr val="000000">
                      <a:alpha val="43137"/>
                    </a:srgbClr>
                  </a:outerShdw>
                </a:effectLst>
                <a:ea typeface="+mn-ea"/>
                <a:cs typeface="+mn-cs"/>
              </a:rPr>
              <a:t>Abraham’s Early Journeys</a:t>
            </a:r>
          </a:p>
        </p:txBody>
      </p:sp>
      <p:pic>
        <p:nvPicPr>
          <p:cNvPr id="6" name="Picture 5">
            <a:extLst>
              <a:ext uri="{FF2B5EF4-FFF2-40B4-BE49-F238E27FC236}">
                <a16:creationId xmlns:a16="http://schemas.microsoft.com/office/drawing/2014/main" id="{47546BD8-01E6-4589-930B-9B8EB20E28B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15600" y="152400"/>
            <a:ext cx="1074928" cy="914400"/>
          </a:xfrm>
          <a:prstGeom prst="rect">
            <a:avLst/>
          </a:prstGeom>
        </p:spPr>
      </p:pic>
      <p:graphicFrame>
        <p:nvGraphicFramePr>
          <p:cNvPr id="4" name="Table 4">
            <a:extLst>
              <a:ext uri="{FF2B5EF4-FFF2-40B4-BE49-F238E27FC236}">
                <a16:creationId xmlns:a16="http://schemas.microsoft.com/office/drawing/2014/main" id="{B1CD723D-B839-526A-B1A0-831FDAA799C5}"/>
              </a:ext>
            </a:extLst>
          </p:cNvPr>
          <p:cNvGraphicFramePr>
            <a:graphicFrameLocks noGrp="1"/>
          </p:cNvGraphicFramePr>
          <p:nvPr>
            <p:ph idx="1"/>
            <p:extLst>
              <p:ext uri="{D42A27DB-BD31-4B8C-83A1-F6EECF244321}">
                <p14:modId xmlns:p14="http://schemas.microsoft.com/office/powerpoint/2010/main" val="3737497590"/>
              </p:ext>
            </p:extLst>
          </p:nvPr>
        </p:nvGraphicFramePr>
        <p:xfrm>
          <a:off x="609600" y="1351280"/>
          <a:ext cx="11353800" cy="5143500"/>
        </p:xfrm>
        <a:graphic>
          <a:graphicData uri="http://schemas.openxmlformats.org/drawingml/2006/table">
            <a:tbl>
              <a:tblPr firstRow="1" bandRow="1">
                <a:tableStyleId>{5940675A-B579-460E-94D1-54222C63F5DA}</a:tableStyleId>
              </a:tblPr>
              <a:tblGrid>
                <a:gridCol w="5676900">
                  <a:extLst>
                    <a:ext uri="{9D8B030D-6E8A-4147-A177-3AD203B41FA5}">
                      <a16:colId xmlns:a16="http://schemas.microsoft.com/office/drawing/2014/main" val="3038107700"/>
                    </a:ext>
                  </a:extLst>
                </a:gridCol>
                <a:gridCol w="5676900">
                  <a:extLst>
                    <a:ext uri="{9D8B030D-6E8A-4147-A177-3AD203B41FA5}">
                      <a16:colId xmlns:a16="http://schemas.microsoft.com/office/drawing/2014/main" val="1663733028"/>
                    </a:ext>
                  </a:extLst>
                </a:gridCol>
              </a:tblGrid>
              <a:tr h="4516120">
                <a:tc>
                  <a:txBody>
                    <a:bodyPr/>
                    <a:lstStyle/>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Unconditional promises (Gen. 12:1-3)</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From Haran to Canaan (Gen. 12:4-5)</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In Canaan (Gen. 12:6-9)</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In Egypt (Gen. 12:10-20)</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Abram and Lot Separate (Gen. 13:1-13)</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Reaffirmation of Abram’s promises (Gen. 13:14-18)</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Abram Rescues Lot (14:1-24)</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Abrahamic Covenant (15:1-21)</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Hagar &amp; Ishmael (16:1-16)</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Circumcision  (Gen. 17:1-27)</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Sodom  &amp; Gomorrah (Gen. 18‒19)</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Abraham &amp; Abimelech (Gen. 20)</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Isaac’s birth (Gen. 21:1-7)</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Ishmael’s expulsion (21:8-21)</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1" i="0" u="sng" strike="noStrike" kern="0" cap="none" spc="0" normalizeH="0" baseline="0" noProof="0" dirty="0">
                          <a:ln>
                            <a:noFill/>
                          </a:ln>
                          <a:solidFill>
                            <a:srgbClr val="FFFFCC"/>
                          </a:solidFill>
                          <a:effectLst>
                            <a:outerShdw blurRad="38100" dist="38100" dir="2700000" algn="tl">
                              <a:srgbClr val="000000"/>
                            </a:outerShdw>
                          </a:effectLst>
                          <a:uLnTx/>
                          <a:uFillTx/>
                          <a:latin typeface="Calibri" panose="020F0502020204030204" pitchFamily="34" charset="0"/>
                          <a:ea typeface="+mn-ea"/>
                          <a:cs typeface="Calibri" panose="020F0502020204030204" pitchFamily="34" charset="0"/>
                        </a:rPr>
                        <a:t>Abraham &amp; Abimelech’s covenant (21:22-34)</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Abraham sacrifices Isaac (22)</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Sarah’s death (23)</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Isaac’s marriage (24)</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Abraham &amp; Keturah (25:1-6)</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Abraham’s death (25:7-11)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809511595"/>
                  </a:ext>
                </a:extLst>
              </a:tr>
            </a:tbl>
          </a:graphicData>
        </a:graphic>
      </p:graphicFrame>
    </p:spTree>
    <p:extLst>
      <p:ext uri="{BB962C8B-B14F-4D97-AF65-F5344CB8AC3E}">
        <p14:creationId xmlns:p14="http://schemas.microsoft.com/office/powerpoint/2010/main" val="31086803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627513" y="2057400"/>
            <a:ext cx="6500227" cy="1143000"/>
          </a:xfrm>
        </p:spPr>
        <p:txBody>
          <a:bodyPr/>
          <a:lstStyle/>
          <a:p>
            <a:pPr marL="0" indent="0" algn="just">
              <a:spcBef>
                <a:spcPts val="0"/>
              </a:spcBef>
              <a:spcAft>
                <a:spcPts val="0"/>
              </a:spcAft>
              <a:buNone/>
            </a:pPr>
            <a:r>
              <a:rPr lang="en-US" dirty="0">
                <a:effectLst>
                  <a:outerShdw blurRad="38100" dist="38100" dir="2700000" algn="tl">
                    <a:srgbClr val="000000">
                      <a:alpha val="43137"/>
                    </a:srgbClr>
                  </a:outerShdw>
                </a:effectLst>
              </a:rPr>
              <a:t>“The envy of the Philistines was so great that they were willing to cut off vital water supply in the context of a famine.”</a:t>
            </a:r>
          </a:p>
        </p:txBody>
      </p:sp>
      <p:sp>
        <p:nvSpPr>
          <p:cNvPr id="4" name="Text Box 5"/>
          <p:cNvSpPr txBox="1">
            <a:spLocks noChangeArrowheads="1"/>
          </p:cNvSpPr>
          <p:nvPr/>
        </p:nvSpPr>
        <p:spPr bwMode="auto">
          <a:xfrm>
            <a:off x="3381375" y="295870"/>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The Book of Genesis, </a:t>
            </a:r>
            <a:r>
              <a:rPr lang="en-US" altLang="en-US" sz="1800" dirty="0">
                <a:effectLst>
                  <a:outerShdw blurRad="38100" dist="38100" dir="2700000" algn="tl">
                    <a:srgbClr val="000000"/>
                  </a:outerShdw>
                </a:effectLst>
                <a:latin typeface="Calibri" panose="020F0502020204030204" pitchFamily="34" charset="0"/>
                <a:cs typeface="+mn-cs"/>
              </a:rPr>
              <a:t>412</a:t>
            </a:r>
          </a:p>
        </p:txBody>
      </p:sp>
      <p:pic>
        <p:nvPicPr>
          <p:cNvPr id="5" name="Picture 4">
            <a:extLst>
              <a:ext uri="{FF2B5EF4-FFF2-40B4-BE49-F238E27FC236}">
                <a16:creationId xmlns:a16="http://schemas.microsoft.com/office/drawing/2014/main" id="{795B7A00-E364-4431-A644-EF24666BAF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 y="76200"/>
            <a:ext cx="684944" cy="914400"/>
          </a:xfrm>
          <a:prstGeom prst="rect">
            <a:avLst/>
          </a:prstGeom>
          <a:ln>
            <a:solidFill>
              <a:schemeClr val="tx1"/>
            </a:solidFill>
          </a:ln>
        </p:spPr>
      </p:pic>
      <p:pic>
        <p:nvPicPr>
          <p:cNvPr id="7" name="Picture 6">
            <a:extLst>
              <a:ext uri="{FF2B5EF4-FFF2-40B4-BE49-F238E27FC236}">
                <a16:creationId xmlns:a16="http://schemas.microsoft.com/office/drawing/2014/main" id="{DF2D6D1B-0318-472E-8E81-E3CCEE0E7865}"/>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0850147" y="76200"/>
            <a:ext cx="732253" cy="1097280"/>
          </a:xfrm>
          <a:prstGeom prst="rect">
            <a:avLst/>
          </a:prstGeom>
          <a:ln>
            <a:solidFill>
              <a:schemeClr val="tx1"/>
            </a:solidFill>
          </a:ln>
        </p:spPr>
      </p:pic>
      <p:pic>
        <p:nvPicPr>
          <p:cNvPr id="6" name="Picture 5">
            <a:extLst>
              <a:ext uri="{FF2B5EF4-FFF2-40B4-BE49-F238E27FC236}">
                <a16:creationId xmlns:a16="http://schemas.microsoft.com/office/drawing/2014/main" id="{6EAF0CDD-D1CE-C149-17C0-F0187244E5E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pic>
        <p:nvPicPr>
          <p:cNvPr id="11" name="Picture 10">
            <a:extLst>
              <a:ext uri="{FF2B5EF4-FFF2-40B4-BE49-F238E27FC236}">
                <a16:creationId xmlns:a16="http://schemas.microsoft.com/office/drawing/2014/main" id="{65B5045F-297F-1C96-6F5A-973D018975C5}"/>
              </a:ext>
            </a:extLst>
          </p:cNvPr>
          <p:cNvPicPr>
            <a:picLocks noChangeAspect="1"/>
          </p:cNvPicPr>
          <p:nvPr/>
        </p:nvPicPr>
        <p:blipFill>
          <a:blip r:embed="rId7"/>
          <a:stretch>
            <a:fillRect/>
          </a:stretch>
        </p:blipFill>
        <p:spPr>
          <a:xfrm>
            <a:off x="1600200" y="4232787"/>
            <a:ext cx="5219327" cy="2530262"/>
          </a:xfrm>
          <a:prstGeom prst="rect">
            <a:avLst/>
          </a:prstGeom>
        </p:spPr>
      </p:pic>
    </p:spTree>
    <p:extLst>
      <p:ext uri="{BB962C8B-B14F-4D97-AF65-F5344CB8AC3E}">
        <p14:creationId xmlns:p14="http://schemas.microsoft.com/office/powerpoint/2010/main" val="37352291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III. Genesis 26:12-22</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Struggle for the Wells</a:t>
            </a:r>
          </a:p>
        </p:txBody>
      </p:sp>
      <p:sp>
        <p:nvSpPr>
          <p:cNvPr id="161795" name="Rectangle 3"/>
          <p:cNvSpPr>
            <a:spLocks noGrp="1" noChangeArrowheads="1"/>
          </p:cNvSpPr>
          <p:nvPr>
            <p:ph type="body" idx="1"/>
          </p:nvPr>
        </p:nvSpPr>
        <p:spPr>
          <a:xfrm>
            <a:off x="585217" y="2057400"/>
            <a:ext cx="7788900" cy="2743200"/>
          </a:xfrm>
        </p:spPr>
        <p:txBody>
          <a:bodyPr/>
          <a:lstStyle/>
          <a:p>
            <a:pPr marL="457200" lvl="2" indent="-457200" eaLnBrk="1" hangingPunct="1">
              <a:spcBef>
                <a:spcPts val="0"/>
              </a:spcBef>
              <a:spcAft>
                <a:spcPts val="36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Isaac’s prosperity (12-14a)</a:t>
            </a:r>
          </a:p>
          <a:p>
            <a:pPr marL="457200" lvl="2" indent="-457200" eaLnBrk="1" hangingPunct="1">
              <a:spcBef>
                <a:spcPts val="0"/>
              </a:spcBef>
              <a:spcAft>
                <a:spcPts val="36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Philistines’ response (14b-15)</a:t>
            </a:r>
          </a:p>
          <a:p>
            <a:pPr marL="457200" lvl="2" indent="-457200" eaLnBrk="1" hangingPunct="1">
              <a:spcBef>
                <a:spcPts val="0"/>
              </a:spcBef>
              <a:spcAft>
                <a:spcPts val="36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Abimelech’s request (16)</a:t>
            </a:r>
          </a:p>
          <a:p>
            <a:pPr marL="457200" lvl="2" indent="-457200" eaLnBrk="1" hangingPunct="1">
              <a:spcBef>
                <a:spcPts val="0"/>
              </a:spcBef>
              <a:spcAft>
                <a:spcPts val="36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Isaac’s departure (17)</a:t>
            </a:r>
          </a:p>
          <a:p>
            <a:pPr marL="457200" lvl="2" indent="-457200" eaLnBrk="1" hangingPunct="1">
              <a:spcBef>
                <a:spcPts val="0"/>
              </a:spcBef>
              <a:spcAft>
                <a:spcPts val="36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Struggle for the wells (18-22)</a:t>
            </a:r>
          </a:p>
        </p:txBody>
      </p:sp>
      <p:pic>
        <p:nvPicPr>
          <p:cNvPr id="2" name="Picture 1">
            <a:extLst>
              <a:ext uri="{FF2B5EF4-FFF2-40B4-BE49-F238E27FC236}">
                <a16:creationId xmlns:a16="http://schemas.microsoft.com/office/drawing/2014/main" id="{ABBA572F-EDD0-CA75-E7B9-59AD5463139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2267852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4095750" y="228600"/>
            <a:ext cx="4000500" cy="914400"/>
          </a:xfrm>
        </p:spPr>
        <p:txBody>
          <a:bodyPr/>
          <a:lstStyle/>
          <a:p>
            <a:pPr algn="ctr" eaLnBrk="1" hangingPunct="1"/>
            <a:r>
              <a:rPr lang="en-US" sz="3600" dirty="0">
                <a:effectLst>
                  <a:outerShdw blurRad="38100" dist="38100" dir="2700000" algn="tl">
                    <a:srgbClr val="000000">
                      <a:alpha val="43137"/>
                    </a:srgbClr>
                  </a:outerShdw>
                </a:effectLst>
              </a:rPr>
              <a:t>8 New Promises</a:t>
            </a:r>
            <a:br>
              <a:rPr lang="en-US" sz="3600" dirty="0">
                <a:effectLst>
                  <a:outerShdw blurRad="38100" dist="38100" dir="2700000" algn="tl">
                    <a:srgbClr val="000000">
                      <a:alpha val="43137"/>
                    </a:srgbClr>
                  </a:outerShdw>
                </a:effectLst>
              </a:rPr>
            </a:br>
            <a:r>
              <a:rPr lang="en-US" sz="2800" b="1" dirty="0">
                <a:solidFill>
                  <a:srgbClr val="FFFFCC"/>
                </a:solidFill>
                <a:effectLst>
                  <a:outerShdw blurRad="38100" dist="38100" dir="2700000" algn="tl">
                    <a:srgbClr val="000000">
                      <a:alpha val="43137"/>
                    </a:srgbClr>
                  </a:outerShdw>
                </a:effectLst>
                <a:ea typeface="+mn-ea"/>
                <a:cs typeface="+mn-cs"/>
              </a:rPr>
              <a:t>Genesis 12:1-3</a:t>
            </a:r>
          </a:p>
        </p:txBody>
      </p:sp>
      <p:sp>
        <p:nvSpPr>
          <p:cNvPr id="161795" name="Rectangle 3"/>
          <p:cNvSpPr>
            <a:spLocks noGrp="1" noChangeArrowheads="1"/>
          </p:cNvSpPr>
          <p:nvPr>
            <p:ph type="body" idx="1"/>
          </p:nvPr>
        </p:nvSpPr>
        <p:spPr>
          <a:xfrm>
            <a:off x="585217" y="1295400"/>
            <a:ext cx="7187183" cy="5029200"/>
          </a:xfrm>
        </p:spPr>
        <p:txBody>
          <a:bodyPr/>
          <a:lstStyle/>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Land (Gen. 12:1b)</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Great nation (Gen. 12:2a)</a:t>
            </a:r>
          </a:p>
          <a:p>
            <a:pPr marL="457200" lvl="2" indent="-457200" eaLnBrk="1" hangingPunct="1">
              <a:spcBef>
                <a:spcPts val="0"/>
              </a:spcBef>
              <a:spcAft>
                <a:spcPts val="12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Personal blessing (Gen. 12:2b)</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Great name (Gen. 12:2c)</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Blessing to others (Gen. 12:2d)</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Blessing to blessers (Gen. 12:3a)</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Cursing to cursers (Gen. 12:3b)</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Blessing to the world (Gen. 12:3c)</a:t>
            </a:r>
          </a:p>
        </p:txBody>
      </p:sp>
      <p:pic>
        <p:nvPicPr>
          <p:cNvPr id="2" name="Picture 1">
            <a:extLst>
              <a:ext uri="{FF2B5EF4-FFF2-40B4-BE49-F238E27FC236}">
                <a16:creationId xmlns:a16="http://schemas.microsoft.com/office/drawing/2014/main" id="{E7B5FE8C-97C6-ABB8-BADC-D11C5E3E89E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521444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III. Genesis 26:12-22</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Struggle for the Wells</a:t>
            </a:r>
          </a:p>
        </p:txBody>
      </p:sp>
      <p:sp>
        <p:nvSpPr>
          <p:cNvPr id="161795" name="Rectangle 3"/>
          <p:cNvSpPr>
            <a:spLocks noGrp="1" noChangeArrowheads="1"/>
          </p:cNvSpPr>
          <p:nvPr>
            <p:ph type="body" idx="1"/>
          </p:nvPr>
        </p:nvSpPr>
        <p:spPr>
          <a:xfrm>
            <a:off x="585217" y="2057400"/>
            <a:ext cx="7788900" cy="2743200"/>
          </a:xfrm>
        </p:spPr>
        <p:txBody>
          <a:bodyPr/>
          <a:lstStyle/>
          <a:p>
            <a:pPr marL="457200" lvl="2" indent="-457200" eaLnBrk="1" hangingPunct="1">
              <a:spcBef>
                <a:spcPts val="0"/>
              </a:spcBef>
              <a:spcAft>
                <a:spcPts val="36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Isaac’s prosperity (12-14a)</a:t>
            </a:r>
          </a:p>
          <a:p>
            <a:pPr marL="457200" lvl="2" indent="-457200" eaLnBrk="1" hangingPunct="1">
              <a:spcBef>
                <a:spcPts val="0"/>
              </a:spcBef>
              <a:spcAft>
                <a:spcPts val="36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Philistines’ response (14b-15)</a:t>
            </a:r>
          </a:p>
          <a:p>
            <a:pPr marL="457200" lvl="2" indent="-457200" eaLnBrk="1" hangingPunct="1">
              <a:spcBef>
                <a:spcPts val="0"/>
              </a:spcBef>
              <a:spcAft>
                <a:spcPts val="36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Abimelech’s request (16)</a:t>
            </a:r>
          </a:p>
          <a:p>
            <a:pPr marL="457200" lvl="2" indent="-457200" eaLnBrk="1" hangingPunct="1">
              <a:spcBef>
                <a:spcPts val="0"/>
              </a:spcBef>
              <a:spcAft>
                <a:spcPts val="36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Isaac’s departure (17)</a:t>
            </a:r>
          </a:p>
          <a:p>
            <a:pPr marL="457200" lvl="2" indent="-457200" eaLnBrk="1" hangingPunct="1">
              <a:spcBef>
                <a:spcPts val="0"/>
              </a:spcBef>
              <a:spcAft>
                <a:spcPts val="36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Struggle for the wells (18-22)</a:t>
            </a:r>
          </a:p>
        </p:txBody>
      </p:sp>
      <p:pic>
        <p:nvPicPr>
          <p:cNvPr id="2" name="Picture 1">
            <a:extLst>
              <a:ext uri="{FF2B5EF4-FFF2-40B4-BE49-F238E27FC236}">
                <a16:creationId xmlns:a16="http://schemas.microsoft.com/office/drawing/2014/main" id="{ABBA572F-EDD0-CA75-E7B9-59AD5463139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41200172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0AD4ED04-9FC1-38BE-B904-18D8FF1F3B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0464" y="137160"/>
            <a:ext cx="7171072" cy="65836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Oval 7">
            <a:extLst>
              <a:ext uri="{FF2B5EF4-FFF2-40B4-BE49-F238E27FC236}">
                <a16:creationId xmlns:a16="http://schemas.microsoft.com/office/drawing/2014/main" id="{7067836A-DC3D-A431-130F-B3E0B2DE1E96}"/>
              </a:ext>
            </a:extLst>
          </p:cNvPr>
          <p:cNvSpPr>
            <a:spLocks noChangeArrowheads="1"/>
          </p:cNvSpPr>
          <p:nvPr/>
        </p:nvSpPr>
        <p:spPr bwMode="auto">
          <a:xfrm>
            <a:off x="2586664" y="5029200"/>
            <a:ext cx="1299536" cy="762000"/>
          </a:xfrm>
          <a:prstGeom prst="ellipse">
            <a:avLst/>
          </a:prstGeom>
          <a:noFill/>
          <a:ln w="762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Tree>
    <p:extLst>
      <p:ext uri="{BB962C8B-B14F-4D97-AF65-F5344CB8AC3E}">
        <p14:creationId xmlns:p14="http://schemas.microsoft.com/office/powerpoint/2010/main" val="2931856279"/>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1066800" y="1371601"/>
            <a:ext cx="5791200" cy="4119563"/>
          </a:xfrm>
        </p:spPr>
        <p:txBody>
          <a:bodyPr/>
          <a:lstStyle/>
          <a:p>
            <a:pPr marL="457200" lvl="1" indent="-457200" eaLnBrk="1" hangingPunct="1">
              <a:spcBef>
                <a:spcPts val="0"/>
              </a:spcBef>
              <a:spcAft>
                <a:spcPts val="3000"/>
              </a:spcAft>
              <a:buClr>
                <a:schemeClr val="tx2"/>
              </a:buClr>
              <a:buSzPct val="100000"/>
              <a:buFont typeface="Wingdings" pitchFamily="2" charset="2"/>
              <a:buAutoNum type="romanUcPeriod"/>
              <a:defRPr/>
            </a:pPr>
            <a:r>
              <a:rPr lang="en-US" b="1" dirty="0">
                <a:solidFill>
                  <a:srgbClr val="FFFFCC"/>
                </a:solidFill>
                <a:effectLst>
                  <a:outerShdw blurRad="38100" dist="38100" dir="2700000" algn="tl">
                    <a:srgbClr val="000000">
                      <a:alpha val="43137"/>
                    </a:srgbClr>
                  </a:outerShdw>
                </a:effectLst>
              </a:rPr>
              <a:t>Genesis 1-11 (four events)</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Creation (1-2)</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Fall (3-5)</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Flood (6-9)</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National dispersion (10-11)</a:t>
            </a:r>
          </a:p>
        </p:txBody>
      </p:sp>
      <p:pic>
        <p:nvPicPr>
          <p:cNvPr id="2" name="Picture 4" descr="5 Bible Lessons to Learn From the Book of Genesis | Jack Wellman">
            <a:extLst>
              <a:ext uri="{FF2B5EF4-FFF2-40B4-BE49-F238E27FC236}">
                <a16:creationId xmlns:a16="http://schemas.microsoft.com/office/drawing/2014/main" id="{86B279D7-E07E-42EE-BC3D-7CC92BFCD41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92767" y="2286000"/>
            <a:ext cx="3432433" cy="2286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050">
            <a:extLst>
              <a:ext uri="{FF2B5EF4-FFF2-40B4-BE49-F238E27FC236}">
                <a16:creationId xmlns:a16="http://schemas.microsoft.com/office/drawing/2014/main" id="{7E2A6228-CB3B-4F20-9370-1D1ADE66104D}"/>
              </a:ext>
            </a:extLst>
          </p:cNvPr>
          <p:cNvSpPr>
            <a:spLocks noGrp="1" noChangeArrowheads="1"/>
          </p:cNvSpPr>
          <p:nvPr>
            <p:ph type="title"/>
          </p:nvPr>
        </p:nvSpPr>
        <p:spPr>
          <a:xfrm>
            <a:off x="3924300" y="228600"/>
            <a:ext cx="4343400" cy="914400"/>
          </a:xfrm>
        </p:spPr>
        <p:txBody>
          <a:bodyPr/>
          <a:lstStyle/>
          <a:p>
            <a:pPr algn="ctr" eaLnBrk="1" hangingPunct="1"/>
            <a:r>
              <a:rPr lang="en-US" sz="3600" dirty="0">
                <a:effectLst>
                  <a:outerShdw blurRad="38100" dist="38100" dir="2700000" algn="tl">
                    <a:srgbClr val="000000">
                      <a:alpha val="43137"/>
                    </a:srgbClr>
                  </a:outerShdw>
                </a:effectLst>
              </a:rPr>
              <a:t>GENESIS STRUCTURE</a:t>
            </a:r>
          </a:p>
        </p:txBody>
      </p:sp>
      <p:pic>
        <p:nvPicPr>
          <p:cNvPr id="9" name="Picture 8">
            <a:extLst>
              <a:ext uri="{FF2B5EF4-FFF2-40B4-BE49-F238E27FC236}">
                <a16:creationId xmlns:a16="http://schemas.microsoft.com/office/drawing/2014/main" id="{57E6D205-418D-486C-A1FC-476A121F41D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15600" y="152400"/>
            <a:ext cx="1074928" cy="9144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F03AF2E-C7F2-07A0-A14A-44D0492BF5BF}"/>
              </a:ext>
            </a:extLst>
          </p:cNvPr>
          <p:cNvPicPr>
            <a:picLocks noChangeAspect="1"/>
          </p:cNvPicPr>
          <p:nvPr/>
        </p:nvPicPr>
        <p:blipFill>
          <a:blip r:embed="rId2"/>
          <a:stretch>
            <a:fillRect/>
          </a:stretch>
        </p:blipFill>
        <p:spPr>
          <a:xfrm>
            <a:off x="1514255" y="137160"/>
            <a:ext cx="9163491" cy="6583680"/>
          </a:xfrm>
          <a:prstGeom prst="rect">
            <a:avLst/>
          </a:prstGeom>
        </p:spPr>
      </p:pic>
    </p:spTree>
    <p:extLst>
      <p:ext uri="{BB962C8B-B14F-4D97-AF65-F5344CB8AC3E}">
        <p14:creationId xmlns:p14="http://schemas.microsoft.com/office/powerpoint/2010/main" val="3515573523"/>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III. Genesis 26:12-22</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Struggle for the Wells</a:t>
            </a:r>
          </a:p>
        </p:txBody>
      </p:sp>
      <p:sp>
        <p:nvSpPr>
          <p:cNvPr id="161795" name="Rectangle 3"/>
          <p:cNvSpPr>
            <a:spLocks noGrp="1" noChangeArrowheads="1"/>
          </p:cNvSpPr>
          <p:nvPr>
            <p:ph type="body" idx="1"/>
          </p:nvPr>
        </p:nvSpPr>
        <p:spPr>
          <a:xfrm>
            <a:off x="585217" y="2057400"/>
            <a:ext cx="7788900" cy="2743200"/>
          </a:xfrm>
        </p:spPr>
        <p:txBody>
          <a:bodyPr/>
          <a:lstStyle/>
          <a:p>
            <a:pPr marL="457200" lvl="2" indent="-457200" eaLnBrk="1" hangingPunct="1">
              <a:spcBef>
                <a:spcPts val="0"/>
              </a:spcBef>
              <a:spcAft>
                <a:spcPts val="36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Isaac’s prosperity (12-14a)</a:t>
            </a:r>
          </a:p>
          <a:p>
            <a:pPr marL="457200" lvl="2" indent="-457200" eaLnBrk="1" hangingPunct="1">
              <a:spcBef>
                <a:spcPts val="0"/>
              </a:spcBef>
              <a:spcAft>
                <a:spcPts val="36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Philistines’ response (14b-15)</a:t>
            </a:r>
          </a:p>
          <a:p>
            <a:pPr marL="457200" lvl="2" indent="-457200" eaLnBrk="1" hangingPunct="1">
              <a:spcBef>
                <a:spcPts val="0"/>
              </a:spcBef>
              <a:spcAft>
                <a:spcPts val="36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Abimelech’s request (16)</a:t>
            </a:r>
          </a:p>
          <a:p>
            <a:pPr marL="457200" lvl="2" indent="-457200" eaLnBrk="1" hangingPunct="1">
              <a:spcBef>
                <a:spcPts val="0"/>
              </a:spcBef>
              <a:spcAft>
                <a:spcPts val="36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Isaac’s departure (17)</a:t>
            </a:r>
          </a:p>
          <a:p>
            <a:pPr marL="457200" lvl="2" indent="-457200" eaLnBrk="1" hangingPunct="1">
              <a:spcBef>
                <a:spcPts val="0"/>
              </a:spcBef>
              <a:spcAft>
                <a:spcPts val="36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Struggle for the wells (18-22)</a:t>
            </a:r>
          </a:p>
        </p:txBody>
      </p:sp>
      <p:pic>
        <p:nvPicPr>
          <p:cNvPr id="2" name="Picture 1">
            <a:extLst>
              <a:ext uri="{FF2B5EF4-FFF2-40B4-BE49-F238E27FC236}">
                <a16:creationId xmlns:a16="http://schemas.microsoft.com/office/drawing/2014/main" id="{ABBA572F-EDD0-CA75-E7B9-59AD5463139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8697359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742950" indent="-742950" algn="ctr" eaLnBrk="1" hangingPunct="1">
              <a:buClr>
                <a:srgbClr val="CC66FF"/>
              </a:buClr>
              <a:buFont typeface="+mj-lt"/>
              <a:buAutoNum type="alphaUcPeriod" startAt="5"/>
            </a:pPr>
            <a:r>
              <a:rPr lang="en-US" sz="3600" dirty="0">
                <a:effectLst>
                  <a:outerShdw blurRad="38100" dist="38100" dir="2700000" algn="tl">
                    <a:srgbClr val="000000">
                      <a:alpha val="43137"/>
                    </a:srgbClr>
                  </a:outerShdw>
                </a:effectLst>
              </a:rPr>
              <a:t>Genesis 26:18-22</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Struggle for the Wells</a:t>
            </a:r>
          </a:p>
        </p:txBody>
      </p:sp>
      <p:sp>
        <p:nvSpPr>
          <p:cNvPr id="161795" name="Rectangle 3"/>
          <p:cNvSpPr>
            <a:spLocks noGrp="1" noChangeArrowheads="1"/>
          </p:cNvSpPr>
          <p:nvPr>
            <p:ph type="body" idx="1"/>
          </p:nvPr>
        </p:nvSpPr>
        <p:spPr>
          <a:xfrm>
            <a:off x="914399" y="2552700"/>
            <a:ext cx="5943601" cy="1752600"/>
          </a:xfrm>
        </p:spPr>
        <p:txBody>
          <a:bodyPr/>
          <a:lstStyle/>
          <a:p>
            <a:pPr marL="457200" lvl="3" indent="-457200" eaLnBrk="1" hangingPunct="1">
              <a:spcBef>
                <a:spcPts val="0"/>
              </a:spcBef>
              <a:spcAft>
                <a:spcPts val="3600"/>
              </a:spcAft>
              <a:buClr>
                <a:srgbClr val="00FF00"/>
              </a:buClr>
              <a:buFont typeface="+mj-lt"/>
              <a:buAutoNum type="arabicPeriod"/>
              <a:defRPr/>
            </a:pPr>
            <a:r>
              <a:rPr lang="en-US" dirty="0">
                <a:effectLst>
                  <a:outerShdw blurRad="38100" dist="38100" dir="2700000" algn="tl">
                    <a:srgbClr val="000000">
                      <a:alpha val="43137"/>
                    </a:srgbClr>
                  </a:outerShdw>
                </a:effectLst>
              </a:rPr>
              <a:t>Re-digging Abraham’s wells (18)</a:t>
            </a:r>
          </a:p>
          <a:p>
            <a:pPr marL="457200" lvl="3" indent="-457200" eaLnBrk="1" hangingPunct="1">
              <a:spcBef>
                <a:spcPts val="0"/>
              </a:spcBef>
              <a:spcAft>
                <a:spcPts val="3600"/>
              </a:spcAft>
              <a:buClr>
                <a:srgbClr val="00FF00"/>
              </a:buClr>
              <a:buFont typeface="+mj-lt"/>
              <a:buAutoNum type="arabicPeriod"/>
              <a:defRPr/>
            </a:pPr>
            <a:r>
              <a:rPr lang="en-US" dirty="0">
                <a:effectLst>
                  <a:outerShdw blurRad="38100" dist="38100" dir="2700000" algn="tl">
                    <a:srgbClr val="000000">
                      <a:alpha val="43137"/>
                    </a:srgbClr>
                  </a:outerShdw>
                </a:effectLst>
              </a:rPr>
              <a:t>First well (19-20)</a:t>
            </a:r>
          </a:p>
          <a:p>
            <a:pPr marL="457200" lvl="3" indent="-457200" eaLnBrk="1" hangingPunct="1">
              <a:spcBef>
                <a:spcPts val="0"/>
              </a:spcBef>
              <a:spcAft>
                <a:spcPts val="3600"/>
              </a:spcAft>
              <a:buClr>
                <a:srgbClr val="00FF00"/>
              </a:buClr>
              <a:buFont typeface="+mj-lt"/>
              <a:buAutoNum type="arabicPeriod"/>
              <a:defRPr/>
            </a:pPr>
            <a:r>
              <a:rPr lang="en-US" dirty="0">
                <a:effectLst>
                  <a:outerShdw blurRad="38100" dist="38100" dir="2700000" algn="tl">
                    <a:srgbClr val="000000">
                      <a:alpha val="43137"/>
                    </a:srgbClr>
                  </a:outerShdw>
                </a:effectLst>
              </a:rPr>
              <a:t>Second well (21)</a:t>
            </a:r>
          </a:p>
          <a:p>
            <a:pPr marL="457200" lvl="3" indent="-457200" eaLnBrk="1" hangingPunct="1">
              <a:spcBef>
                <a:spcPts val="0"/>
              </a:spcBef>
              <a:spcAft>
                <a:spcPts val="3600"/>
              </a:spcAft>
              <a:buClr>
                <a:srgbClr val="00FF00"/>
              </a:buClr>
              <a:buFont typeface="+mj-lt"/>
              <a:buAutoNum type="arabicPeriod"/>
              <a:defRPr/>
            </a:pPr>
            <a:r>
              <a:rPr lang="en-US" dirty="0">
                <a:effectLst>
                  <a:outerShdw blurRad="38100" dist="38100" dir="2700000" algn="tl">
                    <a:srgbClr val="000000">
                      <a:alpha val="43137"/>
                    </a:srgbClr>
                  </a:outerShdw>
                </a:effectLst>
              </a:rPr>
              <a:t>Third well (22)</a:t>
            </a:r>
          </a:p>
        </p:txBody>
      </p:sp>
      <p:pic>
        <p:nvPicPr>
          <p:cNvPr id="2" name="Picture 1">
            <a:extLst>
              <a:ext uri="{FF2B5EF4-FFF2-40B4-BE49-F238E27FC236}">
                <a16:creationId xmlns:a16="http://schemas.microsoft.com/office/drawing/2014/main" id="{362121EE-5045-1042-0924-76C26DB12A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7104466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742950" indent="-742950" algn="ctr" eaLnBrk="1" hangingPunct="1">
              <a:buClr>
                <a:srgbClr val="CC66FF"/>
              </a:buClr>
              <a:buFont typeface="+mj-lt"/>
              <a:buAutoNum type="alphaUcPeriod" startAt="5"/>
            </a:pPr>
            <a:r>
              <a:rPr lang="en-US" sz="3600" dirty="0">
                <a:effectLst>
                  <a:outerShdw blurRad="38100" dist="38100" dir="2700000" algn="tl">
                    <a:srgbClr val="000000">
                      <a:alpha val="43137"/>
                    </a:srgbClr>
                  </a:outerShdw>
                </a:effectLst>
              </a:rPr>
              <a:t>Genesis 26:18-22</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Struggle for the Wells</a:t>
            </a:r>
          </a:p>
        </p:txBody>
      </p:sp>
      <p:sp>
        <p:nvSpPr>
          <p:cNvPr id="161795" name="Rectangle 3"/>
          <p:cNvSpPr>
            <a:spLocks noGrp="1" noChangeArrowheads="1"/>
          </p:cNvSpPr>
          <p:nvPr>
            <p:ph type="body" idx="1"/>
          </p:nvPr>
        </p:nvSpPr>
        <p:spPr>
          <a:xfrm>
            <a:off x="914399" y="2552700"/>
            <a:ext cx="6172201" cy="1752600"/>
          </a:xfrm>
        </p:spPr>
        <p:txBody>
          <a:bodyPr/>
          <a:lstStyle/>
          <a:p>
            <a:pPr marL="457200" lvl="3" indent="-457200" eaLnBrk="1" hangingPunct="1">
              <a:spcBef>
                <a:spcPts val="0"/>
              </a:spcBef>
              <a:spcAft>
                <a:spcPts val="36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Re-digging Abraham’s wells (18)</a:t>
            </a:r>
          </a:p>
          <a:p>
            <a:pPr marL="457200" lvl="3" indent="-457200" eaLnBrk="1" hangingPunct="1">
              <a:spcBef>
                <a:spcPts val="0"/>
              </a:spcBef>
              <a:spcAft>
                <a:spcPts val="3600"/>
              </a:spcAft>
              <a:buClr>
                <a:srgbClr val="00FF00"/>
              </a:buClr>
              <a:buFont typeface="+mj-lt"/>
              <a:buAutoNum type="arabicPeriod"/>
              <a:defRPr/>
            </a:pPr>
            <a:r>
              <a:rPr lang="en-US" dirty="0">
                <a:effectLst>
                  <a:outerShdw blurRad="38100" dist="38100" dir="2700000" algn="tl">
                    <a:srgbClr val="000000">
                      <a:alpha val="43137"/>
                    </a:srgbClr>
                  </a:outerShdw>
                </a:effectLst>
              </a:rPr>
              <a:t>First well (19-20)</a:t>
            </a:r>
          </a:p>
          <a:p>
            <a:pPr marL="457200" lvl="3" indent="-457200" eaLnBrk="1" hangingPunct="1">
              <a:spcBef>
                <a:spcPts val="0"/>
              </a:spcBef>
              <a:spcAft>
                <a:spcPts val="3600"/>
              </a:spcAft>
              <a:buClr>
                <a:srgbClr val="00FF00"/>
              </a:buClr>
              <a:buFont typeface="+mj-lt"/>
              <a:buAutoNum type="arabicPeriod"/>
              <a:defRPr/>
            </a:pPr>
            <a:r>
              <a:rPr lang="en-US" dirty="0">
                <a:effectLst>
                  <a:outerShdw blurRad="38100" dist="38100" dir="2700000" algn="tl">
                    <a:srgbClr val="000000">
                      <a:alpha val="43137"/>
                    </a:srgbClr>
                  </a:outerShdw>
                </a:effectLst>
              </a:rPr>
              <a:t>Second well (21)</a:t>
            </a:r>
          </a:p>
          <a:p>
            <a:pPr marL="457200" lvl="3" indent="-457200" eaLnBrk="1" hangingPunct="1">
              <a:spcBef>
                <a:spcPts val="0"/>
              </a:spcBef>
              <a:spcAft>
                <a:spcPts val="3600"/>
              </a:spcAft>
              <a:buClr>
                <a:srgbClr val="00FF00"/>
              </a:buClr>
              <a:buFont typeface="+mj-lt"/>
              <a:buAutoNum type="arabicPeriod"/>
              <a:defRPr/>
            </a:pPr>
            <a:r>
              <a:rPr lang="en-US" dirty="0">
                <a:effectLst>
                  <a:outerShdw blurRad="38100" dist="38100" dir="2700000" algn="tl">
                    <a:srgbClr val="000000">
                      <a:alpha val="43137"/>
                    </a:srgbClr>
                  </a:outerShdw>
                </a:effectLst>
              </a:rPr>
              <a:t>Third well (22)</a:t>
            </a:r>
          </a:p>
        </p:txBody>
      </p:sp>
      <p:pic>
        <p:nvPicPr>
          <p:cNvPr id="2" name="Picture 1">
            <a:extLst>
              <a:ext uri="{FF2B5EF4-FFF2-40B4-BE49-F238E27FC236}">
                <a16:creationId xmlns:a16="http://schemas.microsoft.com/office/drawing/2014/main" id="{362121EE-5045-1042-0924-76C26DB12A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6933535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565210" y="1447800"/>
            <a:ext cx="11026155" cy="3733800"/>
          </a:xfrm>
        </p:spPr>
        <p:txBody>
          <a:bodyPr/>
          <a:lstStyle/>
          <a:p>
            <a:pPr marL="0" indent="0" algn="just">
              <a:buNone/>
            </a:pPr>
            <a:r>
              <a:rPr lang="en-US" altLang="en-US" dirty="0">
                <a:effectLst>
                  <a:outerShdw blurRad="38100" dist="38100" dir="2700000" algn="tl">
                    <a:srgbClr val="000000">
                      <a:alpha val="43137"/>
                    </a:srgbClr>
                  </a:outerShdw>
                </a:effectLst>
              </a:rPr>
              <a:t>“</a:t>
            </a:r>
            <a:r>
              <a:rPr lang="en-US" dirty="0">
                <a:effectLst>
                  <a:outerShdw blurRad="38100" dist="38100" dir="2700000" algn="tl">
                    <a:srgbClr val="000000">
                      <a:alpha val="43137"/>
                    </a:srgbClr>
                  </a:outerShdw>
                </a:effectLst>
              </a:rPr>
              <a:t>Here there were other wells which Abraham had constructed, but these had already been plugged up when Abraham died. Evidently the Philistine settlers were not yet numerous or prosperous enough themselves to need them, but wanted to discourage others from settling there in the meantime, as they were trying to maintain a claim to the land themselves. Isaac embarked on a program of reopening these wells; no one else was using this part of the land, so he thought the Philistines would not object. To emphasize his right to the wells by way of inheritance, he used the same names Abraham had given them.</a:t>
            </a:r>
            <a:r>
              <a:rPr lang="en-US" altLang="en-US" dirty="0">
                <a:effectLst>
                  <a:outerShdw blurRad="38100" dist="38100" dir="2700000" algn="tl">
                    <a:srgbClr val="000000">
                      <a:alpha val="43137"/>
                    </a:srgbClr>
                  </a:outerShdw>
                </a:effectLst>
                <a:cs typeface="Calibri" panose="020F0502020204030204" pitchFamily="34" charset="0"/>
              </a:rPr>
              <a:t>”</a:t>
            </a:r>
            <a:endParaRPr lang="en-US" altLang="en-US" dirty="0">
              <a:effectLst>
                <a:outerShdw blurRad="38100" dist="38100" dir="2700000" algn="tl">
                  <a:srgbClr val="000000">
                    <a:alpha val="43137"/>
                  </a:srgbClr>
                </a:outerShdw>
              </a:effectLst>
            </a:endParaRPr>
          </a:p>
        </p:txBody>
      </p:sp>
      <p:sp>
        <p:nvSpPr>
          <p:cNvPr id="4" name="Text Box 5"/>
          <p:cNvSpPr txBox="1">
            <a:spLocks noChangeArrowheads="1"/>
          </p:cNvSpPr>
          <p:nvPr/>
        </p:nvSpPr>
        <p:spPr bwMode="auto">
          <a:xfrm>
            <a:off x="4095750" y="219670"/>
            <a:ext cx="40005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Henry M. Morris</a:t>
            </a:r>
          </a:p>
          <a:p>
            <a:pPr algn="ctr"/>
            <a:r>
              <a:rPr lang="en-US" altLang="en-US" sz="1800" i="1" dirty="0">
                <a:effectLst>
                  <a:outerShdw blurRad="38100" dist="38100" dir="2700000" algn="tl">
                    <a:srgbClr val="000000"/>
                  </a:outerShdw>
                </a:effectLst>
                <a:latin typeface="Calibri" panose="020F0502020204030204" pitchFamily="34" charset="0"/>
                <a:cs typeface="+mn-cs"/>
              </a:rPr>
              <a:t>The Genesis Record</a:t>
            </a:r>
            <a:r>
              <a:rPr lang="en-US" altLang="en-US" sz="1800" dirty="0">
                <a:effectLst>
                  <a:outerShdw blurRad="38100" dist="38100" dir="2700000" algn="tl">
                    <a:srgbClr val="000000"/>
                  </a:outerShdw>
                </a:effectLst>
                <a:latin typeface="Calibri" panose="020F0502020204030204" pitchFamily="34" charset="0"/>
                <a:cs typeface="+mn-cs"/>
              </a:rPr>
              <a:t>, 423</a:t>
            </a:r>
          </a:p>
        </p:txBody>
      </p:sp>
      <p:pic>
        <p:nvPicPr>
          <p:cNvPr id="5" name="Picture 2" descr="Genesis Record: Morris, Henry M.: 9780801072826: Amazon.com: Books">
            <a:extLst>
              <a:ext uri="{FF2B5EF4-FFF2-40B4-BE49-F238E27FC236}">
                <a16:creationId xmlns:a16="http://schemas.microsoft.com/office/drawing/2014/main" id="{7129DEAE-1D12-4A47-88C8-DE2AD62C3A2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65210" y="76200"/>
            <a:ext cx="730190" cy="109728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2AE0A5B4-998D-40CB-A55D-86C9B5FDC5A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15600" y="76200"/>
            <a:ext cx="1075765" cy="914400"/>
          </a:xfrm>
          <a:prstGeom prst="rect">
            <a:avLst/>
          </a:prstGeom>
        </p:spPr>
      </p:pic>
    </p:spTree>
    <p:extLst>
      <p:ext uri="{BB962C8B-B14F-4D97-AF65-F5344CB8AC3E}">
        <p14:creationId xmlns:p14="http://schemas.microsoft.com/office/powerpoint/2010/main" val="1275835196"/>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742950" indent="-742950" algn="ctr" eaLnBrk="1" hangingPunct="1">
              <a:buClr>
                <a:srgbClr val="CC66FF"/>
              </a:buClr>
              <a:buFont typeface="+mj-lt"/>
              <a:buAutoNum type="alphaUcPeriod" startAt="5"/>
            </a:pPr>
            <a:r>
              <a:rPr lang="en-US" sz="3600" dirty="0">
                <a:effectLst>
                  <a:outerShdw blurRad="38100" dist="38100" dir="2700000" algn="tl">
                    <a:srgbClr val="000000">
                      <a:alpha val="43137"/>
                    </a:srgbClr>
                  </a:outerShdw>
                </a:effectLst>
              </a:rPr>
              <a:t>Genesis 26:18-22</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Struggle for the Wells</a:t>
            </a:r>
          </a:p>
        </p:txBody>
      </p:sp>
      <p:sp>
        <p:nvSpPr>
          <p:cNvPr id="161795" name="Rectangle 3"/>
          <p:cNvSpPr>
            <a:spLocks noGrp="1" noChangeArrowheads="1"/>
          </p:cNvSpPr>
          <p:nvPr>
            <p:ph type="body" idx="1"/>
          </p:nvPr>
        </p:nvSpPr>
        <p:spPr>
          <a:xfrm>
            <a:off x="914399" y="2552700"/>
            <a:ext cx="5943601" cy="1752600"/>
          </a:xfrm>
        </p:spPr>
        <p:txBody>
          <a:bodyPr/>
          <a:lstStyle/>
          <a:p>
            <a:pPr marL="457200" lvl="3" indent="-457200" eaLnBrk="1" hangingPunct="1">
              <a:spcBef>
                <a:spcPts val="0"/>
              </a:spcBef>
              <a:spcAft>
                <a:spcPts val="3600"/>
              </a:spcAft>
              <a:buClr>
                <a:srgbClr val="00FF00"/>
              </a:buClr>
              <a:buFont typeface="+mj-lt"/>
              <a:buAutoNum type="arabicPeriod"/>
              <a:defRPr/>
            </a:pPr>
            <a:r>
              <a:rPr lang="en-US" dirty="0">
                <a:effectLst>
                  <a:outerShdw blurRad="38100" dist="38100" dir="2700000" algn="tl">
                    <a:srgbClr val="000000">
                      <a:alpha val="43137"/>
                    </a:srgbClr>
                  </a:outerShdw>
                </a:effectLst>
              </a:rPr>
              <a:t>Re-digging Abraham’s wells (18)</a:t>
            </a:r>
          </a:p>
          <a:p>
            <a:pPr marL="457200" lvl="3" indent="-457200" eaLnBrk="1" hangingPunct="1">
              <a:spcBef>
                <a:spcPts val="0"/>
              </a:spcBef>
              <a:spcAft>
                <a:spcPts val="36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First well (19-20)</a:t>
            </a:r>
          </a:p>
          <a:p>
            <a:pPr marL="457200" lvl="3" indent="-457200" eaLnBrk="1" hangingPunct="1">
              <a:spcBef>
                <a:spcPts val="0"/>
              </a:spcBef>
              <a:spcAft>
                <a:spcPts val="3600"/>
              </a:spcAft>
              <a:buClr>
                <a:srgbClr val="00FF00"/>
              </a:buClr>
              <a:buFont typeface="+mj-lt"/>
              <a:buAutoNum type="arabicPeriod"/>
              <a:defRPr/>
            </a:pPr>
            <a:r>
              <a:rPr lang="en-US" dirty="0">
                <a:effectLst>
                  <a:outerShdw blurRad="38100" dist="38100" dir="2700000" algn="tl">
                    <a:srgbClr val="000000">
                      <a:alpha val="43137"/>
                    </a:srgbClr>
                  </a:outerShdw>
                </a:effectLst>
              </a:rPr>
              <a:t>Second well (21)</a:t>
            </a:r>
          </a:p>
          <a:p>
            <a:pPr marL="457200" lvl="3" indent="-457200" eaLnBrk="1" hangingPunct="1">
              <a:spcBef>
                <a:spcPts val="0"/>
              </a:spcBef>
              <a:spcAft>
                <a:spcPts val="3600"/>
              </a:spcAft>
              <a:buClr>
                <a:srgbClr val="00FF00"/>
              </a:buClr>
              <a:buFont typeface="+mj-lt"/>
              <a:buAutoNum type="arabicPeriod"/>
              <a:defRPr/>
            </a:pPr>
            <a:r>
              <a:rPr lang="en-US" dirty="0">
                <a:effectLst>
                  <a:outerShdw blurRad="38100" dist="38100" dir="2700000" algn="tl">
                    <a:srgbClr val="000000">
                      <a:alpha val="43137"/>
                    </a:srgbClr>
                  </a:outerShdw>
                </a:effectLst>
              </a:rPr>
              <a:t>Third well (22)</a:t>
            </a:r>
          </a:p>
        </p:txBody>
      </p:sp>
      <p:pic>
        <p:nvPicPr>
          <p:cNvPr id="2" name="Picture 1">
            <a:extLst>
              <a:ext uri="{FF2B5EF4-FFF2-40B4-BE49-F238E27FC236}">
                <a16:creationId xmlns:a16="http://schemas.microsoft.com/office/drawing/2014/main" id="{362121EE-5045-1042-0924-76C26DB12A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9781712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742950" indent="-742950" algn="ctr" eaLnBrk="1" hangingPunct="1">
              <a:buClr>
                <a:srgbClr val="CC66FF"/>
              </a:buClr>
              <a:buFont typeface="+mj-lt"/>
              <a:buAutoNum type="arabicPeriod" startAt="2"/>
            </a:pPr>
            <a:r>
              <a:rPr lang="en-US" sz="3600" dirty="0">
                <a:effectLst>
                  <a:outerShdw blurRad="38100" dist="38100" dir="2700000" algn="tl">
                    <a:srgbClr val="000000">
                      <a:alpha val="43137"/>
                    </a:srgbClr>
                  </a:outerShdw>
                </a:effectLst>
              </a:rPr>
              <a:t>Genesis 26:6-7</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First Well</a:t>
            </a:r>
          </a:p>
        </p:txBody>
      </p:sp>
      <p:sp>
        <p:nvSpPr>
          <p:cNvPr id="161795" name="Rectangle 3"/>
          <p:cNvSpPr>
            <a:spLocks noGrp="1" noChangeArrowheads="1"/>
          </p:cNvSpPr>
          <p:nvPr>
            <p:ph type="body" idx="1"/>
          </p:nvPr>
        </p:nvSpPr>
        <p:spPr>
          <a:xfrm>
            <a:off x="914399" y="2552700"/>
            <a:ext cx="3352801" cy="1752600"/>
          </a:xfrm>
        </p:spPr>
        <p:txBody>
          <a:bodyPr/>
          <a:lstStyle/>
          <a:p>
            <a:pPr marL="514350" lvl="3" indent="-514350" eaLnBrk="1" hangingPunct="1">
              <a:spcBef>
                <a:spcPts val="0"/>
              </a:spcBef>
              <a:spcAft>
                <a:spcPts val="3600"/>
              </a:spcAft>
              <a:buClr>
                <a:srgbClr val="00FF00"/>
              </a:buClr>
              <a:buFont typeface="+mj-lt"/>
              <a:buAutoNum type="alphaLcParenR"/>
              <a:defRPr/>
            </a:pPr>
            <a:r>
              <a:rPr lang="en-US" dirty="0">
                <a:effectLst>
                  <a:outerShdw blurRad="38100" dist="38100" dir="2700000" algn="tl">
                    <a:srgbClr val="000000">
                      <a:alpha val="43137"/>
                    </a:srgbClr>
                  </a:outerShdw>
                </a:effectLst>
              </a:rPr>
              <a:t>Find (19)</a:t>
            </a:r>
          </a:p>
          <a:p>
            <a:pPr marL="514350" lvl="3" indent="-514350" eaLnBrk="1" hangingPunct="1">
              <a:spcBef>
                <a:spcPts val="0"/>
              </a:spcBef>
              <a:spcAft>
                <a:spcPts val="3600"/>
              </a:spcAft>
              <a:buClr>
                <a:srgbClr val="00FF00"/>
              </a:buClr>
              <a:buFont typeface="+mj-lt"/>
              <a:buAutoNum type="alphaLcParenR"/>
              <a:defRPr/>
            </a:pPr>
            <a:r>
              <a:rPr lang="en-US" dirty="0">
                <a:effectLst>
                  <a:outerShdw blurRad="38100" dist="38100" dir="2700000" algn="tl">
                    <a:srgbClr val="000000">
                      <a:alpha val="43137"/>
                    </a:srgbClr>
                  </a:outerShdw>
                </a:effectLst>
              </a:rPr>
              <a:t>Contention (20)</a:t>
            </a:r>
          </a:p>
        </p:txBody>
      </p:sp>
      <p:pic>
        <p:nvPicPr>
          <p:cNvPr id="2" name="Picture 1">
            <a:extLst>
              <a:ext uri="{FF2B5EF4-FFF2-40B4-BE49-F238E27FC236}">
                <a16:creationId xmlns:a16="http://schemas.microsoft.com/office/drawing/2014/main" id="{362121EE-5045-1042-0924-76C26DB12A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537917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742950" indent="-742950" algn="ctr" eaLnBrk="1" hangingPunct="1">
              <a:buClr>
                <a:srgbClr val="CC66FF"/>
              </a:buClr>
              <a:buFont typeface="+mj-lt"/>
              <a:buAutoNum type="arabicPeriod" startAt="2"/>
            </a:pPr>
            <a:r>
              <a:rPr lang="en-US" sz="3600" dirty="0">
                <a:effectLst>
                  <a:outerShdw blurRad="38100" dist="38100" dir="2700000" algn="tl">
                    <a:srgbClr val="000000">
                      <a:alpha val="43137"/>
                    </a:srgbClr>
                  </a:outerShdw>
                </a:effectLst>
              </a:rPr>
              <a:t>Genesis 26:6-7</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First Well</a:t>
            </a:r>
          </a:p>
        </p:txBody>
      </p:sp>
      <p:sp>
        <p:nvSpPr>
          <p:cNvPr id="161795" name="Rectangle 3"/>
          <p:cNvSpPr>
            <a:spLocks noGrp="1" noChangeArrowheads="1"/>
          </p:cNvSpPr>
          <p:nvPr>
            <p:ph type="body" idx="1"/>
          </p:nvPr>
        </p:nvSpPr>
        <p:spPr>
          <a:xfrm>
            <a:off x="914399" y="2552700"/>
            <a:ext cx="3352801" cy="1752600"/>
          </a:xfrm>
        </p:spPr>
        <p:txBody>
          <a:bodyPr/>
          <a:lstStyle/>
          <a:p>
            <a:pPr marL="514350" lvl="3" indent="-514350" eaLnBrk="1" hangingPunct="1">
              <a:spcBef>
                <a:spcPts val="0"/>
              </a:spcBef>
              <a:spcAft>
                <a:spcPts val="3600"/>
              </a:spcAft>
              <a:buClr>
                <a:srgbClr val="00FF00"/>
              </a:buClr>
              <a:buFont typeface="+mj-lt"/>
              <a:buAutoNum type="alphaLcParenR"/>
              <a:defRPr/>
            </a:pPr>
            <a:r>
              <a:rPr lang="en-US" b="1" u="sng" dirty="0">
                <a:solidFill>
                  <a:srgbClr val="FFFFCC"/>
                </a:solidFill>
                <a:effectLst>
                  <a:outerShdw blurRad="38100" dist="38100" dir="2700000" algn="tl">
                    <a:srgbClr val="000000">
                      <a:alpha val="43137"/>
                    </a:srgbClr>
                  </a:outerShdw>
                </a:effectLst>
              </a:rPr>
              <a:t>Find (19)</a:t>
            </a:r>
          </a:p>
          <a:p>
            <a:pPr marL="514350" lvl="3" indent="-514350" eaLnBrk="1" hangingPunct="1">
              <a:spcBef>
                <a:spcPts val="0"/>
              </a:spcBef>
              <a:spcAft>
                <a:spcPts val="3600"/>
              </a:spcAft>
              <a:buClr>
                <a:srgbClr val="00FF00"/>
              </a:buClr>
              <a:buFont typeface="+mj-lt"/>
              <a:buAutoNum type="alphaLcParenR"/>
              <a:defRPr/>
            </a:pPr>
            <a:r>
              <a:rPr lang="en-US" dirty="0">
                <a:effectLst>
                  <a:outerShdw blurRad="38100" dist="38100" dir="2700000" algn="tl">
                    <a:srgbClr val="000000">
                      <a:alpha val="43137"/>
                    </a:srgbClr>
                  </a:outerShdw>
                </a:effectLst>
              </a:rPr>
              <a:t>Contention (20)</a:t>
            </a:r>
          </a:p>
        </p:txBody>
      </p:sp>
      <p:pic>
        <p:nvPicPr>
          <p:cNvPr id="2" name="Picture 1">
            <a:extLst>
              <a:ext uri="{FF2B5EF4-FFF2-40B4-BE49-F238E27FC236}">
                <a16:creationId xmlns:a16="http://schemas.microsoft.com/office/drawing/2014/main" id="{362121EE-5045-1042-0924-76C26DB12A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8101090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742950" indent="-742950" algn="ctr" eaLnBrk="1" hangingPunct="1">
              <a:buClr>
                <a:srgbClr val="CC66FF"/>
              </a:buClr>
              <a:buFont typeface="+mj-lt"/>
              <a:buAutoNum type="arabicPeriod" startAt="2"/>
            </a:pPr>
            <a:r>
              <a:rPr lang="en-US" sz="3600" dirty="0">
                <a:effectLst>
                  <a:outerShdw blurRad="38100" dist="38100" dir="2700000" algn="tl">
                    <a:srgbClr val="000000">
                      <a:alpha val="43137"/>
                    </a:srgbClr>
                  </a:outerShdw>
                </a:effectLst>
              </a:rPr>
              <a:t>Genesis 26:6-7</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First Well</a:t>
            </a:r>
          </a:p>
        </p:txBody>
      </p:sp>
      <p:sp>
        <p:nvSpPr>
          <p:cNvPr id="161795" name="Rectangle 3"/>
          <p:cNvSpPr>
            <a:spLocks noGrp="1" noChangeArrowheads="1"/>
          </p:cNvSpPr>
          <p:nvPr>
            <p:ph type="body" idx="1"/>
          </p:nvPr>
        </p:nvSpPr>
        <p:spPr>
          <a:xfrm>
            <a:off x="914399" y="2552700"/>
            <a:ext cx="3352801" cy="1752600"/>
          </a:xfrm>
        </p:spPr>
        <p:txBody>
          <a:bodyPr/>
          <a:lstStyle/>
          <a:p>
            <a:pPr marL="514350" lvl="3" indent="-514350" eaLnBrk="1" hangingPunct="1">
              <a:spcBef>
                <a:spcPts val="0"/>
              </a:spcBef>
              <a:spcAft>
                <a:spcPts val="3600"/>
              </a:spcAft>
              <a:buClr>
                <a:srgbClr val="00FF00"/>
              </a:buClr>
              <a:buFont typeface="+mj-lt"/>
              <a:buAutoNum type="alphaLcParenR"/>
              <a:defRPr/>
            </a:pPr>
            <a:r>
              <a:rPr lang="en-US" dirty="0">
                <a:effectLst>
                  <a:outerShdw blurRad="38100" dist="38100" dir="2700000" algn="tl">
                    <a:srgbClr val="000000">
                      <a:alpha val="43137"/>
                    </a:srgbClr>
                  </a:outerShdw>
                </a:effectLst>
              </a:rPr>
              <a:t>Find (19)</a:t>
            </a:r>
          </a:p>
          <a:p>
            <a:pPr marL="514350" lvl="3" indent="-514350" eaLnBrk="1" hangingPunct="1">
              <a:spcBef>
                <a:spcPts val="0"/>
              </a:spcBef>
              <a:spcAft>
                <a:spcPts val="3600"/>
              </a:spcAft>
              <a:buClr>
                <a:srgbClr val="00FF00"/>
              </a:buClr>
              <a:buFont typeface="+mj-lt"/>
              <a:buAutoNum type="alphaLcParenR"/>
              <a:defRPr/>
            </a:pPr>
            <a:r>
              <a:rPr lang="en-US" b="1" u="sng" dirty="0">
                <a:solidFill>
                  <a:srgbClr val="FFFFCC"/>
                </a:solidFill>
                <a:effectLst>
                  <a:outerShdw blurRad="38100" dist="38100" dir="2700000" algn="tl">
                    <a:srgbClr val="000000">
                      <a:alpha val="43137"/>
                    </a:srgbClr>
                  </a:outerShdw>
                </a:effectLst>
              </a:rPr>
              <a:t>Contention (20)</a:t>
            </a:r>
          </a:p>
        </p:txBody>
      </p:sp>
      <p:pic>
        <p:nvPicPr>
          <p:cNvPr id="2" name="Picture 1">
            <a:extLst>
              <a:ext uri="{FF2B5EF4-FFF2-40B4-BE49-F238E27FC236}">
                <a16:creationId xmlns:a16="http://schemas.microsoft.com/office/drawing/2014/main" id="{362121EE-5045-1042-0924-76C26DB12A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7813981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609600" y="1828800"/>
            <a:ext cx="10972800" cy="2971800"/>
          </a:xfrm>
        </p:spPr>
        <p:txBody>
          <a:bodyPr/>
          <a:lstStyle/>
          <a:p>
            <a:pPr marL="0" indent="0" algn="just">
              <a:spcBef>
                <a:spcPts val="0"/>
              </a:spcBef>
              <a:buNone/>
              <a:defRPr/>
            </a:pPr>
            <a:r>
              <a:rPr lang="en-US" b="1" dirty="0">
                <a:solidFill>
                  <a:srgbClr val="FFFFCC"/>
                </a:solidFill>
                <a:effectLst>
                  <a:outerShdw blurRad="38100" dist="38100" dir="2700000" algn="tl">
                    <a:srgbClr val="000000">
                      <a:alpha val="43137"/>
                    </a:srgbClr>
                  </a:outerShdw>
                </a:effectLst>
              </a:rPr>
              <a:t>Genesis 26:20</a:t>
            </a:r>
            <a:r>
              <a:rPr lang="en-US" dirty="0">
                <a:effectLst>
                  <a:outerShdw blurRad="38100" dist="38100" dir="2700000" algn="tl">
                    <a:srgbClr val="000000">
                      <a:alpha val="43137"/>
                    </a:srgbClr>
                  </a:outerShdw>
                </a:effectLst>
              </a:rPr>
              <a:t> (RSB:NASB1995U): “26:20. </a:t>
            </a:r>
            <a:r>
              <a:rPr lang="en-US" i="1" dirty="0" err="1">
                <a:effectLst>
                  <a:outerShdw blurRad="38100" dist="38100" dir="2700000" algn="tl">
                    <a:srgbClr val="000000">
                      <a:alpha val="43137"/>
                    </a:srgbClr>
                  </a:outerShdw>
                </a:effectLst>
              </a:rPr>
              <a:t>Esek</a:t>
            </a:r>
            <a:r>
              <a:rPr lang="en-US" dirty="0">
                <a:effectLst>
                  <a:outerShdw blurRad="38100" dist="38100" dir="2700000" algn="tl">
                    <a:srgbClr val="000000">
                      <a:alpha val="43137"/>
                    </a:srgbClr>
                  </a:outerShdw>
                </a:effectLst>
              </a:rPr>
              <a:t> means ‘contention.’ Disputes over water rights were common in desert areas.”</a:t>
            </a:r>
          </a:p>
        </p:txBody>
      </p:sp>
      <p:pic>
        <p:nvPicPr>
          <p:cNvPr id="29700"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9600" y="152400"/>
            <a:ext cx="944563" cy="1143000"/>
          </a:xfrm>
          <a:prstGeom prst="rect">
            <a:avLst/>
          </a:prstGeom>
          <a:noFill/>
          <a:ln w="9525">
            <a:solidFill>
              <a:schemeClr val="tx1"/>
            </a:solidFill>
            <a:miter lim="800000"/>
            <a:headEnd/>
            <a:tailEnd/>
          </a:ln>
        </p:spPr>
      </p:pic>
      <p:sp>
        <p:nvSpPr>
          <p:cNvPr id="5" name="Rectangle 2">
            <a:extLst>
              <a:ext uri="{FF2B5EF4-FFF2-40B4-BE49-F238E27FC236}">
                <a16:creationId xmlns:a16="http://schemas.microsoft.com/office/drawing/2014/main" id="{CB5D4A7D-526D-01F2-27A6-F2C00270E818}"/>
              </a:ext>
            </a:extLst>
          </p:cNvPr>
          <p:cNvSpPr>
            <a:spLocks noGrp="1" noChangeArrowheads="1"/>
          </p:cNvSpPr>
          <p:nvPr>
            <p:ph type="title"/>
          </p:nvPr>
        </p:nvSpPr>
        <p:spPr>
          <a:xfrm>
            <a:off x="3009900" y="304800"/>
            <a:ext cx="6172200" cy="1143000"/>
          </a:xfrm>
        </p:spPr>
        <p:txBody>
          <a:bodyPr/>
          <a:lstStyle/>
          <a:p>
            <a:pPr algn="ctr"/>
            <a:r>
              <a:rPr lang="en-US" sz="3600" dirty="0"/>
              <a:t>Charles Ryrie</a:t>
            </a:r>
            <a:br>
              <a:rPr lang="en-US" sz="3600" dirty="0"/>
            </a:br>
            <a:r>
              <a:rPr lang="en-US" sz="2000" i="1" dirty="0">
                <a:solidFill>
                  <a:schemeClr val="tx1"/>
                </a:solidFill>
              </a:rPr>
              <a:t>The Ryrie Study Bible, </a:t>
            </a:r>
            <a:r>
              <a:rPr lang="en-US" sz="2000" dirty="0">
                <a:solidFill>
                  <a:schemeClr val="tx1"/>
                </a:solidFill>
              </a:rPr>
              <a:t>page 34</a:t>
            </a:r>
          </a:p>
        </p:txBody>
      </p:sp>
    </p:spTree>
    <p:extLst>
      <p:ext uri="{BB962C8B-B14F-4D97-AF65-F5344CB8AC3E}">
        <p14:creationId xmlns:p14="http://schemas.microsoft.com/office/powerpoint/2010/main" val="475821828"/>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AF89DDE-DAA5-41B9-9AAA-46E3B77AB93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64514" name="Rectangle 1"/>
          <p:cNvSpPr>
            <a:spLocks noChangeArrowheads="1"/>
          </p:cNvSpPr>
          <p:nvPr/>
        </p:nvSpPr>
        <p:spPr bwMode="auto">
          <a:xfrm>
            <a:off x="609600" y="0"/>
            <a:ext cx="10972800" cy="252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1200"/>
              </a:spcAft>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3:15</a:t>
            </a:r>
          </a:p>
          <a:p>
            <a:pPr algn="just"/>
            <a:r>
              <a:rPr lang="en-US" altLang="en-US" sz="3600" dirty="0">
                <a:effectLst>
                  <a:outerShdw blurRad="38100" dist="38100" dir="2700000" algn="tl">
                    <a:srgbClr val="000000">
                      <a:alpha val="43137"/>
                    </a:srgbClr>
                  </a:outerShdw>
                </a:effectLst>
                <a:latin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And I will put enmity Between you and the woman, And between your seed and her seed; He shall bruise you on the head, And you shall bruise him on the heel.</a:t>
            </a:r>
            <a:r>
              <a:rPr lang="en-US" altLang="en-US" sz="3600" dirty="0">
                <a:effectLst>
                  <a:outerShdw blurRad="38100" dist="38100" dir="2700000" algn="tl">
                    <a:srgbClr val="000000">
                      <a:alpha val="43137"/>
                    </a:srgbClr>
                  </a:outerShdw>
                </a:effectLst>
                <a:latin typeface="Calibri" panose="020F0502020204030204" pitchFamily="34" charset="0"/>
              </a:rPr>
              <a:t>”</a:t>
            </a:r>
          </a:p>
        </p:txBody>
      </p:sp>
      <p:pic>
        <p:nvPicPr>
          <p:cNvPr id="6" name="Picture 5">
            <a:extLst>
              <a:ext uri="{FF2B5EF4-FFF2-40B4-BE49-F238E27FC236}">
                <a16:creationId xmlns:a16="http://schemas.microsoft.com/office/drawing/2014/main" id="{2824A913-96BE-436F-BC65-6AF719E0826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98720" y="2590800"/>
            <a:ext cx="2194560" cy="2286000"/>
          </a:xfrm>
          <a:prstGeom prst="rect">
            <a:avLst/>
          </a:prstGeom>
        </p:spPr>
      </p:pic>
    </p:spTree>
    <p:extLst>
      <p:ext uri="{BB962C8B-B14F-4D97-AF65-F5344CB8AC3E}">
        <p14:creationId xmlns:p14="http://schemas.microsoft.com/office/powerpoint/2010/main" val="32114285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565210" y="1447800"/>
            <a:ext cx="11026155" cy="3733800"/>
          </a:xfrm>
        </p:spPr>
        <p:txBody>
          <a:bodyPr/>
          <a:lstStyle/>
          <a:p>
            <a:pPr marL="0" indent="0" algn="just">
              <a:buNone/>
            </a:pPr>
            <a:r>
              <a:rPr lang="en-US" altLang="en-US" dirty="0">
                <a:effectLst>
                  <a:outerShdw blurRad="38100" dist="38100" dir="2700000" algn="tl">
                    <a:srgbClr val="000000">
                      <a:alpha val="43137"/>
                    </a:srgbClr>
                  </a:outerShdw>
                </a:effectLst>
              </a:rPr>
              <a:t>“</a:t>
            </a:r>
            <a:r>
              <a:rPr lang="en-US" dirty="0">
                <a:effectLst>
                  <a:outerShdw blurRad="38100" dist="38100" dir="2700000" algn="tl">
                    <a:srgbClr val="000000">
                      <a:alpha val="43137"/>
                    </a:srgbClr>
                  </a:outerShdw>
                </a:effectLst>
              </a:rPr>
              <a:t>The Philistine herdsmen, however, claimed this water should belong to them, evidently on the ground that Isaac no longer had the right to dig new wells in their country. Rather than argue the point, Isaac instructed his own herdsmen to let them have the well and to dig another farther up the valley.</a:t>
            </a:r>
            <a:r>
              <a:rPr lang="en-US" altLang="en-US" dirty="0">
                <a:effectLst>
                  <a:outerShdw blurRad="38100" dist="38100" dir="2700000" algn="tl">
                    <a:srgbClr val="000000">
                      <a:alpha val="43137"/>
                    </a:srgbClr>
                  </a:outerShdw>
                </a:effectLst>
                <a:cs typeface="Calibri" panose="020F0502020204030204" pitchFamily="34" charset="0"/>
              </a:rPr>
              <a:t>”</a:t>
            </a:r>
            <a:endParaRPr lang="en-US" altLang="en-US" dirty="0">
              <a:effectLst>
                <a:outerShdw blurRad="38100" dist="38100" dir="2700000" algn="tl">
                  <a:srgbClr val="000000">
                    <a:alpha val="43137"/>
                  </a:srgbClr>
                </a:outerShdw>
              </a:effectLst>
            </a:endParaRPr>
          </a:p>
        </p:txBody>
      </p:sp>
      <p:sp>
        <p:nvSpPr>
          <p:cNvPr id="4" name="Text Box 5"/>
          <p:cNvSpPr txBox="1">
            <a:spLocks noChangeArrowheads="1"/>
          </p:cNvSpPr>
          <p:nvPr/>
        </p:nvSpPr>
        <p:spPr bwMode="auto">
          <a:xfrm>
            <a:off x="4095750" y="219670"/>
            <a:ext cx="40005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Henry M. Morris</a:t>
            </a:r>
          </a:p>
          <a:p>
            <a:pPr algn="ctr"/>
            <a:r>
              <a:rPr lang="en-US" altLang="en-US" sz="1800" i="1" dirty="0">
                <a:effectLst>
                  <a:outerShdw blurRad="38100" dist="38100" dir="2700000" algn="tl">
                    <a:srgbClr val="000000"/>
                  </a:outerShdw>
                </a:effectLst>
                <a:latin typeface="Calibri" panose="020F0502020204030204" pitchFamily="34" charset="0"/>
                <a:cs typeface="+mn-cs"/>
              </a:rPr>
              <a:t>The Genesis Record</a:t>
            </a:r>
            <a:r>
              <a:rPr lang="en-US" altLang="en-US" sz="1800" dirty="0">
                <a:effectLst>
                  <a:outerShdw blurRad="38100" dist="38100" dir="2700000" algn="tl">
                    <a:srgbClr val="000000"/>
                  </a:outerShdw>
                </a:effectLst>
                <a:latin typeface="Calibri" panose="020F0502020204030204" pitchFamily="34" charset="0"/>
                <a:cs typeface="+mn-cs"/>
              </a:rPr>
              <a:t>, 423</a:t>
            </a:r>
          </a:p>
        </p:txBody>
      </p:sp>
      <p:pic>
        <p:nvPicPr>
          <p:cNvPr id="5" name="Picture 2" descr="Genesis Record: Morris, Henry M.: 9780801072826: Amazon.com: Books">
            <a:extLst>
              <a:ext uri="{FF2B5EF4-FFF2-40B4-BE49-F238E27FC236}">
                <a16:creationId xmlns:a16="http://schemas.microsoft.com/office/drawing/2014/main" id="{7129DEAE-1D12-4A47-88C8-DE2AD62C3A2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65210" y="76200"/>
            <a:ext cx="730190" cy="109728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2AE0A5B4-998D-40CB-A55D-86C9B5FDC5A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15600" y="76200"/>
            <a:ext cx="1075765" cy="914400"/>
          </a:xfrm>
          <a:prstGeom prst="rect">
            <a:avLst/>
          </a:prstGeom>
        </p:spPr>
      </p:pic>
    </p:spTree>
    <p:extLst>
      <p:ext uri="{BB962C8B-B14F-4D97-AF65-F5344CB8AC3E}">
        <p14:creationId xmlns:p14="http://schemas.microsoft.com/office/powerpoint/2010/main" val="2317242856"/>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742950" indent="-742950" algn="ctr" eaLnBrk="1" hangingPunct="1">
              <a:buClr>
                <a:srgbClr val="CC66FF"/>
              </a:buClr>
              <a:buFont typeface="+mj-lt"/>
              <a:buAutoNum type="alphaUcPeriod" startAt="5"/>
            </a:pPr>
            <a:r>
              <a:rPr lang="en-US" sz="3600" dirty="0">
                <a:effectLst>
                  <a:outerShdw blurRad="38100" dist="38100" dir="2700000" algn="tl">
                    <a:srgbClr val="000000">
                      <a:alpha val="43137"/>
                    </a:srgbClr>
                  </a:outerShdw>
                </a:effectLst>
              </a:rPr>
              <a:t>Genesis 26:18-22</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Struggle for the Wells</a:t>
            </a:r>
          </a:p>
        </p:txBody>
      </p:sp>
      <p:sp>
        <p:nvSpPr>
          <p:cNvPr id="161795" name="Rectangle 3"/>
          <p:cNvSpPr>
            <a:spLocks noGrp="1" noChangeArrowheads="1"/>
          </p:cNvSpPr>
          <p:nvPr>
            <p:ph type="body" idx="1"/>
          </p:nvPr>
        </p:nvSpPr>
        <p:spPr>
          <a:xfrm>
            <a:off x="914399" y="2552700"/>
            <a:ext cx="5943601" cy="1752600"/>
          </a:xfrm>
        </p:spPr>
        <p:txBody>
          <a:bodyPr/>
          <a:lstStyle/>
          <a:p>
            <a:pPr marL="457200" lvl="3" indent="-457200" eaLnBrk="1" hangingPunct="1">
              <a:spcBef>
                <a:spcPts val="0"/>
              </a:spcBef>
              <a:spcAft>
                <a:spcPts val="3600"/>
              </a:spcAft>
              <a:buClr>
                <a:srgbClr val="00FF00"/>
              </a:buClr>
              <a:buFont typeface="+mj-lt"/>
              <a:buAutoNum type="arabicPeriod"/>
              <a:defRPr/>
            </a:pPr>
            <a:r>
              <a:rPr lang="en-US" dirty="0">
                <a:effectLst>
                  <a:outerShdw blurRad="38100" dist="38100" dir="2700000" algn="tl">
                    <a:srgbClr val="000000">
                      <a:alpha val="43137"/>
                    </a:srgbClr>
                  </a:outerShdw>
                </a:effectLst>
              </a:rPr>
              <a:t>Re-digging Abraham’s wells (18)</a:t>
            </a:r>
          </a:p>
          <a:p>
            <a:pPr marL="457200" lvl="3" indent="-457200" eaLnBrk="1" hangingPunct="1">
              <a:spcBef>
                <a:spcPts val="0"/>
              </a:spcBef>
              <a:spcAft>
                <a:spcPts val="3600"/>
              </a:spcAft>
              <a:buClr>
                <a:srgbClr val="00FF00"/>
              </a:buClr>
              <a:buFont typeface="+mj-lt"/>
              <a:buAutoNum type="arabicPeriod"/>
              <a:defRPr/>
            </a:pPr>
            <a:r>
              <a:rPr lang="en-US" dirty="0">
                <a:effectLst>
                  <a:outerShdw blurRad="38100" dist="38100" dir="2700000" algn="tl">
                    <a:srgbClr val="000000">
                      <a:alpha val="43137"/>
                    </a:srgbClr>
                  </a:outerShdw>
                </a:effectLst>
              </a:rPr>
              <a:t>First well (19-20)</a:t>
            </a:r>
          </a:p>
          <a:p>
            <a:pPr marL="457200" lvl="3" indent="-457200" eaLnBrk="1" hangingPunct="1">
              <a:spcBef>
                <a:spcPts val="0"/>
              </a:spcBef>
              <a:spcAft>
                <a:spcPts val="36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Second well (21)</a:t>
            </a:r>
          </a:p>
          <a:p>
            <a:pPr marL="457200" lvl="3" indent="-457200" eaLnBrk="1" hangingPunct="1">
              <a:spcBef>
                <a:spcPts val="0"/>
              </a:spcBef>
              <a:spcAft>
                <a:spcPts val="3600"/>
              </a:spcAft>
              <a:buClr>
                <a:srgbClr val="00FF00"/>
              </a:buClr>
              <a:buFont typeface="+mj-lt"/>
              <a:buAutoNum type="arabicPeriod"/>
              <a:defRPr/>
            </a:pPr>
            <a:r>
              <a:rPr lang="en-US" dirty="0">
                <a:effectLst>
                  <a:outerShdw blurRad="38100" dist="38100" dir="2700000" algn="tl">
                    <a:srgbClr val="000000">
                      <a:alpha val="43137"/>
                    </a:srgbClr>
                  </a:outerShdw>
                </a:effectLst>
              </a:rPr>
              <a:t>Third well (22)</a:t>
            </a:r>
          </a:p>
        </p:txBody>
      </p:sp>
      <p:pic>
        <p:nvPicPr>
          <p:cNvPr id="2" name="Picture 1">
            <a:extLst>
              <a:ext uri="{FF2B5EF4-FFF2-40B4-BE49-F238E27FC236}">
                <a16:creationId xmlns:a16="http://schemas.microsoft.com/office/drawing/2014/main" id="{362121EE-5045-1042-0924-76C26DB12A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831965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742950" indent="-742950" algn="ctr" eaLnBrk="1" hangingPunct="1">
              <a:buClr>
                <a:srgbClr val="CC66FF"/>
              </a:buClr>
              <a:buFont typeface="+mj-lt"/>
              <a:buAutoNum type="arabicPeriod" startAt="3"/>
            </a:pPr>
            <a:r>
              <a:rPr lang="en-US" sz="3600" dirty="0">
                <a:effectLst>
                  <a:outerShdw blurRad="38100" dist="38100" dir="2700000" algn="tl">
                    <a:srgbClr val="000000">
                      <a:alpha val="43137"/>
                    </a:srgbClr>
                  </a:outerShdw>
                </a:effectLst>
              </a:rPr>
              <a:t>Genesis 26:21</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Second Well</a:t>
            </a:r>
          </a:p>
        </p:txBody>
      </p:sp>
      <p:sp>
        <p:nvSpPr>
          <p:cNvPr id="161795" name="Rectangle 3"/>
          <p:cNvSpPr>
            <a:spLocks noGrp="1" noChangeArrowheads="1"/>
          </p:cNvSpPr>
          <p:nvPr>
            <p:ph type="body" idx="1"/>
          </p:nvPr>
        </p:nvSpPr>
        <p:spPr>
          <a:xfrm>
            <a:off x="914399" y="2552700"/>
            <a:ext cx="3733801" cy="1752600"/>
          </a:xfrm>
        </p:spPr>
        <p:txBody>
          <a:bodyPr/>
          <a:lstStyle/>
          <a:p>
            <a:pPr marL="514350" lvl="3" indent="-514350" eaLnBrk="1" hangingPunct="1">
              <a:spcBef>
                <a:spcPts val="0"/>
              </a:spcBef>
              <a:spcAft>
                <a:spcPts val="3600"/>
              </a:spcAft>
              <a:buClr>
                <a:srgbClr val="00FF00"/>
              </a:buClr>
              <a:buFont typeface="+mj-lt"/>
              <a:buAutoNum type="alphaLcParenR"/>
              <a:defRPr/>
            </a:pPr>
            <a:r>
              <a:rPr lang="en-US" dirty="0">
                <a:effectLst>
                  <a:outerShdw blurRad="38100" dist="38100" dir="2700000" algn="tl">
                    <a:srgbClr val="000000">
                      <a:alpha val="43137"/>
                    </a:srgbClr>
                  </a:outerShdw>
                </a:effectLst>
              </a:rPr>
              <a:t>Find (21a)</a:t>
            </a:r>
          </a:p>
          <a:p>
            <a:pPr marL="514350" lvl="3" indent="-514350" eaLnBrk="1" hangingPunct="1">
              <a:spcBef>
                <a:spcPts val="0"/>
              </a:spcBef>
              <a:spcAft>
                <a:spcPts val="3600"/>
              </a:spcAft>
              <a:buClr>
                <a:srgbClr val="00FF00"/>
              </a:buClr>
              <a:buFont typeface="+mj-lt"/>
              <a:buAutoNum type="alphaLcParenR"/>
              <a:defRPr/>
            </a:pPr>
            <a:r>
              <a:rPr lang="en-US" dirty="0">
                <a:effectLst>
                  <a:outerShdw blurRad="38100" dist="38100" dir="2700000" algn="tl">
                    <a:srgbClr val="000000">
                      <a:alpha val="43137"/>
                    </a:srgbClr>
                  </a:outerShdw>
                </a:effectLst>
              </a:rPr>
              <a:t>Contention (21b)</a:t>
            </a:r>
          </a:p>
        </p:txBody>
      </p:sp>
      <p:pic>
        <p:nvPicPr>
          <p:cNvPr id="2" name="Picture 1">
            <a:extLst>
              <a:ext uri="{FF2B5EF4-FFF2-40B4-BE49-F238E27FC236}">
                <a16:creationId xmlns:a16="http://schemas.microsoft.com/office/drawing/2014/main" id="{362121EE-5045-1042-0924-76C26DB12A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780766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742950" indent="-742950" algn="ctr" eaLnBrk="1" hangingPunct="1">
              <a:buClr>
                <a:srgbClr val="CC66FF"/>
              </a:buClr>
              <a:buFont typeface="+mj-lt"/>
              <a:buAutoNum type="arabicPeriod" startAt="3"/>
            </a:pPr>
            <a:r>
              <a:rPr lang="en-US" sz="3600" dirty="0">
                <a:effectLst>
                  <a:outerShdw blurRad="38100" dist="38100" dir="2700000" algn="tl">
                    <a:srgbClr val="000000">
                      <a:alpha val="43137"/>
                    </a:srgbClr>
                  </a:outerShdw>
                </a:effectLst>
              </a:rPr>
              <a:t>Genesis 26:21</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Second Well</a:t>
            </a:r>
          </a:p>
        </p:txBody>
      </p:sp>
      <p:sp>
        <p:nvSpPr>
          <p:cNvPr id="161795" name="Rectangle 3"/>
          <p:cNvSpPr>
            <a:spLocks noGrp="1" noChangeArrowheads="1"/>
          </p:cNvSpPr>
          <p:nvPr>
            <p:ph type="body" idx="1"/>
          </p:nvPr>
        </p:nvSpPr>
        <p:spPr>
          <a:xfrm>
            <a:off x="914399" y="2552700"/>
            <a:ext cx="3733801" cy="1752600"/>
          </a:xfrm>
        </p:spPr>
        <p:txBody>
          <a:bodyPr/>
          <a:lstStyle/>
          <a:p>
            <a:pPr marL="514350" lvl="3" indent="-514350" eaLnBrk="1" hangingPunct="1">
              <a:spcBef>
                <a:spcPts val="0"/>
              </a:spcBef>
              <a:spcAft>
                <a:spcPts val="3600"/>
              </a:spcAft>
              <a:buClr>
                <a:srgbClr val="00FF00"/>
              </a:buClr>
              <a:buFont typeface="+mj-lt"/>
              <a:buAutoNum type="alphaLcParenR"/>
              <a:defRPr/>
            </a:pPr>
            <a:r>
              <a:rPr lang="en-US" b="1" u="sng" dirty="0">
                <a:solidFill>
                  <a:srgbClr val="FFFFCC"/>
                </a:solidFill>
                <a:effectLst>
                  <a:outerShdw blurRad="38100" dist="38100" dir="2700000" algn="tl">
                    <a:srgbClr val="000000">
                      <a:alpha val="43137"/>
                    </a:srgbClr>
                  </a:outerShdw>
                </a:effectLst>
              </a:rPr>
              <a:t>Find (21a)</a:t>
            </a:r>
          </a:p>
          <a:p>
            <a:pPr marL="514350" lvl="3" indent="-514350" eaLnBrk="1" hangingPunct="1">
              <a:spcBef>
                <a:spcPts val="0"/>
              </a:spcBef>
              <a:spcAft>
                <a:spcPts val="3600"/>
              </a:spcAft>
              <a:buClr>
                <a:srgbClr val="00FF00"/>
              </a:buClr>
              <a:buFont typeface="+mj-lt"/>
              <a:buAutoNum type="alphaLcParenR"/>
              <a:defRPr/>
            </a:pPr>
            <a:r>
              <a:rPr lang="en-US" dirty="0">
                <a:effectLst>
                  <a:outerShdw blurRad="38100" dist="38100" dir="2700000" algn="tl">
                    <a:srgbClr val="000000">
                      <a:alpha val="43137"/>
                    </a:srgbClr>
                  </a:outerShdw>
                </a:effectLst>
              </a:rPr>
              <a:t>Contention (21b)</a:t>
            </a:r>
          </a:p>
        </p:txBody>
      </p:sp>
      <p:pic>
        <p:nvPicPr>
          <p:cNvPr id="2" name="Picture 1">
            <a:extLst>
              <a:ext uri="{FF2B5EF4-FFF2-40B4-BE49-F238E27FC236}">
                <a16:creationId xmlns:a16="http://schemas.microsoft.com/office/drawing/2014/main" id="{362121EE-5045-1042-0924-76C26DB12A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0926478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742950" indent="-742950" algn="ctr" eaLnBrk="1" hangingPunct="1">
              <a:buClr>
                <a:srgbClr val="CC66FF"/>
              </a:buClr>
              <a:buFont typeface="+mj-lt"/>
              <a:buAutoNum type="arabicPeriod" startAt="3"/>
            </a:pPr>
            <a:r>
              <a:rPr lang="en-US" sz="3600" dirty="0">
                <a:effectLst>
                  <a:outerShdw blurRad="38100" dist="38100" dir="2700000" algn="tl">
                    <a:srgbClr val="000000">
                      <a:alpha val="43137"/>
                    </a:srgbClr>
                  </a:outerShdw>
                </a:effectLst>
              </a:rPr>
              <a:t>Genesis 26:21</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Second Well</a:t>
            </a:r>
          </a:p>
        </p:txBody>
      </p:sp>
      <p:sp>
        <p:nvSpPr>
          <p:cNvPr id="161795" name="Rectangle 3"/>
          <p:cNvSpPr>
            <a:spLocks noGrp="1" noChangeArrowheads="1"/>
          </p:cNvSpPr>
          <p:nvPr>
            <p:ph type="body" idx="1"/>
          </p:nvPr>
        </p:nvSpPr>
        <p:spPr>
          <a:xfrm>
            <a:off x="914399" y="2552700"/>
            <a:ext cx="3733801" cy="1752600"/>
          </a:xfrm>
        </p:spPr>
        <p:txBody>
          <a:bodyPr/>
          <a:lstStyle/>
          <a:p>
            <a:pPr marL="514350" lvl="3" indent="-514350" eaLnBrk="1" hangingPunct="1">
              <a:spcBef>
                <a:spcPts val="0"/>
              </a:spcBef>
              <a:spcAft>
                <a:spcPts val="3600"/>
              </a:spcAft>
              <a:buClr>
                <a:srgbClr val="00FF00"/>
              </a:buClr>
              <a:buFont typeface="+mj-lt"/>
              <a:buAutoNum type="alphaLcParenR"/>
              <a:defRPr/>
            </a:pPr>
            <a:r>
              <a:rPr lang="en-US" dirty="0">
                <a:effectLst>
                  <a:outerShdw blurRad="38100" dist="38100" dir="2700000" algn="tl">
                    <a:srgbClr val="000000">
                      <a:alpha val="43137"/>
                    </a:srgbClr>
                  </a:outerShdw>
                </a:effectLst>
              </a:rPr>
              <a:t>Find (21a)</a:t>
            </a:r>
          </a:p>
          <a:p>
            <a:pPr marL="514350" lvl="3" indent="-514350" eaLnBrk="1" hangingPunct="1">
              <a:spcBef>
                <a:spcPts val="0"/>
              </a:spcBef>
              <a:spcAft>
                <a:spcPts val="3600"/>
              </a:spcAft>
              <a:buClr>
                <a:srgbClr val="00FF00"/>
              </a:buClr>
              <a:buFont typeface="+mj-lt"/>
              <a:buAutoNum type="alphaLcParenR"/>
              <a:defRPr/>
            </a:pPr>
            <a:r>
              <a:rPr lang="en-US" b="1" u="sng" dirty="0">
                <a:solidFill>
                  <a:srgbClr val="FFFFCC"/>
                </a:solidFill>
                <a:effectLst>
                  <a:outerShdw blurRad="38100" dist="38100" dir="2700000" algn="tl">
                    <a:srgbClr val="000000">
                      <a:alpha val="43137"/>
                    </a:srgbClr>
                  </a:outerShdw>
                </a:effectLst>
              </a:rPr>
              <a:t>Contention (21b)</a:t>
            </a:r>
          </a:p>
        </p:txBody>
      </p:sp>
      <p:pic>
        <p:nvPicPr>
          <p:cNvPr id="2" name="Picture 1">
            <a:extLst>
              <a:ext uri="{FF2B5EF4-FFF2-40B4-BE49-F238E27FC236}">
                <a16:creationId xmlns:a16="http://schemas.microsoft.com/office/drawing/2014/main" id="{362121EE-5045-1042-0924-76C26DB12A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5059738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742950" indent="-742950" algn="ctr" eaLnBrk="1" hangingPunct="1">
              <a:buClr>
                <a:srgbClr val="CC66FF"/>
              </a:buClr>
              <a:buFont typeface="+mj-lt"/>
              <a:buAutoNum type="alphaUcPeriod" startAt="5"/>
            </a:pPr>
            <a:r>
              <a:rPr lang="en-US" sz="3600" dirty="0">
                <a:effectLst>
                  <a:outerShdw blurRad="38100" dist="38100" dir="2700000" algn="tl">
                    <a:srgbClr val="000000">
                      <a:alpha val="43137"/>
                    </a:srgbClr>
                  </a:outerShdw>
                </a:effectLst>
              </a:rPr>
              <a:t>Genesis 26:18-22</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Struggle for the Wells</a:t>
            </a:r>
          </a:p>
        </p:txBody>
      </p:sp>
      <p:sp>
        <p:nvSpPr>
          <p:cNvPr id="161795" name="Rectangle 3"/>
          <p:cNvSpPr>
            <a:spLocks noGrp="1" noChangeArrowheads="1"/>
          </p:cNvSpPr>
          <p:nvPr>
            <p:ph type="body" idx="1"/>
          </p:nvPr>
        </p:nvSpPr>
        <p:spPr>
          <a:xfrm>
            <a:off x="914399" y="2552700"/>
            <a:ext cx="5943601" cy="1752600"/>
          </a:xfrm>
        </p:spPr>
        <p:txBody>
          <a:bodyPr/>
          <a:lstStyle/>
          <a:p>
            <a:pPr marL="457200" lvl="3" indent="-457200" eaLnBrk="1" hangingPunct="1">
              <a:spcBef>
                <a:spcPts val="0"/>
              </a:spcBef>
              <a:spcAft>
                <a:spcPts val="3600"/>
              </a:spcAft>
              <a:buClr>
                <a:srgbClr val="00FF00"/>
              </a:buClr>
              <a:buFont typeface="+mj-lt"/>
              <a:buAutoNum type="arabicPeriod"/>
              <a:defRPr/>
            </a:pPr>
            <a:r>
              <a:rPr lang="en-US" dirty="0">
                <a:effectLst>
                  <a:outerShdw blurRad="38100" dist="38100" dir="2700000" algn="tl">
                    <a:srgbClr val="000000">
                      <a:alpha val="43137"/>
                    </a:srgbClr>
                  </a:outerShdw>
                </a:effectLst>
              </a:rPr>
              <a:t>Re-digging Abraham’s wells (18)</a:t>
            </a:r>
          </a:p>
          <a:p>
            <a:pPr marL="457200" lvl="3" indent="-457200" eaLnBrk="1" hangingPunct="1">
              <a:spcBef>
                <a:spcPts val="0"/>
              </a:spcBef>
              <a:spcAft>
                <a:spcPts val="3600"/>
              </a:spcAft>
              <a:buClr>
                <a:srgbClr val="00FF00"/>
              </a:buClr>
              <a:buFont typeface="+mj-lt"/>
              <a:buAutoNum type="arabicPeriod"/>
              <a:defRPr/>
            </a:pPr>
            <a:r>
              <a:rPr lang="en-US" dirty="0">
                <a:effectLst>
                  <a:outerShdw blurRad="38100" dist="38100" dir="2700000" algn="tl">
                    <a:srgbClr val="000000">
                      <a:alpha val="43137"/>
                    </a:srgbClr>
                  </a:outerShdw>
                </a:effectLst>
              </a:rPr>
              <a:t>First well (19-20)</a:t>
            </a:r>
          </a:p>
          <a:p>
            <a:pPr marL="457200" lvl="3" indent="-457200" eaLnBrk="1" hangingPunct="1">
              <a:spcBef>
                <a:spcPts val="0"/>
              </a:spcBef>
              <a:spcAft>
                <a:spcPts val="3600"/>
              </a:spcAft>
              <a:buClr>
                <a:srgbClr val="00FF00"/>
              </a:buClr>
              <a:buFont typeface="+mj-lt"/>
              <a:buAutoNum type="arabicPeriod"/>
              <a:defRPr/>
            </a:pPr>
            <a:r>
              <a:rPr lang="en-US" dirty="0">
                <a:effectLst>
                  <a:outerShdw blurRad="38100" dist="38100" dir="2700000" algn="tl">
                    <a:srgbClr val="000000">
                      <a:alpha val="43137"/>
                    </a:srgbClr>
                  </a:outerShdw>
                </a:effectLst>
              </a:rPr>
              <a:t>Second well (21)</a:t>
            </a:r>
          </a:p>
          <a:p>
            <a:pPr marL="457200" lvl="3" indent="-457200" eaLnBrk="1" hangingPunct="1">
              <a:spcBef>
                <a:spcPts val="0"/>
              </a:spcBef>
              <a:spcAft>
                <a:spcPts val="36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Third well (22)</a:t>
            </a:r>
          </a:p>
        </p:txBody>
      </p:sp>
      <p:pic>
        <p:nvPicPr>
          <p:cNvPr id="2" name="Picture 1">
            <a:extLst>
              <a:ext uri="{FF2B5EF4-FFF2-40B4-BE49-F238E27FC236}">
                <a16:creationId xmlns:a16="http://schemas.microsoft.com/office/drawing/2014/main" id="{362121EE-5045-1042-0924-76C26DB12A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9346751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742950" indent="-742950" algn="ctr" eaLnBrk="1" hangingPunct="1">
              <a:buClr>
                <a:srgbClr val="CC66FF"/>
              </a:buClr>
              <a:buFont typeface="+mj-lt"/>
              <a:buAutoNum type="arabicPeriod" startAt="4"/>
            </a:pPr>
            <a:r>
              <a:rPr lang="en-US" sz="3600" dirty="0">
                <a:effectLst>
                  <a:outerShdw blurRad="38100" dist="38100" dir="2700000" algn="tl">
                    <a:srgbClr val="000000">
                      <a:alpha val="43137"/>
                    </a:srgbClr>
                  </a:outerShdw>
                </a:effectLst>
              </a:rPr>
              <a:t>Genesis 26:22</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Third Well</a:t>
            </a:r>
          </a:p>
        </p:txBody>
      </p:sp>
      <p:sp>
        <p:nvSpPr>
          <p:cNvPr id="161795" name="Rectangle 3"/>
          <p:cNvSpPr>
            <a:spLocks noGrp="1" noChangeArrowheads="1"/>
          </p:cNvSpPr>
          <p:nvPr>
            <p:ph type="body" idx="1"/>
          </p:nvPr>
        </p:nvSpPr>
        <p:spPr>
          <a:xfrm>
            <a:off x="914399" y="2552700"/>
            <a:ext cx="4800601" cy="1752600"/>
          </a:xfrm>
        </p:spPr>
        <p:txBody>
          <a:bodyPr/>
          <a:lstStyle/>
          <a:p>
            <a:pPr marL="514350" lvl="3" indent="-514350" eaLnBrk="1" hangingPunct="1">
              <a:spcBef>
                <a:spcPts val="0"/>
              </a:spcBef>
              <a:spcAft>
                <a:spcPts val="3600"/>
              </a:spcAft>
              <a:buClr>
                <a:srgbClr val="00FF00"/>
              </a:buClr>
              <a:buFont typeface="+mj-lt"/>
              <a:buAutoNum type="alphaLcParenR"/>
              <a:defRPr/>
            </a:pPr>
            <a:r>
              <a:rPr lang="en-US" dirty="0">
                <a:effectLst>
                  <a:outerShdw blurRad="38100" dist="38100" dir="2700000" algn="tl">
                    <a:srgbClr val="000000">
                      <a:alpha val="43137"/>
                    </a:srgbClr>
                  </a:outerShdw>
                </a:effectLst>
              </a:rPr>
              <a:t>Find (22a)</a:t>
            </a:r>
          </a:p>
          <a:p>
            <a:pPr marL="514350" lvl="3" indent="-514350" eaLnBrk="1" hangingPunct="1">
              <a:spcBef>
                <a:spcPts val="0"/>
              </a:spcBef>
              <a:spcAft>
                <a:spcPts val="3600"/>
              </a:spcAft>
              <a:buClr>
                <a:srgbClr val="00FF00"/>
              </a:buClr>
              <a:buFont typeface="+mj-lt"/>
              <a:buAutoNum type="alphaLcParenR"/>
              <a:defRPr/>
            </a:pPr>
            <a:r>
              <a:rPr lang="en-US" dirty="0">
                <a:effectLst>
                  <a:outerShdw blurRad="38100" dist="38100" dir="2700000" algn="tl">
                    <a:srgbClr val="000000">
                      <a:alpha val="43137"/>
                    </a:srgbClr>
                  </a:outerShdw>
                </a:effectLst>
              </a:rPr>
              <a:t>No contention (22b)</a:t>
            </a:r>
          </a:p>
          <a:p>
            <a:pPr marL="514350" lvl="3" indent="-514350" eaLnBrk="1" hangingPunct="1">
              <a:spcBef>
                <a:spcPts val="0"/>
              </a:spcBef>
              <a:spcAft>
                <a:spcPts val="3600"/>
              </a:spcAft>
              <a:buClr>
                <a:srgbClr val="00FF00"/>
              </a:buClr>
              <a:buFont typeface="+mj-lt"/>
              <a:buAutoNum type="alphaLcParenR"/>
              <a:defRPr/>
            </a:pPr>
            <a:r>
              <a:rPr lang="en-US" dirty="0">
                <a:effectLst>
                  <a:outerShdw blurRad="38100" dist="38100" dir="2700000" algn="tl">
                    <a:srgbClr val="000000">
                      <a:alpha val="43137"/>
                    </a:srgbClr>
                  </a:outerShdw>
                </a:effectLst>
              </a:rPr>
              <a:t>Isaac’s conclusion (22c)</a:t>
            </a:r>
          </a:p>
        </p:txBody>
      </p:sp>
      <p:pic>
        <p:nvPicPr>
          <p:cNvPr id="2" name="Picture 1">
            <a:extLst>
              <a:ext uri="{FF2B5EF4-FFF2-40B4-BE49-F238E27FC236}">
                <a16:creationId xmlns:a16="http://schemas.microsoft.com/office/drawing/2014/main" id="{362121EE-5045-1042-0924-76C26DB12A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9943532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742950" indent="-742950" algn="ctr" eaLnBrk="1" hangingPunct="1">
              <a:buClr>
                <a:srgbClr val="CC66FF"/>
              </a:buClr>
              <a:buFont typeface="+mj-lt"/>
              <a:buAutoNum type="arabicPeriod" startAt="4"/>
            </a:pPr>
            <a:r>
              <a:rPr lang="en-US" sz="3600" dirty="0">
                <a:effectLst>
                  <a:outerShdw blurRad="38100" dist="38100" dir="2700000" algn="tl">
                    <a:srgbClr val="000000">
                      <a:alpha val="43137"/>
                    </a:srgbClr>
                  </a:outerShdw>
                </a:effectLst>
              </a:rPr>
              <a:t>Genesis 26:22</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Third Well</a:t>
            </a:r>
          </a:p>
        </p:txBody>
      </p:sp>
      <p:sp>
        <p:nvSpPr>
          <p:cNvPr id="161795" name="Rectangle 3"/>
          <p:cNvSpPr>
            <a:spLocks noGrp="1" noChangeArrowheads="1"/>
          </p:cNvSpPr>
          <p:nvPr>
            <p:ph type="body" idx="1"/>
          </p:nvPr>
        </p:nvSpPr>
        <p:spPr>
          <a:xfrm>
            <a:off x="914399" y="2552700"/>
            <a:ext cx="4800601" cy="1752600"/>
          </a:xfrm>
        </p:spPr>
        <p:txBody>
          <a:bodyPr/>
          <a:lstStyle/>
          <a:p>
            <a:pPr marL="514350" lvl="3" indent="-514350" eaLnBrk="1" hangingPunct="1">
              <a:spcBef>
                <a:spcPts val="0"/>
              </a:spcBef>
              <a:spcAft>
                <a:spcPts val="3600"/>
              </a:spcAft>
              <a:buClr>
                <a:srgbClr val="00FF00"/>
              </a:buClr>
              <a:buFont typeface="+mj-lt"/>
              <a:buAutoNum type="alphaLcParenR"/>
              <a:defRPr/>
            </a:pPr>
            <a:r>
              <a:rPr lang="en-US" b="1" u="sng" dirty="0">
                <a:solidFill>
                  <a:srgbClr val="FFFFCC"/>
                </a:solidFill>
                <a:effectLst>
                  <a:outerShdw blurRad="38100" dist="38100" dir="2700000" algn="tl">
                    <a:srgbClr val="000000">
                      <a:alpha val="43137"/>
                    </a:srgbClr>
                  </a:outerShdw>
                </a:effectLst>
              </a:rPr>
              <a:t>Find (22a)</a:t>
            </a:r>
          </a:p>
          <a:p>
            <a:pPr marL="514350" lvl="3" indent="-514350" eaLnBrk="1" hangingPunct="1">
              <a:spcBef>
                <a:spcPts val="0"/>
              </a:spcBef>
              <a:spcAft>
                <a:spcPts val="3600"/>
              </a:spcAft>
              <a:buClr>
                <a:srgbClr val="00FF00"/>
              </a:buClr>
              <a:buFont typeface="+mj-lt"/>
              <a:buAutoNum type="alphaLcParenR"/>
              <a:defRPr/>
            </a:pPr>
            <a:r>
              <a:rPr lang="en-US" dirty="0">
                <a:effectLst>
                  <a:outerShdw blurRad="38100" dist="38100" dir="2700000" algn="tl">
                    <a:srgbClr val="000000">
                      <a:alpha val="43137"/>
                    </a:srgbClr>
                  </a:outerShdw>
                </a:effectLst>
              </a:rPr>
              <a:t>No contention (22b)</a:t>
            </a:r>
          </a:p>
          <a:p>
            <a:pPr marL="514350" lvl="3" indent="-514350" eaLnBrk="1" hangingPunct="1">
              <a:spcBef>
                <a:spcPts val="0"/>
              </a:spcBef>
              <a:spcAft>
                <a:spcPts val="3600"/>
              </a:spcAft>
              <a:buClr>
                <a:srgbClr val="00FF00"/>
              </a:buClr>
              <a:buFont typeface="+mj-lt"/>
              <a:buAutoNum type="alphaLcParenR"/>
              <a:defRPr/>
            </a:pPr>
            <a:r>
              <a:rPr lang="en-US" dirty="0">
                <a:effectLst>
                  <a:outerShdw blurRad="38100" dist="38100" dir="2700000" algn="tl">
                    <a:srgbClr val="000000">
                      <a:alpha val="43137"/>
                    </a:srgbClr>
                  </a:outerShdw>
                </a:effectLst>
              </a:rPr>
              <a:t>Isaac’s conclusion (22c)</a:t>
            </a:r>
          </a:p>
        </p:txBody>
      </p:sp>
      <p:pic>
        <p:nvPicPr>
          <p:cNvPr id="2" name="Picture 1">
            <a:extLst>
              <a:ext uri="{FF2B5EF4-FFF2-40B4-BE49-F238E27FC236}">
                <a16:creationId xmlns:a16="http://schemas.microsoft.com/office/drawing/2014/main" id="{362121EE-5045-1042-0924-76C26DB12A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5781217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742950" indent="-742950" algn="ctr" eaLnBrk="1" hangingPunct="1">
              <a:buClr>
                <a:srgbClr val="CC66FF"/>
              </a:buClr>
              <a:buFont typeface="+mj-lt"/>
              <a:buAutoNum type="arabicPeriod" startAt="4"/>
            </a:pPr>
            <a:r>
              <a:rPr lang="en-US" sz="3600" dirty="0">
                <a:effectLst>
                  <a:outerShdw blurRad="38100" dist="38100" dir="2700000" algn="tl">
                    <a:srgbClr val="000000">
                      <a:alpha val="43137"/>
                    </a:srgbClr>
                  </a:outerShdw>
                </a:effectLst>
              </a:rPr>
              <a:t>Genesis 26:22</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Third Well</a:t>
            </a:r>
          </a:p>
        </p:txBody>
      </p:sp>
      <p:sp>
        <p:nvSpPr>
          <p:cNvPr id="161795" name="Rectangle 3"/>
          <p:cNvSpPr>
            <a:spLocks noGrp="1" noChangeArrowheads="1"/>
          </p:cNvSpPr>
          <p:nvPr>
            <p:ph type="body" idx="1"/>
          </p:nvPr>
        </p:nvSpPr>
        <p:spPr>
          <a:xfrm>
            <a:off x="914399" y="2552700"/>
            <a:ext cx="4800601" cy="1752600"/>
          </a:xfrm>
        </p:spPr>
        <p:txBody>
          <a:bodyPr/>
          <a:lstStyle/>
          <a:p>
            <a:pPr marL="514350" lvl="3" indent="-514350" eaLnBrk="1" hangingPunct="1">
              <a:spcBef>
                <a:spcPts val="0"/>
              </a:spcBef>
              <a:spcAft>
                <a:spcPts val="3600"/>
              </a:spcAft>
              <a:buClr>
                <a:srgbClr val="00FF00"/>
              </a:buClr>
              <a:buFont typeface="+mj-lt"/>
              <a:buAutoNum type="alphaLcParenR"/>
              <a:defRPr/>
            </a:pPr>
            <a:r>
              <a:rPr lang="en-US" dirty="0">
                <a:effectLst>
                  <a:outerShdw blurRad="38100" dist="38100" dir="2700000" algn="tl">
                    <a:srgbClr val="000000">
                      <a:alpha val="43137"/>
                    </a:srgbClr>
                  </a:outerShdw>
                </a:effectLst>
              </a:rPr>
              <a:t>Find (22a)</a:t>
            </a:r>
          </a:p>
          <a:p>
            <a:pPr marL="514350" lvl="3" indent="-514350" eaLnBrk="1" hangingPunct="1">
              <a:spcBef>
                <a:spcPts val="0"/>
              </a:spcBef>
              <a:spcAft>
                <a:spcPts val="3600"/>
              </a:spcAft>
              <a:buClr>
                <a:srgbClr val="00FF00"/>
              </a:buClr>
              <a:buFont typeface="+mj-lt"/>
              <a:buAutoNum type="alphaLcParenR"/>
              <a:defRPr/>
            </a:pPr>
            <a:r>
              <a:rPr lang="en-US" b="1" u="sng" dirty="0">
                <a:solidFill>
                  <a:srgbClr val="FFFFCC"/>
                </a:solidFill>
                <a:effectLst>
                  <a:outerShdw blurRad="38100" dist="38100" dir="2700000" algn="tl">
                    <a:srgbClr val="000000">
                      <a:alpha val="43137"/>
                    </a:srgbClr>
                  </a:outerShdw>
                </a:effectLst>
              </a:rPr>
              <a:t>No contention (22b)</a:t>
            </a:r>
          </a:p>
          <a:p>
            <a:pPr marL="514350" lvl="3" indent="-514350" eaLnBrk="1" hangingPunct="1">
              <a:spcBef>
                <a:spcPts val="0"/>
              </a:spcBef>
              <a:spcAft>
                <a:spcPts val="3600"/>
              </a:spcAft>
              <a:buClr>
                <a:srgbClr val="00FF00"/>
              </a:buClr>
              <a:buFont typeface="+mj-lt"/>
              <a:buAutoNum type="alphaLcParenR"/>
              <a:defRPr/>
            </a:pPr>
            <a:r>
              <a:rPr lang="en-US" dirty="0">
                <a:effectLst>
                  <a:outerShdw blurRad="38100" dist="38100" dir="2700000" algn="tl">
                    <a:srgbClr val="000000">
                      <a:alpha val="43137"/>
                    </a:srgbClr>
                  </a:outerShdw>
                </a:effectLst>
              </a:rPr>
              <a:t>Isaac’s conclusion (22c)</a:t>
            </a:r>
          </a:p>
        </p:txBody>
      </p:sp>
      <p:pic>
        <p:nvPicPr>
          <p:cNvPr id="2" name="Picture 1">
            <a:extLst>
              <a:ext uri="{FF2B5EF4-FFF2-40B4-BE49-F238E27FC236}">
                <a16:creationId xmlns:a16="http://schemas.microsoft.com/office/drawing/2014/main" id="{362121EE-5045-1042-0924-76C26DB12A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5547909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742950" indent="-742950" algn="ctr" eaLnBrk="1" hangingPunct="1">
              <a:buClr>
                <a:srgbClr val="CC66FF"/>
              </a:buClr>
              <a:buFont typeface="+mj-lt"/>
              <a:buAutoNum type="arabicPeriod" startAt="4"/>
            </a:pPr>
            <a:r>
              <a:rPr lang="en-US" sz="3600" dirty="0">
                <a:effectLst>
                  <a:outerShdw blurRad="38100" dist="38100" dir="2700000" algn="tl">
                    <a:srgbClr val="000000">
                      <a:alpha val="43137"/>
                    </a:srgbClr>
                  </a:outerShdw>
                </a:effectLst>
              </a:rPr>
              <a:t>Genesis 26:22</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Third Well</a:t>
            </a:r>
          </a:p>
        </p:txBody>
      </p:sp>
      <p:sp>
        <p:nvSpPr>
          <p:cNvPr id="161795" name="Rectangle 3"/>
          <p:cNvSpPr>
            <a:spLocks noGrp="1" noChangeArrowheads="1"/>
          </p:cNvSpPr>
          <p:nvPr>
            <p:ph type="body" idx="1"/>
          </p:nvPr>
        </p:nvSpPr>
        <p:spPr>
          <a:xfrm>
            <a:off x="914399" y="2552700"/>
            <a:ext cx="4800601" cy="1752600"/>
          </a:xfrm>
        </p:spPr>
        <p:txBody>
          <a:bodyPr/>
          <a:lstStyle/>
          <a:p>
            <a:pPr marL="514350" lvl="3" indent="-514350" eaLnBrk="1" hangingPunct="1">
              <a:spcBef>
                <a:spcPts val="0"/>
              </a:spcBef>
              <a:spcAft>
                <a:spcPts val="3600"/>
              </a:spcAft>
              <a:buClr>
                <a:srgbClr val="00FF00"/>
              </a:buClr>
              <a:buFont typeface="+mj-lt"/>
              <a:buAutoNum type="alphaLcParenR"/>
              <a:defRPr/>
            </a:pPr>
            <a:r>
              <a:rPr lang="en-US" dirty="0">
                <a:effectLst>
                  <a:outerShdw blurRad="38100" dist="38100" dir="2700000" algn="tl">
                    <a:srgbClr val="000000">
                      <a:alpha val="43137"/>
                    </a:srgbClr>
                  </a:outerShdw>
                </a:effectLst>
              </a:rPr>
              <a:t>Find (22a)</a:t>
            </a:r>
          </a:p>
          <a:p>
            <a:pPr marL="514350" lvl="3" indent="-514350" eaLnBrk="1" hangingPunct="1">
              <a:spcBef>
                <a:spcPts val="0"/>
              </a:spcBef>
              <a:spcAft>
                <a:spcPts val="3600"/>
              </a:spcAft>
              <a:buClr>
                <a:srgbClr val="00FF00"/>
              </a:buClr>
              <a:buFont typeface="+mj-lt"/>
              <a:buAutoNum type="alphaLcParenR"/>
              <a:defRPr/>
            </a:pPr>
            <a:r>
              <a:rPr lang="en-US" dirty="0">
                <a:effectLst>
                  <a:outerShdw blurRad="38100" dist="38100" dir="2700000" algn="tl">
                    <a:srgbClr val="000000">
                      <a:alpha val="43137"/>
                    </a:srgbClr>
                  </a:outerShdw>
                </a:effectLst>
              </a:rPr>
              <a:t>No contention (22b)</a:t>
            </a:r>
          </a:p>
          <a:p>
            <a:pPr marL="514350" lvl="3" indent="-514350" eaLnBrk="1" hangingPunct="1">
              <a:spcBef>
                <a:spcPts val="0"/>
              </a:spcBef>
              <a:spcAft>
                <a:spcPts val="3600"/>
              </a:spcAft>
              <a:buClr>
                <a:srgbClr val="00FF00"/>
              </a:buClr>
              <a:buFont typeface="+mj-lt"/>
              <a:buAutoNum type="alphaLcParenR"/>
              <a:defRPr/>
            </a:pPr>
            <a:r>
              <a:rPr lang="en-US" b="1" u="sng" dirty="0">
                <a:solidFill>
                  <a:srgbClr val="FFFFCC"/>
                </a:solidFill>
                <a:effectLst>
                  <a:outerShdw blurRad="38100" dist="38100" dir="2700000" algn="tl">
                    <a:srgbClr val="000000">
                      <a:alpha val="43137"/>
                    </a:srgbClr>
                  </a:outerShdw>
                </a:effectLst>
              </a:rPr>
              <a:t>Isaac’s conclusion (22c)</a:t>
            </a:r>
          </a:p>
        </p:txBody>
      </p:sp>
      <p:pic>
        <p:nvPicPr>
          <p:cNvPr id="2" name="Picture 1">
            <a:extLst>
              <a:ext uri="{FF2B5EF4-FFF2-40B4-BE49-F238E27FC236}">
                <a16:creationId xmlns:a16="http://schemas.microsoft.com/office/drawing/2014/main" id="{362121EE-5045-1042-0924-76C26DB12A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9522763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050"/>
          <p:cNvSpPr>
            <a:spLocks noGrp="1" noChangeArrowheads="1"/>
          </p:cNvSpPr>
          <p:nvPr>
            <p:ph type="title"/>
          </p:nvPr>
        </p:nvSpPr>
        <p:spPr>
          <a:xfrm>
            <a:off x="2209800" y="228600"/>
            <a:ext cx="7772400" cy="914400"/>
          </a:xfrm>
        </p:spPr>
        <p:txBody>
          <a:bodyPr/>
          <a:lstStyle/>
          <a:p>
            <a:pPr algn="ctr" eaLnBrk="1" hangingPunct="1"/>
            <a:r>
              <a:rPr lang="en-US" sz="3600" dirty="0"/>
              <a:t>GENESIS STRUCTURE</a:t>
            </a:r>
          </a:p>
        </p:txBody>
      </p:sp>
      <p:sp>
        <p:nvSpPr>
          <p:cNvPr id="92163" name="Rectangle 2051"/>
          <p:cNvSpPr>
            <a:spLocks noGrp="1" noChangeArrowheads="1"/>
          </p:cNvSpPr>
          <p:nvPr>
            <p:ph type="body" idx="1"/>
          </p:nvPr>
        </p:nvSpPr>
        <p:spPr>
          <a:xfrm>
            <a:off x="2019300" y="1600200"/>
            <a:ext cx="8153400" cy="1955864"/>
          </a:xfrm>
        </p:spPr>
        <p:txBody>
          <a:bodyPr/>
          <a:lstStyle/>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Beginning of the Human race (Gen. 1‒11)</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Beginning of the Hebrew race (Gen. 12‒50)</a:t>
            </a:r>
          </a:p>
        </p:txBody>
      </p:sp>
      <p:pic>
        <p:nvPicPr>
          <p:cNvPr id="2" name="Picture 4" descr="5 Bible Lessons to Learn From the Book of Genesis | Jack Wellman">
            <a:extLst>
              <a:ext uri="{FF2B5EF4-FFF2-40B4-BE49-F238E27FC236}">
                <a16:creationId xmlns:a16="http://schemas.microsoft.com/office/drawing/2014/main" id="{8E86B3BC-9844-40CD-A11F-6CE7740863A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379786" y="4191000"/>
            <a:ext cx="3432431" cy="2286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6252A684-4CDD-4290-ACF1-B09810BF96B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15600" y="152400"/>
            <a:ext cx="1074928" cy="914400"/>
          </a:xfrm>
          <a:prstGeom prst="rect">
            <a:avLst/>
          </a:prstGeom>
        </p:spPr>
      </p:pic>
    </p:spTree>
    <p:extLst>
      <p:ext uri="{BB962C8B-B14F-4D97-AF65-F5344CB8AC3E}">
        <p14:creationId xmlns:p14="http://schemas.microsoft.com/office/powerpoint/2010/main" val="38346737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idx="4294967295"/>
          </p:nvPr>
        </p:nvSpPr>
        <p:spPr>
          <a:xfrm>
            <a:off x="2209800" y="2857500"/>
            <a:ext cx="7772400" cy="1143000"/>
          </a:xfrm>
        </p:spPr>
        <p:txBody>
          <a:bodyPr/>
          <a:lstStyle/>
          <a:p>
            <a:pPr algn="ctr"/>
            <a:r>
              <a:rPr lang="en-US" altLang="en-US" sz="6000">
                <a:effectLst>
                  <a:outerShdw blurRad="38100" dist="38100" dir="2700000" algn="tl">
                    <a:srgbClr val="000000">
                      <a:alpha val="43137"/>
                    </a:srgbClr>
                  </a:outerShdw>
                </a:effectLst>
              </a:rPr>
              <a:t>Conclusion</a:t>
            </a:r>
          </a:p>
        </p:txBody>
      </p:sp>
    </p:spTree>
    <p:extLst>
      <p:ext uri="{BB962C8B-B14F-4D97-AF65-F5344CB8AC3E}">
        <p14:creationId xmlns:p14="http://schemas.microsoft.com/office/powerpoint/2010/main" val="624569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Genesis 26</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Chapter Summary</a:t>
            </a:r>
          </a:p>
        </p:txBody>
      </p:sp>
      <p:sp>
        <p:nvSpPr>
          <p:cNvPr id="161795" name="Rectangle 3"/>
          <p:cNvSpPr>
            <a:spLocks noGrp="1" noChangeArrowheads="1"/>
          </p:cNvSpPr>
          <p:nvPr>
            <p:ph type="body" idx="1"/>
          </p:nvPr>
        </p:nvSpPr>
        <p:spPr>
          <a:xfrm>
            <a:off x="649943" y="1295400"/>
            <a:ext cx="7788900" cy="4267200"/>
          </a:xfrm>
        </p:spPr>
        <p:txBody>
          <a:bodyPr/>
          <a:lstStyle/>
          <a:p>
            <a:pPr marL="571500" lvl="1" indent="-5715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Abrahamic Covenant Reconfirmed (1-5)</a:t>
            </a:r>
          </a:p>
          <a:p>
            <a:pPr marL="571500" lvl="1" indent="-5715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Isaac &amp; Abimelech (6-11)</a:t>
            </a:r>
          </a:p>
          <a:p>
            <a:pPr marL="571500" lvl="1" indent="-571500" eaLnBrk="1" hangingPunct="1">
              <a:spcBef>
                <a:spcPts val="0"/>
              </a:spcBef>
              <a:spcAft>
                <a:spcPts val="36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rPr>
              <a:t>Struggle for the Wells (12-22)</a:t>
            </a:r>
          </a:p>
          <a:p>
            <a:pPr marL="571500" lvl="1" indent="-5715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Sojourn in Beersheba (23-25)</a:t>
            </a:r>
          </a:p>
          <a:p>
            <a:pPr marL="571500" lvl="1" indent="-5715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Covenant with Abimelech (26-33)</a:t>
            </a:r>
          </a:p>
          <a:p>
            <a:pPr marL="571500" lvl="1" indent="-5715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Esau’s Wives (34-35)</a:t>
            </a:r>
          </a:p>
        </p:txBody>
      </p:sp>
      <p:pic>
        <p:nvPicPr>
          <p:cNvPr id="2" name="Picture 1">
            <a:extLst>
              <a:ext uri="{FF2B5EF4-FFF2-40B4-BE49-F238E27FC236}">
                <a16:creationId xmlns:a16="http://schemas.microsoft.com/office/drawing/2014/main" id="{C0839479-96CF-1F7A-43B5-D05CAFC82BD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0167637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III. Genesis 26:12-22</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Struggle for the Wells</a:t>
            </a:r>
          </a:p>
        </p:txBody>
      </p:sp>
      <p:sp>
        <p:nvSpPr>
          <p:cNvPr id="161795" name="Rectangle 3"/>
          <p:cNvSpPr>
            <a:spLocks noGrp="1" noChangeArrowheads="1"/>
          </p:cNvSpPr>
          <p:nvPr>
            <p:ph type="body" idx="1"/>
          </p:nvPr>
        </p:nvSpPr>
        <p:spPr>
          <a:xfrm>
            <a:off x="585217" y="2057400"/>
            <a:ext cx="7788900" cy="2743200"/>
          </a:xfrm>
        </p:spPr>
        <p:txBody>
          <a:bodyPr/>
          <a:lstStyle/>
          <a:p>
            <a:pPr marL="457200" lvl="2" indent="-457200" eaLnBrk="1" hangingPunct="1">
              <a:spcBef>
                <a:spcPts val="0"/>
              </a:spcBef>
              <a:spcAft>
                <a:spcPts val="36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Isaac’s prosperity (12-14a)</a:t>
            </a:r>
          </a:p>
          <a:p>
            <a:pPr marL="457200" lvl="2" indent="-457200" eaLnBrk="1" hangingPunct="1">
              <a:spcBef>
                <a:spcPts val="0"/>
              </a:spcBef>
              <a:spcAft>
                <a:spcPts val="36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Philistines’ response (14b-15)</a:t>
            </a:r>
          </a:p>
          <a:p>
            <a:pPr marL="457200" lvl="2" indent="-457200" eaLnBrk="1" hangingPunct="1">
              <a:spcBef>
                <a:spcPts val="0"/>
              </a:spcBef>
              <a:spcAft>
                <a:spcPts val="36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Abimelech’s request (16)</a:t>
            </a:r>
          </a:p>
          <a:p>
            <a:pPr marL="457200" lvl="2" indent="-457200" eaLnBrk="1" hangingPunct="1">
              <a:spcBef>
                <a:spcPts val="0"/>
              </a:spcBef>
              <a:spcAft>
                <a:spcPts val="36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Isaac’s departure (17)</a:t>
            </a:r>
          </a:p>
          <a:p>
            <a:pPr marL="457200" lvl="2" indent="-457200" eaLnBrk="1" hangingPunct="1">
              <a:spcBef>
                <a:spcPts val="0"/>
              </a:spcBef>
              <a:spcAft>
                <a:spcPts val="36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Struggle for the wells (18-22)</a:t>
            </a:r>
          </a:p>
        </p:txBody>
      </p:sp>
      <p:pic>
        <p:nvPicPr>
          <p:cNvPr id="2" name="Picture 1">
            <a:extLst>
              <a:ext uri="{FF2B5EF4-FFF2-40B4-BE49-F238E27FC236}">
                <a16:creationId xmlns:a16="http://schemas.microsoft.com/office/drawing/2014/main" id="{ABBA572F-EDD0-CA75-E7B9-59AD5463139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3868019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Genesis 26</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Chapter Summary</a:t>
            </a:r>
          </a:p>
        </p:txBody>
      </p:sp>
      <p:sp>
        <p:nvSpPr>
          <p:cNvPr id="161795" name="Rectangle 3"/>
          <p:cNvSpPr>
            <a:spLocks noGrp="1" noChangeArrowheads="1"/>
          </p:cNvSpPr>
          <p:nvPr>
            <p:ph type="body" idx="1"/>
          </p:nvPr>
        </p:nvSpPr>
        <p:spPr>
          <a:xfrm>
            <a:off x="649943" y="1295400"/>
            <a:ext cx="7788900" cy="4267200"/>
          </a:xfrm>
        </p:spPr>
        <p:txBody>
          <a:bodyPr/>
          <a:lstStyle/>
          <a:p>
            <a:pPr marL="571500" lvl="1" indent="-5715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Abrahamic Covenant Reconfirmed (1-5)</a:t>
            </a:r>
          </a:p>
          <a:p>
            <a:pPr marL="571500" lvl="1" indent="-5715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Isaac &amp; Abimelech (6-11)</a:t>
            </a:r>
          </a:p>
          <a:p>
            <a:pPr marL="571500" lvl="1" indent="-5715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Struggle for the Wells (12-22)</a:t>
            </a:r>
          </a:p>
          <a:p>
            <a:pPr marL="571500" lvl="1" indent="-571500" eaLnBrk="1" hangingPunct="1">
              <a:spcBef>
                <a:spcPts val="0"/>
              </a:spcBef>
              <a:spcAft>
                <a:spcPts val="36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rPr>
              <a:t>Sojourn in Beersheba (23-25)</a:t>
            </a:r>
          </a:p>
          <a:p>
            <a:pPr marL="571500" lvl="1" indent="-5715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Covenant with Abimelech (26-33)</a:t>
            </a:r>
          </a:p>
          <a:p>
            <a:pPr marL="571500" lvl="1" indent="-5715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Esau’s Wives (34-35)</a:t>
            </a:r>
          </a:p>
        </p:txBody>
      </p:sp>
      <p:pic>
        <p:nvPicPr>
          <p:cNvPr id="2" name="Picture 1">
            <a:extLst>
              <a:ext uri="{FF2B5EF4-FFF2-40B4-BE49-F238E27FC236}">
                <a16:creationId xmlns:a16="http://schemas.microsoft.com/office/drawing/2014/main" id="{C0839479-96CF-1F7A-43B5-D05CAFC82BD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8108433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9600" y="4087346"/>
            <a:ext cx="10972800" cy="2313454"/>
          </a:xfrm>
          <a:prstGeom prst="rect">
            <a:avLst/>
          </a:prstGeom>
        </p:spPr>
        <p:txBody>
          <a:bodyPr wrap="square">
            <a:spAutoFit/>
          </a:bodyPr>
          <a:lstStyle/>
          <a:p>
            <a:pPr algn="just">
              <a:spcBef>
                <a:spcPts val="0"/>
              </a:spcBef>
              <a:spcAft>
                <a:spcPts val="1000"/>
              </a:spcAft>
            </a:pPr>
            <a:r>
              <a:rPr lang="en-US" sz="3600" u="none" strike="noStrike" baseline="30000" dirty="0">
                <a:effectLst/>
                <a:latin typeface="Calibri" panose="020F0502020204030204" pitchFamily="34" charset="0"/>
              </a:rPr>
              <a:t>24</a:t>
            </a:r>
            <a:r>
              <a:rPr lang="en-US" sz="3600" u="none" strike="noStrike" dirty="0">
                <a:effectLst/>
                <a:latin typeface="Calibri" panose="020F0502020204030204" pitchFamily="34" charset="0"/>
              </a:rPr>
              <a:t> </a:t>
            </a:r>
            <a:r>
              <a:rPr lang="en-US" sz="3600" dirty="0">
                <a:effectLst/>
                <a:latin typeface="Calibri" panose="020F0502020204030204" pitchFamily="34" charset="0"/>
              </a:rPr>
              <a:t>The </a:t>
            </a:r>
            <a:r>
              <a:rPr lang="en-US" sz="3600" cap="small" dirty="0">
                <a:effectLst/>
                <a:latin typeface="Calibri" panose="020F0502020204030204" pitchFamily="34" charset="0"/>
              </a:rPr>
              <a:t>Lord</a:t>
            </a:r>
            <a:r>
              <a:rPr lang="en-US" sz="3600" dirty="0">
                <a:effectLst/>
                <a:latin typeface="Calibri" panose="020F0502020204030204" pitchFamily="34" charset="0"/>
              </a:rPr>
              <a:t> bless you, and keep you; </a:t>
            </a:r>
            <a:r>
              <a:rPr lang="en-US" sz="3600" u="none" strike="noStrike" baseline="30000" dirty="0">
                <a:effectLst/>
                <a:latin typeface="Calibri" panose="020F0502020204030204" pitchFamily="34" charset="0"/>
              </a:rPr>
              <a:t>25</a:t>
            </a:r>
            <a:r>
              <a:rPr lang="en-US" sz="3600" u="none" strike="noStrike" dirty="0">
                <a:effectLst/>
                <a:latin typeface="Calibri" panose="020F0502020204030204" pitchFamily="34" charset="0"/>
              </a:rPr>
              <a:t> </a:t>
            </a:r>
            <a:r>
              <a:rPr lang="en-US" sz="3600" dirty="0">
                <a:effectLst/>
                <a:latin typeface="Calibri" panose="020F0502020204030204" pitchFamily="34" charset="0"/>
              </a:rPr>
              <a:t>The </a:t>
            </a:r>
            <a:r>
              <a:rPr lang="en-US" sz="3600" cap="small" dirty="0">
                <a:effectLst/>
                <a:latin typeface="Calibri" panose="020F0502020204030204" pitchFamily="34" charset="0"/>
              </a:rPr>
              <a:t>Lord</a:t>
            </a:r>
            <a:r>
              <a:rPr lang="en-US" sz="3600" dirty="0">
                <a:effectLst/>
                <a:latin typeface="Calibri" panose="020F0502020204030204" pitchFamily="34" charset="0"/>
              </a:rPr>
              <a:t> make His face shine on you, And be gracious to you; </a:t>
            </a:r>
            <a:r>
              <a:rPr lang="en-US" sz="3600" u="none" strike="noStrike" baseline="30000" dirty="0">
                <a:effectLst/>
                <a:latin typeface="Calibri" panose="020F0502020204030204" pitchFamily="34" charset="0"/>
              </a:rPr>
              <a:t>26</a:t>
            </a:r>
            <a:r>
              <a:rPr lang="en-US" sz="3600" u="none" strike="noStrike" dirty="0">
                <a:effectLst/>
                <a:latin typeface="Calibri" panose="020F0502020204030204" pitchFamily="34" charset="0"/>
              </a:rPr>
              <a:t> </a:t>
            </a:r>
            <a:r>
              <a:rPr lang="en-US" sz="3600" dirty="0">
                <a:effectLst/>
                <a:latin typeface="Calibri" panose="020F0502020204030204" pitchFamily="34" charset="0"/>
              </a:rPr>
              <a:t>The </a:t>
            </a:r>
            <a:r>
              <a:rPr lang="en-US" sz="3600" cap="small" dirty="0">
                <a:effectLst/>
                <a:latin typeface="Calibri" panose="020F0502020204030204" pitchFamily="34" charset="0"/>
              </a:rPr>
              <a:t>Lord</a:t>
            </a:r>
            <a:r>
              <a:rPr lang="en-US" sz="3600" dirty="0">
                <a:effectLst/>
                <a:latin typeface="Calibri" panose="020F0502020204030204" pitchFamily="34" charset="0"/>
              </a:rPr>
              <a:t> lift up His countenance on you, And give you peace</a:t>
            </a:r>
            <a:r>
              <a:rPr lang="en-US" sz="3600" dirty="0">
                <a:latin typeface="Calibri" panose="020F0502020204030204" pitchFamily="34" charset="0"/>
              </a:rPr>
              <a:t>. </a:t>
            </a:r>
          </a:p>
          <a:p>
            <a:pPr algn="r">
              <a:spcBef>
                <a:spcPts val="0"/>
              </a:spcBef>
              <a:spcAft>
                <a:spcPts val="1000"/>
              </a:spcAft>
            </a:pPr>
            <a:r>
              <a:rPr lang="en-US" sz="2800" dirty="0">
                <a:latin typeface="Calibri" panose="020F0502020204030204" pitchFamily="34" charset="0"/>
              </a:rPr>
              <a:t>Numbers 6:24–26 (NASB95)</a:t>
            </a:r>
            <a:endParaRPr lang="en-US" sz="2800" dirty="0">
              <a:effectLst/>
              <a:latin typeface="Calibri" panose="020F0502020204030204" pitchFamily="34" charset="0"/>
            </a:endParaRPr>
          </a:p>
        </p:txBody>
      </p:sp>
      <p:pic>
        <p:nvPicPr>
          <p:cNvPr id="2" name="Picture 1">
            <a:extLst>
              <a:ext uri="{FF2B5EF4-FFF2-40B4-BE49-F238E27FC236}">
                <a16:creationId xmlns:a16="http://schemas.microsoft.com/office/drawing/2014/main" id="{3580A0FF-365B-4E3B-8121-89E750C5118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38254" y="533400"/>
            <a:ext cx="5915492" cy="3200400"/>
          </a:xfrm>
          <a:prstGeom prst="rect">
            <a:avLst/>
          </a:prstGeom>
        </p:spPr>
      </p:pic>
    </p:spTree>
    <p:extLst>
      <p:ext uri="{BB962C8B-B14F-4D97-AF65-F5344CB8AC3E}">
        <p14:creationId xmlns:p14="http://schemas.microsoft.com/office/powerpoint/2010/main" val="34803727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B1F0E6A-6FEF-418B-9CC7-F5A4576B350A}"/>
              </a:ext>
            </a:extLst>
          </p:cNvPr>
          <p:cNvPicPr>
            <a:picLocks noChangeAspect="1"/>
          </p:cNvPicPr>
          <p:nvPr/>
        </p:nvPicPr>
        <p:blipFill>
          <a:blip r:embed="rId3"/>
          <a:stretch>
            <a:fillRect/>
          </a:stretch>
        </p:blipFill>
        <p:spPr>
          <a:xfrm>
            <a:off x="12191" y="0"/>
            <a:ext cx="12167617" cy="6858000"/>
          </a:xfrm>
          <a:prstGeom prst="rect">
            <a:avLst/>
          </a:prstGeom>
        </p:spPr>
      </p:pic>
      <p:sp>
        <p:nvSpPr>
          <p:cNvPr id="134147" name="Rectangle 1"/>
          <p:cNvSpPr>
            <a:spLocks noChangeArrowheads="1"/>
          </p:cNvSpPr>
          <p:nvPr/>
        </p:nvSpPr>
        <p:spPr bwMode="auto">
          <a:xfrm>
            <a:off x="609600" y="0"/>
            <a:ext cx="10972800" cy="3077766"/>
          </a:xfrm>
          <a:prstGeom prst="rect">
            <a:avLst/>
          </a:prstGeom>
          <a:noFill/>
          <a:ln w="28575">
            <a:noFill/>
            <a:miter lim="800000"/>
            <a:headEnd/>
            <a:tailEnd/>
          </a:ln>
        </p:spPr>
        <p:txBody>
          <a:bodyPr wrap="square">
            <a:spAutoFit/>
          </a:bodyPr>
          <a:lstStyle/>
          <a:p>
            <a:pPr algn="ctr">
              <a:spcAft>
                <a:spcPts val="1200"/>
              </a:spcAft>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Isaiah 43:1</a:t>
            </a:r>
          </a:p>
          <a:p>
            <a:pPr algn="just">
              <a:spcBef>
                <a:spcPts val="0"/>
              </a:spcBef>
              <a:spcAft>
                <a:spcPts val="0"/>
              </a:spcAft>
            </a:pPr>
            <a:r>
              <a:rPr lang="en-US" altLang="en-US" sz="3600" dirty="0">
                <a:effectLst>
                  <a:outerShdw blurRad="38100" dist="38100" dir="2700000" algn="tl">
                    <a:srgbClr val="000000">
                      <a:alpha val="43137"/>
                    </a:srgbClr>
                  </a:outerShdw>
                </a:effectLst>
                <a:latin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But now, thus says the Lord,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your Creator, O Jacob, And He who formed you, O Israel</a:t>
            </a:r>
            <a:r>
              <a:rPr lang="en-US" sz="3600" dirty="0">
                <a:effectLst>
                  <a:outerShdw blurRad="38100" dist="38100" dir="2700000" algn="tl">
                    <a:srgbClr val="000000">
                      <a:alpha val="43137"/>
                    </a:srgbClr>
                  </a:outerShdw>
                </a:effectLst>
                <a:latin typeface="Calibri" panose="020F0502020204030204" pitchFamily="34" charset="0"/>
              </a:rPr>
              <a:t>, 'Do not fear, for I have redeemed you; I have called you by name; you are Mine!'”</a:t>
            </a:r>
            <a:endParaRPr lang="en-US" altLang="en-US" sz="3600" dirty="0">
              <a:effectLst>
                <a:outerShdw blurRad="38100" dist="38100" dir="2700000" algn="tl">
                  <a:srgbClr val="000000">
                    <a:alpha val="43137"/>
                  </a:srgbClr>
                </a:outerShdw>
              </a:effectLst>
              <a:latin typeface="Calibri" panose="020F0502020204030204" pitchFamily="34" charset="0"/>
            </a:endParaRPr>
          </a:p>
        </p:txBody>
      </p:sp>
      <p:pic>
        <p:nvPicPr>
          <p:cNvPr id="3" name="Picture 2">
            <a:extLst>
              <a:ext uri="{FF2B5EF4-FFF2-40B4-BE49-F238E27FC236}">
                <a16:creationId xmlns:a16="http://schemas.microsoft.com/office/drawing/2014/main" id="{3C8C4205-0307-40A2-984C-8A7D15AAF5D8}"/>
              </a:ext>
            </a:extLst>
          </p:cNvPr>
          <p:cNvPicPr>
            <a:picLocks noChangeAspect="1"/>
          </p:cNvPicPr>
          <p:nvPr/>
        </p:nvPicPr>
        <p:blipFill>
          <a:blip r:embed="rId4"/>
          <a:stretch>
            <a:fillRect/>
          </a:stretch>
        </p:blipFill>
        <p:spPr>
          <a:xfrm>
            <a:off x="4559716" y="2971800"/>
            <a:ext cx="3072568" cy="1828800"/>
          </a:xfrm>
          <a:prstGeom prst="rect">
            <a:avLst/>
          </a:prstGeom>
          <a:ln>
            <a:solidFill>
              <a:schemeClr val="tx1"/>
            </a:solidFill>
          </a:ln>
        </p:spPr>
      </p:pic>
    </p:spTree>
    <p:extLst>
      <p:ext uri="{BB962C8B-B14F-4D97-AF65-F5344CB8AC3E}">
        <p14:creationId xmlns:p14="http://schemas.microsoft.com/office/powerpoint/2010/main" val="17653476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1"/>
          </p:nvPr>
        </p:nvSpPr>
        <p:spPr>
          <a:xfrm>
            <a:off x="1066800" y="1371600"/>
            <a:ext cx="6477000" cy="4419600"/>
          </a:xfrm>
        </p:spPr>
        <p:txBody>
          <a:bodyPr/>
          <a:lstStyle/>
          <a:p>
            <a:pPr marL="457200" lvl="1" indent="-457200" eaLnBrk="1" hangingPunct="1">
              <a:spcBef>
                <a:spcPts val="0"/>
              </a:spcBef>
              <a:spcAft>
                <a:spcPts val="3000"/>
              </a:spcAft>
              <a:buClr>
                <a:schemeClr val="tx2"/>
              </a:buClr>
              <a:buSzPct val="100000"/>
              <a:buFont typeface="+mj-lt"/>
              <a:buAutoNum type="romanUcPeriod" startAt="2"/>
              <a:defRPr/>
            </a:pPr>
            <a:r>
              <a:rPr lang="en-US" b="1" dirty="0">
                <a:solidFill>
                  <a:srgbClr val="FFFFCC"/>
                </a:solidFill>
                <a:effectLst>
                  <a:outerShdw blurRad="38100" dist="38100" dir="2700000" algn="tl">
                    <a:srgbClr val="000000">
                      <a:alpha val="43137"/>
                    </a:srgbClr>
                  </a:outerShdw>
                </a:effectLst>
              </a:rPr>
              <a:t>Genesis 12-50 (four people)</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Abraham (12:1–25:11)</a:t>
            </a:r>
          </a:p>
          <a:p>
            <a:pPr marL="914400" lvl="2" indent="-457200" eaLnBrk="1" hangingPunct="1">
              <a:spcBef>
                <a:spcPts val="0"/>
              </a:spcBef>
              <a:spcAft>
                <a:spcPts val="30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Isaac (25:12–26:35)</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 (27–36)</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Joseph (37–50)</a:t>
            </a:r>
          </a:p>
        </p:txBody>
      </p:sp>
      <p:sp>
        <p:nvSpPr>
          <p:cNvPr id="7" name="Rectangle 2050">
            <a:extLst>
              <a:ext uri="{FF2B5EF4-FFF2-40B4-BE49-F238E27FC236}">
                <a16:creationId xmlns:a16="http://schemas.microsoft.com/office/drawing/2014/main" id="{82F6E191-4850-492E-80EC-DCA9B0ADC8BB}"/>
              </a:ext>
            </a:extLst>
          </p:cNvPr>
          <p:cNvSpPr>
            <a:spLocks noGrp="1" noChangeArrowheads="1"/>
          </p:cNvSpPr>
          <p:nvPr>
            <p:ph type="title"/>
          </p:nvPr>
        </p:nvSpPr>
        <p:spPr>
          <a:xfrm>
            <a:off x="3924300" y="228600"/>
            <a:ext cx="4343400" cy="914400"/>
          </a:xfrm>
        </p:spPr>
        <p:txBody>
          <a:bodyPr/>
          <a:lstStyle/>
          <a:p>
            <a:pPr algn="ctr" eaLnBrk="1" hangingPunct="1"/>
            <a:r>
              <a:rPr lang="en-US" sz="3600" dirty="0"/>
              <a:t>GENESIS STRUCTURE</a:t>
            </a:r>
          </a:p>
        </p:txBody>
      </p:sp>
      <p:pic>
        <p:nvPicPr>
          <p:cNvPr id="8" name="Picture 4" descr="5 Bible Lessons to Learn From the Book of Genesis | Jack Wellman">
            <a:extLst>
              <a:ext uri="{FF2B5EF4-FFF2-40B4-BE49-F238E27FC236}">
                <a16:creationId xmlns:a16="http://schemas.microsoft.com/office/drawing/2014/main" id="{39237039-C3D8-40A9-89D9-6312DC926CD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708955" y="2286000"/>
            <a:ext cx="3432433" cy="2286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F8F7F49B-01B0-4DFB-8914-3EF5260CE88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15600" y="152400"/>
            <a:ext cx="1074928" cy="914400"/>
          </a:xfrm>
          <a:prstGeom prst="rect">
            <a:avLst/>
          </a:prstGeom>
        </p:spPr>
      </p:pic>
    </p:spTree>
    <p:extLst>
      <p:ext uri="{BB962C8B-B14F-4D97-AF65-F5344CB8AC3E}">
        <p14:creationId xmlns:p14="http://schemas.microsoft.com/office/powerpoint/2010/main" val="26895733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Genesis 26</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Chapter Summary</a:t>
            </a:r>
          </a:p>
        </p:txBody>
      </p:sp>
      <p:sp>
        <p:nvSpPr>
          <p:cNvPr id="161795" name="Rectangle 3"/>
          <p:cNvSpPr>
            <a:spLocks noGrp="1" noChangeArrowheads="1"/>
          </p:cNvSpPr>
          <p:nvPr>
            <p:ph type="body" idx="1"/>
          </p:nvPr>
        </p:nvSpPr>
        <p:spPr>
          <a:xfrm>
            <a:off x="649943" y="1295400"/>
            <a:ext cx="7788900" cy="4267200"/>
          </a:xfrm>
        </p:spPr>
        <p:txBody>
          <a:bodyPr/>
          <a:lstStyle/>
          <a:p>
            <a:pPr marL="571500" lvl="1" indent="-5715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Abrahamic Covenant Reconfirmed (1-5)</a:t>
            </a:r>
          </a:p>
          <a:p>
            <a:pPr marL="571500" lvl="1" indent="-5715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Isaac &amp; Abimelech (6-11)</a:t>
            </a:r>
          </a:p>
          <a:p>
            <a:pPr marL="571500" lvl="1" indent="-571500" eaLnBrk="1" hangingPunct="1">
              <a:spcBef>
                <a:spcPts val="0"/>
              </a:spcBef>
              <a:spcAft>
                <a:spcPts val="36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rPr>
              <a:t>Struggle for the Wells (12-22)</a:t>
            </a:r>
          </a:p>
          <a:p>
            <a:pPr marL="571500" lvl="1" indent="-5715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Sojourn in Beersheba (23-25)</a:t>
            </a:r>
          </a:p>
          <a:p>
            <a:pPr marL="571500" lvl="1" indent="-5715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Covenant with Abimelech (26-33)</a:t>
            </a:r>
          </a:p>
          <a:p>
            <a:pPr marL="571500" lvl="1" indent="-5715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Esau’s Wives (34-35)</a:t>
            </a:r>
          </a:p>
        </p:txBody>
      </p:sp>
      <p:pic>
        <p:nvPicPr>
          <p:cNvPr id="2" name="Picture 1">
            <a:extLst>
              <a:ext uri="{FF2B5EF4-FFF2-40B4-BE49-F238E27FC236}">
                <a16:creationId xmlns:a16="http://schemas.microsoft.com/office/drawing/2014/main" id="{C0839479-96CF-1F7A-43B5-D05CAFC82BD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7934986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III. Genesis 26:12-22</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Struggle for the Wells</a:t>
            </a:r>
          </a:p>
        </p:txBody>
      </p:sp>
      <p:sp>
        <p:nvSpPr>
          <p:cNvPr id="161795" name="Rectangle 3"/>
          <p:cNvSpPr>
            <a:spLocks noGrp="1" noChangeArrowheads="1"/>
          </p:cNvSpPr>
          <p:nvPr>
            <p:ph type="body" idx="1"/>
          </p:nvPr>
        </p:nvSpPr>
        <p:spPr>
          <a:xfrm>
            <a:off x="585217" y="2057400"/>
            <a:ext cx="7788900" cy="2743200"/>
          </a:xfrm>
        </p:spPr>
        <p:txBody>
          <a:bodyPr/>
          <a:lstStyle/>
          <a:p>
            <a:pPr marL="457200" lvl="2" indent="-457200" eaLnBrk="1" hangingPunct="1">
              <a:spcBef>
                <a:spcPts val="0"/>
              </a:spcBef>
              <a:spcAft>
                <a:spcPts val="36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Isaac’s prosperity (12-14a)</a:t>
            </a:r>
          </a:p>
          <a:p>
            <a:pPr marL="457200" lvl="2" indent="-457200" eaLnBrk="1" hangingPunct="1">
              <a:spcBef>
                <a:spcPts val="0"/>
              </a:spcBef>
              <a:spcAft>
                <a:spcPts val="36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Philistines’ response (14b-15)</a:t>
            </a:r>
          </a:p>
          <a:p>
            <a:pPr marL="457200" lvl="2" indent="-457200" eaLnBrk="1" hangingPunct="1">
              <a:spcBef>
                <a:spcPts val="0"/>
              </a:spcBef>
              <a:spcAft>
                <a:spcPts val="36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Abimelech’s request (16)</a:t>
            </a:r>
          </a:p>
          <a:p>
            <a:pPr marL="457200" lvl="2" indent="-457200" eaLnBrk="1" hangingPunct="1">
              <a:spcBef>
                <a:spcPts val="0"/>
              </a:spcBef>
              <a:spcAft>
                <a:spcPts val="36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Isaac’s departure (17)</a:t>
            </a:r>
          </a:p>
          <a:p>
            <a:pPr marL="457200" lvl="2" indent="-457200" eaLnBrk="1" hangingPunct="1">
              <a:spcBef>
                <a:spcPts val="0"/>
              </a:spcBef>
              <a:spcAft>
                <a:spcPts val="36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Struggle for the wells (18-22)</a:t>
            </a:r>
          </a:p>
        </p:txBody>
      </p:sp>
      <p:pic>
        <p:nvPicPr>
          <p:cNvPr id="2" name="Picture 1">
            <a:extLst>
              <a:ext uri="{FF2B5EF4-FFF2-40B4-BE49-F238E27FC236}">
                <a16:creationId xmlns:a16="http://schemas.microsoft.com/office/drawing/2014/main" id="{ABBA572F-EDD0-CA75-E7B9-59AD5463139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0125774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PREVIOUS_ACTIVE_SLIDE" val="7975"/>
</p:tagLst>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29982</TotalTime>
  <Words>1873</Words>
  <Application>Microsoft Office PowerPoint</Application>
  <PresentationFormat>Widescreen</PresentationFormat>
  <Paragraphs>257</Paragraphs>
  <Slides>54</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54</vt:i4>
      </vt:variant>
    </vt:vector>
  </HeadingPairs>
  <TitlesOfParts>
    <vt:vector size="59" baseType="lpstr">
      <vt:lpstr>Arial</vt:lpstr>
      <vt:lpstr>Calibri</vt:lpstr>
      <vt:lpstr>Times New Roman</vt:lpstr>
      <vt:lpstr>Wingdings</vt:lpstr>
      <vt:lpstr>Azure</vt:lpstr>
      <vt:lpstr>PowerPoint Presentation</vt:lpstr>
      <vt:lpstr>GENESIS STRUCTURE</vt:lpstr>
      <vt:lpstr>GENESIS STRUCTURE</vt:lpstr>
      <vt:lpstr>PowerPoint Presentation</vt:lpstr>
      <vt:lpstr>GENESIS STRUCTURE</vt:lpstr>
      <vt:lpstr>PowerPoint Presentation</vt:lpstr>
      <vt:lpstr>GENESIS STRUCTURE</vt:lpstr>
      <vt:lpstr>Genesis 26 Chapter Summary</vt:lpstr>
      <vt:lpstr>III. Genesis 26:12-22 Struggle for the Wells</vt:lpstr>
      <vt:lpstr>III. Genesis 26:12-22 Struggle for the Wells</vt:lpstr>
      <vt:lpstr>Genesis 26:12-14a Isaac’s Prosperity</vt:lpstr>
      <vt:lpstr>Genesis 26:12-14a Isaac’s Prosperity</vt:lpstr>
      <vt:lpstr>PowerPoint Presentation</vt:lpstr>
      <vt:lpstr>Genesis 26:12-14a Isaac’s Prosperity</vt:lpstr>
      <vt:lpstr>Genesis 26:12-14a Isaac’s Prosperity</vt:lpstr>
      <vt:lpstr>8 New Promises Genesis 12:1-3</vt:lpstr>
      <vt:lpstr>Evidence of Abrahamic Covenant’s Unconditional Nature</vt:lpstr>
      <vt:lpstr>PowerPoint Presentation</vt:lpstr>
      <vt:lpstr>III. Genesis 26:12-22 Struggle for the Wells</vt:lpstr>
      <vt:lpstr>Genesis 26:14b-15 Philistines’ Response</vt:lpstr>
      <vt:lpstr>Genesis 26:14b-15 Philistines’ Response</vt:lpstr>
      <vt:lpstr>PowerPoint Presentation</vt:lpstr>
      <vt:lpstr>Genesis 26:14b-15 Philistines’ Response</vt:lpstr>
      <vt:lpstr>Genesis 12‒25 Abraham’s Early Journeys</vt:lpstr>
      <vt:lpstr>PowerPoint Presentation</vt:lpstr>
      <vt:lpstr>III. Genesis 26:12-22 Struggle for the Wells</vt:lpstr>
      <vt:lpstr>8 New Promises Genesis 12:1-3</vt:lpstr>
      <vt:lpstr>III. Genesis 26:12-22 Struggle for the Wells</vt:lpstr>
      <vt:lpstr>PowerPoint Presentation</vt:lpstr>
      <vt:lpstr>PowerPoint Presentation</vt:lpstr>
      <vt:lpstr>III. Genesis 26:12-22 Struggle for the Wells</vt:lpstr>
      <vt:lpstr>Genesis 26:18-22 Struggle for the Wells</vt:lpstr>
      <vt:lpstr>Genesis 26:18-22 Struggle for the Wells</vt:lpstr>
      <vt:lpstr>PowerPoint Presentation</vt:lpstr>
      <vt:lpstr>Genesis 26:18-22 Struggle for the Wells</vt:lpstr>
      <vt:lpstr>Genesis 26:6-7 First Well</vt:lpstr>
      <vt:lpstr>Genesis 26:6-7 First Well</vt:lpstr>
      <vt:lpstr>Genesis 26:6-7 First Well</vt:lpstr>
      <vt:lpstr>Charles Ryrie The Ryrie Study Bible, page 34</vt:lpstr>
      <vt:lpstr>PowerPoint Presentation</vt:lpstr>
      <vt:lpstr>Genesis 26:18-22 Struggle for the Wells</vt:lpstr>
      <vt:lpstr>Genesis 26:21 Second Well</vt:lpstr>
      <vt:lpstr>Genesis 26:21 Second Well</vt:lpstr>
      <vt:lpstr>Genesis 26:21 Second Well</vt:lpstr>
      <vt:lpstr>Genesis 26:18-22 Struggle for the Wells</vt:lpstr>
      <vt:lpstr>Genesis 26:22 Third Well</vt:lpstr>
      <vt:lpstr>Genesis 26:22 Third Well</vt:lpstr>
      <vt:lpstr>Genesis 26:22 Third Well</vt:lpstr>
      <vt:lpstr>Genesis 26:22 Third Well</vt:lpstr>
      <vt:lpstr>Conclusion</vt:lpstr>
      <vt:lpstr>Genesis 26 Chapter Summary</vt:lpstr>
      <vt:lpstr>III. Genesis 26:12-22 Struggle for the Wells</vt:lpstr>
      <vt:lpstr>Genesis 26 Chapter Summary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Genesis 102 - 26v12-22 - 16x9</dc:title>
  <dc:subject>Genesis 26</dc:subject>
  <dc:creator>A. Woods</dc:creator>
  <dc:description>Modified by Jim McGowan</dc:description>
  <cp:lastModifiedBy>anne woods</cp:lastModifiedBy>
  <cp:revision>3057</cp:revision>
  <cp:lastPrinted>2022-11-26T17:47:26Z</cp:lastPrinted>
  <dcterms:created xsi:type="dcterms:W3CDTF">2009-03-17T12:21:13Z</dcterms:created>
  <dcterms:modified xsi:type="dcterms:W3CDTF">2022-12-10T15:25:35Z</dcterms:modified>
</cp:coreProperties>
</file>