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2"/>
  </p:notesMasterIdLst>
  <p:handoutMasterIdLst>
    <p:handoutMasterId r:id="rId33"/>
  </p:handoutMasterIdLst>
  <p:sldIdLst>
    <p:sldId id="256" r:id="rId2"/>
    <p:sldId id="9308" r:id="rId3"/>
    <p:sldId id="9303" r:id="rId4"/>
    <p:sldId id="8993" r:id="rId5"/>
    <p:sldId id="5580" r:id="rId6"/>
    <p:sldId id="263" r:id="rId7"/>
    <p:sldId id="264" r:id="rId8"/>
    <p:sldId id="9304" r:id="rId9"/>
    <p:sldId id="9295" r:id="rId10"/>
    <p:sldId id="9305" r:id="rId11"/>
    <p:sldId id="9321" r:id="rId12"/>
    <p:sldId id="9322" r:id="rId13"/>
    <p:sldId id="6331" r:id="rId14"/>
    <p:sldId id="6338" r:id="rId15"/>
    <p:sldId id="287" r:id="rId16"/>
    <p:sldId id="9358" r:id="rId17"/>
    <p:sldId id="9359" r:id="rId18"/>
    <p:sldId id="8006" r:id="rId19"/>
    <p:sldId id="260" r:id="rId20"/>
    <p:sldId id="9306" r:id="rId21"/>
    <p:sldId id="497" r:id="rId22"/>
    <p:sldId id="9307" r:id="rId23"/>
    <p:sldId id="9315" r:id="rId24"/>
    <p:sldId id="9360" r:id="rId25"/>
    <p:sldId id="557" r:id="rId26"/>
    <p:sldId id="597" r:id="rId27"/>
    <p:sldId id="9319" r:id="rId28"/>
    <p:sldId id="285" r:id="rId29"/>
    <p:sldId id="8695" r:id="rId30"/>
    <p:sldId id="9311" r:id="rId31"/>
  </p:sldIdLst>
  <p:sldSz cx="12192000" cy="6858000"/>
  <p:notesSz cx="7315200" cy="9601200"/>
  <p:custDataLst>
    <p:tags r:id="rId3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CC"/>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3" autoAdjust="0"/>
    <p:restoredTop sz="95128" autoAdjust="0"/>
  </p:normalViewPr>
  <p:slideViewPr>
    <p:cSldViewPr>
      <p:cViewPr varScale="1">
        <p:scale>
          <a:sx n="76" d="100"/>
          <a:sy n="76" d="100"/>
        </p:scale>
        <p:origin x="835"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8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005 Acts 1v12-26</a:t>
            </a:r>
          </a:p>
          <a:p>
            <a:pPr>
              <a:defRPr/>
            </a:pPr>
            <a:r>
              <a:rPr lang="en-US" sz="1700" dirty="0"/>
              <a:t>12-07-2022</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12/7/2022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13</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624424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119632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900497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0">
                <a:solidFill>
                  <a:schemeClr val="tx1"/>
                </a:solidFill>
                <a:latin typeface="Lucida Blackletter" pitchFamily="2" charset="0"/>
              </a:defRPr>
            </a:lvl1pPr>
            <a:lvl2pPr marL="757066" indent="-291179">
              <a:defRPr sz="9000">
                <a:solidFill>
                  <a:schemeClr val="tx1"/>
                </a:solidFill>
                <a:latin typeface="Lucida Blackletter" pitchFamily="2" charset="0"/>
              </a:defRPr>
            </a:lvl2pPr>
            <a:lvl3pPr marL="1164717" indent="-232943">
              <a:defRPr sz="9000">
                <a:solidFill>
                  <a:schemeClr val="tx1"/>
                </a:solidFill>
                <a:latin typeface="Lucida Blackletter" pitchFamily="2" charset="0"/>
              </a:defRPr>
            </a:lvl3pPr>
            <a:lvl4pPr marL="1630604" indent="-232943">
              <a:defRPr sz="9000">
                <a:solidFill>
                  <a:schemeClr val="tx1"/>
                </a:solidFill>
                <a:latin typeface="Lucida Blackletter" pitchFamily="2" charset="0"/>
              </a:defRPr>
            </a:lvl4pPr>
            <a:lvl5pPr marL="2096491" indent="-232943">
              <a:defRPr sz="9000">
                <a:solidFill>
                  <a:schemeClr val="tx1"/>
                </a:solidFill>
                <a:latin typeface="Lucida Blackletter" pitchFamily="2" charset="0"/>
              </a:defRPr>
            </a:lvl5pPr>
            <a:lvl6pPr marL="2562377" indent="-232943" eaLnBrk="0" fontAlgn="base" hangingPunct="0">
              <a:spcBef>
                <a:spcPct val="0"/>
              </a:spcBef>
              <a:spcAft>
                <a:spcPct val="0"/>
              </a:spcAft>
              <a:defRPr sz="9000">
                <a:solidFill>
                  <a:schemeClr val="tx1"/>
                </a:solidFill>
                <a:latin typeface="Lucida Blackletter" pitchFamily="2" charset="0"/>
              </a:defRPr>
            </a:lvl6pPr>
            <a:lvl7pPr marL="3028264" indent="-232943" eaLnBrk="0" fontAlgn="base" hangingPunct="0">
              <a:spcBef>
                <a:spcPct val="0"/>
              </a:spcBef>
              <a:spcAft>
                <a:spcPct val="0"/>
              </a:spcAft>
              <a:defRPr sz="9000">
                <a:solidFill>
                  <a:schemeClr val="tx1"/>
                </a:solidFill>
                <a:latin typeface="Lucida Blackletter" pitchFamily="2" charset="0"/>
              </a:defRPr>
            </a:lvl7pPr>
            <a:lvl8pPr marL="3494151" indent="-232943" eaLnBrk="0" fontAlgn="base" hangingPunct="0">
              <a:spcBef>
                <a:spcPct val="0"/>
              </a:spcBef>
              <a:spcAft>
                <a:spcPct val="0"/>
              </a:spcAft>
              <a:defRPr sz="9000">
                <a:solidFill>
                  <a:schemeClr val="tx1"/>
                </a:solidFill>
                <a:latin typeface="Lucida Blackletter" pitchFamily="2" charset="0"/>
              </a:defRPr>
            </a:lvl8pPr>
            <a:lvl9pPr marL="3960038" indent="-232943" eaLnBrk="0" fontAlgn="base" hangingPunct="0">
              <a:spcBef>
                <a:spcPct val="0"/>
              </a:spcBef>
              <a:spcAft>
                <a:spcPct val="0"/>
              </a:spcAft>
              <a:defRPr sz="9000">
                <a:solidFill>
                  <a:schemeClr val="tx1"/>
                </a:solidFill>
                <a:latin typeface="Lucida Blackletter" pitchFamily="2" charset="0"/>
              </a:defRPr>
            </a:lvl9pPr>
          </a:lstStyle>
          <a:p>
            <a:fld id="{61738190-E019-4D07-9ABD-BEBD2BE122D6}" type="slidenum">
              <a:rPr lang="en-US" altLang="en-US" sz="1200"/>
              <a:pPr/>
              <a:t>25</a:t>
            </a:fld>
            <a:endParaRPr lang="en-US" altLang="en-US" sz="1200"/>
          </a:p>
        </p:txBody>
      </p:sp>
      <p:sp>
        <p:nvSpPr>
          <p:cNvPr id="216067" name="Rectangle 2"/>
          <p:cNvSpPr>
            <a:spLocks noGrp="1" noRot="1" noChangeAspect="1" noChangeArrowheads="1" noTextEdit="1"/>
          </p:cNvSpPr>
          <p:nvPr>
            <p:ph type="sldImg"/>
          </p:nvPr>
        </p:nvSpPr>
        <p:spPr>
          <a:xfrm>
            <a:off x="406400" y="696913"/>
            <a:ext cx="6197600" cy="3486150"/>
          </a:xfrm>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you see an artist’s ideas of… </a:t>
            </a:r>
          </a:p>
          <a:p>
            <a:endParaRPr lang="en-US" altLang="en-US"/>
          </a:p>
          <a:p>
            <a:r>
              <a:rPr lang="en-US" altLang="en-US"/>
              <a:t>12 Gates = 12 Tribes of Israel</a:t>
            </a:r>
          </a:p>
          <a:p>
            <a:endParaRPr lang="en-US" altLang="en-US"/>
          </a:p>
          <a:p>
            <a:r>
              <a:rPr lang="en-US" altLang="en-US"/>
              <a:t>12 Foundation Stones = 12 Apostles of the Church</a:t>
            </a:r>
          </a:p>
        </p:txBody>
      </p:sp>
    </p:spTree>
    <p:extLst>
      <p:ext uri="{BB962C8B-B14F-4D97-AF65-F5344CB8AC3E}">
        <p14:creationId xmlns:p14="http://schemas.microsoft.com/office/powerpoint/2010/main" val="382067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0">
                <a:solidFill>
                  <a:schemeClr val="tx1"/>
                </a:solidFill>
                <a:latin typeface="Lucida Blackletter" pitchFamily="2" charset="0"/>
              </a:defRPr>
            </a:lvl1pPr>
            <a:lvl2pPr marL="757066" indent="-291179">
              <a:defRPr sz="9000">
                <a:solidFill>
                  <a:schemeClr val="tx1"/>
                </a:solidFill>
                <a:latin typeface="Lucida Blackletter" pitchFamily="2" charset="0"/>
              </a:defRPr>
            </a:lvl2pPr>
            <a:lvl3pPr marL="1164717" indent="-232943">
              <a:defRPr sz="9000">
                <a:solidFill>
                  <a:schemeClr val="tx1"/>
                </a:solidFill>
                <a:latin typeface="Lucida Blackletter" pitchFamily="2" charset="0"/>
              </a:defRPr>
            </a:lvl3pPr>
            <a:lvl4pPr marL="1630604" indent="-232943">
              <a:defRPr sz="9000">
                <a:solidFill>
                  <a:schemeClr val="tx1"/>
                </a:solidFill>
                <a:latin typeface="Lucida Blackletter" pitchFamily="2" charset="0"/>
              </a:defRPr>
            </a:lvl4pPr>
            <a:lvl5pPr marL="2096491" indent="-232943">
              <a:defRPr sz="9000">
                <a:solidFill>
                  <a:schemeClr val="tx1"/>
                </a:solidFill>
                <a:latin typeface="Lucida Blackletter" pitchFamily="2" charset="0"/>
              </a:defRPr>
            </a:lvl5pPr>
            <a:lvl6pPr marL="2562377" indent="-232943" eaLnBrk="0" fontAlgn="base" hangingPunct="0">
              <a:spcBef>
                <a:spcPct val="0"/>
              </a:spcBef>
              <a:spcAft>
                <a:spcPct val="0"/>
              </a:spcAft>
              <a:defRPr sz="9000">
                <a:solidFill>
                  <a:schemeClr val="tx1"/>
                </a:solidFill>
                <a:latin typeface="Lucida Blackletter" pitchFamily="2" charset="0"/>
              </a:defRPr>
            </a:lvl6pPr>
            <a:lvl7pPr marL="3028264" indent="-232943" eaLnBrk="0" fontAlgn="base" hangingPunct="0">
              <a:spcBef>
                <a:spcPct val="0"/>
              </a:spcBef>
              <a:spcAft>
                <a:spcPct val="0"/>
              </a:spcAft>
              <a:defRPr sz="9000">
                <a:solidFill>
                  <a:schemeClr val="tx1"/>
                </a:solidFill>
                <a:latin typeface="Lucida Blackletter" pitchFamily="2" charset="0"/>
              </a:defRPr>
            </a:lvl7pPr>
            <a:lvl8pPr marL="3494151" indent="-232943" eaLnBrk="0" fontAlgn="base" hangingPunct="0">
              <a:spcBef>
                <a:spcPct val="0"/>
              </a:spcBef>
              <a:spcAft>
                <a:spcPct val="0"/>
              </a:spcAft>
              <a:defRPr sz="9000">
                <a:solidFill>
                  <a:schemeClr val="tx1"/>
                </a:solidFill>
                <a:latin typeface="Lucida Blackletter" pitchFamily="2" charset="0"/>
              </a:defRPr>
            </a:lvl8pPr>
            <a:lvl9pPr marL="3960038" indent="-232943" eaLnBrk="0" fontAlgn="base" hangingPunct="0">
              <a:spcBef>
                <a:spcPct val="0"/>
              </a:spcBef>
              <a:spcAft>
                <a:spcPct val="0"/>
              </a:spcAft>
              <a:defRPr sz="9000">
                <a:solidFill>
                  <a:schemeClr val="tx1"/>
                </a:solidFill>
                <a:latin typeface="Lucida Blackletter" pitchFamily="2" charset="0"/>
              </a:defRPr>
            </a:lvl9pPr>
          </a:lstStyle>
          <a:p>
            <a:fld id="{C9FE6A41-066B-40AF-8911-6FB6372D62AB}" type="slidenum">
              <a:rPr lang="en-US" altLang="en-US" sz="1200"/>
              <a:pPr/>
              <a:t>26</a:t>
            </a:fld>
            <a:endParaRPr lang="en-US" altLang="en-US" sz="1200"/>
          </a:p>
        </p:txBody>
      </p:sp>
      <p:sp>
        <p:nvSpPr>
          <p:cNvPr id="215043" name="Rectangle 2"/>
          <p:cNvSpPr>
            <a:spLocks noGrp="1" noRot="1" noChangeAspect="1" noChangeArrowheads="1" noTextEdit="1"/>
          </p:cNvSpPr>
          <p:nvPr>
            <p:ph type="sldImg"/>
          </p:nvPr>
        </p:nvSpPr>
        <p:spPr>
          <a:xfrm>
            <a:off x="406400" y="696913"/>
            <a:ext cx="6197600" cy="3486150"/>
          </a:xfrm>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Every city needs light. God, the ultimate source of power, illumines the city from his glory. Have you ever taken time to look at a sunset just after it has rained? As the sun sets, there is a kind of a glow cast on everything. It captures the spirit. This is just a little foretaste of the glory and splendor of heaven. </a:t>
            </a:r>
          </a:p>
          <a:p>
            <a:r>
              <a:rPr lang="en-US" altLang="en-US"/>
              <a:t> </a:t>
            </a:r>
          </a:p>
        </p:txBody>
      </p:sp>
    </p:spTree>
    <p:extLst>
      <p:ext uri="{BB962C8B-B14F-4D97-AF65-F5344CB8AC3E}">
        <p14:creationId xmlns:p14="http://schemas.microsoft.com/office/powerpoint/2010/main" val="129435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44645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80728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550A2A52-B204-720B-4AB4-B975A221C641}"/>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457200" eaLnBrk="0" hangingPunct="0">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a:solidFill>
                  <a:srgbClr val="FFFFCC"/>
                </a:solidFill>
                <a:effectLst>
                  <a:outerShdw blurRad="38100" dist="38100" dir="2700000" algn="tl">
                    <a:srgbClr val="000000">
                      <a:alpha val="43137"/>
                    </a:srgbClr>
                  </a:outerShdw>
                </a:effectLst>
              </a:rPr>
              <a:t>theopneustos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ln>
            <a:solidFill>
              <a:schemeClr val="tx1"/>
            </a:solidFill>
          </a:ln>
        </p:spPr>
      </p:pic>
    </p:spTree>
    <p:extLst>
      <p:ext uri="{BB962C8B-B14F-4D97-AF65-F5344CB8AC3E}">
        <p14:creationId xmlns:p14="http://schemas.microsoft.com/office/powerpoint/2010/main" val="102765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82028-0FFD-8621-CDC9-8752210A6D8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462760"/>
          </a:xfrm>
          <a:prstGeom prst="rect">
            <a:avLst/>
          </a:prstGeom>
          <a:noFill/>
          <a:ln w="28575">
            <a:noFill/>
            <a:miter lim="800000"/>
            <a:headEnd/>
            <a:tailEnd/>
          </a:ln>
        </p:spPr>
        <p:txBody>
          <a:bodyPr wrap="square">
            <a:spAutoFit/>
          </a:bodyPr>
          <a:lstStyle/>
          <a:p>
            <a:pPr algn="ctr">
              <a:lnSpc>
                <a:spcPct val="90000"/>
              </a:lnSpc>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until the day dawns and the morning star arises in your hearts.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moved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rPr>
              <a:t>pherō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59657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B22F682-566B-4B46-AA02-0B8ABEB6021E}"/>
              </a:ext>
            </a:extLst>
          </p:cNvPr>
          <p:cNvSpPr>
            <a:spLocks noGrp="1" noChangeArrowheads="1"/>
          </p:cNvSpPr>
          <p:nvPr>
            <p:ph type="title" idx="4294967295"/>
          </p:nvPr>
        </p:nvSpPr>
        <p:spPr>
          <a:xfrm>
            <a:off x="2209800" y="228600"/>
            <a:ext cx="7772400" cy="1143000"/>
          </a:xfrm>
        </p:spPr>
        <p:txBody>
          <a:bodyPr/>
          <a:lstStyle/>
          <a:p>
            <a:pPr algn="ctr">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rPr>
              <a:t>INSPIRATION OF SCRIPTURE</a:t>
            </a:r>
            <a:br>
              <a:rPr lang="en-US" altLang="en-US" sz="3600" dirty="0">
                <a:effectLst>
                  <a:outerShdw blurRad="38100" dist="38100" dir="2700000" algn="tl">
                    <a:srgbClr val="000000">
                      <a:alpha val="43137"/>
                    </a:srgbClr>
                  </a:outerShdw>
                </a:effectLst>
                <a:latin typeface="+mn-lt"/>
              </a:rPr>
            </a:br>
            <a:r>
              <a:rPr lang="en-US" altLang="en-US" sz="2800" dirty="0">
                <a:solidFill>
                  <a:schemeClr val="tx1"/>
                </a:solidFill>
                <a:effectLst>
                  <a:outerShdw blurRad="38100" dist="38100" dir="2700000" algn="tl">
                    <a:srgbClr val="000000">
                      <a:alpha val="43137"/>
                    </a:srgbClr>
                  </a:outerShdw>
                </a:effectLst>
                <a:latin typeface="+mn-lt"/>
                <a:ea typeface="+mn-ea"/>
                <a:cs typeface="+mn-cs"/>
              </a:rPr>
              <a:t>V. 20-21</a:t>
            </a:r>
          </a:p>
        </p:txBody>
      </p:sp>
      <p:sp>
        <p:nvSpPr>
          <p:cNvPr id="45059" name="Rectangle 3">
            <a:extLst>
              <a:ext uri="{FF2B5EF4-FFF2-40B4-BE49-F238E27FC236}">
                <a16:creationId xmlns:a16="http://schemas.microsoft.com/office/drawing/2014/main" id="{72AF8FDC-9D3F-40FC-81E6-8656A067B367}"/>
              </a:ext>
            </a:extLst>
          </p:cNvPr>
          <p:cNvSpPr>
            <a:spLocks noGrp="1" noChangeArrowheads="1"/>
          </p:cNvSpPr>
          <p:nvPr>
            <p:ph type="body" sz="half" idx="4294967295"/>
          </p:nvPr>
        </p:nvSpPr>
        <p:spPr>
          <a:xfrm>
            <a:off x="609600" y="1946275"/>
            <a:ext cx="8610600" cy="4114800"/>
          </a:xfrm>
        </p:spPr>
        <p:txBody>
          <a:bodyPr/>
          <a:lstStyle/>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Men Wrote as they were inspired by Holy Spirit</a:t>
            </a:r>
          </a:p>
          <a:p>
            <a:pPr marL="914400" lvl="2" indent="-400050">
              <a:lnSpc>
                <a:spcPct val="100000"/>
              </a:lnSpc>
              <a:spcBef>
                <a:spcPts val="0"/>
              </a:spcBef>
              <a:spcAft>
                <a:spcPts val="600"/>
              </a:spcAft>
              <a:buClr>
                <a:srgbClr val="FFC000"/>
              </a:buClr>
              <a:defRPr/>
            </a:pPr>
            <a:r>
              <a:rPr lang="en-US" altLang="en-US" sz="2800" i="1" dirty="0"/>
              <a:t>“</a:t>
            </a:r>
            <a:r>
              <a:rPr lang="en-US" altLang="en-US" sz="2800" i="1" dirty="0" err="1"/>
              <a:t>pherō</a:t>
            </a:r>
            <a:r>
              <a:rPr lang="en-US" altLang="en-US" sz="2800" i="1" dirty="0"/>
              <a:t>” = to carry </a:t>
            </a:r>
          </a:p>
          <a:p>
            <a:pPr marL="914400" lvl="2" indent="-400050">
              <a:lnSpc>
                <a:spcPct val="100000"/>
              </a:lnSpc>
              <a:spcBef>
                <a:spcPts val="0"/>
              </a:spcBef>
              <a:spcAft>
                <a:spcPts val="600"/>
              </a:spcAft>
              <a:buClr>
                <a:srgbClr val="FFC000"/>
              </a:buClr>
              <a:defRPr/>
            </a:pPr>
            <a:r>
              <a:rPr lang="en-US" altLang="en-US" sz="2800" i="1" dirty="0"/>
              <a:t>Acts 27:15,17</a:t>
            </a:r>
          </a:p>
          <a:p>
            <a:pPr lvl="2">
              <a:lnSpc>
                <a:spcPct val="100000"/>
              </a:lnSpc>
              <a:spcBef>
                <a:spcPts val="0"/>
              </a:spcBef>
              <a:spcAft>
                <a:spcPts val="0"/>
              </a:spcAft>
              <a:buFont typeface="Wingdings" panose="05000000000000000000" pitchFamily="2" charset="2"/>
              <a:buNone/>
              <a:defRPr/>
            </a:pPr>
            <a:endParaRPr lang="en-US" altLang="en-US" i="1" dirty="0">
              <a:effectLst>
                <a:outerShdw blurRad="38100" dist="38100" dir="2700000" algn="tl">
                  <a:srgbClr val="000000">
                    <a:alpha val="43137"/>
                  </a:srgbClr>
                </a:outerShdw>
              </a:effectLst>
            </a:endParaRPr>
          </a:p>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Opposite of Knowledge of False Teachers</a:t>
            </a:r>
          </a:p>
          <a:p>
            <a:pPr marL="914400" lvl="2" indent="-400050">
              <a:lnSpc>
                <a:spcPct val="100000"/>
              </a:lnSpc>
              <a:spcBef>
                <a:spcPts val="0"/>
              </a:spcBef>
              <a:spcAft>
                <a:spcPts val="600"/>
              </a:spcAft>
              <a:buClr>
                <a:srgbClr val="FFC000"/>
              </a:buClr>
              <a:defRPr/>
            </a:pPr>
            <a:r>
              <a:rPr lang="en-US" altLang="en-US" sz="2800" i="1" dirty="0"/>
              <a:t>Which is their own imagination</a:t>
            </a:r>
          </a:p>
          <a:p>
            <a:pPr marL="914400" lvl="2" indent="-400050">
              <a:lnSpc>
                <a:spcPct val="100000"/>
              </a:lnSpc>
              <a:spcBef>
                <a:spcPts val="0"/>
              </a:spcBef>
              <a:spcAft>
                <a:spcPts val="600"/>
              </a:spcAft>
              <a:buClr>
                <a:srgbClr val="FFC000"/>
              </a:buClr>
              <a:defRPr/>
            </a:pPr>
            <a:r>
              <a:rPr lang="en-US" altLang="en-US" sz="2800" i="1" dirty="0"/>
              <a:t>Jer. 23:16</a:t>
            </a:r>
          </a:p>
        </p:txBody>
      </p:sp>
      <p:pic>
        <p:nvPicPr>
          <p:cNvPr id="65540" name="Picture 4" descr="TN00706_">
            <a:extLst>
              <a:ext uri="{FF2B5EF4-FFF2-40B4-BE49-F238E27FC236}">
                <a16:creationId xmlns:a16="http://schemas.microsoft.com/office/drawing/2014/main" id="{5D2694F9-AC21-4617-9A69-EF154CF24DDA}"/>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8281988" y="1562100"/>
            <a:ext cx="3300412" cy="37338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price offered to him was thirty pieces of silver. This bribe was the money used to purchase the field, and according to Matthew, it was the chief priests who purchased it (Mt. 27:7-8). Yet, Luke stated: </a:t>
            </a:r>
            <a:r>
              <a:rPr lang="en-US" sz="3200" i="1" dirty="0">
                <a:latin typeface="Calibri" panose="020F0502020204030204" pitchFamily="34" charset="0"/>
              </a:rPr>
              <a:t>Now this man </a:t>
            </a:r>
            <a:r>
              <a:rPr lang="en-US" sz="3200" dirty="0">
                <a:latin typeface="Calibri" panose="020F0502020204030204" pitchFamily="34" charset="0"/>
              </a:rPr>
              <a:t>[Judas]</a:t>
            </a:r>
            <a:r>
              <a:rPr lang="en-US" sz="3200" i="1" dirty="0">
                <a:latin typeface="Calibri" panose="020F0502020204030204" pitchFamily="34" charset="0"/>
              </a:rPr>
              <a:t> obtained a field with the reward of his iniquity</a:t>
            </a:r>
            <a:r>
              <a:rPr lang="en-US" sz="3200" dirty="0">
                <a:latin typeface="Calibri" panose="020F0502020204030204" pitchFamily="34" charset="0"/>
              </a:rPr>
              <a:t> (Acts 1:18). From a Jewish viewpoint, both statements are true. By Jewish law, money wrongfully gained could not be put into the Temple treasury: It is not lawful to put them into the treasury, since it is the price of blood (Mt. 27:6)...”</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55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480375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“However, in the case of Judas and his bribe, the donor was dead. Although the money could not be placed in the Temple treasury, it could be used for purchasing something to benefit the whole community in the name of the donor. So, the religious leaders purchased the field for the public, as a place to bury strangers, and despite Judas’ death, all legal documents of sale reflected his name. Matthew recorded the events as they occurred, and Luke documented the fact that, legally, Judas purchased the field.”</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55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3" name="Picture 2">
            <a:extLst>
              <a:ext uri="{FF2B5EF4-FFF2-40B4-BE49-F238E27FC236}">
                <a16:creationId xmlns:a16="http://schemas.microsoft.com/office/drawing/2014/main" id="{DDB5A218-7ACF-63BD-1E92-FC0852E7F183}"/>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4138121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t>This account of Judas' death differs from Matthew's, who wrote that Judas hanged himself (Matt. 27:5). The two events are easy to combine, and undoubtedly both accounts were true. Perhaps Judas hanged himself and in the process also fell ‘headlong’ (lit. flat on his face) and tore open his abdomen. Perhaps the rope or branch with which he hanged himself broke. Or perhaps when others cut his corpse down it fell and broke open, as Luke described. Another view is that Judas defiled the city when he hanged himself, so the priests threw his body over the wall facing the Hinnom Valley and his ‘guts gushed out.’</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Acts, </a:t>
            </a:r>
            <a:r>
              <a:rPr lang="en-US" altLang="en-US" sz="1800" dirty="0">
                <a:effectLst>
                  <a:outerShdw blurRad="38100" dist="38100" dir="2700000" algn="tl">
                    <a:srgbClr val="000000">
                      <a:alpha val="43137"/>
                    </a:srgbClr>
                  </a:outerShdw>
                </a:effectLst>
                <a:cs typeface="Calibri" panose="020F0502020204030204" pitchFamily="34" charset="0"/>
              </a:rPr>
              <a:t>p. 36.</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2914821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A4856C2-4DCD-9A48-26C1-C41F35E0A550}"/>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Biography</a:t>
            </a:r>
          </a:p>
        </p:txBody>
      </p:sp>
      <p:sp>
        <p:nvSpPr>
          <p:cNvPr id="17411" name="Rectangle 3">
            <a:extLst>
              <a:ext uri="{FF2B5EF4-FFF2-40B4-BE49-F238E27FC236}">
                <a16:creationId xmlns:a16="http://schemas.microsoft.com/office/drawing/2014/main" id="{7564BA3A-79D8-515A-B7AD-174B2633317A}"/>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Paul’s companion (2 Tim 4:11)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Physician (Col 4:14)</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t>Gentile</a:t>
            </a:r>
          </a:p>
          <a:p>
            <a:pPr marL="1371600" lvl="2" indent="-457200">
              <a:lnSpc>
                <a:spcPct val="100000"/>
              </a:lnSpc>
              <a:spcBef>
                <a:spcPts val="0"/>
              </a:spcBef>
              <a:spcAft>
                <a:spcPts val="2400"/>
              </a:spcAft>
              <a:buClr>
                <a:srgbClr val="FFC000"/>
              </a:buClr>
            </a:pPr>
            <a:r>
              <a:rPr lang="en-US" altLang="en-US" sz="3200" dirty="0"/>
              <a:t>Col 4:11</a:t>
            </a:r>
          </a:p>
          <a:p>
            <a:pPr marL="1371600" lvl="2" indent="-457200">
              <a:lnSpc>
                <a:spcPct val="100000"/>
              </a:lnSpc>
              <a:spcBef>
                <a:spcPts val="0"/>
              </a:spcBef>
              <a:spcAft>
                <a:spcPts val="2400"/>
              </a:spcAft>
              <a:buClr>
                <a:srgbClr val="FFC000"/>
              </a:buClr>
            </a:pPr>
            <a:r>
              <a:rPr lang="en-US" altLang="en-US" sz="3200" dirty="0"/>
              <a:t>Acts 1:19</a:t>
            </a:r>
          </a:p>
        </p:txBody>
      </p:sp>
      <p:pic>
        <p:nvPicPr>
          <p:cNvPr id="3" name="Picture 2">
            <a:extLst>
              <a:ext uri="{FF2B5EF4-FFF2-40B4-BE49-F238E27FC236}">
                <a16:creationId xmlns:a16="http://schemas.microsoft.com/office/drawing/2014/main" id="{580B6ED7-5A18-1BB7-37B7-DFE364C32A26}"/>
              </a:ext>
            </a:extLst>
          </p:cNvPr>
          <p:cNvPicPr>
            <a:picLocks noChangeAspect="1"/>
          </p:cNvPicPr>
          <p:nvPr/>
        </p:nvPicPr>
        <p:blipFill>
          <a:blip r:embed="rId2"/>
          <a:stretch>
            <a:fillRect/>
          </a:stretch>
        </p:blipFill>
        <p:spPr>
          <a:xfrm>
            <a:off x="7479792" y="2094271"/>
            <a:ext cx="4114800" cy="2669458"/>
          </a:xfrm>
          <a:prstGeom prst="rect">
            <a:avLst/>
          </a:prstGeom>
        </p:spPr>
      </p:pic>
      <p:pic>
        <p:nvPicPr>
          <p:cNvPr id="4" name="Picture 3">
            <a:extLst>
              <a:ext uri="{FF2B5EF4-FFF2-40B4-BE49-F238E27FC236}">
                <a16:creationId xmlns:a16="http://schemas.microsoft.com/office/drawing/2014/main" id="{D2BDD4C4-1671-921F-0DB5-6309C9E4E9B0}"/>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4EFAA1AB-9F58-F449-7252-ECA0267FE069}"/>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48021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89995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185634152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9944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252376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unless the apostasy [</a:t>
            </a:r>
            <a:r>
              <a:rPr lang="en-US" sz="3600" i="1" dirty="0" err="1">
                <a:solidFill>
                  <a:srgbClr val="FFFFFF"/>
                </a:solidFill>
                <a:effectLst>
                  <a:outerShdw blurRad="38100" dist="38100" dir="2700000" algn="tl">
                    <a:srgbClr val="000000">
                      <a:alpha val="43137"/>
                    </a:srgbClr>
                  </a:outerShdw>
                </a:effectLst>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comes first, and the man of lawlessness is revealed,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son of destruction</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132573294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25717-CB75-4D54-8231-EFEAAA0E3F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07522" name="Picture 2" descr="D:\Revelation Illustrated\Photoshop TIFF images\Img0040.t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6400" y="228600"/>
            <a:ext cx="8839200" cy="64008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068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17A53-2C41-4CF9-B4A1-4521E489A1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18114" name="Picture 2" descr="D:\Revelation Illustrated\Photoshop TIFF images\Img0039.t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934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790430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8EA6A91-1969-28DB-FF63-31E256F30925}"/>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Mistaken Replacement?</a:t>
            </a:r>
          </a:p>
        </p:txBody>
      </p:sp>
      <p:sp>
        <p:nvSpPr>
          <p:cNvPr id="10243" name="Rectangle 3">
            <a:extLst>
              <a:ext uri="{FF2B5EF4-FFF2-40B4-BE49-F238E27FC236}">
                <a16:creationId xmlns:a16="http://schemas.microsoft.com/office/drawing/2014/main" id="{65727476-D2A6-0F36-54A7-2CDC821AE040}"/>
              </a:ext>
            </a:extLst>
          </p:cNvPr>
          <p:cNvSpPr>
            <a:spLocks noGrp="1" noChangeArrowheads="1"/>
          </p:cNvSpPr>
          <p:nvPr>
            <p:ph sz="half" idx="1"/>
          </p:nvPr>
        </p:nvSpPr>
        <p:spPr>
          <a:xfrm>
            <a:off x="609600" y="1447800"/>
            <a:ext cx="38862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Pro</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Spirit yet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Lots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Matthias disappears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a:t>
            </a:r>
          </a:p>
        </p:txBody>
      </p:sp>
      <p:sp>
        <p:nvSpPr>
          <p:cNvPr id="10244" name="Rectangle 4">
            <a:extLst>
              <a:ext uri="{FF2B5EF4-FFF2-40B4-BE49-F238E27FC236}">
                <a16:creationId xmlns:a16="http://schemas.microsoft.com/office/drawing/2014/main" id="{ED97BBDF-85EA-A432-94D4-6E398BF8599D}"/>
              </a:ext>
            </a:extLst>
          </p:cNvPr>
          <p:cNvSpPr>
            <a:spLocks noGrp="1" noChangeArrowheads="1"/>
          </p:cNvSpPr>
          <p:nvPr>
            <p:ph sz="half" idx="2"/>
          </p:nvPr>
        </p:nvSpPr>
        <p:spPr>
          <a:xfrm>
            <a:off x="6082462" y="1447800"/>
            <a:ext cx="54864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Con</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textual indication of an error</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Twelve esteemed (2:14; 6:2)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God’s choice (1:24)</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Prov 16:33</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 unqualified (1:21-22)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Focus on Peter &amp; Paul</a:t>
            </a:r>
          </a:p>
        </p:txBody>
      </p:sp>
      <p:pic>
        <p:nvPicPr>
          <p:cNvPr id="3" name="Picture 2">
            <a:extLst>
              <a:ext uri="{FF2B5EF4-FFF2-40B4-BE49-F238E27FC236}">
                <a16:creationId xmlns:a16="http://schemas.microsoft.com/office/drawing/2014/main" id="{1B4693FA-8B2C-504B-3CF3-7AB54678DC3E}"/>
              </a:ext>
            </a:extLst>
          </p:cNvPr>
          <p:cNvPicPr>
            <a:picLocks noChangeAspect="1"/>
          </p:cNvPicPr>
          <p:nvPr/>
        </p:nvPicPr>
        <p:blipFill>
          <a:blip r:embed="rId2"/>
          <a:stretch>
            <a:fillRect/>
          </a:stretch>
        </p:blipFill>
        <p:spPr>
          <a:xfrm>
            <a:off x="10093145" y="76200"/>
            <a:ext cx="1565455" cy="10972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ld Testament Stories Chapter 44: Return to Jerusalem - YouTube">
            <a:extLst>
              <a:ext uri="{FF2B5EF4-FFF2-40B4-BE49-F238E27FC236}">
                <a16:creationId xmlns:a16="http://schemas.microsoft.com/office/drawing/2014/main" id="{6EFC738F-74FF-F606-663F-88B8508393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949183" y="2057400"/>
            <a:ext cx="3657600" cy="256373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2585883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pic>
        <p:nvPicPr>
          <p:cNvPr id="3" name="Picture 2">
            <a:extLst>
              <a:ext uri="{FF2B5EF4-FFF2-40B4-BE49-F238E27FC236}">
                <a16:creationId xmlns:a16="http://schemas.microsoft.com/office/drawing/2014/main" id="{D894A4E2-B0B0-60CB-DA01-227A4A12E50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52452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971800"/>
          </a:xfrm>
        </p:spPr>
        <p:txBody>
          <a:bodyPr/>
          <a:lstStyle/>
          <a:p>
            <a:pPr marL="0" indent="0" algn="just">
              <a:spcBef>
                <a:spcPts val="0"/>
              </a:spcBef>
              <a:buNone/>
              <a:defRPr/>
            </a:pPr>
            <a:r>
              <a:rPr lang="en-US" sz="3200" b="1" dirty="0">
                <a:solidFill>
                  <a:srgbClr val="FFFFCC"/>
                </a:solidFill>
                <a:effectLst>
                  <a:outerShdw blurRad="38100" dist="38100" dir="2700000" algn="tl">
                    <a:srgbClr val="000000">
                      <a:alpha val="43137"/>
                    </a:srgbClr>
                  </a:outerShdw>
                </a:effectLst>
              </a:rPr>
              <a:t>Acts 1:12</a:t>
            </a:r>
            <a:r>
              <a:rPr lang="en-US" sz="3200" dirty="0">
                <a:effectLst>
                  <a:outerShdw blurRad="38100" dist="38100" dir="2700000" algn="tl">
                    <a:srgbClr val="000000">
                      <a:alpha val="43137"/>
                    </a:srgbClr>
                  </a:outerShdw>
                </a:effectLst>
              </a:rPr>
              <a:t>: “(RSB:NASB1995U): 1:12 a Sabbath day’s journey. About 2,000 cubits, or a little more than half a mile (almost one km)—the distance the rabbis allowed Jews to journey on the Sabbath. This limitation was apparently arrived at on the basis of Ex. 16:29 interpreted by Num. 35:5.”﻿</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Charles Ryrie</a:t>
            </a:r>
            <a:br>
              <a:rPr lang="en-US" sz="3600" dirty="0"/>
            </a:br>
            <a:r>
              <a:rPr lang="en-US" sz="2000" i="1" dirty="0">
                <a:solidFill>
                  <a:schemeClr val="tx1"/>
                </a:solidFill>
              </a:rPr>
              <a:t>Ryrie Study Bible, </a:t>
            </a:r>
            <a:r>
              <a:rPr lang="en-US" sz="2000" dirty="0">
                <a:solidFill>
                  <a:schemeClr val="tx1"/>
                </a:solidFill>
              </a:rPr>
              <a:t>page 1340</a:t>
            </a:r>
          </a:p>
        </p:txBody>
      </p:sp>
      <p:pic>
        <p:nvPicPr>
          <p:cNvPr id="3" name="Picture 2">
            <a:extLst>
              <a:ext uri="{FF2B5EF4-FFF2-40B4-BE49-F238E27FC236}">
                <a16:creationId xmlns:a16="http://schemas.microsoft.com/office/drawing/2014/main" id="{A9EBE33D-8E6C-1C1C-87C8-A78DE0C57D18}"/>
              </a:ext>
            </a:extLst>
          </p:cNvPr>
          <p:cNvPicPr>
            <a:picLocks noChangeAspect="1"/>
          </p:cNvPicPr>
          <p:nvPr/>
        </p:nvPicPr>
        <p:blipFill>
          <a:blip r:embed="rId3"/>
          <a:stretch>
            <a:fillRect/>
          </a:stretch>
        </p:blipFill>
        <p:spPr>
          <a:xfrm>
            <a:off x="4572000" y="3885962"/>
            <a:ext cx="3840813" cy="2743438"/>
          </a:xfrm>
          <a:prstGeom prst="rect">
            <a:avLst/>
          </a:prstGeom>
        </p:spPr>
      </p:pic>
    </p:spTree>
    <p:extLst>
      <p:ext uri="{BB962C8B-B14F-4D97-AF65-F5344CB8AC3E}">
        <p14:creationId xmlns:p14="http://schemas.microsoft.com/office/powerpoint/2010/main" val="1974650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4124206"/>
          </a:xfrm>
          <a:prstGeom prst="rect">
            <a:avLst/>
          </a:prstGeom>
          <a:noFill/>
          <a:ln w="28575">
            <a:noFill/>
            <a:miter lim="800000"/>
            <a:headEnd/>
            <a:tailEnd/>
          </a:ln>
        </p:spPr>
        <p:txBody>
          <a:bodyPr wrap="square">
            <a:spAutoFit/>
          </a:body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t>
            </a:r>
            <a:r>
              <a:rPr lang="en-US" sz="3600" b="1" u="sng" dirty="0">
                <a:solidFill>
                  <a:srgbClr val="FFFFCC"/>
                </a:solidFill>
                <a:latin typeface="Calibri" panose="020F0502020204030204" pitchFamily="34" charset="0"/>
                <a:cs typeface="Calibri" panose="020F0502020204030204" pitchFamily="34" charset="0"/>
              </a:rPr>
              <a:t>a Sabbath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118462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550A2A52-B204-720B-4AB4-B975A221C641}"/>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8658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31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974</TotalTime>
  <Words>1325</Words>
  <Application>Microsoft Office PowerPoint</Application>
  <PresentationFormat>Widescreen</PresentationFormat>
  <Paragraphs>135</Paragraphs>
  <Slides>30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Lucida Blackletter</vt:lpstr>
      <vt:lpstr>Wingdings</vt:lpstr>
      <vt:lpstr>Office Theme</vt:lpstr>
      <vt:lpstr>PowerPoint Presentation</vt:lpstr>
      <vt:lpstr>Introductory Matters</vt:lpstr>
      <vt:lpstr>Acts 1 Chapter Summary</vt:lpstr>
      <vt:lpstr>Charles Ryrie Ryrie Study Bible, page 1340</vt:lpstr>
      <vt:lpstr>PowerPoint Presentation</vt:lpstr>
      <vt:lpstr>Message</vt:lpstr>
      <vt:lpstr>Progress Reports</vt:lpstr>
      <vt:lpstr>Acts 1 Chapter Summary</vt:lpstr>
      <vt:lpstr>IV. Matthias Chosen Acts 1:15-26</vt:lpstr>
      <vt:lpstr>IV. Matthias Chosen Acts 1:15-26</vt:lpstr>
      <vt:lpstr>Message</vt:lpstr>
      <vt:lpstr>Progress Reports</vt:lpstr>
      <vt:lpstr>PowerPoint Presentation</vt:lpstr>
      <vt:lpstr>PowerPoint Presentation</vt:lpstr>
      <vt:lpstr>INSPIRATION OF SCRIPTURE V. 20-21</vt:lpstr>
      <vt:lpstr>PowerPoint Presentation</vt:lpstr>
      <vt:lpstr>PowerPoint Presentation</vt:lpstr>
      <vt:lpstr>PowerPoint Presentation</vt:lpstr>
      <vt:lpstr>Biography</vt:lpstr>
      <vt:lpstr>IV. Matthias Chosen Acts 1:15-26</vt:lpstr>
      <vt:lpstr>PowerPoint Presentation</vt:lpstr>
      <vt:lpstr>IV. Matthias Chosen Acts 1:15-26</vt:lpstr>
      <vt:lpstr>PowerPoint Presentation</vt:lpstr>
      <vt:lpstr>PowerPoint Presentation</vt:lpstr>
      <vt:lpstr>PowerPoint Presentation</vt:lpstr>
      <vt:lpstr>PowerPoint Presentation</vt:lpstr>
      <vt:lpstr>Message</vt:lpstr>
      <vt:lpstr>Mistaken Replacement?</vt:lpstr>
      <vt:lpstr>Conclusion</vt:lpstr>
      <vt:lpstr>Acts 1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005 Acts 1v12-26 - Part 3</dc:title>
  <dc:subject>ACTS</dc:subject>
  <dc:creator>A. Woods</dc:creator>
  <cp:lastModifiedBy>anne woods</cp:lastModifiedBy>
  <cp:revision>121</cp:revision>
  <cp:lastPrinted>2022-11-29T16:51:44Z</cp:lastPrinted>
  <dcterms:created xsi:type="dcterms:W3CDTF">2009-01-10T23:45:31Z</dcterms:created>
  <dcterms:modified xsi:type="dcterms:W3CDTF">2022-12-07T23:25:50Z</dcterms:modified>
</cp:coreProperties>
</file>