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2094" r:id="rId2"/>
    <p:sldId id="2064" r:id="rId3"/>
    <p:sldId id="1984" r:id="rId4"/>
    <p:sldId id="7886" r:id="rId5"/>
    <p:sldId id="7802" r:id="rId6"/>
    <p:sldId id="2039" r:id="rId7"/>
    <p:sldId id="7909" r:id="rId8"/>
    <p:sldId id="9290" r:id="rId9"/>
    <p:sldId id="9337" r:id="rId10"/>
    <p:sldId id="9325" r:id="rId11"/>
    <p:sldId id="9341" r:id="rId12"/>
    <p:sldId id="9375" r:id="rId13"/>
    <p:sldId id="9021" r:id="rId14"/>
    <p:sldId id="9169" r:id="rId15"/>
    <p:sldId id="8976" r:id="rId16"/>
    <p:sldId id="9358" r:id="rId17"/>
    <p:sldId id="9360" r:id="rId18"/>
    <p:sldId id="9342" r:id="rId19"/>
    <p:sldId id="9343" r:id="rId20"/>
    <p:sldId id="8940" r:id="rId21"/>
    <p:sldId id="8192" r:id="rId22"/>
    <p:sldId id="9344" r:id="rId23"/>
    <p:sldId id="9227" r:id="rId24"/>
    <p:sldId id="9345" r:id="rId25"/>
    <p:sldId id="9359" r:id="rId26"/>
    <p:sldId id="9346" r:id="rId27"/>
    <p:sldId id="9335" r:id="rId28"/>
    <p:sldId id="9347" r:id="rId29"/>
    <p:sldId id="9327" r:id="rId30"/>
    <p:sldId id="9349" r:id="rId31"/>
    <p:sldId id="5359" r:id="rId32"/>
    <p:sldId id="2661" r:id="rId33"/>
    <p:sldId id="9350" r:id="rId34"/>
    <p:sldId id="3538" r:id="rId35"/>
    <p:sldId id="9351" r:id="rId36"/>
    <p:sldId id="9370" r:id="rId37"/>
    <p:sldId id="8199" r:id="rId38"/>
    <p:sldId id="8198" r:id="rId39"/>
    <p:sldId id="9361" r:id="rId40"/>
    <p:sldId id="9255" r:id="rId41"/>
    <p:sldId id="8191" r:id="rId42"/>
    <p:sldId id="9352" r:id="rId43"/>
    <p:sldId id="7871" r:id="rId44"/>
    <p:sldId id="4437" r:id="rId45"/>
    <p:sldId id="9353" r:id="rId46"/>
    <p:sldId id="2275" r:id="rId47"/>
    <p:sldId id="8161" r:id="rId48"/>
    <p:sldId id="9354" r:id="rId49"/>
    <p:sldId id="9371" r:id="rId50"/>
    <p:sldId id="9372" r:id="rId51"/>
    <p:sldId id="9365" r:id="rId52"/>
    <p:sldId id="9373" r:id="rId53"/>
    <p:sldId id="9369" r:id="rId54"/>
    <p:sldId id="9366" r:id="rId55"/>
    <p:sldId id="9355" r:id="rId56"/>
    <p:sldId id="7908" r:id="rId57"/>
    <p:sldId id="9374" r:id="rId58"/>
    <p:sldId id="2034" r:id="rId59"/>
    <p:sldId id="8750" r:id="rId60"/>
    <p:sldId id="8751" r:id="rId61"/>
    <p:sldId id="9348" r:id="rId62"/>
    <p:sldId id="9367" r:id="rId63"/>
    <p:sldId id="9368" r:id="rId64"/>
    <p:sldId id="2309" r:id="rId65"/>
    <p:sldId id="8973" r:id="rId66"/>
    <p:sldId id="8993" r:id="rId67"/>
    <p:sldId id="8974" r:id="rId68"/>
    <p:sldId id="9275" r:id="rId69"/>
    <p:sldId id="3233" r:id="rId70"/>
    <p:sldId id="580" r:id="rId71"/>
    <p:sldId id="7655" r:id="rId72"/>
    <p:sldId id="9340" r:id="rId73"/>
    <p:sldId id="9356" r:id="rId74"/>
    <p:sldId id="9357" r:id="rId75"/>
    <p:sldId id="7975" r:id="rId76"/>
  </p:sldIdLst>
  <p:sldSz cx="12192000" cy="6858000"/>
  <p:notesSz cx="7315200" cy="9601200"/>
  <p:custDataLst>
    <p:tags r:id="rId7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66FF"/>
    <a:srgbClr val="00FF00"/>
    <a:srgbClr val="99FFCC"/>
    <a:srgbClr val="FF99FF"/>
    <a:srgbClr val="FF00FF"/>
    <a:srgbClr val="00CCFF"/>
    <a:srgbClr val="000066"/>
    <a:srgbClr val="4D4D4D"/>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BD8BB-DEFA-4667-AE72-49B31FC441A9}" v="10" dt="2022-10-23T17:20:25.22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3" autoAdjust="0"/>
    <p:restoredTop sz="95428" autoAdjust="0"/>
  </p:normalViewPr>
  <p:slideViewPr>
    <p:cSldViewPr>
      <p:cViewPr varScale="1">
        <p:scale>
          <a:sx n="65" d="100"/>
          <a:sy n="65" d="100"/>
        </p:scale>
        <p:origin x="7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552"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100 - 26v1-5 </a:t>
            </a:r>
          </a:p>
          <a:p>
            <a:pPr>
              <a:defRPr/>
            </a:pPr>
            <a:r>
              <a:rPr lang="en-US" sz="1600" dirty="0"/>
              <a:t>11-27-2022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11/27/2022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62442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190897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58</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58</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219362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62442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70</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75</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11/27/2022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57630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26:1-5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Setting (1)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(2-5)</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Appearance (2a)</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Content (2b-5)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77321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26:1-5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Setting (1)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(2-5)</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Appearance (2a)</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Content (2b-5)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65610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8580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307037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2586664" y="5029200"/>
            <a:ext cx="1299536"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324499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439583599"/>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26:1</a:t>
            </a:r>
            <a:r>
              <a:rPr lang="en-US" dirty="0">
                <a:effectLst>
                  <a:outerShdw blurRad="38100" dist="38100" dir="2700000" algn="tl">
                    <a:srgbClr val="000000">
                      <a:alpha val="43137"/>
                    </a:srgbClr>
                  </a:outerShdw>
                </a:effectLst>
              </a:rPr>
              <a:t> (RSB:NASB1995U): “26:1…Abimelech is a dynastic title, such as ‘pharaoh.’ Because this occurred 97 years later, the Abimelech mentioned here was probably not the same as the ruler of chap. 20.”</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33</a:t>
            </a:r>
          </a:p>
        </p:txBody>
      </p:sp>
    </p:spTree>
    <p:extLst>
      <p:ext uri="{BB962C8B-B14F-4D97-AF65-F5344CB8AC3E}">
        <p14:creationId xmlns:p14="http://schemas.microsoft.com/office/powerpoint/2010/main" val="26922602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was not the same </a:t>
            </a:r>
            <a:r>
              <a:rPr lang="en-US" i="1" dirty="0">
                <a:effectLst>
                  <a:outerShdw blurRad="38100" dist="38100" dir="2700000" algn="tl">
                    <a:srgbClr val="000000">
                      <a:alpha val="43137"/>
                    </a:srgbClr>
                  </a:outerShdw>
                </a:effectLst>
              </a:rPr>
              <a:t>Abimelech</a:t>
            </a:r>
            <a:r>
              <a:rPr lang="en-US" dirty="0">
                <a:effectLst>
                  <a:outerShdw blurRad="38100" dist="38100" dir="2700000" algn="tl">
                    <a:srgbClr val="000000">
                      <a:alpha val="43137"/>
                    </a:srgbClr>
                  </a:outerShdw>
                </a:effectLst>
              </a:rPr>
              <a:t> of chapter 20 and of 21:22–34. </a:t>
            </a:r>
            <a:r>
              <a:rPr lang="en-US" i="1" dirty="0">
                <a:effectLst>
                  <a:outerShdw blurRad="38100" dist="38100" dir="2700000" algn="tl">
                    <a:srgbClr val="000000">
                      <a:alpha val="43137"/>
                    </a:srgbClr>
                  </a:outerShdw>
                </a:effectLst>
              </a:rPr>
              <a:t>Abimelech</a:t>
            </a:r>
            <a:r>
              <a:rPr lang="en-US" dirty="0">
                <a:effectLst>
                  <a:outerShdw blurRad="38100" dist="38100" dir="2700000" algn="tl">
                    <a:srgbClr val="000000">
                      <a:alpha val="43137"/>
                    </a:srgbClr>
                  </a:outerShdw>
                </a:effectLst>
              </a:rPr>
              <a:t> was a dynastic name for the king of </a:t>
            </a:r>
            <a:r>
              <a:rPr lang="en-US" dirty="0" err="1">
                <a:effectLst>
                  <a:outerShdw blurRad="38100" dist="38100" dir="2700000" algn="tl">
                    <a:srgbClr val="000000">
                      <a:alpha val="43137"/>
                    </a:srgbClr>
                  </a:outerShdw>
                </a:effectLst>
              </a:rPr>
              <a:t>Gerar</a:t>
            </a:r>
            <a:r>
              <a:rPr lang="en-US" dirty="0">
                <a:effectLst>
                  <a:outerShdw blurRad="38100" dist="38100" dir="2700000" algn="tl">
                    <a:srgbClr val="000000">
                      <a:alpha val="43137"/>
                    </a:srgbClr>
                  </a:outerShdw>
                </a:effectLst>
              </a:rPr>
              <a:t>, and therefore was more of a title, such as ‘Pharaoh’ is a title, while the personal name would differ. Just as ‘Pharaoh’ was a dynastic name for the king of Egypt, </a:t>
            </a:r>
            <a:r>
              <a:rPr lang="en-US" i="1" dirty="0">
                <a:effectLst>
                  <a:outerShdw blurRad="38100" dist="38100" dir="2700000" algn="tl">
                    <a:srgbClr val="000000">
                      <a:alpha val="43137"/>
                    </a:srgbClr>
                  </a:outerShdw>
                </a:effectLst>
              </a:rPr>
              <a:t>Abimelech</a:t>
            </a:r>
            <a:r>
              <a:rPr lang="en-US" dirty="0">
                <a:effectLst>
                  <a:outerShdw blurRad="38100" dist="38100" dir="2700000" algn="tl">
                    <a:srgbClr val="000000">
                      <a:alpha val="43137"/>
                    </a:srgbClr>
                  </a:outerShdw>
                </a:effectLst>
              </a:rPr>
              <a:t> was a dynastic name for the king of </a:t>
            </a:r>
            <a:r>
              <a:rPr lang="en-US" dirty="0" err="1">
                <a:effectLst>
                  <a:outerShdw blurRad="38100" dist="38100" dir="2700000" algn="tl">
                    <a:srgbClr val="000000">
                      <a:alpha val="43137"/>
                    </a:srgbClr>
                  </a:outerShdw>
                </a:effectLst>
              </a:rPr>
              <a:t>Gerar</a:t>
            </a:r>
            <a:r>
              <a:rPr lang="en-US" dirty="0">
                <a:effectLst>
                  <a:outerShdw blurRad="38100" dist="38100" dir="2700000" algn="tl">
                    <a:srgbClr val="000000">
                      <a:alpha val="43137"/>
                    </a:srgbClr>
                  </a:outerShdw>
                </a:effectLst>
              </a:rPr>
              <a:t>. He is mentioned as being </a:t>
            </a:r>
            <a:r>
              <a:rPr lang="en-US" i="1" dirty="0">
                <a:effectLst>
                  <a:outerShdw blurRad="38100" dist="38100" dir="2700000" algn="tl">
                    <a:srgbClr val="000000">
                      <a:alpha val="43137"/>
                    </a:srgbClr>
                  </a:outerShdw>
                </a:effectLst>
              </a:rPr>
              <a:t>king of the Philistines</a:t>
            </a:r>
            <a:r>
              <a:rPr lang="en-US" dirty="0">
                <a:effectLst>
                  <a:outerShdw blurRad="38100" dist="38100" dir="2700000" algn="tl">
                    <a:srgbClr val="000000">
                      <a:alpha val="43137"/>
                    </a:srgbClr>
                  </a:outerShdw>
                </a:effectLst>
              </a:rPr>
              <a:t>. The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were not yet living in the area at that time, and so the term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is used proleptically, meaning that this is the place where later the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settled.”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406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480375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B1B97A-AC18-EEE8-8225-0CE84F120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152400"/>
            <a:ext cx="4686300" cy="654880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Circle: Hollow 3">
            <a:extLst>
              <a:ext uri="{FF2B5EF4-FFF2-40B4-BE49-F238E27FC236}">
                <a16:creationId xmlns:a16="http://schemas.microsoft.com/office/drawing/2014/main" id="{8DA1FED3-55CD-DDEC-559C-CAA621506E73}"/>
              </a:ext>
            </a:extLst>
          </p:cNvPr>
          <p:cNvSpPr/>
          <p:nvPr/>
        </p:nvSpPr>
        <p:spPr bwMode="auto">
          <a:xfrm>
            <a:off x="4610100" y="3962400"/>
            <a:ext cx="990600" cy="9906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957828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26:1-5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Setting (1)</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Divine revelation (2-5)</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Appearance (2a)</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Content (2b-5)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852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26:1-5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Setting (1)</a:t>
            </a:r>
          </a:p>
          <a:p>
            <a:pPr marL="457200" lvl="2" indent="-457200" eaLnBrk="1" hangingPunct="1">
              <a:spcBef>
                <a:spcPts val="0"/>
              </a:spcBef>
              <a:spcAft>
                <a:spcPts val="36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Divine revelation (2-5)</a:t>
            </a:r>
          </a:p>
          <a:p>
            <a:pPr marL="971550" lvl="3" indent="-514350" eaLnBrk="1" hangingPunct="1">
              <a:spcBef>
                <a:spcPts val="0"/>
              </a:spcBef>
              <a:spcAft>
                <a:spcPts val="3600"/>
              </a:spcAft>
              <a:buClr>
                <a:srgbClr val="CC66FF"/>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Appearance (2a)</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Content (2b-5)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7372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790374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26:1-5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Setting (1)</a:t>
            </a:r>
          </a:p>
          <a:p>
            <a:pPr marL="457200" lvl="2" indent="-457200" eaLnBrk="1" hangingPunct="1">
              <a:spcBef>
                <a:spcPts val="0"/>
              </a:spcBef>
              <a:spcAft>
                <a:spcPts val="36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Divine revelation (2-5)</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Appearance (2a)</a:t>
            </a:r>
          </a:p>
          <a:p>
            <a:pPr marL="971550" lvl="3" indent="-514350" eaLnBrk="1" hangingPunct="1">
              <a:spcBef>
                <a:spcPts val="0"/>
              </a:spcBef>
              <a:spcAft>
                <a:spcPts val="3600"/>
              </a:spcAft>
              <a:buClr>
                <a:srgbClr val="CC66FF"/>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(2b-5)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59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arenR" startAt="2"/>
            </a:pPr>
            <a:r>
              <a:rPr lang="en-US" sz="3600" dirty="0">
                <a:effectLst>
                  <a:outerShdw blurRad="38100" dist="38100" dir="2700000" algn="tl">
                    <a:srgbClr val="000000">
                      <a:alpha val="43137"/>
                    </a:srgbClr>
                  </a:outerShdw>
                </a:effectLst>
              </a:rPr>
              <a:t>Genesis 26:2b-5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914400" y="1752600"/>
            <a:ext cx="6858000" cy="4572000"/>
          </a:xfrm>
        </p:spPr>
        <p:txBody>
          <a:bodyPr/>
          <a:lstStyle/>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Negative command (2b)</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Positive command (2c-3a)</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Seven provisions (3b-4)</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Basis (5)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8780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arenR" startAt="2"/>
            </a:pPr>
            <a:r>
              <a:rPr lang="en-US" sz="3600" dirty="0">
                <a:effectLst>
                  <a:outerShdw blurRad="38100" dist="38100" dir="2700000" algn="tl">
                    <a:srgbClr val="000000">
                      <a:alpha val="43137"/>
                    </a:srgbClr>
                  </a:outerShdw>
                </a:effectLst>
              </a:rPr>
              <a:t>Genesis 26:2b-5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914400" y="1752600"/>
            <a:ext cx="6858000" cy="4572000"/>
          </a:xfrm>
        </p:spPr>
        <p:txBody>
          <a:bodyPr/>
          <a:lstStyle/>
          <a:p>
            <a:pPr marL="514350" lvl="3" indent="-514350" eaLnBrk="1" hangingPunct="1">
              <a:lnSpc>
                <a:spcPct val="150000"/>
              </a:lnSpc>
              <a:spcBef>
                <a:spcPts val="0"/>
              </a:spcBef>
              <a:spcAft>
                <a:spcPts val="12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Negative command (2b)</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Positive command (2c-3a)</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Seven provisions (3b-4)</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Basis (5)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4748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8580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5850038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arenR" startAt="2"/>
            </a:pPr>
            <a:r>
              <a:rPr lang="en-US" sz="3600" dirty="0">
                <a:effectLst>
                  <a:outerShdw blurRad="38100" dist="38100" dir="2700000" algn="tl">
                    <a:srgbClr val="000000">
                      <a:alpha val="43137"/>
                    </a:srgbClr>
                  </a:outerShdw>
                </a:effectLst>
              </a:rPr>
              <a:t>Genesis 26:2b-5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914400" y="1752600"/>
            <a:ext cx="6858000" cy="4572000"/>
          </a:xfrm>
        </p:spPr>
        <p:txBody>
          <a:bodyPr/>
          <a:lstStyle/>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Negative command (2b)</a:t>
            </a:r>
          </a:p>
          <a:p>
            <a:pPr marL="514350" lvl="3" indent="-514350" eaLnBrk="1" hangingPunct="1">
              <a:lnSpc>
                <a:spcPct val="150000"/>
              </a:lnSpc>
              <a:spcBef>
                <a:spcPts val="0"/>
              </a:spcBef>
              <a:spcAft>
                <a:spcPts val="12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Positive command (2c-3a)</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Seven provisions (3b-4)</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Basis (5)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25965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
        <p:nvSpPr>
          <p:cNvPr id="2" name="TextBox 1">
            <a:extLst>
              <a:ext uri="{FF2B5EF4-FFF2-40B4-BE49-F238E27FC236}">
                <a16:creationId xmlns:a16="http://schemas.microsoft.com/office/drawing/2014/main" id="{59E6EF9C-91C8-8CC6-71D9-F414F5ED8947}"/>
              </a:ext>
            </a:extLst>
          </p:cNvPr>
          <p:cNvSpPr txBox="1"/>
          <p:nvPr/>
        </p:nvSpPr>
        <p:spPr>
          <a:xfrm>
            <a:off x="1828800" y="4953000"/>
            <a:ext cx="914400" cy="400110"/>
          </a:xfrm>
          <a:prstGeom prst="rect">
            <a:avLst/>
          </a:prstGeom>
          <a:noFill/>
        </p:spPr>
        <p:txBody>
          <a:bodyPr wrap="square" rtlCol="0">
            <a:spAutoFit/>
          </a:bodyPr>
          <a:lstStyle/>
          <a:p>
            <a:r>
              <a:rPr lang="en-US" sz="2000" b="1" dirty="0">
                <a:solidFill>
                  <a:schemeClr val="bg2"/>
                </a:solidFill>
                <a:latin typeface="Arial" panose="020B0604020202020204" pitchFamily="34" charset="0"/>
              </a:rPr>
              <a:t>Egypt</a:t>
            </a:r>
          </a:p>
        </p:txBody>
      </p:sp>
      <p:sp>
        <p:nvSpPr>
          <p:cNvPr id="3" name="TextBox 2">
            <a:extLst>
              <a:ext uri="{FF2B5EF4-FFF2-40B4-BE49-F238E27FC236}">
                <a16:creationId xmlns:a16="http://schemas.microsoft.com/office/drawing/2014/main" id="{C593AEAC-6BA6-7C95-D69D-3464A8912438}"/>
              </a:ext>
            </a:extLst>
          </p:cNvPr>
          <p:cNvSpPr txBox="1"/>
          <p:nvPr/>
        </p:nvSpPr>
        <p:spPr>
          <a:xfrm>
            <a:off x="3962400" y="4953000"/>
            <a:ext cx="914400" cy="400110"/>
          </a:xfrm>
          <a:prstGeom prst="rect">
            <a:avLst/>
          </a:prstGeom>
          <a:noFill/>
        </p:spPr>
        <p:txBody>
          <a:bodyPr wrap="square" rtlCol="0">
            <a:spAutoFit/>
          </a:bodyPr>
          <a:lstStyle/>
          <a:p>
            <a:r>
              <a:rPr lang="en-US" sz="2000" b="1" dirty="0" err="1">
                <a:solidFill>
                  <a:schemeClr val="bg2"/>
                </a:solidFill>
                <a:latin typeface="Arial" panose="020B0604020202020204" pitchFamily="34" charset="0"/>
              </a:rPr>
              <a:t>Shur</a:t>
            </a:r>
            <a:endParaRPr lang="en-US" sz="2000" b="1" dirty="0">
              <a:solidFill>
                <a:schemeClr val="bg2"/>
              </a:solidFill>
              <a:latin typeface="Arial" panose="020B0604020202020204" pitchFamily="34" charset="0"/>
            </a:endParaRPr>
          </a:p>
        </p:txBody>
      </p:sp>
      <p:sp>
        <p:nvSpPr>
          <p:cNvPr id="4" name="TextBox 3">
            <a:extLst>
              <a:ext uri="{FF2B5EF4-FFF2-40B4-BE49-F238E27FC236}">
                <a16:creationId xmlns:a16="http://schemas.microsoft.com/office/drawing/2014/main" id="{6253F7EF-3851-F64B-E403-8FA535BEED52}"/>
              </a:ext>
            </a:extLst>
          </p:cNvPr>
          <p:cNvSpPr txBox="1"/>
          <p:nvPr/>
        </p:nvSpPr>
        <p:spPr>
          <a:xfrm>
            <a:off x="7020146" y="3114645"/>
            <a:ext cx="1524000" cy="400110"/>
          </a:xfrm>
          <a:prstGeom prst="rect">
            <a:avLst/>
          </a:prstGeom>
          <a:noFill/>
        </p:spPr>
        <p:txBody>
          <a:bodyPr wrap="square" rtlCol="0">
            <a:spAutoFit/>
          </a:bodyPr>
          <a:lstStyle/>
          <a:p>
            <a:r>
              <a:rPr lang="en-US" sz="2000" b="1" dirty="0">
                <a:solidFill>
                  <a:schemeClr val="bg2"/>
                </a:solidFill>
                <a:latin typeface="Arial" panose="020B0604020202020204" pitchFamily="34" charset="0"/>
              </a:rPr>
              <a:t>Havilah (?)</a:t>
            </a:r>
          </a:p>
        </p:txBody>
      </p:sp>
      <p:sp>
        <p:nvSpPr>
          <p:cNvPr id="8" name="Circle: Hollow 7">
            <a:extLst>
              <a:ext uri="{FF2B5EF4-FFF2-40B4-BE49-F238E27FC236}">
                <a16:creationId xmlns:a16="http://schemas.microsoft.com/office/drawing/2014/main" id="{7BFAFB37-63D5-8959-E77C-569C3A688C57}"/>
              </a:ext>
            </a:extLst>
          </p:cNvPr>
          <p:cNvSpPr/>
          <p:nvPr/>
        </p:nvSpPr>
        <p:spPr bwMode="auto">
          <a:xfrm>
            <a:off x="3657600" y="4581555"/>
            <a:ext cx="1295400"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Circle: Hollow 8">
            <a:extLst>
              <a:ext uri="{FF2B5EF4-FFF2-40B4-BE49-F238E27FC236}">
                <a16:creationId xmlns:a16="http://schemas.microsoft.com/office/drawing/2014/main" id="{16E2AE6E-D60B-5757-EE69-8823DCD7A609}"/>
              </a:ext>
            </a:extLst>
          </p:cNvPr>
          <p:cNvSpPr/>
          <p:nvPr/>
        </p:nvSpPr>
        <p:spPr bwMode="auto">
          <a:xfrm>
            <a:off x="1638300" y="4581555"/>
            <a:ext cx="1295400"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Circle: Hollow 9">
            <a:extLst>
              <a:ext uri="{FF2B5EF4-FFF2-40B4-BE49-F238E27FC236}">
                <a16:creationId xmlns:a16="http://schemas.microsoft.com/office/drawing/2014/main" id="{B404367F-4980-E1E9-74F1-074AD7D8870B}"/>
              </a:ext>
            </a:extLst>
          </p:cNvPr>
          <p:cNvSpPr/>
          <p:nvPr/>
        </p:nvSpPr>
        <p:spPr bwMode="auto">
          <a:xfrm>
            <a:off x="6934200" y="2743200"/>
            <a:ext cx="1609946"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636A5F4C-E6F6-176B-6787-11D311416794}"/>
              </a:ext>
            </a:extLst>
          </p:cNvPr>
          <p:cNvSpPr txBox="1"/>
          <p:nvPr/>
        </p:nvSpPr>
        <p:spPr>
          <a:xfrm>
            <a:off x="8991600" y="914400"/>
            <a:ext cx="1524000" cy="400110"/>
          </a:xfrm>
          <a:prstGeom prst="rect">
            <a:avLst/>
          </a:prstGeom>
          <a:noFill/>
        </p:spPr>
        <p:txBody>
          <a:bodyPr wrap="square" rtlCol="0">
            <a:spAutoFit/>
          </a:bodyPr>
          <a:lstStyle/>
          <a:p>
            <a:r>
              <a:rPr lang="en-US" sz="2000" b="1" dirty="0">
                <a:solidFill>
                  <a:schemeClr val="bg2"/>
                </a:solidFill>
                <a:latin typeface="Arial" panose="020B0604020202020204" pitchFamily="34" charset="0"/>
              </a:rPr>
              <a:t>Assyria</a:t>
            </a:r>
          </a:p>
        </p:txBody>
      </p:sp>
      <p:sp>
        <p:nvSpPr>
          <p:cNvPr id="12" name="Circle: Hollow 11">
            <a:extLst>
              <a:ext uri="{FF2B5EF4-FFF2-40B4-BE49-F238E27FC236}">
                <a16:creationId xmlns:a16="http://schemas.microsoft.com/office/drawing/2014/main" id="{305CE51B-C4C4-D955-D890-D25239B53CF2}"/>
              </a:ext>
            </a:extLst>
          </p:cNvPr>
          <p:cNvSpPr/>
          <p:nvPr/>
        </p:nvSpPr>
        <p:spPr bwMode="auto">
          <a:xfrm>
            <a:off x="8915400" y="609600"/>
            <a:ext cx="1295400"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79759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arenR" startAt="2"/>
            </a:pPr>
            <a:r>
              <a:rPr lang="en-US" sz="3600" dirty="0">
                <a:effectLst>
                  <a:outerShdw blurRad="38100" dist="38100" dir="2700000" algn="tl">
                    <a:srgbClr val="000000">
                      <a:alpha val="43137"/>
                    </a:srgbClr>
                  </a:outerShdw>
                </a:effectLst>
              </a:rPr>
              <a:t>Genesis 26:2b-5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914400" y="1752600"/>
            <a:ext cx="6858000" cy="4572000"/>
          </a:xfrm>
        </p:spPr>
        <p:txBody>
          <a:bodyPr/>
          <a:lstStyle/>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Negative command (2b)</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Positive command (2c-3a)</a:t>
            </a:r>
          </a:p>
          <a:p>
            <a:pPr marL="514350" lvl="3" indent="-514350" eaLnBrk="1" hangingPunct="1">
              <a:lnSpc>
                <a:spcPct val="150000"/>
              </a:lnSpc>
              <a:spcBef>
                <a:spcPts val="0"/>
              </a:spcBef>
              <a:spcAft>
                <a:spcPts val="12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Seven provisions (3b-4)</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Basis (5)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26209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129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8344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32067103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003111D-7478-AAB1-0579-3618930D7E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572" y="3779520"/>
            <a:ext cx="1164856" cy="109728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3030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a:ln>
            <a:solidFill>
              <a:schemeClr val="tx1"/>
            </a:solidFill>
          </a:ln>
        </p:spPr>
      </p:pic>
    </p:spTree>
    <p:extLst>
      <p:ext uri="{BB962C8B-B14F-4D97-AF65-F5344CB8AC3E}">
        <p14:creationId xmlns:p14="http://schemas.microsoft.com/office/powerpoint/2010/main" val="932173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0777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35155735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381000"/>
          </a:xfrm>
          <a:prstGeom prst="wedgeRoundRectCallout">
            <a:avLst>
              <a:gd name="adj1" fmla="val 62126"/>
              <a:gd name="adj2" fmla="val -408830"/>
              <a:gd name="adj3" fmla="val 16667"/>
            </a:avLst>
          </a:prstGeom>
          <a:solidFill>
            <a:schemeClr val="tx1"/>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CANAAN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242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Canaan’s Sons</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886200" y="1905000"/>
            <a:ext cx="24765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95008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B1B97A-AC18-EEE8-8225-0CE84F120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152400"/>
            <a:ext cx="4686300" cy="654880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297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24232654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2508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80873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696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3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E3B14-CD5C-46FE-8E29-81EE2AA28425}"/>
              </a:ext>
            </a:extLst>
          </p:cNvPr>
          <p:cNvPicPr>
            <a:picLocks noChangeAspect="1"/>
          </p:cNvPicPr>
          <p:nvPr/>
        </p:nvPicPr>
        <p:blipFill>
          <a:blip r:embed="rId2"/>
          <a:stretch>
            <a:fillRect/>
          </a:stretch>
        </p:blipFill>
        <p:spPr>
          <a:xfrm>
            <a:off x="12191" y="0"/>
            <a:ext cx="12167617" cy="6858000"/>
          </a:xfrm>
          <a:prstGeom prst="rect">
            <a:avLst/>
          </a:prstGeom>
        </p:spPr>
      </p:pic>
      <p:sp>
        <p:nvSpPr>
          <p:cNvPr id="64514" name="Rectangle 1"/>
          <p:cNvSpPr>
            <a:spLocks noChangeArrowheads="1"/>
          </p:cNvSpPr>
          <p:nvPr/>
        </p:nvSpPr>
        <p:spPr bwMode="auto">
          <a:xfrm>
            <a:off x="533400" y="0"/>
            <a:ext cx="111252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3:16</a:t>
            </a:r>
          </a:p>
          <a:p>
            <a:pPr algn="just"/>
            <a:r>
              <a:rPr lang="en-US" altLang="en-US" sz="3400" dirty="0">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Now the promises were spoken to Abraham and to his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seed</a:t>
            </a:r>
            <a:r>
              <a:rPr lang="en-US" sz="3400" dirty="0">
                <a:effectLst>
                  <a:outerShdw blurRad="38100" dist="38100" dir="2700000" algn="tl">
                    <a:srgbClr val="000000">
                      <a:alpha val="43137"/>
                    </a:srgbClr>
                  </a:outerShdw>
                </a:effectLst>
                <a:latin typeface="Calibri" panose="020F0502020204030204" pitchFamily="34" charset="0"/>
              </a:rPr>
              <a:t>. He does not say, “And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seeds</a:t>
            </a:r>
            <a:r>
              <a:rPr lang="en-US" sz="3400" dirty="0">
                <a:effectLst>
                  <a:outerShdw blurRad="38100" dist="38100" dir="2700000" algn="tl">
                    <a:srgbClr val="000000">
                      <a:alpha val="43137"/>
                    </a:srgbClr>
                  </a:outerShdw>
                </a:effectLst>
                <a:latin typeface="Calibri" panose="020F0502020204030204" pitchFamily="34" charset="0"/>
              </a:rPr>
              <a:t>,” as </a:t>
            </a:r>
            <a:r>
              <a:rPr lang="en-US" sz="3400" i="1" dirty="0">
                <a:effectLst>
                  <a:outerShdw blurRad="38100" dist="38100" dir="2700000" algn="tl">
                    <a:srgbClr val="000000">
                      <a:alpha val="43137"/>
                    </a:srgbClr>
                  </a:outerShdw>
                </a:effectLst>
                <a:latin typeface="Calibri" panose="020F0502020204030204" pitchFamily="34" charset="0"/>
              </a:rPr>
              <a:t>referring</a:t>
            </a:r>
            <a:r>
              <a:rPr lang="en-US" sz="3400" dirty="0">
                <a:effectLst>
                  <a:outerShdw blurRad="38100" dist="38100" dir="2700000" algn="tl">
                    <a:srgbClr val="000000">
                      <a:alpha val="43137"/>
                    </a:srgbClr>
                  </a:outerShdw>
                </a:effectLst>
                <a:latin typeface="Calibri" panose="020F0502020204030204" pitchFamily="34" charset="0"/>
              </a:rPr>
              <a:t>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many</a:t>
            </a:r>
            <a:r>
              <a:rPr lang="en-US" sz="3400" dirty="0">
                <a:effectLst>
                  <a:outerShdw blurRad="38100" dist="38100" dir="2700000" algn="tl">
                    <a:srgbClr val="000000">
                      <a:alpha val="43137"/>
                    </a:srgbClr>
                  </a:outerShdw>
                </a:effectLst>
                <a:latin typeface="Calibri" panose="020F0502020204030204" pitchFamily="34" charset="0"/>
              </a:rPr>
              <a:t>, but </a:t>
            </a:r>
            <a:r>
              <a:rPr lang="en-US" sz="3400" i="1" dirty="0">
                <a:effectLst>
                  <a:outerShdw blurRad="38100" dist="38100" dir="2700000" algn="tl">
                    <a:srgbClr val="000000">
                      <a:alpha val="43137"/>
                    </a:srgbClr>
                  </a:outerShdw>
                </a:effectLst>
                <a:latin typeface="Calibri" panose="020F0502020204030204" pitchFamily="34" charset="0"/>
              </a:rPr>
              <a:t>rather</a:t>
            </a:r>
            <a:r>
              <a:rPr lang="en-US" sz="3400" dirty="0">
                <a:effectLst>
                  <a:outerShdw blurRad="38100" dist="38100" dir="2700000" algn="tl">
                    <a:srgbClr val="000000">
                      <a:alpha val="43137"/>
                    </a:srgbClr>
                  </a:outerShdw>
                </a:effectLst>
                <a:latin typeface="Calibri" panose="020F0502020204030204" pitchFamily="34" charset="0"/>
              </a:rPr>
              <a:t>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one</a:t>
            </a:r>
            <a:r>
              <a:rPr lang="en-US" sz="3400" dirty="0">
                <a:effectLst>
                  <a:outerShdw blurRad="38100" dist="38100" dir="2700000" algn="tl">
                    <a:srgbClr val="000000">
                      <a:alpha val="43137"/>
                    </a:srgbClr>
                  </a:outerShdw>
                </a:effectLst>
                <a:latin typeface="Calibri" panose="020F0502020204030204" pitchFamily="34" charset="0"/>
              </a:rPr>
              <a:t>, “And to your seed,” that 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rPr>
              <a:t>.</a:t>
            </a:r>
            <a:r>
              <a:rPr lang="en-US" altLang="en-US" sz="34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0472AF61-709A-D2C7-93D7-551F7E0C3A54}"/>
              </a:ext>
            </a:extLst>
          </p:cNvPr>
          <p:cNvPicPr>
            <a:picLocks noChangeAspect="1"/>
          </p:cNvPicPr>
          <p:nvPr/>
        </p:nvPicPr>
        <p:blipFill>
          <a:blip r:embed="rId3"/>
          <a:stretch>
            <a:fillRect/>
          </a:stretch>
        </p:blipFill>
        <p:spPr>
          <a:xfrm>
            <a:off x="4953000" y="2514600"/>
            <a:ext cx="2286000" cy="2286000"/>
          </a:xfrm>
          <a:prstGeom prst="rect">
            <a:avLst/>
          </a:prstGeom>
          <a:ln>
            <a:solidFill>
              <a:schemeClr val="tx1"/>
            </a:solidFill>
          </a:ln>
        </p:spPr>
      </p:pic>
    </p:spTree>
    <p:extLst>
      <p:ext uri="{BB962C8B-B14F-4D97-AF65-F5344CB8AC3E}">
        <p14:creationId xmlns:p14="http://schemas.microsoft.com/office/powerpoint/2010/main" val="394198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159464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42456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18607839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381000"/>
          </a:xfrm>
          <a:prstGeom prst="wedgeRoundRectCallout">
            <a:avLst>
              <a:gd name="adj1" fmla="val 62126"/>
              <a:gd name="adj2" fmla="val -408830"/>
              <a:gd name="adj3" fmla="val 16667"/>
            </a:avLst>
          </a:prstGeom>
          <a:solidFill>
            <a:schemeClr val="tx1"/>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CANAAN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57389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Canaan’s Sons</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886200" y="1905000"/>
            <a:ext cx="24765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4976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B1B97A-AC18-EEE8-8225-0CE84F120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152400"/>
            <a:ext cx="4686300" cy="654880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9895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17526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“A rabbinic comment on this verse reads as follows: ‘God only gave them one of the lands. When will he give them the rest? In the Messianic future.’”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408-409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
        <p:nvSpPr>
          <p:cNvPr id="2" name="TextBox 1">
            <a:extLst>
              <a:ext uri="{FF2B5EF4-FFF2-40B4-BE49-F238E27FC236}">
                <a16:creationId xmlns:a16="http://schemas.microsoft.com/office/drawing/2014/main" id="{6DF8CA8E-CEEA-1648-207D-BC4417837936}"/>
              </a:ext>
            </a:extLst>
          </p:cNvPr>
          <p:cNvSpPr txBox="1"/>
          <p:nvPr/>
        </p:nvSpPr>
        <p:spPr>
          <a:xfrm>
            <a:off x="2743200" y="6400800"/>
            <a:ext cx="6705600" cy="369332"/>
          </a:xfrm>
          <a:prstGeom prst="rect">
            <a:avLst/>
          </a:prstGeom>
          <a:noFill/>
        </p:spPr>
        <p:txBody>
          <a:bodyPr wrap="square" rtlCol="0">
            <a:spAutoFit/>
          </a:bodyPr>
          <a:lstStyle/>
          <a:p>
            <a:pPr algn="ctr"/>
            <a:r>
              <a:rPr lang="en-US" sz="1800" i="1" dirty="0">
                <a:effectLst/>
                <a:latin typeface="Calibri" panose="020F0502020204030204" pitchFamily="34" charset="0"/>
                <a:ea typeface="Calibri" panose="020F0502020204030204" pitchFamily="34" charset="0"/>
                <a:cs typeface="Times New Roman" panose="02020603050405020304" pitchFamily="18" charset="0"/>
              </a:rPr>
              <a:t>Midrash Rabbah,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Bereishit</a:t>
            </a:r>
            <a:r>
              <a:rPr lang="en-US" sz="1800" dirty="0">
                <a:effectLst/>
                <a:latin typeface="Calibri" panose="020F0502020204030204" pitchFamily="34" charset="0"/>
                <a:ea typeface="Calibri" panose="020F0502020204030204" pitchFamily="34" charset="0"/>
                <a:cs typeface="Times New Roman" panose="02020603050405020304" pitchFamily="18" charset="0"/>
              </a:rPr>
              <a:t> 64:3</a:t>
            </a:r>
            <a:endParaRPr lang="en-US" dirty="0"/>
          </a:p>
        </p:txBody>
      </p:sp>
      <p:pic>
        <p:nvPicPr>
          <p:cNvPr id="3" name="Picture 2">
            <a:extLst>
              <a:ext uri="{FF2B5EF4-FFF2-40B4-BE49-F238E27FC236}">
                <a16:creationId xmlns:a16="http://schemas.microsoft.com/office/drawing/2014/main" id="{1F084169-3F25-749E-6016-3B3422131985}"/>
              </a:ext>
            </a:extLst>
          </p:cNvPr>
          <p:cNvPicPr>
            <a:picLocks noChangeAspect="1"/>
          </p:cNvPicPr>
          <p:nvPr/>
        </p:nvPicPr>
        <p:blipFill>
          <a:blip r:embed="rId6"/>
          <a:stretch>
            <a:fillRect/>
          </a:stretch>
        </p:blipFill>
        <p:spPr>
          <a:xfrm>
            <a:off x="5005070" y="3200400"/>
            <a:ext cx="2181860" cy="2743200"/>
          </a:xfrm>
          <a:prstGeom prst="rect">
            <a:avLst/>
          </a:prstGeom>
          <a:ln>
            <a:solidFill>
              <a:schemeClr val="tx1"/>
            </a:solidFill>
          </a:ln>
        </p:spPr>
      </p:pic>
    </p:spTree>
    <p:extLst>
      <p:ext uri="{BB962C8B-B14F-4D97-AF65-F5344CB8AC3E}">
        <p14:creationId xmlns:p14="http://schemas.microsoft.com/office/powerpoint/2010/main" val="111376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054631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Seven Blessings</a:t>
            </a:r>
          </a:p>
        </p:txBody>
      </p:sp>
      <p:sp>
        <p:nvSpPr>
          <p:cNvPr id="161795" name="Rectangle 3"/>
          <p:cNvSpPr>
            <a:spLocks noGrp="1" noChangeArrowheads="1"/>
          </p:cNvSpPr>
          <p:nvPr>
            <p:ph type="body" idx="1"/>
          </p:nvPr>
        </p:nvSpPr>
        <p:spPr>
          <a:xfrm>
            <a:off x="914400" y="1752600"/>
            <a:ext cx="6858000" cy="4572000"/>
          </a:xfrm>
        </p:spPr>
        <p:txBody>
          <a:bodyPr/>
          <a:lstStyle/>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presence (3a)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God’s blessing (3b)</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Land (3c)</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Fulfilling oath (3d)</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 Multiplication (4a)</a:t>
            </a:r>
          </a:p>
          <a:p>
            <a:pPr marL="457200" lvl="3" indent="-457200" eaLnBrk="1" hangingPunct="1">
              <a:spcBef>
                <a:spcPts val="0"/>
              </a:spcBef>
              <a:spcAft>
                <a:spcPts val="1200"/>
              </a:spcAft>
              <a:buClr>
                <a:srgbClr val="00FF00"/>
              </a:buClr>
              <a:buFont typeface="+mj-lt"/>
              <a:buAutoNum type="arabicPeriod"/>
              <a:defRPr/>
            </a:pPr>
            <a:r>
              <a:rPr lang="en-US" dirty="0">
                <a:effectLst>
                  <a:outerShdw blurRad="38100" dist="38100" dir="2700000" algn="tl">
                    <a:srgbClr val="000000">
                      <a:alpha val="43137"/>
                    </a:srgbClr>
                  </a:outerShdw>
                </a:effectLst>
              </a:rPr>
              <a:t>Seed’s land reception (4b)</a:t>
            </a:r>
          </a:p>
          <a:p>
            <a:pPr marL="457200" lvl="3" indent="-457200" eaLnBrk="1" hangingPunct="1">
              <a:spcBef>
                <a:spcPts val="0"/>
              </a:spcBef>
              <a:spcAft>
                <a:spcPts val="12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Nations blessed (4c)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52401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524000" y="2057400"/>
            <a:ext cx="5029200" cy="2438400"/>
          </a:xfrm>
        </p:spPr>
        <p:txBody>
          <a:bodyPr/>
          <a:lstStyle/>
          <a:p>
            <a:pPr marL="514350" indent="-514350">
              <a:spcBef>
                <a:spcPct val="0"/>
              </a:spcBef>
              <a:spcAft>
                <a:spcPts val="3600"/>
              </a:spcAft>
              <a:buClr>
                <a:srgbClr val="00FFFF"/>
              </a:buClr>
              <a:buSzPct val="100000"/>
              <a:buFont typeface="Wingdings" pitchFamily="2" charset="2"/>
              <a:buAutoNum type="arabicParenR"/>
              <a:defRPr/>
            </a:pPr>
            <a:r>
              <a:rPr lang="en-US" sz="3200"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Clr>
                <a:srgbClr val="00FFFF"/>
              </a:buClr>
              <a:buSzPct val="100000"/>
              <a:buFont typeface="Wingdings" pitchFamily="2" charset="2"/>
              <a:buAutoNum type="arabicParenR"/>
              <a:defRPr/>
            </a:pPr>
            <a:r>
              <a:rPr lang="en-US" sz="3200"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Clr>
                <a:srgbClr val="00FFFF"/>
              </a:buClr>
              <a:buSzPct val="100000"/>
              <a:buFont typeface="Wingdings" pitchFamily="2" charset="2"/>
              <a:buAutoNum type="arabicParenR"/>
              <a:defRPr/>
            </a:pPr>
            <a:r>
              <a:rPr lang="en-US" sz="3200" dirty="0">
                <a:effectLst>
                  <a:outerShdw blurRad="38100" dist="38100" dir="2700000" algn="tl">
                    <a:srgbClr val="000000">
                      <a:alpha val="43137"/>
                    </a:srgbClr>
                  </a:outerShdw>
                </a:effectLst>
                <a:latin typeface="Calibri" pitchFamily="34" charset="0"/>
              </a:rPr>
              <a:t>Kingdom (Isa 2:2-3)</a:t>
            </a:r>
          </a:p>
        </p:txBody>
      </p:sp>
      <p:pic>
        <p:nvPicPr>
          <p:cNvPr id="3" name="Picture 2" descr="Diagram&#10;&#10;Description automatically generated">
            <a:extLst>
              <a:ext uri="{FF2B5EF4-FFF2-40B4-BE49-F238E27FC236}">
                <a16:creationId xmlns:a16="http://schemas.microsoft.com/office/drawing/2014/main" id="{8226695E-0791-832A-62AC-75DF2008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750" y="2057400"/>
            <a:ext cx="3614250" cy="3657600"/>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593489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862D4AB-BFAF-49CD-830B-7C5887D88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speaking to you who are Gentiles. Inasmuch then as I am an apostle of Gentiles, I magnify my ministry…</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some of the branches were broken off, and you, being a wild olive, were grafted in among them and became partaker with them of the rich root of the olive tree,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be arrogant toward the branches; but if you are arrogant,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it is not you who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126056644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862D4AB-BFAF-49CD-830B-7C5887D88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11:13, 17-21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supports the root, but the root supports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say then, “Branches were broken off so that I might be grafted 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Quite right, they were broken off for their unbelief, but you stand by your faith. Do not be conceited, but fear;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God did not spare the natural branches, He will not spare you, either.”</a:t>
            </a:r>
          </a:p>
        </p:txBody>
      </p:sp>
    </p:spTree>
    <p:extLst>
      <p:ext uri="{BB962C8B-B14F-4D97-AF65-F5344CB8AC3E}">
        <p14:creationId xmlns:p14="http://schemas.microsoft.com/office/powerpoint/2010/main" val="414768417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arenR" startAt="2"/>
            </a:pPr>
            <a:r>
              <a:rPr lang="en-US" sz="3600" dirty="0">
                <a:effectLst>
                  <a:outerShdw blurRad="38100" dist="38100" dir="2700000" algn="tl">
                    <a:srgbClr val="000000">
                      <a:alpha val="43137"/>
                    </a:srgbClr>
                  </a:outerShdw>
                </a:effectLst>
              </a:rPr>
              <a:t>Genesis 26:2b-5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914400" y="1752600"/>
            <a:ext cx="6858000" cy="4572000"/>
          </a:xfrm>
        </p:spPr>
        <p:txBody>
          <a:bodyPr/>
          <a:lstStyle/>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Negative command (2b)</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Positive command (2c-3a)</a:t>
            </a:r>
          </a:p>
          <a:p>
            <a:pPr marL="514350" lvl="3" indent="-514350" eaLnBrk="1" hangingPunct="1">
              <a:lnSpc>
                <a:spcPct val="150000"/>
              </a:lnSpc>
              <a:spcBef>
                <a:spcPts val="0"/>
              </a:spcBef>
              <a:spcAft>
                <a:spcPts val="1200"/>
              </a:spcAft>
              <a:buClr>
                <a:srgbClr val="00FF00"/>
              </a:buClr>
              <a:buFont typeface="+mj-lt"/>
              <a:buAutoNum type="alphaLcParenR"/>
              <a:defRPr/>
            </a:pPr>
            <a:r>
              <a:rPr lang="en-US" dirty="0">
                <a:effectLst>
                  <a:outerShdw blurRad="38100" dist="38100" dir="2700000" algn="tl">
                    <a:srgbClr val="000000">
                      <a:alpha val="43137"/>
                    </a:srgbClr>
                  </a:outerShdw>
                </a:effectLst>
              </a:rPr>
              <a:t>Seven provisions (3b-4)</a:t>
            </a:r>
          </a:p>
          <a:p>
            <a:pPr marL="514350" lvl="3" indent="-514350" eaLnBrk="1" hangingPunct="1">
              <a:lnSpc>
                <a:spcPct val="150000"/>
              </a:lnSpc>
              <a:spcBef>
                <a:spcPts val="0"/>
              </a:spcBef>
              <a:spcAft>
                <a:spcPts val="1200"/>
              </a:spcAft>
              <a:buClr>
                <a:srgbClr val="00FF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Basis (5)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1470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800100" y="1600200"/>
            <a:ext cx="105918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766764" cy="914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2255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26:5 </a:t>
            </a:r>
            <a:r>
              <a:rPr lang="en-US" dirty="0">
                <a:effectLst>
                  <a:outerShdw blurRad="38100" dist="38100" dir="2700000" algn="tl">
                    <a:srgbClr val="000000">
                      <a:alpha val="43137"/>
                    </a:srgbClr>
                  </a:outerShdw>
                </a:effectLst>
              </a:rPr>
              <a:t>(RSB:NASB1995U): “26:5 Though the covenant made with Abraham was initiated by God’s unconditional grace, God delighted to acknowledge the worthiness of Abraham (as also in 22:16) and to confirm the covenant to Isaac.”</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34</a:t>
            </a:r>
          </a:p>
        </p:txBody>
      </p:sp>
    </p:spTree>
    <p:extLst>
      <p:ext uri="{BB962C8B-B14F-4D97-AF65-F5344CB8AC3E}">
        <p14:creationId xmlns:p14="http://schemas.microsoft.com/office/powerpoint/2010/main" val="9247471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a:t>
            </a:r>
            <a:r>
              <a:rPr lang="en-US" sz="2000" dirty="0">
                <a:solidFill>
                  <a:schemeClr val="tx1"/>
                </a:solidFill>
              </a:rPr>
              <a:t>Page 66-67</a:t>
            </a:r>
          </a:p>
        </p:txBody>
      </p:sp>
      <p:sp>
        <p:nvSpPr>
          <p:cNvPr id="16387" name="Rectangle 3"/>
          <p:cNvSpPr>
            <a:spLocks noGrp="1" noChangeArrowheads="1"/>
          </p:cNvSpPr>
          <p:nvPr>
            <p:ph type="body" idx="1"/>
          </p:nvPr>
        </p:nvSpPr>
        <p:spPr>
          <a:xfrm>
            <a:off x="609600" y="1524000"/>
            <a:ext cx="10972800" cy="4876800"/>
          </a:xfrm>
        </p:spPr>
        <p:txBody>
          <a:bodyPr/>
          <a:lstStyle/>
          <a:p>
            <a:pPr marL="0" indent="0" algn="just">
              <a:buNone/>
              <a:defRPr/>
            </a:pPr>
            <a:r>
              <a:rPr lang="en-US" dirty="0">
                <a:effectLst/>
              </a:rPr>
              <a:t>“As before, God responded to the obedience of faith. He said to Abraham, ‘I swear by Myself, declares the Lord, that because you have done this and have not withheld your son, your only son, I will surely bless you and make your descendants as numerous as the stars in the sky and as the sand on the seashore. Your descendants will take possession of the cities of their enemies, and through your offspring all nations on earth will be blessed, because you have obeyed Me’ (Gen. 22:16–18)</a:t>
            </a:r>
            <a:r>
              <a:rPr lang="en-US" i="1" dirty="0"/>
              <a:t>. </a:t>
            </a:r>
            <a:r>
              <a:rPr lang="en-US" dirty="0">
                <a:effectLst/>
              </a:rPr>
              <a:t>“Here again God promised Abraham that he would become the recipient of the covenant blessings. The covenant was not based on obedience,…</a:t>
            </a:r>
            <a:endParaRPr lang="en-US" i="1" dirty="0"/>
          </a:p>
        </p:txBody>
      </p:sp>
      <p:pic>
        <p:nvPicPr>
          <p:cNvPr id="5" name="Picture 4">
            <a:extLst>
              <a:ext uri="{FF2B5EF4-FFF2-40B4-BE49-F238E27FC236}">
                <a16:creationId xmlns:a16="http://schemas.microsoft.com/office/drawing/2014/main" id="{5074BCA5-0419-805D-23DB-0DF3E5EBF1C4}"/>
              </a:ext>
            </a:extLst>
          </p:cNvPr>
          <p:cNvPicPr>
            <a:picLocks noChangeAspect="1"/>
          </p:cNvPicPr>
          <p:nvPr/>
        </p:nvPicPr>
        <p:blipFill rotWithShape="1">
          <a:blip r:embed="rId2"/>
          <a:srcRect r="14286"/>
          <a:stretch/>
        </p:blipFill>
        <p:spPr>
          <a:xfrm>
            <a:off x="609600" y="104775"/>
            <a:ext cx="1400783" cy="914400"/>
          </a:xfrm>
          <a:prstGeom prst="rect">
            <a:avLst/>
          </a:prstGeom>
          <a:ln>
            <a:solidFill>
              <a:schemeClr val="tx1"/>
            </a:solidFill>
          </a:ln>
        </p:spPr>
      </p:pic>
    </p:spTree>
    <p:extLst>
      <p:ext uri="{BB962C8B-B14F-4D97-AF65-F5344CB8AC3E}">
        <p14:creationId xmlns:p14="http://schemas.microsoft.com/office/powerpoint/2010/main" val="213305151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a:t>
            </a:r>
            <a:r>
              <a:rPr lang="en-US" sz="2000" dirty="0">
                <a:solidFill>
                  <a:schemeClr val="tx1"/>
                </a:solidFill>
              </a:rPr>
              <a:t>Page 66-67</a:t>
            </a:r>
          </a:p>
        </p:txBody>
      </p:sp>
      <p:sp>
        <p:nvSpPr>
          <p:cNvPr id="16387" name="Rectangle 3"/>
          <p:cNvSpPr>
            <a:spLocks noGrp="1" noChangeArrowheads="1"/>
          </p:cNvSpPr>
          <p:nvPr>
            <p:ph type="body" idx="1"/>
          </p:nvPr>
        </p:nvSpPr>
        <p:spPr>
          <a:xfrm>
            <a:off x="609600" y="1524000"/>
            <a:ext cx="10896600" cy="4876800"/>
          </a:xfrm>
        </p:spPr>
        <p:txBody>
          <a:bodyPr/>
          <a:lstStyle/>
          <a:p>
            <a:pPr marL="0" indent="0" algn="just">
              <a:buNone/>
              <a:defRPr/>
            </a:pPr>
            <a:r>
              <a:rPr lang="en-US" dirty="0">
                <a:effectLst/>
              </a:rPr>
              <a:t>…nor was the perpetuity of the covenant based on obedience—but rather the reception of covenant blessings was conditioned on obedience. Remember, an unconditional covenant may have conditional blessings. Thus, on the basis of faith that had produced obedience, Abraham would experience the blessings of the promises and the covenant</a:t>
            </a:r>
            <a:r>
              <a:rPr lang="en-US" i="1" dirty="0"/>
              <a:t>.”</a:t>
            </a:r>
          </a:p>
        </p:txBody>
      </p:sp>
      <p:pic>
        <p:nvPicPr>
          <p:cNvPr id="2" name="Picture 1">
            <a:extLst>
              <a:ext uri="{FF2B5EF4-FFF2-40B4-BE49-F238E27FC236}">
                <a16:creationId xmlns:a16="http://schemas.microsoft.com/office/drawing/2014/main" id="{7EF58527-62CD-D963-5917-61FE3527A655}"/>
              </a:ext>
            </a:extLst>
          </p:cNvPr>
          <p:cNvPicPr>
            <a:picLocks noChangeAspect="1"/>
          </p:cNvPicPr>
          <p:nvPr/>
        </p:nvPicPr>
        <p:blipFill rotWithShape="1">
          <a:blip r:embed="rId2"/>
          <a:srcRect r="14286"/>
          <a:stretch/>
        </p:blipFill>
        <p:spPr>
          <a:xfrm>
            <a:off x="609600" y="104775"/>
            <a:ext cx="1400783" cy="914400"/>
          </a:xfrm>
          <a:prstGeom prst="rect">
            <a:avLst/>
          </a:prstGeom>
          <a:ln>
            <a:solidFill>
              <a:schemeClr val="tx1"/>
            </a:solidFill>
          </a:ln>
        </p:spPr>
      </p:pic>
    </p:spTree>
    <p:extLst>
      <p:ext uri="{BB962C8B-B14F-4D97-AF65-F5344CB8AC3E}">
        <p14:creationId xmlns:p14="http://schemas.microsoft.com/office/powerpoint/2010/main" val="233022044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22:16-18; 26:5</a:t>
            </a:r>
            <a:r>
              <a:rPr lang="en-US" dirty="0">
                <a:effectLst>
                  <a:outerShdw blurRad="38100" dist="38100" dir="2700000" algn="tl">
                    <a:srgbClr val="000000">
                      <a:alpha val="43137"/>
                    </a:srgbClr>
                  </a:outerShdw>
                </a:effectLst>
              </a:rPr>
              <a:t>: “Since the covenant had been firmly established several times before these events, it would be incongruous to view these passages as conditions imposed after the clear statements of unconditionality. Rather, in these instances God acknowledged the worthiness of Abraham to remind him and his descendants that faith and obedience were necessary for participation in the benefits of the unconditional promises of the covenant.”﻿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Basic Theology, page 529</a:t>
            </a:r>
          </a:p>
        </p:txBody>
      </p:sp>
    </p:spTree>
    <p:extLst>
      <p:ext uri="{BB962C8B-B14F-4D97-AF65-F5344CB8AC3E}">
        <p14:creationId xmlns:p14="http://schemas.microsoft.com/office/powerpoint/2010/main" val="197465036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“Finally, in 26:5 God declared the basis for His provisions: </a:t>
            </a:r>
            <a:r>
              <a:rPr lang="en-US" i="1" dirty="0">
                <a:effectLst>
                  <a:outerShdw blurRad="38100" dist="38100" dir="2700000" algn="tl">
                    <a:srgbClr val="000000">
                      <a:alpha val="43137"/>
                    </a:srgbClr>
                  </a:outerShdw>
                </a:effectLst>
              </a:rPr>
              <a:t>Because that Abraham obeyed my voice, and kept my charge, my commandments, my statutes, and my laws</a:t>
            </a:r>
            <a:r>
              <a:rPr lang="en-US" dirty="0">
                <a:effectLst>
                  <a:outerShdw blurRad="38100" dist="38100" dir="2700000" algn="tl">
                    <a:srgbClr val="000000">
                      <a:alpha val="43137"/>
                    </a:srgbClr>
                  </a:outerShdw>
                </a:effectLst>
              </a:rPr>
              <a:t>. This showed that while Abraham was saved by grace through faith (15:6), he also had a rule of life and showed his faith by obedience to the then-known laws of God. The Law of Moses did not yet exist. However, the Abrahamic Covenant contained a law code nonetheless, just as the Edenic, Adamic, and Noahic covenants contained law codes.”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408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7701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61B52-E933-CE87-15DA-07AF2A74C19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James 2:20</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are you willing to acknowledge, you foolish person, that faith without works is useless?”</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E198863-38CD-EA03-DD03-B575BA2CDD59}"/>
              </a:ext>
            </a:extLst>
          </p:cNvPr>
          <p:cNvPicPr>
            <a:picLocks noChangeAspect="1"/>
          </p:cNvPicPr>
          <p:nvPr/>
        </p:nvPicPr>
        <p:blipFill>
          <a:blip r:embed="rId3"/>
          <a:stretch>
            <a:fillRect/>
          </a:stretch>
        </p:blipFill>
        <p:spPr>
          <a:xfrm>
            <a:off x="4320541" y="2590800"/>
            <a:ext cx="3550919" cy="2286000"/>
          </a:xfrm>
          <a:prstGeom prst="rect">
            <a:avLst/>
          </a:prstGeom>
        </p:spPr>
      </p:pic>
    </p:spTree>
    <p:extLst>
      <p:ext uri="{BB962C8B-B14F-4D97-AF65-F5344CB8AC3E}">
        <p14:creationId xmlns:p14="http://schemas.microsoft.com/office/powerpoint/2010/main" val="24729338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381000" y="1143000"/>
          <a:ext cx="11201400" cy="4419601"/>
        </p:xfrm>
        <a:graphic>
          <a:graphicData uri="http://schemas.openxmlformats.org/drawingml/2006/table">
            <a:tbl>
              <a:tblPr>
                <a:tableStyleId>{16D9F66E-5EB9-4882-86FB-DCBF35E3C3E4}</a:tableStyleId>
              </a:tblPr>
              <a:tblGrid>
                <a:gridCol w="3318933">
                  <a:extLst>
                    <a:ext uri="{9D8B030D-6E8A-4147-A177-3AD203B41FA5}">
                      <a16:colId xmlns:a16="http://schemas.microsoft.com/office/drawing/2014/main" val="20000"/>
                    </a:ext>
                  </a:extLst>
                </a:gridCol>
                <a:gridCol w="2592917">
                  <a:extLst>
                    <a:ext uri="{9D8B030D-6E8A-4147-A177-3AD203B41FA5}">
                      <a16:colId xmlns:a16="http://schemas.microsoft.com/office/drawing/2014/main" val="20001"/>
                    </a:ext>
                  </a:extLst>
                </a:gridCol>
                <a:gridCol w="2800350">
                  <a:extLst>
                    <a:ext uri="{9D8B030D-6E8A-4147-A177-3AD203B41FA5}">
                      <a16:colId xmlns:a16="http://schemas.microsoft.com/office/drawing/2014/main" val="20002"/>
                    </a:ext>
                  </a:extLst>
                </a:gridCol>
                <a:gridCol w="24892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84942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26:1-5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Setting (1)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(2-5)</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Appearance (2a)</a:t>
            </a:r>
          </a:p>
          <a:p>
            <a:pPr marL="971550" lvl="3" indent="-514350" eaLnBrk="1" hangingPunct="1">
              <a:spcBef>
                <a:spcPts val="0"/>
              </a:spcBef>
              <a:spcAft>
                <a:spcPts val="3600"/>
              </a:spcAft>
              <a:buClr>
                <a:srgbClr val="CC66FF"/>
              </a:buClr>
              <a:buFont typeface="+mj-lt"/>
              <a:buAutoNum type="arabicPeriod"/>
              <a:defRPr/>
            </a:pPr>
            <a:r>
              <a:rPr lang="en-US" dirty="0">
                <a:effectLst>
                  <a:outerShdw blurRad="38100" dist="38100" dir="2700000" algn="tl">
                    <a:srgbClr val="000000">
                      <a:alpha val="43137"/>
                    </a:srgbClr>
                  </a:outerShdw>
                </a:effectLst>
              </a:rPr>
              <a:t>Content (2b-5)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6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 &amp; Abimelech (6-11)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829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7617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828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29687</TotalTime>
  <Words>2801</Words>
  <Application>Microsoft Office PowerPoint</Application>
  <PresentationFormat>Widescreen</PresentationFormat>
  <Paragraphs>325</Paragraphs>
  <Slides>75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PowerPoint Presentation</vt:lpstr>
      <vt:lpstr>GENESIS STRUCTURE</vt:lpstr>
      <vt:lpstr>Genesis 26 Chapter Summary</vt:lpstr>
      <vt:lpstr>Genesis 26 Chapter Summary</vt:lpstr>
      <vt:lpstr>I. Genesis 26:1-5 Abrahamic Covenant Reconfirmed</vt:lpstr>
      <vt:lpstr>I. Genesis 26:1-5 Abrahamic Covenant Reconfirmed</vt:lpstr>
      <vt:lpstr>PowerPoint Presentation</vt:lpstr>
      <vt:lpstr>PowerPoint Presentation</vt:lpstr>
      <vt:lpstr>Genesis 12‒25 Abraham’s Early Journeys</vt:lpstr>
      <vt:lpstr>Charles Ryrie The Ryrie Study Bible, page 33</vt:lpstr>
      <vt:lpstr>PowerPoint Presentation</vt:lpstr>
      <vt:lpstr>PowerPoint Presentation</vt:lpstr>
      <vt:lpstr>I. Genesis 26:1-5 Abrahamic Covenant Reconfirmed</vt:lpstr>
      <vt:lpstr>I. Genesis 26:1-5 Abrahamic Covenant Reconfirmed</vt:lpstr>
      <vt:lpstr>PowerPoint Presentation</vt:lpstr>
      <vt:lpstr>PowerPoint Presentation</vt:lpstr>
      <vt:lpstr>I. Genesis 26:1-5 Abrahamic Covenant Reconfirmed</vt:lpstr>
      <vt:lpstr>Genesis 26:2b-5 Content</vt:lpstr>
      <vt:lpstr>Genesis 26:2b-5 Content</vt:lpstr>
      <vt:lpstr>PowerPoint Presentation</vt:lpstr>
      <vt:lpstr>Genesis 26:2b-5 Content</vt:lpstr>
      <vt:lpstr>PowerPoint Presentation</vt:lpstr>
      <vt:lpstr>Genesis 26:2b-5 Content</vt:lpstr>
      <vt:lpstr>Genesis 25:3-4 Seven Blessings</vt:lpstr>
      <vt:lpstr>Genesis 25:3-4 Seven Blessings</vt:lpstr>
      <vt:lpstr>PowerPoint Presentation</vt:lpstr>
      <vt:lpstr>PowerPoint Presentation</vt:lpstr>
      <vt:lpstr>Genesis 25:3-4 Seven Blessings</vt:lpstr>
      <vt:lpstr>PowerPoint Presentation</vt:lpstr>
      <vt:lpstr>Genesis 25:3-4 Seven Blessings</vt:lpstr>
      <vt:lpstr>PowerPoint Presentation</vt:lpstr>
      <vt:lpstr>PowerPoint Presentation</vt:lpstr>
      <vt:lpstr>Canaan’s Sons</vt:lpstr>
      <vt:lpstr>PowerPoint Presentation</vt:lpstr>
      <vt:lpstr>PowerPoint Presentation</vt:lpstr>
      <vt:lpstr>PowerPoint Presentation</vt:lpstr>
      <vt:lpstr>Genesis 25:3-4 Seven Blessings</vt:lpstr>
      <vt:lpstr>8 New Promises Genesis 12:1-3</vt:lpstr>
      <vt:lpstr>Evidence of Abrahamic Covenant’s Unconditional Nature</vt:lpstr>
      <vt:lpstr>Genesis 25:3-4 Seven Blessings</vt:lpstr>
      <vt:lpstr>PowerPoint Presentation</vt:lpstr>
      <vt:lpstr>PowerPoint Presentation</vt:lpstr>
      <vt:lpstr>Genesis 25:3-4 Seven Blessings</vt:lpstr>
      <vt:lpstr>PowerPoint Presentation</vt:lpstr>
      <vt:lpstr>PowerPoint Presentation</vt:lpstr>
      <vt:lpstr>Canaan’s Sons</vt:lpstr>
      <vt:lpstr>PowerPoint Presentation</vt:lpstr>
      <vt:lpstr>PowerPoint Presentation</vt:lpstr>
      <vt:lpstr>PowerPoint Presentation</vt:lpstr>
      <vt:lpstr>Genesis 25:3-4 Seven Blessings</vt:lpstr>
      <vt:lpstr>PowerPoint Presentation</vt:lpstr>
      <vt:lpstr>Israel’s Three Blessings to the World (Gen 12:3b)</vt:lpstr>
      <vt:lpstr>PowerPoint Presentation</vt:lpstr>
      <vt:lpstr>PowerPoint Presentation</vt:lpstr>
      <vt:lpstr>PowerPoint Presentation</vt:lpstr>
      <vt:lpstr>Genesis 26:2b-5 Content</vt:lpstr>
      <vt:lpstr>Evidence of Abrahamic Covenant’s Unconditional Nature</vt:lpstr>
      <vt:lpstr>Charles Ryrie The Ryrie Study Bible, page 34</vt:lpstr>
      <vt:lpstr>J. Dwight Pentecost Thy Kingdom Come, Page 66-67</vt:lpstr>
      <vt:lpstr>J. Dwight Pentecost Thy Kingdom Come, Page 66-67</vt:lpstr>
      <vt:lpstr>Charles Ryrie Basic Theology, page 529</vt:lpstr>
      <vt:lpstr>PowerPoint Presentation</vt:lpstr>
      <vt:lpstr>PowerPoint Presentation</vt:lpstr>
      <vt:lpstr>PowerPoint Presentation</vt:lpstr>
      <vt:lpstr>Three Tenses of Salvation</vt:lpstr>
      <vt:lpstr>Conclusion</vt:lpstr>
      <vt:lpstr>Genesis 26 Chapter Summary</vt:lpstr>
      <vt:lpstr>I. Genesis 26:1-5 Abrahamic Covenant Reconfirmed</vt:lpstr>
      <vt:lpstr>Genesis 26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100 - 26v1-5 - 16x9</dc:title>
  <dc:subject>Genesis 25</dc:subject>
  <dc:creator>A. Woods</dc:creator>
  <dc:description>Modified by Jim McGowan</dc:description>
  <cp:lastModifiedBy>anne woods</cp:lastModifiedBy>
  <cp:revision>3026</cp:revision>
  <cp:lastPrinted>2022-11-26T17:47:26Z</cp:lastPrinted>
  <dcterms:created xsi:type="dcterms:W3CDTF">2009-03-17T12:21:13Z</dcterms:created>
  <dcterms:modified xsi:type="dcterms:W3CDTF">2022-11-27T13:29:10Z</dcterms:modified>
</cp:coreProperties>
</file>