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6"/>
  </p:notesMasterIdLst>
  <p:handoutMasterIdLst>
    <p:handoutMasterId r:id="rId37"/>
  </p:handoutMasterIdLst>
  <p:sldIdLst>
    <p:sldId id="2094" r:id="rId2"/>
    <p:sldId id="2064" r:id="rId3"/>
    <p:sldId id="1984" r:id="rId4"/>
    <p:sldId id="7886" r:id="rId5"/>
    <p:sldId id="7802" r:id="rId6"/>
    <p:sldId id="2039" r:id="rId7"/>
    <p:sldId id="7909" r:id="rId8"/>
    <p:sldId id="9290" r:id="rId9"/>
    <p:sldId id="9223" r:id="rId10"/>
    <p:sldId id="9324" r:id="rId11"/>
    <p:sldId id="9273" r:id="rId12"/>
    <p:sldId id="7474" r:id="rId13"/>
    <p:sldId id="7560" r:id="rId14"/>
    <p:sldId id="8863" r:id="rId15"/>
    <p:sldId id="9274" r:id="rId16"/>
    <p:sldId id="5605" r:id="rId17"/>
    <p:sldId id="9275" r:id="rId18"/>
    <p:sldId id="9325" r:id="rId19"/>
    <p:sldId id="9326" r:id="rId20"/>
    <p:sldId id="9227" r:id="rId21"/>
    <p:sldId id="9327" r:id="rId22"/>
    <p:sldId id="9328" r:id="rId23"/>
    <p:sldId id="9329" r:id="rId24"/>
    <p:sldId id="9276" r:id="rId25"/>
    <p:sldId id="9330" r:id="rId26"/>
    <p:sldId id="9331" r:id="rId27"/>
    <p:sldId id="9332" r:id="rId28"/>
    <p:sldId id="9333" r:id="rId29"/>
    <p:sldId id="3233" r:id="rId30"/>
    <p:sldId id="8695" r:id="rId31"/>
    <p:sldId id="9334" r:id="rId32"/>
    <p:sldId id="9335" r:id="rId33"/>
    <p:sldId id="9336" r:id="rId34"/>
    <p:sldId id="7975" r:id="rId35"/>
  </p:sldIdLst>
  <p:sldSz cx="12192000" cy="6858000"/>
  <p:notesSz cx="7315200" cy="9601200"/>
  <p:custDataLst>
    <p:tags r:id="rId38"/>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CC66FF"/>
    <a:srgbClr val="00FF00"/>
    <a:srgbClr val="99FFCC"/>
    <a:srgbClr val="FF99FF"/>
    <a:srgbClr val="FF00FF"/>
    <a:srgbClr val="00CCFF"/>
    <a:srgbClr val="000066"/>
    <a:srgbClr val="4D4D4D"/>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9BD8BB-DEFA-4667-AE72-49B31FC441A9}" v="10" dt="2022-10-23T17:20:25.220"/>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3" autoAdjust="0"/>
    <p:restoredTop sz="95428" autoAdjust="0"/>
  </p:normalViewPr>
  <p:slideViewPr>
    <p:cSldViewPr>
      <p:cViewPr varScale="1">
        <p:scale>
          <a:sx n="107" d="100"/>
          <a:sy n="107" d="100"/>
        </p:scale>
        <p:origin x="852"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385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099 - 25v27-34 </a:t>
            </a:r>
          </a:p>
          <a:p>
            <a:pPr>
              <a:defRPr/>
            </a:pPr>
            <a:r>
              <a:rPr lang="en-US" sz="1600" dirty="0"/>
              <a:t>11-20-2022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11/19/2022</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6</a:t>
            </a:fld>
            <a:endParaRPr lang="en-US" altLang="en-US" dirty="0"/>
          </a:p>
        </p:txBody>
      </p:sp>
    </p:spTree>
    <p:extLst>
      <p:ext uri="{BB962C8B-B14F-4D97-AF65-F5344CB8AC3E}">
        <p14:creationId xmlns:p14="http://schemas.microsoft.com/office/powerpoint/2010/main" val="361760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11</a:t>
            </a:fld>
            <a:endParaRPr lang="en-US" altLang="en-US" dirty="0"/>
          </a:p>
        </p:txBody>
      </p:sp>
    </p:spTree>
    <p:extLst>
      <p:ext uri="{BB962C8B-B14F-4D97-AF65-F5344CB8AC3E}">
        <p14:creationId xmlns:p14="http://schemas.microsoft.com/office/powerpoint/2010/main" val="283410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12</a:t>
            </a:fld>
            <a:endParaRPr lang="en-US" altLang="en-US" dirty="0"/>
          </a:p>
        </p:txBody>
      </p:sp>
    </p:spTree>
    <p:extLst>
      <p:ext uri="{BB962C8B-B14F-4D97-AF65-F5344CB8AC3E}">
        <p14:creationId xmlns:p14="http://schemas.microsoft.com/office/powerpoint/2010/main" val="1262049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13</a:t>
            </a:fld>
            <a:endParaRPr lang="en-US" altLang="en-US" dirty="0"/>
          </a:p>
        </p:txBody>
      </p:sp>
    </p:spTree>
    <p:extLst>
      <p:ext uri="{BB962C8B-B14F-4D97-AF65-F5344CB8AC3E}">
        <p14:creationId xmlns:p14="http://schemas.microsoft.com/office/powerpoint/2010/main" val="3628092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14</a:t>
            </a:fld>
            <a:endParaRPr lang="en-US" altLang="en-US" dirty="0"/>
          </a:p>
        </p:txBody>
      </p:sp>
    </p:spTree>
    <p:extLst>
      <p:ext uri="{BB962C8B-B14F-4D97-AF65-F5344CB8AC3E}">
        <p14:creationId xmlns:p14="http://schemas.microsoft.com/office/powerpoint/2010/main" val="2060598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15</a:t>
            </a:fld>
            <a:endParaRPr lang="en-US" altLang="en-US" dirty="0"/>
          </a:p>
        </p:txBody>
      </p:sp>
    </p:spTree>
    <p:extLst>
      <p:ext uri="{BB962C8B-B14F-4D97-AF65-F5344CB8AC3E}">
        <p14:creationId xmlns:p14="http://schemas.microsoft.com/office/powerpoint/2010/main" val="1337521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17</a:t>
            </a:fld>
            <a:endParaRPr lang="en-US" altLang="en-US" dirty="0"/>
          </a:p>
        </p:txBody>
      </p:sp>
    </p:spTree>
    <p:extLst>
      <p:ext uri="{BB962C8B-B14F-4D97-AF65-F5344CB8AC3E}">
        <p14:creationId xmlns:p14="http://schemas.microsoft.com/office/powerpoint/2010/main" val="624424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24</a:t>
            </a:fld>
            <a:endParaRPr lang="en-US" altLang="en-US" dirty="0"/>
          </a:p>
        </p:txBody>
      </p:sp>
    </p:spTree>
    <p:extLst>
      <p:ext uri="{BB962C8B-B14F-4D97-AF65-F5344CB8AC3E}">
        <p14:creationId xmlns:p14="http://schemas.microsoft.com/office/powerpoint/2010/main" val="3014102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34</a:t>
            </a:fld>
            <a:endParaRPr lang="en-US" altLang="en-US" dirty="0"/>
          </a:p>
        </p:txBody>
      </p:sp>
    </p:spTree>
    <p:extLst>
      <p:ext uri="{BB962C8B-B14F-4D97-AF65-F5344CB8AC3E}">
        <p14:creationId xmlns:p14="http://schemas.microsoft.com/office/powerpoint/2010/main" val="50970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98319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F24002A-9B19-40B9-8E6C-CD2AF577A1B4}" type="slidenum">
              <a:rPr lang="en-US"/>
              <a:pPr>
                <a:defRPr/>
              </a:pPr>
              <a:t>‹#›</a:t>
            </a:fld>
            <a:endParaRPr lang="en-US"/>
          </a:p>
        </p:txBody>
      </p:sp>
    </p:spTree>
    <p:extLst>
      <p:ext uri="{BB962C8B-B14F-4D97-AF65-F5344CB8AC3E}">
        <p14:creationId xmlns:p14="http://schemas.microsoft.com/office/powerpoint/2010/main" val="844451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0" r:id="rId13"/>
    <p:sldLayoutId id="2147488921"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25:27-34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Selling of the Birthright</a:t>
            </a:r>
          </a:p>
        </p:txBody>
      </p:sp>
      <p:sp>
        <p:nvSpPr>
          <p:cNvPr id="161795" name="Rectangle 3"/>
          <p:cNvSpPr>
            <a:spLocks noGrp="1" noChangeArrowheads="1"/>
          </p:cNvSpPr>
          <p:nvPr>
            <p:ph type="body" idx="1"/>
          </p:nvPr>
        </p:nvSpPr>
        <p:spPr>
          <a:xfrm>
            <a:off x="585217" y="2057400"/>
            <a:ext cx="7788900" cy="2743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Development of the boys (27)</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Parental preferences (28)</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purchases the birthright (29-34)</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30457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1915478" y="1600201"/>
            <a:ext cx="8361045" cy="12954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“For the meaning of the verb form </a:t>
            </a:r>
            <a:r>
              <a:rPr lang="en-US" i="1" dirty="0" err="1">
                <a:effectLst>
                  <a:outerShdw blurRad="38100" dist="38100" dir="2700000" algn="tl">
                    <a:srgbClr val="000000">
                      <a:alpha val="43137"/>
                    </a:srgbClr>
                  </a:outerShdw>
                </a:effectLst>
              </a:rPr>
              <a:t>nimrodh</a:t>
            </a:r>
            <a:r>
              <a:rPr lang="en-US" dirty="0">
                <a:effectLst>
                  <a:outerShdw blurRad="38100" dist="38100" dir="2700000" algn="tl">
                    <a:srgbClr val="000000">
                      <a:alpha val="43137"/>
                    </a:srgbClr>
                  </a:outerShdw>
                </a:effectLst>
              </a:rPr>
              <a:t>, without a doubt, is </a:t>
            </a:r>
            <a:r>
              <a:rPr lang="en-US" b="1" dirty="0">
                <a:solidFill>
                  <a:srgbClr val="FFFFCC"/>
                </a:solidFill>
                <a:effectLst>
                  <a:outerShdw blurRad="38100" dist="38100" dir="2700000" algn="tl">
                    <a:srgbClr val="000000">
                      <a:alpha val="43137"/>
                    </a:srgbClr>
                  </a:outerShdw>
                </a:effectLst>
              </a:rPr>
              <a:t>‘let us revolt’</a:t>
            </a:r>
            <a:r>
              <a:rPr lang="en-US" dirty="0">
                <a:effectLst>
                  <a:outerShdw blurRad="38100" dist="38100" dir="2700000" algn="tl">
                    <a:srgbClr val="000000">
                      <a:alpha val="43137"/>
                    </a:srgbClr>
                  </a:outerShdw>
                </a:effectLst>
              </a:rPr>
              <a:t>.”</a:t>
            </a:r>
          </a:p>
        </p:txBody>
      </p:sp>
      <p:sp>
        <p:nvSpPr>
          <p:cNvPr id="4" name="Text Box 5"/>
          <p:cNvSpPr txBox="1">
            <a:spLocks noChangeArrowheads="1"/>
          </p:cNvSpPr>
          <p:nvPr/>
        </p:nvSpPr>
        <p:spPr bwMode="auto">
          <a:xfrm>
            <a:off x="2963888" y="228600"/>
            <a:ext cx="62960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 C. </a:t>
            </a:r>
            <a:r>
              <a:rPr lang="en-US" alt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Leupold</a:t>
            </a:r>
            <a:endPar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H.C.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Leupold</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Exposition of Genesis</a:t>
            </a:r>
            <a:r>
              <a:rPr lang="en-US" sz="1800" dirty="0">
                <a:effectLst/>
                <a:latin typeface="Calibri" panose="020F0502020204030204" pitchFamily="34" charset="0"/>
                <a:ea typeface="Calibri" panose="020F0502020204030204" pitchFamily="34" charset="0"/>
                <a:cs typeface="Times New Roman" panose="02020603050405020304" pitchFamily="18" charset="0"/>
              </a:rPr>
              <a:t>, 1:366.</a:t>
            </a:r>
            <a:endParaRPr lang="en-US" altLang="en-US" sz="1800" dirty="0">
              <a:effectLst>
                <a:outerShdw blurRad="38100" dist="38100" dir="2700000" algn="tl">
                  <a:srgbClr val="000000"/>
                </a:outerShdw>
              </a:effectLst>
              <a:latin typeface="Calibri" panose="020F0502020204030204" pitchFamily="34" charset="0"/>
              <a:cs typeface="+mn-cs"/>
            </a:endParaRPr>
          </a:p>
        </p:txBody>
      </p:sp>
      <p:pic>
        <p:nvPicPr>
          <p:cNvPr id="1026" name="Picture 2" descr="60-Year-Old Nimrod is Safe • Jane's Genes • Origin of the ...">
            <a:extLst>
              <a:ext uri="{FF2B5EF4-FFF2-40B4-BE49-F238E27FC236}">
                <a16:creationId xmlns:a16="http://schemas.microsoft.com/office/drawing/2014/main" id="{664EA6E1-B9D7-4670-8C70-861A63557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8230" y="3581400"/>
            <a:ext cx="381554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8" name="Picture 2" descr="Exposition of Genesis: Volumes 1 and 2 by H C Leupold: New">
            <a:extLst>
              <a:ext uri="{FF2B5EF4-FFF2-40B4-BE49-F238E27FC236}">
                <a16:creationId xmlns:a16="http://schemas.microsoft.com/office/drawing/2014/main" id="{B5E1BBB8-45FA-4424-B253-776288C1D3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4200" y="114708"/>
            <a:ext cx="914400" cy="137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61535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447800"/>
            <a:ext cx="10866853" cy="1676400"/>
          </a:xfrm>
        </p:spPr>
        <p:txBody>
          <a:bodyPr/>
          <a:lstStyle/>
          <a:p>
            <a:pPr marL="0" indent="0" algn="just">
              <a:spcBef>
                <a:spcPts val="0"/>
              </a:spcBef>
              <a:buNone/>
            </a:pPr>
            <a:r>
              <a:rPr lang="en-US" dirty="0">
                <a:effectLst>
                  <a:outerShdw blurRad="38100" dist="38100" dir="2700000" algn="tl">
                    <a:srgbClr val="000000">
                      <a:alpha val="43137"/>
                    </a:srgbClr>
                  </a:outerShdw>
                </a:effectLst>
              </a:rPr>
              <a:t>“Verse 9 deals with Nimrod’s relationship to God: He was a mighty hunter before Jehovah. The terminology implies antagonism; antagonism against and in opposition to God.”</a:t>
            </a: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213</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96600" y="76200"/>
            <a:ext cx="732253" cy="1097280"/>
          </a:xfrm>
          <a:prstGeom prst="rect">
            <a:avLst/>
          </a:prstGeom>
          <a:ln>
            <a:solidFill>
              <a:schemeClr val="tx1"/>
            </a:solidFill>
          </a:ln>
        </p:spPr>
      </p:pic>
      <p:pic>
        <p:nvPicPr>
          <p:cNvPr id="8" name="Picture 2" descr="60-Year-Old Nimrod is Safe • Jane's Genes • Origin of the ...">
            <a:extLst>
              <a:ext uri="{FF2B5EF4-FFF2-40B4-BE49-F238E27FC236}">
                <a16:creationId xmlns:a16="http://schemas.microsoft.com/office/drawing/2014/main" id="{830A3003-2B97-4043-BCC3-52D1A4CB7B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8230" y="3581400"/>
            <a:ext cx="381554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2625599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600200"/>
            <a:ext cx="10866853" cy="1676400"/>
          </a:xfrm>
        </p:spPr>
        <p:txBody>
          <a:bodyPr/>
          <a:lstStyle/>
          <a:p>
            <a:pPr marL="0" marR="0" indent="0" algn="just">
              <a:spcBef>
                <a:spcPts val="0"/>
              </a:spcBef>
              <a:spcAft>
                <a:spcPts val="0"/>
              </a:spcAft>
              <a:buNone/>
            </a:pPr>
            <a:r>
              <a:rPr lang="en-US" dirty="0">
                <a:effectLst>
                  <a:outerShdw blurRad="38100" dist="38100" dir="2700000" algn="tl">
                    <a:srgbClr val="000000">
                      <a:alpha val="43137"/>
                    </a:srgbClr>
                  </a:outerShdw>
                </a:effectLst>
              </a:rPr>
              <a:t>The Jerusalem Targum paraphrases this passage as follows: “He was powerful in hunting and in wickedness before the Lord for </a:t>
            </a:r>
            <a:r>
              <a:rPr lang="en-US" b="1" u="sng" dirty="0">
                <a:solidFill>
                  <a:srgbClr val="FFFFCC"/>
                </a:solidFill>
                <a:effectLst>
                  <a:outerShdw blurRad="38100" dist="38100" dir="2700000" algn="tl">
                    <a:srgbClr val="000000">
                      <a:alpha val="43137"/>
                    </a:srgbClr>
                  </a:outerShdw>
                </a:effectLst>
              </a:rPr>
              <a:t>he was a hunter of the sons of men</a:t>
            </a:r>
            <a:r>
              <a:rPr lang="en-US" dirty="0">
                <a:effectLst>
                  <a:outerShdw blurRad="38100" dist="38100" dir="2700000" algn="tl">
                    <a:srgbClr val="000000">
                      <a:alpha val="43137"/>
                    </a:srgbClr>
                  </a:outerShdw>
                </a:effectLst>
              </a:rPr>
              <a:t>, as he said to them, ‘Depart from the judgment of the Lord and hear the judgement of Nimrod.’ Therefore, it is said as Nimrod the strong one, strong in hunting, and wickedness before the Lord.”</a:t>
            </a:r>
          </a:p>
        </p:txBody>
      </p:sp>
      <p:sp>
        <p:nvSpPr>
          <p:cNvPr id="4" name="Text Box 5"/>
          <p:cNvSpPr txBox="1">
            <a:spLocks noChangeArrowheads="1"/>
          </p:cNvSpPr>
          <p:nvPr/>
        </p:nvSpPr>
        <p:spPr bwMode="auto">
          <a:xfrm>
            <a:off x="1828800" y="304800"/>
            <a:ext cx="8534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Jerusalem Targum</a:t>
            </a:r>
          </a:p>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Jonathan D. Sarfati,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The Genesis Account: A Theological, Historical, and Scientific Commentary on Genesis 1‒11</a:t>
            </a:r>
            <a:r>
              <a:rPr lang="en-US" sz="1800" dirty="0">
                <a:effectLst/>
                <a:latin typeface="Calibri" panose="020F0502020204030204" pitchFamily="34" charset="0"/>
                <a:ea typeface="Calibri" panose="020F0502020204030204" pitchFamily="34" charset="0"/>
                <a:cs typeface="Times New Roman" panose="02020603050405020304" pitchFamily="18" charset="0"/>
              </a:rPr>
              <a:t> (Powder Springs, GA: Creation Book Publishers, 2015), 642.</a:t>
            </a:r>
            <a:endParaRPr lang="en-US" altLang="en-US" sz="1800" dirty="0">
              <a:effectLst>
                <a:outerShdw blurRad="38100" dist="38100" dir="2700000" algn="tl">
                  <a:srgbClr val="000000"/>
                </a:outerShdw>
              </a:effectLst>
              <a:latin typeface="Calibri" panose="020F0502020204030204" pitchFamily="34" charset="0"/>
              <a:cs typeface="+mn-cs"/>
            </a:endParaRPr>
          </a:p>
        </p:txBody>
      </p:sp>
      <p:pic>
        <p:nvPicPr>
          <p:cNvPr id="1026" name="Picture 2" descr="60-Year-Old Nimrod is Safe • Jane's Genes • Origin of the ...">
            <a:extLst>
              <a:ext uri="{FF2B5EF4-FFF2-40B4-BE49-F238E27FC236}">
                <a16:creationId xmlns:a16="http://schemas.microsoft.com/office/drawing/2014/main" id="{664EA6E1-B9D7-4670-8C70-861A63557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154" y="4800600"/>
            <a:ext cx="2543693" cy="18288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descr="Genesis Account By JONATHAN SARFATI">
            <a:extLst>
              <a:ext uri="{FF2B5EF4-FFF2-40B4-BE49-F238E27FC236}">
                <a16:creationId xmlns:a16="http://schemas.microsoft.com/office/drawing/2014/main" id="{7DF9A592-C195-4F4C-835C-8148857F01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1049" y="76200"/>
            <a:ext cx="737373" cy="10972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reation Conference 2019 - Grace Advance Mid-Atlantic">
            <a:extLst>
              <a:ext uri="{FF2B5EF4-FFF2-40B4-BE49-F238E27FC236}">
                <a16:creationId xmlns:a16="http://schemas.microsoft.com/office/drawing/2014/main" id="{A3D96B73-3502-4C92-991F-BDCF97ACCB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34043"/>
            <a:ext cx="783772" cy="1097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37015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586374" y="1524000"/>
            <a:ext cx="11019253" cy="37338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“He now became a hunter. In the context of Genesis, this is not a positive but a negative, as already indicated with </a:t>
            </a:r>
            <a:r>
              <a:rPr lang="en-US" i="1" dirty="0">
                <a:effectLst>
                  <a:outerShdw blurRad="38100" dist="38100" dir="2700000" algn="tl">
                    <a:srgbClr val="000000">
                      <a:alpha val="43137"/>
                    </a:srgbClr>
                  </a:outerShdw>
                </a:effectLst>
              </a:rPr>
              <a:t>Nimrod</a:t>
            </a:r>
            <a:r>
              <a:rPr lang="en-US" dirty="0">
                <a:effectLst>
                  <a:outerShdw blurRad="38100" dist="38100" dir="2700000" algn="tl">
                    <a:srgbClr val="000000">
                      <a:alpha val="43137"/>
                    </a:srgbClr>
                  </a:outerShdw>
                </a:effectLst>
              </a:rPr>
              <a:t>; for he, too, was a mighty hunter before the Lord.”</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346</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pic>
        <p:nvPicPr>
          <p:cNvPr id="6" name="Picture 5">
            <a:extLst>
              <a:ext uri="{FF2B5EF4-FFF2-40B4-BE49-F238E27FC236}">
                <a16:creationId xmlns:a16="http://schemas.microsoft.com/office/drawing/2014/main" id="{55AD7828-0FE1-F85B-16A0-61E577C04891}"/>
              </a:ext>
            </a:extLst>
          </p:cNvPr>
          <p:cNvPicPr>
            <a:picLocks noChangeAspect="1"/>
          </p:cNvPicPr>
          <p:nvPr/>
        </p:nvPicPr>
        <p:blipFill>
          <a:blip r:embed="rId6"/>
          <a:stretch>
            <a:fillRect/>
          </a:stretch>
        </p:blipFill>
        <p:spPr>
          <a:xfrm>
            <a:off x="4383641" y="3552825"/>
            <a:ext cx="3424719" cy="2286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55270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586374" y="1524000"/>
            <a:ext cx="11019253" cy="39624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Esau was a skillful hunter</a:t>
            </a:r>
            <a:r>
              <a:rPr lang="en-US" dirty="0">
                <a:effectLst>
                  <a:outerShdw blurRad="38100" dist="38100" dir="2700000" algn="tl">
                    <a:srgbClr val="000000">
                      <a:alpha val="43137"/>
                    </a:srgbClr>
                  </a:outerShdw>
                </a:effectLst>
              </a:rPr>
              <a:t>, just as Nimrod was a skillful hunter (10:8–12). In the context of Genesis, being a skillful hunter is not a positive statement, but a negative one. This is important because throughout church history, Jacob has received a lot of bad press. In most sermons, especially in Christian circles, Jacob is painted very negatively, and attributes are ascribed to Jacob that are not true to the Word of God and certainly do not correspond with God’s own evaluation of Jacob.”</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a:t>
            </a:r>
            <a:r>
              <a:rPr lang="en-US" altLang="en-US" sz="1800" dirty="0">
                <a:effectLst>
                  <a:outerShdw blurRad="38100" dist="38100" dir="2700000" algn="tl">
                    <a:srgbClr val="000000"/>
                  </a:outerShdw>
                </a:effectLst>
                <a:latin typeface="Calibri" panose="020F0502020204030204" pitchFamily="34" charset="0"/>
                <a:cs typeface="+mn-cs"/>
              </a:rPr>
              <a:t>, 402</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749706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890C6A-F559-4628-9FB2-67DCB837C6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 name="Content Placeholder 2"/>
          <p:cNvSpPr>
            <a:spLocks noGrp="1"/>
          </p:cNvSpPr>
          <p:nvPr>
            <p:ph idx="1"/>
          </p:nvPr>
        </p:nvSpPr>
        <p:spPr>
          <a:xfrm>
            <a:off x="381000" y="0"/>
            <a:ext cx="11430000" cy="2819400"/>
          </a:xfrm>
        </p:spPr>
        <p:txBody>
          <a:bodyPr/>
          <a:lstStyle/>
          <a:p>
            <a:pPr marL="0" indent="0" algn="ctr" defTabSz="685800">
              <a:spcBef>
                <a:spcPct val="0"/>
              </a:spcBef>
              <a:spcAft>
                <a:spcPts val="1200"/>
              </a:spcAft>
              <a:buNone/>
              <a:defRPr/>
            </a:pPr>
            <a:r>
              <a:rPr lang="en-US" sz="4000" kern="1200" dirty="0">
                <a:solidFill>
                  <a:schemeClr val="tx2"/>
                </a:solidFill>
                <a:ea typeface="+mj-ea"/>
              </a:rPr>
              <a:t>Genesis</a:t>
            </a:r>
            <a:r>
              <a:rPr lang="en-US" sz="4000" kern="1200" dirty="0">
                <a:solidFill>
                  <a:schemeClr val="tx2"/>
                </a:solidFill>
                <a:ea typeface="+mj-ea"/>
                <a:cs typeface="Calibri" panose="020F0502020204030204" pitchFamily="34" charset="0"/>
              </a:rPr>
              <a:t> </a:t>
            </a:r>
            <a:r>
              <a:rPr lang="en-US" sz="4000" kern="1200" dirty="0">
                <a:solidFill>
                  <a:schemeClr val="tx2"/>
                </a:solidFill>
                <a:ea typeface="+mj-ea"/>
              </a:rPr>
              <a:t>6</a:t>
            </a:r>
            <a:r>
              <a:rPr lang="en-US" sz="4000" kern="1200" dirty="0">
                <a:solidFill>
                  <a:schemeClr val="tx2"/>
                </a:solidFill>
                <a:ea typeface="+mj-ea"/>
                <a:cs typeface="Calibri" panose="020F0502020204030204" pitchFamily="34" charset="0"/>
              </a:rPr>
              <a:t>:8-9</a:t>
            </a:r>
          </a:p>
          <a:p>
            <a:pPr marL="0" indent="0" algn="just">
              <a:spcBef>
                <a:spcPts val="0"/>
              </a:spcBef>
              <a:buNone/>
            </a:pPr>
            <a:r>
              <a:rPr lang="en-US" sz="3400" dirty="0">
                <a:effectLst>
                  <a:outerShdw blurRad="38100" dist="38100" dir="2700000" algn="tl">
                    <a:srgbClr val="000000">
                      <a:alpha val="43137"/>
                    </a:srgbClr>
                  </a:outerShdw>
                </a:effectLst>
              </a:rPr>
              <a:t>“</a:t>
            </a:r>
            <a:r>
              <a:rPr lang="en-US" sz="3400" baseline="30000" dirty="0">
                <a:effectLst>
                  <a:outerShdw blurRad="38100" dist="38100" dir="2700000" algn="tl">
                    <a:srgbClr val="000000">
                      <a:alpha val="43137"/>
                    </a:srgbClr>
                  </a:outerShdw>
                </a:effectLst>
              </a:rPr>
              <a:t>8 </a:t>
            </a:r>
            <a:r>
              <a:rPr lang="en-US" sz="3400" dirty="0">
                <a:effectLst>
                  <a:outerShdw blurRad="38100" dist="38100" dir="2700000" algn="tl">
                    <a:srgbClr val="000000">
                      <a:alpha val="43137"/>
                    </a:srgbClr>
                  </a:outerShdw>
                </a:effectLst>
              </a:rPr>
              <a:t>But Noah found favor in the eyes of the </a:t>
            </a:r>
            <a:r>
              <a:rPr lang="en-US" sz="3400" cap="small" dirty="0">
                <a:effectLst>
                  <a:outerShdw blurRad="38100" dist="38100" dir="2700000" algn="tl">
                    <a:srgbClr val="000000">
                      <a:alpha val="43137"/>
                    </a:srgbClr>
                  </a:outerShdw>
                </a:effectLst>
              </a:rPr>
              <a:t>Lord</a:t>
            </a:r>
            <a:r>
              <a:rPr lang="en-US" sz="3400" dirty="0">
                <a:effectLst>
                  <a:outerShdw blurRad="38100" dist="38100" dir="2700000" algn="tl">
                    <a:srgbClr val="000000">
                      <a:alpha val="43137"/>
                    </a:srgbClr>
                  </a:outerShdw>
                </a:effectLst>
              </a:rPr>
              <a:t>. </a:t>
            </a:r>
            <a:r>
              <a:rPr lang="en-US" sz="3400" baseline="30000" dirty="0">
                <a:effectLst>
                  <a:outerShdw blurRad="38100" dist="38100" dir="2700000" algn="tl">
                    <a:srgbClr val="000000">
                      <a:alpha val="43137"/>
                    </a:srgbClr>
                  </a:outerShdw>
                </a:effectLst>
              </a:rPr>
              <a:t>9 </a:t>
            </a:r>
            <a:r>
              <a:rPr lang="en-US" sz="3400" dirty="0">
                <a:effectLst>
                  <a:outerShdw blurRad="38100" dist="38100" dir="2700000" algn="tl">
                    <a:srgbClr val="000000">
                      <a:alpha val="43137"/>
                    </a:srgbClr>
                  </a:outerShdw>
                </a:effectLst>
              </a:rPr>
              <a:t>These are </a:t>
            </a:r>
            <a:r>
              <a:rPr lang="en-US" sz="3400" i="1" dirty="0">
                <a:effectLst>
                  <a:outerShdw blurRad="38100" dist="38100" dir="2700000" algn="tl">
                    <a:srgbClr val="000000">
                      <a:alpha val="43137"/>
                    </a:srgbClr>
                  </a:outerShdw>
                </a:effectLst>
              </a:rPr>
              <a:t>the records of</a:t>
            </a:r>
            <a:r>
              <a:rPr lang="en-US" sz="3400" dirty="0">
                <a:effectLst>
                  <a:outerShdw blurRad="38100" dist="38100" dir="2700000" algn="tl">
                    <a:srgbClr val="000000">
                      <a:alpha val="43137"/>
                    </a:srgbClr>
                  </a:outerShdw>
                </a:effectLst>
              </a:rPr>
              <a:t> the generations of Noah. Noah was a </a:t>
            </a:r>
            <a:r>
              <a:rPr lang="en-US" sz="3400" b="1" u="sng" dirty="0">
                <a:solidFill>
                  <a:srgbClr val="FFFFCC"/>
                </a:solidFill>
                <a:effectLst>
                  <a:outerShdw blurRad="38100" dist="38100" dir="2700000" algn="tl">
                    <a:srgbClr val="000000">
                      <a:alpha val="43137"/>
                    </a:srgbClr>
                  </a:outerShdw>
                </a:effectLst>
              </a:rPr>
              <a:t>righteous</a:t>
            </a:r>
            <a:r>
              <a:rPr lang="en-US" sz="3400" dirty="0">
                <a:effectLst>
                  <a:outerShdw blurRad="38100" dist="38100" dir="2700000" algn="tl">
                    <a:srgbClr val="000000">
                      <a:alpha val="43137"/>
                    </a:srgbClr>
                  </a:outerShdw>
                </a:effectLst>
              </a:rPr>
              <a:t> man, </a:t>
            </a:r>
            <a:r>
              <a:rPr lang="en-US" sz="3400" b="1" u="sng" dirty="0">
                <a:solidFill>
                  <a:srgbClr val="FFFFCC"/>
                </a:solidFill>
                <a:effectLst>
                  <a:outerShdw blurRad="38100" dist="38100" dir="2700000" algn="tl">
                    <a:srgbClr val="000000">
                      <a:alpha val="43137"/>
                    </a:srgbClr>
                  </a:outerShdw>
                </a:effectLst>
              </a:rPr>
              <a:t>blameless</a:t>
            </a:r>
            <a:r>
              <a:rPr lang="en-US" sz="3400" dirty="0">
                <a:effectLst>
                  <a:outerShdw blurRad="38100" dist="38100" dir="2700000" algn="tl">
                    <a:srgbClr val="000000">
                      <a:alpha val="43137"/>
                    </a:srgbClr>
                  </a:outerShdw>
                </a:effectLst>
              </a:rPr>
              <a:t> in his time; Noah walked with God.”</a:t>
            </a:r>
          </a:p>
        </p:txBody>
      </p:sp>
      <p:pic>
        <p:nvPicPr>
          <p:cNvPr id="4" name="Picture 3">
            <a:extLst>
              <a:ext uri="{FF2B5EF4-FFF2-40B4-BE49-F238E27FC236}">
                <a16:creationId xmlns:a16="http://schemas.microsoft.com/office/drawing/2014/main" id="{41285C7E-58A5-4372-92E8-AB4A705BF9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95371" y="2590800"/>
            <a:ext cx="2401258" cy="2286000"/>
          </a:xfrm>
          <a:prstGeom prst="rect">
            <a:avLst/>
          </a:prstGeom>
          <a:ln w="38100">
            <a:solidFill>
              <a:schemeClr val="tx1"/>
            </a:solidFill>
          </a:ln>
        </p:spPr>
      </p:pic>
    </p:spTree>
    <p:extLst>
      <p:ext uri="{BB962C8B-B14F-4D97-AF65-F5344CB8AC3E}">
        <p14:creationId xmlns:p14="http://schemas.microsoft.com/office/powerpoint/2010/main" val="263055441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586374" y="1524000"/>
            <a:ext cx="11019253" cy="37338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“In other words, this word does not mean </a:t>
            </a:r>
            <a:r>
              <a:rPr lang="en-US" i="1" dirty="0">
                <a:effectLst>
                  <a:outerShdw blurRad="38100" dist="38100" dir="2700000" algn="tl">
                    <a:srgbClr val="000000">
                      <a:alpha val="43137"/>
                    </a:srgbClr>
                  </a:outerShdw>
                </a:effectLst>
              </a:rPr>
              <a:t>quiet</a:t>
            </a:r>
            <a:r>
              <a:rPr lang="en-US" dirty="0">
                <a:effectLst>
                  <a:outerShdw blurRad="38100" dist="38100" dir="2700000" algn="tl">
                    <a:srgbClr val="000000">
                      <a:alpha val="43137"/>
                    </a:srgbClr>
                  </a:outerShdw>
                </a:effectLst>
              </a:rPr>
              <a:t>, but </a:t>
            </a:r>
            <a:r>
              <a:rPr lang="en-US" i="1" dirty="0">
                <a:effectLst>
                  <a:outerShdw blurRad="38100" dist="38100" dir="2700000" algn="tl">
                    <a:srgbClr val="000000">
                      <a:alpha val="43137"/>
                    </a:srgbClr>
                  </a:outerShdw>
                </a:effectLst>
              </a:rPr>
              <a:t>perfect</a:t>
            </a:r>
            <a:r>
              <a:rPr lang="en-US" dirty="0">
                <a:effectLst>
                  <a:outerShdw blurRad="38100" dist="38100" dir="2700000" algn="tl">
                    <a:srgbClr val="000000">
                      <a:alpha val="43137"/>
                    </a:srgbClr>
                  </a:outerShdw>
                </a:effectLst>
              </a:rPr>
              <a:t>. Why is it not translated that way? The reason is not because it does not make sense in the text, but rather because it does not fit people’s preconceived notions about Jacob. This is the first of several examples where the biblical view of Jacob is opposite from the portrayal of all too many commentators and preachers.”</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403</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977018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25:27-34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Selling of the Birthright</a:t>
            </a:r>
          </a:p>
        </p:txBody>
      </p:sp>
      <p:sp>
        <p:nvSpPr>
          <p:cNvPr id="161795" name="Rectangle 3"/>
          <p:cNvSpPr>
            <a:spLocks noGrp="1" noChangeArrowheads="1"/>
          </p:cNvSpPr>
          <p:nvPr>
            <p:ph type="body" idx="1"/>
          </p:nvPr>
        </p:nvSpPr>
        <p:spPr>
          <a:xfrm>
            <a:off x="585217" y="2057400"/>
            <a:ext cx="7788900" cy="2743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Development of the boys (27)</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Parental preferences (28)</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purchases the birthright (29-34)</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78726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25:27-34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Selling of the Birthright</a:t>
            </a:r>
          </a:p>
        </p:txBody>
      </p:sp>
      <p:sp>
        <p:nvSpPr>
          <p:cNvPr id="161795" name="Rectangle 3"/>
          <p:cNvSpPr>
            <a:spLocks noGrp="1" noChangeArrowheads="1"/>
          </p:cNvSpPr>
          <p:nvPr>
            <p:ph type="body" idx="1"/>
          </p:nvPr>
        </p:nvSpPr>
        <p:spPr>
          <a:xfrm>
            <a:off x="585217" y="2057400"/>
            <a:ext cx="7788900" cy="2743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Development of the boys (27)</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Parental preferences (28)</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 purchases the birthright (29-34)</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42209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E7F1DD-30FD-46F0-8C66-85C8434E18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25:29-34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Purchases the Birthright</a:t>
            </a:r>
          </a:p>
        </p:txBody>
      </p:sp>
      <p:sp>
        <p:nvSpPr>
          <p:cNvPr id="161795" name="Rectangle 3"/>
          <p:cNvSpPr>
            <a:spLocks noGrp="1" noChangeArrowheads="1"/>
          </p:cNvSpPr>
          <p:nvPr>
            <p:ph type="body" idx="1"/>
          </p:nvPr>
        </p:nvSpPr>
        <p:spPr>
          <a:xfrm>
            <a:off x="914400" y="1752600"/>
            <a:ext cx="6858000" cy="4572000"/>
          </a:xfrm>
        </p:spPr>
        <p:txBody>
          <a:bodyPr/>
          <a:lstStyle/>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Occasion (29)</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Request (30)</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Counter-offer (31)</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Esau’s agreement (32)</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Selling (33)</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Payment (34a)</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Conclusion (34b)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298780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25:29-34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Purchases the Birthright</a:t>
            </a:r>
          </a:p>
        </p:txBody>
      </p:sp>
      <p:sp>
        <p:nvSpPr>
          <p:cNvPr id="161795" name="Rectangle 3"/>
          <p:cNvSpPr>
            <a:spLocks noGrp="1" noChangeArrowheads="1"/>
          </p:cNvSpPr>
          <p:nvPr>
            <p:ph type="body" idx="1"/>
          </p:nvPr>
        </p:nvSpPr>
        <p:spPr>
          <a:xfrm>
            <a:off x="914400" y="1752600"/>
            <a:ext cx="6858000" cy="4572000"/>
          </a:xfrm>
        </p:spPr>
        <p:txBody>
          <a:bodyPr/>
          <a:lstStyle/>
          <a:p>
            <a:pPr marL="457200" lvl="3" indent="-457200" eaLnBrk="1" hangingPunct="1">
              <a:spcBef>
                <a:spcPts val="0"/>
              </a:spcBef>
              <a:spcAft>
                <a:spcPts val="12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Occasion (29)</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Request (30)</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Counter-offer (31)</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Esau’s agreement (32)</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Selling (33)</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Payment (34a)</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Conclusion (34b)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71295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25:29-34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Purchases the Birthright</a:t>
            </a:r>
          </a:p>
        </p:txBody>
      </p:sp>
      <p:sp>
        <p:nvSpPr>
          <p:cNvPr id="161795" name="Rectangle 3"/>
          <p:cNvSpPr>
            <a:spLocks noGrp="1" noChangeArrowheads="1"/>
          </p:cNvSpPr>
          <p:nvPr>
            <p:ph type="body" idx="1"/>
          </p:nvPr>
        </p:nvSpPr>
        <p:spPr>
          <a:xfrm>
            <a:off x="914400" y="1752600"/>
            <a:ext cx="6858000" cy="4572000"/>
          </a:xfrm>
        </p:spPr>
        <p:txBody>
          <a:bodyPr/>
          <a:lstStyle/>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Occasion (29)</a:t>
            </a:r>
          </a:p>
          <a:p>
            <a:pPr marL="457200" lvl="3" indent="-457200" eaLnBrk="1" hangingPunct="1">
              <a:spcBef>
                <a:spcPts val="0"/>
              </a:spcBef>
              <a:spcAft>
                <a:spcPts val="12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Request (30)</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Counter-offer (31)</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Esau’s agreement (32)</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Selling (33)</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Payment (34a)</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Conclusion (34b)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73436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25:29-34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Purchases the Birthright</a:t>
            </a:r>
          </a:p>
        </p:txBody>
      </p:sp>
      <p:sp>
        <p:nvSpPr>
          <p:cNvPr id="161795" name="Rectangle 3"/>
          <p:cNvSpPr>
            <a:spLocks noGrp="1" noChangeArrowheads="1"/>
          </p:cNvSpPr>
          <p:nvPr>
            <p:ph type="body" idx="1"/>
          </p:nvPr>
        </p:nvSpPr>
        <p:spPr>
          <a:xfrm>
            <a:off x="914400" y="1752600"/>
            <a:ext cx="6858000" cy="4572000"/>
          </a:xfrm>
        </p:spPr>
        <p:txBody>
          <a:bodyPr/>
          <a:lstStyle/>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Occasion (29)</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Request (30)</a:t>
            </a:r>
          </a:p>
          <a:p>
            <a:pPr marL="457200" lvl="3" indent="-457200" eaLnBrk="1" hangingPunct="1">
              <a:spcBef>
                <a:spcPts val="0"/>
              </a:spcBef>
              <a:spcAft>
                <a:spcPts val="12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Counter-offer (31)</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Esau’s agreement (32)</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Selling (33)</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Payment (34a)</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Conclusion (34b)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41676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586374" y="1524000"/>
            <a:ext cx="11019253" cy="37338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“In the </a:t>
            </a:r>
            <a:r>
              <a:rPr lang="en-US" i="1" dirty="0" err="1">
                <a:effectLst>
                  <a:outerShdw blurRad="38100" dist="38100" dir="2700000" algn="tl">
                    <a:srgbClr val="000000">
                      <a:alpha val="43137"/>
                    </a:srgbClr>
                  </a:outerShdw>
                </a:effectLst>
              </a:rPr>
              <a:t>Nuzi</a:t>
            </a:r>
            <a:r>
              <a:rPr lang="en-US" i="1" dirty="0">
                <a:effectLst>
                  <a:outerShdw blurRad="38100" dist="38100" dir="2700000" algn="tl">
                    <a:srgbClr val="000000">
                      <a:alpha val="43137"/>
                    </a:srgbClr>
                  </a:outerShdw>
                </a:effectLst>
              </a:rPr>
              <a:t> Tablets</a:t>
            </a:r>
            <a:r>
              <a:rPr lang="en-US" dirty="0">
                <a:effectLst>
                  <a:outerShdw blurRad="38100" dist="38100" dir="2700000" algn="tl">
                    <a:srgbClr val="000000">
                      <a:alpha val="43137"/>
                    </a:srgbClr>
                  </a:outerShdw>
                </a:effectLst>
              </a:rPr>
              <a:t>, the birthright was salable; the firstborn had the right to sell his birthright. Esau’s birthright included four elements: physical benefits (Deut. 21:17); spiritual benefits (I Chron. 5:1–2); being in the Messianic line, because this is the birthright of the Abrahamic Covenant; and the possession of the Land. Esau did not care anything about the spiritual benefits. Because the spiritual benefits were in the forefront, he did not particularly care to hang on to his birthright.”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404</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1480631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25:29-34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Purchases the Birthright</a:t>
            </a:r>
          </a:p>
        </p:txBody>
      </p:sp>
      <p:sp>
        <p:nvSpPr>
          <p:cNvPr id="161795" name="Rectangle 3"/>
          <p:cNvSpPr>
            <a:spLocks noGrp="1" noChangeArrowheads="1"/>
          </p:cNvSpPr>
          <p:nvPr>
            <p:ph type="body" idx="1"/>
          </p:nvPr>
        </p:nvSpPr>
        <p:spPr>
          <a:xfrm>
            <a:off x="914400" y="1752600"/>
            <a:ext cx="6858000" cy="4572000"/>
          </a:xfrm>
        </p:spPr>
        <p:txBody>
          <a:bodyPr/>
          <a:lstStyle/>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Occasion (29)</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Request (30)</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Counter-offer (31)</a:t>
            </a:r>
          </a:p>
          <a:p>
            <a:pPr marL="457200" lvl="3" indent="-457200" eaLnBrk="1" hangingPunct="1">
              <a:spcBef>
                <a:spcPts val="0"/>
              </a:spcBef>
              <a:spcAft>
                <a:spcPts val="12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Esau’s agreement (32)</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Selling (33)</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Payment (34a)</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Conclusion (34b)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39794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25:29-34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Purchases the Birthright</a:t>
            </a:r>
          </a:p>
        </p:txBody>
      </p:sp>
      <p:sp>
        <p:nvSpPr>
          <p:cNvPr id="161795" name="Rectangle 3"/>
          <p:cNvSpPr>
            <a:spLocks noGrp="1" noChangeArrowheads="1"/>
          </p:cNvSpPr>
          <p:nvPr>
            <p:ph type="body" idx="1"/>
          </p:nvPr>
        </p:nvSpPr>
        <p:spPr>
          <a:xfrm>
            <a:off x="914400" y="1752600"/>
            <a:ext cx="6858000" cy="4572000"/>
          </a:xfrm>
        </p:spPr>
        <p:txBody>
          <a:bodyPr/>
          <a:lstStyle/>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Occasion (29)</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Request (30)</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Counter-offer (31)</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Esau’s agreement (32)</a:t>
            </a:r>
          </a:p>
          <a:p>
            <a:pPr marL="457200" lvl="3" indent="-457200" eaLnBrk="1" hangingPunct="1">
              <a:spcBef>
                <a:spcPts val="0"/>
              </a:spcBef>
              <a:spcAft>
                <a:spcPts val="12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Selling (33)</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Payment (34a)</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Conclusion (34b)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61503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25:29-34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Purchases the Birthright</a:t>
            </a:r>
          </a:p>
        </p:txBody>
      </p:sp>
      <p:sp>
        <p:nvSpPr>
          <p:cNvPr id="161795" name="Rectangle 3"/>
          <p:cNvSpPr>
            <a:spLocks noGrp="1" noChangeArrowheads="1"/>
          </p:cNvSpPr>
          <p:nvPr>
            <p:ph type="body" idx="1"/>
          </p:nvPr>
        </p:nvSpPr>
        <p:spPr>
          <a:xfrm>
            <a:off x="914400" y="1752600"/>
            <a:ext cx="6858000" cy="4572000"/>
          </a:xfrm>
        </p:spPr>
        <p:txBody>
          <a:bodyPr/>
          <a:lstStyle/>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Occasion (29)</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Request (30)</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Counter-offer (31)</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Esau’s agreement (32)</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Selling (33)</a:t>
            </a:r>
          </a:p>
          <a:p>
            <a:pPr marL="457200" lvl="3" indent="-457200" eaLnBrk="1" hangingPunct="1">
              <a:spcBef>
                <a:spcPts val="0"/>
              </a:spcBef>
              <a:spcAft>
                <a:spcPts val="12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Payment (34a)</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Conclusion (34b)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86309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25:29-34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Purchases the Birthright</a:t>
            </a:r>
          </a:p>
        </p:txBody>
      </p:sp>
      <p:sp>
        <p:nvSpPr>
          <p:cNvPr id="161795" name="Rectangle 3"/>
          <p:cNvSpPr>
            <a:spLocks noGrp="1" noChangeArrowheads="1"/>
          </p:cNvSpPr>
          <p:nvPr>
            <p:ph type="body" idx="1"/>
          </p:nvPr>
        </p:nvSpPr>
        <p:spPr>
          <a:xfrm>
            <a:off x="914400" y="1752600"/>
            <a:ext cx="6858000" cy="4572000"/>
          </a:xfrm>
        </p:spPr>
        <p:txBody>
          <a:bodyPr/>
          <a:lstStyle/>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Occasion (29)</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Request (30)</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Counter-offer (31)</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Esau’s agreement (32)</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Selling (33)</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Payment (34a)</a:t>
            </a:r>
          </a:p>
          <a:p>
            <a:pPr marL="457200" lvl="3" indent="-457200" eaLnBrk="1" hangingPunct="1">
              <a:spcBef>
                <a:spcPts val="0"/>
              </a:spcBef>
              <a:spcAft>
                <a:spcPts val="12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Conclusion (34b)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579431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661B52-E933-CE87-15DA-07AF2A74C19C}"/>
              </a:ext>
            </a:extLst>
          </p:cNvPr>
          <p:cNvPicPr>
            <a:picLocks noChangeAspect="1"/>
          </p:cNvPicPr>
          <p:nvPr/>
        </p:nvPicPr>
        <p:blipFill>
          <a:blip r:embed="rId2"/>
          <a:stretch>
            <a:fillRect/>
          </a:stretch>
        </p:blipFill>
        <p:spPr>
          <a:xfrm>
            <a:off x="0" y="0"/>
            <a:ext cx="12192000" cy="6857999"/>
          </a:xfrm>
          <a:prstGeom prst="rect">
            <a:avLst/>
          </a:prstGeom>
        </p:spPr>
      </p:pic>
      <p:sp>
        <p:nvSpPr>
          <p:cNvPr id="38914" name="Rectangle 3"/>
          <p:cNvSpPr>
            <a:spLocks noChangeArrowheads="1"/>
          </p:cNvSpPr>
          <p:nvPr/>
        </p:nvSpPr>
        <p:spPr bwMode="auto">
          <a:xfrm>
            <a:off x="609600" y="0"/>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eaLnBrk="0" hangingPunct="0">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mn-cs"/>
              </a:rPr>
              <a:t>2 Cor. 4:18</a:t>
            </a:r>
            <a:endPar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n-cs"/>
            </a:endParaRPr>
          </a:p>
          <a:p>
            <a:pPr algn="just"/>
            <a:r>
              <a:rPr lang="en-US" sz="3600" baseline="30000" dirty="0">
                <a:effectLst>
                  <a:outerShdw blurRad="38100" dist="38100" dir="2700000" algn="tl">
                    <a:srgbClr val="000000">
                      <a:alpha val="43137"/>
                    </a:srgbClr>
                  </a:outerShdw>
                </a:effectLst>
                <a:latin typeface="Calibri" panose="020F0502020204030204" pitchFamily="34" charset="0"/>
              </a:rPr>
              <a:t>18</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while we look not at the things which are seen, but at the things which are not seen; for the things which are seen are temporal, but the things which are not seen are eternal.</a:t>
            </a:r>
            <a:endPar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F42A152F-C45C-A6AA-2E8C-AF50EEFCBB45}"/>
              </a:ext>
            </a:extLst>
          </p:cNvPr>
          <p:cNvPicPr>
            <a:picLocks noChangeAspect="1"/>
          </p:cNvPicPr>
          <p:nvPr/>
        </p:nvPicPr>
        <p:blipFill>
          <a:blip r:embed="rId3"/>
          <a:stretch>
            <a:fillRect/>
          </a:stretch>
        </p:blipFill>
        <p:spPr>
          <a:xfrm>
            <a:off x="4470400" y="3009900"/>
            <a:ext cx="3251200" cy="1828800"/>
          </a:xfrm>
          <a:prstGeom prst="rect">
            <a:avLst/>
          </a:prstGeom>
        </p:spPr>
      </p:pic>
    </p:spTree>
    <p:extLst>
      <p:ext uri="{BB962C8B-B14F-4D97-AF65-F5344CB8AC3E}">
        <p14:creationId xmlns:p14="http://schemas.microsoft.com/office/powerpoint/2010/main" val="247293387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66800" y="1371601"/>
            <a:ext cx="57912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2767"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9" name="Picture 8">
            <a:extLst>
              <a:ext uri="{FF2B5EF4-FFF2-40B4-BE49-F238E27FC236}">
                <a16:creationId xmlns:a16="http://schemas.microsoft.com/office/drawing/2014/main" id="{57E6D205-418D-486C-A1FC-476A121F41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4246602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Chapter Summary</a:t>
            </a:r>
          </a:p>
        </p:txBody>
      </p:sp>
      <p:sp>
        <p:nvSpPr>
          <p:cNvPr id="161795" name="Rectangle 3"/>
          <p:cNvSpPr>
            <a:spLocks noGrp="1" noChangeArrowheads="1"/>
          </p:cNvSpPr>
          <p:nvPr>
            <p:ph type="body" idx="1"/>
          </p:nvPr>
        </p:nvSpPr>
        <p:spPr>
          <a:xfrm>
            <a:off x="585217" y="1676400"/>
            <a:ext cx="7788900" cy="42672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 &amp; Keturah (1-6)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Abraham’s death (8-11)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Ishmael’s </a:t>
            </a:r>
            <a:r>
              <a:rPr lang="en-US" i="1" dirty="0" err="1">
                <a:effectLst>
                  <a:outerShdw blurRad="38100" dist="38100" dir="2700000" algn="tl">
                    <a:srgbClr val="000000">
                      <a:alpha val="43137"/>
                    </a:srgbClr>
                  </a:outerShdw>
                </a:effectLst>
              </a:rPr>
              <a:t>Toledoth</a:t>
            </a:r>
            <a:r>
              <a:rPr lang="en-US" dirty="0">
                <a:effectLst>
                  <a:outerShdw blurRad="38100" dist="38100" dir="2700000" algn="tl">
                    <a:srgbClr val="000000">
                      <a:alpha val="43137"/>
                    </a:srgbClr>
                  </a:outerShdw>
                </a:effectLst>
              </a:rPr>
              <a:t> (12-18)</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Birth of Jacob &amp; Esau (19-26)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Selling of the birthright (27-34)</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0176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25:27-34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Selling of the Birthright</a:t>
            </a:r>
          </a:p>
        </p:txBody>
      </p:sp>
      <p:sp>
        <p:nvSpPr>
          <p:cNvPr id="161795" name="Rectangle 3"/>
          <p:cNvSpPr>
            <a:spLocks noGrp="1" noChangeArrowheads="1"/>
          </p:cNvSpPr>
          <p:nvPr>
            <p:ph type="body" idx="1"/>
          </p:nvPr>
        </p:nvSpPr>
        <p:spPr>
          <a:xfrm>
            <a:off x="585217" y="2057400"/>
            <a:ext cx="7788900" cy="2743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Development of the boys (27)</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Parental preferences (28)</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purchases the birthright (29-34)</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592082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457200" indent="-45720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25:29-34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Purchases the Birthright</a:t>
            </a:r>
          </a:p>
        </p:txBody>
      </p:sp>
      <p:sp>
        <p:nvSpPr>
          <p:cNvPr id="161795" name="Rectangle 3"/>
          <p:cNvSpPr>
            <a:spLocks noGrp="1" noChangeArrowheads="1"/>
          </p:cNvSpPr>
          <p:nvPr>
            <p:ph type="body" idx="1"/>
          </p:nvPr>
        </p:nvSpPr>
        <p:spPr>
          <a:xfrm>
            <a:off x="914400" y="1752600"/>
            <a:ext cx="6858000" cy="4572000"/>
          </a:xfrm>
        </p:spPr>
        <p:txBody>
          <a:bodyPr/>
          <a:lstStyle/>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Occasion (29)</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Request (30)</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Counter-offer (31)</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Esau’s agreement (32)</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Selling (33)</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Payment (34a)</a:t>
            </a:r>
          </a:p>
          <a:p>
            <a:pPr marL="457200" lvl="3" indent="-457200" eaLnBrk="1" hangingPunct="1">
              <a:spcBef>
                <a:spcPts val="0"/>
              </a:spcBef>
              <a:spcAft>
                <a:spcPts val="1200"/>
              </a:spcAft>
              <a:buClr>
                <a:srgbClr val="00FF00"/>
              </a:buClr>
              <a:buFont typeface="+mj-lt"/>
              <a:buAutoNum type="arabicPeriod"/>
              <a:defRPr/>
            </a:pPr>
            <a:r>
              <a:rPr lang="en-US" dirty="0">
                <a:effectLst>
                  <a:outerShdw blurRad="38100" dist="38100" dir="2700000" algn="tl">
                    <a:srgbClr val="000000">
                      <a:alpha val="43137"/>
                    </a:srgbClr>
                  </a:outerShdw>
                </a:effectLst>
              </a:rPr>
              <a:t>Conclusion (34b)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798447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 </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34803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8720" y="2590800"/>
            <a:ext cx="2194560" cy="2286000"/>
          </a:xfrm>
          <a:prstGeom prst="rect">
            <a:avLst/>
          </a:prstGeom>
        </p:spPr>
      </p:pic>
    </p:spTree>
    <p:extLst>
      <p:ext uri="{BB962C8B-B14F-4D97-AF65-F5344CB8AC3E}">
        <p14:creationId xmlns:p14="http://schemas.microsoft.com/office/powerpoint/2010/main" val="3211428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252A684-4CDD-4290-ACF1-B09810BF96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834673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1F0E6A-6FEF-418B-9CC7-F5A4576B350A}"/>
              </a:ext>
            </a:extLst>
          </p:cNvPr>
          <p:cNvPicPr>
            <a:picLocks noChangeAspect="1"/>
          </p:cNvPicPr>
          <p:nvPr/>
        </p:nvPicPr>
        <p:blipFill>
          <a:blip r:embed="rId3"/>
          <a:stretch>
            <a:fillRect/>
          </a:stretch>
        </p:blipFill>
        <p:spPr>
          <a:xfrm>
            <a:off x="12191" y="0"/>
            <a:ext cx="12167617" cy="6858000"/>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43:1</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now, thus says the Lord,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your Creator, O Jacob, And He who formed you, O Israel</a:t>
            </a:r>
            <a:r>
              <a:rPr lang="en-US" sz="3600" dirty="0">
                <a:effectLst>
                  <a:outerShdw blurRad="38100" dist="38100" dir="2700000" algn="tl">
                    <a:srgbClr val="000000">
                      <a:alpha val="43137"/>
                    </a:srgbClr>
                  </a:outerShdw>
                </a:effectLst>
                <a:latin typeface="Calibri" panose="020F0502020204030204" pitchFamily="34" charset="0"/>
              </a:rPr>
              <a:t>, 'Do not fear, for I have redeemed you; I have called you by name; you are Mine!'”</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3C8C4205-0307-40A2-984C-8A7D15AAF5D8}"/>
              </a:ext>
            </a:extLst>
          </p:cNvPr>
          <p:cNvPicPr>
            <a:picLocks noChangeAspect="1"/>
          </p:cNvPicPr>
          <p:nvPr/>
        </p:nvPicPr>
        <p:blipFill>
          <a:blip r:embed="rId4"/>
          <a:stretch>
            <a:fillRect/>
          </a:stretch>
        </p:blipFill>
        <p:spPr>
          <a:xfrm>
            <a:off x="4559716" y="2971800"/>
            <a:ext cx="3072568" cy="1828800"/>
          </a:xfrm>
          <a:prstGeom prst="rect">
            <a:avLst/>
          </a:prstGeom>
          <a:ln>
            <a:solidFill>
              <a:schemeClr val="tx1"/>
            </a:solidFill>
          </a:ln>
        </p:spPr>
      </p:pic>
    </p:spTree>
    <p:extLst>
      <p:ext uri="{BB962C8B-B14F-4D97-AF65-F5344CB8AC3E}">
        <p14:creationId xmlns:p14="http://schemas.microsoft.com/office/powerpoint/2010/main" val="176534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2689573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Chapter Summary</a:t>
            </a:r>
          </a:p>
        </p:txBody>
      </p:sp>
      <p:sp>
        <p:nvSpPr>
          <p:cNvPr id="161795" name="Rectangle 3"/>
          <p:cNvSpPr>
            <a:spLocks noGrp="1" noChangeArrowheads="1"/>
          </p:cNvSpPr>
          <p:nvPr>
            <p:ph type="body" idx="1"/>
          </p:nvPr>
        </p:nvSpPr>
        <p:spPr>
          <a:xfrm>
            <a:off x="585217" y="1676400"/>
            <a:ext cx="7788900" cy="42672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 &amp; Keturah (1-6)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Abraham’s death (8-11)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Ishmael’s </a:t>
            </a:r>
            <a:r>
              <a:rPr lang="en-US" i="1" dirty="0" err="1">
                <a:effectLst>
                  <a:outerShdw blurRad="38100" dist="38100" dir="2700000" algn="tl">
                    <a:srgbClr val="000000">
                      <a:alpha val="43137"/>
                    </a:srgbClr>
                  </a:outerShdw>
                </a:effectLst>
              </a:rPr>
              <a:t>Toledoth</a:t>
            </a:r>
            <a:r>
              <a:rPr lang="en-US" dirty="0">
                <a:effectLst>
                  <a:outerShdw blurRad="38100" dist="38100" dir="2700000" algn="tl">
                    <a:srgbClr val="000000">
                      <a:alpha val="43137"/>
                    </a:srgbClr>
                  </a:outerShdw>
                </a:effectLst>
              </a:rPr>
              <a:t> (12-18)</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Birth of Jacob &amp; Esau (19-26)</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Selling of the birthright (27-34)</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476174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V. Genesis 25:27-34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Selling of the Birthright</a:t>
            </a:r>
          </a:p>
        </p:txBody>
      </p:sp>
      <p:sp>
        <p:nvSpPr>
          <p:cNvPr id="161795" name="Rectangle 3"/>
          <p:cNvSpPr>
            <a:spLocks noGrp="1" noChangeArrowheads="1"/>
          </p:cNvSpPr>
          <p:nvPr>
            <p:ph type="body" idx="1"/>
          </p:nvPr>
        </p:nvSpPr>
        <p:spPr>
          <a:xfrm>
            <a:off x="585217" y="2057400"/>
            <a:ext cx="7788900" cy="27432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Development of the boys (27)</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Parental preferences (28)</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purchases the birthright (29-34)</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566564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7975"/>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29404</TotalTime>
  <Words>1421</Words>
  <Application>Microsoft Office PowerPoint</Application>
  <PresentationFormat>Widescreen</PresentationFormat>
  <Paragraphs>168</Paragraphs>
  <Slides>34</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Calibri</vt:lpstr>
      <vt:lpstr>Times New Roman</vt:lpstr>
      <vt:lpstr>Wingdings</vt:lpstr>
      <vt:lpstr>Azure</vt:lpstr>
      <vt:lpstr>PowerPoint Presentation</vt:lpstr>
      <vt:lpstr>GENESIS STRUCTURE</vt:lpstr>
      <vt:lpstr>GENESIS STRUCTURE</vt:lpstr>
      <vt:lpstr>PowerPoint Presentation</vt:lpstr>
      <vt:lpstr>GENESIS STRUCTURE</vt:lpstr>
      <vt:lpstr>PowerPoint Presentation</vt:lpstr>
      <vt:lpstr>GENESIS STRUCTURE</vt:lpstr>
      <vt:lpstr>Genesis 25 Chapter Summary</vt:lpstr>
      <vt:lpstr>V. Genesis 25:27-34 Selling of the Birthright</vt:lpstr>
      <vt:lpstr>V. Genesis 25:27-34 Selling of the Birthright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 Genesis 25:27-34 Selling of the Birthright</vt:lpstr>
      <vt:lpstr>V. Genesis 25:27-34 Selling of the Birthright</vt:lpstr>
      <vt:lpstr>Genesis 25:29-34 Jacob Purchases the Birthright</vt:lpstr>
      <vt:lpstr>Genesis 25:29-34 Jacob Purchases the Birthright</vt:lpstr>
      <vt:lpstr>Genesis 25:29-34 Jacob Purchases the Birthright</vt:lpstr>
      <vt:lpstr>Genesis 25:29-34 Jacob Purchases the Birthright</vt:lpstr>
      <vt:lpstr>PowerPoint Presentation</vt:lpstr>
      <vt:lpstr>Genesis 25:29-34 Jacob Purchases the Birthright</vt:lpstr>
      <vt:lpstr>Genesis 25:29-34 Jacob Purchases the Birthright</vt:lpstr>
      <vt:lpstr>Genesis 25:29-34 Jacob Purchases the Birthright</vt:lpstr>
      <vt:lpstr>Genesis 25:29-34 Jacob Purchases the Birthright</vt:lpstr>
      <vt:lpstr>PowerPoint Presentation</vt:lpstr>
      <vt:lpstr>Conclusion</vt:lpstr>
      <vt:lpstr>Genesis 25 Chapter Summary</vt:lpstr>
      <vt:lpstr>V. Genesis 25:27-34 Selling of the Birthright</vt:lpstr>
      <vt:lpstr>Genesis 25:29-34 Jacob Purchases the Birthright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099 - 25v27-34 - 16x9</dc:title>
  <dc:subject>Genesis 25</dc:subject>
  <dc:creator>A. Woods</dc:creator>
  <dc:description>Modified by Jim McGowan</dc:description>
  <cp:lastModifiedBy>Jim McGowan</cp:lastModifiedBy>
  <cp:revision>2995</cp:revision>
  <cp:lastPrinted>2022-11-19T20:25:52Z</cp:lastPrinted>
  <dcterms:created xsi:type="dcterms:W3CDTF">2009-03-17T12:21:13Z</dcterms:created>
  <dcterms:modified xsi:type="dcterms:W3CDTF">2022-11-19T20:26:25Z</dcterms:modified>
</cp:coreProperties>
</file>