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47" r:id="rId2"/>
  </p:sldMasterIdLst>
  <p:notesMasterIdLst>
    <p:notesMasterId r:id="rId31"/>
  </p:notesMasterIdLst>
  <p:handoutMasterIdLst>
    <p:handoutMasterId r:id="rId32"/>
  </p:handoutMasterIdLst>
  <p:sldIdLst>
    <p:sldId id="9037" r:id="rId3"/>
    <p:sldId id="292" r:id="rId4"/>
    <p:sldId id="266" r:id="rId5"/>
    <p:sldId id="264" r:id="rId6"/>
    <p:sldId id="2083" r:id="rId7"/>
    <p:sldId id="2084" r:id="rId8"/>
    <p:sldId id="8704" r:id="rId9"/>
    <p:sldId id="9045" r:id="rId10"/>
    <p:sldId id="272" r:id="rId11"/>
    <p:sldId id="9046" r:id="rId12"/>
    <p:sldId id="259" r:id="rId13"/>
    <p:sldId id="2998" r:id="rId14"/>
    <p:sldId id="9047" r:id="rId15"/>
    <p:sldId id="9048" r:id="rId16"/>
    <p:sldId id="9039" r:id="rId17"/>
    <p:sldId id="9053" r:id="rId18"/>
    <p:sldId id="9054" r:id="rId19"/>
    <p:sldId id="4850" r:id="rId20"/>
    <p:sldId id="9052" r:id="rId21"/>
    <p:sldId id="5052" r:id="rId22"/>
    <p:sldId id="580" r:id="rId23"/>
    <p:sldId id="4374" r:id="rId24"/>
    <p:sldId id="8191" r:id="rId25"/>
    <p:sldId id="5053" r:id="rId26"/>
    <p:sldId id="5572" r:id="rId27"/>
    <p:sldId id="8695" r:id="rId28"/>
    <p:sldId id="9055" r:id="rId29"/>
    <p:sldId id="9031" r:id="rId30"/>
  </p:sldIdLst>
  <p:sldSz cx="12192000" cy="6858000"/>
  <p:notesSz cx="7315200" cy="9601200"/>
  <p:custDataLst>
    <p:tags r:id="rId33"/>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333399"/>
    <a:srgbClr val="003399"/>
    <a:srgbClr val="000099"/>
    <a:srgbClr val="0000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E1A8E1-3A70-4851-94E5-EA1D6EA18A17}" v="6" dt="2022-11-13T16:41:22.7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23" autoAdjust="0"/>
    <p:restoredTop sz="96208" autoAdjust="0"/>
  </p:normalViewPr>
  <p:slideViewPr>
    <p:cSldViewPr>
      <p:cViewPr>
        <p:scale>
          <a:sx n="90" d="100"/>
          <a:sy n="90" d="100"/>
        </p:scale>
        <p:origin x="1026" y="3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8" d="100"/>
          <a:sy n="78" d="100"/>
        </p:scale>
        <p:origin x="385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DAAE025-F79B-D980-D6D8-08AA4A259FD0}"/>
              </a:ext>
            </a:extLst>
          </p:cNvPr>
          <p:cNvSpPr>
            <a:spLocks noGrp="1" noChangeArrowheads="1"/>
          </p:cNvSpPr>
          <p:nvPr>
            <p:ph type="sldNum" sz="quarter" idx="3"/>
          </p:nvPr>
        </p:nvSpPr>
        <p:spPr bwMode="auto">
          <a:xfrm>
            <a:off x="3901441" y="9018505"/>
            <a:ext cx="3413760" cy="502685"/>
          </a:xfrm>
          <a:prstGeom prst="rect">
            <a:avLst/>
          </a:prstGeom>
          <a:noFill/>
          <a:ln w="9525">
            <a:noFill/>
            <a:miter lim="800000"/>
            <a:headEnd/>
            <a:tailEnd/>
          </a:ln>
        </p:spPr>
        <p:txBody>
          <a:bodyPr vert="horz" wrap="square" lIns="102953" tIns="51478" rIns="102953" bIns="51478" numCol="1" anchor="b" anchorCtr="0" compatLnSpc="1">
            <a:prstTxWarp prst="textNoShape">
              <a:avLst/>
            </a:prstTxWarp>
          </a:bodyPr>
          <a:lstStyle>
            <a:lvl1pPr algn="r" defTabSz="972087">
              <a:defRPr sz="15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7" name="Rectangle 4">
            <a:extLst>
              <a:ext uri="{FF2B5EF4-FFF2-40B4-BE49-F238E27FC236}">
                <a16:creationId xmlns:a16="http://schemas.microsoft.com/office/drawing/2014/main" id="{96BE0F7B-497B-F23F-240C-FD382E68CDF6}"/>
              </a:ext>
            </a:extLst>
          </p:cNvPr>
          <p:cNvSpPr>
            <a:spLocks noGrp="1" noChangeArrowheads="1"/>
          </p:cNvSpPr>
          <p:nvPr>
            <p:ph type="ftr" sz="quarter" idx="2"/>
          </p:nvPr>
        </p:nvSpPr>
        <p:spPr bwMode="auto">
          <a:xfrm>
            <a:off x="0" y="8976066"/>
            <a:ext cx="3413760" cy="545124"/>
          </a:xfrm>
          <a:prstGeom prst="rect">
            <a:avLst/>
          </a:prstGeom>
          <a:noFill/>
          <a:ln w="9525">
            <a:noFill/>
            <a:miter lim="800000"/>
            <a:headEnd/>
            <a:tailEnd/>
          </a:ln>
        </p:spPr>
        <p:txBody>
          <a:bodyPr vert="horz" wrap="square" lIns="113957" tIns="56981" rIns="113957" bIns="56981" numCol="1" anchor="b" anchorCtr="0" compatLnSpc="1">
            <a:prstTxWarp prst="textNoShape">
              <a:avLst/>
            </a:prstTxWarp>
          </a:bodyPr>
          <a:lstStyle>
            <a:lvl1pPr defTabSz="1077620" eaLnBrk="1" hangingPunct="1">
              <a:defRPr sz="17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8" name="Header Placeholder 1">
            <a:extLst>
              <a:ext uri="{FF2B5EF4-FFF2-40B4-BE49-F238E27FC236}">
                <a16:creationId xmlns:a16="http://schemas.microsoft.com/office/drawing/2014/main" id="{AAB6E4B6-5EA3-5C2B-84EE-FA51B1A3E3A3}"/>
              </a:ext>
            </a:extLst>
          </p:cNvPr>
          <p:cNvSpPr>
            <a:spLocks noGrp="1"/>
          </p:cNvSpPr>
          <p:nvPr>
            <p:ph type="hdr" sz="quarter"/>
          </p:nvPr>
        </p:nvSpPr>
        <p:spPr>
          <a:xfrm>
            <a:off x="1720355" y="126426"/>
            <a:ext cx="4362172" cy="833695"/>
          </a:xfrm>
          <a:prstGeom prst="rect">
            <a:avLst/>
          </a:prstGeom>
        </p:spPr>
        <p:txBody>
          <a:bodyPr vert="horz" lIns="124995" tIns="62497" rIns="124995" bIns="62497" rtlCol="0"/>
          <a:lstStyle>
            <a:lvl1pPr algn="ctr">
              <a:defRPr sz="1800" dirty="0">
                <a:latin typeface="Calibri" panose="020F0502020204030204" pitchFamily="34" charset="0"/>
                <a:cs typeface="Calibri" panose="020F0502020204030204" pitchFamily="34" charset="0"/>
              </a:defRPr>
            </a:lvl1pPr>
          </a:lstStyle>
          <a:p>
            <a:pPr>
              <a:defRPr/>
            </a:pPr>
            <a:r>
              <a:rPr lang="en-US" sz="1700" dirty="0"/>
              <a:t>Dr. Andy Woods</a:t>
            </a:r>
          </a:p>
          <a:p>
            <a:pPr>
              <a:defRPr/>
            </a:pPr>
            <a:r>
              <a:rPr lang="en-US" sz="1700" dirty="0"/>
              <a:t>1 Thessalonians 006 – 2v1-12  </a:t>
            </a:r>
          </a:p>
          <a:p>
            <a:pPr>
              <a:defRPr/>
            </a:pPr>
            <a:r>
              <a:rPr lang="en-US" sz="1700" dirty="0"/>
              <a:t>11-20-2022</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C2E49868-2573-475A-8413-D96967CA2DCE}" type="datetimeFigureOut">
              <a:rPr lang="en-US" smtClean="0"/>
              <a:t>11/19/2022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D0E7F31C-C88B-4A9A-92AC-2711558A100B}" type="slidenum">
              <a:rPr lang="en-US" smtClean="0"/>
              <a:t>‹#›</a:t>
            </a:fld>
            <a:endParaRPr lang="en-US"/>
          </a:p>
        </p:txBody>
      </p:sp>
    </p:spTree>
    <p:extLst>
      <p:ext uri="{BB962C8B-B14F-4D97-AF65-F5344CB8AC3E}">
        <p14:creationId xmlns:p14="http://schemas.microsoft.com/office/powerpoint/2010/main" val="1433909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E5424-D4B9-4AFD-9B49-AB165923F980}" type="slidenum">
              <a:rPr lang="en-US" altLang="en-US" smtClean="0"/>
              <a:pPr/>
              <a:t>21</a:t>
            </a:fld>
            <a:endParaRPr lang="en-US" altLang="en-US"/>
          </a:p>
        </p:txBody>
      </p:sp>
      <p:sp>
        <p:nvSpPr>
          <p:cNvPr id="5" name="Date Placeholder 4">
            <a:extLst>
              <a:ext uri="{FF2B5EF4-FFF2-40B4-BE49-F238E27FC236}">
                <a16:creationId xmlns:a16="http://schemas.microsoft.com/office/drawing/2014/main" id="{4E80FC55-0BAD-43BF-987D-0DE1CFD4C3F9}"/>
              </a:ext>
            </a:extLst>
          </p:cNvPr>
          <p:cNvSpPr>
            <a:spLocks noGrp="1"/>
          </p:cNvSpPr>
          <p:nvPr>
            <p:ph type="dt" idx="11"/>
          </p:nvPr>
        </p:nvSpPr>
        <p:spPr/>
        <p:txBody>
          <a:bodyPr/>
          <a:lstStyle/>
          <a:p>
            <a:pPr>
              <a:defRPr/>
            </a:pPr>
            <a:r>
              <a:rPr lang="en-US"/>
              <a:t>January 6, 2016</a:t>
            </a:r>
          </a:p>
        </p:txBody>
      </p:sp>
      <p:sp>
        <p:nvSpPr>
          <p:cNvPr id="6" name="Footer Placeholder 5">
            <a:extLst>
              <a:ext uri="{FF2B5EF4-FFF2-40B4-BE49-F238E27FC236}">
                <a16:creationId xmlns:a16="http://schemas.microsoft.com/office/drawing/2014/main" id="{E8144BD1-1A97-425C-AC14-6516E3D12DC0}"/>
              </a:ext>
            </a:extLst>
          </p:cNvPr>
          <p:cNvSpPr>
            <a:spLocks noGrp="1"/>
          </p:cNvSpPr>
          <p:nvPr>
            <p:ph type="ftr" sz="quarter" idx="12"/>
          </p:nvPr>
        </p:nvSpPr>
        <p:spPr/>
        <p:txBody>
          <a:bodyPr/>
          <a:lstStyle/>
          <a:p>
            <a:pPr>
              <a:defRPr/>
            </a:pPr>
            <a:r>
              <a:rPr lang="en-US"/>
              <a:t>Sugar Land Bible Church</a:t>
            </a:r>
          </a:p>
        </p:txBody>
      </p:sp>
      <p:sp>
        <p:nvSpPr>
          <p:cNvPr id="7" name="Header Placeholder 6">
            <a:extLst>
              <a:ext uri="{FF2B5EF4-FFF2-40B4-BE49-F238E27FC236}">
                <a16:creationId xmlns:a16="http://schemas.microsoft.com/office/drawing/2014/main" id="{22E3AE8F-71A5-4BA8-A4DE-8174B071DAB5}"/>
              </a:ext>
            </a:extLst>
          </p:cNvPr>
          <p:cNvSpPr>
            <a:spLocks noGrp="1"/>
          </p:cNvSpPr>
          <p:nvPr>
            <p:ph type="hdr" sz="quarter" idx="13"/>
          </p:nvPr>
        </p:nvSpPr>
        <p:spPr/>
        <p:txBody>
          <a:bodyPr/>
          <a:lstStyle/>
          <a:p>
            <a:pPr>
              <a:defRPr/>
            </a:pPr>
            <a:r>
              <a:rPr lang="en-US"/>
              <a:t>Dr. Andy Woods - Soteriolgy Session 01</a:t>
            </a:r>
          </a:p>
        </p:txBody>
      </p:sp>
    </p:spTree>
    <p:extLst>
      <p:ext uri="{BB962C8B-B14F-4D97-AF65-F5344CB8AC3E}">
        <p14:creationId xmlns:p14="http://schemas.microsoft.com/office/powerpoint/2010/main" val="57672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4/10/2019</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22</a:t>
            </a:fld>
            <a:endParaRPr lang="en-US" altLang="en-US" dirty="0"/>
          </a:p>
        </p:txBody>
      </p:sp>
    </p:spTree>
    <p:extLst>
      <p:ext uri="{BB962C8B-B14F-4D97-AF65-F5344CB8AC3E}">
        <p14:creationId xmlns:p14="http://schemas.microsoft.com/office/powerpoint/2010/main" val="2957382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AABD3E3B-3F01-71A8-A32C-3CA6DA60DCA9}"/>
              </a:ext>
            </a:extLst>
          </p:cNvPr>
          <p:cNvGrpSpPr>
            <a:grpSpLocks/>
          </p:cNvGrpSpPr>
          <p:nvPr/>
        </p:nvGrpSpPr>
        <p:grpSpPr bwMode="auto">
          <a:xfrm>
            <a:off x="0" y="0"/>
            <a:ext cx="1447800" cy="6854825"/>
            <a:chOff x="0" y="0"/>
            <a:chExt cx="684" cy="4318"/>
          </a:xfrm>
        </p:grpSpPr>
        <p:sp>
          <p:nvSpPr>
            <p:cNvPr id="5" name="Rectangle 3">
              <a:extLst>
                <a:ext uri="{FF2B5EF4-FFF2-40B4-BE49-F238E27FC236}">
                  <a16:creationId xmlns:a16="http://schemas.microsoft.com/office/drawing/2014/main" id="{749A45BB-C457-F6D8-3594-71547BEBF7A7}"/>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26E55BBB-2F69-27CF-9FF4-30BDC62E9072}"/>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9C1DFFA4-FAAE-5944-9B2C-5D29AAA9CEF5}"/>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a:extLst>
                  <a:ext uri="{FF2B5EF4-FFF2-40B4-BE49-F238E27FC236}">
                    <a16:creationId xmlns:a16="http://schemas.microsoft.com/office/drawing/2014/main" id="{7E55F635-D077-4E6A-8913-8888E88BFFA9}"/>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a:extLst>
                  <a:ext uri="{FF2B5EF4-FFF2-40B4-BE49-F238E27FC236}">
                    <a16:creationId xmlns:a16="http://schemas.microsoft.com/office/drawing/2014/main" id="{83D3EEF0-45E4-8969-D77C-E16C2D955590}"/>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a:extLst>
                  <a:ext uri="{FF2B5EF4-FFF2-40B4-BE49-F238E27FC236}">
                    <a16:creationId xmlns:a16="http://schemas.microsoft.com/office/drawing/2014/main" id="{CE328EC4-8F89-DD2C-2FE9-E508C38C4980}"/>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a:extLst>
                  <a:ext uri="{FF2B5EF4-FFF2-40B4-BE49-F238E27FC236}">
                    <a16:creationId xmlns:a16="http://schemas.microsoft.com/office/drawing/2014/main" id="{8BE09188-5390-EAF6-57B9-C2415A513649}"/>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a:extLst>
                  <a:ext uri="{FF2B5EF4-FFF2-40B4-BE49-F238E27FC236}">
                    <a16:creationId xmlns:a16="http://schemas.microsoft.com/office/drawing/2014/main" id="{A0445F5C-0750-EFA3-4200-2D94A5E4A325}"/>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a:extLst>
                  <a:ext uri="{FF2B5EF4-FFF2-40B4-BE49-F238E27FC236}">
                    <a16:creationId xmlns:a16="http://schemas.microsoft.com/office/drawing/2014/main" id="{ADCEDFE4-2E1C-3D89-CC79-918FB9FF0504}"/>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a:extLst>
                  <a:ext uri="{FF2B5EF4-FFF2-40B4-BE49-F238E27FC236}">
                    <a16:creationId xmlns:a16="http://schemas.microsoft.com/office/drawing/2014/main" id="{790EA320-70BC-F23E-849E-AE481F1D2837}"/>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a:extLst>
                  <a:ext uri="{FF2B5EF4-FFF2-40B4-BE49-F238E27FC236}">
                    <a16:creationId xmlns:a16="http://schemas.microsoft.com/office/drawing/2014/main" id="{6CA6D4BF-D8C1-ED65-08AE-3121782C3DF0}"/>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a:extLst>
                  <a:ext uri="{FF2B5EF4-FFF2-40B4-BE49-F238E27FC236}">
                    <a16:creationId xmlns:a16="http://schemas.microsoft.com/office/drawing/2014/main" id="{F0BE34C5-0E8B-9DE7-1468-D54957223823}"/>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a:extLst>
                  <a:ext uri="{FF2B5EF4-FFF2-40B4-BE49-F238E27FC236}">
                    <a16:creationId xmlns:a16="http://schemas.microsoft.com/office/drawing/2014/main" id="{2BB11FB3-6139-1A10-C8B1-FAD725CBF201}"/>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a:extLst>
                  <a:ext uri="{FF2B5EF4-FFF2-40B4-BE49-F238E27FC236}">
                    <a16:creationId xmlns:a16="http://schemas.microsoft.com/office/drawing/2014/main" id="{0A652A6F-8369-0431-F82F-0AC3A3D4B5D1}"/>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a:extLst>
                  <a:ext uri="{FF2B5EF4-FFF2-40B4-BE49-F238E27FC236}">
                    <a16:creationId xmlns:a16="http://schemas.microsoft.com/office/drawing/2014/main" id="{E569F5F3-ECCB-BDA9-DE57-7AF5C2548C87}"/>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a:extLst>
                  <a:ext uri="{FF2B5EF4-FFF2-40B4-BE49-F238E27FC236}">
                    <a16:creationId xmlns:a16="http://schemas.microsoft.com/office/drawing/2014/main" id="{2B0FA4D3-913B-CDA0-C007-729D0A937ABA}"/>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a:extLst>
                  <a:ext uri="{FF2B5EF4-FFF2-40B4-BE49-F238E27FC236}">
                    <a16:creationId xmlns:a16="http://schemas.microsoft.com/office/drawing/2014/main" id="{3A7C69FB-17FA-E555-0C8B-73659917943C}"/>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a:extLst>
                  <a:ext uri="{FF2B5EF4-FFF2-40B4-BE49-F238E27FC236}">
                    <a16:creationId xmlns:a16="http://schemas.microsoft.com/office/drawing/2014/main" id="{376A8028-39E1-277B-C809-42111C36A819}"/>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a:extLst>
                  <a:ext uri="{FF2B5EF4-FFF2-40B4-BE49-F238E27FC236}">
                    <a16:creationId xmlns:a16="http://schemas.microsoft.com/office/drawing/2014/main" id="{1271234A-93C0-071C-4EDA-CFE20E258524}"/>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a:extLst>
                  <a:ext uri="{FF2B5EF4-FFF2-40B4-BE49-F238E27FC236}">
                    <a16:creationId xmlns:a16="http://schemas.microsoft.com/office/drawing/2014/main" id="{7F6F3685-DC1F-7EF6-9F9B-915E90745E06}"/>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a:extLst>
                  <a:ext uri="{FF2B5EF4-FFF2-40B4-BE49-F238E27FC236}">
                    <a16:creationId xmlns:a16="http://schemas.microsoft.com/office/drawing/2014/main" id="{56B1DB56-1812-C55A-F6BE-7C7992EA1686}"/>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a:extLst>
                  <a:ext uri="{FF2B5EF4-FFF2-40B4-BE49-F238E27FC236}">
                    <a16:creationId xmlns:a16="http://schemas.microsoft.com/office/drawing/2014/main" id="{8B389011-A0A9-F550-CC60-41EAC850FA05}"/>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a:extLst>
                  <a:ext uri="{FF2B5EF4-FFF2-40B4-BE49-F238E27FC236}">
                    <a16:creationId xmlns:a16="http://schemas.microsoft.com/office/drawing/2014/main" id="{3AE53A26-1F16-A696-4D10-3F8C820DE855}"/>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a:extLst>
                  <a:ext uri="{FF2B5EF4-FFF2-40B4-BE49-F238E27FC236}">
                    <a16:creationId xmlns:a16="http://schemas.microsoft.com/office/drawing/2014/main" id="{0CCCF225-AEE1-3129-CDA0-10888B611BC8}"/>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a:extLst>
                  <a:ext uri="{FF2B5EF4-FFF2-40B4-BE49-F238E27FC236}">
                    <a16:creationId xmlns:a16="http://schemas.microsoft.com/office/drawing/2014/main" id="{A115FB83-9698-357F-9DAC-D4350112AAD7}"/>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a:extLst>
                  <a:ext uri="{FF2B5EF4-FFF2-40B4-BE49-F238E27FC236}">
                    <a16:creationId xmlns:a16="http://schemas.microsoft.com/office/drawing/2014/main" id="{A8D9E61C-DE7B-4FAF-ABA4-5C4AD471DD75}"/>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a:extLst>
                  <a:ext uri="{FF2B5EF4-FFF2-40B4-BE49-F238E27FC236}">
                    <a16:creationId xmlns:a16="http://schemas.microsoft.com/office/drawing/2014/main" id="{20A09BCA-F748-2D99-F54F-FE66FB7E615D}"/>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a:extLst>
                  <a:ext uri="{FF2B5EF4-FFF2-40B4-BE49-F238E27FC236}">
                    <a16:creationId xmlns:a16="http://schemas.microsoft.com/office/drawing/2014/main" id="{89CA1EF7-280A-F850-8404-94C903FA4250}"/>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a:extLst>
                  <a:ext uri="{FF2B5EF4-FFF2-40B4-BE49-F238E27FC236}">
                    <a16:creationId xmlns:a16="http://schemas.microsoft.com/office/drawing/2014/main" id="{E904D2B4-5FE2-880B-878C-7A7B9DEF9F82}"/>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a:extLst>
                  <a:ext uri="{FF2B5EF4-FFF2-40B4-BE49-F238E27FC236}">
                    <a16:creationId xmlns:a16="http://schemas.microsoft.com/office/drawing/2014/main" id="{80282C76-9D0D-6431-185D-CBB9F479A4E8}"/>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a:extLst>
                  <a:ext uri="{FF2B5EF4-FFF2-40B4-BE49-F238E27FC236}">
                    <a16:creationId xmlns:a16="http://schemas.microsoft.com/office/drawing/2014/main" id="{53EDA3DA-F524-3675-8B8D-DEE4CD9BD548}"/>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38946" name="Rectangle 34"/>
          <p:cNvSpPr>
            <a:spLocks noGrp="1" noChangeArrowheads="1"/>
          </p:cNvSpPr>
          <p:nvPr>
            <p:ph type="ctrTitle" sz="quarter"/>
          </p:nvPr>
        </p:nvSpPr>
        <p:spPr>
          <a:xfrm>
            <a:off x="1524000" y="2286000"/>
            <a:ext cx="10363200" cy="1143000"/>
          </a:xfrm>
        </p:spPr>
        <p:txBody>
          <a:bodyPr/>
          <a:lstStyle>
            <a:lvl1pPr algn="ctr">
              <a:defRPr>
                <a:solidFill>
                  <a:srgbClr val="00FFFF"/>
                </a:solidFill>
              </a:defRPr>
            </a:lvl1pPr>
          </a:lstStyle>
          <a:p>
            <a:r>
              <a:rPr lang="en-US"/>
              <a:t>Click to edit Master title style</a:t>
            </a:r>
          </a:p>
        </p:txBody>
      </p:sp>
      <p:sp>
        <p:nvSpPr>
          <p:cNvPr id="38947" name="Rectangle 35"/>
          <p:cNvSpPr>
            <a:spLocks noGrp="1" noChangeArrowheads="1"/>
          </p:cNvSpPr>
          <p:nvPr>
            <p:ph type="subTitle" sz="quarter" idx="1"/>
          </p:nvPr>
        </p:nvSpPr>
        <p:spPr>
          <a:xfrm>
            <a:off x="2438400" y="3886200"/>
            <a:ext cx="85344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F991F424-C427-B59A-BE7F-5A6F2FBFAAC8}"/>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FF9A501D-C645-ED4C-1F7A-AE47E4CC7823}"/>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65FC91F7-0537-DC0D-0A84-3ECE3A5F461E}"/>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28DD11C9-9D93-433D-92D4-D7F971B2E0EC}" type="slidenum">
              <a:rPr lang="en-US" altLang="en-US"/>
              <a:pPr>
                <a:defRPr/>
              </a:pPr>
              <a:t>‹#›</a:t>
            </a:fld>
            <a:endParaRPr lang="en-US" altLang="en-US"/>
          </a:p>
        </p:txBody>
      </p:sp>
    </p:spTree>
    <p:extLst>
      <p:ext uri="{BB962C8B-B14F-4D97-AF65-F5344CB8AC3E}">
        <p14:creationId xmlns:p14="http://schemas.microsoft.com/office/powerpoint/2010/main" val="678765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FFE69FE-4E88-4964-81C6-3AAF7914F218}"/>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21ECABFE-E5EF-B2AA-0E9D-3C32A91AD6CD}"/>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5482993-8BFD-96CF-EEB2-36A72577A554}"/>
              </a:ext>
            </a:extLst>
          </p:cNvPr>
          <p:cNvSpPr>
            <a:spLocks noGrp="1" noChangeArrowheads="1"/>
          </p:cNvSpPr>
          <p:nvPr>
            <p:ph type="sldNum" sz="quarter" idx="12"/>
          </p:nvPr>
        </p:nvSpPr>
        <p:spPr/>
        <p:txBody>
          <a:bodyPr/>
          <a:lstStyle>
            <a:lvl1pPr>
              <a:defRPr smtClean="0"/>
            </a:lvl1pPr>
          </a:lstStyle>
          <a:p>
            <a:pPr>
              <a:defRPr/>
            </a:pPr>
            <a:fld id="{B68E3B8E-5B4B-47EC-ABA3-AFB2C55B035D}" type="slidenum">
              <a:rPr lang="en-US" altLang="en-US"/>
              <a:pPr>
                <a:defRPr/>
              </a:pPr>
              <a:t>‹#›</a:t>
            </a:fld>
            <a:endParaRPr lang="en-US" altLang="en-US"/>
          </a:p>
        </p:txBody>
      </p:sp>
    </p:spTree>
    <p:extLst>
      <p:ext uri="{BB962C8B-B14F-4D97-AF65-F5344CB8AC3E}">
        <p14:creationId xmlns:p14="http://schemas.microsoft.com/office/powerpoint/2010/main" val="2175435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23917" y="609601"/>
            <a:ext cx="2599267"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609601"/>
            <a:ext cx="7596717"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177E2276-340F-FC1C-4E82-5D64F191D5B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5E6817BE-7DE2-CE82-D8A7-9C6491C4DBD6}"/>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5223E12C-DEA5-5E67-97A2-CC0A0D93DD03}"/>
              </a:ext>
            </a:extLst>
          </p:cNvPr>
          <p:cNvSpPr>
            <a:spLocks noGrp="1" noChangeArrowheads="1"/>
          </p:cNvSpPr>
          <p:nvPr>
            <p:ph type="sldNum" sz="quarter" idx="12"/>
          </p:nvPr>
        </p:nvSpPr>
        <p:spPr/>
        <p:txBody>
          <a:bodyPr/>
          <a:lstStyle>
            <a:lvl1pPr>
              <a:defRPr smtClean="0"/>
            </a:lvl1pPr>
          </a:lstStyle>
          <a:p>
            <a:pPr>
              <a:defRPr/>
            </a:pPr>
            <a:fld id="{097DF588-C10E-41FF-B296-E6932DE3291F}" type="slidenum">
              <a:rPr lang="en-US" altLang="en-US"/>
              <a:pPr>
                <a:defRPr/>
              </a:pPr>
              <a:t>‹#›</a:t>
            </a:fld>
            <a:endParaRPr lang="en-US" altLang="en-US"/>
          </a:p>
        </p:txBody>
      </p:sp>
    </p:spTree>
    <p:extLst>
      <p:ext uri="{BB962C8B-B14F-4D97-AF65-F5344CB8AC3E}">
        <p14:creationId xmlns:p14="http://schemas.microsoft.com/office/powerpoint/2010/main" val="2487245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59984" y="1946275"/>
            <a:ext cx="10363200" cy="4114800"/>
          </a:xfrm>
        </p:spPr>
        <p:txBody>
          <a:bodyPr/>
          <a:lstStyle/>
          <a:p>
            <a:pPr lvl="0"/>
            <a:endParaRPr lang="en-US" noProof="0"/>
          </a:p>
        </p:txBody>
      </p:sp>
      <p:sp>
        <p:nvSpPr>
          <p:cNvPr id="4" name="Rectangle 35">
            <a:extLst>
              <a:ext uri="{FF2B5EF4-FFF2-40B4-BE49-F238E27FC236}">
                <a16:creationId xmlns:a16="http://schemas.microsoft.com/office/drawing/2014/main" id="{E0B6ECDF-5AD1-A6B7-4493-C8832E98CC7B}"/>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865A068F-0DFE-48DC-A887-27049B999827}"/>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F33045A4-1D10-CDD3-FD0A-02B8A36A7412}"/>
              </a:ext>
            </a:extLst>
          </p:cNvPr>
          <p:cNvSpPr>
            <a:spLocks noGrp="1" noChangeArrowheads="1"/>
          </p:cNvSpPr>
          <p:nvPr>
            <p:ph type="sldNum" sz="quarter" idx="12"/>
          </p:nvPr>
        </p:nvSpPr>
        <p:spPr/>
        <p:txBody>
          <a:bodyPr/>
          <a:lstStyle>
            <a:lvl1pPr>
              <a:defRPr smtClean="0"/>
            </a:lvl1pPr>
          </a:lstStyle>
          <a:p>
            <a:pPr>
              <a:defRPr/>
            </a:pPr>
            <a:fld id="{9D71C071-BEF5-4080-BBA9-3688134E6BF9}" type="slidenum">
              <a:rPr lang="en-US" altLang="en-US"/>
              <a:pPr>
                <a:defRPr/>
              </a:pPr>
              <a:t>‹#›</a:t>
            </a:fld>
            <a:endParaRPr lang="en-US" altLang="en-US"/>
          </a:p>
        </p:txBody>
      </p:sp>
    </p:spTree>
    <p:extLst>
      <p:ext uri="{BB962C8B-B14F-4D97-AF65-F5344CB8AC3E}">
        <p14:creationId xmlns:p14="http://schemas.microsoft.com/office/powerpoint/2010/main" val="1295981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559984" y="1946275"/>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2450468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7184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6732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4658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8162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2349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6382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5937EF32-3A73-9E49-F8D3-769DEEA4CDE1}"/>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66D13BAB-CCC8-9908-0E69-4E65EF742A59}"/>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AB896BD1-1021-301F-9518-E7A85D1A5FAF}"/>
              </a:ext>
            </a:extLst>
          </p:cNvPr>
          <p:cNvSpPr>
            <a:spLocks noGrp="1" noChangeArrowheads="1"/>
          </p:cNvSpPr>
          <p:nvPr>
            <p:ph type="sldNum" sz="quarter" idx="12"/>
          </p:nvPr>
        </p:nvSpPr>
        <p:spPr/>
        <p:txBody>
          <a:bodyPr/>
          <a:lstStyle>
            <a:lvl1pPr>
              <a:defRPr smtClean="0"/>
            </a:lvl1pPr>
          </a:lstStyle>
          <a:p>
            <a:pPr>
              <a:defRPr/>
            </a:pPr>
            <a:fld id="{C07200EB-991A-4FE1-91DB-C9F6DE8B1E46}" type="slidenum">
              <a:rPr lang="en-US" altLang="en-US"/>
              <a:pPr>
                <a:defRPr/>
              </a:pPr>
              <a:t>‹#›</a:t>
            </a:fld>
            <a:endParaRPr lang="en-US" altLang="en-US"/>
          </a:p>
        </p:txBody>
      </p:sp>
    </p:spTree>
    <p:extLst>
      <p:ext uri="{BB962C8B-B14F-4D97-AF65-F5344CB8AC3E}">
        <p14:creationId xmlns:p14="http://schemas.microsoft.com/office/powerpoint/2010/main" val="393667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667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3072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3432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extLst>
      <p:ext uri="{BB962C8B-B14F-4D97-AF65-F5344CB8AC3E}">
        <p14:creationId xmlns:p14="http://schemas.microsoft.com/office/powerpoint/2010/main" val="1238809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11/19/2022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extLst>
      <p:ext uri="{BB962C8B-B14F-4D97-AF65-F5344CB8AC3E}">
        <p14:creationId xmlns:p14="http://schemas.microsoft.com/office/powerpoint/2010/main" val="9929964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BD85A5CC-2907-4BF9-824D-5877B2E017CA}" type="slidenum">
              <a:rPr lang="en-US"/>
              <a:pPr>
                <a:defRPr/>
              </a:pPr>
              <a:t>‹#›</a:t>
            </a:fld>
            <a:endParaRPr lang="en-US"/>
          </a:p>
        </p:txBody>
      </p:sp>
    </p:spTree>
    <p:extLst>
      <p:ext uri="{BB962C8B-B14F-4D97-AF65-F5344CB8AC3E}">
        <p14:creationId xmlns:p14="http://schemas.microsoft.com/office/powerpoint/2010/main" val="10036268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dt" sz="half" idx="10"/>
          </p:nvPr>
        </p:nvSpPr>
        <p:spPr>
          <a:ln/>
        </p:spPr>
        <p:txBody>
          <a:bodyPr/>
          <a:lstStyle>
            <a:lvl1pPr>
              <a:defRPr/>
            </a:lvl1pPr>
          </a:lstStyle>
          <a:p>
            <a:pPr>
              <a:defRPr/>
            </a:pPr>
            <a:fld id="{DF3D671D-A2A5-4CD9-8A9B-1F7FC052D772}" type="datetime1">
              <a:rPr lang="en-US"/>
              <a:pPr>
                <a:defRPr/>
              </a:pPr>
              <a:t>11/19/2022</a:t>
            </a:fld>
            <a:endParaRPr lang="en-US"/>
          </a:p>
        </p:txBody>
      </p:sp>
      <p:sp>
        <p:nvSpPr>
          <p:cNvPr id="4" name="Rectangle 1030"/>
          <p:cNvSpPr>
            <a:spLocks noGrp="1" noChangeArrowheads="1"/>
          </p:cNvSpPr>
          <p:nvPr>
            <p:ph type="ftr" sz="quarter" idx="11"/>
          </p:nvPr>
        </p:nvSpPr>
        <p:spPr>
          <a:ln/>
        </p:spPr>
        <p:txBody>
          <a:bodyPr/>
          <a:lstStyle>
            <a:lvl1pPr>
              <a:defRPr/>
            </a:lvl1pPr>
          </a:lstStyle>
          <a:p>
            <a:pPr>
              <a:defRPr/>
            </a:pPr>
            <a:r>
              <a:rPr lang="en-US"/>
              <a:t>DANIEL</a:t>
            </a:r>
          </a:p>
        </p:txBody>
      </p:sp>
      <p:sp>
        <p:nvSpPr>
          <p:cNvPr id="5" name="Rectangle 1031"/>
          <p:cNvSpPr>
            <a:spLocks noGrp="1" noChangeArrowheads="1"/>
          </p:cNvSpPr>
          <p:nvPr>
            <p:ph type="sldNum" sz="quarter" idx="12"/>
          </p:nvPr>
        </p:nvSpPr>
        <p:spPr>
          <a:ln/>
        </p:spPr>
        <p:txBody>
          <a:bodyPr/>
          <a:lstStyle>
            <a:lvl1pPr>
              <a:defRPr/>
            </a:lvl1pPr>
          </a:lstStyle>
          <a:p>
            <a:pPr>
              <a:defRPr/>
            </a:pPr>
            <a:fld id="{92FA45A4-3805-48A4-AA47-434E5CC7F107}" type="slidenum">
              <a:rPr lang="en-US"/>
              <a:pPr>
                <a:defRPr/>
              </a:pPr>
              <a:t>‹#›</a:t>
            </a:fld>
            <a:endParaRPr lang="en-US"/>
          </a:p>
        </p:txBody>
      </p:sp>
    </p:spTree>
    <p:extLst>
      <p:ext uri="{BB962C8B-B14F-4D97-AF65-F5344CB8AC3E}">
        <p14:creationId xmlns:p14="http://schemas.microsoft.com/office/powerpoint/2010/main" val="38143917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SmartArt Placeholder 2"/>
          <p:cNvSpPr>
            <a:spLocks noGrp="1"/>
          </p:cNvSpPr>
          <p:nvPr>
            <p:ph type="dgm" idx="1"/>
          </p:nvPr>
        </p:nvSpPr>
        <p:spPr>
          <a:xfrm>
            <a:off x="1524000" y="1981200"/>
            <a:ext cx="10363200" cy="4114800"/>
          </a:xfrm>
        </p:spPr>
        <p:txBody>
          <a:bodyPr/>
          <a:lstStyle/>
          <a:p>
            <a:pPr lvl="0"/>
            <a:endParaRPr lang="en-US" noProof="0"/>
          </a:p>
        </p:txBody>
      </p:sp>
      <p:sp>
        <p:nvSpPr>
          <p:cNvPr id="4" name="Rectangle 36"/>
          <p:cNvSpPr>
            <a:spLocks noGrp="1" noChangeArrowheads="1"/>
          </p:cNvSpPr>
          <p:nvPr>
            <p:ph type="dt" sz="half" idx="10"/>
          </p:nvPr>
        </p:nvSpPr>
        <p:spPr/>
        <p:txBody>
          <a:bodyPr/>
          <a:lstStyle>
            <a:lvl1pPr>
              <a:defRPr/>
            </a:lvl1pPr>
          </a:lstStyle>
          <a:p>
            <a:pPr>
              <a:defRPr/>
            </a:pPr>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fld id="{32F9550C-4842-44BB-ABB1-FF2905F89024}" type="slidenum">
              <a:rPr lang="en-US" altLang="en-US"/>
              <a:pPr/>
              <a:t>‹#›</a:t>
            </a:fld>
            <a:endParaRPr lang="en-US" altLang="en-US"/>
          </a:p>
        </p:txBody>
      </p:sp>
    </p:spTree>
    <p:extLst>
      <p:ext uri="{BB962C8B-B14F-4D97-AF65-F5344CB8AC3E}">
        <p14:creationId xmlns:p14="http://schemas.microsoft.com/office/powerpoint/2010/main" val="13243730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812800" y="1981200"/>
            <a:ext cx="10363200" cy="4114800"/>
          </a:xfrm>
        </p:spPr>
        <p:txBody>
          <a:bodyPr/>
          <a:lstStyle/>
          <a:p>
            <a:pPr lvl="0"/>
            <a:endParaRPr lang="en-US" noProof="0"/>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6B196BFA-0DE7-4BE2-97C4-13B184514A8C}" type="slidenum">
              <a:rPr lang="en-US" altLang="en-US"/>
              <a:pPr>
                <a:defRPr/>
              </a:pPr>
              <a:t>‹#›</a:t>
            </a:fld>
            <a:endParaRPr lang="en-US" altLang="en-US"/>
          </a:p>
        </p:txBody>
      </p:sp>
    </p:spTree>
    <p:extLst>
      <p:ext uri="{BB962C8B-B14F-4D97-AF65-F5344CB8AC3E}">
        <p14:creationId xmlns:p14="http://schemas.microsoft.com/office/powerpoint/2010/main" val="26123503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A7638D0F-AF1C-4AFB-8987-872321CF80B4}" type="slidenum">
              <a:rPr lang="en-US" altLang="en-US"/>
              <a:pPr>
                <a:defRPr/>
              </a:pPr>
              <a:t>‹#›</a:t>
            </a:fld>
            <a:endParaRPr lang="en-US" altLang="en-US"/>
          </a:p>
        </p:txBody>
      </p:sp>
    </p:spTree>
    <p:extLst>
      <p:ext uri="{BB962C8B-B14F-4D97-AF65-F5344CB8AC3E}">
        <p14:creationId xmlns:p14="http://schemas.microsoft.com/office/powerpoint/2010/main" val="3098369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4F7235A3-BD51-1D0D-6A40-B4EE136F3D7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F7EB1D6E-ACB1-9323-44A7-5F03367CA35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E5D8DE6C-B1E9-5CDC-5121-025F8CAAEF50}"/>
              </a:ext>
            </a:extLst>
          </p:cNvPr>
          <p:cNvSpPr>
            <a:spLocks noGrp="1" noChangeArrowheads="1"/>
          </p:cNvSpPr>
          <p:nvPr>
            <p:ph type="sldNum" sz="quarter" idx="12"/>
          </p:nvPr>
        </p:nvSpPr>
        <p:spPr/>
        <p:txBody>
          <a:bodyPr/>
          <a:lstStyle>
            <a:lvl1pPr>
              <a:defRPr smtClean="0"/>
            </a:lvl1pPr>
          </a:lstStyle>
          <a:p>
            <a:pPr>
              <a:defRPr/>
            </a:pPr>
            <a:fld id="{D27244FE-3536-43D2-B673-EDB4061C6948}" type="slidenum">
              <a:rPr lang="en-US" altLang="en-US"/>
              <a:pPr>
                <a:defRPr/>
              </a:pPr>
              <a:t>‹#›</a:t>
            </a:fld>
            <a:endParaRPr lang="en-US" altLang="en-US"/>
          </a:p>
        </p:txBody>
      </p:sp>
    </p:spTree>
    <p:extLst>
      <p:ext uri="{BB962C8B-B14F-4D97-AF65-F5344CB8AC3E}">
        <p14:creationId xmlns:p14="http://schemas.microsoft.com/office/powerpoint/2010/main" val="68634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599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31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2F70D892-2506-5E33-0376-D02C52F5229C}"/>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D0F157F0-DFFA-FE53-A99B-F9D245B8575E}"/>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FFFA34E0-AAB2-8AD3-8695-0580B6F9D2F0}"/>
              </a:ext>
            </a:extLst>
          </p:cNvPr>
          <p:cNvSpPr>
            <a:spLocks noGrp="1" noChangeArrowheads="1"/>
          </p:cNvSpPr>
          <p:nvPr>
            <p:ph type="sldNum" sz="quarter" idx="12"/>
          </p:nvPr>
        </p:nvSpPr>
        <p:spPr/>
        <p:txBody>
          <a:bodyPr/>
          <a:lstStyle>
            <a:lvl1pPr>
              <a:defRPr smtClean="0"/>
            </a:lvl1pPr>
          </a:lstStyle>
          <a:p>
            <a:pPr>
              <a:defRPr/>
            </a:pPr>
            <a:fld id="{790E2EA2-9CE6-4C73-B271-57490F731DCA}" type="slidenum">
              <a:rPr lang="en-US" altLang="en-US"/>
              <a:pPr>
                <a:defRPr/>
              </a:pPr>
              <a:t>‹#›</a:t>
            </a:fld>
            <a:endParaRPr lang="en-US" altLang="en-US"/>
          </a:p>
        </p:txBody>
      </p:sp>
    </p:spTree>
    <p:extLst>
      <p:ext uri="{BB962C8B-B14F-4D97-AF65-F5344CB8AC3E}">
        <p14:creationId xmlns:p14="http://schemas.microsoft.com/office/powerpoint/2010/main" val="224134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4A56C7CA-64A8-D8AB-8C56-7B59A47FA322}"/>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DAC97FC5-7DE4-4504-4379-D095F0A3240B}"/>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E0EA6888-75FB-407B-E137-7C0DA57838B5}"/>
              </a:ext>
            </a:extLst>
          </p:cNvPr>
          <p:cNvSpPr>
            <a:spLocks noGrp="1" noChangeArrowheads="1"/>
          </p:cNvSpPr>
          <p:nvPr>
            <p:ph type="sldNum" sz="quarter" idx="12"/>
          </p:nvPr>
        </p:nvSpPr>
        <p:spPr/>
        <p:txBody>
          <a:bodyPr/>
          <a:lstStyle>
            <a:lvl1pPr>
              <a:defRPr smtClean="0"/>
            </a:lvl1pPr>
          </a:lstStyle>
          <a:p>
            <a:pPr>
              <a:defRPr/>
            </a:pPr>
            <a:fld id="{E668F61C-35DC-4B79-9FA1-3558FF7CE09B}" type="slidenum">
              <a:rPr lang="en-US" altLang="en-US"/>
              <a:pPr>
                <a:defRPr/>
              </a:pPr>
              <a:t>‹#›</a:t>
            </a:fld>
            <a:endParaRPr lang="en-US" altLang="en-US"/>
          </a:p>
        </p:txBody>
      </p:sp>
    </p:spTree>
    <p:extLst>
      <p:ext uri="{BB962C8B-B14F-4D97-AF65-F5344CB8AC3E}">
        <p14:creationId xmlns:p14="http://schemas.microsoft.com/office/powerpoint/2010/main" val="2118087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1DD59262-0348-DB43-7E7B-92C258FB255F}"/>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DC22EFCA-0ADF-73AB-718F-D6C4756242E6}"/>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F69623EC-8E66-C2A1-C82E-50446D4197C9}"/>
              </a:ext>
            </a:extLst>
          </p:cNvPr>
          <p:cNvSpPr>
            <a:spLocks noGrp="1" noChangeArrowheads="1"/>
          </p:cNvSpPr>
          <p:nvPr>
            <p:ph type="sldNum" sz="quarter" idx="12"/>
          </p:nvPr>
        </p:nvSpPr>
        <p:spPr/>
        <p:txBody>
          <a:bodyPr/>
          <a:lstStyle>
            <a:lvl1pPr>
              <a:defRPr smtClean="0"/>
            </a:lvl1pPr>
          </a:lstStyle>
          <a:p>
            <a:pPr>
              <a:defRPr/>
            </a:pPr>
            <a:fld id="{9E6B5554-FA75-4E86-A13A-CDAF27C31F27}" type="slidenum">
              <a:rPr lang="en-US" altLang="en-US"/>
              <a:pPr>
                <a:defRPr/>
              </a:pPr>
              <a:t>‹#›</a:t>
            </a:fld>
            <a:endParaRPr lang="en-US" altLang="en-US"/>
          </a:p>
        </p:txBody>
      </p:sp>
    </p:spTree>
    <p:extLst>
      <p:ext uri="{BB962C8B-B14F-4D97-AF65-F5344CB8AC3E}">
        <p14:creationId xmlns:p14="http://schemas.microsoft.com/office/powerpoint/2010/main" val="94990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715473E0-5559-F804-9090-F45FB0048C80}"/>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BBCA76AE-2E28-9F8A-5EE6-0B80A070F22A}"/>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CEE71234-54C8-57CA-D690-3C02F8B4A3A1}"/>
              </a:ext>
            </a:extLst>
          </p:cNvPr>
          <p:cNvSpPr>
            <a:spLocks noGrp="1" noChangeArrowheads="1"/>
          </p:cNvSpPr>
          <p:nvPr>
            <p:ph type="sldNum" sz="quarter" idx="12"/>
          </p:nvPr>
        </p:nvSpPr>
        <p:spPr/>
        <p:txBody>
          <a:bodyPr/>
          <a:lstStyle>
            <a:lvl1pPr>
              <a:defRPr smtClean="0"/>
            </a:lvl1pPr>
          </a:lstStyle>
          <a:p>
            <a:pPr>
              <a:defRPr/>
            </a:pPr>
            <a:fld id="{51AF59A2-8ADD-4864-9BFD-7BF621015B14}" type="slidenum">
              <a:rPr lang="en-US" altLang="en-US"/>
              <a:pPr>
                <a:defRPr/>
              </a:pPr>
              <a:t>‹#›</a:t>
            </a:fld>
            <a:endParaRPr lang="en-US" altLang="en-US"/>
          </a:p>
        </p:txBody>
      </p:sp>
    </p:spTree>
    <p:extLst>
      <p:ext uri="{BB962C8B-B14F-4D97-AF65-F5344CB8AC3E}">
        <p14:creationId xmlns:p14="http://schemas.microsoft.com/office/powerpoint/2010/main" val="808611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67BBBC5D-39C0-E83A-5F26-88A169227C25}"/>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53F80C0-AA45-72F0-A4B7-DCADBFCA1201}"/>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D097DFC1-5EF0-A826-3C29-6B3F7C405E72}"/>
              </a:ext>
            </a:extLst>
          </p:cNvPr>
          <p:cNvSpPr>
            <a:spLocks noGrp="1" noChangeArrowheads="1"/>
          </p:cNvSpPr>
          <p:nvPr>
            <p:ph type="sldNum" sz="quarter" idx="12"/>
          </p:nvPr>
        </p:nvSpPr>
        <p:spPr/>
        <p:txBody>
          <a:bodyPr/>
          <a:lstStyle>
            <a:lvl1pPr>
              <a:defRPr smtClean="0"/>
            </a:lvl1pPr>
          </a:lstStyle>
          <a:p>
            <a:pPr>
              <a:defRPr/>
            </a:pPr>
            <a:fld id="{632669C9-D97E-449C-B1B0-CABC96403C34}" type="slidenum">
              <a:rPr lang="en-US" altLang="en-US"/>
              <a:pPr>
                <a:defRPr/>
              </a:pPr>
              <a:t>‹#›</a:t>
            </a:fld>
            <a:endParaRPr lang="en-US" altLang="en-US"/>
          </a:p>
        </p:txBody>
      </p:sp>
    </p:spTree>
    <p:extLst>
      <p:ext uri="{BB962C8B-B14F-4D97-AF65-F5344CB8AC3E}">
        <p14:creationId xmlns:p14="http://schemas.microsoft.com/office/powerpoint/2010/main" val="3083719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5796B415-E482-0ABA-87A0-CF66D8817476}"/>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208D26D7-8F88-895C-B231-C63EC1D06704}"/>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34FDBDD0-D3A8-D202-0F4C-75688DA285CE}"/>
              </a:ext>
            </a:extLst>
          </p:cNvPr>
          <p:cNvSpPr>
            <a:spLocks noGrp="1" noChangeArrowheads="1"/>
          </p:cNvSpPr>
          <p:nvPr>
            <p:ph type="sldNum" sz="quarter" idx="12"/>
          </p:nvPr>
        </p:nvSpPr>
        <p:spPr/>
        <p:txBody>
          <a:bodyPr/>
          <a:lstStyle>
            <a:lvl1pPr>
              <a:defRPr smtClean="0"/>
            </a:lvl1pPr>
          </a:lstStyle>
          <a:p>
            <a:pPr>
              <a:defRPr/>
            </a:pPr>
            <a:fld id="{95F2AD91-684D-4D77-AE4F-2CFFE84A6A71}" type="slidenum">
              <a:rPr lang="en-US" altLang="en-US"/>
              <a:pPr>
                <a:defRPr/>
              </a:pPr>
              <a:t>‹#›</a:t>
            </a:fld>
            <a:endParaRPr lang="en-US" altLang="en-US"/>
          </a:p>
        </p:txBody>
      </p:sp>
    </p:spTree>
    <p:extLst>
      <p:ext uri="{BB962C8B-B14F-4D97-AF65-F5344CB8AC3E}">
        <p14:creationId xmlns:p14="http://schemas.microsoft.com/office/powerpoint/2010/main" val="149991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598F0CD2-8E28-0196-2B26-040A583C6489}"/>
              </a:ext>
            </a:extLst>
          </p:cNvPr>
          <p:cNvGrpSpPr>
            <a:grpSpLocks/>
          </p:cNvGrpSpPr>
          <p:nvPr/>
        </p:nvGrpSpPr>
        <p:grpSpPr bwMode="auto">
          <a:xfrm>
            <a:off x="0" y="0"/>
            <a:ext cx="1447800" cy="6854825"/>
            <a:chOff x="0" y="0"/>
            <a:chExt cx="684" cy="4318"/>
          </a:xfrm>
        </p:grpSpPr>
        <p:sp>
          <p:nvSpPr>
            <p:cNvPr id="37891" name="Rectangle 3">
              <a:extLst>
                <a:ext uri="{FF2B5EF4-FFF2-40B4-BE49-F238E27FC236}">
                  <a16:creationId xmlns:a16="http://schemas.microsoft.com/office/drawing/2014/main" id="{BB28B39A-E552-3243-F67E-DA18870268C3}"/>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FCB39ADA-4387-5DD4-28D3-9480AB72F3D7}"/>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8B0C6602-F639-5FF2-13F4-62EAD51D1696}"/>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6">
                <a:extLst>
                  <a:ext uri="{FF2B5EF4-FFF2-40B4-BE49-F238E27FC236}">
                    <a16:creationId xmlns:a16="http://schemas.microsoft.com/office/drawing/2014/main" id="{803D73D7-C1C9-1F9F-9156-897E51A52E20}"/>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7">
                <a:extLst>
                  <a:ext uri="{FF2B5EF4-FFF2-40B4-BE49-F238E27FC236}">
                    <a16:creationId xmlns:a16="http://schemas.microsoft.com/office/drawing/2014/main" id="{0984B52C-C345-1619-72BA-35241F7FF4AC}"/>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8">
                <a:extLst>
                  <a:ext uri="{FF2B5EF4-FFF2-40B4-BE49-F238E27FC236}">
                    <a16:creationId xmlns:a16="http://schemas.microsoft.com/office/drawing/2014/main" id="{FC40FBFC-9328-2626-2A2A-843732ADD5EC}"/>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9">
                <a:extLst>
                  <a:ext uri="{FF2B5EF4-FFF2-40B4-BE49-F238E27FC236}">
                    <a16:creationId xmlns:a16="http://schemas.microsoft.com/office/drawing/2014/main" id="{17E796C2-EC83-41DF-32FE-84200B6E8EE0}"/>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
                <a:extLst>
                  <a:ext uri="{FF2B5EF4-FFF2-40B4-BE49-F238E27FC236}">
                    <a16:creationId xmlns:a16="http://schemas.microsoft.com/office/drawing/2014/main" id="{FC65B5C8-ADB8-A9DF-EB80-09996DBE7228}"/>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1">
                <a:extLst>
                  <a:ext uri="{FF2B5EF4-FFF2-40B4-BE49-F238E27FC236}">
                    <a16:creationId xmlns:a16="http://schemas.microsoft.com/office/drawing/2014/main" id="{DDBAF225-8136-E87B-5E24-DCDE94C12983}"/>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2">
                <a:extLst>
                  <a:ext uri="{FF2B5EF4-FFF2-40B4-BE49-F238E27FC236}">
                    <a16:creationId xmlns:a16="http://schemas.microsoft.com/office/drawing/2014/main" id="{5BC7E8EF-8C04-A673-7ED5-22EA9BA090D7}"/>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3">
                <a:extLst>
                  <a:ext uri="{FF2B5EF4-FFF2-40B4-BE49-F238E27FC236}">
                    <a16:creationId xmlns:a16="http://schemas.microsoft.com/office/drawing/2014/main" id="{575602DD-0195-2369-8B20-1FD7CB5DD906}"/>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4">
                <a:extLst>
                  <a:ext uri="{FF2B5EF4-FFF2-40B4-BE49-F238E27FC236}">
                    <a16:creationId xmlns:a16="http://schemas.microsoft.com/office/drawing/2014/main" id="{355A6B12-CEA4-7A4B-B26B-C37BD9D490E2}"/>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5">
                <a:extLst>
                  <a:ext uri="{FF2B5EF4-FFF2-40B4-BE49-F238E27FC236}">
                    <a16:creationId xmlns:a16="http://schemas.microsoft.com/office/drawing/2014/main" id="{C5B6AD59-D9AD-A619-2310-146068F4F69F}"/>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6">
                <a:extLst>
                  <a:ext uri="{FF2B5EF4-FFF2-40B4-BE49-F238E27FC236}">
                    <a16:creationId xmlns:a16="http://schemas.microsoft.com/office/drawing/2014/main" id="{8DF078F1-3624-65E0-F813-01653BA1FBF5}"/>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7">
                <a:extLst>
                  <a:ext uri="{FF2B5EF4-FFF2-40B4-BE49-F238E27FC236}">
                    <a16:creationId xmlns:a16="http://schemas.microsoft.com/office/drawing/2014/main" id="{E7FFD1C5-5065-2213-A7B8-F31B102BF8B3}"/>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8">
                <a:extLst>
                  <a:ext uri="{FF2B5EF4-FFF2-40B4-BE49-F238E27FC236}">
                    <a16:creationId xmlns:a16="http://schemas.microsoft.com/office/drawing/2014/main" id="{474C445E-6488-B759-B05E-A0A0748DF769}"/>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9">
                <a:extLst>
                  <a:ext uri="{FF2B5EF4-FFF2-40B4-BE49-F238E27FC236}">
                    <a16:creationId xmlns:a16="http://schemas.microsoft.com/office/drawing/2014/main" id="{8FC28E01-3CA8-64CF-53B6-1D77F3C8DD8B}"/>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20">
                <a:extLst>
                  <a:ext uri="{FF2B5EF4-FFF2-40B4-BE49-F238E27FC236}">
                    <a16:creationId xmlns:a16="http://schemas.microsoft.com/office/drawing/2014/main" id="{B2EF0E4F-38F2-2617-D353-7A8B3F4B0E7A}"/>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21">
                <a:extLst>
                  <a:ext uri="{FF2B5EF4-FFF2-40B4-BE49-F238E27FC236}">
                    <a16:creationId xmlns:a16="http://schemas.microsoft.com/office/drawing/2014/main" id="{69CD4C2E-0864-CB18-2D98-6CE2A0B3E97C}"/>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22">
                <a:extLst>
                  <a:ext uri="{FF2B5EF4-FFF2-40B4-BE49-F238E27FC236}">
                    <a16:creationId xmlns:a16="http://schemas.microsoft.com/office/drawing/2014/main" id="{E4414374-1987-AEB8-AC5F-39138DB4EEF4}"/>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23">
                <a:extLst>
                  <a:ext uri="{FF2B5EF4-FFF2-40B4-BE49-F238E27FC236}">
                    <a16:creationId xmlns:a16="http://schemas.microsoft.com/office/drawing/2014/main" id="{87D23D71-082D-405F-8DFB-580E202116B8}"/>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24">
                <a:extLst>
                  <a:ext uri="{FF2B5EF4-FFF2-40B4-BE49-F238E27FC236}">
                    <a16:creationId xmlns:a16="http://schemas.microsoft.com/office/drawing/2014/main" id="{30E38449-3B1A-762A-2A09-87BD60464194}"/>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25">
                <a:extLst>
                  <a:ext uri="{FF2B5EF4-FFF2-40B4-BE49-F238E27FC236}">
                    <a16:creationId xmlns:a16="http://schemas.microsoft.com/office/drawing/2014/main" id="{12C6C5D3-B6BA-69C8-1A1D-D1448CF1581D}"/>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26">
                <a:extLst>
                  <a:ext uri="{FF2B5EF4-FFF2-40B4-BE49-F238E27FC236}">
                    <a16:creationId xmlns:a16="http://schemas.microsoft.com/office/drawing/2014/main" id="{FFF76EB3-BCEA-B27F-CFF0-C9C8FC7236E5}"/>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27">
                <a:extLst>
                  <a:ext uri="{FF2B5EF4-FFF2-40B4-BE49-F238E27FC236}">
                    <a16:creationId xmlns:a16="http://schemas.microsoft.com/office/drawing/2014/main" id="{2F758DF3-4D4C-0233-EF2C-D41F3FC477C9}"/>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28">
                <a:extLst>
                  <a:ext uri="{FF2B5EF4-FFF2-40B4-BE49-F238E27FC236}">
                    <a16:creationId xmlns:a16="http://schemas.microsoft.com/office/drawing/2014/main" id="{B1A45B67-BE29-966A-BA20-798AEE868A1F}"/>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29">
                <a:extLst>
                  <a:ext uri="{FF2B5EF4-FFF2-40B4-BE49-F238E27FC236}">
                    <a16:creationId xmlns:a16="http://schemas.microsoft.com/office/drawing/2014/main" id="{B26C85B8-E762-C0D3-8900-C8552716E4B7}"/>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30">
                <a:extLst>
                  <a:ext uri="{FF2B5EF4-FFF2-40B4-BE49-F238E27FC236}">
                    <a16:creationId xmlns:a16="http://schemas.microsoft.com/office/drawing/2014/main" id="{16A85AA8-9E00-93D6-4CA4-056F304D84D3}"/>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31">
                <a:extLst>
                  <a:ext uri="{FF2B5EF4-FFF2-40B4-BE49-F238E27FC236}">
                    <a16:creationId xmlns:a16="http://schemas.microsoft.com/office/drawing/2014/main" id="{FC4DA4F8-F364-FC0A-66C6-A42931313429}"/>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32">
                <a:extLst>
                  <a:ext uri="{FF2B5EF4-FFF2-40B4-BE49-F238E27FC236}">
                    <a16:creationId xmlns:a16="http://schemas.microsoft.com/office/drawing/2014/main" id="{7534B785-AB1C-68C7-47CA-274FC621DEB2}"/>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33">
                <a:extLst>
                  <a:ext uri="{FF2B5EF4-FFF2-40B4-BE49-F238E27FC236}">
                    <a16:creationId xmlns:a16="http://schemas.microsoft.com/office/drawing/2014/main" id="{C6A67BE9-9829-C337-9ED4-C84175EF3930}"/>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34">
            <a:extLst>
              <a:ext uri="{FF2B5EF4-FFF2-40B4-BE49-F238E27FC236}">
                <a16:creationId xmlns:a16="http://schemas.microsoft.com/office/drawing/2014/main" id="{8422AEB7-F477-5522-3120-A38F7B0705EF}"/>
              </a:ext>
            </a:extLst>
          </p:cNvPr>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37923" name="Rectangle 35">
            <a:extLst>
              <a:ext uri="{FF2B5EF4-FFF2-40B4-BE49-F238E27FC236}">
                <a16:creationId xmlns:a16="http://schemas.microsoft.com/office/drawing/2014/main" id="{7576B130-125F-A0FC-67DD-9C3B36684BD0}"/>
              </a:ext>
            </a:extLst>
          </p:cNvPr>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dirty="0"/>
          </a:p>
        </p:txBody>
      </p:sp>
      <p:sp>
        <p:nvSpPr>
          <p:cNvPr id="37924" name="Rectangle 36">
            <a:extLst>
              <a:ext uri="{FF2B5EF4-FFF2-40B4-BE49-F238E27FC236}">
                <a16:creationId xmlns:a16="http://schemas.microsoft.com/office/drawing/2014/main" id="{AF845C94-12CA-E9B2-4CAF-C37AF5A423D9}"/>
              </a:ext>
            </a:extLst>
          </p:cNvPr>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dirty="0"/>
          </a:p>
        </p:txBody>
      </p:sp>
      <p:sp>
        <p:nvSpPr>
          <p:cNvPr id="37925" name="Rectangle 37">
            <a:extLst>
              <a:ext uri="{FF2B5EF4-FFF2-40B4-BE49-F238E27FC236}">
                <a16:creationId xmlns:a16="http://schemas.microsoft.com/office/drawing/2014/main" id="{65C1B6AF-2BB9-6F77-3A5B-ED41E3F9E63F}"/>
              </a:ext>
            </a:extLst>
          </p:cNvPr>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65A036BE-C698-4817-B8F4-7690D465CCD6}" type="slidenum">
              <a:rPr lang="en-US" altLang="en-US" smtClean="0"/>
              <a:pPr>
                <a:defRPr/>
              </a:pPr>
              <a:t>‹#›</a:t>
            </a:fld>
            <a:endParaRPr lang="en-US" altLang="en-US" dirty="0"/>
          </a:p>
        </p:txBody>
      </p:sp>
      <p:sp>
        <p:nvSpPr>
          <p:cNvPr id="37926" name="Rectangle 38">
            <a:extLst>
              <a:ext uri="{FF2B5EF4-FFF2-40B4-BE49-F238E27FC236}">
                <a16:creationId xmlns:a16="http://schemas.microsoft.com/office/drawing/2014/main" id="{26638F89-1808-5990-DF77-B55C8ED61663}"/>
              </a:ext>
            </a:extLst>
          </p:cNvPr>
          <p:cNvSpPr>
            <a:spLocks noGrp="1" noChangeArrowheads="1"/>
          </p:cNvSpPr>
          <p:nvPr>
            <p:ph type="body" idx="1"/>
          </p:nvPr>
        </p:nvSpPr>
        <p:spPr bwMode="auto">
          <a:xfrm>
            <a:off x="1560513"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64"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3"/>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524000" y="609600"/>
            <a:ext cx="103632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5443242"/>
      </p:ext>
    </p:extLst>
  </p:cSld>
  <p:clrMap bg1="dk2" tx1="lt1" bg2="dk1"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2362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200" b="0" i="0" u="none"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mn-cs"/>
              </a:rPr>
              <a:t>Dr. Andy Woods</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Senior Pastor – Sugar Land Bible Church</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President – Chafer Theological Seminary</a:t>
            </a:r>
          </a:p>
        </p:txBody>
      </p:sp>
      <p:pic>
        <p:nvPicPr>
          <p:cNvPr id="7" name="Picture 6">
            <a:extLst>
              <a:ext uri="{FF2B5EF4-FFF2-40B4-BE49-F238E27FC236}">
                <a16:creationId xmlns:a16="http://schemas.microsoft.com/office/drawing/2014/main" id="{1F1C9DD5-DAD3-475F-944B-639177036F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5245395"/>
            <a:ext cx="913733" cy="1371600"/>
          </a:xfrm>
          <a:prstGeom prst="rect">
            <a:avLst/>
          </a:prstGeom>
        </p:spPr>
      </p:pic>
      <p:pic>
        <p:nvPicPr>
          <p:cNvPr id="4" name="Picture 3" descr="A picture containing text, nature, cloud&#10;&#10;Description automatically generated">
            <a:extLst>
              <a:ext uri="{FF2B5EF4-FFF2-40B4-BE49-F238E27FC236}">
                <a16:creationId xmlns:a16="http://schemas.microsoft.com/office/drawing/2014/main" id="{8CF67377-A97C-A301-B0CE-6C20FB982F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0" y="457200"/>
            <a:ext cx="8128000" cy="4572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C7F7F087-A902-1529-00B3-172D97E6433D}"/>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Pauline Motives? (2:1-12)</a:t>
            </a:r>
          </a:p>
        </p:txBody>
      </p:sp>
      <p:sp>
        <p:nvSpPr>
          <p:cNvPr id="18435" name="Rectangle 3">
            <a:extLst>
              <a:ext uri="{FF2B5EF4-FFF2-40B4-BE49-F238E27FC236}">
                <a16:creationId xmlns:a16="http://schemas.microsoft.com/office/drawing/2014/main" id="{39F4505B-2F97-5274-9895-B571507A8D38}"/>
              </a:ext>
            </a:extLst>
          </p:cNvPr>
          <p:cNvSpPr>
            <a:spLocks noGrp="1" noChangeArrowheads="1"/>
          </p:cNvSpPr>
          <p:nvPr>
            <p:ph type="body" idx="1"/>
          </p:nvPr>
        </p:nvSpPr>
        <p:spPr>
          <a:xfrm>
            <a:off x="2647157" y="1600200"/>
            <a:ext cx="7716043" cy="4460875"/>
          </a:xfrm>
        </p:spPr>
        <p:txBody>
          <a:bodyPr/>
          <a:lstStyle/>
          <a:p>
            <a:pPr marL="457200" indent="-457200" eaLnBrk="1" hangingPunct="1">
              <a:spcBef>
                <a:spcPts val="0"/>
              </a:spcBef>
              <a:spcAft>
                <a:spcPts val="2400"/>
              </a:spcAft>
              <a:defRPr/>
            </a:pPr>
            <a:r>
              <a:rPr lang="en-US" b="1" u="sng" dirty="0">
                <a:solidFill>
                  <a:srgbClr val="FFFFCC"/>
                </a:solidFill>
              </a:rPr>
              <a:t>2:1-2-Message, motives, and method</a:t>
            </a:r>
          </a:p>
          <a:p>
            <a:pPr marL="457200" indent="-457200" eaLnBrk="1" hangingPunct="1">
              <a:spcBef>
                <a:spcPts val="0"/>
              </a:spcBef>
              <a:spcAft>
                <a:spcPts val="2400"/>
              </a:spcAft>
              <a:defRPr/>
            </a:pPr>
            <a:r>
              <a:rPr lang="en-US" dirty="0"/>
              <a:t>2:3-12-Elaboration</a:t>
            </a:r>
          </a:p>
          <a:p>
            <a:pPr marL="914400" lvl="1" indent="-457200" eaLnBrk="1" hangingPunct="1">
              <a:spcAft>
                <a:spcPts val="2400"/>
              </a:spcAft>
              <a:defRPr/>
            </a:pPr>
            <a:r>
              <a:rPr lang="en-US" dirty="0"/>
              <a:t>Message (2:3-4)</a:t>
            </a:r>
          </a:p>
          <a:p>
            <a:pPr marL="914400" lvl="1" indent="-457200" eaLnBrk="1" hangingPunct="1">
              <a:spcAft>
                <a:spcPts val="2400"/>
              </a:spcAft>
              <a:defRPr/>
            </a:pPr>
            <a:r>
              <a:rPr lang="en-US" dirty="0"/>
              <a:t>Motives (2:5-8)</a:t>
            </a:r>
          </a:p>
          <a:p>
            <a:pPr marL="914400" lvl="1" indent="-457200" eaLnBrk="1" hangingPunct="1">
              <a:spcAft>
                <a:spcPts val="2400"/>
              </a:spcAft>
              <a:defRPr/>
            </a:pPr>
            <a:r>
              <a:rPr lang="en-US" dirty="0"/>
              <a:t>Method (2:9-12)</a:t>
            </a:r>
          </a:p>
        </p:txBody>
      </p:sp>
      <p:pic>
        <p:nvPicPr>
          <p:cNvPr id="4" name="Picture 3">
            <a:extLst>
              <a:ext uri="{FF2B5EF4-FFF2-40B4-BE49-F238E27FC236}">
                <a16:creationId xmlns:a16="http://schemas.microsoft.com/office/drawing/2014/main" id="{B814494C-C255-CD40-94E5-D40A0A472D2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1908472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5768B7B-6C81-1CD4-CA24-3267707A5F76}"/>
              </a:ext>
            </a:extLst>
          </p:cNvPr>
          <p:cNvSpPr>
            <a:spLocks noGrp="1" noChangeArrowheads="1"/>
          </p:cNvSpPr>
          <p:nvPr>
            <p:ph type="title"/>
          </p:nvPr>
        </p:nvSpPr>
        <p:spPr>
          <a:xfrm>
            <a:off x="2667000" y="228600"/>
            <a:ext cx="7772400" cy="1143000"/>
          </a:xfrm>
        </p:spPr>
        <p:txBody>
          <a:bodyPr/>
          <a:lstStyle/>
          <a:p>
            <a:pPr eaLnBrk="1" hangingPunct="1"/>
            <a:r>
              <a:rPr lang="en-US" altLang="en-US"/>
              <a:t>Second Missionary Journey</a:t>
            </a:r>
          </a:p>
        </p:txBody>
      </p:sp>
      <p:pic>
        <p:nvPicPr>
          <p:cNvPr id="21507" name="Picture 3">
            <a:extLst>
              <a:ext uri="{FF2B5EF4-FFF2-40B4-BE49-F238E27FC236}">
                <a16:creationId xmlns:a16="http://schemas.microsoft.com/office/drawing/2014/main" id="{CD2D45E6-6F79-C286-A8AA-6206AF8F8F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0"/>
            <a:ext cx="85344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31ACA90F-8759-9E5D-1F9F-8A39144CF501}"/>
              </a:ext>
            </a:extLst>
          </p:cNvPr>
          <p:cNvPicPr>
            <a:picLocks noChangeAspect="1"/>
          </p:cNvPicPr>
          <p:nvPr/>
        </p:nvPicPr>
        <p:blipFill>
          <a:blip r:embed="rId3"/>
          <a:stretch>
            <a:fillRect/>
          </a:stretch>
        </p:blipFill>
        <p:spPr>
          <a:xfrm>
            <a:off x="2819400" y="865717"/>
            <a:ext cx="2359917" cy="1011766"/>
          </a:xfrm>
          <a:prstGeom prst="rect">
            <a:avLst/>
          </a:prstGeom>
        </p:spPr>
      </p:pic>
    </p:spTree>
    <p:extLst>
      <p:ext uri="{BB962C8B-B14F-4D97-AF65-F5344CB8AC3E}">
        <p14:creationId xmlns:p14="http://schemas.microsoft.com/office/powerpoint/2010/main" val="3427647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7" name="Picture 3">
            <a:extLst>
              <a:ext uri="{FF2B5EF4-FFF2-40B4-BE49-F238E27FC236}">
                <a16:creationId xmlns:a16="http://schemas.microsoft.com/office/drawing/2014/main" id="{18C6265D-EB20-461E-AAB3-6BF18CC470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56763" y="228600"/>
            <a:ext cx="8878475"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Oval 7">
            <a:extLst>
              <a:ext uri="{FF2B5EF4-FFF2-40B4-BE49-F238E27FC236}">
                <a16:creationId xmlns:a16="http://schemas.microsoft.com/office/drawing/2014/main" id="{D59317B2-169B-7F4B-988F-8DC2BB3DFDDB}"/>
              </a:ext>
            </a:extLst>
          </p:cNvPr>
          <p:cNvSpPr>
            <a:spLocks noChangeArrowheads="1"/>
          </p:cNvSpPr>
          <p:nvPr/>
        </p:nvSpPr>
        <p:spPr bwMode="auto">
          <a:xfrm>
            <a:off x="4953000" y="1458384"/>
            <a:ext cx="2057400" cy="1056216"/>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0"/>
              </a:spcBef>
              <a:buClrTx/>
              <a:buSzTx/>
              <a:buFontTx/>
              <a:buNone/>
            </a:pPr>
            <a:endParaRPr lang="en-US" altLang="en-US" sz="2400" dirty="0">
              <a:latin typeface="Corbel" panose="020B0503020204020204" pitchFamily="34" charset="0"/>
            </a:endParaRPr>
          </a:p>
        </p:txBody>
      </p:sp>
    </p:spTree>
    <p:extLst>
      <p:ext uri="{BB962C8B-B14F-4D97-AF65-F5344CB8AC3E}">
        <p14:creationId xmlns:p14="http://schemas.microsoft.com/office/powerpoint/2010/main" val="1510312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C7F7F087-A902-1529-00B3-172D97E6433D}"/>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Pauline Motives? (2:1-12)</a:t>
            </a:r>
          </a:p>
        </p:txBody>
      </p:sp>
      <p:sp>
        <p:nvSpPr>
          <p:cNvPr id="18435" name="Rectangle 3">
            <a:extLst>
              <a:ext uri="{FF2B5EF4-FFF2-40B4-BE49-F238E27FC236}">
                <a16:creationId xmlns:a16="http://schemas.microsoft.com/office/drawing/2014/main" id="{39F4505B-2F97-5274-9895-B571507A8D38}"/>
              </a:ext>
            </a:extLst>
          </p:cNvPr>
          <p:cNvSpPr>
            <a:spLocks noGrp="1" noChangeArrowheads="1"/>
          </p:cNvSpPr>
          <p:nvPr>
            <p:ph type="body" idx="1"/>
          </p:nvPr>
        </p:nvSpPr>
        <p:spPr>
          <a:xfrm>
            <a:off x="2542779" y="1600200"/>
            <a:ext cx="7106443" cy="4460875"/>
          </a:xfrm>
        </p:spPr>
        <p:txBody>
          <a:bodyPr/>
          <a:lstStyle/>
          <a:p>
            <a:pPr marL="457200" indent="-457200" eaLnBrk="1" hangingPunct="1">
              <a:spcBef>
                <a:spcPts val="0"/>
              </a:spcBef>
              <a:spcAft>
                <a:spcPts val="2400"/>
              </a:spcAft>
              <a:defRPr/>
            </a:pPr>
            <a:r>
              <a:rPr lang="en-US" dirty="0"/>
              <a:t>2:1-2 – Message, motives, and method</a:t>
            </a:r>
          </a:p>
          <a:p>
            <a:pPr marL="457200" indent="-457200" eaLnBrk="1" hangingPunct="1">
              <a:spcBef>
                <a:spcPts val="0"/>
              </a:spcBef>
              <a:spcAft>
                <a:spcPts val="2400"/>
              </a:spcAft>
              <a:defRPr/>
            </a:pPr>
            <a:r>
              <a:rPr lang="en-US" b="1" u="sng" dirty="0">
                <a:solidFill>
                  <a:srgbClr val="FFFFCC"/>
                </a:solidFill>
              </a:rPr>
              <a:t>2:3-12 – Elaboration</a:t>
            </a:r>
          </a:p>
          <a:p>
            <a:pPr marL="914400" lvl="1" indent="-457200" eaLnBrk="1" hangingPunct="1">
              <a:spcAft>
                <a:spcPts val="2400"/>
              </a:spcAft>
              <a:defRPr/>
            </a:pPr>
            <a:r>
              <a:rPr lang="en-US" dirty="0"/>
              <a:t>Message (2:3-4)</a:t>
            </a:r>
          </a:p>
          <a:p>
            <a:pPr marL="914400" lvl="1" indent="-457200" eaLnBrk="1" hangingPunct="1">
              <a:spcAft>
                <a:spcPts val="2400"/>
              </a:spcAft>
              <a:defRPr/>
            </a:pPr>
            <a:r>
              <a:rPr lang="en-US" dirty="0"/>
              <a:t>Motives (2:5-8)</a:t>
            </a:r>
          </a:p>
          <a:p>
            <a:pPr marL="914400" lvl="1" indent="-457200" eaLnBrk="1" hangingPunct="1">
              <a:spcAft>
                <a:spcPts val="2400"/>
              </a:spcAft>
              <a:defRPr/>
            </a:pPr>
            <a:r>
              <a:rPr lang="en-US" dirty="0"/>
              <a:t>Method (2:9-12)</a:t>
            </a:r>
          </a:p>
        </p:txBody>
      </p:sp>
      <p:pic>
        <p:nvPicPr>
          <p:cNvPr id="4" name="Picture 3">
            <a:extLst>
              <a:ext uri="{FF2B5EF4-FFF2-40B4-BE49-F238E27FC236}">
                <a16:creationId xmlns:a16="http://schemas.microsoft.com/office/drawing/2014/main" id="{B814494C-C255-CD40-94E5-D40A0A472D2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761293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C7F7F087-A902-1529-00B3-172D97E6433D}"/>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Pauline Motives? (2:1-12)</a:t>
            </a:r>
          </a:p>
        </p:txBody>
      </p:sp>
      <p:sp>
        <p:nvSpPr>
          <p:cNvPr id="18435" name="Rectangle 3">
            <a:extLst>
              <a:ext uri="{FF2B5EF4-FFF2-40B4-BE49-F238E27FC236}">
                <a16:creationId xmlns:a16="http://schemas.microsoft.com/office/drawing/2014/main" id="{39F4505B-2F97-5274-9895-B571507A8D38}"/>
              </a:ext>
            </a:extLst>
          </p:cNvPr>
          <p:cNvSpPr>
            <a:spLocks noGrp="1" noChangeArrowheads="1"/>
          </p:cNvSpPr>
          <p:nvPr>
            <p:ph type="body" idx="1"/>
          </p:nvPr>
        </p:nvSpPr>
        <p:spPr>
          <a:xfrm>
            <a:off x="2542779" y="1600200"/>
            <a:ext cx="7106443" cy="4460875"/>
          </a:xfrm>
        </p:spPr>
        <p:txBody>
          <a:bodyPr/>
          <a:lstStyle/>
          <a:p>
            <a:pPr marL="457200" indent="-457200" eaLnBrk="1" hangingPunct="1">
              <a:spcBef>
                <a:spcPts val="0"/>
              </a:spcBef>
              <a:spcAft>
                <a:spcPts val="2400"/>
              </a:spcAft>
              <a:defRPr/>
            </a:pPr>
            <a:r>
              <a:rPr lang="en-US" dirty="0"/>
              <a:t>2:1-2 – Message, motives, and method</a:t>
            </a:r>
          </a:p>
          <a:p>
            <a:pPr marL="457200" indent="-457200" eaLnBrk="1" hangingPunct="1">
              <a:spcBef>
                <a:spcPts val="0"/>
              </a:spcBef>
              <a:spcAft>
                <a:spcPts val="2400"/>
              </a:spcAft>
              <a:defRPr/>
            </a:pPr>
            <a:r>
              <a:rPr lang="en-US" b="1" dirty="0">
                <a:solidFill>
                  <a:srgbClr val="FFFFCC"/>
                </a:solidFill>
              </a:rPr>
              <a:t>2:3-12 – Elaboration</a:t>
            </a:r>
          </a:p>
          <a:p>
            <a:pPr marL="914400" lvl="1" indent="-457200" eaLnBrk="1" hangingPunct="1">
              <a:spcAft>
                <a:spcPts val="2400"/>
              </a:spcAft>
              <a:defRPr/>
            </a:pPr>
            <a:r>
              <a:rPr lang="en-US" b="1" u="sng" dirty="0">
                <a:solidFill>
                  <a:srgbClr val="FFFFCC"/>
                </a:solidFill>
              </a:rPr>
              <a:t>Message (2:3-4)</a:t>
            </a:r>
          </a:p>
          <a:p>
            <a:pPr marL="914400" lvl="1" indent="-457200" eaLnBrk="1" hangingPunct="1">
              <a:spcAft>
                <a:spcPts val="2400"/>
              </a:spcAft>
              <a:defRPr/>
            </a:pPr>
            <a:r>
              <a:rPr lang="en-US" dirty="0"/>
              <a:t>Motives (2:5-8)</a:t>
            </a:r>
          </a:p>
          <a:p>
            <a:pPr marL="914400" lvl="1" indent="-457200" eaLnBrk="1" hangingPunct="1">
              <a:spcAft>
                <a:spcPts val="2400"/>
              </a:spcAft>
              <a:defRPr/>
            </a:pPr>
            <a:r>
              <a:rPr lang="en-US" dirty="0"/>
              <a:t>Method (2:9-12)</a:t>
            </a:r>
          </a:p>
        </p:txBody>
      </p:sp>
      <p:pic>
        <p:nvPicPr>
          <p:cNvPr id="4" name="Picture 3">
            <a:extLst>
              <a:ext uri="{FF2B5EF4-FFF2-40B4-BE49-F238E27FC236}">
                <a16:creationId xmlns:a16="http://schemas.microsoft.com/office/drawing/2014/main" id="{B814494C-C255-CD40-94E5-D40A0A472D2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791119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AFD06A-8923-45A4-BE0C-5B2A072CBB26}"/>
              </a:ext>
            </a:extLst>
          </p:cNvPr>
          <p:cNvPicPr>
            <a:picLocks noChangeAspect="1"/>
          </p:cNvPicPr>
          <p:nvPr/>
        </p:nvPicPr>
        <p:blipFill>
          <a:blip r:embed="rId2"/>
          <a:stretch>
            <a:fillRect/>
          </a:stretch>
        </p:blipFill>
        <p:spPr>
          <a:xfrm>
            <a:off x="0" y="0"/>
            <a:ext cx="12191999" cy="6858000"/>
          </a:xfrm>
          <a:prstGeom prst="rect">
            <a:avLst/>
          </a:prstGeom>
        </p:spPr>
      </p:pic>
      <p:sp>
        <p:nvSpPr>
          <p:cNvPr id="3" name="Content Placeholder 2">
            <a:extLst>
              <a:ext uri="{FF2B5EF4-FFF2-40B4-BE49-F238E27FC236}">
                <a16:creationId xmlns:a16="http://schemas.microsoft.com/office/drawing/2014/main" id="{9F3BD21D-5830-467D-A8D6-78FE35815F5F}"/>
              </a:ext>
            </a:extLst>
          </p:cNvPr>
          <p:cNvSpPr>
            <a:spLocks noGrp="1"/>
          </p:cNvSpPr>
          <p:nvPr>
            <p:ph idx="1"/>
          </p:nvPr>
        </p:nvSpPr>
        <p:spPr>
          <a:xfrm>
            <a:off x="609600" y="0"/>
            <a:ext cx="10972799" cy="2971800"/>
          </a:xfrm>
        </p:spPr>
        <p:txBody>
          <a:bodyPr/>
          <a:lstStyle/>
          <a:p>
            <a:pPr marL="0" indent="0" algn="ctr" defTabSz="685800" eaLnBrk="1" hangingPunct="1">
              <a:spcBef>
                <a:spcPts val="0"/>
              </a:spcBef>
              <a:spcAft>
                <a:spcPts val="1200"/>
              </a:spcAft>
              <a:buNone/>
              <a:defRPr/>
            </a:pPr>
            <a:r>
              <a:rPr lang="en-US" sz="4000" kern="1200" dirty="0">
                <a:solidFill>
                  <a:schemeClr val="tx2"/>
                </a:solidFill>
                <a:latin typeface="Calibri" panose="020F0502020204030204" pitchFamily="34" charset="0"/>
                <a:ea typeface="+mj-ea"/>
                <a:cs typeface="Calibri" panose="020F0502020204030204" pitchFamily="34" charset="0"/>
              </a:rPr>
              <a:t>1 Corinthians 4:2 </a:t>
            </a:r>
          </a:p>
          <a:p>
            <a:pPr marL="0" indent="0" algn="just" eaLnBrk="1" hangingPunct="1">
              <a:spcBef>
                <a:spcPts val="0"/>
              </a:spcBef>
              <a:buNone/>
              <a:defRPr/>
            </a:pPr>
            <a:r>
              <a:rPr lang="en-US" sz="3600" dirty="0">
                <a:latin typeface="Calibri" panose="020F0502020204030204" pitchFamily="34" charset="0"/>
                <a:cs typeface="Calibri" panose="020F0502020204030204" pitchFamily="34" charset="0"/>
              </a:rPr>
              <a:t>“In this case, moreover, it is required of </a:t>
            </a:r>
            <a:r>
              <a:rPr lang="en-US" sz="3600" b="1" u="sng" dirty="0">
                <a:solidFill>
                  <a:srgbClr val="FFFFCC"/>
                </a:solidFill>
                <a:latin typeface="Calibri" panose="020F0502020204030204" pitchFamily="34" charset="0"/>
                <a:cs typeface="Calibri" panose="020F0502020204030204" pitchFamily="34" charset="0"/>
              </a:rPr>
              <a:t>stewards</a:t>
            </a:r>
            <a:r>
              <a:rPr lang="en-US" sz="3600" dirty="0">
                <a:latin typeface="Calibri" panose="020F0502020204030204" pitchFamily="34" charset="0"/>
                <a:cs typeface="Calibri" panose="020F0502020204030204" pitchFamily="34" charset="0"/>
              </a:rPr>
              <a:t> that one be found </a:t>
            </a:r>
            <a:r>
              <a:rPr lang="en-US" sz="3600" b="1" u="sng" dirty="0">
                <a:solidFill>
                  <a:srgbClr val="FFFFCC"/>
                </a:solidFill>
                <a:latin typeface="Calibri" panose="020F0502020204030204" pitchFamily="34" charset="0"/>
                <a:cs typeface="Calibri" panose="020F0502020204030204" pitchFamily="34" charset="0"/>
              </a:rPr>
              <a:t>trustworthy</a:t>
            </a:r>
            <a:r>
              <a:rPr lang="en-US" sz="3600" dirty="0">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F57D289B-E744-D462-B347-408A13851DD7}"/>
              </a:ext>
            </a:extLst>
          </p:cNvPr>
          <p:cNvPicPr>
            <a:picLocks noChangeAspect="1"/>
          </p:cNvPicPr>
          <p:nvPr/>
        </p:nvPicPr>
        <p:blipFill rotWithShape="1">
          <a:blip r:embed="rId3"/>
          <a:srcRect l="4445" t="10000" r="6667" b="10000"/>
          <a:stretch/>
        </p:blipFill>
        <p:spPr>
          <a:xfrm>
            <a:off x="4572000" y="2057400"/>
            <a:ext cx="3048000" cy="2743200"/>
          </a:xfrm>
          <a:prstGeom prst="rect">
            <a:avLst/>
          </a:prstGeom>
        </p:spPr>
      </p:pic>
    </p:spTree>
    <p:extLst>
      <p:ext uri="{BB962C8B-B14F-4D97-AF65-F5344CB8AC3E}">
        <p14:creationId xmlns:p14="http://schemas.microsoft.com/office/powerpoint/2010/main" val="616440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C7F7F087-A902-1529-00B3-172D97E6433D}"/>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Pauline Motives? (2:1-12)</a:t>
            </a:r>
          </a:p>
        </p:txBody>
      </p:sp>
      <p:sp>
        <p:nvSpPr>
          <p:cNvPr id="18435" name="Rectangle 3">
            <a:extLst>
              <a:ext uri="{FF2B5EF4-FFF2-40B4-BE49-F238E27FC236}">
                <a16:creationId xmlns:a16="http://schemas.microsoft.com/office/drawing/2014/main" id="{39F4505B-2F97-5274-9895-B571507A8D38}"/>
              </a:ext>
            </a:extLst>
          </p:cNvPr>
          <p:cNvSpPr>
            <a:spLocks noGrp="1" noChangeArrowheads="1"/>
          </p:cNvSpPr>
          <p:nvPr>
            <p:ph type="body" idx="1"/>
          </p:nvPr>
        </p:nvSpPr>
        <p:spPr>
          <a:xfrm>
            <a:off x="2542779" y="1600200"/>
            <a:ext cx="7106443" cy="4460875"/>
          </a:xfrm>
        </p:spPr>
        <p:txBody>
          <a:bodyPr/>
          <a:lstStyle/>
          <a:p>
            <a:pPr marL="457200" indent="-457200" eaLnBrk="1" hangingPunct="1">
              <a:spcBef>
                <a:spcPts val="0"/>
              </a:spcBef>
              <a:spcAft>
                <a:spcPts val="2400"/>
              </a:spcAft>
              <a:defRPr/>
            </a:pPr>
            <a:r>
              <a:rPr lang="en-US" dirty="0"/>
              <a:t>2:1-2 – Message, motives, and method</a:t>
            </a:r>
          </a:p>
          <a:p>
            <a:pPr marL="457200" indent="-457200" eaLnBrk="1" hangingPunct="1">
              <a:spcBef>
                <a:spcPts val="0"/>
              </a:spcBef>
              <a:spcAft>
                <a:spcPts val="2400"/>
              </a:spcAft>
              <a:defRPr/>
            </a:pPr>
            <a:r>
              <a:rPr lang="en-US" b="1" dirty="0">
                <a:solidFill>
                  <a:srgbClr val="FFFFCC"/>
                </a:solidFill>
              </a:rPr>
              <a:t>2:3-12 – Elaboration</a:t>
            </a:r>
          </a:p>
          <a:p>
            <a:pPr marL="914400" lvl="1" indent="-457200" eaLnBrk="1" hangingPunct="1">
              <a:spcAft>
                <a:spcPts val="2400"/>
              </a:spcAft>
              <a:defRPr/>
            </a:pPr>
            <a:r>
              <a:rPr lang="en-US" dirty="0"/>
              <a:t>Message (2:3-4)</a:t>
            </a:r>
          </a:p>
          <a:p>
            <a:pPr marL="914400" lvl="1" indent="-457200" eaLnBrk="1" hangingPunct="1">
              <a:spcAft>
                <a:spcPts val="2400"/>
              </a:spcAft>
              <a:defRPr/>
            </a:pPr>
            <a:r>
              <a:rPr lang="en-US" b="1" u="sng" dirty="0">
                <a:solidFill>
                  <a:srgbClr val="FFFFCC"/>
                </a:solidFill>
              </a:rPr>
              <a:t>Motives (2:5-8)</a:t>
            </a:r>
          </a:p>
          <a:p>
            <a:pPr marL="914400" lvl="1" indent="-457200" eaLnBrk="1" hangingPunct="1">
              <a:spcAft>
                <a:spcPts val="2400"/>
              </a:spcAft>
              <a:defRPr/>
            </a:pPr>
            <a:r>
              <a:rPr lang="en-US" dirty="0"/>
              <a:t>Method (2:9-12)</a:t>
            </a:r>
          </a:p>
        </p:txBody>
      </p:sp>
      <p:pic>
        <p:nvPicPr>
          <p:cNvPr id="4" name="Picture 3">
            <a:extLst>
              <a:ext uri="{FF2B5EF4-FFF2-40B4-BE49-F238E27FC236}">
                <a16:creationId xmlns:a16="http://schemas.microsoft.com/office/drawing/2014/main" id="{B814494C-C255-CD40-94E5-D40A0A472D2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3951345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C7F7F087-A902-1529-00B3-172D97E6433D}"/>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Pauline Motives? (2:1-12)</a:t>
            </a:r>
          </a:p>
        </p:txBody>
      </p:sp>
      <p:sp>
        <p:nvSpPr>
          <p:cNvPr id="18435" name="Rectangle 3">
            <a:extLst>
              <a:ext uri="{FF2B5EF4-FFF2-40B4-BE49-F238E27FC236}">
                <a16:creationId xmlns:a16="http://schemas.microsoft.com/office/drawing/2014/main" id="{39F4505B-2F97-5274-9895-B571507A8D38}"/>
              </a:ext>
            </a:extLst>
          </p:cNvPr>
          <p:cNvSpPr>
            <a:spLocks noGrp="1" noChangeArrowheads="1"/>
          </p:cNvSpPr>
          <p:nvPr>
            <p:ph type="body" idx="1"/>
          </p:nvPr>
        </p:nvSpPr>
        <p:spPr>
          <a:xfrm>
            <a:off x="2542779" y="1600200"/>
            <a:ext cx="7106443" cy="4460875"/>
          </a:xfrm>
        </p:spPr>
        <p:txBody>
          <a:bodyPr/>
          <a:lstStyle/>
          <a:p>
            <a:pPr marL="457200" indent="-457200" eaLnBrk="1" hangingPunct="1">
              <a:spcBef>
                <a:spcPts val="0"/>
              </a:spcBef>
              <a:spcAft>
                <a:spcPts val="2400"/>
              </a:spcAft>
              <a:defRPr/>
            </a:pPr>
            <a:r>
              <a:rPr lang="en-US" dirty="0"/>
              <a:t>2:1-2 – Message, motives, and method</a:t>
            </a:r>
          </a:p>
          <a:p>
            <a:pPr marL="457200" indent="-457200" eaLnBrk="1" hangingPunct="1">
              <a:spcBef>
                <a:spcPts val="0"/>
              </a:spcBef>
              <a:spcAft>
                <a:spcPts val="2400"/>
              </a:spcAft>
              <a:defRPr/>
            </a:pPr>
            <a:r>
              <a:rPr lang="en-US" b="1" dirty="0">
                <a:solidFill>
                  <a:srgbClr val="FFFFCC"/>
                </a:solidFill>
              </a:rPr>
              <a:t>2:3-12 – Elaboration</a:t>
            </a:r>
          </a:p>
          <a:p>
            <a:pPr marL="914400" lvl="1" indent="-457200" eaLnBrk="1" hangingPunct="1">
              <a:spcAft>
                <a:spcPts val="2400"/>
              </a:spcAft>
              <a:defRPr/>
            </a:pPr>
            <a:r>
              <a:rPr lang="en-US" dirty="0"/>
              <a:t>Message (2:3-4)</a:t>
            </a:r>
          </a:p>
          <a:p>
            <a:pPr marL="914400" lvl="1" indent="-457200" eaLnBrk="1" hangingPunct="1">
              <a:spcAft>
                <a:spcPts val="2400"/>
              </a:spcAft>
              <a:defRPr/>
            </a:pPr>
            <a:r>
              <a:rPr lang="en-US" dirty="0"/>
              <a:t>Motives (2:5-8)</a:t>
            </a:r>
          </a:p>
          <a:p>
            <a:pPr marL="914400" lvl="1" indent="-457200" eaLnBrk="1" hangingPunct="1">
              <a:spcAft>
                <a:spcPts val="2400"/>
              </a:spcAft>
              <a:defRPr/>
            </a:pPr>
            <a:r>
              <a:rPr lang="en-US" b="1" u="sng" dirty="0">
                <a:solidFill>
                  <a:srgbClr val="FFFFCC"/>
                </a:solidFill>
              </a:rPr>
              <a:t>Method (2:9-12)</a:t>
            </a:r>
          </a:p>
        </p:txBody>
      </p:sp>
      <p:pic>
        <p:nvPicPr>
          <p:cNvPr id="4" name="Picture 3">
            <a:extLst>
              <a:ext uri="{FF2B5EF4-FFF2-40B4-BE49-F238E27FC236}">
                <a16:creationId xmlns:a16="http://schemas.microsoft.com/office/drawing/2014/main" id="{B814494C-C255-CD40-94E5-D40A0A472D2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3942181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196977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2:12</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that you would walk in a manner worthy of the God who calls you into [</a:t>
            </a:r>
            <a:r>
              <a:rPr lang="en-US" sz="36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eis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His own kingdom and glory.”</a:t>
            </a:r>
          </a:p>
        </p:txBody>
      </p:sp>
      <p:pic>
        <p:nvPicPr>
          <p:cNvPr id="4" name="Picture 2" descr="http://3.bp.blogspot.com/-QEkPt30fRNQ/US-EfJsZfRI/AAAAAAAASK4/JnP_SUUHRas/s1600/a.jpg">
            <a:extLst>
              <a:ext uri="{FF2B5EF4-FFF2-40B4-BE49-F238E27FC236}">
                <a16:creationId xmlns:a16="http://schemas.microsoft.com/office/drawing/2014/main" id="{BA7C4DF1-470A-48BB-BE0A-930D15369B2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1" y="2755644"/>
            <a:ext cx="2981325" cy="1996794"/>
          </a:xfrm>
          <a:prstGeom prst="rect">
            <a:avLst/>
          </a:prstGeom>
          <a:noFill/>
          <a:ln w="9525">
            <a:noFill/>
            <a:miter lim="800000"/>
            <a:headEnd/>
            <a:tailEnd/>
          </a:ln>
        </p:spPr>
      </p:pic>
    </p:spTree>
    <p:extLst>
      <p:ext uri="{BB962C8B-B14F-4D97-AF65-F5344CB8AC3E}">
        <p14:creationId xmlns:p14="http://schemas.microsoft.com/office/powerpoint/2010/main" val="4206248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196977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2:12</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that you would walk in a manner worthy of the God who calls you into [</a:t>
            </a:r>
            <a:r>
              <a:rPr lang="en-US" sz="36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eis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His own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glory.”</a:t>
            </a:r>
          </a:p>
        </p:txBody>
      </p:sp>
      <p:pic>
        <p:nvPicPr>
          <p:cNvPr id="4" name="Picture 2" descr="http://3.bp.blogspot.com/-QEkPt30fRNQ/US-EfJsZfRI/AAAAAAAASK4/JnP_SUUHRas/s1600/a.jpg">
            <a:extLst>
              <a:ext uri="{FF2B5EF4-FFF2-40B4-BE49-F238E27FC236}">
                <a16:creationId xmlns:a16="http://schemas.microsoft.com/office/drawing/2014/main" id="{093422E7-909A-42A4-95FF-4A5E09C88B6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1" y="2755644"/>
            <a:ext cx="2981325" cy="1996794"/>
          </a:xfrm>
          <a:prstGeom prst="rect">
            <a:avLst/>
          </a:prstGeom>
          <a:noFill/>
          <a:ln w="9525">
            <a:noFill/>
            <a:miter lim="800000"/>
            <a:headEnd/>
            <a:tailEnd/>
          </a:ln>
        </p:spPr>
      </p:pic>
    </p:spTree>
    <p:extLst>
      <p:ext uri="{BB962C8B-B14F-4D97-AF65-F5344CB8AC3E}">
        <p14:creationId xmlns:p14="http://schemas.microsoft.com/office/powerpoint/2010/main" val="3598795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D1F20F1-5C25-1907-A402-4CC684CB6455}"/>
              </a:ext>
            </a:extLst>
          </p:cNvPr>
          <p:cNvSpPr>
            <a:spLocks noGrp="1" noChangeArrowheads="1"/>
          </p:cNvSpPr>
          <p:nvPr>
            <p:ph type="title"/>
          </p:nvPr>
        </p:nvSpPr>
        <p:spPr>
          <a:xfrm>
            <a:off x="914400" y="304800"/>
            <a:ext cx="10363200" cy="838200"/>
          </a:xfrm>
        </p:spPr>
        <p:txBody>
          <a:bodyPr/>
          <a:lstStyle/>
          <a:p>
            <a:pPr algn="ctr" eaLnBrk="1" hangingPunct="1"/>
            <a:r>
              <a:rPr lang="en-US" altLang="en-US" sz="4000" dirty="0"/>
              <a:t>Introductory Matters</a:t>
            </a:r>
          </a:p>
        </p:txBody>
      </p:sp>
      <p:graphicFrame>
        <p:nvGraphicFramePr>
          <p:cNvPr id="5" name="Table 5">
            <a:extLst>
              <a:ext uri="{FF2B5EF4-FFF2-40B4-BE49-F238E27FC236}">
                <a16:creationId xmlns:a16="http://schemas.microsoft.com/office/drawing/2014/main" id="{486E064E-667D-25BF-C874-23939810A56D}"/>
              </a:ext>
            </a:extLst>
          </p:cNvPr>
          <p:cNvGraphicFramePr>
            <a:graphicFrameLocks noGrp="1"/>
          </p:cNvGraphicFramePr>
          <p:nvPr>
            <p:extLst>
              <p:ext uri="{D42A27DB-BD31-4B8C-83A1-F6EECF244321}">
                <p14:modId xmlns:p14="http://schemas.microsoft.com/office/powerpoint/2010/main" val="1215075952"/>
              </p:ext>
            </p:extLst>
          </p:nvPr>
        </p:nvGraphicFramePr>
        <p:xfrm>
          <a:off x="975360" y="1371600"/>
          <a:ext cx="10241280" cy="4572000"/>
        </p:xfrm>
        <a:graphic>
          <a:graphicData uri="http://schemas.openxmlformats.org/drawingml/2006/table">
            <a:tbl>
              <a:tblPr firstRow="1" bandRow="1">
                <a:tableStyleId>{5940675A-B579-460E-94D1-54222C63F5DA}</a:tableStyleId>
              </a:tblPr>
              <a:tblGrid>
                <a:gridCol w="4206240">
                  <a:extLst>
                    <a:ext uri="{9D8B030D-6E8A-4147-A177-3AD203B41FA5}">
                      <a16:colId xmlns:a16="http://schemas.microsoft.com/office/drawing/2014/main" val="1535100101"/>
                    </a:ext>
                  </a:extLst>
                </a:gridCol>
                <a:gridCol w="1828800">
                  <a:extLst>
                    <a:ext uri="{9D8B030D-6E8A-4147-A177-3AD203B41FA5}">
                      <a16:colId xmlns:a16="http://schemas.microsoft.com/office/drawing/2014/main" val="223714573"/>
                    </a:ext>
                  </a:extLst>
                </a:gridCol>
                <a:gridCol w="4206240">
                  <a:extLst>
                    <a:ext uri="{9D8B030D-6E8A-4147-A177-3AD203B41FA5}">
                      <a16:colId xmlns:a16="http://schemas.microsoft.com/office/drawing/2014/main" val="2735129495"/>
                    </a:ext>
                  </a:extLst>
                </a:gridCol>
              </a:tblGrid>
              <a:tr h="914400">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Authorship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Occasion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64737651"/>
                  </a:ext>
                </a:extLst>
              </a:tr>
              <a:tr h="914400">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Recipients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Structure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35044558"/>
                  </a:ext>
                </a:extLst>
              </a:tr>
              <a:tr h="914400">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Place of writing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Unique characteristics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64260810"/>
                  </a:ext>
                </a:extLst>
              </a:tr>
              <a:tr h="914400">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Date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Purpose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00988564"/>
                  </a:ext>
                </a:extLst>
              </a:tr>
              <a:tr h="914400">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Audience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Message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21658093"/>
                  </a:ext>
                </a:extLst>
              </a:tr>
            </a:tbl>
          </a:graphicData>
        </a:graphic>
      </p:graphicFrame>
      <p:pic>
        <p:nvPicPr>
          <p:cNvPr id="4" name="Picture 3">
            <a:extLst>
              <a:ext uri="{FF2B5EF4-FFF2-40B4-BE49-F238E27FC236}">
                <a16:creationId xmlns:a16="http://schemas.microsoft.com/office/drawing/2014/main" id="{3E475D7B-4742-D9BA-4513-8FAFF084FD63}"/>
              </a:ext>
            </a:extLst>
          </p:cNvPr>
          <p:cNvPicPr>
            <a:picLocks noChangeAspect="1"/>
          </p:cNvPicPr>
          <p:nvPr/>
        </p:nvPicPr>
        <p:blipFill>
          <a:blip r:embed="rId2"/>
          <a:stretch>
            <a:fillRect/>
          </a:stretch>
        </p:blipFill>
        <p:spPr>
          <a:xfrm>
            <a:off x="10626852" y="104274"/>
            <a:ext cx="955548" cy="9144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196977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2:12</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that you would walk in a manner worthy of the God who calls you into [</a:t>
            </a:r>
            <a:r>
              <a:rPr lang="en-US" sz="36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eis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His own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glory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2" descr="http://3.bp.blogspot.com/-QEkPt30fRNQ/US-EfJsZfRI/AAAAAAAASK4/JnP_SUUHRas/s1600/a.jpg">
            <a:extLst>
              <a:ext uri="{FF2B5EF4-FFF2-40B4-BE49-F238E27FC236}">
                <a16:creationId xmlns:a16="http://schemas.microsoft.com/office/drawing/2014/main" id="{093422E7-909A-42A4-95FF-4A5E09C88B6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1" y="2755644"/>
            <a:ext cx="2981325" cy="1996794"/>
          </a:xfrm>
          <a:prstGeom prst="rect">
            <a:avLst/>
          </a:prstGeom>
          <a:noFill/>
          <a:ln w="9525">
            <a:noFill/>
            <a:miter lim="800000"/>
            <a:headEnd/>
            <a:tailEnd/>
          </a:ln>
        </p:spPr>
      </p:pic>
    </p:spTree>
    <p:extLst>
      <p:ext uri="{BB962C8B-B14F-4D97-AF65-F5344CB8AC3E}">
        <p14:creationId xmlns:p14="http://schemas.microsoft.com/office/powerpoint/2010/main" val="2652750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2438400" y="0"/>
            <a:ext cx="7772400" cy="1143000"/>
          </a:xfrm>
        </p:spPr>
        <p:txBody>
          <a:bodyPr vert="horz" wrap="square" lIns="92075" tIns="46038" rIns="92075" bIns="46038" numCol="1" anchor="ctr" anchorCtr="0" compatLnSpc="1">
            <a:prstTxWarp prst="textNoShape">
              <a:avLst/>
            </a:prstTxWarp>
          </a:bodyPr>
          <a:lstStyle/>
          <a:p>
            <a:pPr algn="ctr">
              <a:defRPr/>
            </a:pPr>
            <a:r>
              <a:rPr lang="en-US" altLang="en-US" dirty="0">
                <a:solidFill>
                  <a:srgbClr val="00FFFF"/>
                </a:solidFill>
                <a:effectLst>
                  <a:outerShdw blurRad="38100" dist="38100" dir="2700000" algn="tl">
                    <a:srgbClr val="000000">
                      <a:alpha val="43137"/>
                    </a:srgbClr>
                  </a:outerShdw>
                </a:effectLst>
              </a:rPr>
              <a:t>Three Tenses of Salvation</a:t>
            </a:r>
          </a:p>
        </p:txBody>
      </p:sp>
      <p:graphicFrame>
        <p:nvGraphicFramePr>
          <p:cNvPr id="4" name="Content Placeholder 3"/>
          <p:cNvGraphicFramePr>
            <a:graphicFrameLocks noGrp="1"/>
          </p:cNvGraphicFramePr>
          <p:nvPr>
            <p:ph idx="4294967295"/>
          </p:nvPr>
        </p:nvGraphicFramePr>
        <p:xfrm>
          <a:off x="381000" y="1143000"/>
          <a:ext cx="11201400" cy="4419601"/>
        </p:xfrm>
        <a:graphic>
          <a:graphicData uri="http://schemas.openxmlformats.org/drawingml/2006/table">
            <a:tbl>
              <a:tblPr>
                <a:tableStyleId>{16D9F66E-5EB9-4882-86FB-DCBF35E3C3E4}</a:tableStyleId>
              </a:tblPr>
              <a:tblGrid>
                <a:gridCol w="3318933">
                  <a:extLst>
                    <a:ext uri="{9D8B030D-6E8A-4147-A177-3AD203B41FA5}">
                      <a16:colId xmlns:a16="http://schemas.microsoft.com/office/drawing/2014/main" val="20000"/>
                    </a:ext>
                  </a:extLst>
                </a:gridCol>
                <a:gridCol w="2592917">
                  <a:extLst>
                    <a:ext uri="{9D8B030D-6E8A-4147-A177-3AD203B41FA5}">
                      <a16:colId xmlns:a16="http://schemas.microsoft.com/office/drawing/2014/main" val="20001"/>
                    </a:ext>
                  </a:extLst>
                </a:gridCol>
                <a:gridCol w="2800350">
                  <a:extLst>
                    <a:ext uri="{9D8B030D-6E8A-4147-A177-3AD203B41FA5}">
                      <a16:colId xmlns:a16="http://schemas.microsoft.com/office/drawing/2014/main" val="20002"/>
                    </a:ext>
                  </a:extLst>
                </a:gridCol>
                <a:gridCol w="2489200">
                  <a:extLst>
                    <a:ext uri="{9D8B030D-6E8A-4147-A177-3AD203B41FA5}">
                      <a16:colId xmlns:a16="http://schemas.microsoft.com/office/drawing/2014/main" val="20003"/>
                    </a:ext>
                  </a:extLst>
                </a:gridCol>
              </a:tblGrid>
              <a:tr h="811649">
                <a:tc>
                  <a:txBody>
                    <a:bodyPr/>
                    <a:lstStyle/>
                    <a:p>
                      <a:pPr algn="ctr"/>
                      <a:r>
                        <a:rPr lang="en-US" sz="3200" b="1" dirty="0">
                          <a:latin typeface="Calibri" pitchFamily="34" charset="0"/>
                          <a:cs typeface="Calibri" pitchFamily="34" charset="0"/>
                        </a:rPr>
                        <a:t>Phase</a:t>
                      </a:r>
                      <a:endParaRPr lang="en-US" sz="3200" b="1" dirty="0">
                        <a:solidFill>
                          <a:srgbClr val="FFFF00"/>
                        </a:solidFill>
                        <a:latin typeface="Calibri" pitchFamily="34" charset="0"/>
                        <a:cs typeface="Calibri" pitchFamily="34" charset="0"/>
                      </a:endParaRPr>
                    </a:p>
                  </a:txBody>
                  <a:tcPr marT="45712" marB="45712" anchor="ctr">
                    <a:solidFill>
                      <a:schemeClr val="tx1"/>
                    </a:solidFill>
                  </a:tcPr>
                </a:tc>
                <a:tc>
                  <a:txBody>
                    <a:bodyPr/>
                    <a:lstStyle/>
                    <a:p>
                      <a:pPr algn="ctr"/>
                      <a:r>
                        <a:rPr lang="en-US" sz="3200" b="1" dirty="0">
                          <a:latin typeface="Calibri" pitchFamily="34" charset="0"/>
                          <a:cs typeface="Calibri" pitchFamily="34" charset="0"/>
                        </a:rPr>
                        <a:t>Justification</a:t>
                      </a:r>
                      <a:endParaRPr lang="en-US" sz="3200" b="1" dirty="0">
                        <a:solidFill>
                          <a:srgbClr val="FFFF00"/>
                        </a:solidFill>
                        <a:latin typeface="Calibri" pitchFamily="34" charset="0"/>
                        <a:cs typeface="Calibri" pitchFamily="34" charset="0"/>
                      </a:endParaRPr>
                    </a:p>
                  </a:txBody>
                  <a:tcPr marT="45712" marB="45712" anchor="ctr">
                    <a:solidFill>
                      <a:schemeClr val="tx1"/>
                    </a:solidFill>
                  </a:tcPr>
                </a:tc>
                <a:tc>
                  <a:txBody>
                    <a:bodyPr/>
                    <a:lstStyle/>
                    <a:p>
                      <a:pPr algn="ctr"/>
                      <a:r>
                        <a:rPr lang="en-US" sz="3200" b="1" u="none" dirty="0">
                          <a:latin typeface="Calibri" pitchFamily="34" charset="0"/>
                          <a:cs typeface="Calibri" pitchFamily="34" charset="0"/>
                        </a:rPr>
                        <a:t>Sanctification</a:t>
                      </a:r>
                      <a:endParaRPr lang="en-US" sz="3200" b="1" u="none" dirty="0">
                        <a:solidFill>
                          <a:srgbClr val="FFFF00"/>
                        </a:solidFill>
                        <a:latin typeface="Calibri" pitchFamily="34" charset="0"/>
                        <a:cs typeface="Calibri" pitchFamily="34" charset="0"/>
                      </a:endParaRPr>
                    </a:p>
                  </a:txBody>
                  <a:tcPr marT="45712" marB="45712" anchor="ctr">
                    <a:solidFill>
                      <a:schemeClr val="tx1"/>
                    </a:solidFill>
                  </a:tcPr>
                </a:tc>
                <a:tc>
                  <a:txBody>
                    <a:bodyPr/>
                    <a:lstStyle/>
                    <a:p>
                      <a:pPr algn="ctr"/>
                      <a:r>
                        <a:rPr lang="en-US" sz="3200" b="1" dirty="0">
                          <a:latin typeface="Calibri" pitchFamily="34" charset="0"/>
                          <a:cs typeface="Calibri" pitchFamily="34" charset="0"/>
                        </a:rPr>
                        <a:t>Glorification</a:t>
                      </a:r>
                      <a:endParaRPr lang="en-US" sz="3200" b="1" dirty="0">
                        <a:solidFill>
                          <a:srgbClr val="FFFF00"/>
                        </a:solidFill>
                        <a:latin typeface="Calibri" pitchFamily="34" charset="0"/>
                        <a:cs typeface="Calibri" pitchFamily="34" charset="0"/>
                      </a:endParaRPr>
                    </a:p>
                  </a:txBody>
                  <a:tcPr marT="45712" marB="45712" anchor="ctr">
                    <a:solidFill>
                      <a:schemeClr val="tx1"/>
                    </a:solidFill>
                  </a:tcPr>
                </a:tc>
                <a:extLst>
                  <a:ext uri="{0D108BD9-81ED-4DB2-BD59-A6C34878D82A}">
                    <a16:rowId xmlns:a16="http://schemas.microsoft.com/office/drawing/2014/main" val="10000"/>
                  </a:ext>
                </a:extLst>
              </a:tr>
              <a:tr h="873207">
                <a:tc>
                  <a:txBody>
                    <a:bodyPr/>
                    <a:lstStyle/>
                    <a:p>
                      <a:pPr algn="ctr"/>
                      <a:r>
                        <a:rPr lang="en-US" sz="3200" b="1" dirty="0">
                          <a:latin typeface="Calibri" pitchFamily="34" charset="0"/>
                          <a:cs typeface="Calibri" pitchFamily="34" charset="0"/>
                        </a:rPr>
                        <a:t>Tense</a:t>
                      </a:r>
                    </a:p>
                  </a:txBody>
                  <a:tcPr marT="45712" marB="45712" anchor="ctr">
                    <a:solidFill>
                      <a:schemeClr val="tx1"/>
                    </a:solidFill>
                  </a:tcPr>
                </a:tc>
                <a:tc>
                  <a:txBody>
                    <a:bodyPr/>
                    <a:lstStyle/>
                    <a:p>
                      <a:pPr algn="ctr"/>
                      <a:r>
                        <a:rPr lang="en-US" sz="3200" b="1" dirty="0">
                          <a:solidFill>
                            <a:srgbClr val="C00000"/>
                          </a:solidFill>
                          <a:latin typeface="Calibri" pitchFamily="34" charset="0"/>
                          <a:cs typeface="Calibri" pitchFamily="34" charset="0"/>
                        </a:rPr>
                        <a:t>Past</a:t>
                      </a:r>
                    </a:p>
                  </a:txBody>
                  <a:tcPr marT="45712" marB="45712" anchor="ctr">
                    <a:solidFill>
                      <a:schemeClr val="tx1"/>
                    </a:solidFill>
                  </a:tcPr>
                </a:tc>
                <a:tc>
                  <a:txBody>
                    <a:bodyPr/>
                    <a:lstStyle/>
                    <a:p>
                      <a:pPr algn="ctr"/>
                      <a:r>
                        <a:rPr lang="en-US" sz="3200" b="1" u="none" dirty="0">
                          <a:solidFill>
                            <a:srgbClr val="C00000"/>
                          </a:solidFill>
                          <a:latin typeface="Calibri" pitchFamily="34" charset="0"/>
                          <a:cs typeface="Calibri" pitchFamily="34" charset="0"/>
                        </a:rPr>
                        <a:t>Present</a:t>
                      </a:r>
                    </a:p>
                  </a:txBody>
                  <a:tcPr marT="45712" marB="45712" anchor="ctr">
                    <a:solidFill>
                      <a:schemeClr val="tx1"/>
                    </a:solidFill>
                  </a:tcPr>
                </a:tc>
                <a:tc>
                  <a:txBody>
                    <a:bodyPr/>
                    <a:lstStyle/>
                    <a:p>
                      <a:pPr algn="ctr"/>
                      <a:r>
                        <a:rPr lang="en-US" sz="3200" b="1" dirty="0">
                          <a:solidFill>
                            <a:srgbClr val="C00000"/>
                          </a:solidFill>
                          <a:latin typeface="Calibri" pitchFamily="34" charset="0"/>
                          <a:cs typeface="Calibri" pitchFamily="34" charset="0"/>
                        </a:rPr>
                        <a:t>Future</a:t>
                      </a:r>
                    </a:p>
                  </a:txBody>
                  <a:tcPr marT="45712" marB="45712" anchor="ctr">
                    <a:solidFill>
                      <a:schemeClr val="tx1"/>
                    </a:solidFill>
                  </a:tcPr>
                </a:tc>
                <a:extLst>
                  <a:ext uri="{0D108BD9-81ED-4DB2-BD59-A6C34878D82A}">
                    <a16:rowId xmlns:a16="http://schemas.microsoft.com/office/drawing/2014/main" val="10001"/>
                  </a:ext>
                </a:extLst>
              </a:tr>
              <a:tr h="1126207">
                <a:tc>
                  <a:txBody>
                    <a:bodyPr/>
                    <a:lstStyle/>
                    <a:p>
                      <a:pPr algn="ctr"/>
                      <a:r>
                        <a:rPr lang="en-US" sz="3200" b="1" dirty="0">
                          <a:latin typeface="Calibri" pitchFamily="34" charset="0"/>
                          <a:cs typeface="Calibri" pitchFamily="34" charset="0"/>
                        </a:rPr>
                        <a:t>Saved from sin’s:</a:t>
                      </a:r>
                    </a:p>
                  </a:txBody>
                  <a:tcPr marT="45712" marB="45712" anchor="ctr">
                    <a:solidFill>
                      <a:schemeClr val="tx1"/>
                    </a:solidFill>
                  </a:tcPr>
                </a:tc>
                <a:tc>
                  <a:txBody>
                    <a:bodyPr/>
                    <a:lstStyle/>
                    <a:p>
                      <a:pPr algn="ctr"/>
                      <a:r>
                        <a:rPr lang="en-US" sz="3200" b="1" dirty="0">
                          <a:solidFill>
                            <a:srgbClr val="C00000"/>
                          </a:solidFill>
                          <a:latin typeface="Calibri" pitchFamily="34" charset="0"/>
                          <a:cs typeface="Calibri" pitchFamily="34" charset="0"/>
                        </a:rPr>
                        <a:t>Penalty</a:t>
                      </a:r>
                    </a:p>
                  </a:txBody>
                  <a:tcPr marT="45712" marB="45712" anchor="ctr">
                    <a:solidFill>
                      <a:schemeClr val="tx1"/>
                    </a:solidFill>
                  </a:tcPr>
                </a:tc>
                <a:tc>
                  <a:txBody>
                    <a:bodyPr/>
                    <a:lstStyle/>
                    <a:p>
                      <a:pPr algn="ctr"/>
                      <a:r>
                        <a:rPr lang="en-US" sz="3200" b="1" u="none" dirty="0">
                          <a:solidFill>
                            <a:srgbClr val="C00000"/>
                          </a:solidFill>
                          <a:latin typeface="Calibri" pitchFamily="34" charset="0"/>
                          <a:cs typeface="Calibri" pitchFamily="34" charset="0"/>
                        </a:rPr>
                        <a:t>Power</a:t>
                      </a:r>
                    </a:p>
                  </a:txBody>
                  <a:tcPr marT="45712" marB="45712" anchor="ctr">
                    <a:solidFill>
                      <a:schemeClr val="tx1"/>
                    </a:solidFill>
                  </a:tcPr>
                </a:tc>
                <a:tc>
                  <a:txBody>
                    <a:bodyPr/>
                    <a:lstStyle/>
                    <a:p>
                      <a:pPr algn="ctr"/>
                      <a:r>
                        <a:rPr lang="en-US" sz="3200" b="1" dirty="0">
                          <a:solidFill>
                            <a:srgbClr val="C00000"/>
                          </a:solidFill>
                          <a:latin typeface="Calibri" pitchFamily="34" charset="0"/>
                          <a:cs typeface="Calibri" pitchFamily="34" charset="0"/>
                        </a:rPr>
                        <a:t>Presence</a:t>
                      </a:r>
                    </a:p>
                  </a:txBody>
                  <a:tcPr marT="45712" marB="45712" anchor="ctr">
                    <a:solidFill>
                      <a:schemeClr val="tx1"/>
                    </a:solidFill>
                  </a:tcPr>
                </a:tc>
                <a:extLst>
                  <a:ext uri="{0D108BD9-81ED-4DB2-BD59-A6C34878D82A}">
                    <a16:rowId xmlns:a16="http://schemas.microsoft.com/office/drawing/2014/main" val="10002"/>
                  </a:ext>
                </a:extLst>
              </a:tr>
              <a:tr h="1608538">
                <a:tc>
                  <a:txBody>
                    <a:bodyPr/>
                    <a:lstStyle/>
                    <a:p>
                      <a:pPr algn="ctr"/>
                      <a:r>
                        <a:rPr lang="en-US" sz="3200" b="1" dirty="0">
                          <a:latin typeface="Calibri" pitchFamily="34" charset="0"/>
                          <a:cs typeface="Calibri" pitchFamily="34" charset="0"/>
                        </a:rPr>
                        <a:t>Scripture</a:t>
                      </a:r>
                    </a:p>
                  </a:txBody>
                  <a:tcPr marT="45712" marB="45712" anchor="ctr">
                    <a:solidFill>
                      <a:schemeClr val="tx1"/>
                    </a:solidFill>
                  </a:tcPr>
                </a:tc>
                <a:tc>
                  <a:txBody>
                    <a:bodyPr/>
                    <a:lstStyle/>
                    <a:p>
                      <a:pPr algn="ctr"/>
                      <a:r>
                        <a:rPr lang="en-US" sz="3200" b="1" dirty="0">
                          <a:solidFill>
                            <a:srgbClr val="C00000"/>
                          </a:solidFill>
                          <a:latin typeface="Calibri" pitchFamily="34" charset="0"/>
                          <a:cs typeface="Calibri" pitchFamily="34" charset="0"/>
                        </a:rPr>
                        <a:t>Eph 2:8-9; Titus 3:5</a:t>
                      </a:r>
                    </a:p>
                  </a:txBody>
                  <a:tcPr marT="45712" marB="45712" anchor="ctr">
                    <a:solidFill>
                      <a:schemeClr val="tx1"/>
                    </a:solidFill>
                  </a:tcPr>
                </a:tc>
                <a:tc>
                  <a:txBody>
                    <a:bodyPr/>
                    <a:lstStyle/>
                    <a:p>
                      <a:pPr algn="ctr"/>
                      <a:r>
                        <a:rPr lang="en-US" sz="3200" b="1" u="none" dirty="0">
                          <a:solidFill>
                            <a:srgbClr val="C00000"/>
                          </a:solidFill>
                          <a:latin typeface="Calibri" pitchFamily="34" charset="0"/>
                          <a:cs typeface="Calibri" pitchFamily="34" charset="0"/>
                        </a:rPr>
                        <a:t>Philip 2:12</a:t>
                      </a:r>
                    </a:p>
                  </a:txBody>
                  <a:tcPr marT="45712" marB="45712" anchor="ctr">
                    <a:solidFill>
                      <a:schemeClr val="tx1"/>
                    </a:solidFill>
                  </a:tcPr>
                </a:tc>
                <a:tc>
                  <a:txBody>
                    <a:bodyPr/>
                    <a:lstStyle/>
                    <a:p>
                      <a:pPr algn="ctr"/>
                      <a:r>
                        <a:rPr lang="en-US" sz="3200" b="1" dirty="0">
                          <a:solidFill>
                            <a:srgbClr val="C00000"/>
                          </a:solidFill>
                          <a:latin typeface="Calibri" pitchFamily="34" charset="0"/>
                          <a:cs typeface="Calibri" pitchFamily="34" charset="0"/>
                        </a:rPr>
                        <a:t>Rom 5:10</a:t>
                      </a:r>
                    </a:p>
                  </a:txBody>
                  <a:tcPr marT="45712" marB="45712" anchor="ctr">
                    <a:solidFill>
                      <a:schemeClr val="tx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8956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3690615" y="228600"/>
            <a:ext cx="4810770" cy="1066800"/>
          </a:xfrm>
        </p:spPr>
        <p:txBody>
          <a:bodyPr/>
          <a:lstStyle/>
          <a:p>
            <a:pPr algn="ctr">
              <a:spcAft>
                <a:spcPts val="600"/>
              </a:spcAft>
            </a:pPr>
            <a:r>
              <a:rPr lang="en-US" sz="3600" dirty="0">
                <a:effectLst>
                  <a:outerShdw blurRad="38100" dist="38100" dir="2700000" algn="tl">
                    <a:srgbClr val="000000">
                      <a:alpha val="43137"/>
                    </a:srgbClr>
                  </a:outerShdw>
                </a:effectLst>
              </a:rPr>
              <a:t>E.R. Craven</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t>
            </a:r>
            <a:r>
              <a:rPr lang="en-US" sz="1800" i="1" dirty="0">
                <a:solidFill>
                  <a:schemeClr val="tx1"/>
                </a:solidFill>
                <a:effectLst>
                  <a:outerShdw blurRad="38100" dist="38100" dir="2700000" algn="tl">
                    <a:srgbClr val="000000">
                      <a:alpha val="43137"/>
                    </a:srgbClr>
                  </a:outerShdw>
                </a:effectLst>
              </a:rPr>
              <a:t>Excursus on the </a:t>
            </a:r>
            <a:r>
              <a:rPr lang="en-US" sz="1800" i="1" dirty="0" err="1">
                <a:solidFill>
                  <a:schemeClr val="tx1"/>
                </a:solidFill>
                <a:effectLst>
                  <a:outerShdw blurRad="38100" dist="38100" dir="2700000" algn="tl">
                    <a:srgbClr val="000000">
                      <a:alpha val="43137"/>
                    </a:srgbClr>
                  </a:outerShdw>
                </a:effectLst>
              </a:rPr>
              <a:t>Basileia</a:t>
            </a:r>
            <a:r>
              <a:rPr lang="en-US" sz="1800" dirty="0">
                <a:solidFill>
                  <a:schemeClr val="tx1"/>
                </a:solidFill>
                <a:effectLst>
                  <a:outerShdw blurRad="38100" dist="38100" dir="2700000" algn="tl">
                    <a:srgbClr val="000000">
                      <a:alpha val="43137"/>
                    </a:srgbClr>
                  </a:outerShdw>
                </a:effectLst>
              </a:rPr>
              <a:t>,” in Revelation of John, J. P. Lange (New York: Scribner, 1874), 97.</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47700" y="2514600"/>
            <a:ext cx="10896600" cy="18288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preposition in the Greek is </a:t>
            </a:r>
            <a:r>
              <a:rPr lang="el-GR"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εἰς</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since believers on earth are not yet in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glory</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whole expression is manifestly *proleptical, and the E. V. gives the translation,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unto</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8" name="Picture 7">
            <a:extLst>
              <a:ext uri="{FF2B5EF4-FFF2-40B4-BE49-F238E27FC236}">
                <a16:creationId xmlns:a16="http://schemas.microsoft.com/office/drawing/2014/main" id="{F1FE37CA-99BB-4F8B-A0E0-30E2B2BB61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12019" y="76200"/>
            <a:ext cx="1370381" cy="914400"/>
          </a:xfrm>
          <a:prstGeom prst="rect">
            <a:avLst/>
          </a:prstGeom>
        </p:spPr>
      </p:pic>
      <p:sp>
        <p:nvSpPr>
          <p:cNvPr id="2" name="Rectangle 1">
            <a:extLst>
              <a:ext uri="{FF2B5EF4-FFF2-40B4-BE49-F238E27FC236}">
                <a16:creationId xmlns:a16="http://schemas.microsoft.com/office/drawing/2014/main" id="{B3A5C808-23C9-4437-AA74-C95A636B1A8B}"/>
              </a:ext>
            </a:extLst>
          </p:cNvPr>
          <p:cNvSpPr/>
          <p:nvPr/>
        </p:nvSpPr>
        <p:spPr>
          <a:xfrm>
            <a:off x="2247900" y="5562600"/>
            <a:ext cx="7696200" cy="830997"/>
          </a:xfrm>
          <a:prstGeom prst="rect">
            <a:avLst/>
          </a:prstGeom>
        </p:spPr>
        <p:txBody>
          <a:bodyPr wrap="square">
            <a:spAutoFit/>
          </a:bodyPr>
          <a:lstStyle/>
          <a:p>
            <a:pPr marL="1828800" indent="-1828800"/>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*proleptical –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representation of something in the future as if it already existed or had occurred.</a:t>
            </a:r>
          </a:p>
        </p:txBody>
      </p:sp>
    </p:spTree>
    <p:extLst>
      <p:ext uri="{BB962C8B-B14F-4D97-AF65-F5344CB8AC3E}">
        <p14:creationId xmlns:p14="http://schemas.microsoft.com/office/powerpoint/2010/main" val="2964347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1179" y="228600"/>
            <a:ext cx="9769643" cy="6400800"/>
          </a:xfrm>
          <a:prstGeom prst="rect">
            <a:avLst/>
          </a:prstGeom>
          <a:ln>
            <a:solidFill>
              <a:srgbClr val="FFFFCC"/>
            </a:solidFill>
          </a:ln>
        </p:spPr>
      </p:pic>
    </p:spTree>
    <p:extLst>
      <p:ext uri="{BB962C8B-B14F-4D97-AF65-F5344CB8AC3E}">
        <p14:creationId xmlns:p14="http://schemas.microsoft.com/office/powerpoint/2010/main" val="800033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1"/>
            <a:ext cx="10972800" cy="4185761"/>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Peter 3:10-11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the day of the Lord will come like a thief, in which the heavens will pass away with a roar and the elements will be destroyed with intense heat, and the earth and its works will be burned up.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Since all these things are to be destroyed in this way,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sort of people ought you to be in holy conduct and godliness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775607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600200"/>
            <a:ext cx="10972800" cy="3733800"/>
          </a:xfrm>
        </p:spPr>
        <p:txBody>
          <a:bodyPr/>
          <a:lstStyle/>
          <a:p>
            <a:pPr marL="0" indent="0" algn="just">
              <a:buNone/>
              <a:defRPr/>
            </a:pPr>
            <a:r>
              <a:rPr lang="en-US"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A short time ago, I took occasion to go through the New Testament to mark each reference to the coming of the Lord Jesus Christ and to observe the use made of that teaching about His coming. I was struck a new with the fact that almost without exception, when the coming of Christ is mentioned in the New Testament, it is followed by an exhortation to godliness and holy living</a:t>
            </a:r>
            <a:r>
              <a:rPr lang="en-US" i="1" dirty="0">
                <a:effectLst>
                  <a:outerShdw blurRad="38100" dist="38100" dir="2700000" algn="tl">
                    <a:srgbClr val="000000">
                      <a:alpha val="43137"/>
                    </a:srgbClr>
                  </a:outerShdw>
                </a:effectLst>
              </a:rPr>
              <a:t>.”</a:t>
            </a:r>
          </a:p>
        </p:txBody>
      </p:sp>
      <p:pic>
        <p:nvPicPr>
          <p:cNvPr id="1026" name="Picture 2" descr="Image result for j. dwight pentecost"/>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09600" y="76200"/>
            <a:ext cx="1219200" cy="914400"/>
          </a:xfrm>
          <a:prstGeom prst="rect">
            <a:avLst/>
          </a:prstGeom>
          <a:solidFill>
            <a:srgbClr val="FFFFFF">
              <a:shade val="85000"/>
            </a:srgbClr>
          </a:solidFill>
          <a:ln w="3175"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2">
            <a:extLst>
              <a:ext uri="{FF2B5EF4-FFF2-40B4-BE49-F238E27FC236}">
                <a16:creationId xmlns:a16="http://schemas.microsoft.com/office/drawing/2014/main" id="{A0401013-4710-4009-B81E-20A988E3B87B}"/>
              </a:ext>
            </a:extLst>
          </p:cNvPr>
          <p:cNvSpPr txBox="1">
            <a:spLocks noChangeArrowheads="1"/>
          </p:cNvSpPr>
          <p:nvPr/>
        </p:nvSpPr>
        <p:spPr bwMode="auto">
          <a:xfrm>
            <a:off x="3067050" y="228600"/>
            <a:ext cx="6057900" cy="1143000"/>
          </a:xfrm>
          <a:prstGeom prst="rect">
            <a:avLst/>
          </a:prstGeom>
          <a:noFill/>
          <a:ln w="9525">
            <a:noFill/>
            <a:miter lim="800000"/>
            <a:headEnd/>
            <a:tailEnd/>
          </a:ln>
        </p:spPr>
        <p:txBody>
          <a:bodyPr vert="horz" wrap="square" lIns="69056" tIns="34529" rIns="69056" bIns="34529"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600"/>
              </a:spcAft>
            </a:pPr>
            <a:r>
              <a:rPr lang="en-US" sz="3600" dirty="0">
                <a:effectLst>
                  <a:outerShdw blurRad="38100" dist="38100" dir="2700000" algn="tl">
                    <a:srgbClr val="000000"/>
                  </a:outerShdw>
                </a:effectLst>
                <a:ea typeface="+mn-ea"/>
                <a:cs typeface="Arial" charset="0"/>
              </a:rPr>
              <a:t>J. Dwight Pentecost</a:t>
            </a:r>
          </a:p>
          <a:p>
            <a:pPr algn="ctr" eaLnBrk="1" hangingPunct="1"/>
            <a:r>
              <a:rPr lang="en-US" sz="1800" kern="0" dirty="0">
                <a:solidFill>
                  <a:schemeClr val="tx1"/>
                </a:solidFill>
                <a:effectLst>
                  <a:outerShdw blurRad="38100" dist="38100" dir="2700000" algn="tl">
                    <a:srgbClr val="000000">
                      <a:alpha val="43137"/>
                    </a:srgbClr>
                  </a:outerShdw>
                </a:effectLst>
              </a:rPr>
              <a:t>Prophecy For Today, Page 20</a:t>
            </a:r>
          </a:p>
        </p:txBody>
      </p:sp>
    </p:spTree>
    <p:extLst>
      <p:ext uri="{BB962C8B-B14F-4D97-AF65-F5344CB8AC3E}">
        <p14:creationId xmlns:p14="http://schemas.microsoft.com/office/powerpoint/2010/main" val="2133051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4246602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C7F7F087-A902-1529-00B3-172D97E6433D}"/>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Pauline Motives? (2:1-12)</a:t>
            </a:r>
          </a:p>
        </p:txBody>
      </p:sp>
      <p:sp>
        <p:nvSpPr>
          <p:cNvPr id="18435" name="Rectangle 3">
            <a:extLst>
              <a:ext uri="{FF2B5EF4-FFF2-40B4-BE49-F238E27FC236}">
                <a16:creationId xmlns:a16="http://schemas.microsoft.com/office/drawing/2014/main" id="{39F4505B-2F97-5274-9895-B571507A8D38}"/>
              </a:ext>
            </a:extLst>
          </p:cNvPr>
          <p:cNvSpPr>
            <a:spLocks noGrp="1" noChangeArrowheads="1"/>
          </p:cNvSpPr>
          <p:nvPr>
            <p:ph type="body" idx="1"/>
          </p:nvPr>
        </p:nvSpPr>
        <p:spPr>
          <a:xfrm>
            <a:off x="2542779" y="1600200"/>
            <a:ext cx="7106443" cy="4460875"/>
          </a:xfrm>
        </p:spPr>
        <p:txBody>
          <a:bodyPr/>
          <a:lstStyle/>
          <a:p>
            <a:pPr marL="457200" indent="-457200" eaLnBrk="1" hangingPunct="1">
              <a:spcBef>
                <a:spcPts val="0"/>
              </a:spcBef>
              <a:spcAft>
                <a:spcPts val="2400"/>
              </a:spcAft>
              <a:defRPr/>
            </a:pPr>
            <a:r>
              <a:rPr lang="en-US" dirty="0"/>
              <a:t>2:1-2 – Message, motives, and method</a:t>
            </a:r>
          </a:p>
          <a:p>
            <a:pPr marL="457200" indent="-457200" eaLnBrk="1" hangingPunct="1">
              <a:spcBef>
                <a:spcPts val="0"/>
              </a:spcBef>
              <a:spcAft>
                <a:spcPts val="2400"/>
              </a:spcAft>
              <a:defRPr/>
            </a:pPr>
            <a:r>
              <a:rPr lang="en-US" dirty="0"/>
              <a:t>2:3-12 – Elaboration</a:t>
            </a:r>
          </a:p>
          <a:p>
            <a:pPr marL="914400" lvl="1" indent="-457200" eaLnBrk="1" hangingPunct="1">
              <a:spcAft>
                <a:spcPts val="2400"/>
              </a:spcAft>
              <a:defRPr/>
            </a:pPr>
            <a:r>
              <a:rPr lang="en-US" dirty="0"/>
              <a:t>Message (2:3-4)</a:t>
            </a:r>
          </a:p>
          <a:p>
            <a:pPr marL="914400" lvl="1" indent="-457200" eaLnBrk="1" hangingPunct="1">
              <a:spcAft>
                <a:spcPts val="2400"/>
              </a:spcAft>
              <a:defRPr/>
            </a:pPr>
            <a:r>
              <a:rPr lang="en-US" dirty="0"/>
              <a:t>Motives (2:5-8)</a:t>
            </a:r>
          </a:p>
          <a:p>
            <a:pPr marL="914400" lvl="1" indent="-457200" eaLnBrk="1" hangingPunct="1">
              <a:spcAft>
                <a:spcPts val="2400"/>
              </a:spcAft>
              <a:defRPr/>
            </a:pPr>
            <a:r>
              <a:rPr lang="en-US" dirty="0"/>
              <a:t>Method (2:9-12)</a:t>
            </a:r>
          </a:p>
        </p:txBody>
      </p:sp>
      <p:pic>
        <p:nvPicPr>
          <p:cNvPr id="4" name="Picture 3">
            <a:extLst>
              <a:ext uri="{FF2B5EF4-FFF2-40B4-BE49-F238E27FC236}">
                <a16:creationId xmlns:a16="http://schemas.microsoft.com/office/drawing/2014/main" id="{B814494C-C255-CD40-94E5-D40A0A472D2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849101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b="1" dirty="0">
                <a:solidFill>
                  <a:srgbClr val="FFFFCC"/>
                </a:solidFill>
              </a:rPr>
              <a:t>Personal (1</a:t>
            </a:r>
            <a:r>
              <a:rPr lang="en-US" sz="2800" b="1" dirty="0">
                <a:solidFill>
                  <a:srgbClr val="FFFFCC"/>
                </a:solidFill>
                <a:cs typeface="Calibri" panose="020F0502020204030204" pitchFamily="34" charset="0"/>
              </a:rPr>
              <a:t>–3)</a:t>
            </a:r>
          </a:p>
          <a:p>
            <a:pPr lvl="1" eaLnBrk="1" hangingPunct="1">
              <a:spcBef>
                <a:spcPts val="0"/>
              </a:spcBef>
              <a:spcAft>
                <a:spcPts val="1800"/>
              </a:spcAft>
              <a:defRPr/>
            </a:pPr>
            <a:r>
              <a:rPr lang="en-US" sz="2800" dirty="0">
                <a:ea typeface="+mn-ea"/>
                <a:cs typeface="+mn-cs"/>
              </a:rPr>
              <a:t>Genuine conversion (1)</a:t>
            </a:r>
          </a:p>
          <a:p>
            <a:pPr lvl="1" eaLnBrk="1" hangingPunct="1">
              <a:spcBef>
                <a:spcPts val="0"/>
              </a:spcBef>
              <a:spcAft>
                <a:spcPts val="1800"/>
              </a:spcAft>
              <a:defRPr/>
            </a:pPr>
            <a:r>
              <a:rPr lang="en-US" sz="2800" dirty="0">
                <a:ea typeface="+mn-ea"/>
                <a:cs typeface="+mn-cs"/>
              </a:rPr>
              <a:t>Impure motives (2:1-16)</a:t>
            </a:r>
          </a:p>
          <a:p>
            <a:pPr lvl="1" eaLnBrk="1" hangingPunct="1">
              <a:spcBef>
                <a:spcPts val="0"/>
              </a:spcBef>
              <a:spcAft>
                <a:spcPts val="1800"/>
              </a:spcAft>
              <a:defRPr/>
            </a:pPr>
            <a:r>
              <a:rPr lang="en-US" sz="2800" b="1" u="sng" dirty="0">
                <a:solidFill>
                  <a:srgbClr val="FFFFCC"/>
                </a:solidFill>
              </a:rPr>
              <a:t>Lack of concern (2:17–3:13)</a:t>
            </a:r>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198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dirty="0"/>
              <a:t>Practical (4–5)</a:t>
            </a:r>
          </a:p>
          <a:p>
            <a:pPr lvl="1" eaLnBrk="1" hangingPunct="1">
              <a:lnSpc>
                <a:spcPct val="90000"/>
              </a:lnSpc>
              <a:spcBef>
                <a:spcPts val="0"/>
              </a:spcBef>
              <a:spcAft>
                <a:spcPts val="1800"/>
              </a:spcAft>
              <a:defRPr/>
            </a:pPr>
            <a:r>
              <a:rPr lang="en-US" sz="2800" dirty="0"/>
              <a:t>Immorality (4:1-8)</a:t>
            </a:r>
          </a:p>
          <a:p>
            <a:pPr lvl="1" eaLnBrk="1" hangingPunct="1">
              <a:lnSpc>
                <a:spcPct val="90000"/>
              </a:lnSpc>
              <a:spcBef>
                <a:spcPts val="0"/>
              </a:spcBef>
              <a:spcAft>
                <a:spcPts val="1800"/>
              </a:spcAft>
              <a:defRPr/>
            </a:pPr>
            <a:r>
              <a:rPr lang="en-US" sz="2800" dirty="0"/>
              <a:t>Laziness (4:9-12)</a:t>
            </a:r>
          </a:p>
          <a:p>
            <a:pPr lvl="1" eaLnBrk="1" hangingPunct="1">
              <a:lnSpc>
                <a:spcPct val="90000"/>
              </a:lnSpc>
              <a:spcBef>
                <a:spcPts val="0"/>
              </a:spcBef>
              <a:spcAft>
                <a:spcPts val="1800"/>
              </a:spcAft>
              <a:defRPr/>
            </a:pPr>
            <a:r>
              <a:rPr lang="en-US" sz="2800" dirty="0"/>
              <a:t>Eschatology (4:13–5:11)</a:t>
            </a:r>
          </a:p>
          <a:p>
            <a:pPr lvl="1" eaLnBrk="1" hangingPunct="1">
              <a:lnSpc>
                <a:spcPct val="90000"/>
              </a:lnSpc>
              <a:spcBef>
                <a:spcPts val="0"/>
              </a:spcBef>
              <a:spcAft>
                <a:spcPts val="1800"/>
              </a:spcAft>
              <a:defRPr/>
            </a:pPr>
            <a:r>
              <a:rPr lang="en-US" sz="2800" dirty="0"/>
              <a:t>Ministry imbalances (5:12-15)</a:t>
            </a:r>
          </a:p>
          <a:p>
            <a:pPr lvl="1" eaLnBrk="1" hangingPunct="1">
              <a:lnSpc>
                <a:spcPct val="90000"/>
              </a:lnSpc>
              <a:spcBef>
                <a:spcPts val="0"/>
              </a:spcBef>
              <a:spcAft>
                <a:spcPts val="1800"/>
              </a:spcAft>
              <a:defRPr/>
            </a:pPr>
            <a:r>
              <a:rPr lang="en-US" sz="2800" dirty="0"/>
              <a:t>Progressive sanctification (5:16-28)</a:t>
            </a:r>
          </a:p>
        </p:txBody>
      </p:sp>
      <p:pic>
        <p:nvPicPr>
          <p:cNvPr id="5" name="Picture 4">
            <a:extLst>
              <a:ext uri="{FF2B5EF4-FFF2-40B4-BE49-F238E27FC236}">
                <a16:creationId xmlns:a16="http://schemas.microsoft.com/office/drawing/2014/main" id="{0146322F-829F-2473-605D-07007BE0A095}"/>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983660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Table 4">
            <a:extLst>
              <a:ext uri="{FF2B5EF4-FFF2-40B4-BE49-F238E27FC236}">
                <a16:creationId xmlns:a16="http://schemas.microsoft.com/office/drawing/2014/main" id="{65E2C15E-7BA6-5307-FDAD-A3935DACD47A}"/>
              </a:ext>
            </a:extLst>
          </p:cNvPr>
          <p:cNvGraphicFramePr>
            <a:graphicFrameLocks noGrp="1"/>
          </p:cNvGraphicFramePr>
          <p:nvPr>
            <p:extLst>
              <p:ext uri="{D42A27DB-BD31-4B8C-83A1-F6EECF244321}">
                <p14:modId xmlns:p14="http://schemas.microsoft.com/office/powerpoint/2010/main" val="735910678"/>
              </p:ext>
            </p:extLst>
          </p:nvPr>
        </p:nvGraphicFramePr>
        <p:xfrm>
          <a:off x="685800" y="1600200"/>
          <a:ext cx="7239000" cy="3566160"/>
        </p:xfrm>
        <a:graphic>
          <a:graphicData uri="http://schemas.openxmlformats.org/drawingml/2006/table">
            <a:tbl>
              <a:tblPr firstRow="1" bandRow="1">
                <a:tableStyleId>{E8B1032C-EA38-4F05-BA0D-38AFFFC7BED3}</a:tableStyleId>
              </a:tblPr>
              <a:tblGrid>
                <a:gridCol w="3619500">
                  <a:extLst>
                    <a:ext uri="{9D8B030D-6E8A-4147-A177-3AD203B41FA5}">
                      <a16:colId xmlns:a16="http://schemas.microsoft.com/office/drawing/2014/main" val="2471753490"/>
                    </a:ext>
                  </a:extLst>
                </a:gridCol>
                <a:gridCol w="3619500">
                  <a:extLst>
                    <a:ext uri="{9D8B030D-6E8A-4147-A177-3AD203B41FA5}">
                      <a16:colId xmlns:a16="http://schemas.microsoft.com/office/drawing/2014/main" val="4163398497"/>
                    </a:ext>
                  </a:extLst>
                </a:gridCol>
              </a:tblGrid>
              <a:tr h="118872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1 THESSALONIANS 1-3</a:t>
                      </a:r>
                      <a:endParaRPr kumimoji="0" lang="en-US" sz="2800"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rPr>
                        <a:t>1 THESSALONIANS 4-5</a:t>
                      </a:r>
                      <a:endParaRPr kumimoji="0" lang="en-US" sz="2800" b="1" i="0" u="none" strike="noStrike"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lumMod val="85000"/>
                      </a:schemeClr>
                    </a:solidFill>
                  </a:tcPr>
                </a:tc>
                <a:extLst>
                  <a:ext uri="{0D108BD9-81ED-4DB2-BD59-A6C34878D82A}">
                    <a16:rowId xmlns:a16="http://schemas.microsoft.com/office/drawing/2014/main" val="1750457174"/>
                  </a:ext>
                </a:extLst>
              </a:tr>
              <a:tr h="1188720">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Personal Experience</a:t>
                      </a:r>
                      <a:endParaRPr kumimoji="0" lang="en-US" sz="2800" b="1" i="0"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rPr>
                        <a:t>Practical Exhortation</a:t>
                      </a:r>
                      <a:endParaRPr kumimoji="0" lang="en-US" sz="2800" b="1" i="0"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extLst>
                  <a:ext uri="{0D108BD9-81ED-4DB2-BD59-A6C34878D82A}">
                    <a16:rowId xmlns:a16="http://schemas.microsoft.com/office/drawing/2014/main" val="2844135064"/>
                  </a:ext>
                </a:extLst>
              </a:tr>
              <a:tr h="1188720">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Looking Back</a:t>
                      </a:r>
                      <a:endParaRPr kumimoji="0" lang="en-US" sz="2800" b="1" i="0"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rPr>
                        <a:t>Looking Forward</a:t>
                      </a:r>
                      <a:endParaRPr kumimoji="0" lang="en-US" sz="2800" b="1" i="0"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extLst>
                  <a:ext uri="{0D108BD9-81ED-4DB2-BD59-A6C34878D82A}">
                    <a16:rowId xmlns:a16="http://schemas.microsoft.com/office/drawing/2014/main" val="1311439648"/>
                  </a:ext>
                </a:extLst>
              </a:tr>
            </a:tbl>
          </a:graphicData>
        </a:graphic>
      </p:graphicFrame>
      <p:pic>
        <p:nvPicPr>
          <p:cNvPr id="2" name="Picture 1">
            <a:extLst>
              <a:ext uri="{FF2B5EF4-FFF2-40B4-BE49-F238E27FC236}">
                <a16:creationId xmlns:a16="http://schemas.microsoft.com/office/drawing/2014/main" id="{3607D159-1E0C-F52A-9C5C-FF8A688F1725}"/>
              </a:ext>
            </a:extLst>
          </p:cNvPr>
          <p:cNvPicPr>
            <a:picLocks noChangeAspect="1"/>
          </p:cNvPicPr>
          <p:nvPr/>
        </p:nvPicPr>
        <p:blipFill>
          <a:blip r:embed="rId2"/>
          <a:stretch>
            <a:fillRect/>
          </a:stretch>
        </p:blipFill>
        <p:spPr>
          <a:xfrm>
            <a:off x="8670061" y="1600200"/>
            <a:ext cx="2836139" cy="3657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a:extLst>
              <a:ext uri="{FF2B5EF4-FFF2-40B4-BE49-F238E27FC236}">
                <a16:creationId xmlns:a16="http://schemas.microsoft.com/office/drawing/2014/main" id="{49C4EA9C-41DB-479A-E80E-9719B2B8D8FF}"/>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Structure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dirty="0"/>
              <a:t>Personal (1</a:t>
            </a:r>
            <a:r>
              <a:rPr lang="en-US" sz="2800" dirty="0">
                <a:cs typeface="Calibri" panose="020F0502020204030204" pitchFamily="34" charset="0"/>
              </a:rPr>
              <a:t>–3)</a:t>
            </a:r>
          </a:p>
          <a:p>
            <a:pPr lvl="1" eaLnBrk="1" hangingPunct="1">
              <a:spcBef>
                <a:spcPts val="0"/>
              </a:spcBef>
              <a:spcAft>
                <a:spcPts val="1800"/>
              </a:spcAft>
              <a:defRPr/>
            </a:pPr>
            <a:r>
              <a:rPr lang="en-US" sz="2800" dirty="0"/>
              <a:t>Genuine conversion (1)</a:t>
            </a:r>
          </a:p>
          <a:p>
            <a:pPr lvl="1" eaLnBrk="1" hangingPunct="1">
              <a:spcBef>
                <a:spcPts val="0"/>
              </a:spcBef>
              <a:spcAft>
                <a:spcPts val="1800"/>
              </a:spcAft>
              <a:defRPr/>
            </a:pPr>
            <a:r>
              <a:rPr lang="en-US" sz="2800" dirty="0"/>
              <a:t>Impure motives (2:1-16)</a:t>
            </a:r>
          </a:p>
          <a:p>
            <a:pPr lvl="1" eaLnBrk="1" hangingPunct="1">
              <a:spcBef>
                <a:spcPts val="0"/>
              </a:spcBef>
              <a:spcAft>
                <a:spcPts val="1800"/>
              </a:spcAft>
              <a:defRPr/>
            </a:pPr>
            <a:r>
              <a:rPr lang="en-US" sz="2800" dirty="0"/>
              <a:t>Lack of concern (2:17</a:t>
            </a:r>
            <a:r>
              <a:rPr lang="en-US" sz="2800" dirty="0">
                <a:cs typeface="Calibri" panose="020F0502020204030204" pitchFamily="34" charset="0"/>
              </a:rPr>
              <a:t>–3:13)</a:t>
            </a:r>
            <a:endParaRPr lang="en-US" sz="2800" dirty="0"/>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198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dirty="0"/>
              <a:t>Practical (4–5)</a:t>
            </a:r>
          </a:p>
          <a:p>
            <a:pPr lvl="1" eaLnBrk="1" hangingPunct="1">
              <a:lnSpc>
                <a:spcPct val="90000"/>
              </a:lnSpc>
              <a:spcBef>
                <a:spcPts val="0"/>
              </a:spcBef>
              <a:spcAft>
                <a:spcPts val="1800"/>
              </a:spcAft>
              <a:defRPr/>
            </a:pPr>
            <a:r>
              <a:rPr lang="en-US" sz="2800" dirty="0"/>
              <a:t>Immorality (4:1-8)</a:t>
            </a:r>
          </a:p>
          <a:p>
            <a:pPr lvl="1" eaLnBrk="1" hangingPunct="1">
              <a:lnSpc>
                <a:spcPct val="90000"/>
              </a:lnSpc>
              <a:spcBef>
                <a:spcPts val="0"/>
              </a:spcBef>
              <a:spcAft>
                <a:spcPts val="1800"/>
              </a:spcAft>
              <a:defRPr/>
            </a:pPr>
            <a:r>
              <a:rPr lang="en-US" sz="2800" dirty="0"/>
              <a:t>Laziness (4:9-12)</a:t>
            </a:r>
          </a:p>
          <a:p>
            <a:pPr lvl="1" eaLnBrk="1" hangingPunct="1">
              <a:lnSpc>
                <a:spcPct val="90000"/>
              </a:lnSpc>
              <a:spcBef>
                <a:spcPts val="0"/>
              </a:spcBef>
              <a:spcAft>
                <a:spcPts val="1800"/>
              </a:spcAft>
              <a:defRPr/>
            </a:pPr>
            <a:r>
              <a:rPr lang="en-US" sz="2800" dirty="0"/>
              <a:t>Eschatology (4:13–5:11)</a:t>
            </a:r>
          </a:p>
          <a:p>
            <a:pPr lvl="1" eaLnBrk="1" hangingPunct="1">
              <a:lnSpc>
                <a:spcPct val="90000"/>
              </a:lnSpc>
              <a:spcBef>
                <a:spcPts val="0"/>
              </a:spcBef>
              <a:spcAft>
                <a:spcPts val="1800"/>
              </a:spcAft>
              <a:defRPr/>
            </a:pPr>
            <a:r>
              <a:rPr lang="en-US" sz="2800" dirty="0"/>
              <a:t>Ministry imbalances (5:12-15)</a:t>
            </a:r>
          </a:p>
          <a:p>
            <a:pPr lvl="1" eaLnBrk="1" hangingPunct="1">
              <a:lnSpc>
                <a:spcPct val="90000"/>
              </a:lnSpc>
              <a:spcBef>
                <a:spcPts val="0"/>
              </a:spcBef>
              <a:spcAft>
                <a:spcPts val="1800"/>
              </a:spcAft>
              <a:defRPr/>
            </a:pPr>
            <a:r>
              <a:rPr lang="en-US" sz="2800" dirty="0"/>
              <a:t>Progressive sanctification (5:16-28)</a:t>
            </a:r>
          </a:p>
        </p:txBody>
      </p:sp>
      <p:pic>
        <p:nvPicPr>
          <p:cNvPr id="5" name="Picture 4">
            <a:extLst>
              <a:ext uri="{FF2B5EF4-FFF2-40B4-BE49-F238E27FC236}">
                <a16:creationId xmlns:a16="http://schemas.microsoft.com/office/drawing/2014/main" id="{C062140E-6488-29DA-F662-031DA69797AD}"/>
              </a:ext>
            </a:extLst>
          </p:cNvPr>
          <p:cNvPicPr>
            <a:picLocks noChangeAspect="1"/>
          </p:cNvPicPr>
          <p:nvPr/>
        </p:nvPicPr>
        <p:blipFill>
          <a:blip r:embed="rId2"/>
          <a:stretch>
            <a:fillRect/>
          </a:stretch>
        </p:blipFill>
        <p:spPr>
          <a:xfrm>
            <a:off x="10626852" y="104274"/>
            <a:ext cx="955548" cy="914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b="1" u="sng" dirty="0">
                <a:solidFill>
                  <a:srgbClr val="FFFFCC"/>
                </a:solidFill>
              </a:rPr>
              <a:t>Personal (1</a:t>
            </a:r>
            <a:r>
              <a:rPr lang="en-US" sz="2800" b="1" u="sng" dirty="0">
                <a:solidFill>
                  <a:srgbClr val="FFFFCC"/>
                </a:solidFill>
                <a:cs typeface="Calibri" panose="020F0502020204030204" pitchFamily="34" charset="0"/>
              </a:rPr>
              <a:t>–3)</a:t>
            </a:r>
          </a:p>
          <a:p>
            <a:pPr lvl="1" eaLnBrk="1" hangingPunct="1">
              <a:spcBef>
                <a:spcPts val="0"/>
              </a:spcBef>
              <a:spcAft>
                <a:spcPts val="1800"/>
              </a:spcAft>
              <a:defRPr/>
            </a:pPr>
            <a:r>
              <a:rPr lang="en-US" sz="2800" dirty="0"/>
              <a:t>Genuine conversion (1)</a:t>
            </a:r>
          </a:p>
          <a:p>
            <a:pPr lvl="1" eaLnBrk="1" hangingPunct="1">
              <a:spcBef>
                <a:spcPts val="0"/>
              </a:spcBef>
              <a:spcAft>
                <a:spcPts val="1800"/>
              </a:spcAft>
              <a:defRPr/>
            </a:pPr>
            <a:r>
              <a:rPr lang="en-US" sz="2800" dirty="0"/>
              <a:t>Impure motives (2:1-16)</a:t>
            </a:r>
          </a:p>
          <a:p>
            <a:pPr lvl="1" eaLnBrk="1" hangingPunct="1">
              <a:spcBef>
                <a:spcPts val="0"/>
              </a:spcBef>
              <a:spcAft>
                <a:spcPts val="1800"/>
              </a:spcAft>
              <a:defRPr/>
            </a:pPr>
            <a:r>
              <a:rPr lang="en-US" sz="2800" dirty="0"/>
              <a:t>Lack of concern (2:17</a:t>
            </a:r>
            <a:r>
              <a:rPr lang="en-US" sz="2800" dirty="0">
                <a:cs typeface="Calibri" panose="020F0502020204030204" pitchFamily="34" charset="0"/>
              </a:rPr>
              <a:t>–3:13)</a:t>
            </a:r>
            <a:endParaRPr lang="en-US" sz="2800" dirty="0"/>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198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dirty="0"/>
              <a:t>Practical (4–5)</a:t>
            </a:r>
          </a:p>
          <a:p>
            <a:pPr lvl="1" eaLnBrk="1" hangingPunct="1">
              <a:lnSpc>
                <a:spcPct val="90000"/>
              </a:lnSpc>
              <a:spcBef>
                <a:spcPts val="0"/>
              </a:spcBef>
              <a:spcAft>
                <a:spcPts val="1800"/>
              </a:spcAft>
              <a:defRPr/>
            </a:pPr>
            <a:r>
              <a:rPr lang="en-US" sz="2800" dirty="0"/>
              <a:t>Immorality (4:1-8)</a:t>
            </a:r>
          </a:p>
          <a:p>
            <a:pPr lvl="1" eaLnBrk="1" hangingPunct="1">
              <a:lnSpc>
                <a:spcPct val="90000"/>
              </a:lnSpc>
              <a:spcBef>
                <a:spcPts val="0"/>
              </a:spcBef>
              <a:spcAft>
                <a:spcPts val="1800"/>
              </a:spcAft>
              <a:defRPr/>
            </a:pPr>
            <a:r>
              <a:rPr lang="en-US" sz="2800" dirty="0"/>
              <a:t>Laziness (4:9-12)</a:t>
            </a:r>
          </a:p>
          <a:p>
            <a:pPr lvl="1" eaLnBrk="1" hangingPunct="1">
              <a:lnSpc>
                <a:spcPct val="90000"/>
              </a:lnSpc>
              <a:spcBef>
                <a:spcPts val="0"/>
              </a:spcBef>
              <a:spcAft>
                <a:spcPts val="1800"/>
              </a:spcAft>
              <a:defRPr/>
            </a:pPr>
            <a:r>
              <a:rPr lang="en-US" sz="2800" dirty="0"/>
              <a:t>Eschatology (4:13–5:11)</a:t>
            </a:r>
          </a:p>
          <a:p>
            <a:pPr lvl="1" eaLnBrk="1" hangingPunct="1">
              <a:lnSpc>
                <a:spcPct val="90000"/>
              </a:lnSpc>
              <a:spcBef>
                <a:spcPts val="0"/>
              </a:spcBef>
              <a:spcAft>
                <a:spcPts val="1800"/>
              </a:spcAft>
              <a:defRPr/>
            </a:pPr>
            <a:r>
              <a:rPr lang="en-US" sz="2800" dirty="0"/>
              <a:t>Ministry imbalances (5:12-15)</a:t>
            </a:r>
          </a:p>
          <a:p>
            <a:pPr lvl="1" eaLnBrk="1" hangingPunct="1">
              <a:lnSpc>
                <a:spcPct val="90000"/>
              </a:lnSpc>
              <a:spcBef>
                <a:spcPts val="0"/>
              </a:spcBef>
              <a:spcAft>
                <a:spcPts val="1800"/>
              </a:spcAft>
              <a:defRPr/>
            </a:pPr>
            <a:r>
              <a:rPr lang="en-US" sz="2800" dirty="0"/>
              <a:t>Progressive sanctification (5:16-28)</a:t>
            </a:r>
          </a:p>
        </p:txBody>
      </p:sp>
      <p:pic>
        <p:nvPicPr>
          <p:cNvPr id="5" name="Picture 4">
            <a:extLst>
              <a:ext uri="{FF2B5EF4-FFF2-40B4-BE49-F238E27FC236}">
                <a16:creationId xmlns:a16="http://schemas.microsoft.com/office/drawing/2014/main" id="{05C3FE94-CB13-8A02-FD3D-B271B72117C5}"/>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584495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b="1" dirty="0">
                <a:solidFill>
                  <a:srgbClr val="FFFFCC"/>
                </a:solidFill>
              </a:rPr>
              <a:t>Personal (1</a:t>
            </a:r>
            <a:r>
              <a:rPr lang="en-US" sz="2800" b="1" dirty="0">
                <a:solidFill>
                  <a:srgbClr val="FFFFCC"/>
                </a:solidFill>
                <a:cs typeface="Calibri" panose="020F0502020204030204" pitchFamily="34" charset="0"/>
              </a:rPr>
              <a:t>–3)</a:t>
            </a:r>
          </a:p>
          <a:p>
            <a:pPr lvl="1" eaLnBrk="1" hangingPunct="1">
              <a:spcBef>
                <a:spcPts val="0"/>
              </a:spcBef>
              <a:spcAft>
                <a:spcPts val="1800"/>
              </a:spcAft>
              <a:defRPr/>
            </a:pPr>
            <a:r>
              <a:rPr lang="en-US" sz="2800" b="1" u="sng" dirty="0">
                <a:solidFill>
                  <a:srgbClr val="FFFFCC"/>
                </a:solidFill>
                <a:ea typeface="+mn-ea"/>
                <a:cs typeface="+mn-cs"/>
              </a:rPr>
              <a:t>Genuine conversion (1)</a:t>
            </a:r>
          </a:p>
          <a:p>
            <a:pPr lvl="1" eaLnBrk="1" hangingPunct="1">
              <a:spcBef>
                <a:spcPts val="0"/>
              </a:spcBef>
              <a:spcAft>
                <a:spcPts val="1800"/>
              </a:spcAft>
              <a:defRPr/>
            </a:pPr>
            <a:r>
              <a:rPr lang="en-US" sz="2800" dirty="0"/>
              <a:t>Impure motives (2:1-16)</a:t>
            </a:r>
          </a:p>
          <a:p>
            <a:pPr lvl="1" eaLnBrk="1" hangingPunct="1">
              <a:spcBef>
                <a:spcPts val="0"/>
              </a:spcBef>
              <a:spcAft>
                <a:spcPts val="1800"/>
              </a:spcAft>
              <a:defRPr/>
            </a:pPr>
            <a:r>
              <a:rPr lang="en-US" sz="2800" dirty="0"/>
              <a:t>Lack of concern (2:17</a:t>
            </a:r>
            <a:r>
              <a:rPr lang="en-US" sz="2800" dirty="0">
                <a:cs typeface="Calibri" panose="020F0502020204030204" pitchFamily="34" charset="0"/>
              </a:rPr>
              <a:t>–3:13)</a:t>
            </a:r>
            <a:endParaRPr lang="en-US" sz="2800" dirty="0"/>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198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dirty="0"/>
              <a:t>Practical (4–5)</a:t>
            </a:r>
          </a:p>
          <a:p>
            <a:pPr lvl="1" eaLnBrk="1" hangingPunct="1">
              <a:lnSpc>
                <a:spcPct val="90000"/>
              </a:lnSpc>
              <a:spcBef>
                <a:spcPts val="0"/>
              </a:spcBef>
              <a:spcAft>
                <a:spcPts val="1800"/>
              </a:spcAft>
              <a:defRPr/>
            </a:pPr>
            <a:r>
              <a:rPr lang="en-US" sz="2800" dirty="0"/>
              <a:t>Immorality (4:1-8)</a:t>
            </a:r>
          </a:p>
          <a:p>
            <a:pPr lvl="1" eaLnBrk="1" hangingPunct="1">
              <a:lnSpc>
                <a:spcPct val="90000"/>
              </a:lnSpc>
              <a:spcBef>
                <a:spcPts val="0"/>
              </a:spcBef>
              <a:spcAft>
                <a:spcPts val="1800"/>
              </a:spcAft>
              <a:defRPr/>
            </a:pPr>
            <a:r>
              <a:rPr lang="en-US" sz="2800" dirty="0"/>
              <a:t>Laziness (4:9-12)</a:t>
            </a:r>
          </a:p>
          <a:p>
            <a:pPr lvl="1" eaLnBrk="1" hangingPunct="1">
              <a:lnSpc>
                <a:spcPct val="90000"/>
              </a:lnSpc>
              <a:spcBef>
                <a:spcPts val="0"/>
              </a:spcBef>
              <a:spcAft>
                <a:spcPts val="1800"/>
              </a:spcAft>
              <a:defRPr/>
            </a:pPr>
            <a:r>
              <a:rPr lang="en-US" sz="2800" dirty="0"/>
              <a:t>Eschatology (4:13–5:11)</a:t>
            </a:r>
          </a:p>
          <a:p>
            <a:pPr lvl="1" eaLnBrk="1" hangingPunct="1">
              <a:lnSpc>
                <a:spcPct val="90000"/>
              </a:lnSpc>
              <a:spcBef>
                <a:spcPts val="0"/>
              </a:spcBef>
              <a:spcAft>
                <a:spcPts val="1800"/>
              </a:spcAft>
              <a:defRPr/>
            </a:pPr>
            <a:r>
              <a:rPr lang="en-US" sz="2800" dirty="0"/>
              <a:t>Ministry imbalances (5:12-15)</a:t>
            </a:r>
          </a:p>
          <a:p>
            <a:pPr lvl="1" eaLnBrk="1" hangingPunct="1">
              <a:lnSpc>
                <a:spcPct val="90000"/>
              </a:lnSpc>
              <a:spcBef>
                <a:spcPts val="0"/>
              </a:spcBef>
              <a:spcAft>
                <a:spcPts val="1800"/>
              </a:spcAft>
              <a:defRPr/>
            </a:pPr>
            <a:r>
              <a:rPr lang="en-US" sz="2800" dirty="0"/>
              <a:t>Progressive sanctification (5:16-28)</a:t>
            </a:r>
          </a:p>
        </p:txBody>
      </p:sp>
      <p:pic>
        <p:nvPicPr>
          <p:cNvPr id="5" name="Picture 4">
            <a:extLst>
              <a:ext uri="{FF2B5EF4-FFF2-40B4-BE49-F238E27FC236}">
                <a16:creationId xmlns:a16="http://schemas.microsoft.com/office/drawing/2014/main" id="{0146322F-829F-2473-605D-07007BE0A095}"/>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501711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137BB47-6692-C345-70E4-7399AEFF2B04}"/>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Genuine Conversion? (1 </a:t>
            </a:r>
            <a:r>
              <a:rPr lang="en-US" altLang="en-US" sz="4000" dirty="0" err="1"/>
              <a:t>Thess</a:t>
            </a:r>
            <a:r>
              <a:rPr lang="en-US" altLang="en-US" sz="4000" dirty="0"/>
              <a:t> 1)</a:t>
            </a:r>
          </a:p>
        </p:txBody>
      </p:sp>
      <p:sp>
        <p:nvSpPr>
          <p:cNvPr id="16387" name="Rectangle 3">
            <a:extLst>
              <a:ext uri="{FF2B5EF4-FFF2-40B4-BE49-F238E27FC236}">
                <a16:creationId xmlns:a16="http://schemas.microsoft.com/office/drawing/2014/main" id="{614E983E-EF83-0607-AD2C-7B7F3DB02639}"/>
              </a:ext>
            </a:extLst>
          </p:cNvPr>
          <p:cNvSpPr>
            <a:spLocks noGrp="1" noChangeArrowheads="1"/>
          </p:cNvSpPr>
          <p:nvPr>
            <p:ph type="body" idx="1"/>
          </p:nvPr>
        </p:nvSpPr>
        <p:spPr>
          <a:xfrm>
            <a:off x="1754883" y="1371600"/>
            <a:ext cx="8682235" cy="5105400"/>
          </a:xfrm>
        </p:spPr>
        <p:txBody>
          <a:bodyPr/>
          <a:lstStyle/>
          <a:p>
            <a:pPr marL="457200" indent="-457200" eaLnBrk="1" hangingPunct="1">
              <a:lnSpc>
                <a:spcPct val="90000"/>
              </a:lnSpc>
              <a:spcBef>
                <a:spcPts val="0"/>
              </a:spcBef>
              <a:spcAft>
                <a:spcPts val="1800"/>
              </a:spcAft>
              <a:defRPr/>
            </a:pPr>
            <a:r>
              <a:rPr lang="en-US" kern="1200" dirty="0"/>
              <a:t>Greeting (1:1)</a:t>
            </a:r>
          </a:p>
          <a:p>
            <a:pPr marL="457200" indent="-457200" eaLnBrk="1" hangingPunct="1">
              <a:lnSpc>
                <a:spcPct val="90000"/>
              </a:lnSpc>
              <a:spcBef>
                <a:spcPts val="0"/>
              </a:spcBef>
              <a:spcAft>
                <a:spcPts val="1800"/>
              </a:spcAft>
              <a:defRPr/>
            </a:pPr>
            <a:r>
              <a:rPr lang="en-US" kern="1200" dirty="0"/>
              <a:t>Faith, hope, and love in Christ (1:2-3)</a:t>
            </a:r>
          </a:p>
          <a:p>
            <a:pPr marL="457200" indent="-457200" eaLnBrk="1" hangingPunct="1">
              <a:lnSpc>
                <a:spcPct val="90000"/>
              </a:lnSpc>
              <a:spcBef>
                <a:spcPts val="0"/>
              </a:spcBef>
              <a:spcAft>
                <a:spcPts val="1800"/>
              </a:spcAft>
              <a:defRPr/>
            </a:pPr>
            <a:r>
              <a:rPr lang="en-US" kern="1200" dirty="0"/>
              <a:t>Response to the Gospel (1:4-5)</a:t>
            </a:r>
          </a:p>
          <a:p>
            <a:pPr marL="457200" indent="-457200" eaLnBrk="1" hangingPunct="1">
              <a:lnSpc>
                <a:spcPct val="90000"/>
              </a:lnSpc>
              <a:spcBef>
                <a:spcPts val="0"/>
              </a:spcBef>
              <a:spcAft>
                <a:spcPts val="1800"/>
              </a:spcAft>
              <a:defRPr/>
            </a:pPr>
            <a:r>
              <a:rPr lang="en-US" kern="1200" dirty="0"/>
              <a:t>Joy in the midst of tribulation (1:6)</a:t>
            </a:r>
          </a:p>
          <a:p>
            <a:pPr marL="457200" indent="-457200" eaLnBrk="1" hangingPunct="1">
              <a:lnSpc>
                <a:spcPct val="90000"/>
              </a:lnSpc>
              <a:spcBef>
                <a:spcPts val="0"/>
              </a:spcBef>
              <a:spcAft>
                <a:spcPts val="1800"/>
              </a:spcAft>
              <a:defRPr/>
            </a:pPr>
            <a:r>
              <a:rPr lang="en-US" kern="1200" dirty="0"/>
              <a:t>Example to those in Macedonia and Achaia (1:7)</a:t>
            </a:r>
          </a:p>
          <a:p>
            <a:pPr marL="457200" indent="-457200" eaLnBrk="1" hangingPunct="1">
              <a:lnSpc>
                <a:spcPct val="90000"/>
              </a:lnSpc>
              <a:spcBef>
                <a:spcPts val="0"/>
              </a:spcBef>
              <a:spcAft>
                <a:spcPts val="1800"/>
              </a:spcAft>
              <a:defRPr/>
            </a:pPr>
            <a:r>
              <a:rPr lang="en-US" kern="1200" dirty="0"/>
              <a:t>No formal missionary endeavor (1:8-9a)</a:t>
            </a:r>
          </a:p>
          <a:p>
            <a:pPr marL="457200" indent="-457200" eaLnBrk="1" hangingPunct="1">
              <a:lnSpc>
                <a:spcPct val="90000"/>
              </a:lnSpc>
              <a:spcBef>
                <a:spcPts val="0"/>
              </a:spcBef>
              <a:spcAft>
                <a:spcPts val="1800"/>
              </a:spcAft>
              <a:defRPr/>
            </a:pPr>
            <a:r>
              <a:rPr lang="en-US" kern="1200" dirty="0"/>
              <a:t>Turned from idols (1:9b)</a:t>
            </a:r>
          </a:p>
          <a:p>
            <a:pPr marL="457200" indent="-457200" eaLnBrk="1" hangingPunct="1">
              <a:lnSpc>
                <a:spcPct val="90000"/>
              </a:lnSpc>
              <a:spcBef>
                <a:spcPts val="0"/>
              </a:spcBef>
              <a:spcAft>
                <a:spcPts val="1800"/>
              </a:spcAft>
              <a:defRPr/>
            </a:pPr>
            <a:r>
              <a:rPr lang="en-US" kern="1200" dirty="0"/>
              <a:t>Eschatological hope (1:10)</a:t>
            </a:r>
          </a:p>
        </p:txBody>
      </p:sp>
      <p:pic>
        <p:nvPicPr>
          <p:cNvPr id="4" name="Picture 3">
            <a:extLst>
              <a:ext uri="{FF2B5EF4-FFF2-40B4-BE49-F238E27FC236}">
                <a16:creationId xmlns:a16="http://schemas.microsoft.com/office/drawing/2014/main" id="{D95B51EB-64C6-9081-9609-51D6D2A504C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3605064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b="1" dirty="0">
                <a:solidFill>
                  <a:srgbClr val="FFFFCC"/>
                </a:solidFill>
              </a:rPr>
              <a:t>Personal (1</a:t>
            </a:r>
            <a:r>
              <a:rPr lang="en-US" sz="2800" b="1" dirty="0">
                <a:solidFill>
                  <a:srgbClr val="FFFFCC"/>
                </a:solidFill>
                <a:cs typeface="Calibri" panose="020F0502020204030204" pitchFamily="34" charset="0"/>
              </a:rPr>
              <a:t>–3)</a:t>
            </a:r>
          </a:p>
          <a:p>
            <a:pPr lvl="1" eaLnBrk="1" hangingPunct="1">
              <a:spcBef>
                <a:spcPts val="0"/>
              </a:spcBef>
              <a:spcAft>
                <a:spcPts val="1800"/>
              </a:spcAft>
              <a:defRPr/>
            </a:pPr>
            <a:r>
              <a:rPr lang="en-US" sz="2800" dirty="0">
                <a:ea typeface="+mn-ea"/>
                <a:cs typeface="+mn-cs"/>
              </a:rPr>
              <a:t>Genuine conversion (1)</a:t>
            </a:r>
          </a:p>
          <a:p>
            <a:pPr lvl="1" eaLnBrk="1" hangingPunct="1">
              <a:spcBef>
                <a:spcPts val="0"/>
              </a:spcBef>
              <a:spcAft>
                <a:spcPts val="1800"/>
              </a:spcAft>
              <a:defRPr/>
            </a:pPr>
            <a:r>
              <a:rPr lang="en-US" sz="2800" b="1" u="sng" dirty="0">
                <a:solidFill>
                  <a:srgbClr val="FFFFCC"/>
                </a:solidFill>
              </a:rPr>
              <a:t>Impure motives (2:1-16)</a:t>
            </a:r>
          </a:p>
          <a:p>
            <a:pPr lvl="1" eaLnBrk="1" hangingPunct="1">
              <a:spcBef>
                <a:spcPts val="0"/>
              </a:spcBef>
              <a:spcAft>
                <a:spcPts val="1800"/>
              </a:spcAft>
              <a:defRPr/>
            </a:pPr>
            <a:r>
              <a:rPr lang="en-US" sz="2800" dirty="0"/>
              <a:t>Lack of concern (2:17</a:t>
            </a:r>
            <a:r>
              <a:rPr lang="en-US" sz="2800" dirty="0">
                <a:cs typeface="Calibri" panose="020F0502020204030204" pitchFamily="34" charset="0"/>
              </a:rPr>
              <a:t>–3:13)</a:t>
            </a:r>
            <a:endParaRPr lang="en-US" sz="2800" dirty="0"/>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198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dirty="0"/>
              <a:t>Practical (4–5)</a:t>
            </a:r>
          </a:p>
          <a:p>
            <a:pPr lvl="1" eaLnBrk="1" hangingPunct="1">
              <a:lnSpc>
                <a:spcPct val="90000"/>
              </a:lnSpc>
              <a:spcBef>
                <a:spcPts val="0"/>
              </a:spcBef>
              <a:spcAft>
                <a:spcPts val="1800"/>
              </a:spcAft>
              <a:defRPr/>
            </a:pPr>
            <a:r>
              <a:rPr lang="en-US" sz="2800" dirty="0"/>
              <a:t>Immorality (4:1-8)</a:t>
            </a:r>
          </a:p>
          <a:p>
            <a:pPr lvl="1" eaLnBrk="1" hangingPunct="1">
              <a:lnSpc>
                <a:spcPct val="90000"/>
              </a:lnSpc>
              <a:spcBef>
                <a:spcPts val="0"/>
              </a:spcBef>
              <a:spcAft>
                <a:spcPts val="1800"/>
              </a:spcAft>
              <a:defRPr/>
            </a:pPr>
            <a:r>
              <a:rPr lang="en-US" sz="2800" dirty="0"/>
              <a:t>Laziness (4:9-12)</a:t>
            </a:r>
          </a:p>
          <a:p>
            <a:pPr lvl="1" eaLnBrk="1" hangingPunct="1">
              <a:lnSpc>
                <a:spcPct val="90000"/>
              </a:lnSpc>
              <a:spcBef>
                <a:spcPts val="0"/>
              </a:spcBef>
              <a:spcAft>
                <a:spcPts val="1800"/>
              </a:spcAft>
              <a:defRPr/>
            </a:pPr>
            <a:r>
              <a:rPr lang="en-US" sz="2800" dirty="0"/>
              <a:t>Eschatology (4:13–5:11)</a:t>
            </a:r>
          </a:p>
          <a:p>
            <a:pPr lvl="1" eaLnBrk="1" hangingPunct="1">
              <a:lnSpc>
                <a:spcPct val="90000"/>
              </a:lnSpc>
              <a:spcBef>
                <a:spcPts val="0"/>
              </a:spcBef>
              <a:spcAft>
                <a:spcPts val="1800"/>
              </a:spcAft>
              <a:defRPr/>
            </a:pPr>
            <a:r>
              <a:rPr lang="en-US" sz="2800" dirty="0"/>
              <a:t>Ministry imbalances (5:12-15)</a:t>
            </a:r>
          </a:p>
          <a:p>
            <a:pPr lvl="1" eaLnBrk="1" hangingPunct="1">
              <a:lnSpc>
                <a:spcPct val="90000"/>
              </a:lnSpc>
              <a:spcBef>
                <a:spcPts val="0"/>
              </a:spcBef>
              <a:spcAft>
                <a:spcPts val="1800"/>
              </a:spcAft>
              <a:defRPr/>
            </a:pPr>
            <a:r>
              <a:rPr lang="en-US" sz="2800" dirty="0"/>
              <a:t>Progressive sanctification (5:16-28)</a:t>
            </a:r>
          </a:p>
        </p:txBody>
      </p:sp>
      <p:pic>
        <p:nvPicPr>
          <p:cNvPr id="5" name="Picture 4">
            <a:extLst>
              <a:ext uri="{FF2B5EF4-FFF2-40B4-BE49-F238E27FC236}">
                <a16:creationId xmlns:a16="http://schemas.microsoft.com/office/drawing/2014/main" id="{0146322F-829F-2473-605D-07007BE0A095}"/>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1713321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C7F7F087-A902-1529-00B3-172D97E6433D}"/>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Pauline Motives? (2:1-12)</a:t>
            </a:r>
          </a:p>
        </p:txBody>
      </p:sp>
      <p:sp>
        <p:nvSpPr>
          <p:cNvPr id="18435" name="Rectangle 3">
            <a:extLst>
              <a:ext uri="{FF2B5EF4-FFF2-40B4-BE49-F238E27FC236}">
                <a16:creationId xmlns:a16="http://schemas.microsoft.com/office/drawing/2014/main" id="{39F4505B-2F97-5274-9895-B571507A8D38}"/>
              </a:ext>
            </a:extLst>
          </p:cNvPr>
          <p:cNvSpPr>
            <a:spLocks noGrp="1" noChangeArrowheads="1"/>
          </p:cNvSpPr>
          <p:nvPr>
            <p:ph type="body" idx="1"/>
          </p:nvPr>
        </p:nvSpPr>
        <p:spPr>
          <a:xfrm>
            <a:off x="2647157" y="1600200"/>
            <a:ext cx="6897687" cy="4460875"/>
          </a:xfrm>
        </p:spPr>
        <p:txBody>
          <a:bodyPr/>
          <a:lstStyle/>
          <a:p>
            <a:pPr marL="457200" indent="-457200" eaLnBrk="1" hangingPunct="1">
              <a:spcBef>
                <a:spcPts val="0"/>
              </a:spcBef>
              <a:spcAft>
                <a:spcPts val="2400"/>
              </a:spcAft>
              <a:defRPr/>
            </a:pPr>
            <a:r>
              <a:rPr lang="en-US" dirty="0"/>
              <a:t>2:1-2-Message, motives, and method</a:t>
            </a:r>
          </a:p>
          <a:p>
            <a:pPr marL="457200" indent="-457200" eaLnBrk="1" hangingPunct="1">
              <a:spcBef>
                <a:spcPts val="0"/>
              </a:spcBef>
              <a:spcAft>
                <a:spcPts val="2400"/>
              </a:spcAft>
              <a:defRPr/>
            </a:pPr>
            <a:r>
              <a:rPr lang="en-US" dirty="0"/>
              <a:t>2:3-12-Elaboration</a:t>
            </a:r>
          </a:p>
          <a:p>
            <a:pPr marL="914400" lvl="1" indent="-457200" eaLnBrk="1" hangingPunct="1">
              <a:spcAft>
                <a:spcPts val="2400"/>
              </a:spcAft>
              <a:defRPr/>
            </a:pPr>
            <a:r>
              <a:rPr lang="en-US" dirty="0"/>
              <a:t>Message (2:3-4)</a:t>
            </a:r>
          </a:p>
          <a:p>
            <a:pPr marL="914400" lvl="1" indent="-457200" eaLnBrk="1" hangingPunct="1">
              <a:spcAft>
                <a:spcPts val="2400"/>
              </a:spcAft>
              <a:defRPr/>
            </a:pPr>
            <a:r>
              <a:rPr lang="en-US" dirty="0"/>
              <a:t>Motives (2:5-8)</a:t>
            </a:r>
          </a:p>
          <a:p>
            <a:pPr marL="914400" lvl="1" indent="-457200" eaLnBrk="1" hangingPunct="1">
              <a:spcAft>
                <a:spcPts val="2400"/>
              </a:spcAft>
              <a:defRPr/>
            </a:pPr>
            <a:r>
              <a:rPr lang="en-US" dirty="0"/>
              <a:t>Method (2:9-12)</a:t>
            </a:r>
          </a:p>
        </p:txBody>
      </p:sp>
      <p:pic>
        <p:nvPicPr>
          <p:cNvPr id="4" name="Picture 3">
            <a:extLst>
              <a:ext uri="{FF2B5EF4-FFF2-40B4-BE49-F238E27FC236}">
                <a16:creationId xmlns:a16="http://schemas.microsoft.com/office/drawing/2014/main" id="{B814494C-C255-CD40-94E5-D40A0A472D20}"/>
              </a:ext>
            </a:extLst>
          </p:cNvPr>
          <p:cNvPicPr>
            <a:picLocks noChangeAspect="1"/>
          </p:cNvPicPr>
          <p:nvPr/>
        </p:nvPicPr>
        <p:blipFill>
          <a:blip r:embed="rId2"/>
          <a:stretch>
            <a:fillRect/>
          </a:stretch>
        </p:blipFill>
        <p:spPr>
          <a:xfrm>
            <a:off x="10626852" y="104274"/>
            <a:ext cx="955548" cy="91440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9031"/>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1699</TotalTime>
  <Words>965</Words>
  <Application>Microsoft Office PowerPoint</Application>
  <PresentationFormat>Widescreen</PresentationFormat>
  <Paragraphs>170</Paragraphs>
  <Slides>28</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Calibri</vt:lpstr>
      <vt:lpstr>Corbel</vt:lpstr>
      <vt:lpstr>Times New Roman</vt:lpstr>
      <vt:lpstr>Wingdings</vt:lpstr>
      <vt:lpstr>Azure</vt:lpstr>
      <vt:lpstr>1_Azure</vt:lpstr>
      <vt:lpstr>PowerPoint Presentation</vt:lpstr>
      <vt:lpstr>Introductory Matters</vt:lpstr>
      <vt:lpstr>Structure</vt:lpstr>
      <vt:lpstr>Structure</vt:lpstr>
      <vt:lpstr>Structure</vt:lpstr>
      <vt:lpstr>Structure</vt:lpstr>
      <vt:lpstr>Genuine Conversion? (1 Thess 1)</vt:lpstr>
      <vt:lpstr>Structure</vt:lpstr>
      <vt:lpstr>Pauline Motives? (2:1-12)</vt:lpstr>
      <vt:lpstr>Pauline Motives? (2:1-12)</vt:lpstr>
      <vt:lpstr>Second Missionary Journey</vt:lpstr>
      <vt:lpstr>PowerPoint Presentation</vt:lpstr>
      <vt:lpstr>Pauline Motives? (2:1-12)</vt:lpstr>
      <vt:lpstr>Pauline Motives? (2:1-12)</vt:lpstr>
      <vt:lpstr>PowerPoint Presentation</vt:lpstr>
      <vt:lpstr>Pauline Motives? (2:1-12)</vt:lpstr>
      <vt:lpstr>Pauline Motives? (2:1-12)</vt:lpstr>
      <vt:lpstr>PowerPoint Presentation</vt:lpstr>
      <vt:lpstr>PowerPoint Presentation</vt:lpstr>
      <vt:lpstr>PowerPoint Presentation</vt:lpstr>
      <vt:lpstr>Three Tenses of Salvation</vt:lpstr>
      <vt:lpstr>E.R. Craven “Excursus on the Basileia,” in Revelation of John, J. P. Lange (New York: Scribner, 1874), 97.</vt:lpstr>
      <vt:lpstr>PowerPoint Presentation</vt:lpstr>
      <vt:lpstr>PowerPoint Presentation</vt:lpstr>
      <vt:lpstr>PowerPoint Presentation</vt:lpstr>
      <vt:lpstr>Conclusion</vt:lpstr>
      <vt:lpstr>Pauline Motives? (2:1-12)</vt:lpstr>
      <vt:lpstr>Structure</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Thessalonians 006 - 2v1-v12 - 16 X 9</dc:title>
  <dc:subject>1 Thessalonians</dc:subject>
  <dc:creator>A. Woods</dc:creator>
  <cp:lastModifiedBy>Jim McGowan</cp:lastModifiedBy>
  <cp:revision>157</cp:revision>
  <cp:lastPrinted>2022-11-19T19:49:55Z</cp:lastPrinted>
  <dcterms:created xsi:type="dcterms:W3CDTF">2009-02-09T13:26:58Z</dcterms:created>
  <dcterms:modified xsi:type="dcterms:W3CDTF">2022-11-19T19:50:33Z</dcterms:modified>
</cp:coreProperties>
</file>