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1"/>
  </p:notesMasterIdLst>
  <p:handoutMasterIdLst>
    <p:handoutMasterId r:id="rId62"/>
  </p:handoutMasterIdLst>
  <p:sldIdLst>
    <p:sldId id="2094" r:id="rId2"/>
    <p:sldId id="2064" r:id="rId3"/>
    <p:sldId id="1984" r:id="rId4"/>
    <p:sldId id="7886" r:id="rId5"/>
    <p:sldId id="7802" r:id="rId6"/>
    <p:sldId id="1985" r:id="rId7"/>
    <p:sldId id="2039" r:id="rId8"/>
    <p:sldId id="7909" r:id="rId9"/>
    <p:sldId id="9169" r:id="rId10"/>
    <p:sldId id="9285" r:id="rId11"/>
    <p:sldId id="9286" r:id="rId12"/>
    <p:sldId id="9236" r:id="rId13"/>
    <p:sldId id="9287" r:id="rId14"/>
    <p:sldId id="9122" r:id="rId15"/>
    <p:sldId id="9288" r:id="rId16"/>
    <p:sldId id="9336" r:id="rId17"/>
    <p:sldId id="9335" r:id="rId18"/>
    <p:sldId id="9263" r:id="rId19"/>
    <p:sldId id="9289" r:id="rId20"/>
    <p:sldId id="9206" r:id="rId21"/>
    <p:sldId id="9334" r:id="rId22"/>
    <p:sldId id="9264" r:id="rId23"/>
    <p:sldId id="9265" r:id="rId24"/>
    <p:sldId id="9266" r:id="rId25"/>
    <p:sldId id="9304" r:id="rId26"/>
    <p:sldId id="9305" r:id="rId27"/>
    <p:sldId id="9306" r:id="rId28"/>
    <p:sldId id="8980" r:id="rId29"/>
    <p:sldId id="8959" r:id="rId30"/>
    <p:sldId id="8981" r:id="rId31"/>
    <p:sldId id="9307" r:id="rId32"/>
    <p:sldId id="9308" r:id="rId33"/>
    <p:sldId id="9337" r:id="rId34"/>
    <p:sldId id="9267" r:id="rId35"/>
    <p:sldId id="9309" r:id="rId36"/>
    <p:sldId id="9310" r:id="rId37"/>
    <p:sldId id="9311" r:id="rId38"/>
    <p:sldId id="9268" r:id="rId39"/>
    <p:sldId id="9269" r:id="rId40"/>
    <p:sldId id="9270" r:id="rId41"/>
    <p:sldId id="9271" r:id="rId42"/>
    <p:sldId id="9272" r:id="rId43"/>
    <p:sldId id="2074" r:id="rId44"/>
    <p:sldId id="8993" r:id="rId45"/>
    <p:sldId id="9282" r:id="rId46"/>
    <p:sldId id="9283" r:id="rId47"/>
    <p:sldId id="9312" r:id="rId48"/>
    <p:sldId id="9217" r:id="rId49"/>
    <p:sldId id="9320" r:id="rId50"/>
    <p:sldId id="9321" r:id="rId51"/>
    <p:sldId id="9322" r:id="rId52"/>
    <p:sldId id="9338" r:id="rId53"/>
    <p:sldId id="2360" r:id="rId54"/>
    <p:sldId id="1864" r:id="rId55"/>
    <p:sldId id="9323" r:id="rId56"/>
    <p:sldId id="8695" r:id="rId57"/>
    <p:sldId id="9339" r:id="rId58"/>
    <p:sldId id="9290" r:id="rId59"/>
    <p:sldId id="7975" r:id="rId60"/>
  </p:sldIdLst>
  <p:sldSz cx="12192000" cy="6858000"/>
  <p:notesSz cx="7315200" cy="9601200"/>
  <p:custDataLst>
    <p:tags r:id="rId63"/>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CC66FF"/>
    <a:srgbClr val="00FF00"/>
    <a:srgbClr val="99FFCC"/>
    <a:srgbClr val="FF99FF"/>
    <a:srgbClr val="FF00FF"/>
    <a:srgbClr val="00CCFF"/>
    <a:srgbClr val="000066"/>
    <a:srgbClr val="4D4D4D"/>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9BD8BB-DEFA-4667-AE72-49B31FC441A9}" v="10" dt="2022-10-23T17:20:25.220"/>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63" autoAdjust="0"/>
    <p:restoredTop sz="95428" autoAdjust="0"/>
  </p:normalViewPr>
  <p:slideViewPr>
    <p:cSldViewPr>
      <p:cViewPr varScale="1">
        <p:scale>
          <a:sx n="65" d="100"/>
          <a:sy n="65" d="100"/>
        </p:scale>
        <p:origin x="72"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3384"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097 - 25v12-18 </a:t>
            </a:r>
          </a:p>
          <a:p>
            <a:pPr>
              <a:defRPr/>
            </a:pPr>
            <a:r>
              <a:rPr lang="en-US" sz="1600" dirty="0"/>
              <a:t>11-06-2022</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11/12/2022</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7</a:t>
            </a:fld>
            <a:endParaRPr lang="en-US" altLang="en-US" dirty="0"/>
          </a:p>
        </p:txBody>
      </p:sp>
    </p:spTree>
    <p:extLst>
      <p:ext uri="{BB962C8B-B14F-4D97-AF65-F5344CB8AC3E}">
        <p14:creationId xmlns:p14="http://schemas.microsoft.com/office/powerpoint/2010/main" val="3617602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59</a:t>
            </a:fld>
            <a:endParaRPr lang="en-US" altLang="en-US" dirty="0"/>
          </a:p>
        </p:txBody>
      </p:sp>
    </p:spTree>
    <p:extLst>
      <p:ext uri="{BB962C8B-B14F-4D97-AF65-F5344CB8AC3E}">
        <p14:creationId xmlns:p14="http://schemas.microsoft.com/office/powerpoint/2010/main" val="509708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22</a:t>
            </a:fld>
            <a:endParaRPr lang="en-US" altLang="en-US" dirty="0"/>
          </a:p>
        </p:txBody>
      </p:sp>
    </p:spTree>
    <p:extLst>
      <p:ext uri="{BB962C8B-B14F-4D97-AF65-F5344CB8AC3E}">
        <p14:creationId xmlns:p14="http://schemas.microsoft.com/office/powerpoint/2010/main" val="2754533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24</a:t>
            </a:fld>
            <a:endParaRPr lang="en-US" altLang="en-US" dirty="0"/>
          </a:p>
        </p:txBody>
      </p:sp>
    </p:spTree>
    <p:extLst>
      <p:ext uri="{BB962C8B-B14F-4D97-AF65-F5344CB8AC3E}">
        <p14:creationId xmlns:p14="http://schemas.microsoft.com/office/powerpoint/2010/main" val="3508132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38</a:t>
            </a:fld>
            <a:endParaRPr lang="en-US" altLang="en-US" dirty="0"/>
          </a:p>
        </p:txBody>
      </p:sp>
    </p:spTree>
    <p:extLst>
      <p:ext uri="{BB962C8B-B14F-4D97-AF65-F5344CB8AC3E}">
        <p14:creationId xmlns:p14="http://schemas.microsoft.com/office/powerpoint/2010/main" val="4191188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39</a:t>
            </a:fld>
            <a:endParaRPr lang="en-US" altLang="en-US" dirty="0"/>
          </a:p>
        </p:txBody>
      </p:sp>
    </p:spTree>
    <p:extLst>
      <p:ext uri="{BB962C8B-B14F-4D97-AF65-F5344CB8AC3E}">
        <p14:creationId xmlns:p14="http://schemas.microsoft.com/office/powerpoint/2010/main" val="674470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40</a:t>
            </a:fld>
            <a:endParaRPr lang="en-US" altLang="en-US" dirty="0"/>
          </a:p>
        </p:txBody>
      </p:sp>
    </p:spTree>
    <p:extLst>
      <p:ext uri="{BB962C8B-B14F-4D97-AF65-F5344CB8AC3E}">
        <p14:creationId xmlns:p14="http://schemas.microsoft.com/office/powerpoint/2010/main" val="1650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41</a:t>
            </a:fld>
            <a:endParaRPr lang="en-US" altLang="en-US" dirty="0"/>
          </a:p>
        </p:txBody>
      </p:sp>
    </p:spTree>
    <p:extLst>
      <p:ext uri="{BB962C8B-B14F-4D97-AF65-F5344CB8AC3E}">
        <p14:creationId xmlns:p14="http://schemas.microsoft.com/office/powerpoint/2010/main" val="949512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42</a:t>
            </a:fld>
            <a:endParaRPr lang="en-US" altLang="en-US" dirty="0"/>
          </a:p>
        </p:txBody>
      </p:sp>
    </p:spTree>
    <p:extLst>
      <p:ext uri="{BB962C8B-B14F-4D97-AF65-F5344CB8AC3E}">
        <p14:creationId xmlns:p14="http://schemas.microsoft.com/office/powerpoint/2010/main" val="3112648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52</a:t>
            </a:fld>
            <a:endParaRPr lang="en-US" altLang="en-US" dirty="0"/>
          </a:p>
        </p:txBody>
      </p:sp>
    </p:spTree>
    <p:extLst>
      <p:ext uri="{BB962C8B-B14F-4D97-AF65-F5344CB8AC3E}">
        <p14:creationId xmlns:p14="http://schemas.microsoft.com/office/powerpoint/2010/main" val="2314322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98319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F24002A-9B19-40B9-8E6C-CD2AF577A1B4}" type="slidenum">
              <a:rPr lang="en-US"/>
              <a:pPr>
                <a:defRPr/>
              </a:pPr>
              <a:t>‹#›</a:t>
            </a:fld>
            <a:endParaRPr lang="en-US"/>
          </a:p>
        </p:txBody>
      </p:sp>
    </p:spTree>
    <p:extLst>
      <p:ext uri="{BB962C8B-B14F-4D97-AF65-F5344CB8AC3E}">
        <p14:creationId xmlns:p14="http://schemas.microsoft.com/office/powerpoint/2010/main" val="844451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20" r:id="rId13"/>
    <p:sldLayoutId id="2147488921"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Chapter Summary</a:t>
            </a:r>
          </a:p>
        </p:txBody>
      </p:sp>
      <p:sp>
        <p:nvSpPr>
          <p:cNvPr id="161795" name="Rectangle 3"/>
          <p:cNvSpPr>
            <a:spLocks noGrp="1" noChangeArrowheads="1"/>
          </p:cNvSpPr>
          <p:nvPr>
            <p:ph type="body" idx="1"/>
          </p:nvPr>
        </p:nvSpPr>
        <p:spPr>
          <a:xfrm>
            <a:off x="585217" y="1676400"/>
            <a:ext cx="7788900" cy="42672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 &amp; Keturah (1-6)</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Abraham’s death (8-11)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Ishmael’s </a:t>
            </a:r>
            <a:r>
              <a:rPr lang="en-US" i="1" dirty="0" err="1">
                <a:effectLst>
                  <a:outerShdw blurRad="38100" dist="38100" dir="2700000" algn="tl">
                    <a:srgbClr val="000000">
                      <a:alpha val="43137"/>
                    </a:srgbClr>
                  </a:outerShdw>
                </a:effectLst>
              </a:rPr>
              <a:t>Toledoth</a:t>
            </a:r>
            <a:r>
              <a:rPr lang="en-US" dirty="0">
                <a:effectLst>
                  <a:outerShdw blurRad="38100" dist="38100" dir="2700000" algn="tl">
                    <a:srgbClr val="000000">
                      <a:alpha val="43137"/>
                    </a:srgbClr>
                  </a:outerShdw>
                </a:effectLst>
              </a:rPr>
              <a:t> (12-18)</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Birth of Jacob &amp; Esau (19-26)</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Selling of the birthright (27-34)</a:t>
            </a:r>
          </a:p>
        </p:txBody>
      </p:sp>
      <p:pic>
        <p:nvPicPr>
          <p:cNvPr id="2" name="Picture 1">
            <a:extLst>
              <a:ext uri="{FF2B5EF4-FFF2-40B4-BE49-F238E27FC236}">
                <a16:creationId xmlns:a16="http://schemas.microsoft.com/office/drawing/2014/main" id="{62590350-AC5E-23A3-1428-73CA88EDF0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66256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Chapter Summary</a:t>
            </a:r>
          </a:p>
        </p:txBody>
      </p:sp>
      <p:sp>
        <p:nvSpPr>
          <p:cNvPr id="161795" name="Rectangle 3"/>
          <p:cNvSpPr>
            <a:spLocks noGrp="1" noChangeArrowheads="1"/>
          </p:cNvSpPr>
          <p:nvPr>
            <p:ph type="body" idx="1"/>
          </p:nvPr>
        </p:nvSpPr>
        <p:spPr>
          <a:xfrm>
            <a:off x="585217" y="1676400"/>
            <a:ext cx="7788900" cy="42672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Abraham &amp; Keturah (1-6)</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Abraham’s death (8-11)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Ishmael’s </a:t>
            </a:r>
            <a:r>
              <a:rPr lang="en-US" i="1" dirty="0" err="1">
                <a:effectLst>
                  <a:outerShdw blurRad="38100" dist="38100" dir="2700000" algn="tl">
                    <a:srgbClr val="000000">
                      <a:alpha val="43137"/>
                    </a:srgbClr>
                  </a:outerShdw>
                </a:effectLst>
              </a:rPr>
              <a:t>Toledoth</a:t>
            </a:r>
            <a:r>
              <a:rPr lang="en-US" dirty="0">
                <a:effectLst>
                  <a:outerShdw blurRad="38100" dist="38100" dir="2700000" algn="tl">
                    <a:srgbClr val="000000">
                      <a:alpha val="43137"/>
                    </a:srgbClr>
                  </a:outerShdw>
                </a:effectLst>
              </a:rPr>
              <a:t> (12-18)</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Birth of Jacob &amp; Esau (19-26)</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Selling of the birthright (27-34)</a:t>
            </a:r>
          </a:p>
        </p:txBody>
      </p:sp>
      <p:pic>
        <p:nvPicPr>
          <p:cNvPr id="2" name="Picture 1">
            <a:extLst>
              <a:ext uri="{FF2B5EF4-FFF2-40B4-BE49-F238E27FC236}">
                <a16:creationId xmlns:a16="http://schemas.microsoft.com/office/drawing/2014/main" id="{43C64A99-4DDC-88B0-25AC-829F222E47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350398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59BB0F-108A-6B1B-07CC-37D6393C4BCF}"/>
              </a:ext>
            </a:extLst>
          </p:cNvPr>
          <p:cNvPicPr>
            <a:picLocks noChangeAspect="1"/>
          </p:cNvPicPr>
          <p:nvPr/>
        </p:nvPicPr>
        <p:blipFill>
          <a:blip r:embed="rId2"/>
          <a:stretch>
            <a:fillRect/>
          </a:stretch>
        </p:blipFill>
        <p:spPr>
          <a:xfrm>
            <a:off x="609600" y="946404"/>
            <a:ext cx="10972800" cy="4965192"/>
          </a:xfrm>
          <a:prstGeom prst="rect">
            <a:avLst/>
          </a:prstGeom>
          <a:noFill/>
        </p:spPr>
      </p:pic>
    </p:spTree>
    <p:extLst>
      <p:ext uri="{BB962C8B-B14F-4D97-AF65-F5344CB8AC3E}">
        <p14:creationId xmlns:p14="http://schemas.microsoft.com/office/powerpoint/2010/main" val="390332182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Chapter Summary</a:t>
            </a:r>
          </a:p>
        </p:txBody>
      </p:sp>
      <p:sp>
        <p:nvSpPr>
          <p:cNvPr id="161795" name="Rectangle 3"/>
          <p:cNvSpPr>
            <a:spLocks noGrp="1" noChangeArrowheads="1"/>
          </p:cNvSpPr>
          <p:nvPr>
            <p:ph type="body" idx="1"/>
          </p:nvPr>
        </p:nvSpPr>
        <p:spPr>
          <a:xfrm>
            <a:off x="585217" y="1676400"/>
            <a:ext cx="7788900" cy="42672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 &amp; Keturah (1-6)</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Abraham’s death (8-11)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Ishmael’s </a:t>
            </a:r>
            <a:r>
              <a:rPr lang="en-US" i="1" dirty="0" err="1">
                <a:effectLst>
                  <a:outerShdw blurRad="38100" dist="38100" dir="2700000" algn="tl">
                    <a:srgbClr val="000000">
                      <a:alpha val="43137"/>
                    </a:srgbClr>
                  </a:outerShdw>
                </a:effectLst>
              </a:rPr>
              <a:t>Toledoth</a:t>
            </a:r>
            <a:r>
              <a:rPr lang="en-US" dirty="0">
                <a:effectLst>
                  <a:outerShdw blurRad="38100" dist="38100" dir="2700000" algn="tl">
                    <a:srgbClr val="000000">
                      <a:alpha val="43137"/>
                    </a:srgbClr>
                  </a:outerShdw>
                </a:effectLst>
              </a:rPr>
              <a:t> (12-18)</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Birth of Jacob &amp; Esau (19-26)</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Selling of the birthright (27-34)</a:t>
            </a:r>
          </a:p>
        </p:txBody>
      </p:sp>
      <p:pic>
        <p:nvPicPr>
          <p:cNvPr id="2" name="Picture 1">
            <a:extLst>
              <a:ext uri="{FF2B5EF4-FFF2-40B4-BE49-F238E27FC236}">
                <a16:creationId xmlns:a16="http://schemas.microsoft.com/office/drawing/2014/main" id="{20ED0F8E-C56E-8C60-9E94-575BB4BE902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672469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25:7-11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Abraham’s Death</a:t>
            </a:r>
          </a:p>
        </p:txBody>
      </p:sp>
      <p:sp>
        <p:nvSpPr>
          <p:cNvPr id="161795" name="Rectangle 3"/>
          <p:cNvSpPr>
            <a:spLocks noGrp="1" noChangeArrowheads="1"/>
          </p:cNvSpPr>
          <p:nvPr>
            <p:ph type="body" idx="1"/>
          </p:nvPr>
        </p:nvSpPr>
        <p:spPr>
          <a:xfrm>
            <a:off x="585217" y="1676400"/>
            <a:ext cx="7788900" cy="4267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age (7)</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death (8)</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burial (9-10)</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Isaac’s blessing (11)</a:t>
            </a:r>
          </a:p>
        </p:txBody>
      </p:sp>
      <p:pic>
        <p:nvPicPr>
          <p:cNvPr id="2" name="Picture 1">
            <a:extLst>
              <a:ext uri="{FF2B5EF4-FFF2-40B4-BE49-F238E27FC236}">
                <a16:creationId xmlns:a16="http://schemas.microsoft.com/office/drawing/2014/main" id="{B6168223-3052-3CBE-040C-7B8D7E609D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061531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Chapter Summary</a:t>
            </a:r>
          </a:p>
        </p:txBody>
      </p:sp>
      <p:sp>
        <p:nvSpPr>
          <p:cNvPr id="161795" name="Rectangle 3"/>
          <p:cNvSpPr>
            <a:spLocks noGrp="1" noChangeArrowheads="1"/>
          </p:cNvSpPr>
          <p:nvPr>
            <p:ph type="body" idx="1"/>
          </p:nvPr>
        </p:nvSpPr>
        <p:spPr>
          <a:xfrm>
            <a:off x="585217" y="1676400"/>
            <a:ext cx="7788900" cy="42672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 &amp; Keturah (1-6)</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Abraham’s death (8-11)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Ishmael’s </a:t>
            </a:r>
            <a:r>
              <a:rPr lang="en-US" b="1" i="1" u="sng" dirty="0" err="1">
                <a:solidFill>
                  <a:srgbClr val="FFFFCC"/>
                </a:solidFill>
                <a:effectLst>
                  <a:outerShdw blurRad="38100" dist="38100" dir="2700000" algn="tl">
                    <a:srgbClr val="000000">
                      <a:alpha val="43137"/>
                    </a:srgbClr>
                  </a:outerShdw>
                </a:effectLst>
              </a:rPr>
              <a:t>Toledoth</a:t>
            </a:r>
            <a:r>
              <a:rPr lang="en-US" b="1" u="sng" dirty="0">
                <a:solidFill>
                  <a:srgbClr val="FFFFCC"/>
                </a:solidFill>
                <a:effectLst>
                  <a:outerShdw blurRad="38100" dist="38100" dir="2700000" algn="tl">
                    <a:srgbClr val="000000">
                      <a:alpha val="43137"/>
                    </a:srgbClr>
                  </a:outerShdw>
                </a:effectLst>
              </a:rPr>
              <a:t> (12-18)</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Birth of Jacob &amp; Esau (19-26)</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Selling of the birthright (27-34)</a:t>
            </a:r>
          </a:p>
        </p:txBody>
      </p:sp>
      <p:pic>
        <p:nvPicPr>
          <p:cNvPr id="2" name="Picture 1">
            <a:extLst>
              <a:ext uri="{FF2B5EF4-FFF2-40B4-BE49-F238E27FC236}">
                <a16:creationId xmlns:a16="http://schemas.microsoft.com/office/drawing/2014/main" id="{C86C899F-AC6C-0AED-7B0E-D179FBDE0D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940806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25:12-18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The Generations of Ishmael</a:t>
            </a:r>
          </a:p>
        </p:txBody>
      </p:sp>
      <p:sp>
        <p:nvSpPr>
          <p:cNvPr id="161795" name="Rectangle 3"/>
          <p:cNvSpPr>
            <a:spLocks noGrp="1" noChangeArrowheads="1"/>
          </p:cNvSpPr>
          <p:nvPr>
            <p:ph type="body" idx="1"/>
          </p:nvPr>
        </p:nvSpPr>
        <p:spPr>
          <a:xfrm>
            <a:off x="585217" y="1676400"/>
            <a:ext cx="7788900" cy="4267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Ishmael’s </a:t>
            </a:r>
            <a:r>
              <a:rPr lang="en-US" i="1" dirty="0" err="1">
                <a:effectLst>
                  <a:outerShdw blurRad="38100" dist="38100" dir="2700000" algn="tl">
                    <a:srgbClr val="000000">
                      <a:alpha val="43137"/>
                    </a:srgbClr>
                  </a:outerShdw>
                </a:effectLst>
              </a:rPr>
              <a:t>toledoth</a:t>
            </a:r>
            <a:r>
              <a:rPr lang="en-US" dirty="0">
                <a:effectLst>
                  <a:outerShdw blurRad="38100" dist="38100" dir="2700000" algn="tl">
                    <a:srgbClr val="000000">
                      <a:alpha val="43137"/>
                    </a:srgbClr>
                  </a:outerShdw>
                </a:effectLst>
              </a:rPr>
              <a:t> (12a)</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Ishmael’s identification (12b)</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Ishmael’s 12 sons (13-16)</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Ishmael’s death (17)</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Ishmael’s territory (18)</a:t>
            </a:r>
          </a:p>
        </p:txBody>
      </p:sp>
      <p:pic>
        <p:nvPicPr>
          <p:cNvPr id="2" name="Picture 1">
            <a:extLst>
              <a:ext uri="{FF2B5EF4-FFF2-40B4-BE49-F238E27FC236}">
                <a16:creationId xmlns:a16="http://schemas.microsoft.com/office/drawing/2014/main" id="{48BED2A8-8357-7B9A-CCF5-B9E892E02F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415248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03AF2E-C7F2-07A0-A14A-44D0492BF5BF}"/>
              </a:ext>
            </a:extLst>
          </p:cNvPr>
          <p:cNvPicPr>
            <a:picLocks noChangeAspect="1"/>
          </p:cNvPicPr>
          <p:nvPr/>
        </p:nvPicPr>
        <p:blipFill>
          <a:blip r:embed="rId2"/>
          <a:stretch>
            <a:fillRect/>
          </a:stretch>
        </p:blipFill>
        <p:spPr>
          <a:xfrm>
            <a:off x="1514255" y="137160"/>
            <a:ext cx="9163491" cy="6583680"/>
          </a:xfrm>
          <a:prstGeom prst="rect">
            <a:avLst/>
          </a:prstGeom>
        </p:spPr>
      </p:pic>
      <p:sp>
        <p:nvSpPr>
          <p:cNvPr id="2" name="TextBox 1">
            <a:extLst>
              <a:ext uri="{FF2B5EF4-FFF2-40B4-BE49-F238E27FC236}">
                <a16:creationId xmlns:a16="http://schemas.microsoft.com/office/drawing/2014/main" id="{59E6EF9C-91C8-8CC6-71D9-F414F5ED8947}"/>
              </a:ext>
            </a:extLst>
          </p:cNvPr>
          <p:cNvSpPr txBox="1"/>
          <p:nvPr/>
        </p:nvSpPr>
        <p:spPr>
          <a:xfrm>
            <a:off x="1828800" y="4953000"/>
            <a:ext cx="914400" cy="400110"/>
          </a:xfrm>
          <a:prstGeom prst="rect">
            <a:avLst/>
          </a:prstGeom>
          <a:noFill/>
        </p:spPr>
        <p:txBody>
          <a:bodyPr wrap="square" rtlCol="0">
            <a:spAutoFit/>
          </a:bodyPr>
          <a:lstStyle/>
          <a:p>
            <a:r>
              <a:rPr lang="en-US" sz="2000" b="1" dirty="0">
                <a:solidFill>
                  <a:schemeClr val="bg2"/>
                </a:solidFill>
                <a:latin typeface="Arial" panose="020B0604020202020204" pitchFamily="34" charset="0"/>
              </a:rPr>
              <a:t>Egypt</a:t>
            </a:r>
          </a:p>
        </p:txBody>
      </p:sp>
      <p:sp>
        <p:nvSpPr>
          <p:cNvPr id="3" name="TextBox 2">
            <a:extLst>
              <a:ext uri="{FF2B5EF4-FFF2-40B4-BE49-F238E27FC236}">
                <a16:creationId xmlns:a16="http://schemas.microsoft.com/office/drawing/2014/main" id="{C593AEAC-6BA6-7C95-D69D-3464A8912438}"/>
              </a:ext>
            </a:extLst>
          </p:cNvPr>
          <p:cNvSpPr txBox="1"/>
          <p:nvPr/>
        </p:nvSpPr>
        <p:spPr>
          <a:xfrm>
            <a:off x="3962400" y="4953000"/>
            <a:ext cx="914400" cy="400110"/>
          </a:xfrm>
          <a:prstGeom prst="rect">
            <a:avLst/>
          </a:prstGeom>
          <a:noFill/>
        </p:spPr>
        <p:txBody>
          <a:bodyPr wrap="square" rtlCol="0">
            <a:spAutoFit/>
          </a:bodyPr>
          <a:lstStyle/>
          <a:p>
            <a:r>
              <a:rPr lang="en-US" sz="2000" b="1" dirty="0" err="1">
                <a:solidFill>
                  <a:schemeClr val="bg2"/>
                </a:solidFill>
                <a:latin typeface="Arial" panose="020B0604020202020204" pitchFamily="34" charset="0"/>
              </a:rPr>
              <a:t>Shur</a:t>
            </a:r>
            <a:endParaRPr lang="en-US" sz="2000" b="1" dirty="0">
              <a:solidFill>
                <a:schemeClr val="bg2"/>
              </a:solidFill>
              <a:latin typeface="Arial" panose="020B0604020202020204" pitchFamily="34" charset="0"/>
            </a:endParaRPr>
          </a:p>
        </p:txBody>
      </p:sp>
      <p:sp>
        <p:nvSpPr>
          <p:cNvPr id="4" name="TextBox 3">
            <a:extLst>
              <a:ext uri="{FF2B5EF4-FFF2-40B4-BE49-F238E27FC236}">
                <a16:creationId xmlns:a16="http://schemas.microsoft.com/office/drawing/2014/main" id="{6253F7EF-3851-F64B-E403-8FA535BEED52}"/>
              </a:ext>
            </a:extLst>
          </p:cNvPr>
          <p:cNvSpPr txBox="1"/>
          <p:nvPr/>
        </p:nvSpPr>
        <p:spPr>
          <a:xfrm>
            <a:off x="7020146" y="3114645"/>
            <a:ext cx="1524000" cy="400110"/>
          </a:xfrm>
          <a:prstGeom prst="rect">
            <a:avLst/>
          </a:prstGeom>
          <a:noFill/>
        </p:spPr>
        <p:txBody>
          <a:bodyPr wrap="square" rtlCol="0">
            <a:spAutoFit/>
          </a:bodyPr>
          <a:lstStyle/>
          <a:p>
            <a:r>
              <a:rPr lang="en-US" sz="2000" b="1" dirty="0">
                <a:solidFill>
                  <a:schemeClr val="bg2"/>
                </a:solidFill>
                <a:latin typeface="Arial" panose="020B0604020202020204" pitchFamily="34" charset="0"/>
              </a:rPr>
              <a:t>Havilah (?)</a:t>
            </a:r>
          </a:p>
        </p:txBody>
      </p:sp>
      <p:sp>
        <p:nvSpPr>
          <p:cNvPr id="8" name="Circle: Hollow 7">
            <a:extLst>
              <a:ext uri="{FF2B5EF4-FFF2-40B4-BE49-F238E27FC236}">
                <a16:creationId xmlns:a16="http://schemas.microsoft.com/office/drawing/2014/main" id="{7BFAFB37-63D5-8959-E77C-569C3A688C57}"/>
              </a:ext>
            </a:extLst>
          </p:cNvPr>
          <p:cNvSpPr/>
          <p:nvPr/>
        </p:nvSpPr>
        <p:spPr bwMode="auto">
          <a:xfrm>
            <a:off x="3657600" y="4581555"/>
            <a:ext cx="1295400" cy="1143000"/>
          </a:xfrm>
          <a:prstGeom prst="donut">
            <a:avLst>
              <a:gd name="adj" fmla="val 4557"/>
            </a:avLst>
          </a:prstGeom>
          <a:solidFill>
            <a:srgbClr val="FF0000"/>
          </a:solidFill>
          <a:ln w="9525"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 name="Circle: Hollow 8">
            <a:extLst>
              <a:ext uri="{FF2B5EF4-FFF2-40B4-BE49-F238E27FC236}">
                <a16:creationId xmlns:a16="http://schemas.microsoft.com/office/drawing/2014/main" id="{16E2AE6E-D60B-5757-EE69-8823DCD7A609}"/>
              </a:ext>
            </a:extLst>
          </p:cNvPr>
          <p:cNvSpPr/>
          <p:nvPr/>
        </p:nvSpPr>
        <p:spPr bwMode="auto">
          <a:xfrm>
            <a:off x="1638300" y="4581555"/>
            <a:ext cx="1295400" cy="1143000"/>
          </a:xfrm>
          <a:prstGeom prst="donut">
            <a:avLst>
              <a:gd name="adj" fmla="val 4557"/>
            </a:avLst>
          </a:prstGeom>
          <a:solidFill>
            <a:srgbClr val="FF0000"/>
          </a:solidFill>
          <a:ln w="9525"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 name="Circle: Hollow 9">
            <a:extLst>
              <a:ext uri="{FF2B5EF4-FFF2-40B4-BE49-F238E27FC236}">
                <a16:creationId xmlns:a16="http://schemas.microsoft.com/office/drawing/2014/main" id="{B404367F-4980-E1E9-74F1-074AD7D8870B}"/>
              </a:ext>
            </a:extLst>
          </p:cNvPr>
          <p:cNvSpPr/>
          <p:nvPr/>
        </p:nvSpPr>
        <p:spPr bwMode="auto">
          <a:xfrm>
            <a:off x="6934200" y="2743200"/>
            <a:ext cx="1609946" cy="1143000"/>
          </a:xfrm>
          <a:prstGeom prst="donut">
            <a:avLst>
              <a:gd name="adj" fmla="val 4557"/>
            </a:avLst>
          </a:prstGeom>
          <a:solidFill>
            <a:srgbClr val="FF0000"/>
          </a:solidFill>
          <a:ln w="9525"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 name="TextBox 10">
            <a:extLst>
              <a:ext uri="{FF2B5EF4-FFF2-40B4-BE49-F238E27FC236}">
                <a16:creationId xmlns:a16="http://schemas.microsoft.com/office/drawing/2014/main" id="{636A5F4C-E6F6-176B-6787-11D311416794}"/>
              </a:ext>
            </a:extLst>
          </p:cNvPr>
          <p:cNvSpPr txBox="1"/>
          <p:nvPr/>
        </p:nvSpPr>
        <p:spPr>
          <a:xfrm>
            <a:off x="8991600" y="914400"/>
            <a:ext cx="1524000" cy="400110"/>
          </a:xfrm>
          <a:prstGeom prst="rect">
            <a:avLst/>
          </a:prstGeom>
          <a:noFill/>
        </p:spPr>
        <p:txBody>
          <a:bodyPr wrap="square" rtlCol="0">
            <a:spAutoFit/>
          </a:bodyPr>
          <a:lstStyle/>
          <a:p>
            <a:r>
              <a:rPr lang="en-US" sz="2000" b="1" dirty="0">
                <a:solidFill>
                  <a:schemeClr val="bg2"/>
                </a:solidFill>
                <a:latin typeface="Arial" panose="020B0604020202020204" pitchFamily="34" charset="0"/>
              </a:rPr>
              <a:t>Assyria</a:t>
            </a:r>
          </a:p>
        </p:txBody>
      </p:sp>
      <p:sp>
        <p:nvSpPr>
          <p:cNvPr id="12" name="Circle: Hollow 11">
            <a:extLst>
              <a:ext uri="{FF2B5EF4-FFF2-40B4-BE49-F238E27FC236}">
                <a16:creationId xmlns:a16="http://schemas.microsoft.com/office/drawing/2014/main" id="{305CE51B-C4C4-D955-D890-D25239B53CF2}"/>
              </a:ext>
            </a:extLst>
          </p:cNvPr>
          <p:cNvSpPr/>
          <p:nvPr/>
        </p:nvSpPr>
        <p:spPr bwMode="auto">
          <a:xfrm>
            <a:off x="8915400" y="609600"/>
            <a:ext cx="1295400" cy="1143000"/>
          </a:xfrm>
          <a:prstGeom prst="donut">
            <a:avLst>
              <a:gd name="adj" fmla="val 4557"/>
            </a:avLst>
          </a:prstGeom>
          <a:solidFill>
            <a:srgbClr val="FF0000"/>
          </a:solidFill>
          <a:ln w="9525"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9797591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961673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Chapter Summary</a:t>
            </a:r>
          </a:p>
        </p:txBody>
      </p:sp>
      <p:sp>
        <p:nvSpPr>
          <p:cNvPr id="161795" name="Rectangle 3"/>
          <p:cNvSpPr>
            <a:spLocks noGrp="1" noChangeArrowheads="1"/>
          </p:cNvSpPr>
          <p:nvPr>
            <p:ph type="body" idx="1"/>
          </p:nvPr>
        </p:nvSpPr>
        <p:spPr>
          <a:xfrm>
            <a:off x="585217" y="1676400"/>
            <a:ext cx="7788900" cy="42672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 &amp; Keturah (1-6)</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Abraham’s death (8-11)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Ishmael’s </a:t>
            </a:r>
            <a:r>
              <a:rPr lang="en-US" i="1" dirty="0" err="1">
                <a:effectLst>
                  <a:outerShdw blurRad="38100" dist="38100" dir="2700000" algn="tl">
                    <a:srgbClr val="000000">
                      <a:alpha val="43137"/>
                    </a:srgbClr>
                  </a:outerShdw>
                </a:effectLst>
              </a:rPr>
              <a:t>Toledoth</a:t>
            </a:r>
            <a:r>
              <a:rPr lang="en-US" dirty="0">
                <a:effectLst>
                  <a:outerShdw blurRad="38100" dist="38100" dir="2700000" algn="tl">
                    <a:srgbClr val="000000">
                      <a:alpha val="43137"/>
                    </a:srgbClr>
                  </a:outerShdw>
                </a:effectLst>
              </a:rPr>
              <a:t> (12-18)</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Birth of Jacob &amp; Esau (19-26)</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Selling of the birthright (27-34)</a:t>
            </a:r>
          </a:p>
        </p:txBody>
      </p:sp>
      <p:pic>
        <p:nvPicPr>
          <p:cNvPr id="2" name="Picture 1">
            <a:extLst>
              <a:ext uri="{FF2B5EF4-FFF2-40B4-BE49-F238E27FC236}">
                <a16:creationId xmlns:a16="http://schemas.microsoft.com/office/drawing/2014/main" id="{F4735304-45D9-101A-C222-75084FD9AC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073371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2286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E7F1DD-30FD-46F0-8C66-85C8434E18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25:19-26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Birth of Jacob &amp; Esau</a:t>
            </a:r>
          </a:p>
        </p:txBody>
      </p:sp>
      <p:sp>
        <p:nvSpPr>
          <p:cNvPr id="161795" name="Rectangle 3"/>
          <p:cNvSpPr>
            <a:spLocks noGrp="1" noChangeArrowheads="1"/>
          </p:cNvSpPr>
          <p:nvPr>
            <p:ph type="body" idx="1"/>
          </p:nvPr>
        </p:nvSpPr>
        <p:spPr>
          <a:xfrm>
            <a:off x="593100" y="1524000"/>
            <a:ext cx="5045700" cy="4267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a:t>
            </a:r>
            <a:r>
              <a:rPr lang="en-US" sz="2800" i="1" dirty="0" err="1">
                <a:effectLst>
                  <a:outerShdw blurRad="38100" dist="38100" dir="2700000" algn="tl">
                    <a:srgbClr val="000000">
                      <a:alpha val="43137"/>
                    </a:srgbClr>
                  </a:outerShdw>
                </a:effectLst>
              </a:rPr>
              <a:t>toledoth</a:t>
            </a:r>
            <a:r>
              <a:rPr lang="en-US" sz="2800" dirty="0">
                <a:effectLst>
                  <a:outerShdw blurRad="38100" dist="38100" dir="2700000" algn="tl">
                    <a:srgbClr val="000000">
                      <a:alpha val="43137"/>
                    </a:srgbClr>
                  </a:outerShdw>
                </a:effectLst>
              </a:rPr>
              <a:t> (19a)</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Hebrew line (19b)</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age (20a)</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Rebekah’s lineage (20b)</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intercession (21a)</a:t>
            </a:r>
          </a:p>
        </p:txBody>
      </p:sp>
      <p:sp>
        <p:nvSpPr>
          <p:cNvPr id="2" name="Rectangle 3">
            <a:extLst>
              <a:ext uri="{FF2B5EF4-FFF2-40B4-BE49-F238E27FC236}">
                <a16:creationId xmlns:a16="http://schemas.microsoft.com/office/drawing/2014/main" id="{D32C97BD-F8C4-BB44-84B0-2BD1FFCCA286}"/>
              </a:ext>
            </a:extLst>
          </p:cNvPr>
          <p:cNvSpPr txBox="1">
            <a:spLocks noChangeArrowheads="1"/>
          </p:cNvSpPr>
          <p:nvPr/>
        </p:nvSpPr>
        <p:spPr bwMode="auto">
          <a:xfrm>
            <a:off x="6019800" y="1524000"/>
            <a:ext cx="55791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Rebekah’s conception (21b)</a:t>
            </a:r>
          </a:p>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Struggle in Rebekah’s womb (22a)</a:t>
            </a:r>
          </a:p>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Rebekah’s prayer (22b)</a:t>
            </a:r>
          </a:p>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God’s prophecy (23)</a:t>
            </a:r>
          </a:p>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Birth of the twins (24-26)</a:t>
            </a:r>
          </a:p>
        </p:txBody>
      </p:sp>
    </p:spTree>
    <p:extLst>
      <p:ext uri="{BB962C8B-B14F-4D97-AF65-F5344CB8AC3E}">
        <p14:creationId xmlns:p14="http://schemas.microsoft.com/office/powerpoint/2010/main" val="20908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25:19-26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Birth of Jacob &amp; Esau</a:t>
            </a:r>
          </a:p>
        </p:txBody>
      </p:sp>
      <p:sp>
        <p:nvSpPr>
          <p:cNvPr id="161795" name="Rectangle 3"/>
          <p:cNvSpPr>
            <a:spLocks noGrp="1" noChangeArrowheads="1"/>
          </p:cNvSpPr>
          <p:nvPr>
            <p:ph type="body" idx="1"/>
          </p:nvPr>
        </p:nvSpPr>
        <p:spPr>
          <a:xfrm>
            <a:off x="593100" y="1524000"/>
            <a:ext cx="5045700" cy="4267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Isaac’s </a:t>
            </a:r>
            <a:r>
              <a:rPr lang="en-US" sz="2800" b="1" i="1" u="sng" dirty="0" err="1">
                <a:solidFill>
                  <a:srgbClr val="FFFFCC"/>
                </a:solidFill>
                <a:effectLst>
                  <a:outerShdw blurRad="38100" dist="38100" dir="2700000" algn="tl">
                    <a:srgbClr val="000000">
                      <a:alpha val="43137"/>
                    </a:srgbClr>
                  </a:outerShdw>
                </a:effectLst>
              </a:rPr>
              <a:t>toledoth</a:t>
            </a:r>
            <a:r>
              <a:rPr lang="en-US" sz="2800" b="1" u="sng" dirty="0">
                <a:solidFill>
                  <a:srgbClr val="FFFFCC"/>
                </a:solidFill>
                <a:effectLst>
                  <a:outerShdw blurRad="38100" dist="38100" dir="2700000" algn="tl">
                    <a:srgbClr val="000000">
                      <a:alpha val="43137"/>
                    </a:srgbClr>
                  </a:outerShdw>
                </a:effectLst>
              </a:rPr>
              <a:t> (19a)</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Hebrew line (19b)</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age (20a)</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Rebekah’s lineage (20b)</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intercession (21a)</a:t>
            </a:r>
          </a:p>
        </p:txBody>
      </p:sp>
      <p:sp>
        <p:nvSpPr>
          <p:cNvPr id="2" name="Rectangle 3">
            <a:extLst>
              <a:ext uri="{FF2B5EF4-FFF2-40B4-BE49-F238E27FC236}">
                <a16:creationId xmlns:a16="http://schemas.microsoft.com/office/drawing/2014/main" id="{D32C97BD-F8C4-BB44-84B0-2BD1FFCCA286}"/>
              </a:ext>
            </a:extLst>
          </p:cNvPr>
          <p:cNvSpPr txBox="1">
            <a:spLocks noChangeArrowheads="1"/>
          </p:cNvSpPr>
          <p:nvPr/>
        </p:nvSpPr>
        <p:spPr bwMode="auto">
          <a:xfrm>
            <a:off x="6019800" y="1524000"/>
            <a:ext cx="55791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Rebekah’s conception (21b)</a:t>
            </a:r>
          </a:p>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Struggle in Rebekah’s womb (22a)</a:t>
            </a:r>
          </a:p>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Rebekah’s prayer (22b)</a:t>
            </a:r>
          </a:p>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God’s prophecy (23)</a:t>
            </a:r>
          </a:p>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Birth of the twins (24-26)</a:t>
            </a:r>
          </a:p>
        </p:txBody>
      </p:sp>
    </p:spTree>
    <p:extLst>
      <p:ext uri="{BB962C8B-B14F-4D97-AF65-F5344CB8AC3E}">
        <p14:creationId xmlns:p14="http://schemas.microsoft.com/office/powerpoint/2010/main" val="2180940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2209800" y="228600"/>
            <a:ext cx="7772400" cy="914400"/>
          </a:xfrm>
        </p:spPr>
        <p:txBody>
          <a:bodyPr/>
          <a:lstStyle/>
          <a:p>
            <a:pPr algn="ctr" eaLnBrk="1" hangingPunct="1"/>
            <a:r>
              <a:rPr lang="en-US" sz="3600" i="1" dirty="0"/>
              <a:t>Toledoth</a:t>
            </a:r>
            <a:r>
              <a:rPr lang="en-US" sz="3200" dirty="0"/>
              <a:t> </a:t>
            </a:r>
            <a:br>
              <a:rPr lang="en-US" sz="3200" dirty="0"/>
            </a:br>
            <a:r>
              <a:rPr lang="en-US" sz="2000" i="1" dirty="0">
                <a:solidFill>
                  <a:schemeClr val="tx1"/>
                </a:solidFill>
              </a:rPr>
              <a:t>“And These Are the Generations of…”</a:t>
            </a:r>
            <a:endParaRPr lang="en-US" sz="2400" i="1" dirty="0">
              <a:solidFill>
                <a:schemeClr val="tx1"/>
              </a:solidFill>
            </a:endParaRPr>
          </a:p>
        </p:txBody>
      </p:sp>
      <p:sp>
        <p:nvSpPr>
          <p:cNvPr id="6147" name="Rectangle 3"/>
          <p:cNvSpPr>
            <a:spLocks noGrp="1" noChangeArrowheads="1"/>
          </p:cNvSpPr>
          <p:nvPr>
            <p:ph type="body" idx="1"/>
          </p:nvPr>
        </p:nvSpPr>
        <p:spPr>
          <a:xfrm>
            <a:off x="2209800" y="1219200"/>
            <a:ext cx="7772400" cy="5562600"/>
          </a:xfrm>
        </p:spPr>
        <p:txBody>
          <a:bodyPr/>
          <a:lstStyle/>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Introduction to the generations (1:1–2:3)</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the heaven and earth (2:4–4:26)</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Adam (5:1–6:8)</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Noah (6:9–9:29) </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the sons of Noah (10:1–11:9)</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Shem (11:10–26)</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Terah (11:27–25:11)</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Ishmael (25:12-18)</a:t>
            </a:r>
          </a:p>
          <a:p>
            <a:pPr marL="571500" indent="-571500" eaLnBrk="1" hangingPunct="1">
              <a:spcBef>
                <a:spcPts val="0"/>
              </a:spcBef>
              <a:spcAft>
                <a:spcPts val="600"/>
              </a:spcAft>
              <a:buSzPct val="100000"/>
              <a:buFont typeface="+mj-lt"/>
              <a:buAutoNum type="arabicPeriod"/>
              <a:defRPr/>
            </a:pPr>
            <a:r>
              <a:rPr lang="en-US" sz="2800" b="1" u="sng" dirty="0">
                <a:solidFill>
                  <a:srgbClr val="FFFFCC"/>
                </a:solidFill>
                <a:cs typeface="Calibri" panose="020F0502020204030204" pitchFamily="34" charset="0"/>
              </a:rPr>
              <a:t>Generations of Isaac (25:19–35:29)</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Esau (36:1–37:1)</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Jacob (37:2–50:26)</a:t>
            </a:r>
            <a:endParaRPr lang="en-US" sz="2800" dirty="0"/>
          </a:p>
        </p:txBody>
      </p:sp>
    </p:spTree>
    <p:extLst>
      <p:ext uri="{BB962C8B-B14F-4D97-AF65-F5344CB8AC3E}">
        <p14:creationId xmlns:p14="http://schemas.microsoft.com/office/powerpoint/2010/main" val="3965866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727502" y="228600"/>
            <a:ext cx="8736997"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70063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D16650-7015-4139-8B95-E080406E97B2}"/>
              </a:ext>
            </a:extLst>
          </p:cNvPr>
          <p:cNvPicPr>
            <a:picLocks noChangeAspect="1"/>
          </p:cNvPicPr>
          <p:nvPr/>
        </p:nvPicPr>
        <p:blipFill>
          <a:blip r:embed="rId3"/>
          <a:stretch>
            <a:fillRect/>
          </a:stretch>
        </p:blipFill>
        <p:spPr>
          <a:xfrm>
            <a:off x="0" y="1"/>
            <a:ext cx="12192000" cy="6857999"/>
          </a:xfrm>
          <a:prstGeom prst="rect">
            <a:avLst/>
          </a:prstGeom>
        </p:spPr>
      </p:pic>
      <p:sp>
        <p:nvSpPr>
          <p:cNvPr id="5" name="TextBox 4">
            <a:extLst>
              <a:ext uri="{FF2B5EF4-FFF2-40B4-BE49-F238E27FC236}">
                <a16:creationId xmlns:a16="http://schemas.microsoft.com/office/drawing/2014/main" id="{44E9C789-ACA5-45C1-BEFD-DEEDC5205977}"/>
              </a:ext>
            </a:extLst>
          </p:cNvPr>
          <p:cNvSpPr txBox="1"/>
          <p:nvPr/>
        </p:nvSpPr>
        <p:spPr>
          <a:xfrm>
            <a:off x="609600" y="0"/>
            <a:ext cx="10972800" cy="4801314"/>
          </a:xfrm>
          <a:prstGeom prst="rect">
            <a:avLst/>
          </a:prstGeom>
          <a:noFill/>
        </p:spPr>
        <p:txBody>
          <a:bodyPr wrap="square">
            <a:spAutoFit/>
          </a:bodyPr>
          <a:lstStyle/>
          <a:p>
            <a:pPr marL="0" marR="0"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Luke 1:1–4 </a:t>
            </a:r>
          </a:p>
          <a:p>
            <a:pPr marL="0" marR="0" algn="just">
              <a:spcBef>
                <a:spcPts val="0"/>
              </a:spcBef>
              <a:spcAft>
                <a:spcPts val="0"/>
              </a:spcAft>
            </a:pPr>
            <a:r>
              <a:rPr lang="en-US" sz="3200" u="none" strike="noStrike" baseline="30000" dirty="0">
                <a:effectLst>
                  <a:outerShdw blurRad="38100" dist="38100" dir="2700000" algn="tl">
                    <a:srgbClr val="000000">
                      <a:alpha val="43137"/>
                    </a:srgbClr>
                  </a:outerShdw>
                </a:effectLst>
                <a:latin typeface="Calibri" panose="020F0502020204030204" pitchFamily="34" charset="0"/>
              </a:rPr>
              <a:t>1</a:t>
            </a:r>
            <a:r>
              <a:rPr lang="en-US" sz="3200" u="none" strike="noStrike" dirty="0">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Inasmuch as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many have undertaken to compile an account of the things accomplished among us</a:t>
            </a:r>
            <a:r>
              <a:rPr lang="en-US" sz="3200" dirty="0">
                <a:effectLst>
                  <a:outerShdw blurRad="38100" dist="38100" dir="2700000" algn="tl">
                    <a:srgbClr val="000000">
                      <a:alpha val="43137"/>
                    </a:srgbClr>
                  </a:outerShdw>
                </a:effectLst>
                <a:latin typeface="Calibri" panose="020F0502020204030204" pitchFamily="34" charset="0"/>
              </a:rPr>
              <a:t>, </a:t>
            </a:r>
            <a:r>
              <a:rPr lang="en-US" sz="3200" u="none" strike="noStrike" baseline="30000" dirty="0">
                <a:effectLst>
                  <a:outerShdw blurRad="38100" dist="38100" dir="2700000" algn="tl">
                    <a:srgbClr val="000000">
                      <a:alpha val="43137"/>
                    </a:srgbClr>
                  </a:outerShdw>
                </a:effectLst>
                <a:latin typeface="Calibri" panose="020F0502020204030204" pitchFamily="34" charset="0"/>
              </a:rPr>
              <a:t>2</a:t>
            </a:r>
            <a:r>
              <a:rPr lang="en-US" sz="3200" u="none" strike="noStrike" dirty="0">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just as they were handed down to us by those who from the beginning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eyewitnesses</a:t>
            </a:r>
            <a:r>
              <a:rPr lang="en-US" sz="3200" dirty="0">
                <a:effectLst>
                  <a:outerShdw blurRad="38100" dist="38100" dir="2700000" algn="tl">
                    <a:srgbClr val="000000">
                      <a:alpha val="43137"/>
                    </a:srgbClr>
                  </a:outerShdw>
                </a:effectLst>
                <a:latin typeface="Calibri" panose="020F0502020204030204" pitchFamily="34" charset="0"/>
              </a:rPr>
              <a:t> and servants of the word, </a:t>
            </a:r>
            <a:r>
              <a:rPr lang="en-US" sz="3200" u="none" strike="noStrike" baseline="30000" dirty="0">
                <a:effectLst>
                  <a:outerShdw blurRad="38100" dist="38100" dir="2700000" algn="tl">
                    <a:srgbClr val="000000">
                      <a:alpha val="43137"/>
                    </a:srgbClr>
                  </a:outerShdw>
                </a:effectLst>
                <a:latin typeface="Calibri" panose="020F0502020204030204" pitchFamily="34" charset="0"/>
              </a:rPr>
              <a:t>3</a:t>
            </a:r>
            <a:r>
              <a:rPr lang="en-US" sz="3200" u="none" strike="noStrike" dirty="0">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it seemed fitting for me as well, having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investigated everything carefully from the beginning</a:t>
            </a:r>
            <a:r>
              <a:rPr lang="en-US" sz="3200" dirty="0">
                <a:effectLst>
                  <a:outerShdw blurRad="38100" dist="38100" dir="2700000" algn="tl">
                    <a:srgbClr val="000000">
                      <a:alpha val="43137"/>
                    </a:srgbClr>
                  </a:outerShdw>
                </a:effectLst>
                <a:latin typeface="Calibri" panose="020F0502020204030204" pitchFamily="34" charset="0"/>
              </a:rPr>
              <a:t>, to write </a:t>
            </a:r>
            <a:r>
              <a:rPr lang="en-US" sz="3200" i="1" dirty="0">
                <a:effectLst>
                  <a:outerShdw blurRad="38100" dist="38100" dir="2700000" algn="tl">
                    <a:srgbClr val="000000">
                      <a:alpha val="43137"/>
                    </a:srgbClr>
                  </a:outerShdw>
                </a:effectLst>
                <a:latin typeface="Calibri" panose="020F0502020204030204" pitchFamily="34" charset="0"/>
              </a:rPr>
              <a:t>it</a:t>
            </a:r>
            <a:r>
              <a:rPr lang="en-US" sz="3200" dirty="0">
                <a:effectLst>
                  <a:outerShdw blurRad="38100" dist="38100" dir="2700000" algn="tl">
                    <a:srgbClr val="000000">
                      <a:alpha val="43137"/>
                    </a:srgbClr>
                  </a:outerShdw>
                </a:effectLst>
                <a:latin typeface="Calibri" panose="020F0502020204030204" pitchFamily="34" charset="0"/>
              </a:rPr>
              <a:t> out for you in consecutive order, most excellent Theophilus; </a:t>
            </a:r>
            <a:r>
              <a:rPr lang="en-US" sz="3200" u="none" strike="noStrike" baseline="30000" dirty="0">
                <a:effectLst>
                  <a:outerShdw blurRad="38100" dist="38100" dir="2700000" algn="tl">
                    <a:srgbClr val="000000">
                      <a:alpha val="43137"/>
                    </a:srgbClr>
                  </a:outerShdw>
                </a:effectLst>
                <a:latin typeface="Calibri" panose="020F0502020204030204" pitchFamily="34" charset="0"/>
              </a:rPr>
              <a:t>4</a:t>
            </a:r>
            <a:r>
              <a:rPr lang="en-US" sz="3200" u="none" strike="noStrike" dirty="0">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so that you may know the exact truth about the things you have been taught. </a:t>
            </a:r>
          </a:p>
        </p:txBody>
      </p:sp>
    </p:spTree>
    <p:extLst>
      <p:ext uri="{BB962C8B-B14F-4D97-AF65-F5344CB8AC3E}">
        <p14:creationId xmlns:p14="http://schemas.microsoft.com/office/powerpoint/2010/main" val="367802913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25:19-26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Birth of Jacob &amp; Esau</a:t>
            </a:r>
          </a:p>
        </p:txBody>
      </p:sp>
      <p:sp>
        <p:nvSpPr>
          <p:cNvPr id="161795" name="Rectangle 3"/>
          <p:cNvSpPr>
            <a:spLocks noGrp="1" noChangeArrowheads="1"/>
          </p:cNvSpPr>
          <p:nvPr>
            <p:ph type="body" idx="1"/>
          </p:nvPr>
        </p:nvSpPr>
        <p:spPr>
          <a:xfrm>
            <a:off x="593100" y="1524000"/>
            <a:ext cx="5045700" cy="4267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a:t>
            </a:r>
            <a:r>
              <a:rPr lang="en-US" sz="2800" dirty="0" err="1">
                <a:effectLst>
                  <a:outerShdw blurRad="38100" dist="38100" dir="2700000" algn="tl">
                    <a:srgbClr val="000000">
                      <a:alpha val="43137"/>
                    </a:srgbClr>
                  </a:outerShdw>
                </a:effectLst>
              </a:rPr>
              <a:t>toledoth</a:t>
            </a:r>
            <a:r>
              <a:rPr lang="en-US" sz="2800" dirty="0">
                <a:effectLst>
                  <a:outerShdw blurRad="38100" dist="38100" dir="2700000" algn="tl">
                    <a:srgbClr val="000000">
                      <a:alpha val="43137"/>
                    </a:srgbClr>
                  </a:outerShdw>
                </a:effectLst>
              </a:rPr>
              <a:t> (19a)</a:t>
            </a:r>
          </a:p>
          <a:p>
            <a:pPr marL="457200" lvl="2" indent="-457200" eaLnBrk="1" hangingPunct="1">
              <a:spcBef>
                <a:spcPts val="0"/>
              </a:spcBef>
              <a:spcAft>
                <a:spcPts val="2400"/>
              </a:spcAft>
              <a:buClr>
                <a:srgbClr val="CC66FF"/>
              </a:buClr>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Hebrew line (19b)</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age (20a)</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Rebekah’s lineage (20b)</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intercession (21a)</a:t>
            </a:r>
          </a:p>
        </p:txBody>
      </p:sp>
      <p:sp>
        <p:nvSpPr>
          <p:cNvPr id="2" name="Rectangle 3">
            <a:extLst>
              <a:ext uri="{FF2B5EF4-FFF2-40B4-BE49-F238E27FC236}">
                <a16:creationId xmlns:a16="http://schemas.microsoft.com/office/drawing/2014/main" id="{D32C97BD-F8C4-BB44-84B0-2BD1FFCCA286}"/>
              </a:ext>
            </a:extLst>
          </p:cNvPr>
          <p:cNvSpPr txBox="1">
            <a:spLocks noChangeArrowheads="1"/>
          </p:cNvSpPr>
          <p:nvPr/>
        </p:nvSpPr>
        <p:spPr bwMode="auto">
          <a:xfrm>
            <a:off x="6019800" y="1524000"/>
            <a:ext cx="55791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Rebekah’s conception (21b)</a:t>
            </a:r>
          </a:p>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Struggle in Rebekah’s womb (22a)</a:t>
            </a:r>
          </a:p>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Rebekah’s prayer (22b)</a:t>
            </a:r>
          </a:p>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God’s prophecy (23)</a:t>
            </a:r>
          </a:p>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Birth of the twins (24-26)</a:t>
            </a:r>
          </a:p>
        </p:txBody>
      </p:sp>
    </p:spTree>
    <p:extLst>
      <p:ext uri="{BB962C8B-B14F-4D97-AF65-F5344CB8AC3E}">
        <p14:creationId xmlns:p14="http://schemas.microsoft.com/office/powerpoint/2010/main" val="2805178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25:19-26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Birth of Jacob &amp; Esau</a:t>
            </a:r>
          </a:p>
        </p:txBody>
      </p:sp>
      <p:sp>
        <p:nvSpPr>
          <p:cNvPr id="161795" name="Rectangle 3"/>
          <p:cNvSpPr>
            <a:spLocks noGrp="1" noChangeArrowheads="1"/>
          </p:cNvSpPr>
          <p:nvPr>
            <p:ph type="body" idx="1"/>
          </p:nvPr>
        </p:nvSpPr>
        <p:spPr>
          <a:xfrm>
            <a:off x="593100" y="1524000"/>
            <a:ext cx="5045700" cy="4267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a:t>
            </a:r>
            <a:r>
              <a:rPr lang="en-US" sz="2800" dirty="0" err="1">
                <a:effectLst>
                  <a:outerShdw blurRad="38100" dist="38100" dir="2700000" algn="tl">
                    <a:srgbClr val="000000">
                      <a:alpha val="43137"/>
                    </a:srgbClr>
                  </a:outerShdw>
                </a:effectLst>
              </a:rPr>
              <a:t>toledoth</a:t>
            </a:r>
            <a:r>
              <a:rPr lang="en-US" sz="2800" dirty="0">
                <a:effectLst>
                  <a:outerShdw blurRad="38100" dist="38100" dir="2700000" algn="tl">
                    <a:srgbClr val="000000">
                      <a:alpha val="43137"/>
                    </a:srgbClr>
                  </a:outerShdw>
                </a:effectLst>
              </a:rPr>
              <a:t> (19a)</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Hebrew line (19b)</a:t>
            </a:r>
          </a:p>
          <a:p>
            <a:pPr marL="457200" lvl="2" indent="-457200" eaLnBrk="1" hangingPunct="1">
              <a:spcBef>
                <a:spcPts val="0"/>
              </a:spcBef>
              <a:spcAft>
                <a:spcPts val="2400"/>
              </a:spcAft>
              <a:buClr>
                <a:srgbClr val="CC66FF"/>
              </a:buClr>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Isaac’s age (20a)</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Rebekah’s lineage (20b)</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intercession (21a)</a:t>
            </a:r>
          </a:p>
        </p:txBody>
      </p:sp>
      <p:sp>
        <p:nvSpPr>
          <p:cNvPr id="2" name="Rectangle 3">
            <a:extLst>
              <a:ext uri="{FF2B5EF4-FFF2-40B4-BE49-F238E27FC236}">
                <a16:creationId xmlns:a16="http://schemas.microsoft.com/office/drawing/2014/main" id="{D32C97BD-F8C4-BB44-84B0-2BD1FFCCA286}"/>
              </a:ext>
            </a:extLst>
          </p:cNvPr>
          <p:cNvSpPr txBox="1">
            <a:spLocks noChangeArrowheads="1"/>
          </p:cNvSpPr>
          <p:nvPr/>
        </p:nvSpPr>
        <p:spPr bwMode="auto">
          <a:xfrm>
            <a:off x="6019800" y="1524000"/>
            <a:ext cx="55791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Rebekah’s conception (21b)</a:t>
            </a:r>
          </a:p>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Struggle in Rebekah’s womb (22a)</a:t>
            </a:r>
          </a:p>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Rebekah’s prayer (22b)</a:t>
            </a:r>
          </a:p>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God’s prophecy (23)</a:t>
            </a:r>
          </a:p>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Birth of the twins (24-26)</a:t>
            </a:r>
          </a:p>
        </p:txBody>
      </p:sp>
    </p:spTree>
    <p:extLst>
      <p:ext uri="{BB962C8B-B14F-4D97-AF65-F5344CB8AC3E}">
        <p14:creationId xmlns:p14="http://schemas.microsoft.com/office/powerpoint/2010/main" val="3117965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25:19-26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Birth of Jacob &amp; Esau</a:t>
            </a:r>
          </a:p>
        </p:txBody>
      </p:sp>
      <p:sp>
        <p:nvSpPr>
          <p:cNvPr id="161795" name="Rectangle 3"/>
          <p:cNvSpPr>
            <a:spLocks noGrp="1" noChangeArrowheads="1"/>
          </p:cNvSpPr>
          <p:nvPr>
            <p:ph type="body" idx="1"/>
          </p:nvPr>
        </p:nvSpPr>
        <p:spPr>
          <a:xfrm>
            <a:off x="593100" y="1524000"/>
            <a:ext cx="5045700" cy="4267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a:t>
            </a:r>
            <a:r>
              <a:rPr lang="en-US" sz="2800" dirty="0" err="1">
                <a:effectLst>
                  <a:outerShdw blurRad="38100" dist="38100" dir="2700000" algn="tl">
                    <a:srgbClr val="000000">
                      <a:alpha val="43137"/>
                    </a:srgbClr>
                  </a:outerShdw>
                </a:effectLst>
              </a:rPr>
              <a:t>toledoth</a:t>
            </a:r>
            <a:r>
              <a:rPr lang="en-US" sz="2800" dirty="0">
                <a:effectLst>
                  <a:outerShdw blurRad="38100" dist="38100" dir="2700000" algn="tl">
                    <a:srgbClr val="000000">
                      <a:alpha val="43137"/>
                    </a:srgbClr>
                  </a:outerShdw>
                </a:effectLst>
              </a:rPr>
              <a:t> (19a)</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Hebrew line (19b)</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age (20a)</a:t>
            </a:r>
          </a:p>
          <a:p>
            <a:pPr marL="457200" lvl="2" indent="-457200" eaLnBrk="1" hangingPunct="1">
              <a:spcBef>
                <a:spcPts val="0"/>
              </a:spcBef>
              <a:spcAft>
                <a:spcPts val="2400"/>
              </a:spcAft>
              <a:buClr>
                <a:srgbClr val="CC66FF"/>
              </a:buClr>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Rebekah’s lineage (20b)</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intercession (21a)</a:t>
            </a:r>
          </a:p>
        </p:txBody>
      </p:sp>
      <p:sp>
        <p:nvSpPr>
          <p:cNvPr id="2" name="Rectangle 3">
            <a:extLst>
              <a:ext uri="{FF2B5EF4-FFF2-40B4-BE49-F238E27FC236}">
                <a16:creationId xmlns:a16="http://schemas.microsoft.com/office/drawing/2014/main" id="{D32C97BD-F8C4-BB44-84B0-2BD1FFCCA286}"/>
              </a:ext>
            </a:extLst>
          </p:cNvPr>
          <p:cNvSpPr txBox="1">
            <a:spLocks noChangeArrowheads="1"/>
          </p:cNvSpPr>
          <p:nvPr/>
        </p:nvSpPr>
        <p:spPr bwMode="auto">
          <a:xfrm>
            <a:off x="6019800" y="1524000"/>
            <a:ext cx="55791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Rebekah’s conception (21b)</a:t>
            </a:r>
          </a:p>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Struggle in Rebekah’s womb (22a)</a:t>
            </a:r>
          </a:p>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Rebekah’s prayer (22b)</a:t>
            </a:r>
          </a:p>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God’s prophecy (23)</a:t>
            </a:r>
          </a:p>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Birth of the twins (24-26)</a:t>
            </a:r>
          </a:p>
        </p:txBody>
      </p:sp>
    </p:spTree>
    <p:extLst>
      <p:ext uri="{BB962C8B-B14F-4D97-AF65-F5344CB8AC3E}">
        <p14:creationId xmlns:p14="http://schemas.microsoft.com/office/powerpoint/2010/main" val="338610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9AEAC5-2B84-4B27-AF21-FFDFEA649607}"/>
              </a:ext>
            </a:extLst>
          </p:cNvPr>
          <p:cNvPicPr>
            <a:picLocks noChangeAspect="1"/>
          </p:cNvPicPr>
          <p:nvPr/>
        </p:nvPicPr>
        <p:blipFill rotWithShape="1">
          <a:blip r:embed="rId2"/>
          <a:srcRect l="1393" t="2903" r="1393" b="2903"/>
          <a:stretch/>
        </p:blipFill>
        <p:spPr>
          <a:xfrm>
            <a:off x="581463" y="868680"/>
            <a:ext cx="11029074" cy="5120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9556660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22:20-24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Rebekah’s Lineage</a:t>
            </a:r>
          </a:p>
        </p:txBody>
      </p:sp>
      <p:sp>
        <p:nvSpPr>
          <p:cNvPr id="161795" name="Rectangle 3"/>
          <p:cNvSpPr>
            <a:spLocks noGrp="1" noChangeArrowheads="1"/>
          </p:cNvSpPr>
          <p:nvPr>
            <p:ph type="body" idx="1"/>
          </p:nvPr>
        </p:nvSpPr>
        <p:spPr>
          <a:xfrm>
            <a:off x="990600" y="1600200"/>
            <a:ext cx="6934200" cy="36576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Timing (20a)</a:t>
            </a:r>
          </a:p>
          <a:p>
            <a:pPr marL="457200" lvl="2" indent="-457200" eaLnBrk="1" hangingPunct="1">
              <a:spcBef>
                <a:spcPts val="0"/>
              </a:spcBef>
              <a:spcAft>
                <a:spcPts val="3600"/>
              </a:spcAft>
              <a:buClr>
                <a:srgbClr val="CC66FF"/>
              </a:buClr>
              <a:buSzPct val="100000"/>
              <a:buFont typeface="+mj-lt"/>
              <a:buAutoNum type="alphaUcPeriod"/>
              <a:defRPr/>
            </a:pPr>
            <a:r>
              <a:rPr lang="en-US" b="1" dirty="0" err="1">
                <a:solidFill>
                  <a:srgbClr val="FFFFCC"/>
                </a:solidFill>
                <a:effectLst>
                  <a:outerShdw blurRad="38100" dist="38100" dir="2700000" algn="tl">
                    <a:srgbClr val="000000">
                      <a:alpha val="43137"/>
                    </a:srgbClr>
                  </a:outerShdw>
                </a:effectLst>
              </a:rPr>
              <a:t>Nahor’s</a:t>
            </a:r>
            <a:r>
              <a:rPr lang="en-US" b="1" dirty="0">
                <a:solidFill>
                  <a:srgbClr val="FFFFCC"/>
                </a:solidFill>
                <a:effectLst>
                  <a:outerShdw blurRad="38100" dist="38100" dir="2700000" algn="tl">
                    <a:srgbClr val="000000">
                      <a:alpha val="43137"/>
                    </a:srgbClr>
                  </a:outerShdw>
                </a:effectLst>
              </a:rPr>
              <a:t> children (20b-24)</a:t>
            </a:r>
          </a:p>
          <a:p>
            <a:pPr marL="971550" lvl="3" indent="-514350" eaLnBrk="1" hangingPunct="1">
              <a:spcBef>
                <a:spcPts val="0"/>
              </a:spcBef>
              <a:spcAft>
                <a:spcPts val="36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From </a:t>
            </a:r>
            <a:r>
              <a:rPr lang="en-US" b="1" u="sng" dirty="0" err="1">
                <a:solidFill>
                  <a:srgbClr val="FFFFCC"/>
                </a:solidFill>
                <a:effectLst>
                  <a:outerShdw blurRad="38100" dist="38100" dir="2700000" algn="tl">
                    <a:srgbClr val="000000">
                      <a:alpha val="43137"/>
                    </a:srgbClr>
                  </a:outerShdw>
                </a:effectLst>
              </a:rPr>
              <a:t>Milcah</a:t>
            </a:r>
            <a:r>
              <a:rPr lang="en-US" b="1" u="sng" dirty="0">
                <a:solidFill>
                  <a:srgbClr val="FFFFCC"/>
                </a:solidFill>
                <a:effectLst>
                  <a:outerShdw blurRad="38100" dist="38100" dir="2700000" algn="tl">
                    <a:srgbClr val="000000">
                      <a:alpha val="43137"/>
                    </a:srgbClr>
                  </a:outerShdw>
                </a:effectLst>
              </a:rPr>
              <a:t> (20b-23)</a:t>
            </a:r>
          </a:p>
          <a:p>
            <a:pPr marL="971550" lvl="3" indent="-51435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From </a:t>
            </a:r>
            <a:r>
              <a:rPr lang="en-US" dirty="0" err="1">
                <a:effectLst>
                  <a:outerShdw blurRad="38100" dist="38100" dir="2700000" algn="tl">
                    <a:srgbClr val="000000">
                      <a:alpha val="43137"/>
                    </a:srgbClr>
                  </a:outerShdw>
                </a:effectLst>
              </a:rPr>
              <a:t>Reumah</a:t>
            </a:r>
            <a:r>
              <a:rPr lang="en-US" dirty="0">
                <a:effectLst>
                  <a:outerShdw blurRad="38100" dist="38100" dir="2700000" algn="tl">
                    <a:srgbClr val="000000">
                      <a:alpha val="43137"/>
                    </a:srgbClr>
                  </a:outerShdw>
                </a:effectLst>
              </a:rPr>
              <a:t> (24)</a:t>
            </a:r>
          </a:p>
        </p:txBody>
      </p:sp>
      <p:pic>
        <p:nvPicPr>
          <p:cNvPr id="2" name="Picture 1">
            <a:extLst>
              <a:ext uri="{FF2B5EF4-FFF2-40B4-BE49-F238E27FC236}">
                <a16:creationId xmlns:a16="http://schemas.microsoft.com/office/drawing/2014/main" id="{10DAACAA-0F0F-71B2-9270-681581FF7F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011258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066800" y="1371601"/>
            <a:ext cx="57912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2767"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pic>
        <p:nvPicPr>
          <p:cNvPr id="9" name="Picture 8">
            <a:extLst>
              <a:ext uri="{FF2B5EF4-FFF2-40B4-BE49-F238E27FC236}">
                <a16:creationId xmlns:a16="http://schemas.microsoft.com/office/drawing/2014/main" id="{57E6D205-418D-486C-A1FC-476A121F41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3549E60-A8CA-E0A3-7D37-DE2A39C7746B}"/>
              </a:ext>
            </a:extLst>
          </p:cNvPr>
          <p:cNvGraphicFramePr>
            <a:graphicFrameLocks noGrp="1"/>
          </p:cNvGraphicFramePr>
          <p:nvPr>
            <p:ph idx="1"/>
          </p:nvPr>
        </p:nvGraphicFramePr>
        <p:xfrm>
          <a:off x="1889760" y="797560"/>
          <a:ext cx="8412480" cy="5334000"/>
        </p:xfrm>
        <a:graphic>
          <a:graphicData uri="http://schemas.openxmlformats.org/drawingml/2006/table">
            <a:tbl>
              <a:tblPr firstRow="1" bandRow="1">
                <a:tableStyleId>{5C22544A-7EE6-4342-B048-85BDC9FD1C3A}</a:tableStyleId>
              </a:tblPr>
              <a:tblGrid>
                <a:gridCol w="4206240">
                  <a:extLst>
                    <a:ext uri="{9D8B030D-6E8A-4147-A177-3AD203B41FA5}">
                      <a16:colId xmlns:a16="http://schemas.microsoft.com/office/drawing/2014/main" val="553827751"/>
                    </a:ext>
                  </a:extLst>
                </a:gridCol>
                <a:gridCol w="4206240">
                  <a:extLst>
                    <a:ext uri="{9D8B030D-6E8A-4147-A177-3AD203B41FA5}">
                      <a16:colId xmlns:a16="http://schemas.microsoft.com/office/drawing/2014/main" val="2249653255"/>
                    </a:ext>
                  </a:extLst>
                </a:gridCol>
              </a:tblGrid>
              <a:tr h="1066800">
                <a:tc gridSpan="2">
                  <a:txBody>
                    <a:bodyPr/>
                    <a:lstStyle/>
                    <a:p>
                      <a:pPr algn="ctr"/>
                      <a:r>
                        <a:rPr lang="en-US" sz="3600" b="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Nahor’s</a:t>
                      </a: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children through </a:t>
                      </a:r>
                      <a:r>
                        <a:rPr lang="en-US" sz="3600" b="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Milcah</a:t>
                      </a: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t>
                      </a:r>
                      <a:br>
                        <a:rPr lang="en-US" sz="1800" b="1" dirty="0">
                          <a:solidFill>
                            <a:schemeClr val="tx1"/>
                          </a:solidFill>
                          <a:effectLst>
                            <a:outerShdw blurRad="38100" dist="38100" dir="2700000" algn="tl">
                              <a:srgbClr val="000000">
                                <a:alpha val="43137"/>
                              </a:srgbClr>
                            </a:outerShdw>
                          </a:effectLst>
                        </a:rPr>
                      </a:br>
                      <a:r>
                        <a:rPr lang="en-US" sz="2800" b="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mj-cs"/>
                        </a:rPr>
                        <a:t>(Gen. 22:20b-23)</a:t>
                      </a:r>
                    </a:p>
                  </a:txBody>
                  <a:tcPr>
                    <a:solidFill>
                      <a:schemeClr val="bg2"/>
                    </a:solidFill>
                  </a:tcPr>
                </a:tc>
                <a:tc hMerge="1">
                  <a:txBody>
                    <a:bodyPr/>
                    <a:lstStyle/>
                    <a:p>
                      <a:endParaRPr lang="en-US" dirty="0"/>
                    </a:p>
                  </a:txBody>
                  <a:tcPr/>
                </a:tc>
                <a:extLst>
                  <a:ext uri="{0D108BD9-81ED-4DB2-BD59-A6C34878D82A}">
                    <a16:rowId xmlns:a16="http://schemas.microsoft.com/office/drawing/2014/main" val="3498365085"/>
                  </a:ext>
                </a:extLst>
              </a:tr>
              <a:tr h="1066800">
                <a:tc>
                  <a:txBody>
                    <a:bodyPr/>
                    <a:lstStyle/>
                    <a:p>
                      <a:pPr marL="457200" lvl="1" indent="0" eaLnBrk="1" hangingPunct="1">
                        <a:spcBef>
                          <a:spcPts val="0"/>
                        </a:spcBef>
                        <a:spcAft>
                          <a:spcPts val="1200"/>
                        </a:spcAft>
                        <a:buClr>
                          <a:schemeClr val="tx2"/>
                        </a:buClr>
                        <a:buSzPct val="100000"/>
                        <a:buFont typeface="+mj-lt"/>
                        <a:buNone/>
                        <a:defRPr/>
                      </a:pPr>
                      <a:r>
                        <a:rPr lang="en-US" sz="2800" b="1" dirty="0">
                          <a:latin typeface="Calibri" panose="020F0502020204030204" pitchFamily="34" charset="0"/>
                          <a:ea typeface="Calibri" panose="020F0502020204030204" pitchFamily="34" charset="0"/>
                          <a:cs typeface="Calibri" panose="020F0502020204030204" pitchFamily="34" charset="0"/>
                        </a:rPr>
                        <a:t>1. </a:t>
                      </a:r>
                      <a:r>
                        <a:rPr lang="en-US" sz="2800" b="1" dirty="0" err="1">
                          <a:latin typeface="Calibri" panose="020F0502020204030204" pitchFamily="34" charset="0"/>
                          <a:ea typeface="Calibri" panose="020F0502020204030204" pitchFamily="34" charset="0"/>
                          <a:cs typeface="Calibri" panose="020F0502020204030204" pitchFamily="34" charset="0"/>
                        </a:rPr>
                        <a:t>Uz</a:t>
                      </a:r>
                      <a:r>
                        <a:rPr lang="en-US" sz="2800" b="1" dirty="0">
                          <a:latin typeface="Calibri" panose="020F0502020204030204" pitchFamily="34" charset="0"/>
                          <a:ea typeface="Calibri" panose="020F0502020204030204" pitchFamily="34" charset="0"/>
                          <a:cs typeface="Calibri" panose="020F0502020204030204" pitchFamily="34" charset="0"/>
                        </a:rPr>
                        <a:t> (Job 1:1)</a:t>
                      </a:r>
                    </a:p>
                  </a:txBody>
                  <a:tcPr anchor="ctr"/>
                </a:tc>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5.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Hazo</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766866729"/>
                  </a:ext>
                </a:extLst>
              </a:tr>
              <a:tr h="1066800">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2.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Buz</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6.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Pildash</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662697024"/>
                  </a:ext>
                </a:extLst>
              </a:tr>
              <a:tr h="1066800">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3. Aram</a:t>
                      </a:r>
                    </a:p>
                  </a:txBody>
                  <a:tcPr anchor="ctr"/>
                </a:tc>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7.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Jidlaph</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496408826"/>
                  </a:ext>
                </a:extLst>
              </a:tr>
              <a:tr h="1066800">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4.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Chesed</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457200" marR="0" lvl="1" indent="0" algn="l" defTabSz="914400" rtl="0" eaLnBrk="1" fontAlgn="auto" latinLnBrk="0" hangingPunct="1">
                        <a:lnSpc>
                          <a:spcPct val="100000"/>
                        </a:lnSpc>
                        <a:spcBef>
                          <a:spcPts val="0"/>
                        </a:spcBef>
                        <a:spcAft>
                          <a:spcPts val="1200"/>
                        </a:spcAft>
                        <a:buClr>
                          <a:schemeClr val="tx2"/>
                        </a:buClr>
                        <a:buSzPct val="100000"/>
                        <a:buFont typeface="+mj-lt"/>
                        <a:buNone/>
                        <a:tabLst/>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8.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Bethuel</a:t>
                      </a: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 (Gen. 24)</a:t>
                      </a:r>
                    </a:p>
                  </a:txBody>
                  <a:tcPr anchor="ctr"/>
                </a:tc>
                <a:extLst>
                  <a:ext uri="{0D108BD9-81ED-4DB2-BD59-A6C34878D82A}">
                    <a16:rowId xmlns:a16="http://schemas.microsoft.com/office/drawing/2014/main" val="3149127766"/>
                  </a:ext>
                </a:extLst>
              </a:tr>
            </a:tbl>
          </a:graphicData>
        </a:graphic>
      </p:graphicFrame>
      <p:pic>
        <p:nvPicPr>
          <p:cNvPr id="5" name="Picture 4">
            <a:extLst>
              <a:ext uri="{FF2B5EF4-FFF2-40B4-BE49-F238E27FC236}">
                <a16:creationId xmlns:a16="http://schemas.microsoft.com/office/drawing/2014/main" id="{10B1E50A-C2E2-1F1A-4C63-C30A648CC2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pic>
        <p:nvPicPr>
          <p:cNvPr id="6" name="Picture 4" descr="5 Bible Lessons to Learn From the Book of Genesis | Jack Wellman">
            <a:extLst>
              <a:ext uri="{FF2B5EF4-FFF2-40B4-BE49-F238E27FC236}">
                <a16:creationId xmlns:a16="http://schemas.microsoft.com/office/drawing/2014/main" id="{654FE944-51A4-5788-DF20-DE20A72D16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76200"/>
            <a:ext cx="107576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67960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25:19-26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Birth of Jacob &amp; Esau</a:t>
            </a:r>
          </a:p>
        </p:txBody>
      </p:sp>
      <p:sp>
        <p:nvSpPr>
          <p:cNvPr id="161795" name="Rectangle 3"/>
          <p:cNvSpPr>
            <a:spLocks noGrp="1" noChangeArrowheads="1"/>
          </p:cNvSpPr>
          <p:nvPr>
            <p:ph type="body" idx="1"/>
          </p:nvPr>
        </p:nvSpPr>
        <p:spPr>
          <a:xfrm>
            <a:off x="593100" y="1524000"/>
            <a:ext cx="5045700" cy="4267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a:t>
            </a:r>
            <a:r>
              <a:rPr lang="en-US" sz="2800" dirty="0" err="1">
                <a:effectLst>
                  <a:outerShdw blurRad="38100" dist="38100" dir="2700000" algn="tl">
                    <a:srgbClr val="000000">
                      <a:alpha val="43137"/>
                    </a:srgbClr>
                  </a:outerShdw>
                </a:effectLst>
              </a:rPr>
              <a:t>toledoth</a:t>
            </a:r>
            <a:r>
              <a:rPr lang="en-US" sz="2800" dirty="0">
                <a:effectLst>
                  <a:outerShdw blurRad="38100" dist="38100" dir="2700000" algn="tl">
                    <a:srgbClr val="000000">
                      <a:alpha val="43137"/>
                    </a:srgbClr>
                  </a:outerShdw>
                </a:effectLst>
              </a:rPr>
              <a:t> (19a)</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Hebrew line (19b)</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age (20a)</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Rebekah’s lineage (20b)</a:t>
            </a:r>
          </a:p>
          <a:p>
            <a:pPr marL="457200" lvl="2" indent="-457200" eaLnBrk="1" hangingPunct="1">
              <a:spcBef>
                <a:spcPts val="0"/>
              </a:spcBef>
              <a:spcAft>
                <a:spcPts val="2400"/>
              </a:spcAft>
              <a:buClr>
                <a:srgbClr val="CC66FF"/>
              </a:buClr>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Isaac’s intercession (21a)</a:t>
            </a:r>
          </a:p>
        </p:txBody>
      </p:sp>
      <p:sp>
        <p:nvSpPr>
          <p:cNvPr id="2" name="Rectangle 3">
            <a:extLst>
              <a:ext uri="{FF2B5EF4-FFF2-40B4-BE49-F238E27FC236}">
                <a16:creationId xmlns:a16="http://schemas.microsoft.com/office/drawing/2014/main" id="{D32C97BD-F8C4-BB44-84B0-2BD1FFCCA286}"/>
              </a:ext>
            </a:extLst>
          </p:cNvPr>
          <p:cNvSpPr txBox="1">
            <a:spLocks noChangeArrowheads="1"/>
          </p:cNvSpPr>
          <p:nvPr/>
        </p:nvSpPr>
        <p:spPr bwMode="auto">
          <a:xfrm>
            <a:off x="6019800" y="1524000"/>
            <a:ext cx="55791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Rebekah’s conception (21b)</a:t>
            </a:r>
          </a:p>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Struggle in Rebekah’s womb (22a)</a:t>
            </a:r>
          </a:p>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Rebekah’s prayer (22b)</a:t>
            </a:r>
          </a:p>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God’s prophecy (23)</a:t>
            </a:r>
          </a:p>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Birth of the twins (24-26)</a:t>
            </a:r>
          </a:p>
        </p:txBody>
      </p:sp>
    </p:spTree>
    <p:extLst>
      <p:ext uri="{BB962C8B-B14F-4D97-AF65-F5344CB8AC3E}">
        <p14:creationId xmlns:p14="http://schemas.microsoft.com/office/powerpoint/2010/main" val="3628489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25:19-26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Birth of Jacob &amp; Esau</a:t>
            </a:r>
          </a:p>
        </p:txBody>
      </p:sp>
      <p:sp>
        <p:nvSpPr>
          <p:cNvPr id="161795" name="Rectangle 3"/>
          <p:cNvSpPr>
            <a:spLocks noGrp="1" noChangeArrowheads="1"/>
          </p:cNvSpPr>
          <p:nvPr>
            <p:ph type="body" idx="1"/>
          </p:nvPr>
        </p:nvSpPr>
        <p:spPr>
          <a:xfrm>
            <a:off x="593100" y="1524000"/>
            <a:ext cx="5045700" cy="4267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a:t>
            </a:r>
            <a:r>
              <a:rPr lang="en-US" sz="2800" dirty="0" err="1">
                <a:effectLst>
                  <a:outerShdw blurRad="38100" dist="38100" dir="2700000" algn="tl">
                    <a:srgbClr val="000000">
                      <a:alpha val="43137"/>
                    </a:srgbClr>
                  </a:outerShdw>
                </a:effectLst>
              </a:rPr>
              <a:t>toledoth</a:t>
            </a:r>
            <a:r>
              <a:rPr lang="en-US" sz="2800" dirty="0">
                <a:effectLst>
                  <a:outerShdw blurRad="38100" dist="38100" dir="2700000" algn="tl">
                    <a:srgbClr val="000000">
                      <a:alpha val="43137"/>
                    </a:srgbClr>
                  </a:outerShdw>
                </a:effectLst>
              </a:rPr>
              <a:t> (19a)</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Hebrew line (19b)</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age (20a)</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Rebekah’s lineage (20b)</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intercession (21a)</a:t>
            </a:r>
          </a:p>
        </p:txBody>
      </p:sp>
      <p:sp>
        <p:nvSpPr>
          <p:cNvPr id="2" name="Rectangle 3">
            <a:extLst>
              <a:ext uri="{FF2B5EF4-FFF2-40B4-BE49-F238E27FC236}">
                <a16:creationId xmlns:a16="http://schemas.microsoft.com/office/drawing/2014/main" id="{D32C97BD-F8C4-BB44-84B0-2BD1FFCCA286}"/>
              </a:ext>
            </a:extLst>
          </p:cNvPr>
          <p:cNvSpPr txBox="1">
            <a:spLocks noChangeArrowheads="1"/>
          </p:cNvSpPr>
          <p:nvPr/>
        </p:nvSpPr>
        <p:spPr bwMode="auto">
          <a:xfrm>
            <a:off x="6019800" y="1524000"/>
            <a:ext cx="55791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lvl="2" indent="-457200" eaLnBrk="1" hangingPunct="1">
              <a:spcBef>
                <a:spcPts val="0"/>
              </a:spcBef>
              <a:spcAft>
                <a:spcPts val="2400"/>
              </a:spcAft>
              <a:buClr>
                <a:srgbClr val="CC66FF"/>
              </a:buClr>
              <a:buSzPct val="100000"/>
              <a:buFont typeface="+mj-lt"/>
              <a:buAutoNum type="alphaUcPeriod" startAt="6"/>
              <a:defRPr/>
            </a:pPr>
            <a:r>
              <a:rPr lang="en-US" sz="2800" b="1" u="sng" dirty="0">
                <a:solidFill>
                  <a:srgbClr val="FFFFCC"/>
                </a:solidFill>
                <a:effectLst>
                  <a:outerShdw blurRad="38100" dist="38100" dir="2700000" algn="tl">
                    <a:srgbClr val="000000">
                      <a:alpha val="43137"/>
                    </a:srgbClr>
                  </a:outerShdw>
                </a:effectLst>
              </a:rPr>
              <a:t>Rebekah’s conception (21b)</a:t>
            </a:r>
          </a:p>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Struggle in Rebekah’s womb (22a)</a:t>
            </a:r>
          </a:p>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Rebekah’s prayer (22b)</a:t>
            </a:r>
          </a:p>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God’s prophecy (23)</a:t>
            </a:r>
          </a:p>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Birth of the twins (24-26)</a:t>
            </a:r>
          </a:p>
        </p:txBody>
      </p:sp>
    </p:spTree>
    <p:extLst>
      <p:ext uri="{BB962C8B-B14F-4D97-AF65-F5344CB8AC3E}">
        <p14:creationId xmlns:p14="http://schemas.microsoft.com/office/powerpoint/2010/main" val="1701753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8720" y="2590800"/>
            <a:ext cx="2194560" cy="2286000"/>
          </a:xfrm>
          <a:prstGeom prst="rect">
            <a:avLst/>
          </a:prstGeom>
        </p:spPr>
      </p:pic>
    </p:spTree>
    <p:extLst>
      <p:ext uri="{BB962C8B-B14F-4D97-AF65-F5344CB8AC3E}">
        <p14:creationId xmlns:p14="http://schemas.microsoft.com/office/powerpoint/2010/main" val="3072260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‒24</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nvPr>
        </p:nvGraphicFramePr>
        <p:xfrm>
          <a:off x="609600" y="1351280"/>
          <a:ext cx="11353800" cy="514350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Hagar &amp; Ishmael (16:1-16)</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Sarah’s death (23)</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marriage (24)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Abraham’s death (25)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4104425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25:19-26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Birth of Jacob &amp; Esau</a:t>
            </a:r>
          </a:p>
        </p:txBody>
      </p:sp>
      <p:sp>
        <p:nvSpPr>
          <p:cNvPr id="161795" name="Rectangle 3"/>
          <p:cNvSpPr>
            <a:spLocks noGrp="1" noChangeArrowheads="1"/>
          </p:cNvSpPr>
          <p:nvPr>
            <p:ph type="body" idx="1"/>
          </p:nvPr>
        </p:nvSpPr>
        <p:spPr>
          <a:xfrm>
            <a:off x="593100" y="1524000"/>
            <a:ext cx="5045700" cy="4267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a:t>
            </a:r>
            <a:r>
              <a:rPr lang="en-US" sz="2800" dirty="0" err="1">
                <a:effectLst>
                  <a:outerShdw blurRad="38100" dist="38100" dir="2700000" algn="tl">
                    <a:srgbClr val="000000">
                      <a:alpha val="43137"/>
                    </a:srgbClr>
                  </a:outerShdw>
                </a:effectLst>
              </a:rPr>
              <a:t>toledoth</a:t>
            </a:r>
            <a:r>
              <a:rPr lang="en-US" sz="2800" dirty="0">
                <a:effectLst>
                  <a:outerShdw blurRad="38100" dist="38100" dir="2700000" algn="tl">
                    <a:srgbClr val="000000">
                      <a:alpha val="43137"/>
                    </a:srgbClr>
                  </a:outerShdw>
                </a:effectLst>
              </a:rPr>
              <a:t> (19a)</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Hebrew line (19b)</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age (20a)</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Rebekah’s lineage (20b)</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intercession (21a)</a:t>
            </a:r>
          </a:p>
        </p:txBody>
      </p:sp>
      <p:sp>
        <p:nvSpPr>
          <p:cNvPr id="2" name="Rectangle 3">
            <a:extLst>
              <a:ext uri="{FF2B5EF4-FFF2-40B4-BE49-F238E27FC236}">
                <a16:creationId xmlns:a16="http://schemas.microsoft.com/office/drawing/2014/main" id="{D32C97BD-F8C4-BB44-84B0-2BD1FFCCA286}"/>
              </a:ext>
            </a:extLst>
          </p:cNvPr>
          <p:cNvSpPr txBox="1">
            <a:spLocks noChangeArrowheads="1"/>
          </p:cNvSpPr>
          <p:nvPr/>
        </p:nvSpPr>
        <p:spPr bwMode="auto">
          <a:xfrm>
            <a:off x="6019800" y="1524000"/>
            <a:ext cx="565785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Rebekah’s conception (21b)</a:t>
            </a:r>
          </a:p>
          <a:p>
            <a:pPr marL="457200" lvl="2" indent="-457200" eaLnBrk="1" hangingPunct="1">
              <a:spcBef>
                <a:spcPts val="0"/>
              </a:spcBef>
              <a:spcAft>
                <a:spcPts val="2400"/>
              </a:spcAft>
              <a:buClr>
                <a:srgbClr val="CC66FF"/>
              </a:buClr>
              <a:buSzPct val="100000"/>
              <a:buFont typeface="+mj-lt"/>
              <a:buAutoNum type="alphaUcPeriod" startAt="6"/>
              <a:defRPr/>
            </a:pPr>
            <a:r>
              <a:rPr lang="en-US" sz="2800" b="1" u="sng" dirty="0">
                <a:solidFill>
                  <a:srgbClr val="FFFFCC"/>
                </a:solidFill>
                <a:effectLst>
                  <a:outerShdw blurRad="38100" dist="38100" dir="2700000" algn="tl">
                    <a:srgbClr val="000000">
                      <a:alpha val="43137"/>
                    </a:srgbClr>
                  </a:outerShdw>
                </a:effectLst>
              </a:rPr>
              <a:t>Struggle in Rebekah’s womb (22a)</a:t>
            </a:r>
          </a:p>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Rebekah’s prayer (22b)</a:t>
            </a:r>
          </a:p>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God’s prophecy (23)</a:t>
            </a:r>
          </a:p>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Birth of the twins (24-26)</a:t>
            </a:r>
          </a:p>
        </p:txBody>
      </p:sp>
    </p:spTree>
    <p:extLst>
      <p:ext uri="{BB962C8B-B14F-4D97-AF65-F5344CB8AC3E}">
        <p14:creationId xmlns:p14="http://schemas.microsoft.com/office/powerpoint/2010/main" val="809376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25:19-26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Birth of Jacob &amp; Esau</a:t>
            </a:r>
          </a:p>
        </p:txBody>
      </p:sp>
      <p:sp>
        <p:nvSpPr>
          <p:cNvPr id="161795" name="Rectangle 3"/>
          <p:cNvSpPr>
            <a:spLocks noGrp="1" noChangeArrowheads="1"/>
          </p:cNvSpPr>
          <p:nvPr>
            <p:ph type="body" idx="1"/>
          </p:nvPr>
        </p:nvSpPr>
        <p:spPr>
          <a:xfrm>
            <a:off x="593100" y="1524000"/>
            <a:ext cx="5045700" cy="4267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a:t>
            </a:r>
            <a:r>
              <a:rPr lang="en-US" sz="2800" dirty="0" err="1">
                <a:effectLst>
                  <a:outerShdw blurRad="38100" dist="38100" dir="2700000" algn="tl">
                    <a:srgbClr val="000000">
                      <a:alpha val="43137"/>
                    </a:srgbClr>
                  </a:outerShdw>
                </a:effectLst>
              </a:rPr>
              <a:t>toledoth</a:t>
            </a:r>
            <a:r>
              <a:rPr lang="en-US" sz="2800" dirty="0">
                <a:effectLst>
                  <a:outerShdw blurRad="38100" dist="38100" dir="2700000" algn="tl">
                    <a:srgbClr val="000000">
                      <a:alpha val="43137"/>
                    </a:srgbClr>
                  </a:outerShdw>
                </a:effectLst>
              </a:rPr>
              <a:t> (19a)</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Hebrew line (19b)</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age (20a)</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Rebekah’s lineage (20b)</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intercession (21a)</a:t>
            </a:r>
          </a:p>
        </p:txBody>
      </p:sp>
      <p:sp>
        <p:nvSpPr>
          <p:cNvPr id="2" name="Rectangle 3">
            <a:extLst>
              <a:ext uri="{FF2B5EF4-FFF2-40B4-BE49-F238E27FC236}">
                <a16:creationId xmlns:a16="http://schemas.microsoft.com/office/drawing/2014/main" id="{D32C97BD-F8C4-BB44-84B0-2BD1FFCCA286}"/>
              </a:ext>
            </a:extLst>
          </p:cNvPr>
          <p:cNvSpPr txBox="1">
            <a:spLocks noChangeArrowheads="1"/>
          </p:cNvSpPr>
          <p:nvPr/>
        </p:nvSpPr>
        <p:spPr bwMode="auto">
          <a:xfrm>
            <a:off x="6019800" y="1524000"/>
            <a:ext cx="55791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Rebekah’s conception (21b)</a:t>
            </a:r>
          </a:p>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Struggle in Rebekah’s womb (22a)</a:t>
            </a:r>
          </a:p>
          <a:p>
            <a:pPr marL="457200" lvl="2" indent="-457200" eaLnBrk="1" hangingPunct="1">
              <a:spcBef>
                <a:spcPts val="0"/>
              </a:spcBef>
              <a:spcAft>
                <a:spcPts val="2400"/>
              </a:spcAft>
              <a:buClr>
                <a:srgbClr val="CC66FF"/>
              </a:buClr>
              <a:buSzPct val="100000"/>
              <a:buFont typeface="+mj-lt"/>
              <a:buAutoNum type="alphaUcPeriod" startAt="6"/>
              <a:defRPr/>
            </a:pPr>
            <a:r>
              <a:rPr lang="en-US" sz="2800" b="1" u="sng" dirty="0">
                <a:solidFill>
                  <a:srgbClr val="FFFFCC"/>
                </a:solidFill>
                <a:effectLst>
                  <a:outerShdw blurRad="38100" dist="38100" dir="2700000" algn="tl">
                    <a:srgbClr val="000000">
                      <a:alpha val="43137"/>
                    </a:srgbClr>
                  </a:outerShdw>
                </a:effectLst>
              </a:rPr>
              <a:t>Rebekah’s prayer (22b)</a:t>
            </a:r>
          </a:p>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God’s prophecy (23)</a:t>
            </a:r>
          </a:p>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Birth of the twins (24-26)</a:t>
            </a:r>
          </a:p>
        </p:txBody>
      </p:sp>
    </p:spTree>
    <p:extLst>
      <p:ext uri="{BB962C8B-B14F-4D97-AF65-F5344CB8AC3E}">
        <p14:creationId xmlns:p14="http://schemas.microsoft.com/office/powerpoint/2010/main" val="2927595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25:19-26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Birth of Jacob &amp; Esau</a:t>
            </a:r>
          </a:p>
        </p:txBody>
      </p:sp>
      <p:sp>
        <p:nvSpPr>
          <p:cNvPr id="161795" name="Rectangle 3"/>
          <p:cNvSpPr>
            <a:spLocks noGrp="1" noChangeArrowheads="1"/>
          </p:cNvSpPr>
          <p:nvPr>
            <p:ph type="body" idx="1"/>
          </p:nvPr>
        </p:nvSpPr>
        <p:spPr>
          <a:xfrm>
            <a:off x="593100" y="1524000"/>
            <a:ext cx="5045700" cy="4267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a:t>
            </a:r>
            <a:r>
              <a:rPr lang="en-US" sz="2800" dirty="0" err="1">
                <a:effectLst>
                  <a:outerShdw blurRad="38100" dist="38100" dir="2700000" algn="tl">
                    <a:srgbClr val="000000">
                      <a:alpha val="43137"/>
                    </a:srgbClr>
                  </a:outerShdw>
                </a:effectLst>
              </a:rPr>
              <a:t>toledoth</a:t>
            </a:r>
            <a:r>
              <a:rPr lang="en-US" sz="2800" dirty="0">
                <a:effectLst>
                  <a:outerShdw blurRad="38100" dist="38100" dir="2700000" algn="tl">
                    <a:srgbClr val="000000">
                      <a:alpha val="43137"/>
                    </a:srgbClr>
                  </a:outerShdw>
                </a:effectLst>
              </a:rPr>
              <a:t> (19a)</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Hebrew line (19b)</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age (20a)</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Rebekah’s lineage (20b)</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intercession (21a)</a:t>
            </a:r>
          </a:p>
        </p:txBody>
      </p:sp>
      <p:sp>
        <p:nvSpPr>
          <p:cNvPr id="2" name="Rectangle 3">
            <a:extLst>
              <a:ext uri="{FF2B5EF4-FFF2-40B4-BE49-F238E27FC236}">
                <a16:creationId xmlns:a16="http://schemas.microsoft.com/office/drawing/2014/main" id="{D32C97BD-F8C4-BB44-84B0-2BD1FFCCA286}"/>
              </a:ext>
            </a:extLst>
          </p:cNvPr>
          <p:cNvSpPr txBox="1">
            <a:spLocks noChangeArrowheads="1"/>
          </p:cNvSpPr>
          <p:nvPr/>
        </p:nvSpPr>
        <p:spPr bwMode="auto">
          <a:xfrm>
            <a:off x="6019800" y="1524000"/>
            <a:ext cx="55791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Rebekah’s conception (21b)</a:t>
            </a:r>
          </a:p>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Struggle in Rebekah’s womb (22a)</a:t>
            </a:r>
          </a:p>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Rebekah’s prayer (22b)</a:t>
            </a:r>
          </a:p>
          <a:p>
            <a:pPr marL="457200" lvl="2" indent="-457200" eaLnBrk="1" hangingPunct="1">
              <a:spcBef>
                <a:spcPts val="0"/>
              </a:spcBef>
              <a:spcAft>
                <a:spcPts val="2400"/>
              </a:spcAft>
              <a:buClr>
                <a:srgbClr val="CC66FF"/>
              </a:buClr>
              <a:buSzPct val="100000"/>
              <a:buFont typeface="+mj-lt"/>
              <a:buAutoNum type="alphaUcPeriod" startAt="6"/>
              <a:defRPr/>
            </a:pPr>
            <a:r>
              <a:rPr lang="en-US" sz="2800" b="1" u="sng" dirty="0">
                <a:solidFill>
                  <a:srgbClr val="FFFFCC"/>
                </a:solidFill>
                <a:effectLst>
                  <a:outerShdw blurRad="38100" dist="38100" dir="2700000" algn="tl">
                    <a:srgbClr val="000000">
                      <a:alpha val="43137"/>
                    </a:srgbClr>
                  </a:outerShdw>
                </a:effectLst>
              </a:rPr>
              <a:t>God’s prophecy (23)</a:t>
            </a:r>
          </a:p>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Birth of the twins (24-26)</a:t>
            </a:r>
          </a:p>
        </p:txBody>
      </p:sp>
    </p:spTree>
    <p:extLst>
      <p:ext uri="{BB962C8B-B14F-4D97-AF65-F5344CB8AC3E}">
        <p14:creationId xmlns:p14="http://schemas.microsoft.com/office/powerpoint/2010/main" val="785056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D16650-7015-4139-8B95-E080406E97B2}"/>
              </a:ext>
            </a:extLst>
          </p:cNvPr>
          <p:cNvPicPr>
            <a:picLocks noChangeAspect="1"/>
          </p:cNvPicPr>
          <p:nvPr/>
        </p:nvPicPr>
        <p:blipFill>
          <a:blip r:embed="rId3"/>
          <a:stretch>
            <a:fillRect/>
          </a:stretch>
        </p:blipFill>
        <p:spPr>
          <a:xfrm>
            <a:off x="0" y="1"/>
            <a:ext cx="12192000" cy="6857999"/>
          </a:xfrm>
          <a:prstGeom prst="rect">
            <a:avLst/>
          </a:prstGeom>
        </p:spPr>
      </p:pic>
      <p:sp>
        <p:nvSpPr>
          <p:cNvPr id="5" name="TextBox 4">
            <a:extLst>
              <a:ext uri="{FF2B5EF4-FFF2-40B4-BE49-F238E27FC236}">
                <a16:creationId xmlns:a16="http://schemas.microsoft.com/office/drawing/2014/main" id="{44E9C789-ACA5-45C1-BEFD-DEEDC5205977}"/>
              </a:ext>
            </a:extLst>
          </p:cNvPr>
          <p:cNvSpPr txBox="1"/>
          <p:nvPr/>
        </p:nvSpPr>
        <p:spPr>
          <a:xfrm>
            <a:off x="609600" y="0"/>
            <a:ext cx="10972800" cy="2831544"/>
          </a:xfrm>
          <a:prstGeom prst="rect">
            <a:avLst/>
          </a:prstGeom>
          <a:noFill/>
        </p:spPr>
        <p:txBody>
          <a:bodyPr wrap="square">
            <a:spAutoFit/>
          </a:bodyPr>
          <a:lstStyle/>
          <a:p>
            <a:pPr marL="0" marR="0"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25:23 </a:t>
            </a:r>
          </a:p>
          <a:p>
            <a:pPr algn="just">
              <a:spcBef>
                <a:spcPts val="0"/>
              </a:spcBef>
              <a:spcAft>
                <a:spcPts val="0"/>
              </a:spcAft>
            </a:pPr>
            <a:r>
              <a:rPr lang="en-US" sz="3200" u="none" strike="noStrike"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The Lord said to her, ‘Two nations are in your womb; And two peoples will be separated from your body; And one people shall be stronger than the other; And the older shall serve the younger.’”</a:t>
            </a:r>
          </a:p>
        </p:txBody>
      </p:sp>
      <p:pic>
        <p:nvPicPr>
          <p:cNvPr id="2052" name="Picture 4" descr="Genesis 25:23 The Lord said to her,&quot;Two nations are in your womb;And ...">
            <a:extLst>
              <a:ext uri="{FF2B5EF4-FFF2-40B4-BE49-F238E27FC236}">
                <a16:creationId xmlns:a16="http://schemas.microsoft.com/office/drawing/2014/main" id="{3B9B6A11-96A3-F255-D3BE-6B196353D8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355294"/>
            <a:ext cx="3336946" cy="248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51043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D16650-7015-4139-8B95-E080406E97B2}"/>
              </a:ext>
            </a:extLst>
          </p:cNvPr>
          <p:cNvPicPr>
            <a:picLocks noChangeAspect="1"/>
          </p:cNvPicPr>
          <p:nvPr/>
        </p:nvPicPr>
        <p:blipFill>
          <a:blip r:embed="rId3"/>
          <a:stretch>
            <a:fillRect/>
          </a:stretch>
        </p:blipFill>
        <p:spPr>
          <a:xfrm>
            <a:off x="0" y="1"/>
            <a:ext cx="12192000" cy="6857999"/>
          </a:xfrm>
          <a:prstGeom prst="rect">
            <a:avLst/>
          </a:prstGeom>
        </p:spPr>
      </p:pic>
      <p:sp>
        <p:nvSpPr>
          <p:cNvPr id="5" name="TextBox 4">
            <a:extLst>
              <a:ext uri="{FF2B5EF4-FFF2-40B4-BE49-F238E27FC236}">
                <a16:creationId xmlns:a16="http://schemas.microsoft.com/office/drawing/2014/main" id="{44E9C789-ACA5-45C1-BEFD-DEEDC5205977}"/>
              </a:ext>
            </a:extLst>
          </p:cNvPr>
          <p:cNvSpPr txBox="1"/>
          <p:nvPr/>
        </p:nvSpPr>
        <p:spPr>
          <a:xfrm>
            <a:off x="609600" y="0"/>
            <a:ext cx="10972800" cy="2831544"/>
          </a:xfrm>
          <a:prstGeom prst="rect">
            <a:avLst/>
          </a:prstGeom>
          <a:noFill/>
        </p:spPr>
        <p:txBody>
          <a:bodyPr wrap="square">
            <a:spAutoFit/>
          </a:bodyPr>
          <a:lstStyle/>
          <a:p>
            <a:pPr marL="0" marR="0"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25:23 </a:t>
            </a:r>
          </a:p>
          <a:p>
            <a:pPr algn="just">
              <a:spcBef>
                <a:spcPts val="0"/>
              </a:spcBef>
              <a:spcAft>
                <a:spcPts val="0"/>
              </a:spcAft>
            </a:pPr>
            <a:r>
              <a:rPr lang="en-US" sz="3200" u="none" strike="noStrike"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The Lord said to her,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Two nations are in your womb</a:t>
            </a:r>
            <a:r>
              <a:rPr lang="en-US" sz="3200" dirty="0">
                <a:effectLst>
                  <a:outerShdw blurRad="38100" dist="38100" dir="2700000" algn="tl">
                    <a:srgbClr val="000000">
                      <a:alpha val="43137"/>
                    </a:srgbClr>
                  </a:outerShdw>
                </a:effectLst>
                <a:latin typeface="Calibri" panose="020F0502020204030204" pitchFamily="34" charset="0"/>
              </a:rPr>
              <a:t>; And two peoples will be separated from your body; And one people shall be stronger than the other; And the older shall serve the younger.’”</a:t>
            </a:r>
          </a:p>
        </p:txBody>
      </p:sp>
      <p:pic>
        <p:nvPicPr>
          <p:cNvPr id="2052" name="Picture 4" descr="Genesis 25:23 The Lord said to her,&quot;Two nations are in your womb;And ...">
            <a:extLst>
              <a:ext uri="{FF2B5EF4-FFF2-40B4-BE49-F238E27FC236}">
                <a16:creationId xmlns:a16="http://schemas.microsoft.com/office/drawing/2014/main" id="{3B9B6A11-96A3-F255-D3BE-6B196353D8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355294"/>
            <a:ext cx="3336946" cy="248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9843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8720" y="2590800"/>
            <a:ext cx="2194560" cy="2286000"/>
          </a:xfrm>
          <a:prstGeom prst="rect">
            <a:avLst/>
          </a:prstGeom>
        </p:spPr>
      </p:pic>
    </p:spTree>
    <p:extLst>
      <p:ext uri="{BB962C8B-B14F-4D97-AF65-F5344CB8AC3E}">
        <p14:creationId xmlns:p14="http://schemas.microsoft.com/office/powerpoint/2010/main" val="3211428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D16650-7015-4139-8B95-E080406E97B2}"/>
              </a:ext>
            </a:extLst>
          </p:cNvPr>
          <p:cNvPicPr>
            <a:picLocks noChangeAspect="1"/>
          </p:cNvPicPr>
          <p:nvPr/>
        </p:nvPicPr>
        <p:blipFill>
          <a:blip r:embed="rId3"/>
          <a:stretch>
            <a:fillRect/>
          </a:stretch>
        </p:blipFill>
        <p:spPr>
          <a:xfrm>
            <a:off x="0" y="1"/>
            <a:ext cx="12192000" cy="6857999"/>
          </a:xfrm>
          <a:prstGeom prst="rect">
            <a:avLst/>
          </a:prstGeom>
        </p:spPr>
      </p:pic>
      <p:sp>
        <p:nvSpPr>
          <p:cNvPr id="5" name="TextBox 4">
            <a:extLst>
              <a:ext uri="{FF2B5EF4-FFF2-40B4-BE49-F238E27FC236}">
                <a16:creationId xmlns:a16="http://schemas.microsoft.com/office/drawing/2014/main" id="{44E9C789-ACA5-45C1-BEFD-DEEDC5205977}"/>
              </a:ext>
            </a:extLst>
          </p:cNvPr>
          <p:cNvSpPr txBox="1"/>
          <p:nvPr/>
        </p:nvSpPr>
        <p:spPr>
          <a:xfrm>
            <a:off x="609600" y="0"/>
            <a:ext cx="10972800" cy="2831544"/>
          </a:xfrm>
          <a:prstGeom prst="rect">
            <a:avLst/>
          </a:prstGeom>
          <a:noFill/>
        </p:spPr>
        <p:txBody>
          <a:bodyPr wrap="square">
            <a:spAutoFit/>
          </a:bodyPr>
          <a:lstStyle/>
          <a:p>
            <a:pPr marL="0" marR="0"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25:23 </a:t>
            </a:r>
          </a:p>
          <a:p>
            <a:pPr algn="just">
              <a:spcBef>
                <a:spcPts val="0"/>
              </a:spcBef>
              <a:spcAft>
                <a:spcPts val="0"/>
              </a:spcAft>
            </a:pPr>
            <a:r>
              <a:rPr lang="en-US" sz="3200" u="none" strike="noStrike"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The Lord said to her, ‘Two nations are in your womb;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And two peoples will be separated from your body</a:t>
            </a:r>
            <a:r>
              <a:rPr lang="en-US" sz="3200" dirty="0">
                <a:effectLst>
                  <a:outerShdw blurRad="38100" dist="38100" dir="2700000" algn="tl">
                    <a:srgbClr val="000000">
                      <a:alpha val="43137"/>
                    </a:srgbClr>
                  </a:outerShdw>
                </a:effectLst>
                <a:latin typeface="Calibri" panose="020F0502020204030204" pitchFamily="34" charset="0"/>
              </a:rPr>
              <a:t>; And one people shall be stronger than the other; And the older shall serve the younger.’”</a:t>
            </a:r>
          </a:p>
        </p:txBody>
      </p:sp>
      <p:pic>
        <p:nvPicPr>
          <p:cNvPr id="2052" name="Picture 4" descr="Genesis 25:23 The Lord said to her,&quot;Two nations are in your womb;And ...">
            <a:extLst>
              <a:ext uri="{FF2B5EF4-FFF2-40B4-BE49-F238E27FC236}">
                <a16:creationId xmlns:a16="http://schemas.microsoft.com/office/drawing/2014/main" id="{3B9B6A11-96A3-F255-D3BE-6B196353D8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355294"/>
            <a:ext cx="3336946" cy="248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5369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D16650-7015-4139-8B95-E080406E97B2}"/>
              </a:ext>
            </a:extLst>
          </p:cNvPr>
          <p:cNvPicPr>
            <a:picLocks noChangeAspect="1"/>
          </p:cNvPicPr>
          <p:nvPr/>
        </p:nvPicPr>
        <p:blipFill>
          <a:blip r:embed="rId3"/>
          <a:stretch>
            <a:fillRect/>
          </a:stretch>
        </p:blipFill>
        <p:spPr>
          <a:xfrm>
            <a:off x="0" y="1"/>
            <a:ext cx="12192000" cy="6857999"/>
          </a:xfrm>
          <a:prstGeom prst="rect">
            <a:avLst/>
          </a:prstGeom>
        </p:spPr>
      </p:pic>
      <p:sp>
        <p:nvSpPr>
          <p:cNvPr id="5" name="TextBox 4">
            <a:extLst>
              <a:ext uri="{FF2B5EF4-FFF2-40B4-BE49-F238E27FC236}">
                <a16:creationId xmlns:a16="http://schemas.microsoft.com/office/drawing/2014/main" id="{44E9C789-ACA5-45C1-BEFD-DEEDC5205977}"/>
              </a:ext>
            </a:extLst>
          </p:cNvPr>
          <p:cNvSpPr txBox="1"/>
          <p:nvPr/>
        </p:nvSpPr>
        <p:spPr>
          <a:xfrm>
            <a:off x="609600" y="0"/>
            <a:ext cx="10972800" cy="2831544"/>
          </a:xfrm>
          <a:prstGeom prst="rect">
            <a:avLst/>
          </a:prstGeom>
          <a:noFill/>
        </p:spPr>
        <p:txBody>
          <a:bodyPr wrap="square">
            <a:spAutoFit/>
          </a:bodyPr>
          <a:lstStyle/>
          <a:p>
            <a:pPr marL="0" marR="0"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25:23 </a:t>
            </a:r>
          </a:p>
          <a:p>
            <a:pPr algn="just">
              <a:spcBef>
                <a:spcPts val="0"/>
              </a:spcBef>
              <a:spcAft>
                <a:spcPts val="0"/>
              </a:spcAft>
            </a:pPr>
            <a:r>
              <a:rPr lang="en-US" sz="3200" u="none" strike="noStrike"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The Lord said to her, ‘Two nations are in your womb; And two peoples will be separated from your body;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And one people shall be stronger than the other</a:t>
            </a:r>
            <a:r>
              <a:rPr lang="en-US" sz="3200" dirty="0">
                <a:effectLst>
                  <a:outerShdw blurRad="38100" dist="38100" dir="2700000" algn="tl">
                    <a:srgbClr val="000000">
                      <a:alpha val="43137"/>
                    </a:srgbClr>
                  </a:outerShdw>
                </a:effectLst>
                <a:latin typeface="Calibri" panose="020F0502020204030204" pitchFamily="34" charset="0"/>
              </a:rPr>
              <a:t>; And the older shall serve the younger.’”</a:t>
            </a:r>
          </a:p>
        </p:txBody>
      </p:sp>
      <p:pic>
        <p:nvPicPr>
          <p:cNvPr id="2052" name="Picture 4" descr="Genesis 25:23 The Lord said to her,&quot;Two nations are in your womb;And ...">
            <a:extLst>
              <a:ext uri="{FF2B5EF4-FFF2-40B4-BE49-F238E27FC236}">
                <a16:creationId xmlns:a16="http://schemas.microsoft.com/office/drawing/2014/main" id="{3B9B6A11-96A3-F255-D3BE-6B196353D8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355294"/>
            <a:ext cx="3336946" cy="248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682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D16650-7015-4139-8B95-E080406E97B2}"/>
              </a:ext>
            </a:extLst>
          </p:cNvPr>
          <p:cNvPicPr>
            <a:picLocks noChangeAspect="1"/>
          </p:cNvPicPr>
          <p:nvPr/>
        </p:nvPicPr>
        <p:blipFill>
          <a:blip r:embed="rId3"/>
          <a:stretch>
            <a:fillRect/>
          </a:stretch>
        </p:blipFill>
        <p:spPr>
          <a:xfrm>
            <a:off x="0" y="1"/>
            <a:ext cx="12192000" cy="6857999"/>
          </a:xfrm>
          <a:prstGeom prst="rect">
            <a:avLst/>
          </a:prstGeom>
        </p:spPr>
      </p:pic>
      <p:sp>
        <p:nvSpPr>
          <p:cNvPr id="5" name="TextBox 4">
            <a:extLst>
              <a:ext uri="{FF2B5EF4-FFF2-40B4-BE49-F238E27FC236}">
                <a16:creationId xmlns:a16="http://schemas.microsoft.com/office/drawing/2014/main" id="{44E9C789-ACA5-45C1-BEFD-DEEDC5205977}"/>
              </a:ext>
            </a:extLst>
          </p:cNvPr>
          <p:cNvSpPr txBox="1"/>
          <p:nvPr/>
        </p:nvSpPr>
        <p:spPr>
          <a:xfrm>
            <a:off x="609600" y="0"/>
            <a:ext cx="10972800" cy="2831544"/>
          </a:xfrm>
          <a:prstGeom prst="rect">
            <a:avLst/>
          </a:prstGeom>
          <a:noFill/>
        </p:spPr>
        <p:txBody>
          <a:bodyPr wrap="square">
            <a:spAutoFit/>
          </a:bodyPr>
          <a:lstStyle/>
          <a:p>
            <a:pPr marL="0" marR="0"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25:23 </a:t>
            </a:r>
          </a:p>
          <a:p>
            <a:pPr algn="just">
              <a:spcBef>
                <a:spcPts val="0"/>
              </a:spcBef>
              <a:spcAft>
                <a:spcPts val="0"/>
              </a:spcAft>
            </a:pPr>
            <a:r>
              <a:rPr lang="en-US" sz="3200" u="none" strike="noStrike"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The Lord said to her, ‘Two nations are in your womb; And two peoples will be separated from your body; And one people shall be stronger than the other;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And the older shall serve the younger</a:t>
            </a:r>
            <a:r>
              <a:rPr lang="en-US" sz="3200" dirty="0">
                <a:effectLst>
                  <a:outerShdw blurRad="38100" dist="38100" dir="2700000" algn="tl">
                    <a:srgbClr val="000000">
                      <a:alpha val="43137"/>
                    </a:srgbClr>
                  </a:outerShdw>
                </a:effectLst>
                <a:latin typeface="Calibri" panose="020F0502020204030204" pitchFamily="34" charset="0"/>
              </a:rPr>
              <a:t>.’”</a:t>
            </a:r>
          </a:p>
        </p:txBody>
      </p:sp>
      <p:pic>
        <p:nvPicPr>
          <p:cNvPr id="2052" name="Picture 4" descr="Genesis 25:23 The Lord said to her,&quot;Two nations are in your womb;And ...">
            <a:extLst>
              <a:ext uri="{FF2B5EF4-FFF2-40B4-BE49-F238E27FC236}">
                <a16:creationId xmlns:a16="http://schemas.microsoft.com/office/drawing/2014/main" id="{3B9B6A11-96A3-F255-D3BE-6B196353D8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355294"/>
            <a:ext cx="3336946" cy="248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64951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body" idx="1"/>
          </p:nvPr>
        </p:nvSpPr>
        <p:spPr>
          <a:xfrm>
            <a:off x="609600" y="1600200"/>
            <a:ext cx="10972800" cy="43434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4:3-5a</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Messianic line through Abel (Gen 3:21; Heb 11:4) contrary to Eve’s false expectation (4:1)</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Begins selection of younger over older pattern (Abel over Cain, Seth over Cain, Shem over Japheth, Isaac over Ishmael, Jacob over Esau, Judah and Joseph over their brothers, and Ephraim over Manasseh) </a:t>
            </a:r>
            <a:endParaRPr lang="en-US"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C14D7350-D1AA-4558-84E7-DC761ED417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87000" y="76200"/>
            <a:ext cx="1290918" cy="1097280"/>
          </a:xfrm>
          <a:prstGeom prst="rect">
            <a:avLst/>
          </a:prstGeom>
        </p:spPr>
      </p:pic>
      <p:sp>
        <p:nvSpPr>
          <p:cNvPr id="6" name="Rectangle 2">
            <a:extLst>
              <a:ext uri="{FF2B5EF4-FFF2-40B4-BE49-F238E27FC236}">
                <a16:creationId xmlns:a16="http://schemas.microsoft.com/office/drawing/2014/main" id="{592CFE5D-4A41-4389-811B-14E6D109D48B}"/>
              </a:ext>
            </a:extLst>
          </p:cNvPr>
          <p:cNvSpPr txBox="1">
            <a:spLocks noChangeArrowheads="1"/>
          </p:cNvSpPr>
          <p:nvPr/>
        </p:nvSpPr>
        <p:spPr bwMode="auto">
          <a:xfrm>
            <a:off x="3276600" y="228600"/>
            <a:ext cx="56388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buClr>
                <a:srgbClr val="CC66FF"/>
              </a:buClr>
            </a:pPr>
            <a:r>
              <a:rPr lang="en-US" sz="3600" dirty="0">
                <a:effectLst>
                  <a:outerShdw blurRad="38100" dist="38100" dir="2700000" algn="tl">
                    <a:srgbClr val="000000">
                      <a:alpha val="43137"/>
                    </a:srgbClr>
                  </a:outerShdw>
                </a:effectLst>
              </a:rPr>
              <a:t>Cain Murders Abel</a:t>
            </a:r>
            <a:br>
              <a:rPr lang="en-US" sz="3600" kern="0" dirty="0">
                <a:effectLst>
                  <a:outerShdw blurRad="38100" dist="38100" dir="2700000" algn="tl">
                    <a:srgbClr val="000000">
                      <a:alpha val="43137"/>
                    </a:srgbClr>
                  </a:outerShdw>
                </a:effectLst>
              </a:rPr>
            </a:br>
            <a:r>
              <a:rPr lang="en-US" sz="2800" kern="0" dirty="0">
                <a:solidFill>
                  <a:schemeClr val="tx1"/>
                </a:solidFill>
              </a:rPr>
              <a:t>(4:3-8)</a:t>
            </a:r>
            <a:endParaRPr lang="en-US" sz="2800" kern="0" dirty="0">
              <a:solidFill>
                <a:schemeClr val="tx1"/>
              </a:solidFill>
              <a:effectLst>
                <a:outerShdw blurRad="38100" dist="38100" dir="2700000" algn="tl">
                  <a:srgbClr val="000000">
                    <a:alpha val="43137"/>
                  </a:srgbClr>
                </a:outerShdw>
              </a:effectLst>
              <a:ea typeface="+mn-ea"/>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600200"/>
            <a:ext cx="10972800" cy="2971800"/>
          </a:xfrm>
        </p:spPr>
        <p:txBody>
          <a:bodyPr/>
          <a:lstStyle/>
          <a:p>
            <a:pPr marL="0" indent="0" algn="just">
              <a:spcBef>
                <a:spcPts val="0"/>
              </a:spcBef>
              <a:buNone/>
              <a:defRPr/>
            </a:pPr>
            <a:r>
              <a:rPr lang="en-US" b="1" dirty="0">
                <a:solidFill>
                  <a:srgbClr val="FFFFCC"/>
                </a:solidFill>
                <a:effectLst>
                  <a:outerShdw blurRad="38100" dist="38100" dir="2700000" algn="tl">
                    <a:srgbClr val="000000">
                      <a:alpha val="43137"/>
                    </a:srgbClr>
                  </a:outerShdw>
                </a:effectLst>
              </a:rPr>
              <a:t>Genesis 25:22-23</a:t>
            </a:r>
            <a:r>
              <a:rPr lang="en-US" dirty="0">
                <a:effectLst>
                  <a:outerShdw blurRad="38100" dist="38100" dir="2700000" algn="tl">
                    <a:srgbClr val="000000">
                      <a:alpha val="43137"/>
                    </a:srgbClr>
                  </a:outerShdw>
                </a:effectLst>
              </a:rPr>
              <a:t>: “The struggle within Rebekah’s womb foreshadowed the struggle between the two peoples (the Edomites and the Israelites) of which Esau and Jacob were the progenitors.”﻿</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44563" cy="1143000"/>
          </a:xfrm>
          <a:prstGeom prst="rect">
            <a:avLst/>
          </a:prstGeom>
          <a:noFill/>
          <a:ln w="9525">
            <a:solidFill>
              <a:schemeClr val="tx1"/>
            </a:solidFill>
            <a:miter lim="800000"/>
            <a:headEnd/>
            <a:tailEnd/>
          </a:ln>
        </p:spPr>
      </p:pic>
      <p:sp>
        <p:nvSpPr>
          <p:cNvPr id="5" name="Rectangle 2">
            <a:extLst>
              <a:ext uri="{FF2B5EF4-FFF2-40B4-BE49-F238E27FC236}">
                <a16:creationId xmlns:a16="http://schemas.microsoft.com/office/drawing/2014/main" id="{B35A2161-C72B-09E8-C49C-72B46FC12BE5}"/>
              </a:ext>
            </a:extLst>
          </p:cNvPr>
          <p:cNvSpPr>
            <a:spLocks noGrp="1" noChangeArrowheads="1"/>
          </p:cNvSpPr>
          <p:nvPr>
            <p:ph type="title"/>
          </p:nvPr>
        </p:nvSpPr>
        <p:spPr>
          <a:xfrm>
            <a:off x="3009900" y="228600"/>
            <a:ext cx="6172200" cy="1143000"/>
          </a:xfrm>
        </p:spPr>
        <p:txBody>
          <a:bodyPr/>
          <a:lstStyle/>
          <a:p>
            <a:pPr algn="ctr"/>
            <a:r>
              <a:rPr lang="en-US" sz="3600" dirty="0"/>
              <a:t>Charles Ryrie</a:t>
            </a:r>
            <a:br>
              <a:rPr lang="en-US" sz="3600" dirty="0"/>
            </a:br>
            <a:r>
              <a:rPr lang="en-US" sz="2000" i="1" dirty="0">
                <a:solidFill>
                  <a:schemeClr val="tx1"/>
                </a:solidFill>
              </a:rPr>
              <a:t>Ryrie Study Bible, </a:t>
            </a:r>
            <a:r>
              <a:rPr lang="en-US" sz="2000" dirty="0">
                <a:solidFill>
                  <a:schemeClr val="tx1"/>
                </a:solidFill>
              </a:rPr>
              <a:t>page 33</a:t>
            </a:r>
          </a:p>
        </p:txBody>
      </p:sp>
      <p:pic>
        <p:nvPicPr>
          <p:cNvPr id="2" name="Picture 1">
            <a:extLst>
              <a:ext uri="{FF2B5EF4-FFF2-40B4-BE49-F238E27FC236}">
                <a16:creationId xmlns:a16="http://schemas.microsoft.com/office/drawing/2014/main" id="{0B3B9030-6490-CBF1-72C8-FB6CAC53E80F}"/>
              </a:ext>
            </a:extLst>
          </p:cNvPr>
          <p:cNvPicPr>
            <a:picLocks noChangeAspect="1"/>
          </p:cNvPicPr>
          <p:nvPr/>
        </p:nvPicPr>
        <p:blipFill>
          <a:blip r:embed="rId3"/>
          <a:stretch>
            <a:fillRect/>
          </a:stretch>
        </p:blipFill>
        <p:spPr>
          <a:xfrm>
            <a:off x="4800600" y="3733800"/>
            <a:ext cx="3334801" cy="2487384"/>
          </a:xfrm>
          <a:prstGeom prst="rect">
            <a:avLst/>
          </a:prstGeom>
        </p:spPr>
      </p:pic>
    </p:spTree>
    <p:extLst>
      <p:ext uri="{BB962C8B-B14F-4D97-AF65-F5344CB8AC3E}">
        <p14:creationId xmlns:p14="http://schemas.microsoft.com/office/powerpoint/2010/main" val="197465036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p:cNvSpPr>
            <a:spLocks noChangeArrowheads="1"/>
          </p:cNvSpPr>
          <p:nvPr/>
        </p:nvSpPr>
        <p:spPr bwMode="auto">
          <a:xfrm>
            <a:off x="609600" y="1"/>
            <a:ext cx="10972800" cy="2954655"/>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13:19; 14:29</a:t>
            </a:r>
          </a:p>
          <a:p>
            <a:pPr algn="just"/>
            <a:r>
              <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now on I am telling you before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to pass, so that when it does occur,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may believe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I am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14:29</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 have told you before it happens, so that when it happens,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may believe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2">
            <a:extLst>
              <a:ext uri="{FF2B5EF4-FFF2-40B4-BE49-F238E27FC236}">
                <a16:creationId xmlns:a16="http://schemas.microsoft.com/office/drawing/2014/main" id="{78D34089-CE76-4413-ADB1-672F9420D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048000"/>
            <a:ext cx="5486400" cy="1828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477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very Prophecy of the Bible: Clear Explanations for ...">
            <a:extLst>
              <a:ext uri="{FF2B5EF4-FFF2-40B4-BE49-F238E27FC236}">
                <a16:creationId xmlns:a16="http://schemas.microsoft.com/office/drawing/2014/main" id="{737C9917-4D80-4259-9070-44DD4B5CC60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86213" y="247575"/>
            <a:ext cx="4219575" cy="636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89529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25:19-26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Birth of Jacob &amp; Esau</a:t>
            </a:r>
          </a:p>
        </p:txBody>
      </p:sp>
      <p:sp>
        <p:nvSpPr>
          <p:cNvPr id="161795" name="Rectangle 3"/>
          <p:cNvSpPr>
            <a:spLocks noGrp="1" noChangeArrowheads="1"/>
          </p:cNvSpPr>
          <p:nvPr>
            <p:ph type="body" idx="1"/>
          </p:nvPr>
        </p:nvSpPr>
        <p:spPr>
          <a:xfrm>
            <a:off x="593100" y="1524000"/>
            <a:ext cx="5045700" cy="4267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a:t>
            </a:r>
            <a:r>
              <a:rPr lang="en-US" sz="2800" dirty="0" err="1">
                <a:effectLst>
                  <a:outerShdw blurRad="38100" dist="38100" dir="2700000" algn="tl">
                    <a:srgbClr val="000000">
                      <a:alpha val="43137"/>
                    </a:srgbClr>
                  </a:outerShdw>
                </a:effectLst>
              </a:rPr>
              <a:t>toledoth</a:t>
            </a:r>
            <a:r>
              <a:rPr lang="en-US" sz="2800" dirty="0">
                <a:effectLst>
                  <a:outerShdw blurRad="38100" dist="38100" dir="2700000" algn="tl">
                    <a:srgbClr val="000000">
                      <a:alpha val="43137"/>
                    </a:srgbClr>
                  </a:outerShdw>
                </a:effectLst>
              </a:rPr>
              <a:t> (19a)</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Hebrew line (19b)</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age (20a)</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Rebekah’s lineage (20b)</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intercession (21a)</a:t>
            </a:r>
          </a:p>
        </p:txBody>
      </p:sp>
      <p:sp>
        <p:nvSpPr>
          <p:cNvPr id="2" name="Rectangle 3">
            <a:extLst>
              <a:ext uri="{FF2B5EF4-FFF2-40B4-BE49-F238E27FC236}">
                <a16:creationId xmlns:a16="http://schemas.microsoft.com/office/drawing/2014/main" id="{D32C97BD-F8C4-BB44-84B0-2BD1FFCCA286}"/>
              </a:ext>
            </a:extLst>
          </p:cNvPr>
          <p:cNvSpPr txBox="1">
            <a:spLocks noChangeArrowheads="1"/>
          </p:cNvSpPr>
          <p:nvPr/>
        </p:nvSpPr>
        <p:spPr bwMode="auto">
          <a:xfrm>
            <a:off x="6019800" y="1524000"/>
            <a:ext cx="55791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Rebekah’s conception (21b)</a:t>
            </a:r>
          </a:p>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Struggle in Rebekah’s womb (22a)</a:t>
            </a:r>
          </a:p>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Rebekah’s prayer (22b)</a:t>
            </a:r>
          </a:p>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God’s prophecy (23)</a:t>
            </a:r>
          </a:p>
          <a:p>
            <a:pPr marL="457200" lvl="2" indent="-457200" eaLnBrk="1" hangingPunct="1">
              <a:spcBef>
                <a:spcPts val="0"/>
              </a:spcBef>
              <a:spcAft>
                <a:spcPts val="2400"/>
              </a:spcAft>
              <a:buClr>
                <a:srgbClr val="CC66FF"/>
              </a:buClr>
              <a:buSzPct val="100000"/>
              <a:buFont typeface="+mj-lt"/>
              <a:buAutoNum type="alphaUcPeriod" startAt="6"/>
              <a:defRPr/>
            </a:pPr>
            <a:r>
              <a:rPr lang="en-US" sz="2800" b="1" u="sng" dirty="0">
                <a:solidFill>
                  <a:srgbClr val="FFFFCC"/>
                </a:solidFill>
                <a:effectLst>
                  <a:outerShdw blurRad="38100" dist="38100" dir="2700000" algn="tl">
                    <a:srgbClr val="000000">
                      <a:alpha val="43137"/>
                    </a:srgbClr>
                  </a:outerShdw>
                </a:effectLst>
              </a:rPr>
              <a:t>Birth of the twins (24-26)</a:t>
            </a:r>
          </a:p>
        </p:txBody>
      </p:sp>
    </p:spTree>
    <p:extLst>
      <p:ext uri="{BB962C8B-B14F-4D97-AF65-F5344CB8AC3E}">
        <p14:creationId xmlns:p14="http://schemas.microsoft.com/office/powerpoint/2010/main" val="2847526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10"/>
            </a:pPr>
            <a:r>
              <a:rPr lang="en-US" sz="3600" dirty="0">
                <a:effectLst>
                  <a:outerShdw blurRad="38100" dist="38100" dir="2700000" algn="tl">
                    <a:srgbClr val="000000">
                      <a:alpha val="43137"/>
                    </a:srgbClr>
                  </a:outerShdw>
                </a:effectLst>
              </a:rPr>
              <a:t>Genesis 25:24-26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Birth of the Twins</a:t>
            </a:r>
          </a:p>
        </p:txBody>
      </p:sp>
      <p:sp>
        <p:nvSpPr>
          <p:cNvPr id="161795" name="Rectangle 3"/>
          <p:cNvSpPr>
            <a:spLocks noGrp="1" noChangeArrowheads="1"/>
          </p:cNvSpPr>
          <p:nvPr>
            <p:ph type="body" idx="1"/>
          </p:nvPr>
        </p:nvSpPr>
        <p:spPr>
          <a:xfrm>
            <a:off x="1066800" y="1562100"/>
            <a:ext cx="6858000" cy="3733800"/>
          </a:xfrm>
        </p:spPr>
        <p:txBody>
          <a:bodyPr/>
          <a:lstStyle/>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Births (24)</a:t>
            </a:r>
          </a:p>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Esau (25)</a:t>
            </a:r>
          </a:p>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Jacob (26a)</a:t>
            </a:r>
          </a:p>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Isaac’s age (26b)</a:t>
            </a:r>
          </a:p>
        </p:txBody>
      </p:sp>
      <p:pic>
        <p:nvPicPr>
          <p:cNvPr id="2" name="Picture 1">
            <a:extLst>
              <a:ext uri="{FF2B5EF4-FFF2-40B4-BE49-F238E27FC236}">
                <a16:creationId xmlns:a16="http://schemas.microsoft.com/office/drawing/2014/main" id="{40DC9191-DA58-8BF0-A51A-3FE473B2E4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213073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1562100"/>
            <a:ext cx="6858000" cy="3733800"/>
          </a:xfrm>
        </p:spPr>
        <p:txBody>
          <a:bodyPr/>
          <a:lstStyle/>
          <a:p>
            <a:pPr marL="457200" lvl="3" indent="-457200" eaLnBrk="1" hangingPunct="1">
              <a:spcBef>
                <a:spcPts val="0"/>
              </a:spcBef>
              <a:spcAft>
                <a:spcPts val="36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Births (24)</a:t>
            </a:r>
          </a:p>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Esau (25)</a:t>
            </a:r>
          </a:p>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Jacob (26a)</a:t>
            </a:r>
          </a:p>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Isaac’s age (26b)</a:t>
            </a:r>
          </a:p>
        </p:txBody>
      </p:sp>
      <p:pic>
        <p:nvPicPr>
          <p:cNvPr id="2" name="Picture 1">
            <a:extLst>
              <a:ext uri="{FF2B5EF4-FFF2-40B4-BE49-F238E27FC236}">
                <a16:creationId xmlns:a16="http://schemas.microsoft.com/office/drawing/2014/main" id="{40DC9191-DA58-8BF0-A51A-3FE473B2E4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F9E8DABB-524B-CDFA-2609-47317E23BEAE}"/>
              </a:ext>
            </a:extLst>
          </p:cNvPr>
          <p:cNvSpPr txBox="1">
            <a:spLocks noChangeArrowheads="1"/>
          </p:cNvSpPr>
          <p:nvPr/>
        </p:nvSpPr>
        <p:spPr bwMode="auto">
          <a:xfrm>
            <a:off x="3267075" y="228600"/>
            <a:ext cx="5657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57200" indent="-457200" algn="ctr" eaLnBrk="1" hangingPunct="1">
              <a:buClr>
                <a:srgbClr val="CC66FF"/>
              </a:buClr>
              <a:buFont typeface="+mj-lt"/>
              <a:buAutoNum type="alphaUcPeriod" startAt="10"/>
            </a:pPr>
            <a:r>
              <a:rPr lang="en-US" sz="3600" kern="0">
                <a:effectLst>
                  <a:outerShdw blurRad="38100" dist="38100" dir="2700000" algn="tl">
                    <a:srgbClr val="000000">
                      <a:alpha val="43137"/>
                    </a:srgbClr>
                  </a:outerShdw>
                </a:effectLst>
              </a:rPr>
              <a:t>Genesis 25:24-26</a:t>
            </a:r>
            <a:br>
              <a:rPr lang="en-US" sz="3600" kern="0">
                <a:effectLst>
                  <a:outerShdw blurRad="38100" dist="38100" dir="2700000" algn="tl">
                    <a:srgbClr val="000000">
                      <a:alpha val="43137"/>
                    </a:srgbClr>
                  </a:outerShdw>
                </a:effectLst>
                <a:cs typeface="Calibri" panose="020F0502020204030204" pitchFamily="34" charset="0"/>
              </a:rPr>
            </a:br>
            <a:r>
              <a:rPr lang="en-US" sz="2800" b="1" kern="0">
                <a:solidFill>
                  <a:srgbClr val="FFFFCC"/>
                </a:solidFill>
                <a:effectLst>
                  <a:outerShdw blurRad="38100" dist="38100" dir="2700000" algn="tl">
                    <a:srgbClr val="000000">
                      <a:alpha val="43137"/>
                    </a:srgbClr>
                  </a:outerShdw>
                </a:effectLst>
                <a:ea typeface="+mn-ea"/>
                <a:cs typeface="+mn-cs"/>
              </a:rPr>
              <a:t>Birth of the Twins</a:t>
            </a:r>
            <a:endParaRPr lang="en-US" sz="2800" b="1" kern="0" dirty="0">
              <a:solidFill>
                <a:srgbClr val="FFFFCC"/>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1600545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2286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252A684-4CDD-4290-ACF1-B09810BF96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834673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1562100"/>
            <a:ext cx="6858000" cy="3733800"/>
          </a:xfrm>
        </p:spPr>
        <p:txBody>
          <a:bodyPr/>
          <a:lstStyle/>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Births (24)</a:t>
            </a:r>
          </a:p>
          <a:p>
            <a:pPr marL="457200" lvl="3" indent="-457200" eaLnBrk="1" hangingPunct="1">
              <a:spcBef>
                <a:spcPts val="0"/>
              </a:spcBef>
              <a:spcAft>
                <a:spcPts val="36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Esau (25)</a:t>
            </a:r>
          </a:p>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Jacob (26a)</a:t>
            </a:r>
          </a:p>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Isaac’s age (26b)</a:t>
            </a:r>
          </a:p>
        </p:txBody>
      </p:sp>
      <p:pic>
        <p:nvPicPr>
          <p:cNvPr id="2" name="Picture 1">
            <a:extLst>
              <a:ext uri="{FF2B5EF4-FFF2-40B4-BE49-F238E27FC236}">
                <a16:creationId xmlns:a16="http://schemas.microsoft.com/office/drawing/2014/main" id="{40DC9191-DA58-8BF0-A51A-3FE473B2E4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C01B73BF-E913-BBD5-A74C-1C937544751B}"/>
              </a:ext>
            </a:extLst>
          </p:cNvPr>
          <p:cNvSpPr txBox="1">
            <a:spLocks noChangeArrowheads="1"/>
          </p:cNvSpPr>
          <p:nvPr/>
        </p:nvSpPr>
        <p:spPr bwMode="auto">
          <a:xfrm>
            <a:off x="3267075" y="228600"/>
            <a:ext cx="5657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57200" indent="-457200" algn="ctr" eaLnBrk="1" hangingPunct="1">
              <a:buClr>
                <a:srgbClr val="CC66FF"/>
              </a:buClr>
              <a:buFont typeface="+mj-lt"/>
              <a:buAutoNum type="alphaUcPeriod" startAt="10"/>
            </a:pPr>
            <a:r>
              <a:rPr lang="en-US" sz="3600" kern="0">
                <a:effectLst>
                  <a:outerShdw blurRad="38100" dist="38100" dir="2700000" algn="tl">
                    <a:srgbClr val="000000">
                      <a:alpha val="43137"/>
                    </a:srgbClr>
                  </a:outerShdw>
                </a:effectLst>
              </a:rPr>
              <a:t>Genesis 25:24-26</a:t>
            </a:r>
            <a:br>
              <a:rPr lang="en-US" sz="3600" kern="0">
                <a:effectLst>
                  <a:outerShdw blurRad="38100" dist="38100" dir="2700000" algn="tl">
                    <a:srgbClr val="000000">
                      <a:alpha val="43137"/>
                    </a:srgbClr>
                  </a:outerShdw>
                </a:effectLst>
                <a:cs typeface="Calibri" panose="020F0502020204030204" pitchFamily="34" charset="0"/>
              </a:rPr>
            </a:br>
            <a:r>
              <a:rPr lang="en-US" sz="2800" b="1" kern="0">
                <a:solidFill>
                  <a:srgbClr val="FFFFCC"/>
                </a:solidFill>
                <a:effectLst>
                  <a:outerShdw blurRad="38100" dist="38100" dir="2700000" algn="tl">
                    <a:srgbClr val="000000">
                      <a:alpha val="43137"/>
                    </a:srgbClr>
                  </a:outerShdw>
                </a:effectLst>
                <a:ea typeface="+mn-ea"/>
                <a:cs typeface="+mn-cs"/>
              </a:rPr>
              <a:t>Birth of the Twins</a:t>
            </a:r>
            <a:endParaRPr lang="en-US" sz="2800" b="1" kern="0" dirty="0">
              <a:solidFill>
                <a:srgbClr val="FFFFCC"/>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3303351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1562100"/>
            <a:ext cx="6858000" cy="3733800"/>
          </a:xfrm>
        </p:spPr>
        <p:txBody>
          <a:bodyPr/>
          <a:lstStyle/>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Births (24)</a:t>
            </a:r>
          </a:p>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Esau (25)</a:t>
            </a:r>
          </a:p>
          <a:p>
            <a:pPr marL="457200" lvl="3" indent="-457200" eaLnBrk="1" hangingPunct="1">
              <a:spcBef>
                <a:spcPts val="0"/>
              </a:spcBef>
              <a:spcAft>
                <a:spcPts val="36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Jacob (26a)</a:t>
            </a:r>
          </a:p>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Isaac’s age (26b)</a:t>
            </a:r>
          </a:p>
        </p:txBody>
      </p:sp>
      <p:pic>
        <p:nvPicPr>
          <p:cNvPr id="2" name="Picture 1">
            <a:extLst>
              <a:ext uri="{FF2B5EF4-FFF2-40B4-BE49-F238E27FC236}">
                <a16:creationId xmlns:a16="http://schemas.microsoft.com/office/drawing/2014/main" id="{40DC9191-DA58-8BF0-A51A-3FE473B2E4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B5F1A8BD-EB0B-584D-177E-97B4EC24CD65}"/>
              </a:ext>
            </a:extLst>
          </p:cNvPr>
          <p:cNvSpPr txBox="1">
            <a:spLocks noChangeArrowheads="1"/>
          </p:cNvSpPr>
          <p:nvPr/>
        </p:nvSpPr>
        <p:spPr bwMode="auto">
          <a:xfrm>
            <a:off x="3267075" y="228600"/>
            <a:ext cx="5657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57200" indent="-457200" algn="ctr" eaLnBrk="1" hangingPunct="1">
              <a:buClr>
                <a:srgbClr val="CC66FF"/>
              </a:buClr>
              <a:buFont typeface="+mj-lt"/>
              <a:buAutoNum type="alphaUcPeriod" startAt="10"/>
            </a:pPr>
            <a:r>
              <a:rPr lang="en-US" sz="3600" kern="0">
                <a:effectLst>
                  <a:outerShdw blurRad="38100" dist="38100" dir="2700000" algn="tl">
                    <a:srgbClr val="000000">
                      <a:alpha val="43137"/>
                    </a:srgbClr>
                  </a:outerShdw>
                </a:effectLst>
              </a:rPr>
              <a:t>Genesis 25:24-26</a:t>
            </a:r>
            <a:br>
              <a:rPr lang="en-US" sz="3600" kern="0">
                <a:effectLst>
                  <a:outerShdw blurRad="38100" dist="38100" dir="2700000" algn="tl">
                    <a:srgbClr val="000000">
                      <a:alpha val="43137"/>
                    </a:srgbClr>
                  </a:outerShdw>
                </a:effectLst>
                <a:cs typeface="Calibri" panose="020F0502020204030204" pitchFamily="34" charset="0"/>
              </a:rPr>
            </a:br>
            <a:r>
              <a:rPr lang="en-US" sz="2800" b="1" kern="0">
                <a:solidFill>
                  <a:srgbClr val="FFFFCC"/>
                </a:solidFill>
                <a:effectLst>
                  <a:outerShdw blurRad="38100" dist="38100" dir="2700000" algn="tl">
                    <a:srgbClr val="000000">
                      <a:alpha val="43137"/>
                    </a:srgbClr>
                  </a:outerShdw>
                </a:effectLst>
                <a:ea typeface="+mn-ea"/>
                <a:cs typeface="+mn-cs"/>
              </a:rPr>
              <a:t>Birth of the Twins</a:t>
            </a:r>
            <a:endParaRPr lang="en-US" sz="2800" b="1" kern="0" dirty="0">
              <a:solidFill>
                <a:srgbClr val="FFFFCC"/>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1054090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D16650-7015-4139-8B95-E080406E97B2}"/>
              </a:ext>
            </a:extLst>
          </p:cNvPr>
          <p:cNvPicPr>
            <a:picLocks noChangeAspect="1"/>
          </p:cNvPicPr>
          <p:nvPr/>
        </p:nvPicPr>
        <p:blipFill>
          <a:blip r:embed="rId3"/>
          <a:stretch>
            <a:fillRect/>
          </a:stretch>
        </p:blipFill>
        <p:spPr>
          <a:xfrm>
            <a:off x="0" y="1"/>
            <a:ext cx="12192000" cy="6857999"/>
          </a:xfrm>
          <a:prstGeom prst="rect">
            <a:avLst/>
          </a:prstGeom>
        </p:spPr>
      </p:pic>
      <p:sp>
        <p:nvSpPr>
          <p:cNvPr id="5" name="TextBox 4">
            <a:extLst>
              <a:ext uri="{FF2B5EF4-FFF2-40B4-BE49-F238E27FC236}">
                <a16:creationId xmlns:a16="http://schemas.microsoft.com/office/drawing/2014/main" id="{44E9C789-ACA5-45C1-BEFD-DEEDC5205977}"/>
              </a:ext>
            </a:extLst>
          </p:cNvPr>
          <p:cNvSpPr txBox="1"/>
          <p:nvPr/>
        </p:nvSpPr>
        <p:spPr>
          <a:xfrm>
            <a:off x="609600" y="0"/>
            <a:ext cx="10972800" cy="2831544"/>
          </a:xfrm>
          <a:prstGeom prst="rect">
            <a:avLst/>
          </a:prstGeom>
          <a:noFill/>
        </p:spPr>
        <p:txBody>
          <a:bodyPr wrap="square">
            <a:spAutoFit/>
          </a:bodyPr>
          <a:lstStyle/>
          <a:p>
            <a:pPr marL="0" marR="0"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25:23 </a:t>
            </a:r>
          </a:p>
          <a:p>
            <a:pPr algn="just">
              <a:spcBef>
                <a:spcPts val="0"/>
              </a:spcBef>
              <a:spcAft>
                <a:spcPts val="0"/>
              </a:spcAft>
            </a:pPr>
            <a:r>
              <a:rPr lang="en-US" sz="3200" u="none" strike="noStrike"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The Lord said to her,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Two nations are in your womb</a:t>
            </a:r>
            <a:r>
              <a:rPr lang="en-US" sz="3200" dirty="0">
                <a:effectLst>
                  <a:outerShdw blurRad="38100" dist="38100" dir="2700000" algn="tl">
                    <a:srgbClr val="000000">
                      <a:alpha val="43137"/>
                    </a:srgbClr>
                  </a:outerShdw>
                </a:effectLst>
                <a:latin typeface="Calibri" panose="020F0502020204030204" pitchFamily="34" charset="0"/>
              </a:rPr>
              <a:t>; And two peoples will be separated from your body; And one people shall be stronger than the other; And the older shall serve the younger.’”</a:t>
            </a:r>
          </a:p>
        </p:txBody>
      </p:sp>
      <p:pic>
        <p:nvPicPr>
          <p:cNvPr id="2052" name="Picture 4" descr="Genesis 25:23 The Lord said to her,&quot;Two nations are in your womb;And ...">
            <a:extLst>
              <a:ext uri="{FF2B5EF4-FFF2-40B4-BE49-F238E27FC236}">
                <a16:creationId xmlns:a16="http://schemas.microsoft.com/office/drawing/2014/main" id="{3B9B6A11-96A3-F255-D3BE-6B196353D8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355294"/>
            <a:ext cx="3336946" cy="248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03050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609600" y="0"/>
            <a:ext cx="1097280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Luke 19:41-44</a:t>
            </a:r>
          </a:p>
          <a:p>
            <a:pPr algn="just">
              <a:spcAft>
                <a:spcPts val="0"/>
              </a:spcAft>
            </a:pPr>
            <a:r>
              <a:rPr 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rPr>
              <a:t>41 </a:t>
            </a:r>
            <a:r>
              <a:rPr lang="en-US" sz="3200" dirty="0">
                <a:effectLst>
                  <a:outerShdw blurRad="38100" dist="38100" dir="2700000" algn="tl">
                    <a:srgbClr val="000000">
                      <a:alpha val="43137"/>
                    </a:srgbClr>
                  </a:outerShdw>
                </a:effectLst>
                <a:latin typeface="Calibri" panose="020F0502020204030204" pitchFamily="34" charset="0"/>
              </a:rPr>
              <a:t>When He approached </a:t>
            </a:r>
            <a:r>
              <a:rPr lang="en-US" sz="3200" i="1" dirty="0">
                <a:effectLst>
                  <a:outerShdw blurRad="38100" dist="38100" dir="2700000" algn="tl">
                    <a:srgbClr val="000000">
                      <a:alpha val="43137"/>
                    </a:srgbClr>
                  </a:outerShdw>
                </a:effectLst>
                <a:latin typeface="Calibri" panose="020F0502020204030204" pitchFamily="34" charset="0"/>
              </a:rPr>
              <a:t>Jerusalem</a:t>
            </a:r>
            <a:r>
              <a:rPr lang="en-US" sz="3200" dirty="0">
                <a:effectLst>
                  <a:outerShdw blurRad="38100" dist="38100" dir="2700000" algn="tl">
                    <a:srgbClr val="000000">
                      <a:alpha val="43137"/>
                    </a:srgbClr>
                  </a:outerShdw>
                </a:effectLst>
                <a:latin typeface="Calibri" panose="020F0502020204030204" pitchFamily="34" charset="0"/>
              </a:rPr>
              <a:t>, He saw the city and wept over it, </a:t>
            </a:r>
            <a:r>
              <a:rPr lang="en-US" sz="3200" baseline="30000" dirty="0">
                <a:effectLst>
                  <a:outerShdw blurRad="38100" dist="38100" dir="2700000" algn="tl">
                    <a:srgbClr val="000000">
                      <a:alpha val="43137"/>
                    </a:srgbClr>
                  </a:outerShdw>
                </a:effectLst>
                <a:latin typeface="Calibri" panose="020F0502020204030204" pitchFamily="34" charset="0"/>
              </a:rPr>
              <a:t>42 </a:t>
            </a:r>
            <a:r>
              <a:rPr lang="en-US" sz="3200" dirty="0">
                <a:effectLst>
                  <a:outerShdw blurRad="38100" dist="38100" dir="2700000" algn="tl">
                    <a:srgbClr val="000000">
                      <a:alpha val="43137"/>
                    </a:srgbClr>
                  </a:outerShdw>
                </a:effectLst>
                <a:latin typeface="Calibri" panose="020F0502020204030204" pitchFamily="34" charset="0"/>
              </a:rPr>
              <a:t>saying, ‘If you had known in this day, even you, the things which make for peace! But now they have been hidden from your eyes. </a:t>
            </a:r>
            <a:r>
              <a:rPr lang="en-US" sz="3200" baseline="30000" dirty="0">
                <a:effectLst>
                  <a:outerShdw blurRad="38100" dist="38100" dir="2700000" algn="tl">
                    <a:srgbClr val="000000">
                      <a:alpha val="43137"/>
                    </a:srgbClr>
                  </a:outerShdw>
                </a:effectLst>
                <a:latin typeface="Calibri" panose="020F0502020204030204" pitchFamily="34" charset="0"/>
              </a:rPr>
              <a:t>43 </a:t>
            </a:r>
            <a:r>
              <a:rPr lang="en-US" sz="3200" dirty="0">
                <a:effectLst>
                  <a:outerShdw blurRad="38100" dist="38100" dir="2700000" algn="tl">
                    <a:srgbClr val="000000">
                      <a:alpha val="43137"/>
                    </a:srgbClr>
                  </a:outerShdw>
                </a:effectLst>
                <a:latin typeface="Calibri" panose="020F0502020204030204" pitchFamily="34" charset="0"/>
              </a:rPr>
              <a:t>For the days will come upon you when your enemies will throw up a barricade against you, and surround you and hem you in on every side, </a:t>
            </a:r>
            <a:r>
              <a:rPr lang="en-US" sz="3200" baseline="30000" dirty="0">
                <a:effectLst>
                  <a:outerShdw blurRad="38100" dist="38100" dir="2700000" algn="tl">
                    <a:srgbClr val="000000">
                      <a:alpha val="43137"/>
                    </a:srgbClr>
                  </a:outerShdw>
                </a:effectLst>
                <a:latin typeface="Calibri" panose="020F0502020204030204" pitchFamily="34" charset="0"/>
              </a:rPr>
              <a:t>44 </a:t>
            </a:r>
            <a:r>
              <a:rPr lang="en-US" sz="3200" dirty="0">
                <a:effectLst>
                  <a:outerShdw blurRad="38100" dist="38100" dir="2700000" algn="tl">
                    <a:srgbClr val="000000">
                      <a:alpha val="43137"/>
                    </a:srgbClr>
                  </a:outerShdw>
                </a:effectLst>
                <a:latin typeface="Calibri" panose="020F0502020204030204" pitchFamily="34" charset="0"/>
              </a:rPr>
              <a:t>and they will level you to the ground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your children within you</a:t>
            </a:r>
            <a:r>
              <a:rPr lang="en-US" sz="3200" dirty="0">
                <a:effectLst>
                  <a:outerShdw blurRad="38100" dist="38100" dir="2700000" algn="tl">
                    <a:srgbClr val="000000">
                      <a:alpha val="43137"/>
                    </a:srgbClr>
                  </a:outerShdw>
                </a:effectLst>
                <a:latin typeface="Calibri" panose="020F0502020204030204" pitchFamily="34" charset="0"/>
              </a:rPr>
              <a:t>, and they will not leave in you one stone upon another, because you did not recognize the time of your visitation.’</a:t>
            </a:r>
            <a:r>
              <a:rPr lang="en-US" altLang="en-US" sz="32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248908565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2667000" y="228600"/>
            <a:ext cx="6858000" cy="1066800"/>
          </a:xfrm>
        </p:spPr>
        <p:txBody>
          <a:bodyPr/>
          <a:lstStyle/>
          <a:p>
            <a:pPr algn="ctr"/>
            <a:r>
              <a:rPr lang="en-US" sz="4000" dirty="0">
                <a:latin typeface="Calibri" panose="020F0502020204030204" pitchFamily="34" charset="0"/>
              </a:rPr>
              <a:t>SLBC Position Statements # 1</a:t>
            </a:r>
          </a:p>
        </p:txBody>
      </p:sp>
      <p:sp>
        <p:nvSpPr>
          <p:cNvPr id="3" name="Content Placeholder 2"/>
          <p:cNvSpPr>
            <a:spLocks noGrp="1"/>
          </p:cNvSpPr>
          <p:nvPr>
            <p:ph idx="1"/>
          </p:nvPr>
        </p:nvSpPr>
        <p:spPr>
          <a:xfrm>
            <a:off x="533400" y="1600200"/>
            <a:ext cx="11201399" cy="3048000"/>
          </a:xfrm>
        </p:spPr>
        <p:txBody>
          <a:bodyPr/>
          <a:lstStyle/>
          <a:p>
            <a:pPr marL="0" indent="0" algn="just">
              <a:buNone/>
              <a:defRPr/>
            </a:pPr>
            <a:r>
              <a:rPr lang="en-US" sz="3600" b="1" dirty="0">
                <a:solidFill>
                  <a:srgbClr val="FFFFCC"/>
                </a:solidFill>
                <a:effectLst/>
              </a:rPr>
              <a:t>SANCTITY OF LIFE</a:t>
            </a:r>
            <a:r>
              <a:rPr lang="en-US" sz="3600" dirty="0">
                <a:effectLst/>
              </a:rPr>
              <a:t> – We believe that the fetus, from the moment of conception, is a person (Psalm 139:13-18).  We also believe that all persons are created in the image of God regardless of age, health, function and/or condition of dependency.</a:t>
            </a:r>
            <a:endParaRPr lang="en-US" sz="4000" dirty="0"/>
          </a:p>
        </p:txBody>
      </p:sp>
      <p:pic>
        <p:nvPicPr>
          <p:cNvPr id="52229" name="Picture 2" descr="http://docs-eu.livesiteadmin.com/24e40b27-8e38-459e-8f71-bbb6c6361a35/257bd009f93e73cdff5dedd4becd249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683875" y="152400"/>
            <a:ext cx="898525" cy="762000"/>
          </a:xfrm>
          <a:prstGeom prst="rect">
            <a:avLst/>
          </a:prstGeom>
          <a:noFill/>
          <a:ln w="9525">
            <a:noFill/>
            <a:miter lim="800000"/>
            <a:headEnd/>
            <a:tailEnd/>
          </a:ln>
        </p:spPr>
      </p:pic>
      <p:pic>
        <p:nvPicPr>
          <p:cNvPr id="4" name="Picture 3">
            <a:extLst>
              <a:ext uri="{FF2B5EF4-FFF2-40B4-BE49-F238E27FC236}">
                <a16:creationId xmlns:a16="http://schemas.microsoft.com/office/drawing/2014/main" id="{72C706DD-B0C4-2C49-2780-7F471BF906C5}"/>
              </a:ext>
            </a:extLst>
          </p:cNvPr>
          <p:cNvPicPr>
            <a:picLocks noChangeAspect="1"/>
          </p:cNvPicPr>
          <p:nvPr/>
        </p:nvPicPr>
        <p:blipFill>
          <a:blip r:embed="rId3"/>
          <a:stretch>
            <a:fillRect/>
          </a:stretch>
        </p:blipFill>
        <p:spPr>
          <a:xfrm>
            <a:off x="3638914" y="4419600"/>
            <a:ext cx="4914172" cy="2286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1562100"/>
            <a:ext cx="6858000" cy="3733800"/>
          </a:xfrm>
        </p:spPr>
        <p:txBody>
          <a:bodyPr/>
          <a:lstStyle/>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Births (24)</a:t>
            </a:r>
          </a:p>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Esau (25)</a:t>
            </a:r>
          </a:p>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Jacob (26a)</a:t>
            </a:r>
          </a:p>
          <a:p>
            <a:pPr marL="457200" lvl="3" indent="-457200" eaLnBrk="1" hangingPunct="1">
              <a:spcBef>
                <a:spcPts val="0"/>
              </a:spcBef>
              <a:spcAft>
                <a:spcPts val="36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Isaac’s age (26b)</a:t>
            </a:r>
          </a:p>
        </p:txBody>
      </p:sp>
      <p:pic>
        <p:nvPicPr>
          <p:cNvPr id="2" name="Picture 1">
            <a:extLst>
              <a:ext uri="{FF2B5EF4-FFF2-40B4-BE49-F238E27FC236}">
                <a16:creationId xmlns:a16="http://schemas.microsoft.com/office/drawing/2014/main" id="{40DC9191-DA58-8BF0-A51A-3FE473B2E4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B5F1A8BD-EB0B-584D-177E-97B4EC24CD65}"/>
              </a:ext>
            </a:extLst>
          </p:cNvPr>
          <p:cNvSpPr txBox="1">
            <a:spLocks noChangeArrowheads="1"/>
          </p:cNvSpPr>
          <p:nvPr/>
        </p:nvSpPr>
        <p:spPr bwMode="auto">
          <a:xfrm>
            <a:off x="3267075" y="228600"/>
            <a:ext cx="5657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57200" indent="-457200" algn="ctr" eaLnBrk="1" hangingPunct="1">
              <a:buClr>
                <a:srgbClr val="CC66FF"/>
              </a:buClr>
              <a:buFont typeface="+mj-lt"/>
              <a:buAutoNum type="alphaUcPeriod" startAt="10"/>
            </a:pPr>
            <a:r>
              <a:rPr lang="en-US" sz="3600" kern="0">
                <a:effectLst>
                  <a:outerShdw blurRad="38100" dist="38100" dir="2700000" algn="tl">
                    <a:srgbClr val="000000">
                      <a:alpha val="43137"/>
                    </a:srgbClr>
                  </a:outerShdw>
                </a:effectLst>
              </a:rPr>
              <a:t>Genesis 25:24-26</a:t>
            </a:r>
            <a:br>
              <a:rPr lang="en-US" sz="3600" kern="0">
                <a:effectLst>
                  <a:outerShdw blurRad="38100" dist="38100" dir="2700000" algn="tl">
                    <a:srgbClr val="000000">
                      <a:alpha val="43137"/>
                    </a:srgbClr>
                  </a:outerShdw>
                </a:effectLst>
                <a:cs typeface="Calibri" panose="020F0502020204030204" pitchFamily="34" charset="0"/>
              </a:rPr>
            </a:br>
            <a:r>
              <a:rPr lang="en-US" sz="2800" b="1" kern="0">
                <a:solidFill>
                  <a:srgbClr val="FFFFCC"/>
                </a:solidFill>
                <a:effectLst>
                  <a:outerShdw blurRad="38100" dist="38100" dir="2700000" algn="tl">
                    <a:srgbClr val="000000">
                      <a:alpha val="43137"/>
                    </a:srgbClr>
                  </a:outerShdw>
                </a:effectLst>
                <a:ea typeface="+mn-ea"/>
                <a:cs typeface="+mn-cs"/>
              </a:rPr>
              <a:t>Birth of the Twins</a:t>
            </a:r>
            <a:endParaRPr lang="en-US" sz="2800" b="1" kern="0" dirty="0">
              <a:solidFill>
                <a:srgbClr val="FFFFCC"/>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4160491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4246602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25:19-26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Birth of Jacob &amp; Esau</a:t>
            </a:r>
          </a:p>
        </p:txBody>
      </p:sp>
      <p:sp>
        <p:nvSpPr>
          <p:cNvPr id="161795" name="Rectangle 3"/>
          <p:cNvSpPr>
            <a:spLocks noGrp="1" noChangeArrowheads="1"/>
          </p:cNvSpPr>
          <p:nvPr>
            <p:ph type="body" idx="1"/>
          </p:nvPr>
        </p:nvSpPr>
        <p:spPr>
          <a:xfrm>
            <a:off x="593100" y="1524000"/>
            <a:ext cx="5045700" cy="4267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a:t>
            </a:r>
            <a:r>
              <a:rPr lang="en-US" sz="2800" dirty="0" err="1">
                <a:effectLst>
                  <a:outerShdw blurRad="38100" dist="38100" dir="2700000" algn="tl">
                    <a:srgbClr val="000000">
                      <a:alpha val="43137"/>
                    </a:srgbClr>
                  </a:outerShdw>
                </a:effectLst>
              </a:rPr>
              <a:t>toledoth</a:t>
            </a:r>
            <a:r>
              <a:rPr lang="en-US" sz="2800" dirty="0">
                <a:effectLst>
                  <a:outerShdw blurRad="38100" dist="38100" dir="2700000" algn="tl">
                    <a:srgbClr val="000000">
                      <a:alpha val="43137"/>
                    </a:srgbClr>
                  </a:outerShdw>
                </a:effectLst>
              </a:rPr>
              <a:t> (19a)</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Hebrew line (19b)</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age (20a)</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Rebekah’s lineage (20b)</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intercession (21a)</a:t>
            </a:r>
          </a:p>
        </p:txBody>
      </p:sp>
      <p:sp>
        <p:nvSpPr>
          <p:cNvPr id="2" name="Rectangle 3">
            <a:extLst>
              <a:ext uri="{FF2B5EF4-FFF2-40B4-BE49-F238E27FC236}">
                <a16:creationId xmlns:a16="http://schemas.microsoft.com/office/drawing/2014/main" id="{D32C97BD-F8C4-BB44-84B0-2BD1FFCCA286}"/>
              </a:ext>
            </a:extLst>
          </p:cNvPr>
          <p:cNvSpPr txBox="1">
            <a:spLocks noChangeArrowheads="1"/>
          </p:cNvSpPr>
          <p:nvPr/>
        </p:nvSpPr>
        <p:spPr bwMode="auto">
          <a:xfrm>
            <a:off x="6019800" y="1524000"/>
            <a:ext cx="55791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Rebekah’s conception (21b)</a:t>
            </a:r>
          </a:p>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Struggle in Rebekah’s womb (22a)</a:t>
            </a:r>
          </a:p>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Rebekah’s prayer (22b)</a:t>
            </a:r>
          </a:p>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God’s prophecy (23)</a:t>
            </a:r>
          </a:p>
          <a:p>
            <a:pPr marL="457200" lvl="2" indent="-457200" eaLnBrk="1" hangingPunct="1">
              <a:spcBef>
                <a:spcPts val="0"/>
              </a:spcBef>
              <a:spcAft>
                <a:spcPts val="2400"/>
              </a:spcAft>
              <a:buClr>
                <a:srgbClr val="CC66FF"/>
              </a:buClr>
              <a:buSzPct val="100000"/>
              <a:buFont typeface="+mj-lt"/>
              <a:buAutoNum type="alphaUcPeriod" startAt="6"/>
              <a:defRPr/>
            </a:pPr>
            <a:r>
              <a:rPr lang="en-US" sz="2800" kern="0" dirty="0">
                <a:effectLst>
                  <a:outerShdw blurRad="38100" dist="38100" dir="2700000" algn="tl">
                    <a:srgbClr val="000000">
                      <a:alpha val="43137"/>
                    </a:srgbClr>
                  </a:outerShdw>
                </a:effectLst>
              </a:rPr>
              <a:t>Birth of the twins (24-26)</a:t>
            </a:r>
          </a:p>
        </p:txBody>
      </p:sp>
    </p:spTree>
    <p:extLst>
      <p:ext uri="{BB962C8B-B14F-4D97-AF65-F5344CB8AC3E}">
        <p14:creationId xmlns:p14="http://schemas.microsoft.com/office/powerpoint/2010/main" val="4153161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Chapter Summary</a:t>
            </a:r>
          </a:p>
        </p:txBody>
      </p:sp>
      <p:sp>
        <p:nvSpPr>
          <p:cNvPr id="161795" name="Rectangle 3"/>
          <p:cNvSpPr>
            <a:spLocks noGrp="1" noChangeArrowheads="1"/>
          </p:cNvSpPr>
          <p:nvPr>
            <p:ph type="body" idx="1"/>
          </p:nvPr>
        </p:nvSpPr>
        <p:spPr>
          <a:xfrm>
            <a:off x="585217" y="1676400"/>
            <a:ext cx="7788900" cy="42672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 &amp; Keturah (1-6)</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Abraham’s death (8-11)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Ishmael’s </a:t>
            </a:r>
            <a:r>
              <a:rPr lang="en-US" i="1" dirty="0" err="1">
                <a:effectLst>
                  <a:outerShdw blurRad="38100" dist="38100" dir="2700000" algn="tl">
                    <a:srgbClr val="000000">
                      <a:alpha val="43137"/>
                    </a:srgbClr>
                  </a:outerShdw>
                </a:effectLst>
              </a:rPr>
              <a:t>Toledoth</a:t>
            </a:r>
            <a:r>
              <a:rPr lang="en-US" dirty="0">
                <a:effectLst>
                  <a:outerShdw blurRad="38100" dist="38100" dir="2700000" algn="tl">
                    <a:srgbClr val="000000">
                      <a:alpha val="43137"/>
                    </a:srgbClr>
                  </a:outerShdw>
                </a:effectLst>
              </a:rPr>
              <a:t> (12-18)</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Birth of Jacob &amp; Esau (19-26)</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Selling of the birthright (27-34)</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476174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 </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348037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u="sng"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523174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1F0E6A-6FEF-418B-9CC7-F5A4576B350A}"/>
              </a:ext>
            </a:extLst>
          </p:cNvPr>
          <p:cNvPicPr>
            <a:picLocks noChangeAspect="1"/>
          </p:cNvPicPr>
          <p:nvPr/>
        </p:nvPicPr>
        <p:blipFill>
          <a:blip r:embed="rId3"/>
          <a:stretch>
            <a:fillRect/>
          </a:stretch>
        </p:blipFill>
        <p:spPr>
          <a:xfrm>
            <a:off x="12191" y="0"/>
            <a:ext cx="12167617" cy="6858000"/>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43:1</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now, thus says the Lord,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your Creator, O Jacob, And He who formed you, O Israel</a:t>
            </a:r>
            <a:r>
              <a:rPr lang="en-US" sz="3600" dirty="0">
                <a:effectLst>
                  <a:outerShdw blurRad="38100" dist="38100" dir="2700000" algn="tl">
                    <a:srgbClr val="000000">
                      <a:alpha val="43137"/>
                    </a:srgbClr>
                  </a:outerShdw>
                </a:effectLst>
                <a:latin typeface="Calibri" panose="020F0502020204030204" pitchFamily="34" charset="0"/>
              </a:rPr>
              <a:t>, 'Do not fear, for I have redeemed you; I have called you by name; you are Mine!'”</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3C8C4205-0307-40A2-984C-8A7D15AAF5D8}"/>
              </a:ext>
            </a:extLst>
          </p:cNvPr>
          <p:cNvPicPr>
            <a:picLocks noChangeAspect="1"/>
          </p:cNvPicPr>
          <p:nvPr/>
        </p:nvPicPr>
        <p:blipFill>
          <a:blip r:embed="rId4"/>
          <a:stretch>
            <a:fillRect/>
          </a:stretch>
        </p:blipFill>
        <p:spPr>
          <a:xfrm>
            <a:off x="4559716" y="2971800"/>
            <a:ext cx="3072568" cy="1828800"/>
          </a:xfrm>
          <a:prstGeom prst="rect">
            <a:avLst/>
          </a:prstGeom>
          <a:ln>
            <a:solidFill>
              <a:schemeClr val="tx1"/>
            </a:solidFill>
          </a:ln>
        </p:spPr>
      </p:pic>
    </p:spTree>
    <p:extLst>
      <p:ext uri="{BB962C8B-B14F-4D97-AF65-F5344CB8AC3E}">
        <p14:creationId xmlns:p14="http://schemas.microsoft.com/office/powerpoint/2010/main" val="176534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2689573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‒25</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extLst>
              <p:ext uri="{D42A27DB-BD31-4B8C-83A1-F6EECF244321}">
                <p14:modId xmlns:p14="http://schemas.microsoft.com/office/powerpoint/2010/main" val="1383021089"/>
              </p:ext>
            </p:extLst>
          </p:nvPr>
        </p:nvGraphicFramePr>
        <p:xfrm>
          <a:off x="609600" y="1351280"/>
          <a:ext cx="11353800" cy="514350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Hagar &amp; Ishmael (16:1-16)</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Sarah’s death (23)</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marriage (24)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Keturah (25:1-6)</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Abraham’s death (25:7-11)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3108680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7975"/>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29308</TotalTime>
  <Words>2626</Words>
  <Application>Microsoft Office PowerPoint</Application>
  <PresentationFormat>Widescreen</PresentationFormat>
  <Paragraphs>355</Paragraphs>
  <Slides>59</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Times New Roman</vt:lpstr>
      <vt:lpstr>Wingdings</vt:lpstr>
      <vt:lpstr>Azure</vt:lpstr>
      <vt:lpstr>PowerPoint Presentation</vt:lpstr>
      <vt:lpstr>GENESIS STRUCTURE</vt:lpstr>
      <vt:lpstr>GENESIS STRUCTURE</vt:lpstr>
      <vt:lpstr>PowerPoint Presentation</vt:lpstr>
      <vt:lpstr>GENESIS STRUCTURE</vt:lpstr>
      <vt:lpstr>GENESIS STRUCTURE</vt:lpstr>
      <vt:lpstr>PowerPoint Presentation</vt:lpstr>
      <vt:lpstr>GENESIS STRUCTURE</vt:lpstr>
      <vt:lpstr>Genesis 12‒25 Abraham’s Early Journeys</vt:lpstr>
      <vt:lpstr>Genesis 25 Chapter Summary</vt:lpstr>
      <vt:lpstr>Genesis 25 Chapter Summary</vt:lpstr>
      <vt:lpstr>PowerPoint Presentation</vt:lpstr>
      <vt:lpstr>Genesis 25 Chapter Summary</vt:lpstr>
      <vt:lpstr>II. Genesis 25:7-11 Abraham’s Death</vt:lpstr>
      <vt:lpstr>Genesis 25 Chapter Summary</vt:lpstr>
      <vt:lpstr>III. Genesis 25:12-18 The Generations of Ishmael</vt:lpstr>
      <vt:lpstr>PowerPoint Presentation</vt:lpstr>
      <vt:lpstr>GENESIS STRUCTURE</vt:lpstr>
      <vt:lpstr>Genesis 25 Chapter Summary</vt:lpstr>
      <vt:lpstr>IV. Genesis 25:19-26 Birth of Jacob &amp; Esau</vt:lpstr>
      <vt:lpstr>IV. Genesis 25:19-26 Birth of Jacob &amp; Esau</vt:lpstr>
      <vt:lpstr>Toledoth  “And These Are the Generations of…”</vt:lpstr>
      <vt:lpstr>PowerPoint Presentation</vt:lpstr>
      <vt:lpstr>PowerPoint Presentation</vt:lpstr>
      <vt:lpstr>IV. Genesis 25:19-26 Birth of Jacob &amp; Esau</vt:lpstr>
      <vt:lpstr>IV. Genesis 25:19-26 Birth of Jacob &amp; Esau</vt:lpstr>
      <vt:lpstr>IV. Genesis 25:19-26 Birth of Jacob &amp; Esau</vt:lpstr>
      <vt:lpstr>PowerPoint Presentation</vt:lpstr>
      <vt:lpstr>Genesis 22:20-24 Rebekah’s Lineage</vt:lpstr>
      <vt:lpstr>PowerPoint Presentation</vt:lpstr>
      <vt:lpstr>IV. Genesis 25:19-26 Birth of Jacob &amp; Esau</vt:lpstr>
      <vt:lpstr>IV. Genesis 25:19-26 Birth of Jacob &amp; Esau</vt:lpstr>
      <vt:lpstr>PowerPoint Presentation</vt:lpstr>
      <vt:lpstr>Genesis 12‒24 Abraham’s Early Journeys</vt:lpstr>
      <vt:lpstr>IV. Genesis 25:19-26 Birth of Jacob &amp; Esau</vt:lpstr>
      <vt:lpstr>IV. Genesis 25:19-26 Birth of Jacob &amp; Esau</vt:lpstr>
      <vt:lpstr>IV. Genesis 25:19-26 Birth of Jacob &amp; Esau</vt:lpstr>
      <vt:lpstr>PowerPoint Presentation</vt:lpstr>
      <vt:lpstr>PowerPoint Presentation</vt:lpstr>
      <vt:lpstr>PowerPoint Presentation</vt:lpstr>
      <vt:lpstr>PowerPoint Presentation</vt:lpstr>
      <vt:lpstr>PowerPoint Presentation</vt:lpstr>
      <vt:lpstr>PowerPoint Presentation</vt:lpstr>
      <vt:lpstr>Charles Ryrie Ryrie Study Bible, page 33</vt:lpstr>
      <vt:lpstr>PowerPoint Presentation</vt:lpstr>
      <vt:lpstr>PowerPoint Presentation</vt:lpstr>
      <vt:lpstr>IV. Genesis 25:19-26 Birth of Jacob &amp; Esau</vt:lpstr>
      <vt:lpstr>Genesis 25:24-26 Birth of the Twins</vt:lpstr>
      <vt:lpstr>PowerPoint Presentation</vt:lpstr>
      <vt:lpstr>PowerPoint Presentation</vt:lpstr>
      <vt:lpstr>PowerPoint Presentation</vt:lpstr>
      <vt:lpstr>PowerPoint Presentation</vt:lpstr>
      <vt:lpstr>PowerPoint Presentation</vt:lpstr>
      <vt:lpstr>SLBC Position Statements # 1</vt:lpstr>
      <vt:lpstr>PowerPoint Presentation</vt:lpstr>
      <vt:lpstr>Conclusion</vt:lpstr>
      <vt:lpstr>IV. Genesis 25:19-26 Birth of Jacob &amp; Esau</vt:lpstr>
      <vt:lpstr>Genesis 25 Chapter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098 - 25v19-34 - 16x9</dc:title>
  <dc:subject>Genesis 25</dc:subject>
  <dc:creator>A. Woods</dc:creator>
  <dc:description>Modified by Jim McGowan</dc:description>
  <cp:lastModifiedBy>anne woods</cp:lastModifiedBy>
  <cp:revision>2987</cp:revision>
  <cp:lastPrinted>2022-10-30T03:50:19Z</cp:lastPrinted>
  <dcterms:created xsi:type="dcterms:W3CDTF">2009-03-17T12:21:13Z</dcterms:created>
  <dcterms:modified xsi:type="dcterms:W3CDTF">2022-11-12T20:35:00Z</dcterms:modified>
</cp:coreProperties>
</file>