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7" r:id="rId2"/>
  </p:sldMasterIdLst>
  <p:notesMasterIdLst>
    <p:notesMasterId r:id="rId51"/>
  </p:notesMasterIdLst>
  <p:handoutMasterIdLst>
    <p:handoutMasterId r:id="rId52"/>
  </p:handoutMasterIdLst>
  <p:sldIdLst>
    <p:sldId id="9037" r:id="rId3"/>
    <p:sldId id="292" r:id="rId4"/>
    <p:sldId id="266" r:id="rId5"/>
    <p:sldId id="264" r:id="rId6"/>
    <p:sldId id="2083" r:id="rId7"/>
    <p:sldId id="2084" r:id="rId8"/>
    <p:sldId id="8704" r:id="rId9"/>
    <p:sldId id="267" r:id="rId10"/>
    <p:sldId id="4645" r:id="rId11"/>
    <p:sldId id="9035" r:id="rId12"/>
    <p:sldId id="1158" r:id="rId13"/>
    <p:sldId id="4675" r:id="rId14"/>
    <p:sldId id="1244" r:id="rId15"/>
    <p:sldId id="289" r:id="rId16"/>
    <p:sldId id="9011" r:id="rId17"/>
    <p:sldId id="2805" r:id="rId18"/>
    <p:sldId id="6665" r:id="rId19"/>
    <p:sldId id="9032" r:id="rId20"/>
    <p:sldId id="9033" r:id="rId21"/>
    <p:sldId id="3825" r:id="rId22"/>
    <p:sldId id="9040" r:id="rId23"/>
    <p:sldId id="1100" r:id="rId24"/>
    <p:sldId id="322" r:id="rId25"/>
    <p:sldId id="1126" r:id="rId26"/>
    <p:sldId id="6926" r:id="rId27"/>
    <p:sldId id="1101" r:id="rId28"/>
    <p:sldId id="9036" r:id="rId29"/>
    <p:sldId id="271" r:id="rId30"/>
    <p:sldId id="9043" r:id="rId31"/>
    <p:sldId id="9042" r:id="rId32"/>
    <p:sldId id="9045" r:id="rId33"/>
    <p:sldId id="272" r:id="rId34"/>
    <p:sldId id="9046" r:id="rId35"/>
    <p:sldId id="259" r:id="rId36"/>
    <p:sldId id="2998" r:id="rId37"/>
    <p:sldId id="9047" r:id="rId38"/>
    <p:sldId id="9048" r:id="rId39"/>
    <p:sldId id="9049" r:id="rId40"/>
    <p:sldId id="9050" r:id="rId41"/>
    <p:sldId id="4850" r:id="rId42"/>
    <p:sldId id="9052" r:id="rId43"/>
    <p:sldId id="5052" r:id="rId44"/>
    <p:sldId id="4374" r:id="rId45"/>
    <p:sldId id="8191" r:id="rId46"/>
    <p:sldId id="5053" r:id="rId47"/>
    <p:sldId id="8695" r:id="rId48"/>
    <p:sldId id="9051" r:id="rId49"/>
    <p:sldId id="9031" r:id="rId50"/>
  </p:sldIdLst>
  <p:sldSz cx="12192000" cy="6858000"/>
  <p:notesSz cx="7315200" cy="9601200"/>
  <p:custDataLst>
    <p:tags r:id="rId53"/>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33399"/>
    <a:srgbClr val="003399"/>
    <a:srgbClr val="000099"/>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075B2-DFC3-4DB9-8359-5C8FE3326BE2}" v="3" dt="2022-10-30T15:43:07.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3" autoAdjust="0"/>
    <p:restoredTop sz="96208" autoAdjust="0"/>
  </p:normalViewPr>
  <p:slideViewPr>
    <p:cSldViewPr>
      <p:cViewPr varScale="1">
        <p:scale>
          <a:sx n="58" d="100"/>
          <a:sy n="58" d="100"/>
        </p:scale>
        <p:origin x="108" y="1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523"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8"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AAE025-F79B-D980-D6D8-08AA4A259FD0}"/>
              </a:ext>
            </a:extLst>
          </p:cNvPr>
          <p:cNvSpPr>
            <a:spLocks noGrp="1" noChangeArrowheads="1"/>
          </p:cNvSpPr>
          <p:nvPr>
            <p:ph type="sldNum" sz="quarter" idx="3"/>
          </p:nvPr>
        </p:nvSpPr>
        <p:spPr bwMode="auto">
          <a:xfrm>
            <a:off x="3901441" y="9018505"/>
            <a:ext cx="3413760" cy="502685"/>
          </a:xfrm>
          <a:prstGeom prst="rect">
            <a:avLst/>
          </a:prstGeom>
          <a:noFill/>
          <a:ln w="9525">
            <a:noFill/>
            <a:miter lim="800000"/>
            <a:headEnd/>
            <a:tailEnd/>
          </a:ln>
        </p:spPr>
        <p:txBody>
          <a:bodyPr vert="horz" wrap="square" lIns="102953" tIns="51478" rIns="102953" bIns="51478" numCol="1" anchor="b" anchorCtr="0" compatLnSpc="1">
            <a:prstTxWarp prst="textNoShape">
              <a:avLst/>
            </a:prstTxWarp>
          </a:bodyPr>
          <a:lstStyle>
            <a:lvl1pPr algn="r" defTabSz="972087">
              <a:defRPr sz="15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7" name="Rectangle 4">
            <a:extLst>
              <a:ext uri="{FF2B5EF4-FFF2-40B4-BE49-F238E27FC236}">
                <a16:creationId xmlns:a16="http://schemas.microsoft.com/office/drawing/2014/main" id="{96BE0F7B-497B-F23F-240C-FD382E68CDF6}"/>
              </a:ext>
            </a:extLst>
          </p:cNvPr>
          <p:cNvSpPr>
            <a:spLocks noGrp="1" noChangeArrowheads="1"/>
          </p:cNvSpPr>
          <p:nvPr>
            <p:ph type="ftr" sz="quarter" idx="2"/>
          </p:nvPr>
        </p:nvSpPr>
        <p:spPr bwMode="auto">
          <a:xfrm>
            <a:off x="0" y="8976066"/>
            <a:ext cx="3413760" cy="545124"/>
          </a:xfrm>
          <a:prstGeom prst="rect">
            <a:avLst/>
          </a:prstGeom>
          <a:noFill/>
          <a:ln w="9525">
            <a:noFill/>
            <a:miter lim="800000"/>
            <a:headEnd/>
            <a:tailEnd/>
          </a:ln>
        </p:spPr>
        <p:txBody>
          <a:bodyPr vert="horz" wrap="square" lIns="113957" tIns="56981" rIns="113957" bIns="56981" numCol="1" anchor="b" anchorCtr="0" compatLnSpc="1">
            <a:prstTxWarp prst="textNoShape">
              <a:avLst/>
            </a:prstTxWarp>
          </a:bodyPr>
          <a:lstStyle>
            <a:lvl1pPr defTabSz="1077620" eaLnBrk="1" hangingPunct="1">
              <a:defRPr sz="17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8" name="Header Placeholder 1">
            <a:extLst>
              <a:ext uri="{FF2B5EF4-FFF2-40B4-BE49-F238E27FC236}">
                <a16:creationId xmlns:a16="http://schemas.microsoft.com/office/drawing/2014/main" id="{AAB6E4B6-5EA3-5C2B-84EE-FA51B1A3E3A3}"/>
              </a:ext>
            </a:extLst>
          </p:cNvPr>
          <p:cNvSpPr>
            <a:spLocks noGrp="1"/>
          </p:cNvSpPr>
          <p:nvPr>
            <p:ph type="hdr" sz="quarter"/>
          </p:nvPr>
        </p:nvSpPr>
        <p:spPr>
          <a:xfrm>
            <a:off x="1720355" y="126426"/>
            <a:ext cx="4362172" cy="833695"/>
          </a:xfrm>
          <a:prstGeom prst="rect">
            <a:avLst/>
          </a:prstGeom>
        </p:spPr>
        <p:txBody>
          <a:bodyPr vert="horz" lIns="124995" tIns="62497" rIns="124995" bIns="62497" rtlCol="0"/>
          <a:lstStyle>
            <a:lvl1pPr algn="ctr">
              <a:defRPr sz="1800" dirty="0">
                <a:latin typeface="Calibri" panose="020F0502020204030204" pitchFamily="34" charset="0"/>
                <a:cs typeface="Calibri" panose="020F0502020204030204" pitchFamily="34" charset="0"/>
              </a:defRPr>
            </a:lvl1pPr>
          </a:lstStyle>
          <a:p>
            <a:pPr>
              <a:defRPr/>
            </a:pPr>
            <a:r>
              <a:rPr lang="en-US" sz="1700" dirty="0"/>
              <a:t>Dr. Andy Woods</a:t>
            </a:r>
          </a:p>
          <a:p>
            <a:pPr>
              <a:defRPr/>
            </a:pPr>
            <a:r>
              <a:rPr lang="en-US" sz="1700" dirty="0"/>
              <a:t>1 Thessalonians 004 – 1v7-10  </a:t>
            </a:r>
          </a:p>
          <a:p>
            <a:pPr>
              <a:defRPr/>
            </a:pPr>
            <a:r>
              <a:rPr lang="en-US" sz="1700" dirty="0"/>
              <a:t>11-06-2022</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2E49868-2573-475A-8413-D96967CA2DCE}" type="datetimeFigureOut">
              <a:rPr lang="en-US" smtClean="0"/>
              <a:t>11/12/2022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0E7F31C-C88B-4A9A-92AC-2711558A100B}" type="slidenum">
              <a:rPr lang="en-US" smtClean="0"/>
              <a:t>‹#›</a:t>
            </a:fld>
            <a:endParaRPr lang="en-US"/>
          </a:p>
        </p:txBody>
      </p:sp>
    </p:spTree>
    <p:extLst>
      <p:ext uri="{BB962C8B-B14F-4D97-AF65-F5344CB8AC3E}">
        <p14:creationId xmlns:p14="http://schemas.microsoft.com/office/powerpoint/2010/main" val="143390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4/10/2019</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43</a:t>
            </a:fld>
            <a:endParaRPr lang="en-US" altLang="en-US" dirty="0"/>
          </a:p>
        </p:txBody>
      </p:sp>
    </p:spTree>
    <p:extLst>
      <p:ext uri="{BB962C8B-B14F-4D97-AF65-F5344CB8AC3E}">
        <p14:creationId xmlns:p14="http://schemas.microsoft.com/office/powerpoint/2010/main" val="295738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BD3E3B-3F01-71A8-A32C-3CA6DA60DCA9}"/>
              </a:ext>
            </a:extLst>
          </p:cNvPr>
          <p:cNvGrpSpPr>
            <a:grpSpLocks/>
          </p:cNvGrpSpPr>
          <p:nvPr/>
        </p:nvGrpSpPr>
        <p:grpSpPr bwMode="auto">
          <a:xfrm>
            <a:off x="0" y="0"/>
            <a:ext cx="1447800" cy="6854825"/>
            <a:chOff x="0" y="0"/>
            <a:chExt cx="684" cy="4318"/>
          </a:xfrm>
        </p:grpSpPr>
        <p:sp>
          <p:nvSpPr>
            <p:cNvPr id="5" name="Rectangle 3">
              <a:extLst>
                <a:ext uri="{FF2B5EF4-FFF2-40B4-BE49-F238E27FC236}">
                  <a16:creationId xmlns:a16="http://schemas.microsoft.com/office/drawing/2014/main" id="{749A45BB-C457-F6D8-3594-71547BEBF7A7}"/>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26E55BBB-2F69-27CF-9FF4-30BDC62E9072}"/>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9C1DFFA4-FAAE-5944-9B2C-5D29AAA9CEF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7E55F635-D077-4E6A-8913-8888E88BFFA9}"/>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83D3EEF0-45E4-8969-D77C-E16C2D955590}"/>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CE328EC4-8F89-DD2C-2FE9-E508C38C4980}"/>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8BE09188-5390-EAF6-57B9-C2415A513649}"/>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A0445F5C-0750-EFA3-4200-2D94A5E4A32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ADCEDFE4-2E1C-3D89-CC79-918FB9FF0504}"/>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790EA320-70BC-F23E-849E-AE481F1D2837}"/>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6CA6D4BF-D8C1-ED65-08AE-3121782C3DF0}"/>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F0BE34C5-0E8B-9DE7-1468-D54957223823}"/>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2BB11FB3-6139-1A10-C8B1-FAD725CBF201}"/>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0A652A6F-8369-0431-F82F-0AC3A3D4B5D1}"/>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E569F5F3-ECCB-BDA9-DE57-7AF5C2548C87}"/>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2B0FA4D3-913B-CDA0-C007-729D0A937ABA}"/>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3A7C69FB-17FA-E555-0C8B-73659917943C}"/>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376A8028-39E1-277B-C809-42111C36A81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1271234A-93C0-071C-4EDA-CFE20E258524}"/>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7F6F3685-DC1F-7EF6-9F9B-915E90745E06}"/>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56B1DB56-1812-C55A-F6BE-7C7992EA168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8B389011-A0A9-F550-CC60-41EAC850FA05}"/>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3AE53A26-1F16-A696-4D10-3F8C820DE855}"/>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0CCCF225-AEE1-3129-CDA0-10888B611BC8}"/>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A115FB83-9698-357F-9DAC-D4350112AAD7}"/>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A8D9E61C-DE7B-4FAF-ABA4-5C4AD471DD75}"/>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0A09BCA-F748-2D99-F54F-FE66FB7E615D}"/>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89CA1EF7-280A-F850-8404-94C903FA4250}"/>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E904D2B4-5FE2-880B-878C-7A7B9DEF9F82}"/>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80282C76-9D0D-6431-185D-CBB9F479A4E8}"/>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53EDA3DA-F524-3675-8B8D-DEE4CD9BD548}"/>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3894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3894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F991F424-C427-B59A-BE7F-5A6F2FBFAAC8}"/>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F9A501D-C645-ED4C-1F7A-AE47E4CC782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65FC91F7-0537-DC0D-0A84-3ECE3A5F461E}"/>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8DD11C9-9D93-433D-92D4-D7F971B2E0EC}" type="slidenum">
              <a:rPr lang="en-US" altLang="en-US"/>
              <a:pPr>
                <a:defRPr/>
              </a:pPr>
              <a:t>‹#›</a:t>
            </a:fld>
            <a:endParaRPr lang="en-US" altLang="en-US"/>
          </a:p>
        </p:txBody>
      </p:sp>
    </p:spTree>
    <p:extLst>
      <p:ext uri="{BB962C8B-B14F-4D97-AF65-F5344CB8AC3E}">
        <p14:creationId xmlns:p14="http://schemas.microsoft.com/office/powerpoint/2010/main" val="6787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FFE69FE-4E88-4964-81C6-3AAF7914F2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21ECABFE-E5EF-B2AA-0E9D-3C32A91AD6C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5482993-8BFD-96CF-EEB2-36A72577A554}"/>
              </a:ext>
            </a:extLst>
          </p:cNvPr>
          <p:cNvSpPr>
            <a:spLocks noGrp="1" noChangeArrowheads="1"/>
          </p:cNvSpPr>
          <p:nvPr>
            <p:ph type="sldNum" sz="quarter" idx="12"/>
          </p:nvPr>
        </p:nvSpPr>
        <p:spPr/>
        <p:txBody>
          <a:bodyPr/>
          <a:lstStyle>
            <a:lvl1pPr>
              <a:defRPr smtClean="0"/>
            </a:lvl1pPr>
          </a:lstStyle>
          <a:p>
            <a:pPr>
              <a:defRPr/>
            </a:pPr>
            <a:fld id="{B68E3B8E-5B4B-47EC-ABA3-AFB2C55B035D}" type="slidenum">
              <a:rPr lang="en-US" altLang="en-US"/>
              <a:pPr>
                <a:defRPr/>
              </a:pPr>
              <a:t>‹#›</a:t>
            </a:fld>
            <a:endParaRPr lang="en-US" altLang="en-US"/>
          </a:p>
        </p:txBody>
      </p:sp>
    </p:spTree>
    <p:extLst>
      <p:ext uri="{BB962C8B-B14F-4D97-AF65-F5344CB8AC3E}">
        <p14:creationId xmlns:p14="http://schemas.microsoft.com/office/powerpoint/2010/main" val="217543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77E2276-340F-FC1C-4E82-5D64F191D5B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5E6817BE-7DE2-CE82-D8A7-9C6491C4DBD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223E12C-DEA5-5E67-97A2-CC0A0D93DD03}"/>
              </a:ext>
            </a:extLst>
          </p:cNvPr>
          <p:cNvSpPr>
            <a:spLocks noGrp="1" noChangeArrowheads="1"/>
          </p:cNvSpPr>
          <p:nvPr>
            <p:ph type="sldNum" sz="quarter" idx="12"/>
          </p:nvPr>
        </p:nvSpPr>
        <p:spPr/>
        <p:txBody>
          <a:bodyPr/>
          <a:lstStyle>
            <a:lvl1pPr>
              <a:defRPr smtClean="0"/>
            </a:lvl1pPr>
          </a:lstStyle>
          <a:p>
            <a:pPr>
              <a:defRPr/>
            </a:pPr>
            <a:fld id="{097DF588-C10E-41FF-B296-E6932DE3291F}" type="slidenum">
              <a:rPr lang="en-US" altLang="en-US"/>
              <a:pPr>
                <a:defRPr/>
              </a:pPr>
              <a:t>‹#›</a:t>
            </a:fld>
            <a:endParaRPr lang="en-US" altLang="en-US"/>
          </a:p>
        </p:txBody>
      </p:sp>
    </p:spTree>
    <p:extLst>
      <p:ext uri="{BB962C8B-B14F-4D97-AF65-F5344CB8AC3E}">
        <p14:creationId xmlns:p14="http://schemas.microsoft.com/office/powerpoint/2010/main" val="24872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29598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450468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a:lstStyle/>
          <a:p>
            <a:pPr lvl="0"/>
            <a:endParaRPr lang="en-US" noProof="0" dirty="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17588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184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732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65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62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34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5937EF32-3A73-9E49-F8D3-769DEEA4CDE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66D13BAB-CCC8-9908-0E69-4E65EF742A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B896BD1-1021-301F-9518-E7A85D1A5FAF}"/>
              </a:ext>
            </a:extLst>
          </p:cNvPr>
          <p:cNvSpPr>
            <a:spLocks noGrp="1" noChangeArrowheads="1"/>
          </p:cNvSpPr>
          <p:nvPr>
            <p:ph type="sldNum" sz="quarter" idx="12"/>
          </p:nvPr>
        </p:nvSpPr>
        <p:spPr/>
        <p:txBody>
          <a:bodyPr/>
          <a:lstStyle>
            <a:lvl1pPr>
              <a:defRPr smtClean="0"/>
            </a:lvl1pPr>
          </a:lstStyle>
          <a:p>
            <a:pPr>
              <a:defRPr/>
            </a:pPr>
            <a:fld id="{C07200EB-991A-4FE1-91DB-C9F6DE8B1E46}" type="slidenum">
              <a:rPr lang="en-US" altLang="en-US"/>
              <a:pPr>
                <a:defRPr/>
              </a:pPr>
              <a:t>‹#›</a:t>
            </a:fld>
            <a:endParaRPr lang="en-US" altLang="en-US"/>
          </a:p>
        </p:txBody>
      </p:sp>
    </p:spTree>
    <p:extLst>
      <p:ext uri="{BB962C8B-B14F-4D97-AF65-F5344CB8AC3E}">
        <p14:creationId xmlns:p14="http://schemas.microsoft.com/office/powerpoint/2010/main" val="39366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382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671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072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43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123880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11/12/2022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992996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003626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11/12/2022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3814391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324373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261235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235A3-BD51-1D0D-6A40-B4EE136F3D7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7EB1D6E-ACB1-9323-44A7-5F03367CA35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E5D8DE6C-B1E9-5CDC-5121-025F8CAAEF50}"/>
              </a:ext>
            </a:extLst>
          </p:cNvPr>
          <p:cNvSpPr>
            <a:spLocks noGrp="1" noChangeArrowheads="1"/>
          </p:cNvSpPr>
          <p:nvPr>
            <p:ph type="sldNum" sz="quarter" idx="12"/>
          </p:nvPr>
        </p:nvSpPr>
        <p:spPr/>
        <p:txBody>
          <a:bodyPr/>
          <a:lstStyle>
            <a:lvl1pPr>
              <a:defRPr smtClean="0"/>
            </a:lvl1pPr>
          </a:lstStyle>
          <a:p>
            <a:pPr>
              <a:defRPr/>
            </a:pPr>
            <a:fld id="{D27244FE-3536-43D2-B673-EDB4061C6948}" type="slidenum">
              <a:rPr lang="en-US" altLang="en-US"/>
              <a:pPr>
                <a:defRPr/>
              </a:pPr>
              <a:t>‹#›</a:t>
            </a:fld>
            <a:endParaRPr lang="en-US" altLang="en-US"/>
          </a:p>
        </p:txBody>
      </p:sp>
    </p:spTree>
    <p:extLst>
      <p:ext uri="{BB962C8B-B14F-4D97-AF65-F5344CB8AC3E}">
        <p14:creationId xmlns:p14="http://schemas.microsoft.com/office/powerpoint/2010/main" val="68634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309836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2F70D892-2506-5E33-0376-D02C52F5229C}"/>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0F157F0-DFFA-FE53-A99B-F9D245B8575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FFA34E0-AAB2-8AD3-8695-0580B6F9D2F0}"/>
              </a:ext>
            </a:extLst>
          </p:cNvPr>
          <p:cNvSpPr>
            <a:spLocks noGrp="1" noChangeArrowheads="1"/>
          </p:cNvSpPr>
          <p:nvPr>
            <p:ph type="sldNum" sz="quarter" idx="12"/>
          </p:nvPr>
        </p:nvSpPr>
        <p:spPr/>
        <p:txBody>
          <a:bodyPr/>
          <a:lstStyle>
            <a:lvl1pPr>
              <a:defRPr smtClean="0"/>
            </a:lvl1pPr>
          </a:lstStyle>
          <a:p>
            <a:pPr>
              <a:defRPr/>
            </a:pPr>
            <a:fld id="{790E2EA2-9CE6-4C73-B271-57490F731DCA}" type="slidenum">
              <a:rPr lang="en-US" altLang="en-US"/>
              <a:pPr>
                <a:defRPr/>
              </a:pPr>
              <a:t>‹#›</a:t>
            </a:fld>
            <a:endParaRPr lang="en-US" altLang="en-US"/>
          </a:p>
        </p:txBody>
      </p:sp>
    </p:spTree>
    <p:extLst>
      <p:ext uri="{BB962C8B-B14F-4D97-AF65-F5344CB8AC3E}">
        <p14:creationId xmlns:p14="http://schemas.microsoft.com/office/powerpoint/2010/main" val="22413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4A56C7CA-64A8-D8AB-8C56-7B59A47FA322}"/>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DAC97FC5-7DE4-4504-4379-D095F0A3240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E0EA6888-75FB-407B-E137-7C0DA57838B5}"/>
              </a:ext>
            </a:extLst>
          </p:cNvPr>
          <p:cNvSpPr>
            <a:spLocks noGrp="1" noChangeArrowheads="1"/>
          </p:cNvSpPr>
          <p:nvPr>
            <p:ph type="sldNum" sz="quarter" idx="12"/>
          </p:nvPr>
        </p:nvSpPr>
        <p:spPr/>
        <p:txBody>
          <a:bodyPr/>
          <a:lstStyle>
            <a:lvl1pPr>
              <a:defRPr smtClean="0"/>
            </a:lvl1pPr>
          </a:lstStyle>
          <a:p>
            <a:pPr>
              <a:defRPr/>
            </a:pPr>
            <a:fld id="{E668F61C-35DC-4B79-9FA1-3558FF7CE09B}" type="slidenum">
              <a:rPr lang="en-US" altLang="en-US"/>
              <a:pPr>
                <a:defRPr/>
              </a:pPr>
              <a:t>‹#›</a:t>
            </a:fld>
            <a:endParaRPr lang="en-US" altLang="en-US"/>
          </a:p>
        </p:txBody>
      </p:sp>
    </p:spTree>
    <p:extLst>
      <p:ext uri="{BB962C8B-B14F-4D97-AF65-F5344CB8AC3E}">
        <p14:creationId xmlns:p14="http://schemas.microsoft.com/office/powerpoint/2010/main" val="2118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1DD59262-0348-DB43-7E7B-92C258FB255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DC22EFCA-0ADF-73AB-718F-D6C4756242E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F69623EC-8E66-C2A1-C82E-50446D4197C9}"/>
              </a:ext>
            </a:extLst>
          </p:cNvPr>
          <p:cNvSpPr>
            <a:spLocks noGrp="1" noChangeArrowheads="1"/>
          </p:cNvSpPr>
          <p:nvPr>
            <p:ph type="sldNum" sz="quarter" idx="12"/>
          </p:nvPr>
        </p:nvSpPr>
        <p:spPr/>
        <p:txBody>
          <a:bodyPr/>
          <a:lstStyle>
            <a:lvl1pPr>
              <a:defRPr smtClean="0"/>
            </a:lvl1pPr>
          </a:lstStyle>
          <a:p>
            <a:pPr>
              <a:defRPr/>
            </a:pPr>
            <a:fld id="{9E6B5554-FA75-4E86-A13A-CDAF27C31F27}" type="slidenum">
              <a:rPr lang="en-US" altLang="en-US"/>
              <a:pPr>
                <a:defRPr/>
              </a:pPr>
              <a:t>‹#›</a:t>
            </a:fld>
            <a:endParaRPr lang="en-US" altLang="en-US"/>
          </a:p>
        </p:txBody>
      </p:sp>
    </p:spTree>
    <p:extLst>
      <p:ext uri="{BB962C8B-B14F-4D97-AF65-F5344CB8AC3E}">
        <p14:creationId xmlns:p14="http://schemas.microsoft.com/office/powerpoint/2010/main" val="9499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8086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7BBBC5D-39C0-E83A-5F26-88A169227C2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3F80C0-AA45-72F0-A4B7-DCADBFCA120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D097DFC1-5EF0-A826-3C29-6B3F7C405E72}"/>
              </a:ext>
            </a:extLst>
          </p:cNvPr>
          <p:cNvSpPr>
            <a:spLocks noGrp="1" noChangeArrowheads="1"/>
          </p:cNvSpPr>
          <p:nvPr>
            <p:ph type="sldNum" sz="quarter" idx="12"/>
          </p:nvPr>
        </p:nvSpPr>
        <p:spPr/>
        <p:txBody>
          <a:bodyPr/>
          <a:lstStyle>
            <a:lvl1pPr>
              <a:defRPr smtClean="0"/>
            </a:lvl1pPr>
          </a:lstStyle>
          <a:p>
            <a:pPr>
              <a:defRPr/>
            </a:pPr>
            <a:fld id="{632669C9-D97E-449C-B1B0-CABC96403C34}" type="slidenum">
              <a:rPr lang="en-US" altLang="en-US"/>
              <a:pPr>
                <a:defRPr/>
              </a:pPr>
              <a:t>‹#›</a:t>
            </a:fld>
            <a:endParaRPr lang="en-US" altLang="en-US"/>
          </a:p>
        </p:txBody>
      </p:sp>
    </p:spTree>
    <p:extLst>
      <p:ext uri="{BB962C8B-B14F-4D97-AF65-F5344CB8AC3E}">
        <p14:creationId xmlns:p14="http://schemas.microsoft.com/office/powerpoint/2010/main" val="30837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5796B415-E482-0ABA-87A0-CF66D881747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08D26D7-8F88-895C-B231-C63EC1D0670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4FDBDD0-D3A8-D202-0F4C-75688DA285CE}"/>
              </a:ext>
            </a:extLst>
          </p:cNvPr>
          <p:cNvSpPr>
            <a:spLocks noGrp="1" noChangeArrowheads="1"/>
          </p:cNvSpPr>
          <p:nvPr>
            <p:ph type="sldNum" sz="quarter" idx="12"/>
          </p:nvPr>
        </p:nvSpPr>
        <p:spPr/>
        <p:txBody>
          <a:bodyPr/>
          <a:lstStyle>
            <a:lvl1pPr>
              <a:defRPr smtClean="0"/>
            </a:lvl1pPr>
          </a:lstStyle>
          <a:p>
            <a:pPr>
              <a:defRPr/>
            </a:pPr>
            <a:fld id="{95F2AD91-684D-4D77-AE4F-2CFFE84A6A71}" type="slidenum">
              <a:rPr lang="en-US" altLang="en-US"/>
              <a:pPr>
                <a:defRPr/>
              </a:pPr>
              <a:t>‹#›</a:t>
            </a:fld>
            <a:endParaRPr lang="en-US" altLang="en-US"/>
          </a:p>
        </p:txBody>
      </p:sp>
    </p:spTree>
    <p:extLst>
      <p:ext uri="{BB962C8B-B14F-4D97-AF65-F5344CB8AC3E}">
        <p14:creationId xmlns:p14="http://schemas.microsoft.com/office/powerpoint/2010/main" val="149991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98F0CD2-8E28-0196-2B26-040A583C6489}"/>
              </a:ext>
            </a:extLst>
          </p:cNvPr>
          <p:cNvGrpSpPr>
            <a:grpSpLocks/>
          </p:cNvGrpSpPr>
          <p:nvPr/>
        </p:nvGrpSpPr>
        <p:grpSpPr bwMode="auto">
          <a:xfrm>
            <a:off x="0" y="0"/>
            <a:ext cx="1447800" cy="6854825"/>
            <a:chOff x="0" y="0"/>
            <a:chExt cx="684" cy="4318"/>
          </a:xfrm>
        </p:grpSpPr>
        <p:sp>
          <p:nvSpPr>
            <p:cNvPr id="37891" name="Rectangle 3">
              <a:extLst>
                <a:ext uri="{FF2B5EF4-FFF2-40B4-BE49-F238E27FC236}">
                  <a16:creationId xmlns:a16="http://schemas.microsoft.com/office/drawing/2014/main" id="{BB28B39A-E552-3243-F67E-DA18870268C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FCB39ADA-4387-5DD4-28D3-9480AB72F3D7}"/>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8B0C6602-F639-5FF2-13F4-62EAD51D1696}"/>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03D73D7-C1C9-1F9F-9156-897E51A52E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984B52C-C345-1619-72BA-35241F7FF4A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FC40FBFC-9328-2626-2A2A-843732ADD5EC}"/>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7E796C2-EC83-41DF-32FE-84200B6E8EE0}"/>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FC65B5C8-ADB8-A9DF-EB80-09996DBE7228}"/>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DBAF225-8136-E87B-5E24-DCDE94C1298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5BC7E8EF-8C04-A673-7ED5-22EA9BA090D7}"/>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575602DD-0195-2369-8B20-1FD7CB5DD90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55A6B12-CEA4-7A4B-B26B-C37BD9D490E2}"/>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C5B6AD59-D9AD-A619-2310-146068F4F69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8DF078F1-3624-65E0-F813-01653BA1FBF5}"/>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E7FFD1C5-5065-2213-A7B8-F31B102BF8B3}"/>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474C445E-6488-B759-B05E-A0A0748DF76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8FC28E01-3CA8-64CF-53B6-1D77F3C8DD8B}"/>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B2EF0E4F-38F2-2617-D353-7A8B3F4B0E7A}"/>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69CD4C2E-0864-CB18-2D98-6CE2A0B3E97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E4414374-1987-AEB8-AC5F-39138DB4EEF4}"/>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87D23D71-082D-405F-8DFB-580E202116B8}"/>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30E38449-3B1A-762A-2A09-87BD60464194}"/>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12C6C5D3-B6BA-69C8-1A1D-D1448CF1581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FFF76EB3-BCEA-B27F-CFF0-C9C8FC7236E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2F758DF3-4D4C-0233-EF2C-D41F3FC477C9}"/>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B1A45B67-BE29-966A-BA20-798AEE868A1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26C85B8-E762-C0D3-8900-C8552716E4B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16A85AA8-9E00-93D6-4CA4-056F304D84D3}"/>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FC4DA4F8-F364-FC0A-66C6-A42931313429}"/>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7534B785-AB1C-68C7-47CA-274FC621DEB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C6A67BE9-9829-C337-9ED4-C84175EF393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422AEB7-F477-5522-3120-A38F7B0705E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37923" name="Rectangle 35">
            <a:extLst>
              <a:ext uri="{FF2B5EF4-FFF2-40B4-BE49-F238E27FC236}">
                <a16:creationId xmlns:a16="http://schemas.microsoft.com/office/drawing/2014/main" id="{7576B130-125F-A0FC-67DD-9C3B36684BD0}"/>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37924" name="Rectangle 36">
            <a:extLst>
              <a:ext uri="{FF2B5EF4-FFF2-40B4-BE49-F238E27FC236}">
                <a16:creationId xmlns:a16="http://schemas.microsoft.com/office/drawing/2014/main" id="{AF845C94-12CA-E9B2-4CAF-C37AF5A423D9}"/>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37925" name="Rectangle 37">
            <a:extLst>
              <a:ext uri="{FF2B5EF4-FFF2-40B4-BE49-F238E27FC236}">
                <a16:creationId xmlns:a16="http://schemas.microsoft.com/office/drawing/2014/main" id="{65C1B6AF-2BB9-6F77-3A5B-ED41E3F9E63F}"/>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65A036BE-C698-4817-B8F4-7690D465CCD6}" type="slidenum">
              <a:rPr lang="en-US" altLang="en-US" smtClean="0"/>
              <a:pPr>
                <a:defRPr/>
              </a:pPr>
              <a:t>‹#›</a:t>
            </a:fld>
            <a:endParaRPr lang="en-US" altLang="en-US" dirty="0"/>
          </a:p>
        </p:txBody>
      </p:sp>
      <p:sp>
        <p:nvSpPr>
          <p:cNvPr id="37926" name="Rectangle 38">
            <a:extLst>
              <a:ext uri="{FF2B5EF4-FFF2-40B4-BE49-F238E27FC236}">
                <a16:creationId xmlns:a16="http://schemas.microsoft.com/office/drawing/2014/main" id="{26638F89-1808-5990-DF77-B55C8ED61663}"/>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64" r:id="rId13"/>
    <p:sldLayoutId id="2147483765"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443242"/>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4" name="Picture 3" descr="A picture containing text, nature, cloud&#10;&#10;Description automatically generated">
            <a:extLst>
              <a:ext uri="{FF2B5EF4-FFF2-40B4-BE49-F238E27FC236}">
                <a16:creationId xmlns:a16="http://schemas.microsoft.com/office/drawing/2014/main" id="{8CF67377-A97C-A301-B0CE-6C20FB982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57200"/>
            <a:ext cx="8128000" cy="457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170587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09800" y="228600"/>
            <a:ext cx="7772400" cy="12192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 15:51; 1 Thess 4:15)</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387" name="Rectangle 3"/>
          <p:cNvSpPr>
            <a:spLocks noGrp="1" noChangeArrowheads="1"/>
          </p:cNvSpPr>
          <p:nvPr>
            <p:ph idx="1"/>
          </p:nvPr>
        </p:nvSpPr>
        <p:spPr>
          <a:xfrm>
            <a:off x="1714500" y="1600200"/>
            <a:ext cx="8763000" cy="41148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Imminency definition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5:8; 1 Thess 1:10; 1 Cor 1:7; Philip 3:20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to be looking for Jesus Christ and not the Antichrist!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Motivator (Holiness, Evangelism)</a:t>
            </a:r>
          </a:p>
        </p:txBody>
      </p:sp>
      <p:pic>
        <p:nvPicPr>
          <p:cNvPr id="4" name="Picture 2">
            <a:extLst>
              <a:ext uri="{FF2B5EF4-FFF2-40B4-BE49-F238E27FC236}">
                <a16:creationId xmlns:a16="http://schemas.microsoft.com/office/drawing/2014/main" id="{9561CFD7-4A67-4A5F-82C5-7EC1306F366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53600" y="762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A272FE-121C-07C6-A132-AE8D12F49505}"/>
              </a:ext>
            </a:extLst>
          </p:cNvPr>
          <p:cNvPicPr>
            <a:picLocks noChangeAspect="1"/>
          </p:cNvPicPr>
          <p:nvPr/>
        </p:nvPicPr>
        <p:blipFill>
          <a:blip r:embed="rId2"/>
          <a:stretch>
            <a:fillRect/>
          </a:stretch>
        </p:blipFill>
        <p:spPr>
          <a:xfrm>
            <a:off x="0" y="0"/>
            <a:ext cx="12192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7881" y="3688080"/>
            <a:ext cx="1056238" cy="1280160"/>
          </a:xfrm>
          <a:prstGeom prst="rect">
            <a:avLst/>
          </a:prstGeom>
          <a:ln>
            <a:solidFill>
              <a:schemeClr val="tx1"/>
            </a:solidFill>
          </a:ln>
        </p:spPr>
      </p:pic>
      <p:sp>
        <p:nvSpPr>
          <p:cNvPr id="3" name="Rectangle 2">
            <a:extLst>
              <a:ext uri="{FF2B5EF4-FFF2-40B4-BE49-F238E27FC236}">
                <a16:creationId xmlns:a16="http://schemas.microsoft.com/office/drawing/2014/main" id="{A240BBFD-3BCA-4D4C-AFB8-F750B1DF6001}"/>
              </a:ext>
            </a:extLst>
          </p:cNvPr>
          <p:cNvSpPr/>
          <p:nvPr/>
        </p:nvSpPr>
        <p:spPr>
          <a:xfrm>
            <a:off x="609599" y="0"/>
            <a:ext cx="10972799" cy="3790781"/>
          </a:xfrm>
          <a:prstGeom prst="rect">
            <a:avLst/>
          </a:prstGeom>
        </p:spPr>
        <p:txBody>
          <a:bodyPr wrap="square">
            <a:spAutoFit/>
          </a:bodyPr>
          <a:lstStyle/>
          <a:p>
            <a:pPr marR="0" algn="ctr">
              <a:spcBef>
                <a:spcPts val="0"/>
              </a:spcBef>
              <a:spcAft>
                <a:spcPts val="1200"/>
              </a:spcAft>
              <a:buClr>
                <a:schemeClr val="tx2"/>
              </a:buClr>
              <a:buSzPct val="75000"/>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14:1–4</a:t>
            </a:r>
          </a:p>
          <a:p>
            <a:pPr marL="0" marR="0" algn="just">
              <a:spcBef>
                <a:spcPts val="0"/>
              </a:spcBef>
              <a:spcAft>
                <a:spcPts val="0"/>
              </a:spcAft>
            </a:pPr>
            <a:r>
              <a:rPr lang="en-US" sz="3150" baseline="30000" dirty="0">
                <a:effectLst>
                  <a:outerShdw blurRad="38100" dist="38100" dir="2700000" algn="tl">
                    <a:srgbClr val="000000">
                      <a:alpha val="43137"/>
                    </a:srgbClr>
                  </a:outerShdw>
                </a:effectLst>
                <a:latin typeface="Calibri" panose="020F0502020204030204" pitchFamily="34" charset="0"/>
              </a:rPr>
              <a:t>1</a:t>
            </a:r>
            <a:r>
              <a:rPr lang="en-US" sz="315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150" baseline="30000" dirty="0">
                <a:effectLst>
                  <a:outerShdw blurRad="38100" dist="38100" dir="2700000" algn="tl">
                    <a:srgbClr val="000000">
                      <a:alpha val="43137"/>
                    </a:srgbClr>
                  </a:outerShdw>
                </a:effectLst>
                <a:latin typeface="Calibri" panose="020F0502020204030204" pitchFamily="34" charset="0"/>
              </a:rPr>
              <a:t>2</a:t>
            </a:r>
            <a:r>
              <a:rPr lang="en-US" sz="315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150" baseline="30000" dirty="0">
                <a:effectLst>
                  <a:outerShdw blurRad="38100" dist="38100" dir="2700000" algn="tl">
                    <a:srgbClr val="000000">
                      <a:alpha val="43137"/>
                    </a:srgbClr>
                  </a:outerShdw>
                </a:effectLst>
                <a:latin typeface="Calibri" panose="020F0502020204030204" pitchFamily="34" charset="0"/>
              </a:rPr>
              <a:t>3</a:t>
            </a:r>
            <a:r>
              <a:rPr lang="en-US" sz="3150" dirty="0">
                <a:effectLst>
                  <a:outerShdw blurRad="38100" dist="38100" dir="2700000" algn="tl">
                    <a:srgbClr val="000000">
                      <a:alpha val="43137"/>
                    </a:srgbClr>
                  </a:outerShdw>
                </a:effectLst>
                <a:latin typeface="Calibri" panose="020F0502020204030204" pitchFamily="34" charset="0"/>
              </a:rPr>
              <a:t> If I go and prepare a place for you, </a:t>
            </a:r>
            <a:r>
              <a:rPr lang="en-US" sz="3150" b="1" u="sng" dirty="0">
                <a:solidFill>
                  <a:srgbClr val="FFFFCC"/>
                </a:solidFill>
                <a:effectLst>
                  <a:outerShdw blurRad="38100" dist="38100" dir="2700000" algn="tl">
                    <a:srgbClr val="000000">
                      <a:alpha val="43137"/>
                    </a:srgbClr>
                  </a:outerShdw>
                </a:effectLst>
                <a:latin typeface="Calibri" panose="020F0502020204030204" pitchFamily="34" charset="0"/>
              </a:rPr>
              <a:t>I will come again and receive you to Myself</a:t>
            </a:r>
            <a:r>
              <a:rPr lang="en-US" sz="3150" dirty="0">
                <a:effectLst>
                  <a:outerShdw blurRad="38100" dist="38100" dir="2700000" algn="tl">
                    <a:srgbClr val="000000">
                      <a:alpha val="43137"/>
                    </a:srgbClr>
                  </a:outerShdw>
                </a:effectLst>
                <a:latin typeface="Calibri" panose="020F0502020204030204" pitchFamily="34" charset="0"/>
              </a:rPr>
              <a:t>, that where I am, </a:t>
            </a:r>
            <a:r>
              <a:rPr lang="en-US" sz="3150" i="1" dirty="0">
                <a:effectLst>
                  <a:outerShdw blurRad="38100" dist="38100" dir="2700000" algn="tl">
                    <a:srgbClr val="000000">
                      <a:alpha val="43137"/>
                    </a:srgbClr>
                  </a:outerShdw>
                </a:effectLst>
                <a:latin typeface="Calibri" panose="020F0502020204030204" pitchFamily="34" charset="0"/>
              </a:rPr>
              <a:t>there</a:t>
            </a:r>
            <a:r>
              <a:rPr lang="en-US" sz="3150" dirty="0">
                <a:effectLst>
                  <a:outerShdw blurRad="38100" dist="38100" dir="2700000" algn="tl">
                    <a:srgbClr val="000000">
                      <a:alpha val="43137"/>
                    </a:srgbClr>
                  </a:outerShdw>
                </a:effectLst>
                <a:latin typeface="Calibri" panose="020F0502020204030204" pitchFamily="34" charset="0"/>
              </a:rPr>
              <a:t> you may be also. </a:t>
            </a:r>
            <a:r>
              <a:rPr lang="en-US" sz="3150" baseline="30000" dirty="0">
                <a:effectLst>
                  <a:outerShdw blurRad="38100" dist="38100" dir="2700000" algn="tl">
                    <a:srgbClr val="000000">
                      <a:alpha val="43137"/>
                    </a:srgbClr>
                  </a:outerShdw>
                </a:effectLst>
                <a:latin typeface="Calibri" panose="020F0502020204030204" pitchFamily="34" charset="0"/>
              </a:rPr>
              <a:t>4</a:t>
            </a:r>
            <a:r>
              <a:rPr lang="en-US" sz="315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2943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09600" y="1600200"/>
            <a:ext cx="10972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Four criteria may be suggested, any one of which indicates imminence: (1) The passage speaks of Christ’s return as at any moment. (2) The passage speaks of Christ’s return as ‘near,’ without stating any signs that must precede His coming. (3) The passage speaks of Christ’s return as something that gives believers hope and encouragement, without indicating that these believers will suffer tribulation. (4) The passage speaks of Christ’s return as giving hope without relating it to God’s judgment of unbelievers.</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0179" name="TextBox 3"/>
          <p:cNvSpPr txBox="1">
            <a:spLocks noChangeArrowheads="1"/>
          </p:cNvSpPr>
          <p:nvPr/>
        </p:nvSpPr>
        <p:spPr bwMode="auto">
          <a:xfrm>
            <a:off x="3629025" y="228600"/>
            <a:ext cx="493395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600"/>
              </a:spcAft>
              <a:buClrTx/>
              <a:buSzTx/>
              <a:buFontTx/>
              <a:buNone/>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Wayne Brindle</a:t>
            </a:r>
          </a:p>
          <a:p>
            <a:pPr algn="ctr" eaLnBrk="1" hangingPunct="1">
              <a:spcBef>
                <a:spcPct val="0"/>
              </a:spcBef>
              <a:buClrTx/>
              <a:buSzTx/>
              <a:buFontTx/>
              <a:buNone/>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"Biblical Evidence for the Imminence of the Rapture,"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158, no. 630 (April-June 2001): 138-51.</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6D5AF9A7-AEAC-44B8-88C3-411AE05D10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76200"/>
            <a:ext cx="822960" cy="1097280"/>
          </a:xfrm>
          <a:prstGeom prst="rect">
            <a:avLst/>
          </a:prstGeom>
          <a:ln>
            <a:solidFill>
              <a:schemeClr val="tx1"/>
            </a:solidFill>
          </a:ln>
        </p:spPr>
      </p:pic>
    </p:spTree>
    <p:extLst>
      <p:ext uri="{BB962C8B-B14F-4D97-AF65-F5344CB8AC3E}">
        <p14:creationId xmlns:p14="http://schemas.microsoft.com/office/powerpoint/2010/main" val="298735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A768F-E806-A1B2-AB32-92B3AEA54FA5}"/>
              </a:ext>
            </a:extLst>
          </p:cNvPr>
          <p:cNvPicPr>
            <a:picLocks noChangeAspect="1"/>
          </p:cNvPicPr>
          <p:nvPr/>
        </p:nvPicPr>
        <p:blipFill>
          <a:blip r:embed="rId2"/>
          <a:stretch>
            <a:fillRect/>
          </a:stretch>
        </p:blipFill>
        <p:spPr>
          <a:xfrm>
            <a:off x="2001823" y="228600"/>
            <a:ext cx="8188355" cy="6400800"/>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1160" y="190500"/>
            <a:ext cx="8869680" cy="6477000"/>
          </a:xfrm>
          <a:prstGeom prst="rect">
            <a:avLst/>
          </a:prstGeom>
          <a:ln w="28575">
            <a:solidFill>
              <a:srgbClr val="FFFFCC"/>
            </a:solidFill>
          </a:ln>
        </p:spPr>
      </p:pic>
    </p:spTree>
    <p:extLst>
      <p:ext uri="{BB962C8B-B14F-4D97-AF65-F5344CB8AC3E}">
        <p14:creationId xmlns:p14="http://schemas.microsoft.com/office/powerpoint/2010/main" val="2106710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20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609600" y="1371600"/>
            <a:ext cx="10972800" cy="5039618"/>
          </a:xfrm>
        </p:spPr>
        <p:txBody>
          <a:bodyPr/>
          <a:lstStyle/>
          <a:p>
            <a:pPr marL="0" indent="0" algn="just" eaLnBrk="1" hangingPunct="1">
              <a:spcBef>
                <a:spcPts val="0"/>
              </a:spcBef>
              <a:buNone/>
              <a:defRPr/>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IMMINENT RETURN OF CHRIST. Whether it be that coming of Christ to the earth in glory when Israel is to be delivered or that coming into the air to receive His Bride, the coming is imminent. </a:t>
            </a:r>
            <a:r>
              <a:rPr lang="en-US" b="1" u="sng" dirty="0">
                <a:solidFill>
                  <a:srgbClr val="FFFFCC"/>
                </a:solidFill>
                <a:effectLst>
                  <a:outerShdw blurRad="38100" dist="38100" dir="2700000" algn="tl">
                    <a:srgbClr val="000000">
                      <a:alpha val="43137"/>
                    </a:srgbClr>
                  </a:outerShdw>
                </a:effectLst>
              </a:rPr>
              <a:t>Scripture which directs Israel in the tribulation, which time is terminated by the glorious return of Christ as their judge and Deliverer, warns her to watch</a:t>
            </a:r>
            <a:r>
              <a:rPr lang="en-US" dirty="0">
                <a:effectLst>
                  <a:outerShdw blurRad="38100" dist="38100" dir="2700000" algn="tl">
                    <a:srgbClr val="000000">
                      <a:alpha val="43137"/>
                    </a:srgbClr>
                  </a:outerShdw>
                </a:effectLst>
              </a:rPr>
              <a:t>, for He will then come ‘as a thief in the night’ (cf. Matt. 24:32–25:13; 1 Thess. 5:1–8; 2 Pet. 3:8, 10). </a:t>
            </a:r>
            <a:r>
              <a:rPr lang="en-US" b="1" u="sng" dirty="0">
                <a:solidFill>
                  <a:srgbClr val="FFFFCC"/>
                </a:solidFill>
                <a:effectLst>
                  <a:outerShdw blurRad="38100" dist="38100" dir="2700000" algn="tl">
                    <a:srgbClr val="000000">
                      <a:alpha val="43137"/>
                    </a:srgbClr>
                  </a:outerShdw>
                </a:effectLst>
              </a:rPr>
              <a:t>Over against this, the Church is instructed to wait and to look for His return for her (1 Thess. 1:9–10; Titus 2:13; Heb. 9:28)</a:t>
            </a:r>
            <a:r>
              <a:rPr lang="en-US"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In both instances the return of Christ is . . . </a:t>
            </a:r>
            <a:endParaRPr lang="en-US" dirty="0">
              <a:effectLst>
                <a:outerShdw blurRad="38100" dist="38100" dir="2700000" algn="tl">
                  <a:srgbClr val="000000">
                    <a:alpha val="43137"/>
                  </a:srgbClr>
                </a:outerShdw>
              </a:effectLst>
            </a:endParaRPr>
          </a:p>
        </p:txBody>
      </p:sp>
      <p:sp>
        <p:nvSpPr>
          <p:cNvPr id="5" name="Rectangle 4"/>
          <p:cNvSpPr/>
          <p:nvPr/>
        </p:nvSpPr>
        <p:spPr>
          <a:xfrm>
            <a:off x="4160087" y="218182"/>
            <a:ext cx="3871829" cy="923330"/>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defRPr/>
            </a:pP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Systematic Theology</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Vol. 4, p. 367</a:t>
            </a:r>
          </a:p>
        </p:txBody>
      </p:sp>
    </p:spTree>
    <p:extLst>
      <p:ext uri="{BB962C8B-B14F-4D97-AF65-F5344CB8AC3E}">
        <p14:creationId xmlns:p14="http://schemas.microsoft.com/office/powerpoint/2010/main" val="1575728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10972800" cy="3048000"/>
          </a:xfrm>
        </p:spPr>
        <p:txBody>
          <a:bodyPr/>
          <a:lstStyle/>
          <a:p>
            <a:pPr marL="0" indent="0" algn="just" eaLnBrk="1" hangingPunct="1">
              <a:spcBef>
                <a:spcPts val="0"/>
              </a:spcBef>
              <a:buNone/>
              <a:defRPr/>
            </a:pPr>
            <a:r>
              <a:rPr lang="en-US" alt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rPr>
              <a:t> unannounced and therefore impending, within the period to which each event belongs. The return of Christ for His Church was not impending in Old Testament days; nor is the glorious appearing impending until the tribulation (2 Thess. 2:3).”</a:t>
            </a:r>
          </a:p>
        </p:txBody>
      </p:sp>
      <p:sp>
        <p:nvSpPr>
          <p:cNvPr id="7" name="Rectangle 6">
            <a:extLst>
              <a:ext uri="{FF2B5EF4-FFF2-40B4-BE49-F238E27FC236}">
                <a16:creationId xmlns:a16="http://schemas.microsoft.com/office/drawing/2014/main" id="{FD614B1D-47CB-46CB-8287-B9FABD547CF6}"/>
              </a:ext>
            </a:extLst>
          </p:cNvPr>
          <p:cNvSpPr/>
          <p:nvPr/>
        </p:nvSpPr>
        <p:spPr>
          <a:xfrm>
            <a:off x="4160087" y="218182"/>
            <a:ext cx="3871829" cy="923330"/>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defRPr/>
            </a:pP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Systematic Theology</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Vol. 4, p. 367</a:t>
            </a:r>
          </a:p>
        </p:txBody>
      </p:sp>
      <p:pic>
        <p:nvPicPr>
          <p:cNvPr id="3" name="Picture 2" descr="http://t1.gstatic.com/images?q=tbn:ANd9GcQxv3vyi4YqgamHAJTIgWkNJkLqWWIuAG2pkecTpX67vjz6XE96Kw">
            <a:extLst>
              <a:ext uri="{FF2B5EF4-FFF2-40B4-BE49-F238E27FC236}">
                <a16:creationId xmlns:a16="http://schemas.microsoft.com/office/drawing/2014/main" id="{AA9F2E3C-DCF7-2A66-2F9D-B36E016370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20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3751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609600" y="1600203"/>
            <a:ext cx="10972800" cy="3733797"/>
          </a:xfrm>
        </p:spPr>
        <p:txBody>
          <a:bodyPr/>
          <a:lstStyle/>
          <a:p>
            <a:pPr marL="0" indent="0" algn="just" eaLnBrk="1" hangingPunct="1">
              <a:buNone/>
              <a:defRPr/>
            </a:pPr>
            <a:r>
              <a:rPr lang="en-US" dirty="0">
                <a:effectLst>
                  <a:outerShdw blurRad="38100" dist="38100" dir="2700000" algn="tl">
                    <a:srgbClr val="000000">
                      <a:alpha val="43137"/>
                    </a:srgbClr>
                  </a:outerShdw>
                </a:effectLst>
              </a:rPr>
              <a:t>“It is significant that Paul in such a brief period of ministry not only led them out of darkness into the light in the gospel, but also faithfully preached to them the truth of the coming of the Lord. By contrast today, some folks who go to church year after year never hear the precious truth that Christ who came to Bethlehem so long ago is coming again and that we can be looking for that wonderful return of the Lord for His own. So, in verse 10 he reminds the believers in Thessalonica that they not only have turned to God from idols to serve the living and true God—a present work—but they also have a new hope for . . .</a:t>
            </a:r>
          </a:p>
        </p:txBody>
      </p:sp>
      <p:pic>
        <p:nvPicPr>
          <p:cNvPr id="3" name="Picture 2" descr="A person wearing glasses and smiling at the camera&#10;&#10;Description generated with very high confidence">
            <a:extLst>
              <a:ext uri="{FF2B5EF4-FFF2-40B4-BE49-F238E27FC236}">
                <a16:creationId xmlns:a16="http://schemas.microsoft.com/office/drawing/2014/main" id="{014E1AD3-C066-47F0-9EA5-C2DB78BBE5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21920"/>
            <a:ext cx="774883" cy="914400"/>
          </a:xfrm>
          <a:prstGeom prst="rect">
            <a:avLst/>
          </a:prstGeom>
          <a:ln>
            <a:solidFill>
              <a:schemeClr val="tx1"/>
            </a:solidFill>
          </a:ln>
        </p:spPr>
      </p:pic>
      <p:sp>
        <p:nvSpPr>
          <p:cNvPr id="2" name="Rectangle 1">
            <a:extLst>
              <a:ext uri="{FF2B5EF4-FFF2-40B4-BE49-F238E27FC236}">
                <a16:creationId xmlns:a16="http://schemas.microsoft.com/office/drawing/2014/main" id="{7797E9C7-3384-4043-8FE1-DFEF58A0D4FC}"/>
              </a:ext>
            </a:extLst>
          </p:cNvPr>
          <p:cNvSpPr/>
          <p:nvPr/>
        </p:nvSpPr>
        <p:spPr>
          <a:xfrm>
            <a:off x="3048000" y="235803"/>
            <a:ext cx="6096000" cy="1092607"/>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r>
              <a:rPr lang="en-US" i="1" dirty="0">
                <a:effectLst>
                  <a:outerShdw blurRad="38100" dist="38100" dir="2700000" algn="tl">
                    <a:srgbClr val="000000">
                      <a:alpha val="43137"/>
                    </a:srgbClr>
                  </a:outerShdw>
                </a:effectLst>
                <a:latin typeface="Calibri" panose="020F0502020204030204" pitchFamily="34" charset="0"/>
                <a:ea typeface="+mj-ea"/>
                <a:cs typeface="+mj-cs"/>
              </a:rPr>
              <a:t>The Thessalonian Epistles, </a:t>
            </a:r>
            <a:r>
              <a:rPr lang="en-US" dirty="0">
                <a:effectLst>
                  <a:outerShdw blurRad="38100" dist="38100" dir="2700000" algn="tl">
                    <a:srgbClr val="000000">
                      <a:alpha val="43137"/>
                    </a:srgbClr>
                  </a:outerShdw>
                </a:effectLst>
                <a:latin typeface="Calibri" panose="020F0502020204030204" pitchFamily="34" charset="0"/>
                <a:ea typeface="+mj-ea"/>
                <a:cs typeface="+mj-cs"/>
              </a:rPr>
              <a:t>17</a:t>
            </a:r>
          </a:p>
        </p:txBody>
      </p:sp>
    </p:spTree>
    <p:extLst>
      <p:ext uri="{BB962C8B-B14F-4D97-AF65-F5344CB8AC3E}">
        <p14:creationId xmlns:p14="http://schemas.microsoft.com/office/powerpoint/2010/main" val="249823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609600" y="1600203"/>
            <a:ext cx="10972800" cy="3733797"/>
          </a:xfrm>
        </p:spPr>
        <p:txBody>
          <a:bodyPr/>
          <a:lstStyle/>
          <a:p>
            <a:pPr marL="0" indent="0" algn="just" eaLnBrk="1" hangingPunct="1">
              <a:buNone/>
              <a:defRPr/>
            </a:pPr>
            <a:r>
              <a:rPr lang="en-US" dirty="0">
                <a:effectLst>
                  <a:outerShdw blurRad="38100" dist="38100" dir="2700000" algn="tl">
                    <a:srgbClr val="000000">
                      <a:alpha val="43137"/>
                    </a:srgbClr>
                  </a:outerShdw>
                </a:effectLst>
              </a:rPr>
              <a:t>. . .the future: ‘And to wait for His Son from heaven. The word ‘wait’ is in the present tense. They had turned to God in one act, but there remained the constant, day by day expectation. In other words, they were constantly looking for the return of the Lord, the coming of the Lord for His saints.”</a:t>
            </a:r>
          </a:p>
        </p:txBody>
      </p:sp>
      <p:sp>
        <p:nvSpPr>
          <p:cNvPr id="2" name="Rectangle 1">
            <a:extLst>
              <a:ext uri="{FF2B5EF4-FFF2-40B4-BE49-F238E27FC236}">
                <a16:creationId xmlns:a16="http://schemas.microsoft.com/office/drawing/2014/main" id="{7797E9C7-3384-4043-8FE1-DFEF58A0D4FC}"/>
              </a:ext>
            </a:extLst>
          </p:cNvPr>
          <p:cNvSpPr/>
          <p:nvPr/>
        </p:nvSpPr>
        <p:spPr>
          <a:xfrm>
            <a:off x="3048000" y="235803"/>
            <a:ext cx="6096000" cy="1092607"/>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r>
              <a:rPr lang="en-US" i="1" dirty="0">
                <a:effectLst>
                  <a:outerShdw blurRad="38100" dist="38100" dir="2700000" algn="tl">
                    <a:srgbClr val="000000">
                      <a:alpha val="43137"/>
                    </a:srgbClr>
                  </a:outerShdw>
                </a:effectLst>
                <a:latin typeface="Calibri" panose="020F0502020204030204" pitchFamily="34" charset="0"/>
                <a:ea typeface="+mj-ea"/>
                <a:cs typeface="+mj-cs"/>
              </a:rPr>
              <a:t>The Thessalonian Epistles, </a:t>
            </a:r>
            <a:r>
              <a:rPr lang="en-US" dirty="0">
                <a:effectLst>
                  <a:outerShdw blurRad="38100" dist="38100" dir="2700000" algn="tl">
                    <a:srgbClr val="000000">
                      <a:alpha val="43137"/>
                    </a:srgbClr>
                  </a:outerShdw>
                </a:effectLst>
                <a:latin typeface="Calibri" panose="020F0502020204030204" pitchFamily="34" charset="0"/>
                <a:ea typeface="+mj-ea"/>
                <a:cs typeface="+mj-cs"/>
              </a:rPr>
              <a:t>17</a:t>
            </a:r>
          </a:p>
        </p:txBody>
      </p:sp>
      <p:pic>
        <p:nvPicPr>
          <p:cNvPr id="4" name="Picture 3" descr="A person wearing glasses and smiling at the camera&#10;&#10;Description generated with very high confidence">
            <a:extLst>
              <a:ext uri="{FF2B5EF4-FFF2-40B4-BE49-F238E27FC236}">
                <a16:creationId xmlns:a16="http://schemas.microsoft.com/office/drawing/2014/main" id="{C72F2057-6020-67E6-3A28-72F4C53DD0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21920"/>
            <a:ext cx="774883" cy="914400"/>
          </a:xfrm>
          <a:prstGeom prst="rect">
            <a:avLst/>
          </a:prstGeom>
          <a:ln>
            <a:solidFill>
              <a:schemeClr val="tx1"/>
            </a:solidFill>
          </a:ln>
        </p:spPr>
      </p:pic>
    </p:spTree>
    <p:extLst>
      <p:ext uri="{BB962C8B-B14F-4D97-AF65-F5344CB8AC3E}">
        <p14:creationId xmlns:p14="http://schemas.microsoft.com/office/powerpoint/2010/main" val="136025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3048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extLst>
              <p:ext uri="{D42A27DB-BD31-4B8C-83A1-F6EECF244321}">
                <p14:modId xmlns:p14="http://schemas.microsoft.com/office/powerpoint/2010/main" val="1215075952"/>
              </p:ext>
            </p:extLst>
          </p:nvPr>
        </p:nvGraphicFramePr>
        <p:xfrm>
          <a:off x="975360" y="1371600"/>
          <a:ext cx="1024128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0624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3E475D7B-4742-D9BA-4513-8FAFF084FD63}"/>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idx="4294967295"/>
          </p:nvPr>
        </p:nvSpPr>
        <p:spPr>
          <a:xfrm>
            <a:off x="2209800" y="19502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52600" y="1371600"/>
            <a:ext cx="8686800" cy="4495800"/>
          </a:xfrm>
          <a:prstGeom prst="rect">
            <a:avLst/>
          </a:prstGeom>
          <a:solidFill>
            <a:schemeClr val="bg1">
              <a:lumMod val="50000"/>
            </a:schemeClr>
          </a:solidFill>
          <a:ln>
            <a:solidFill>
              <a:schemeClr val="tx1"/>
            </a:solidFill>
          </a:ln>
        </p:spPr>
      </p:pic>
    </p:spTree>
    <p:extLst>
      <p:ext uri="{BB962C8B-B14F-4D97-AF65-F5344CB8AC3E}">
        <p14:creationId xmlns:p14="http://schemas.microsoft.com/office/powerpoint/2010/main" val="3972080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E48FE6-FDF4-CC10-0BED-406561A0C480}"/>
              </a:ext>
            </a:extLst>
          </p:cNvPr>
          <p:cNvPicPr>
            <a:picLocks noChangeAspect="1"/>
          </p:cNvPicPr>
          <p:nvPr/>
        </p:nvPicPr>
        <p:blipFill>
          <a:blip r:embed="rId2"/>
          <a:stretch>
            <a:fillRect/>
          </a:stretch>
        </p:blipFill>
        <p:spPr>
          <a:xfrm>
            <a:off x="1646190" y="137160"/>
            <a:ext cx="8899621" cy="6583680"/>
          </a:xfrm>
          <a:prstGeom prst="rect">
            <a:avLst/>
          </a:prstGeom>
        </p:spPr>
      </p:pic>
    </p:spTree>
    <p:extLst>
      <p:ext uri="{BB962C8B-B14F-4D97-AF65-F5344CB8AC3E}">
        <p14:creationId xmlns:p14="http://schemas.microsoft.com/office/powerpoint/2010/main" val="111084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14500" y="228600"/>
            <a:ext cx="8763000" cy="11430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Promised Exemption from Divine Wrath</a:t>
            </a:r>
          </a:p>
        </p:txBody>
      </p:sp>
      <p:sp>
        <p:nvSpPr>
          <p:cNvPr id="23555" name="Rectangle 3"/>
          <p:cNvSpPr>
            <a:spLocks noGrp="1" noChangeArrowheads="1"/>
          </p:cNvSpPr>
          <p:nvPr>
            <p:ph idx="1"/>
          </p:nvPr>
        </p:nvSpPr>
        <p:spPr>
          <a:xfrm>
            <a:off x="609600" y="1600200"/>
            <a:ext cx="10972800" cy="2778125"/>
          </a:xfrm>
        </p:spPr>
        <p:txBody>
          <a:bodyPr/>
          <a:lstStyle/>
          <a:p>
            <a:pPr marL="457200" indent="-457200" eaLnBrk="1" hangingPunct="1">
              <a:spcBef>
                <a:spcPts val="0"/>
              </a:spcBef>
              <a:spcAft>
                <a:spcPts val="36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promise (1 Thess 1:10; 5:9; Rom 5:9; 8:1; Rev 3:10)</a:t>
            </a:r>
          </a:p>
          <a:p>
            <a:pPr marL="457200" indent="-457200" eaLnBrk="1" hangingPunct="1">
              <a:spcBef>
                <a:spcPts val="0"/>
              </a:spcBef>
              <a:spcAft>
                <a:spcPts val="36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 = divine wrath (Rev 6:16-17; 11:18; 15:1, 7; 16:1, 19)</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a:stretch>
            <a:fillRect/>
          </a:stretch>
        </p:blipFill>
        <p:spPr>
          <a:xfrm>
            <a:off x="3437914" y="3949982"/>
            <a:ext cx="5316173" cy="260321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E48FE6-FDF4-CC10-0BED-406561A0C480}"/>
              </a:ext>
            </a:extLst>
          </p:cNvPr>
          <p:cNvPicPr>
            <a:picLocks noChangeAspect="1"/>
          </p:cNvPicPr>
          <p:nvPr/>
        </p:nvPicPr>
        <p:blipFill>
          <a:blip r:embed="rId2"/>
          <a:stretch>
            <a:fillRect/>
          </a:stretch>
        </p:blipFill>
        <p:spPr>
          <a:xfrm>
            <a:off x="1646190" y="137160"/>
            <a:ext cx="8899621" cy="65836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09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alt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
            </a: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Six Seals (Revelation 6)</a:t>
            </a:r>
          </a:p>
        </p:txBody>
      </p:sp>
      <p:sp>
        <p:nvSpPr>
          <p:cNvPr id="77827" name="Content Placeholder 2"/>
          <p:cNvSpPr>
            <a:spLocks noGrp="1"/>
          </p:cNvSpPr>
          <p:nvPr>
            <p:ph idx="1"/>
          </p:nvPr>
        </p:nvSpPr>
        <p:spPr>
          <a:xfrm>
            <a:off x="1066800" y="1600201"/>
            <a:ext cx="8343900" cy="4906963"/>
          </a:xfrm>
        </p:spPr>
        <p:txBody>
          <a:bodyPr/>
          <a:lstStyle/>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6:1-2 – Advent of antichrist</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6:3-4 – War</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6:5-6 – Famine</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6:7-8 – Death</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6:9-11 – Martyrdoms</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6:12-17 – Cosmic disturbances</a:t>
            </a:r>
          </a:p>
        </p:txBody>
      </p:sp>
      <p:pic>
        <p:nvPicPr>
          <p:cNvPr id="2" name="Picture 1">
            <a:extLst>
              <a:ext uri="{FF2B5EF4-FFF2-40B4-BE49-F238E27FC236}">
                <a16:creationId xmlns:a16="http://schemas.microsoft.com/office/drawing/2014/main" id="{19DD4A54-5A56-A9E8-F1BB-3C39E26811B1}"/>
              </a:ext>
            </a:extLst>
          </p:cNvPr>
          <p:cNvPicPr>
            <a:picLocks noChangeAspect="1"/>
          </p:cNvPicPr>
          <p:nvPr/>
        </p:nvPicPr>
        <p:blipFill>
          <a:blip r:embed="rId2"/>
          <a:stretch>
            <a:fillRect/>
          </a:stretch>
        </p:blipFill>
        <p:spPr>
          <a:xfrm rot="16200000">
            <a:off x="8650685" y="3139282"/>
            <a:ext cx="3167854" cy="1828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514350" eaLnBrk="1" fontAlgn="auto" hangingPunct="1">
              <a:spcBef>
                <a:spcPts val="0"/>
              </a:spcBef>
              <a:spcAft>
                <a:spcPts val="1200"/>
              </a:spcAft>
              <a:buNone/>
              <a:defRPr/>
            </a:pPr>
            <a:r>
              <a:rPr lang="en-US" sz="4000" kern="1200" dirty="0">
                <a:solidFill>
                  <a:schemeClr val="tx2"/>
                </a:solidFill>
                <a:ea typeface="+mj-ea"/>
                <a:cs typeface="Calibri" panose="020F0502020204030204" pitchFamily="34" charset="0"/>
              </a:rPr>
              <a:t>Revelation 6:16-17</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“16</a:t>
            </a:r>
            <a:r>
              <a:rPr lang="en-US" sz="3600" dirty="0">
                <a:effectLst>
                  <a:outerShdw blurRad="38100" dist="38100" dir="2700000" algn="tl">
                    <a:srgbClr val="000000">
                      <a:alpha val="43137"/>
                    </a:srgbClr>
                  </a:outerShdw>
                </a:effectLst>
                <a:cs typeface="Calibri" panose="020F0502020204030204" pitchFamily="34" charset="0"/>
              </a:rPr>
              <a:t> and they said to the mountains and the rocks, ‘Fall on us and hide us from the sight of Him who sits on the throne, and from the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wrath</a:t>
            </a:r>
            <a:r>
              <a:rPr lang="en-US" sz="3600" u="sng"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orgḗ</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600" dirty="0">
                <a:effectLst>
                  <a:outerShdw blurRad="38100" dist="38100" dir="2700000" algn="tl">
                    <a:srgbClr val="000000">
                      <a:alpha val="43137"/>
                    </a:srgbClr>
                  </a:outerShdw>
                </a:effectLst>
                <a:cs typeface="Calibri" panose="020F0502020204030204" pitchFamily="34" charset="0"/>
              </a:rPr>
              <a:t>of the Lamb; </a:t>
            </a:r>
            <a:r>
              <a:rPr lang="en-US" sz="3600" baseline="30000" dirty="0">
                <a:effectLst>
                  <a:outerShdw blurRad="38100" dist="38100" dir="2700000" algn="tl">
                    <a:srgbClr val="000000">
                      <a:alpha val="43137"/>
                    </a:srgbClr>
                  </a:outerShdw>
                </a:effectLst>
                <a:cs typeface="Calibri" panose="020F0502020204030204" pitchFamily="34" charset="0"/>
              </a:rPr>
              <a:t>17</a:t>
            </a:r>
            <a:r>
              <a:rPr lang="en-US" sz="3600" dirty="0">
                <a:effectLst>
                  <a:outerShdw blurRad="38100" dist="38100" dir="2700000" algn="tl">
                    <a:srgbClr val="000000">
                      <a:alpha val="43137"/>
                    </a:srgbClr>
                  </a:outerShdw>
                </a:effectLst>
                <a:cs typeface="Calibri" panose="020F0502020204030204" pitchFamily="34" charset="0"/>
              </a:rPr>
              <a:t> for the great day of Their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wrath</a:t>
            </a:r>
            <a:r>
              <a:rPr lang="en-US" sz="3600" u="sng"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orgḗ</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600" dirty="0">
                <a:effectLst>
                  <a:outerShdw blurRad="38100" dist="38100" dir="2700000" algn="tl">
                    <a:srgbClr val="000000">
                      <a:alpha val="43137"/>
                    </a:srgbClr>
                  </a:outerShdw>
                </a:effectLst>
                <a:cs typeface="Calibri" panose="020F0502020204030204" pitchFamily="34" charset="0"/>
              </a:rPr>
              <a:t>has come, and who is able to stand?’”</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1952629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2933700" y="227012"/>
            <a:ext cx="6324600" cy="1144588"/>
          </a:xfrm>
        </p:spPr>
        <p:txBody>
          <a:bodyPr/>
          <a:lstStyle/>
          <a:p>
            <a:pPr lvl="0" algn="ctr" eaLnBrk="1" hangingPunct="1">
              <a:spcBef>
                <a:spcPts val="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6:16-17</a:t>
            </a:r>
            <a:b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 Thomas, Revelation 1–7: An Exegetical Commentary, ed. Kenneth Barker (Chicago: Moody, 1992), 457-58. </a:t>
            </a:r>
          </a:p>
        </p:txBody>
      </p:sp>
      <p:sp>
        <p:nvSpPr>
          <p:cNvPr id="35843" name="Rectangle 3"/>
          <p:cNvSpPr>
            <a:spLocks noGrp="1"/>
          </p:cNvSpPr>
          <p:nvPr>
            <p:ph type="body" sz="half" idx="2"/>
          </p:nvPr>
        </p:nvSpPr>
        <p:spPr>
          <a:xfrm>
            <a:off x="609600" y="1600200"/>
            <a:ext cx="10972800" cy="5087938"/>
          </a:xfrm>
        </p:spPr>
        <p:txBody>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"Mankind in his rebellion correctly analyzes the cosmic and terrestrial disturbances as a part of the great end-time day of wrath from the one sitting on the throne and from the Lamb. The 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ēlethen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come") is aorist indicative, referring to a previous arrival of wrath, not something that is about to take place. Men see the arrival of this day at least as early as the cosmic upheavals that characterize the sixth seal (6:12-14), but upon reflection they probably recognize that it was already in effect with the death of one-fourth of the population (6:7-8), the worldwide famine (6:5-6), and the global warfare (6:3-4). . . .</a:t>
            </a:r>
          </a:p>
        </p:txBody>
      </p:sp>
      <p:pic>
        <p:nvPicPr>
          <p:cNvPr id="61445" name="Picture 2" descr="https://encrypted-tbn3.gstatic.com/images?q=tbn:ANd9GcRR4VQVxzrvddGZwdcX10jRK8c4rNR7mJ6YoXpiuHi-m_8PZjB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1" y="150812"/>
            <a:ext cx="785293" cy="1097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2933700" y="227012"/>
            <a:ext cx="6324600" cy="1144588"/>
          </a:xfrm>
        </p:spPr>
        <p:txBody>
          <a:bodyPr/>
          <a:lstStyle/>
          <a:p>
            <a:pPr lvl="0" algn="ctr" eaLnBrk="1" hangingPunct="1">
              <a:spcBef>
                <a:spcPts val="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6:16-17</a:t>
            </a:r>
            <a:b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 Thomas, Revelation 1–7: An Exegetical Commentary, ed. Kenneth Barker (Chicago: Moody, 1992), 457-58. </a:t>
            </a:r>
          </a:p>
        </p:txBody>
      </p:sp>
      <p:sp>
        <p:nvSpPr>
          <p:cNvPr id="35843" name="Rectangle 3"/>
          <p:cNvSpPr>
            <a:spLocks noGrp="1"/>
          </p:cNvSpPr>
          <p:nvPr>
            <p:ph type="body" sz="half" idx="2"/>
          </p:nvPr>
        </p:nvSpPr>
        <p:spPr>
          <a:xfrm>
            <a:off x="609600" y="1600200"/>
            <a:ext cx="10972800" cy="2667000"/>
          </a:xfrm>
        </p:spPr>
        <p:txBody>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rapid sequence of all of these events could not escape notice, but the light of their true explanation does not dawn upon human consciousness until the severe phenomena of the sixth seal arrive." </a:t>
            </a:r>
          </a:p>
        </p:txBody>
      </p:sp>
      <p:pic>
        <p:nvPicPr>
          <p:cNvPr id="61445" name="Picture 2" descr="https://encrypted-tbn3.gstatic.com/images?q=tbn:ANd9GcRR4VQVxzrvddGZwdcX10jRK8c4rNR7mJ6YoXpiuHi-m_8PZjB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1" y="150812"/>
            <a:ext cx="785293" cy="1097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2D2C177-B024-4E82-D251-C9F8932B27E0}"/>
              </a:ext>
            </a:extLst>
          </p:cNvPr>
          <p:cNvPicPr>
            <a:picLocks noChangeAspect="1"/>
          </p:cNvPicPr>
          <p:nvPr/>
        </p:nvPicPr>
        <p:blipFill>
          <a:blip r:embed="rId3"/>
          <a:stretch>
            <a:fillRect/>
          </a:stretch>
        </p:blipFill>
        <p:spPr>
          <a:xfrm>
            <a:off x="3653350" y="3733800"/>
            <a:ext cx="4885301" cy="2743200"/>
          </a:xfrm>
          <a:prstGeom prst="rect">
            <a:avLst/>
          </a:prstGeom>
          <a:ln>
            <a:solidFill>
              <a:schemeClr val="tx1"/>
            </a:solidFill>
          </a:ln>
        </p:spPr>
      </p:pic>
    </p:spTree>
    <p:extLst>
      <p:ext uri="{BB962C8B-B14F-4D97-AF65-F5344CB8AC3E}">
        <p14:creationId xmlns:p14="http://schemas.microsoft.com/office/powerpoint/2010/main" val="3496819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EB2036A-2BB5-D8FF-0E45-B015E7D620CE}"/>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First Thessalonians 1:10 and the </a:t>
            </a:r>
            <a:br>
              <a:rPr lang="en-US" altLang="en-US" sz="4000" dirty="0"/>
            </a:br>
            <a:r>
              <a:rPr lang="en-US" altLang="en-US" sz="4000" dirty="0"/>
              <a:t>Pre-</a:t>
            </a:r>
            <a:r>
              <a:rPr lang="en-US" altLang="en-US" sz="4000" dirty="0" err="1"/>
              <a:t>Tribulational</a:t>
            </a:r>
            <a:r>
              <a:rPr lang="en-US" altLang="en-US" sz="4000" dirty="0"/>
              <a:t> Rapture</a:t>
            </a:r>
          </a:p>
        </p:txBody>
      </p:sp>
      <p:sp>
        <p:nvSpPr>
          <p:cNvPr id="17411" name="Rectangle 3">
            <a:extLst>
              <a:ext uri="{FF2B5EF4-FFF2-40B4-BE49-F238E27FC236}">
                <a16:creationId xmlns:a16="http://schemas.microsoft.com/office/drawing/2014/main" id="{12C5BFFC-1569-22C1-C010-A5DFA3FBF056}"/>
              </a:ext>
            </a:extLst>
          </p:cNvPr>
          <p:cNvSpPr>
            <a:spLocks noGrp="1" noChangeArrowheads="1"/>
          </p:cNvSpPr>
          <p:nvPr>
            <p:ph type="body" idx="1"/>
          </p:nvPr>
        </p:nvSpPr>
        <p:spPr>
          <a:xfrm>
            <a:off x="1066800" y="1946275"/>
            <a:ext cx="7754145" cy="4114800"/>
          </a:xfrm>
        </p:spPr>
        <p:txBody>
          <a:bodyPr/>
          <a:lstStyle/>
          <a:p>
            <a:pPr marL="457200" indent="-457200" eaLnBrk="1" hangingPunct="1">
              <a:spcBef>
                <a:spcPts val="0"/>
              </a:spcBef>
              <a:spcAft>
                <a:spcPts val="3600"/>
              </a:spcAft>
              <a:defRPr/>
            </a:pPr>
            <a:r>
              <a:rPr lang="en-US" dirty="0"/>
              <a:t>Ek vs. para/</a:t>
            </a:r>
            <a:r>
              <a:rPr lang="en-US" dirty="0" err="1"/>
              <a:t>en</a:t>
            </a:r>
            <a:endParaRPr lang="en-US" dirty="0"/>
          </a:p>
          <a:p>
            <a:pPr marL="457200" indent="-457200" eaLnBrk="1" hangingPunct="1">
              <a:spcBef>
                <a:spcPts val="0"/>
              </a:spcBef>
              <a:spcAft>
                <a:spcPts val="3600"/>
              </a:spcAft>
              <a:defRPr/>
            </a:pPr>
            <a:r>
              <a:rPr lang="en-US" dirty="0"/>
              <a:t>Imminency</a:t>
            </a:r>
          </a:p>
          <a:p>
            <a:pPr marL="457200" indent="-457200" eaLnBrk="1" hangingPunct="1">
              <a:spcBef>
                <a:spcPts val="0"/>
              </a:spcBef>
              <a:spcAft>
                <a:spcPts val="3600"/>
              </a:spcAft>
              <a:defRPr/>
            </a:pPr>
            <a:r>
              <a:rPr lang="en-US" dirty="0"/>
              <a:t>Prepare for the Tribulation?</a:t>
            </a:r>
          </a:p>
          <a:p>
            <a:pPr marL="457200" indent="-457200" eaLnBrk="1" hangingPunct="1">
              <a:spcBef>
                <a:spcPts val="0"/>
              </a:spcBef>
              <a:spcAft>
                <a:spcPts val="3600"/>
              </a:spcAft>
              <a:defRPr/>
            </a:pPr>
            <a:r>
              <a:rPr lang="en-US" dirty="0"/>
              <a:t>Rescues/from (2 Cor 1:10)</a:t>
            </a:r>
          </a:p>
          <a:p>
            <a:pPr marL="457200" indent="-457200" eaLnBrk="1" hangingPunct="1">
              <a:spcBef>
                <a:spcPts val="0"/>
              </a:spcBef>
              <a:spcAft>
                <a:spcPts val="3600"/>
              </a:spcAft>
              <a:defRPr/>
            </a:pPr>
            <a:endParaRPr lang="en-US" dirty="0"/>
          </a:p>
        </p:txBody>
      </p:sp>
      <p:pic>
        <p:nvPicPr>
          <p:cNvPr id="4" name="Picture 3">
            <a:extLst>
              <a:ext uri="{FF2B5EF4-FFF2-40B4-BE49-F238E27FC236}">
                <a16:creationId xmlns:a16="http://schemas.microsoft.com/office/drawing/2014/main" id="{AC26C85E-192E-6874-89EC-F58F49D5C0E0}"/>
              </a:ext>
            </a:extLst>
          </p:cNvPr>
          <p:cNvPicPr>
            <a:picLocks noChangeAspect="1"/>
          </p:cNvPicPr>
          <p:nvPr/>
        </p:nvPicPr>
        <p:blipFill>
          <a:blip r:embed="rId2"/>
          <a:stretch>
            <a:fillRect/>
          </a:stretch>
        </p:blipFill>
        <p:spPr>
          <a:xfrm>
            <a:off x="8229600" y="2133600"/>
            <a:ext cx="3344418" cy="3200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514350" eaLnBrk="1" fontAlgn="auto" hangingPunct="1">
              <a:spcBef>
                <a:spcPts val="0"/>
              </a:spcBef>
              <a:spcAft>
                <a:spcPts val="1200"/>
              </a:spcAft>
              <a:buNone/>
              <a:defRPr/>
            </a:pPr>
            <a:r>
              <a:rPr lang="en-US" sz="4000" kern="1200" dirty="0">
                <a:solidFill>
                  <a:schemeClr val="tx2"/>
                </a:solidFill>
                <a:ea typeface="+mj-ea"/>
                <a:cs typeface="Calibri" panose="020F0502020204030204" pitchFamily="34" charset="0"/>
              </a:rPr>
              <a:t>1 Thessalonians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and to wait for His Son from heaven, whom He raised from the dead, that is Jesus, 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rescues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the wrath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to come..”</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156585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5E2C15E-7BA6-5307-FDAD-A3935DACD47A}"/>
              </a:ext>
            </a:extLst>
          </p:cNvPr>
          <p:cNvGraphicFramePr>
            <a:graphicFrameLocks noGrp="1"/>
          </p:cNvGraphicFramePr>
          <p:nvPr>
            <p:extLst>
              <p:ext uri="{D42A27DB-BD31-4B8C-83A1-F6EECF244321}">
                <p14:modId xmlns:p14="http://schemas.microsoft.com/office/powerpoint/2010/main" val="735910678"/>
              </p:ext>
            </p:extLst>
          </p:nvPr>
        </p:nvGraphicFramePr>
        <p:xfrm>
          <a:off x="685800" y="1600200"/>
          <a:ext cx="7239000" cy="3566160"/>
        </p:xfrm>
        <a:graphic>
          <a:graphicData uri="http://schemas.openxmlformats.org/drawingml/2006/table">
            <a:tbl>
              <a:tblPr firstRow="1" bandRow="1">
                <a:tableStyleId>{E8B1032C-EA38-4F05-BA0D-38AFFFC7BED3}</a:tableStyleId>
              </a:tblPr>
              <a:tblGrid>
                <a:gridCol w="3619500">
                  <a:extLst>
                    <a:ext uri="{9D8B030D-6E8A-4147-A177-3AD203B41FA5}">
                      <a16:colId xmlns:a16="http://schemas.microsoft.com/office/drawing/2014/main" val="2471753490"/>
                    </a:ext>
                  </a:extLst>
                </a:gridCol>
                <a:gridCol w="3619500">
                  <a:extLst>
                    <a:ext uri="{9D8B030D-6E8A-4147-A177-3AD203B41FA5}">
                      <a16:colId xmlns:a16="http://schemas.microsoft.com/office/drawing/2014/main" val="4163398497"/>
                    </a:ext>
                  </a:extLst>
                </a:gridCol>
              </a:tblGrid>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 THESSALONIANS 1-3</a:t>
                      </a:r>
                      <a:endParaRPr kumimoji="0" lang="en-US" sz="2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1 THESSALONIANS 4-5</a:t>
                      </a:r>
                      <a:endParaRPr kumimoji="0" lang="en-US" sz="2800" b="1" i="0"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75045717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Personal Experience</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Practical Exhortation</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284413506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Looking Back</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Looking Forward</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1311439648"/>
                  </a:ext>
                </a:extLst>
              </a:tr>
            </a:tbl>
          </a:graphicData>
        </a:graphic>
      </p:graphicFrame>
      <p:pic>
        <p:nvPicPr>
          <p:cNvPr id="2" name="Picture 1">
            <a:extLst>
              <a:ext uri="{FF2B5EF4-FFF2-40B4-BE49-F238E27FC236}">
                <a16:creationId xmlns:a16="http://schemas.microsoft.com/office/drawing/2014/main" id="{3607D159-1E0C-F52A-9C5C-FF8A688F1725}"/>
              </a:ext>
            </a:extLst>
          </p:cNvPr>
          <p:cNvPicPr>
            <a:picLocks noChangeAspect="1"/>
          </p:cNvPicPr>
          <p:nvPr/>
        </p:nvPicPr>
        <p:blipFill>
          <a:blip r:embed="rId2"/>
          <a:stretch>
            <a:fillRect/>
          </a:stretch>
        </p:blipFill>
        <p:spPr>
          <a:xfrm>
            <a:off x="867006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9C4EA9C-41DB-479A-E80E-9719B2B8D8FF}"/>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514350" eaLnBrk="1" fontAlgn="auto" hangingPunct="1">
              <a:spcBef>
                <a:spcPts val="0"/>
              </a:spcBef>
              <a:spcAft>
                <a:spcPts val="1200"/>
              </a:spcAft>
              <a:buNone/>
              <a:defRPr/>
            </a:pPr>
            <a:r>
              <a:rPr lang="en-US" sz="4000" kern="1200" dirty="0">
                <a:solidFill>
                  <a:schemeClr val="tx2"/>
                </a:solidFill>
                <a:ea typeface="+mj-ea"/>
                <a:cs typeface="Calibri" panose="020F0502020204030204" pitchFamily="34" charset="0"/>
              </a:rPr>
              <a:t>2 Corinthians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delivered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so great a peril of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death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thanatos</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and will deliver us, He on whom we have set our hope. And He will yet deliver us.”</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3504824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dirty="0">
                <a:solidFill>
                  <a:srgbClr val="FFFFCC"/>
                </a:solidFill>
              </a:rPr>
              <a:t>Personal (1</a:t>
            </a:r>
            <a:r>
              <a:rPr lang="en-US" sz="2800" b="1" dirty="0">
                <a:solidFill>
                  <a:srgbClr val="FFFFCC"/>
                </a:solidFill>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b="1" u="sng" dirty="0">
                <a:solidFill>
                  <a:srgbClr val="FFFFCC"/>
                </a:solidFill>
              </a:rPr>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713321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7F7F087-A902-1529-00B3-172D97E6433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Pauline Motives? (2:1-12)</a:t>
            </a:r>
          </a:p>
        </p:txBody>
      </p:sp>
      <p:sp>
        <p:nvSpPr>
          <p:cNvPr id="18435" name="Rectangle 3">
            <a:extLst>
              <a:ext uri="{FF2B5EF4-FFF2-40B4-BE49-F238E27FC236}">
                <a16:creationId xmlns:a16="http://schemas.microsoft.com/office/drawing/2014/main" id="{39F4505B-2F97-5274-9895-B571507A8D38}"/>
              </a:ext>
            </a:extLst>
          </p:cNvPr>
          <p:cNvSpPr>
            <a:spLocks noGrp="1" noChangeArrowheads="1"/>
          </p:cNvSpPr>
          <p:nvPr>
            <p:ph type="body" idx="1"/>
          </p:nvPr>
        </p:nvSpPr>
        <p:spPr>
          <a:xfrm>
            <a:off x="2647157" y="1600200"/>
            <a:ext cx="6897687" cy="4460875"/>
          </a:xfrm>
        </p:spPr>
        <p:txBody>
          <a:bodyPr/>
          <a:lstStyle/>
          <a:p>
            <a:pPr marL="457200" indent="-457200" eaLnBrk="1" hangingPunct="1">
              <a:spcBef>
                <a:spcPts val="0"/>
              </a:spcBef>
              <a:spcAft>
                <a:spcPts val="2400"/>
              </a:spcAft>
              <a:defRPr/>
            </a:pPr>
            <a:r>
              <a:rPr lang="en-US" dirty="0"/>
              <a:t>2:1-2-Message, motives, and method</a:t>
            </a:r>
          </a:p>
          <a:p>
            <a:pPr marL="457200" indent="-457200" eaLnBrk="1" hangingPunct="1">
              <a:spcBef>
                <a:spcPts val="0"/>
              </a:spcBef>
              <a:spcAft>
                <a:spcPts val="2400"/>
              </a:spcAft>
              <a:defRPr/>
            </a:pPr>
            <a:r>
              <a:rPr lang="en-US" dirty="0"/>
              <a:t>2:3-12-Elaboration</a:t>
            </a:r>
          </a:p>
          <a:p>
            <a:pPr marL="914400" lvl="1" indent="-457200" eaLnBrk="1" hangingPunct="1">
              <a:spcAft>
                <a:spcPts val="2400"/>
              </a:spcAft>
              <a:defRPr/>
            </a:pPr>
            <a:r>
              <a:rPr lang="en-US" dirty="0"/>
              <a:t>Message (2:3-4)</a:t>
            </a:r>
          </a:p>
          <a:p>
            <a:pPr marL="914400" lvl="1" indent="-457200" eaLnBrk="1" hangingPunct="1">
              <a:spcAft>
                <a:spcPts val="2400"/>
              </a:spcAft>
              <a:defRPr/>
            </a:pPr>
            <a:r>
              <a:rPr lang="en-US" dirty="0"/>
              <a:t>Motives (2:5-8)</a:t>
            </a:r>
          </a:p>
          <a:p>
            <a:pPr marL="914400" lvl="1" indent="-457200" eaLnBrk="1" hangingPunct="1">
              <a:spcAft>
                <a:spcPts val="2400"/>
              </a:spcAft>
              <a:defRPr/>
            </a:pPr>
            <a:r>
              <a:rPr lang="en-US" dirty="0"/>
              <a:t>Method (2:9-12)</a:t>
            </a:r>
          </a:p>
        </p:txBody>
      </p:sp>
      <p:pic>
        <p:nvPicPr>
          <p:cNvPr id="4" name="Picture 3">
            <a:extLst>
              <a:ext uri="{FF2B5EF4-FFF2-40B4-BE49-F238E27FC236}">
                <a16:creationId xmlns:a16="http://schemas.microsoft.com/office/drawing/2014/main" id="{B814494C-C255-CD40-94E5-D40A0A472D20}"/>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7F7F087-A902-1529-00B3-172D97E6433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Pauline Motives? (2:1-12)</a:t>
            </a:r>
          </a:p>
        </p:txBody>
      </p:sp>
      <p:sp>
        <p:nvSpPr>
          <p:cNvPr id="18435" name="Rectangle 3">
            <a:extLst>
              <a:ext uri="{FF2B5EF4-FFF2-40B4-BE49-F238E27FC236}">
                <a16:creationId xmlns:a16="http://schemas.microsoft.com/office/drawing/2014/main" id="{39F4505B-2F97-5274-9895-B571507A8D38}"/>
              </a:ext>
            </a:extLst>
          </p:cNvPr>
          <p:cNvSpPr>
            <a:spLocks noGrp="1" noChangeArrowheads="1"/>
          </p:cNvSpPr>
          <p:nvPr>
            <p:ph type="body" idx="1"/>
          </p:nvPr>
        </p:nvSpPr>
        <p:spPr>
          <a:xfrm>
            <a:off x="2647157" y="1600200"/>
            <a:ext cx="7716043" cy="4460875"/>
          </a:xfrm>
        </p:spPr>
        <p:txBody>
          <a:bodyPr/>
          <a:lstStyle/>
          <a:p>
            <a:pPr marL="457200" indent="-457200" eaLnBrk="1" hangingPunct="1">
              <a:spcBef>
                <a:spcPts val="0"/>
              </a:spcBef>
              <a:spcAft>
                <a:spcPts val="2400"/>
              </a:spcAft>
              <a:defRPr/>
            </a:pPr>
            <a:r>
              <a:rPr lang="en-US" b="1" u="sng" dirty="0">
                <a:solidFill>
                  <a:srgbClr val="FFFFCC"/>
                </a:solidFill>
              </a:rPr>
              <a:t>2:1-2-Message, motives, and method</a:t>
            </a:r>
          </a:p>
          <a:p>
            <a:pPr marL="457200" indent="-457200" eaLnBrk="1" hangingPunct="1">
              <a:spcBef>
                <a:spcPts val="0"/>
              </a:spcBef>
              <a:spcAft>
                <a:spcPts val="2400"/>
              </a:spcAft>
              <a:defRPr/>
            </a:pPr>
            <a:r>
              <a:rPr lang="en-US" dirty="0"/>
              <a:t>2:3-12-Elaboration</a:t>
            </a:r>
          </a:p>
          <a:p>
            <a:pPr marL="914400" lvl="1" indent="-457200" eaLnBrk="1" hangingPunct="1">
              <a:spcAft>
                <a:spcPts val="2400"/>
              </a:spcAft>
              <a:defRPr/>
            </a:pPr>
            <a:r>
              <a:rPr lang="en-US" dirty="0"/>
              <a:t>Message (2:3-4)</a:t>
            </a:r>
          </a:p>
          <a:p>
            <a:pPr marL="914400" lvl="1" indent="-457200" eaLnBrk="1" hangingPunct="1">
              <a:spcAft>
                <a:spcPts val="2400"/>
              </a:spcAft>
              <a:defRPr/>
            </a:pPr>
            <a:r>
              <a:rPr lang="en-US" dirty="0"/>
              <a:t>Motives (2:5-8)</a:t>
            </a:r>
          </a:p>
          <a:p>
            <a:pPr marL="914400" lvl="1" indent="-457200" eaLnBrk="1" hangingPunct="1">
              <a:spcAft>
                <a:spcPts val="2400"/>
              </a:spcAft>
              <a:defRPr/>
            </a:pPr>
            <a:r>
              <a:rPr lang="en-US" dirty="0"/>
              <a:t>Method (2:9-12)</a:t>
            </a:r>
          </a:p>
        </p:txBody>
      </p:sp>
      <p:pic>
        <p:nvPicPr>
          <p:cNvPr id="4" name="Picture 3">
            <a:extLst>
              <a:ext uri="{FF2B5EF4-FFF2-40B4-BE49-F238E27FC236}">
                <a16:creationId xmlns:a16="http://schemas.microsoft.com/office/drawing/2014/main" id="{B814494C-C255-CD40-94E5-D40A0A472D2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908472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1ACA90F-8759-9E5D-1F9F-8A39144CF501}"/>
              </a:ext>
            </a:extLst>
          </p:cNvPr>
          <p:cNvPicPr>
            <a:picLocks noChangeAspect="1"/>
          </p:cNvPicPr>
          <p:nvPr/>
        </p:nvPicPr>
        <p:blipFill>
          <a:blip r:embed="rId3"/>
          <a:stretch>
            <a:fillRect/>
          </a:stretch>
        </p:blipFill>
        <p:spPr>
          <a:xfrm>
            <a:off x="2819400" y="865717"/>
            <a:ext cx="2359917" cy="1011766"/>
          </a:xfrm>
          <a:prstGeom prst="rect">
            <a:avLst/>
          </a:prstGeom>
        </p:spPr>
      </p:pic>
    </p:spTree>
    <p:extLst>
      <p:ext uri="{BB962C8B-B14F-4D97-AF65-F5344CB8AC3E}">
        <p14:creationId xmlns:p14="http://schemas.microsoft.com/office/powerpoint/2010/main" val="3427647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a:extLst>
              <a:ext uri="{FF2B5EF4-FFF2-40B4-BE49-F238E27FC236}">
                <a16:creationId xmlns:a16="http://schemas.microsoft.com/office/drawing/2014/main" id="{18C6265D-EB20-461E-AAB3-6BF18CC470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6763" y="228600"/>
            <a:ext cx="887847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D59317B2-169B-7F4B-988F-8DC2BB3DFDDB}"/>
              </a:ext>
            </a:extLst>
          </p:cNvPr>
          <p:cNvSpPr>
            <a:spLocks noChangeArrowheads="1"/>
          </p:cNvSpPr>
          <p:nvPr/>
        </p:nvSpPr>
        <p:spPr bwMode="auto">
          <a:xfrm>
            <a:off x="4953000" y="1458384"/>
            <a:ext cx="2057400" cy="1056216"/>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Tree>
    <p:extLst>
      <p:ext uri="{BB962C8B-B14F-4D97-AF65-F5344CB8AC3E}">
        <p14:creationId xmlns:p14="http://schemas.microsoft.com/office/powerpoint/2010/main" val="1510312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7F7F087-A902-1529-00B3-172D97E6433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Pauline Motives? (2:1-12)</a:t>
            </a:r>
          </a:p>
        </p:txBody>
      </p:sp>
      <p:sp>
        <p:nvSpPr>
          <p:cNvPr id="18435" name="Rectangle 3">
            <a:extLst>
              <a:ext uri="{FF2B5EF4-FFF2-40B4-BE49-F238E27FC236}">
                <a16:creationId xmlns:a16="http://schemas.microsoft.com/office/drawing/2014/main" id="{39F4505B-2F97-5274-9895-B571507A8D38}"/>
              </a:ext>
            </a:extLst>
          </p:cNvPr>
          <p:cNvSpPr>
            <a:spLocks noGrp="1" noChangeArrowheads="1"/>
          </p:cNvSpPr>
          <p:nvPr>
            <p:ph type="body" idx="1"/>
          </p:nvPr>
        </p:nvSpPr>
        <p:spPr>
          <a:xfrm>
            <a:off x="2647157" y="1600200"/>
            <a:ext cx="6897687" cy="4460875"/>
          </a:xfrm>
        </p:spPr>
        <p:txBody>
          <a:bodyPr/>
          <a:lstStyle/>
          <a:p>
            <a:pPr marL="457200" indent="-457200" eaLnBrk="1" hangingPunct="1">
              <a:spcBef>
                <a:spcPts val="0"/>
              </a:spcBef>
              <a:spcAft>
                <a:spcPts val="2400"/>
              </a:spcAft>
              <a:defRPr/>
            </a:pPr>
            <a:r>
              <a:rPr lang="en-US" dirty="0"/>
              <a:t>2:1-2-Message, motives, and method</a:t>
            </a:r>
          </a:p>
          <a:p>
            <a:pPr marL="457200" indent="-457200" eaLnBrk="1" hangingPunct="1">
              <a:spcBef>
                <a:spcPts val="0"/>
              </a:spcBef>
              <a:spcAft>
                <a:spcPts val="2400"/>
              </a:spcAft>
              <a:defRPr/>
            </a:pPr>
            <a:r>
              <a:rPr lang="en-US" b="1" u="sng" dirty="0">
                <a:solidFill>
                  <a:srgbClr val="FFFFCC"/>
                </a:solidFill>
              </a:rPr>
              <a:t>2:3-12-Elaboration</a:t>
            </a:r>
          </a:p>
          <a:p>
            <a:pPr marL="914400" lvl="1" indent="-457200" eaLnBrk="1" hangingPunct="1">
              <a:spcAft>
                <a:spcPts val="2400"/>
              </a:spcAft>
              <a:defRPr/>
            </a:pPr>
            <a:r>
              <a:rPr lang="en-US" dirty="0"/>
              <a:t>Message (2:3-4)</a:t>
            </a:r>
          </a:p>
          <a:p>
            <a:pPr marL="914400" lvl="1" indent="-457200" eaLnBrk="1" hangingPunct="1">
              <a:spcAft>
                <a:spcPts val="2400"/>
              </a:spcAft>
              <a:defRPr/>
            </a:pPr>
            <a:r>
              <a:rPr lang="en-US" dirty="0"/>
              <a:t>Motives (2:5-8)</a:t>
            </a:r>
          </a:p>
          <a:p>
            <a:pPr marL="914400" lvl="1" indent="-457200" eaLnBrk="1" hangingPunct="1">
              <a:spcAft>
                <a:spcPts val="2400"/>
              </a:spcAft>
              <a:defRPr/>
            </a:pPr>
            <a:r>
              <a:rPr lang="en-US" dirty="0"/>
              <a:t>Method (2:9-12)</a:t>
            </a:r>
          </a:p>
        </p:txBody>
      </p:sp>
      <p:pic>
        <p:nvPicPr>
          <p:cNvPr id="4" name="Picture 3">
            <a:extLst>
              <a:ext uri="{FF2B5EF4-FFF2-40B4-BE49-F238E27FC236}">
                <a16:creationId xmlns:a16="http://schemas.microsoft.com/office/drawing/2014/main" id="{B814494C-C255-CD40-94E5-D40A0A472D2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761293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7F7F087-A902-1529-00B3-172D97E6433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Pauline Motives? (2:1-12)</a:t>
            </a:r>
          </a:p>
        </p:txBody>
      </p:sp>
      <p:sp>
        <p:nvSpPr>
          <p:cNvPr id="18435" name="Rectangle 3">
            <a:extLst>
              <a:ext uri="{FF2B5EF4-FFF2-40B4-BE49-F238E27FC236}">
                <a16:creationId xmlns:a16="http://schemas.microsoft.com/office/drawing/2014/main" id="{39F4505B-2F97-5274-9895-B571507A8D38}"/>
              </a:ext>
            </a:extLst>
          </p:cNvPr>
          <p:cNvSpPr>
            <a:spLocks noGrp="1" noChangeArrowheads="1"/>
          </p:cNvSpPr>
          <p:nvPr>
            <p:ph type="body" idx="1"/>
          </p:nvPr>
        </p:nvSpPr>
        <p:spPr>
          <a:xfrm>
            <a:off x="2647157" y="1600200"/>
            <a:ext cx="6897687" cy="4460875"/>
          </a:xfrm>
        </p:spPr>
        <p:txBody>
          <a:bodyPr/>
          <a:lstStyle/>
          <a:p>
            <a:pPr marL="457200" indent="-457200" eaLnBrk="1" hangingPunct="1">
              <a:spcBef>
                <a:spcPts val="0"/>
              </a:spcBef>
              <a:spcAft>
                <a:spcPts val="2400"/>
              </a:spcAft>
              <a:defRPr/>
            </a:pPr>
            <a:r>
              <a:rPr lang="en-US" dirty="0"/>
              <a:t>2:1-2-Message, motives, and method</a:t>
            </a:r>
          </a:p>
          <a:p>
            <a:pPr marL="457200" indent="-457200" eaLnBrk="1" hangingPunct="1">
              <a:spcBef>
                <a:spcPts val="0"/>
              </a:spcBef>
              <a:spcAft>
                <a:spcPts val="2400"/>
              </a:spcAft>
              <a:defRPr/>
            </a:pPr>
            <a:r>
              <a:rPr lang="en-US" b="1" dirty="0">
                <a:solidFill>
                  <a:srgbClr val="FFFFCC"/>
                </a:solidFill>
              </a:rPr>
              <a:t>2:3-12-Elaboration</a:t>
            </a:r>
          </a:p>
          <a:p>
            <a:pPr marL="914400" lvl="1" indent="-457200" eaLnBrk="1" hangingPunct="1">
              <a:spcAft>
                <a:spcPts val="2400"/>
              </a:spcAft>
              <a:defRPr/>
            </a:pPr>
            <a:r>
              <a:rPr lang="en-US" b="1" u="sng" dirty="0">
                <a:solidFill>
                  <a:srgbClr val="FFFFCC"/>
                </a:solidFill>
              </a:rPr>
              <a:t>Message (2:3-4)</a:t>
            </a:r>
          </a:p>
          <a:p>
            <a:pPr marL="914400" lvl="1" indent="-457200" eaLnBrk="1" hangingPunct="1">
              <a:spcAft>
                <a:spcPts val="2400"/>
              </a:spcAft>
              <a:defRPr/>
            </a:pPr>
            <a:r>
              <a:rPr lang="en-US" dirty="0"/>
              <a:t>Motives (2:5-8)</a:t>
            </a:r>
          </a:p>
          <a:p>
            <a:pPr marL="914400" lvl="1" indent="-457200" eaLnBrk="1" hangingPunct="1">
              <a:spcAft>
                <a:spcPts val="2400"/>
              </a:spcAft>
              <a:defRPr/>
            </a:pPr>
            <a:r>
              <a:rPr lang="en-US" dirty="0"/>
              <a:t>Method (2:9-12)</a:t>
            </a:r>
          </a:p>
        </p:txBody>
      </p:sp>
      <p:pic>
        <p:nvPicPr>
          <p:cNvPr id="4" name="Picture 3">
            <a:extLst>
              <a:ext uri="{FF2B5EF4-FFF2-40B4-BE49-F238E27FC236}">
                <a16:creationId xmlns:a16="http://schemas.microsoft.com/office/drawing/2014/main" id="{B814494C-C255-CD40-94E5-D40A0A472D2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791119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7F7F087-A902-1529-00B3-172D97E6433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Pauline Motives? (2:1-12)</a:t>
            </a:r>
          </a:p>
        </p:txBody>
      </p:sp>
      <p:sp>
        <p:nvSpPr>
          <p:cNvPr id="18435" name="Rectangle 3">
            <a:extLst>
              <a:ext uri="{FF2B5EF4-FFF2-40B4-BE49-F238E27FC236}">
                <a16:creationId xmlns:a16="http://schemas.microsoft.com/office/drawing/2014/main" id="{39F4505B-2F97-5274-9895-B571507A8D38}"/>
              </a:ext>
            </a:extLst>
          </p:cNvPr>
          <p:cNvSpPr>
            <a:spLocks noGrp="1" noChangeArrowheads="1"/>
          </p:cNvSpPr>
          <p:nvPr>
            <p:ph type="body" idx="1"/>
          </p:nvPr>
        </p:nvSpPr>
        <p:spPr>
          <a:xfrm>
            <a:off x="2647157" y="1600200"/>
            <a:ext cx="6897687" cy="4460875"/>
          </a:xfrm>
        </p:spPr>
        <p:txBody>
          <a:bodyPr/>
          <a:lstStyle/>
          <a:p>
            <a:pPr marL="457200" indent="-457200" eaLnBrk="1" hangingPunct="1">
              <a:spcBef>
                <a:spcPts val="0"/>
              </a:spcBef>
              <a:spcAft>
                <a:spcPts val="2400"/>
              </a:spcAft>
              <a:defRPr/>
            </a:pPr>
            <a:r>
              <a:rPr lang="en-US" dirty="0"/>
              <a:t>2:1-2-Message, motives, and method</a:t>
            </a:r>
          </a:p>
          <a:p>
            <a:pPr marL="457200" indent="-457200" eaLnBrk="1" hangingPunct="1">
              <a:spcBef>
                <a:spcPts val="0"/>
              </a:spcBef>
              <a:spcAft>
                <a:spcPts val="2400"/>
              </a:spcAft>
              <a:defRPr/>
            </a:pPr>
            <a:r>
              <a:rPr lang="en-US" b="1" dirty="0">
                <a:solidFill>
                  <a:srgbClr val="FFFFCC"/>
                </a:solidFill>
              </a:rPr>
              <a:t>2:3-12-Elaboration</a:t>
            </a:r>
          </a:p>
          <a:p>
            <a:pPr marL="914400" lvl="1" indent="-457200" eaLnBrk="1" hangingPunct="1">
              <a:spcAft>
                <a:spcPts val="2400"/>
              </a:spcAft>
              <a:defRPr/>
            </a:pPr>
            <a:r>
              <a:rPr lang="en-US" dirty="0"/>
              <a:t>Message (2:3-4)</a:t>
            </a:r>
          </a:p>
          <a:p>
            <a:pPr marL="914400" lvl="1" indent="-457200" eaLnBrk="1" hangingPunct="1">
              <a:spcAft>
                <a:spcPts val="2400"/>
              </a:spcAft>
              <a:defRPr/>
            </a:pPr>
            <a:r>
              <a:rPr lang="en-US" b="1" u="sng" dirty="0">
                <a:solidFill>
                  <a:srgbClr val="FFFFCC"/>
                </a:solidFill>
              </a:rPr>
              <a:t>Motives (2:5-8)</a:t>
            </a:r>
          </a:p>
          <a:p>
            <a:pPr marL="914400" lvl="1" indent="-457200" eaLnBrk="1" hangingPunct="1">
              <a:spcAft>
                <a:spcPts val="2400"/>
              </a:spcAft>
              <a:defRPr/>
            </a:pPr>
            <a:r>
              <a:rPr lang="en-US" dirty="0"/>
              <a:t>Method (2:9-12)</a:t>
            </a:r>
          </a:p>
        </p:txBody>
      </p:sp>
      <p:pic>
        <p:nvPicPr>
          <p:cNvPr id="4" name="Picture 3">
            <a:extLst>
              <a:ext uri="{FF2B5EF4-FFF2-40B4-BE49-F238E27FC236}">
                <a16:creationId xmlns:a16="http://schemas.microsoft.com/office/drawing/2014/main" id="{B814494C-C255-CD40-94E5-D40A0A472D2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73067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7F7F087-A902-1529-00B3-172D97E6433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Pauline Motives? (2:1-12)</a:t>
            </a:r>
          </a:p>
        </p:txBody>
      </p:sp>
      <p:sp>
        <p:nvSpPr>
          <p:cNvPr id="18435" name="Rectangle 3">
            <a:extLst>
              <a:ext uri="{FF2B5EF4-FFF2-40B4-BE49-F238E27FC236}">
                <a16:creationId xmlns:a16="http://schemas.microsoft.com/office/drawing/2014/main" id="{39F4505B-2F97-5274-9895-B571507A8D38}"/>
              </a:ext>
            </a:extLst>
          </p:cNvPr>
          <p:cNvSpPr>
            <a:spLocks noGrp="1" noChangeArrowheads="1"/>
          </p:cNvSpPr>
          <p:nvPr>
            <p:ph type="body" idx="1"/>
          </p:nvPr>
        </p:nvSpPr>
        <p:spPr>
          <a:xfrm>
            <a:off x="2647157" y="1600200"/>
            <a:ext cx="6897687" cy="4460875"/>
          </a:xfrm>
        </p:spPr>
        <p:txBody>
          <a:bodyPr/>
          <a:lstStyle/>
          <a:p>
            <a:pPr marL="457200" indent="-457200" eaLnBrk="1" hangingPunct="1">
              <a:spcBef>
                <a:spcPts val="0"/>
              </a:spcBef>
              <a:spcAft>
                <a:spcPts val="2400"/>
              </a:spcAft>
              <a:defRPr/>
            </a:pPr>
            <a:r>
              <a:rPr lang="en-US" dirty="0"/>
              <a:t>2:1-2-Message, motives, and method</a:t>
            </a:r>
          </a:p>
          <a:p>
            <a:pPr marL="457200" indent="-457200" eaLnBrk="1" hangingPunct="1">
              <a:spcBef>
                <a:spcPts val="0"/>
              </a:spcBef>
              <a:spcAft>
                <a:spcPts val="2400"/>
              </a:spcAft>
              <a:defRPr/>
            </a:pPr>
            <a:r>
              <a:rPr lang="en-US" b="1" dirty="0">
                <a:solidFill>
                  <a:srgbClr val="FFFFCC"/>
                </a:solidFill>
              </a:rPr>
              <a:t>2:3-12-Elaboration</a:t>
            </a:r>
          </a:p>
          <a:p>
            <a:pPr marL="914400" lvl="1" indent="-457200" eaLnBrk="1" hangingPunct="1">
              <a:spcAft>
                <a:spcPts val="2400"/>
              </a:spcAft>
              <a:defRPr/>
            </a:pPr>
            <a:r>
              <a:rPr lang="en-US" dirty="0"/>
              <a:t>Message (2:3-4)</a:t>
            </a:r>
          </a:p>
          <a:p>
            <a:pPr marL="914400" lvl="1" indent="-457200" eaLnBrk="1" hangingPunct="1">
              <a:spcAft>
                <a:spcPts val="2400"/>
              </a:spcAft>
              <a:defRPr/>
            </a:pPr>
            <a:r>
              <a:rPr lang="en-US" dirty="0"/>
              <a:t>Motives (2:5-8)</a:t>
            </a:r>
          </a:p>
          <a:p>
            <a:pPr marL="914400" lvl="1" indent="-457200" eaLnBrk="1" hangingPunct="1">
              <a:spcAft>
                <a:spcPts val="2400"/>
              </a:spcAft>
              <a:defRPr/>
            </a:pPr>
            <a:r>
              <a:rPr lang="en-US" b="1" u="sng" dirty="0">
                <a:solidFill>
                  <a:srgbClr val="FFFFCC"/>
                </a:solidFill>
              </a:rPr>
              <a:t>Method (2:9-12)</a:t>
            </a:r>
          </a:p>
        </p:txBody>
      </p:sp>
      <p:pic>
        <p:nvPicPr>
          <p:cNvPr id="4" name="Picture 3">
            <a:extLst>
              <a:ext uri="{FF2B5EF4-FFF2-40B4-BE49-F238E27FC236}">
                <a16:creationId xmlns:a16="http://schemas.microsoft.com/office/drawing/2014/main" id="{B814494C-C255-CD40-94E5-D40A0A472D2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90493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C062140E-6488-29DA-F662-031DA69797AD}"/>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152400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2:12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would walk in a manner worthy of the God who calls you into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own kingdom and glory.”</a:t>
            </a:r>
          </a:p>
        </p:txBody>
      </p:sp>
      <p:pic>
        <p:nvPicPr>
          <p:cNvPr id="4" name="Picture 2" descr="http://3.bp.blogspot.com/-QEkPt30fRNQ/US-EfJsZfRI/AAAAAAAASK4/JnP_SUUHRas/s1600/a.jpg">
            <a:extLst>
              <a:ext uri="{FF2B5EF4-FFF2-40B4-BE49-F238E27FC236}">
                <a16:creationId xmlns:a16="http://schemas.microsoft.com/office/drawing/2014/main" id="{BA7C4DF1-470A-48BB-BE0A-930D15369B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1" y="2755644"/>
            <a:ext cx="2981325" cy="1996794"/>
          </a:xfrm>
          <a:prstGeom prst="rect">
            <a:avLst/>
          </a:prstGeom>
          <a:noFill/>
          <a:ln w="9525">
            <a:noFill/>
            <a:miter lim="800000"/>
            <a:headEnd/>
            <a:tailEnd/>
          </a:ln>
        </p:spPr>
      </p:pic>
    </p:spTree>
    <p:extLst>
      <p:ext uri="{BB962C8B-B14F-4D97-AF65-F5344CB8AC3E}">
        <p14:creationId xmlns:p14="http://schemas.microsoft.com/office/powerpoint/2010/main" val="4206248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152400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2:12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would walk in a manner worthy of the God who calls you into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own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glory.”</a:t>
            </a:r>
          </a:p>
        </p:txBody>
      </p:sp>
      <p:pic>
        <p:nvPicPr>
          <p:cNvPr id="4" name="Picture 2" descr="http://3.bp.blogspot.com/-QEkPt30fRNQ/US-EfJsZfRI/AAAAAAAASK4/JnP_SUUHRas/s1600/a.jpg">
            <a:extLst>
              <a:ext uri="{FF2B5EF4-FFF2-40B4-BE49-F238E27FC236}">
                <a16:creationId xmlns:a16="http://schemas.microsoft.com/office/drawing/2014/main" id="{093422E7-909A-42A4-95FF-4A5E09C88B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1" y="2755644"/>
            <a:ext cx="2981325" cy="1996794"/>
          </a:xfrm>
          <a:prstGeom prst="rect">
            <a:avLst/>
          </a:prstGeom>
          <a:noFill/>
          <a:ln w="9525">
            <a:noFill/>
            <a:miter lim="800000"/>
            <a:headEnd/>
            <a:tailEnd/>
          </a:ln>
        </p:spPr>
      </p:pic>
    </p:spTree>
    <p:extLst>
      <p:ext uri="{BB962C8B-B14F-4D97-AF65-F5344CB8AC3E}">
        <p14:creationId xmlns:p14="http://schemas.microsoft.com/office/powerpoint/2010/main" val="3598795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152400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2:12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would walk in a manner worthy of the God who calls you into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own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2" descr="http://3.bp.blogspot.com/-QEkPt30fRNQ/US-EfJsZfRI/AAAAAAAASK4/JnP_SUUHRas/s1600/a.jpg">
            <a:extLst>
              <a:ext uri="{FF2B5EF4-FFF2-40B4-BE49-F238E27FC236}">
                <a16:creationId xmlns:a16="http://schemas.microsoft.com/office/drawing/2014/main" id="{093422E7-909A-42A4-95FF-4A5E09C88B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1" y="2755644"/>
            <a:ext cx="2981325" cy="1996794"/>
          </a:xfrm>
          <a:prstGeom prst="rect">
            <a:avLst/>
          </a:prstGeom>
          <a:noFill/>
          <a:ln w="9525">
            <a:noFill/>
            <a:miter lim="800000"/>
            <a:headEnd/>
            <a:tailEnd/>
          </a:ln>
        </p:spPr>
      </p:pic>
    </p:spTree>
    <p:extLst>
      <p:ext uri="{BB962C8B-B14F-4D97-AF65-F5344CB8AC3E}">
        <p14:creationId xmlns:p14="http://schemas.microsoft.com/office/powerpoint/2010/main" val="2652750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3690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1524000" y="1600200"/>
            <a:ext cx="9144000" cy="2514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preposition in the Greek is </a:t>
            </a:r>
            <a:r>
              <a:rPr lang="el-GR"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εἰς</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since believers on earth are not yet in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glory</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whole expression is manifestly proleptical, and the E. V. gives the translation,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F1FE37CA-99BB-4F8B-A0E0-30E2B2BB6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20201" y="76200"/>
            <a:ext cx="1370381" cy="914400"/>
          </a:xfrm>
          <a:prstGeom prst="rect">
            <a:avLst/>
          </a:prstGeom>
        </p:spPr>
      </p:pic>
      <p:sp>
        <p:nvSpPr>
          <p:cNvPr id="2" name="Rectangle 1">
            <a:extLst>
              <a:ext uri="{FF2B5EF4-FFF2-40B4-BE49-F238E27FC236}">
                <a16:creationId xmlns:a16="http://schemas.microsoft.com/office/drawing/2014/main" id="{B3A5C808-23C9-4437-AA74-C95A636B1A8B}"/>
              </a:ext>
            </a:extLst>
          </p:cNvPr>
          <p:cNvSpPr/>
          <p:nvPr/>
        </p:nvSpPr>
        <p:spPr>
          <a:xfrm>
            <a:off x="2819401" y="5950804"/>
            <a:ext cx="6553201" cy="830997"/>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proleptical –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representation of something in the future as if it already existed or had occurred.</a:t>
            </a:r>
          </a:p>
        </p:txBody>
      </p:sp>
    </p:spTree>
    <p:extLst>
      <p:ext uri="{BB962C8B-B14F-4D97-AF65-F5344CB8AC3E}">
        <p14:creationId xmlns:p14="http://schemas.microsoft.com/office/powerpoint/2010/main" val="2964347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8000338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1524000" y="1"/>
            <a:ext cx="9144000" cy="47397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3:10-11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day of the Lord will come like a thief, in which the heavens will pass away with a roar and the elements will be destroyed with intense heat, and the earth and its works will be burned up.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Since all these things are to be destroyed in this way,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sort of people ought you to be in holy conduct and godliness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75607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7F7F087-A902-1529-00B3-172D97E6433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Pauline Motives? (2:1-12)</a:t>
            </a:r>
          </a:p>
        </p:txBody>
      </p:sp>
      <p:sp>
        <p:nvSpPr>
          <p:cNvPr id="18435" name="Rectangle 3">
            <a:extLst>
              <a:ext uri="{FF2B5EF4-FFF2-40B4-BE49-F238E27FC236}">
                <a16:creationId xmlns:a16="http://schemas.microsoft.com/office/drawing/2014/main" id="{39F4505B-2F97-5274-9895-B571507A8D38}"/>
              </a:ext>
            </a:extLst>
          </p:cNvPr>
          <p:cNvSpPr>
            <a:spLocks noGrp="1" noChangeArrowheads="1"/>
          </p:cNvSpPr>
          <p:nvPr>
            <p:ph type="body" idx="1"/>
          </p:nvPr>
        </p:nvSpPr>
        <p:spPr>
          <a:xfrm>
            <a:off x="2647157" y="1600200"/>
            <a:ext cx="6897687" cy="4460875"/>
          </a:xfrm>
        </p:spPr>
        <p:txBody>
          <a:bodyPr/>
          <a:lstStyle/>
          <a:p>
            <a:pPr marL="457200" indent="-457200" eaLnBrk="1" hangingPunct="1">
              <a:spcBef>
                <a:spcPts val="0"/>
              </a:spcBef>
              <a:spcAft>
                <a:spcPts val="2400"/>
              </a:spcAft>
              <a:defRPr/>
            </a:pPr>
            <a:r>
              <a:rPr lang="en-US" dirty="0"/>
              <a:t>2:1-2-Message, motives, and method</a:t>
            </a:r>
          </a:p>
          <a:p>
            <a:pPr marL="457200" indent="-457200" eaLnBrk="1" hangingPunct="1">
              <a:spcBef>
                <a:spcPts val="0"/>
              </a:spcBef>
              <a:spcAft>
                <a:spcPts val="2400"/>
              </a:spcAft>
              <a:defRPr/>
            </a:pPr>
            <a:r>
              <a:rPr lang="en-US" dirty="0"/>
              <a:t>2:3-12-Elaboration</a:t>
            </a:r>
          </a:p>
          <a:p>
            <a:pPr marL="914400" lvl="1" indent="-457200" eaLnBrk="1" hangingPunct="1">
              <a:spcAft>
                <a:spcPts val="2400"/>
              </a:spcAft>
              <a:defRPr/>
            </a:pPr>
            <a:r>
              <a:rPr lang="en-US" dirty="0"/>
              <a:t>Message (2:3-4)</a:t>
            </a:r>
          </a:p>
          <a:p>
            <a:pPr marL="914400" lvl="1" indent="-457200" eaLnBrk="1" hangingPunct="1">
              <a:spcAft>
                <a:spcPts val="2400"/>
              </a:spcAft>
              <a:defRPr/>
            </a:pPr>
            <a:r>
              <a:rPr lang="en-US" dirty="0"/>
              <a:t>Motives (2:5-8)</a:t>
            </a:r>
          </a:p>
          <a:p>
            <a:pPr marL="914400" lvl="1" indent="-457200" eaLnBrk="1" hangingPunct="1">
              <a:spcAft>
                <a:spcPts val="2400"/>
              </a:spcAft>
              <a:defRPr/>
            </a:pPr>
            <a:r>
              <a:rPr lang="en-US" dirty="0"/>
              <a:t>Method (2:9-12)</a:t>
            </a:r>
          </a:p>
        </p:txBody>
      </p:sp>
      <p:pic>
        <p:nvPicPr>
          <p:cNvPr id="4" name="Picture 3">
            <a:extLst>
              <a:ext uri="{FF2B5EF4-FFF2-40B4-BE49-F238E27FC236}">
                <a16:creationId xmlns:a16="http://schemas.microsoft.com/office/drawing/2014/main" id="{B814494C-C255-CD40-94E5-D40A0A472D2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30219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dirty="0">
                <a:solidFill>
                  <a:srgbClr val="FFFFCC"/>
                </a:solidFill>
              </a:rPr>
              <a:t>Personal (1</a:t>
            </a:r>
            <a:r>
              <a:rPr lang="en-US" sz="2800" b="1" dirty="0">
                <a:solidFill>
                  <a:srgbClr val="FFFFCC"/>
                </a:solidFill>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b="1" u="sng" dirty="0">
                <a:solidFill>
                  <a:srgbClr val="FFFFCC"/>
                </a:solidFill>
              </a:rPr>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98366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u="sng" dirty="0">
                <a:solidFill>
                  <a:srgbClr val="FFFFCC"/>
                </a:solidFill>
              </a:rPr>
              <a:t>Personal (1</a:t>
            </a:r>
            <a:r>
              <a:rPr lang="en-US" sz="2800" b="1" u="sng" dirty="0">
                <a:solidFill>
                  <a:srgbClr val="FFFFCC"/>
                </a:solidFill>
                <a:cs typeface="Calibri" panose="020F0502020204030204" pitchFamily="34" charset="0"/>
              </a:rPr>
              <a:t>–3)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5C3FE94-CB13-8A02-FD3D-B271B72117C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58449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dirty="0">
                <a:solidFill>
                  <a:srgbClr val="FFFFCC"/>
                </a:solidFill>
              </a:rPr>
              <a:t>Personal (1</a:t>
            </a:r>
            <a:r>
              <a:rPr lang="en-US" sz="2800" b="1" dirty="0">
                <a:solidFill>
                  <a:srgbClr val="FFFFCC"/>
                </a:solidFill>
                <a:cs typeface="Calibri" panose="020F0502020204030204" pitchFamily="34" charset="0"/>
              </a:rPr>
              <a:t>–3)</a:t>
            </a:r>
          </a:p>
          <a:p>
            <a:pPr lvl="1" eaLnBrk="1" hangingPunct="1">
              <a:spcBef>
                <a:spcPts val="0"/>
              </a:spcBef>
              <a:spcAft>
                <a:spcPts val="1800"/>
              </a:spcAft>
              <a:defRPr/>
            </a:pPr>
            <a:r>
              <a:rPr lang="en-US" sz="2800" b="1" u="sng" dirty="0">
                <a:solidFill>
                  <a:srgbClr val="FFFFCC"/>
                </a:solidFill>
                <a:ea typeface="+mn-ea"/>
                <a:cs typeface="+mn-cs"/>
              </a:rPr>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50171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b="1" u="sng" kern="1200" dirty="0">
                <a:solidFill>
                  <a:srgbClr val="FFFFCC"/>
                </a:solidFill>
              </a:rPr>
              <a:t>Eschatological hope (1:10)</a:t>
            </a:r>
            <a:endParaRPr lang="en-US" sz="2800" b="1" u="sng" kern="1200" dirty="0">
              <a:solidFill>
                <a:srgbClr val="FFFFCC"/>
              </a:solidFill>
            </a:endParaRPr>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605064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ECA24E3-0340-63EB-6DA2-01DB70BB0EA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Unique Characteristics</a:t>
            </a:r>
          </a:p>
        </p:txBody>
      </p:sp>
      <p:sp>
        <p:nvSpPr>
          <p:cNvPr id="13315" name="Rectangle 3">
            <a:extLst>
              <a:ext uri="{FF2B5EF4-FFF2-40B4-BE49-F238E27FC236}">
                <a16:creationId xmlns:a16="http://schemas.microsoft.com/office/drawing/2014/main" id="{35327161-AA48-330B-9D66-0744D4A8A20A}"/>
              </a:ext>
            </a:extLst>
          </p:cNvPr>
          <p:cNvSpPr>
            <a:spLocks noGrp="1" noChangeArrowheads="1"/>
          </p:cNvSpPr>
          <p:nvPr>
            <p:ph type="body" idx="1"/>
          </p:nvPr>
        </p:nvSpPr>
        <p:spPr>
          <a:xfrm>
            <a:off x="914400" y="1946275"/>
            <a:ext cx="6553200" cy="3006725"/>
          </a:xfrm>
        </p:spPr>
        <p:txBody>
          <a:bodyPr/>
          <a:lstStyle/>
          <a:p>
            <a:pPr algn="just" eaLnBrk="1" hangingPunct="1">
              <a:spcBef>
                <a:spcPts val="0"/>
              </a:spcBef>
              <a:spcAft>
                <a:spcPts val="3600"/>
              </a:spcAft>
              <a:defRPr/>
            </a:pPr>
            <a:r>
              <a:rPr lang="en-US" dirty="0"/>
              <a:t>Every chapter ends with a reference to the Second Advent</a:t>
            </a:r>
          </a:p>
          <a:p>
            <a:pPr algn="just" eaLnBrk="1" hangingPunct="1">
              <a:spcBef>
                <a:spcPts val="0"/>
              </a:spcBef>
              <a:spcAft>
                <a:spcPts val="3600"/>
              </a:spcAft>
              <a:defRPr/>
            </a:pPr>
            <a:r>
              <a:rPr lang="en-US" dirty="0"/>
              <a:t>Small amount of time in between planting of the church and the first letter to the church</a:t>
            </a:r>
          </a:p>
        </p:txBody>
      </p:sp>
      <p:pic>
        <p:nvPicPr>
          <p:cNvPr id="4" name="Picture 3">
            <a:extLst>
              <a:ext uri="{FF2B5EF4-FFF2-40B4-BE49-F238E27FC236}">
                <a16:creationId xmlns:a16="http://schemas.microsoft.com/office/drawing/2014/main" id="{9F9266FB-E0F9-6AB4-4813-3DC53035D38A}"/>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E20F4DD1-EA62-5206-5A2B-D2848B6E9F37}"/>
              </a:ext>
            </a:extLst>
          </p:cNvPr>
          <p:cNvPicPr>
            <a:picLocks noChangeAspect="1"/>
          </p:cNvPicPr>
          <p:nvPr/>
        </p:nvPicPr>
        <p:blipFill>
          <a:blip r:embed="rId3"/>
          <a:stretch>
            <a:fillRect/>
          </a:stretch>
        </p:blipFill>
        <p:spPr>
          <a:xfrm>
            <a:off x="783028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24744731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031"/>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1579</TotalTime>
  <Words>2181</Words>
  <Application>Microsoft Office PowerPoint</Application>
  <PresentationFormat>Widescreen</PresentationFormat>
  <Paragraphs>199</Paragraphs>
  <Slides>48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Calibri</vt:lpstr>
      <vt:lpstr>Corbel</vt:lpstr>
      <vt:lpstr>Times New Roman</vt:lpstr>
      <vt:lpstr>Wingdings</vt:lpstr>
      <vt:lpstr>Azure</vt:lpstr>
      <vt:lpstr>1_Azure</vt:lpstr>
      <vt:lpstr>PowerPoint Presentation</vt:lpstr>
      <vt:lpstr>Introductory Matters</vt:lpstr>
      <vt:lpstr>Structure</vt:lpstr>
      <vt:lpstr>Structure</vt:lpstr>
      <vt:lpstr>Structure</vt:lpstr>
      <vt:lpstr>Structure</vt:lpstr>
      <vt:lpstr>Genuine Conversion? (1 Thess 1)</vt:lpstr>
      <vt:lpstr>Unique Characteristics</vt:lpstr>
      <vt:lpstr>PowerPoint Presentation</vt:lpstr>
      <vt:lpstr>PowerPoint Presentation</vt:lpstr>
      <vt:lpstr>Imminent  (1 Cor 15:51; 1 Thess 4:15)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Resurrection Program</vt:lpstr>
      <vt:lpstr>PowerPoint Presentation</vt:lpstr>
      <vt:lpstr>Promised Exemption from Divine Wrath</vt:lpstr>
      <vt:lpstr>PowerPoint Presentation</vt:lpstr>
      <vt:lpstr>1st Six Seals (Revelation 6)</vt:lpstr>
      <vt:lpstr>PowerPoint Presentation</vt:lpstr>
      <vt:lpstr>Rev. 6:16-17 Robert L. Thomas, Revelation 1–7: An Exegetical Commentary, ed. Kenneth Barker (Chicago: Moody, 1992), 457-58. </vt:lpstr>
      <vt:lpstr>Rev. 6:16-17 Robert L. Thomas, Revelation 1–7: An Exegetical Commentary, ed. Kenneth Barker (Chicago: Moody, 1992), 457-58. </vt:lpstr>
      <vt:lpstr>First Thessalonians 1:10 and the  Pre-Tribulational Rapture</vt:lpstr>
      <vt:lpstr>PowerPoint Presentation</vt:lpstr>
      <vt:lpstr>PowerPoint Presentation</vt:lpstr>
      <vt:lpstr>Structure</vt:lpstr>
      <vt:lpstr>Pauline Motives? (2:1-12)</vt:lpstr>
      <vt:lpstr>Pauline Motives? (2:1-12)</vt:lpstr>
      <vt:lpstr>Second Missionary Journey</vt:lpstr>
      <vt:lpstr>PowerPoint Presentation</vt:lpstr>
      <vt:lpstr>Pauline Motives? (2:1-12)</vt:lpstr>
      <vt:lpstr>Pauline Motives? (2:1-12)</vt:lpstr>
      <vt:lpstr>Pauline Motives? (2:1-12)</vt:lpstr>
      <vt:lpstr>Pauline Motives? (2:1-12)</vt:lpstr>
      <vt:lpstr>PowerPoint Presentation</vt:lpstr>
      <vt:lpstr>PowerPoint Presentation</vt:lpstr>
      <vt:lpstr>PowerPoint Presentation</vt:lpstr>
      <vt:lpstr>E.R. Craven “Excursus on the Basileia,” in Revelation of John, J. P. Lange (New York: Scribner, 1874), 97.</vt:lpstr>
      <vt:lpstr>PowerPoint Presentation</vt:lpstr>
      <vt:lpstr>PowerPoint Presentation</vt:lpstr>
      <vt:lpstr>Conclusion</vt:lpstr>
      <vt:lpstr>Pauline Motives? (2:1-12)</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Thessalonians 004 - 1v7-10 - 16 X 9</dc:title>
  <dc:subject>1 Thessalonians</dc:subject>
  <dc:creator>A. Woods</dc:creator>
  <cp:lastModifiedBy>anne woods</cp:lastModifiedBy>
  <cp:revision>147</cp:revision>
  <cp:lastPrinted>2022-11-06T14:11:51Z</cp:lastPrinted>
  <dcterms:created xsi:type="dcterms:W3CDTF">2009-02-09T13:26:58Z</dcterms:created>
  <dcterms:modified xsi:type="dcterms:W3CDTF">2022-11-12T18:52:05Z</dcterms:modified>
</cp:coreProperties>
</file>