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62"/>
  </p:notesMasterIdLst>
  <p:handoutMasterIdLst>
    <p:handoutMasterId r:id="rId63"/>
  </p:handoutMasterIdLst>
  <p:sldIdLst>
    <p:sldId id="256" r:id="rId2"/>
    <p:sldId id="257" r:id="rId3"/>
    <p:sldId id="8700" r:id="rId4"/>
    <p:sldId id="258" r:id="rId5"/>
    <p:sldId id="8701" r:id="rId6"/>
    <p:sldId id="259" r:id="rId7"/>
    <p:sldId id="8702" r:id="rId8"/>
    <p:sldId id="260" r:id="rId9"/>
    <p:sldId id="8703" r:id="rId10"/>
    <p:sldId id="261" r:id="rId11"/>
    <p:sldId id="8704" r:id="rId12"/>
    <p:sldId id="262" r:id="rId13"/>
    <p:sldId id="8716" r:id="rId14"/>
    <p:sldId id="8705" r:id="rId15"/>
    <p:sldId id="265" r:id="rId16"/>
    <p:sldId id="8706" r:id="rId17"/>
    <p:sldId id="263" r:id="rId18"/>
    <p:sldId id="8707" r:id="rId19"/>
    <p:sldId id="266" r:id="rId20"/>
    <p:sldId id="8708" r:id="rId21"/>
    <p:sldId id="267" r:id="rId22"/>
    <p:sldId id="8709" r:id="rId23"/>
    <p:sldId id="268" r:id="rId24"/>
    <p:sldId id="8710" r:id="rId25"/>
    <p:sldId id="3860" r:id="rId26"/>
    <p:sldId id="3871" r:id="rId27"/>
    <p:sldId id="3862" r:id="rId28"/>
    <p:sldId id="269" r:id="rId29"/>
    <p:sldId id="8711" r:id="rId30"/>
    <p:sldId id="270" r:id="rId31"/>
    <p:sldId id="8712" r:id="rId32"/>
    <p:sldId id="8721" r:id="rId33"/>
    <p:sldId id="8722" r:id="rId34"/>
    <p:sldId id="5567" r:id="rId35"/>
    <p:sldId id="353" r:id="rId36"/>
    <p:sldId id="354" r:id="rId37"/>
    <p:sldId id="8723" r:id="rId38"/>
    <p:sldId id="8724" r:id="rId39"/>
    <p:sldId id="273" r:id="rId40"/>
    <p:sldId id="2627" r:id="rId41"/>
    <p:sldId id="4270" r:id="rId42"/>
    <p:sldId id="8715" r:id="rId43"/>
    <p:sldId id="8725" r:id="rId44"/>
    <p:sldId id="8726" r:id="rId45"/>
    <p:sldId id="8713" r:id="rId46"/>
    <p:sldId id="272" r:id="rId47"/>
    <p:sldId id="8727" r:id="rId48"/>
    <p:sldId id="8728" r:id="rId49"/>
    <p:sldId id="8729" r:id="rId50"/>
    <p:sldId id="2595" r:id="rId51"/>
    <p:sldId id="8720" r:id="rId52"/>
    <p:sldId id="8730" r:id="rId53"/>
    <p:sldId id="8160" r:id="rId54"/>
    <p:sldId id="8735" r:id="rId55"/>
    <p:sldId id="8731" r:id="rId56"/>
    <p:sldId id="8734" r:id="rId57"/>
    <p:sldId id="8732" r:id="rId58"/>
    <p:sldId id="8733" r:id="rId59"/>
    <p:sldId id="8695" r:id="rId60"/>
    <p:sldId id="8714" r:id="rId61"/>
  </p:sldIdLst>
  <p:sldSz cx="12192000" cy="6858000"/>
  <p:notesSz cx="7315200" cy="9601200"/>
  <p:custDataLst>
    <p:tags r:id="rId64"/>
  </p:custDataLst>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0000CC"/>
    <a:srgbClr val="0000FF"/>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43" autoAdjust="0"/>
    <p:restoredTop sz="95128" autoAdjust="0"/>
  </p:normalViewPr>
  <p:slideViewPr>
    <p:cSldViewPr>
      <p:cViewPr varScale="1">
        <p:scale>
          <a:sx n="103" d="100"/>
          <a:sy n="103" d="100"/>
        </p:scale>
        <p:origin x="393" y="63"/>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78" d="100"/>
          <a:sy n="78" d="100"/>
        </p:scale>
        <p:origin x="3384" y="5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handoutMaster" Target="handoutMasters/handout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043C7B8-CFA8-7C74-D408-B761A71CF179}"/>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r>
              <a:rPr lang="en-US" sz="1700" dirty="0">
                <a:cs typeface="Calibri" panose="020F0502020204030204" pitchFamily="34" charset="0"/>
              </a:rPr>
              <a:t>Sugar Land Bible Church</a:t>
            </a:r>
          </a:p>
        </p:txBody>
      </p:sp>
      <p:sp>
        <p:nvSpPr>
          <p:cNvPr id="5" name="Slide Number Placeholder 4">
            <a:extLst>
              <a:ext uri="{FF2B5EF4-FFF2-40B4-BE49-F238E27FC236}">
                <a16:creationId xmlns:a16="http://schemas.microsoft.com/office/drawing/2014/main" id="{E9FC0A85-0045-973A-1372-9B8D07A2C270}"/>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89BB543A-226D-4735-B5FB-55EF450615E8}" type="slidenum">
              <a:rPr lang="en-US" smtClean="0"/>
              <a:t>‹#›</a:t>
            </a:fld>
            <a:endParaRPr lang="en-US"/>
          </a:p>
        </p:txBody>
      </p:sp>
      <p:sp>
        <p:nvSpPr>
          <p:cNvPr id="6" name="Header Placeholder 1">
            <a:extLst>
              <a:ext uri="{FF2B5EF4-FFF2-40B4-BE49-F238E27FC236}">
                <a16:creationId xmlns:a16="http://schemas.microsoft.com/office/drawing/2014/main" id="{B40553C3-D951-0223-F091-11FC5151E53F}"/>
              </a:ext>
            </a:extLst>
          </p:cNvPr>
          <p:cNvSpPr>
            <a:spLocks noGrp="1"/>
          </p:cNvSpPr>
          <p:nvPr>
            <p:ph type="hdr" sz="quarter"/>
          </p:nvPr>
        </p:nvSpPr>
        <p:spPr>
          <a:xfrm>
            <a:off x="1720355" y="126427"/>
            <a:ext cx="4362172" cy="833695"/>
          </a:xfrm>
          <a:prstGeom prst="rect">
            <a:avLst/>
          </a:prstGeom>
        </p:spPr>
        <p:txBody>
          <a:bodyPr vert="horz" lIns="124976" tIns="62488" rIns="124976" bIns="62488" rtlCol="0"/>
          <a:lstStyle>
            <a:lvl1pPr algn="ctr">
              <a:defRPr sz="1800" dirty="0">
                <a:latin typeface="Calibri" panose="020F0502020204030204" pitchFamily="34" charset="0"/>
                <a:cs typeface="Calibri" panose="020F0502020204030204" pitchFamily="34" charset="0"/>
              </a:defRPr>
            </a:lvl1pPr>
          </a:lstStyle>
          <a:p>
            <a:pPr>
              <a:defRPr/>
            </a:pPr>
            <a:r>
              <a:rPr lang="en-US" sz="1700" dirty="0"/>
              <a:t>Dr. Andy Woods</a:t>
            </a:r>
          </a:p>
          <a:p>
            <a:pPr>
              <a:defRPr/>
            </a:pPr>
            <a:r>
              <a:rPr lang="en-US" sz="1700" dirty="0"/>
              <a:t>002 Acts Introduction – Part 2</a:t>
            </a:r>
          </a:p>
          <a:p>
            <a:pPr>
              <a:defRPr/>
            </a:pPr>
            <a:r>
              <a:rPr lang="en-US" sz="1700" dirty="0"/>
              <a:t>11-09-2022</a:t>
            </a:r>
          </a:p>
        </p:txBody>
      </p:sp>
    </p:spTree>
    <p:extLst>
      <p:ext uri="{BB962C8B-B14F-4D97-AF65-F5344CB8AC3E}">
        <p14:creationId xmlns:p14="http://schemas.microsoft.com/office/powerpoint/2010/main" val="16387172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1E34231C-5117-451E-899C-BAA7F6E7430D}" type="datetimeFigureOut">
              <a:rPr lang="en-US" smtClean="0"/>
              <a:t>11/9/2022</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F8C071F8-0110-44CB-B1AD-32F308DA789F}" type="slidenum">
              <a:rPr lang="en-US" smtClean="0"/>
              <a:t>‹#›</a:t>
            </a:fld>
            <a:endParaRPr lang="en-US"/>
          </a:p>
        </p:txBody>
      </p:sp>
    </p:spTree>
    <p:extLst>
      <p:ext uri="{BB962C8B-B14F-4D97-AF65-F5344CB8AC3E}">
        <p14:creationId xmlns:p14="http://schemas.microsoft.com/office/powerpoint/2010/main" val="1353198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13</a:t>
            </a:fld>
            <a:endParaRPr lang="en-US" altLang="en-US" dirty="0"/>
          </a:p>
        </p:txBody>
      </p:sp>
    </p:spTree>
    <p:extLst>
      <p:ext uri="{BB962C8B-B14F-4D97-AF65-F5344CB8AC3E}">
        <p14:creationId xmlns:p14="http://schemas.microsoft.com/office/powerpoint/2010/main" val="28868404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15</a:t>
            </a:fld>
            <a:endParaRPr lang="en-US"/>
          </a:p>
        </p:txBody>
      </p:sp>
    </p:spTree>
    <p:extLst>
      <p:ext uri="{BB962C8B-B14F-4D97-AF65-F5344CB8AC3E}">
        <p14:creationId xmlns:p14="http://schemas.microsoft.com/office/powerpoint/2010/main" val="16716664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41338" y="757238"/>
            <a:ext cx="6719887" cy="37798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53</a:t>
            </a:fld>
            <a:endParaRPr lang="en-US" altLang="en-US" dirty="0"/>
          </a:p>
        </p:txBody>
      </p:sp>
    </p:spTree>
    <p:extLst>
      <p:ext uri="{BB962C8B-B14F-4D97-AF65-F5344CB8AC3E}">
        <p14:creationId xmlns:p14="http://schemas.microsoft.com/office/powerpoint/2010/main" val="29809895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41338" y="757238"/>
            <a:ext cx="6719887" cy="37798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54</a:t>
            </a:fld>
            <a:endParaRPr lang="en-US" altLang="en-US" dirty="0"/>
          </a:p>
        </p:txBody>
      </p:sp>
    </p:spTree>
    <p:extLst>
      <p:ext uri="{BB962C8B-B14F-4D97-AF65-F5344CB8AC3E}">
        <p14:creationId xmlns:p14="http://schemas.microsoft.com/office/powerpoint/2010/main" val="38587369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3672109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2754146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34686915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666897060"/>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454007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2840491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2519073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1519428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2917579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2649549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3845674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1561822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91122158-50D8-4B77-ADCA-79B530C41F2E}"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D3C6EE-A469-2D17-2340-D00F22FD232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3" name="Picture 2" descr="A picture containing text, book&#10;&#10;Description automatically generated">
            <a:extLst>
              <a:ext uri="{FF2B5EF4-FFF2-40B4-BE49-F238E27FC236}">
                <a16:creationId xmlns:a16="http://schemas.microsoft.com/office/drawing/2014/main" id="{2DCDF2B8-5470-227C-31DD-24831E2494AE}"/>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37284" y="609600"/>
            <a:ext cx="6517433" cy="4572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8FD95B6A-9BC5-6D82-455E-67150468C977}"/>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Place of Writing</a:t>
            </a:r>
          </a:p>
        </p:txBody>
      </p:sp>
      <p:sp>
        <p:nvSpPr>
          <p:cNvPr id="18435" name="Rectangle 3">
            <a:extLst>
              <a:ext uri="{FF2B5EF4-FFF2-40B4-BE49-F238E27FC236}">
                <a16:creationId xmlns:a16="http://schemas.microsoft.com/office/drawing/2014/main" id="{7A37C317-9A96-E65D-2F74-25372423F32E}"/>
              </a:ext>
            </a:extLst>
          </p:cNvPr>
          <p:cNvSpPr>
            <a:spLocks noGrp="1" noChangeArrowheads="1"/>
          </p:cNvSpPr>
          <p:nvPr>
            <p:ph idx="1"/>
          </p:nvPr>
        </p:nvSpPr>
        <p:spPr>
          <a:xfrm>
            <a:off x="609600" y="1825625"/>
            <a:ext cx="10744200" cy="4351338"/>
          </a:xfrm>
        </p:spPr>
        <p:txBody>
          <a:bodyPr/>
          <a:lstStyle/>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“We” sections (Acts 16:10-40; 20:5–21:18; 27:1–28:16)</a:t>
            </a:r>
          </a:p>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From Paul</a:t>
            </a:r>
          </a:p>
          <a:p>
            <a:pPr marL="914400" lvl="1" indent="-457200">
              <a:lnSpc>
                <a:spcPct val="100000"/>
              </a:lnSpc>
              <a:spcBef>
                <a:spcPts val="0"/>
              </a:spcBef>
              <a:spcAft>
                <a:spcPts val="2400"/>
              </a:spcAft>
              <a:buClr>
                <a:srgbClr val="FF00FF"/>
              </a:buClr>
            </a:pPr>
            <a:r>
              <a:rPr lang="en-US" altLang="en-US" sz="3200" dirty="0"/>
              <a:t>Cesarean imprisonment (Acts 24:27)</a:t>
            </a:r>
          </a:p>
          <a:p>
            <a:pPr marL="914400" lvl="1" indent="-457200">
              <a:lnSpc>
                <a:spcPct val="100000"/>
              </a:lnSpc>
              <a:spcBef>
                <a:spcPts val="0"/>
              </a:spcBef>
              <a:spcAft>
                <a:spcPts val="2400"/>
              </a:spcAft>
              <a:buClr>
                <a:srgbClr val="FF00FF"/>
              </a:buClr>
            </a:pPr>
            <a:r>
              <a:rPr lang="en-US" altLang="en-US" sz="3200" dirty="0"/>
              <a:t>Voyage to Rome (Acts 27)</a:t>
            </a:r>
          </a:p>
          <a:p>
            <a:pPr marL="914400" lvl="1" indent="-457200">
              <a:lnSpc>
                <a:spcPct val="100000"/>
              </a:lnSpc>
              <a:spcBef>
                <a:spcPts val="0"/>
              </a:spcBef>
              <a:spcAft>
                <a:spcPts val="2400"/>
              </a:spcAft>
              <a:buClr>
                <a:srgbClr val="FF00FF"/>
              </a:buClr>
            </a:pPr>
            <a:r>
              <a:rPr lang="en-US" altLang="en-US" sz="3200" dirty="0"/>
              <a:t>First Roman imprisonment (Acts 28:16)</a:t>
            </a:r>
          </a:p>
          <a:p>
            <a:pPr marL="914400" lvl="1" indent="-457200">
              <a:lnSpc>
                <a:spcPct val="100000"/>
              </a:lnSpc>
              <a:spcBef>
                <a:spcPts val="0"/>
              </a:spcBef>
              <a:spcAft>
                <a:spcPts val="2400"/>
              </a:spcAft>
              <a:buClr>
                <a:srgbClr val="FF00FF"/>
              </a:buClr>
            </a:pPr>
            <a:r>
              <a:rPr lang="en-US" altLang="en-US" sz="3200" dirty="0"/>
              <a:t>Combination </a:t>
            </a:r>
          </a:p>
        </p:txBody>
      </p:sp>
      <p:pic>
        <p:nvPicPr>
          <p:cNvPr id="3" name="Picture 2">
            <a:extLst>
              <a:ext uri="{FF2B5EF4-FFF2-40B4-BE49-F238E27FC236}">
                <a16:creationId xmlns:a16="http://schemas.microsoft.com/office/drawing/2014/main" id="{13E9FA7D-953F-D417-CF10-8C79C39A9A95}"/>
              </a:ext>
            </a:extLst>
          </p:cNvPr>
          <p:cNvPicPr>
            <a:picLocks noChangeAspect="1"/>
          </p:cNvPicPr>
          <p:nvPr/>
        </p:nvPicPr>
        <p:blipFill>
          <a:blip r:embed="rId2"/>
          <a:stretch>
            <a:fillRect/>
          </a:stretch>
        </p:blipFill>
        <p:spPr>
          <a:xfrm>
            <a:off x="10093145" y="76200"/>
            <a:ext cx="1565455" cy="1097280"/>
          </a:xfrm>
          <a:prstGeom prst="rect">
            <a:avLst/>
          </a:prstGeom>
        </p:spPr>
      </p:pic>
      <p:pic>
        <p:nvPicPr>
          <p:cNvPr id="2" name="Picture 1">
            <a:extLst>
              <a:ext uri="{FF2B5EF4-FFF2-40B4-BE49-F238E27FC236}">
                <a16:creationId xmlns:a16="http://schemas.microsoft.com/office/drawing/2014/main" id="{F11ADC18-6713-35EE-4631-AE048754B278}"/>
              </a:ext>
            </a:extLst>
          </p:cNvPr>
          <p:cNvPicPr>
            <a:picLocks noChangeAspect="1"/>
          </p:cNvPicPr>
          <p:nvPr/>
        </p:nvPicPr>
        <p:blipFill>
          <a:blip r:embed="rId3"/>
          <a:stretch>
            <a:fillRect/>
          </a:stretch>
        </p:blipFill>
        <p:spPr>
          <a:xfrm>
            <a:off x="8839200" y="2819400"/>
            <a:ext cx="2743200" cy="27432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DD19462B-AB64-FEAA-CB6A-8BA8A2221C27}"/>
              </a:ext>
            </a:extLst>
          </p:cNvPr>
          <p:cNvSpPr>
            <a:spLocks noGrp="1" noChangeArrowheads="1"/>
          </p:cNvSpPr>
          <p:nvPr>
            <p:ph type="title"/>
          </p:nvPr>
        </p:nvSpPr>
        <p:spPr>
          <a:xfrm>
            <a:off x="838200" y="228600"/>
            <a:ext cx="10515600" cy="868363"/>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Introductory Matters</a:t>
            </a:r>
          </a:p>
        </p:txBody>
      </p:sp>
      <p:sp>
        <p:nvSpPr>
          <p:cNvPr id="3075" name="Rectangle 3">
            <a:extLst>
              <a:ext uri="{FF2B5EF4-FFF2-40B4-BE49-F238E27FC236}">
                <a16:creationId xmlns:a16="http://schemas.microsoft.com/office/drawing/2014/main" id="{4AA1306F-D081-BE45-155C-DA71BD2CADEA}"/>
              </a:ext>
            </a:extLst>
          </p:cNvPr>
          <p:cNvSpPr>
            <a:spLocks noGrp="1" noChangeArrowheads="1"/>
          </p:cNvSpPr>
          <p:nvPr>
            <p:ph idx="1"/>
          </p:nvPr>
        </p:nvSpPr>
        <p:spPr>
          <a:xfrm>
            <a:off x="838200" y="1600200"/>
            <a:ext cx="4800600" cy="4351338"/>
          </a:xfrm>
        </p:spPr>
        <p:txBody>
          <a:bodyPr rtlCol="0">
            <a:noAutofit/>
          </a:bodyPr>
          <a:lstStyle/>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Title</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Authorship</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Biography</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Place of writing</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Recipient</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Purpose</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Message</a:t>
            </a:r>
          </a:p>
        </p:txBody>
      </p:sp>
      <p:sp>
        <p:nvSpPr>
          <p:cNvPr id="2" name="Rectangle 3">
            <a:extLst>
              <a:ext uri="{FF2B5EF4-FFF2-40B4-BE49-F238E27FC236}">
                <a16:creationId xmlns:a16="http://schemas.microsoft.com/office/drawing/2014/main" id="{D43591D8-A60F-28BE-07C2-93BC7C99E32E}"/>
              </a:ext>
            </a:extLst>
          </p:cNvPr>
          <p:cNvSpPr txBox="1">
            <a:spLocks noChangeArrowheads="1"/>
          </p:cNvSpPr>
          <p:nvPr/>
        </p:nvSpPr>
        <p:spPr bwMode="auto">
          <a:xfrm>
            <a:off x="7010400" y="1603375"/>
            <a:ext cx="45720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Method</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Sources</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Date</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Structure</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Scope</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Themes</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Unique characteristics</a:t>
            </a:r>
          </a:p>
        </p:txBody>
      </p:sp>
      <p:pic>
        <p:nvPicPr>
          <p:cNvPr id="4" name="Picture 3">
            <a:extLst>
              <a:ext uri="{FF2B5EF4-FFF2-40B4-BE49-F238E27FC236}">
                <a16:creationId xmlns:a16="http://schemas.microsoft.com/office/drawing/2014/main" id="{D46233B5-9263-A9BF-D610-143A7C1E2676}"/>
              </a:ext>
            </a:extLst>
          </p:cNvPr>
          <p:cNvPicPr>
            <a:picLocks noChangeAspect="1"/>
          </p:cNvPicPr>
          <p:nvPr/>
        </p:nvPicPr>
        <p:blipFill>
          <a:blip r:embed="rId2"/>
          <a:stretch>
            <a:fillRect/>
          </a:stretch>
        </p:blipFill>
        <p:spPr>
          <a:xfrm>
            <a:off x="10093145" y="76200"/>
            <a:ext cx="1565455" cy="1097280"/>
          </a:xfrm>
          <a:prstGeom prst="rect">
            <a:avLst/>
          </a:prstGeom>
        </p:spPr>
      </p:pic>
    </p:spTree>
    <p:extLst>
      <p:ext uri="{BB962C8B-B14F-4D97-AF65-F5344CB8AC3E}">
        <p14:creationId xmlns:p14="http://schemas.microsoft.com/office/powerpoint/2010/main" val="33878036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166D0269-1383-162E-2351-050F22C7482C}"/>
              </a:ext>
            </a:extLst>
          </p:cNvPr>
          <p:cNvSpPr>
            <a:spLocks noGrp="1" noChangeArrowheads="1"/>
          </p:cNvSpPr>
          <p:nvPr>
            <p:ph type="title"/>
          </p:nvPr>
        </p:nvSpPr>
        <p:spPr>
          <a:xfrm>
            <a:off x="838200" y="228600"/>
            <a:ext cx="10515600" cy="914401"/>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Recipient</a:t>
            </a:r>
          </a:p>
        </p:txBody>
      </p:sp>
      <p:sp>
        <p:nvSpPr>
          <p:cNvPr id="19459" name="Rectangle 3">
            <a:extLst>
              <a:ext uri="{FF2B5EF4-FFF2-40B4-BE49-F238E27FC236}">
                <a16:creationId xmlns:a16="http://schemas.microsoft.com/office/drawing/2014/main" id="{8D1BD689-3D9D-FD55-44C6-757CC02B19EF}"/>
              </a:ext>
            </a:extLst>
          </p:cNvPr>
          <p:cNvSpPr>
            <a:spLocks noGrp="1" noChangeArrowheads="1"/>
          </p:cNvSpPr>
          <p:nvPr>
            <p:ph idx="1"/>
          </p:nvPr>
        </p:nvSpPr>
        <p:spPr>
          <a:xfrm>
            <a:off x="597408" y="1825625"/>
            <a:ext cx="10756392" cy="4351338"/>
          </a:xfrm>
        </p:spPr>
        <p:txBody>
          <a:bodyPr/>
          <a:lstStyle/>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Theophilus (Acts 1:1)</a:t>
            </a:r>
          </a:p>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Luke 1:3-4</a:t>
            </a:r>
          </a:p>
          <a:p>
            <a:pPr marL="914400" lvl="1" indent="-457200">
              <a:lnSpc>
                <a:spcPct val="100000"/>
              </a:lnSpc>
              <a:spcBef>
                <a:spcPts val="0"/>
              </a:spcBef>
              <a:spcAft>
                <a:spcPts val="2400"/>
              </a:spcAft>
              <a:buClr>
                <a:srgbClr val="FF00FF"/>
              </a:buClr>
            </a:pPr>
            <a:r>
              <a:rPr lang="en-US" altLang="en-US" sz="3200" dirty="0"/>
              <a:t>Roman official</a:t>
            </a:r>
          </a:p>
          <a:p>
            <a:pPr marL="914400" lvl="1" indent="-457200">
              <a:lnSpc>
                <a:spcPct val="100000"/>
              </a:lnSpc>
              <a:spcBef>
                <a:spcPts val="0"/>
              </a:spcBef>
              <a:spcAft>
                <a:spcPts val="2400"/>
              </a:spcAft>
              <a:buClr>
                <a:srgbClr val="FF00FF"/>
              </a:buClr>
            </a:pPr>
            <a:r>
              <a:rPr lang="en-US" altLang="en-US" sz="3200" dirty="0"/>
              <a:t>Gentile</a:t>
            </a:r>
          </a:p>
          <a:p>
            <a:pPr marL="914400" lvl="1" indent="-457200">
              <a:lnSpc>
                <a:spcPct val="100000"/>
              </a:lnSpc>
              <a:spcBef>
                <a:spcPts val="0"/>
              </a:spcBef>
              <a:spcAft>
                <a:spcPts val="2400"/>
              </a:spcAft>
              <a:buClr>
                <a:srgbClr val="FF00FF"/>
              </a:buClr>
            </a:pPr>
            <a:r>
              <a:rPr lang="en-US" altLang="en-US" sz="3200" dirty="0"/>
              <a:t>Believer</a:t>
            </a:r>
          </a:p>
          <a:p>
            <a:pPr marL="914400" lvl="1" indent="-457200">
              <a:lnSpc>
                <a:spcPct val="100000"/>
              </a:lnSpc>
              <a:spcBef>
                <a:spcPts val="0"/>
              </a:spcBef>
              <a:spcAft>
                <a:spcPts val="2400"/>
              </a:spcAft>
              <a:buClr>
                <a:srgbClr val="FF00FF"/>
              </a:buClr>
            </a:pPr>
            <a:r>
              <a:rPr lang="en-US" altLang="en-US" sz="3200" dirty="0"/>
              <a:t>Need of confirmation in what he had already believed</a:t>
            </a:r>
          </a:p>
        </p:txBody>
      </p:sp>
      <p:pic>
        <p:nvPicPr>
          <p:cNvPr id="3" name="Picture 2">
            <a:extLst>
              <a:ext uri="{FF2B5EF4-FFF2-40B4-BE49-F238E27FC236}">
                <a16:creationId xmlns:a16="http://schemas.microsoft.com/office/drawing/2014/main" id="{AB631861-399C-E1C8-3342-A745ACD9EC7E}"/>
              </a:ext>
            </a:extLst>
          </p:cNvPr>
          <p:cNvPicPr>
            <a:picLocks noChangeAspect="1"/>
          </p:cNvPicPr>
          <p:nvPr/>
        </p:nvPicPr>
        <p:blipFill>
          <a:blip r:embed="rId2"/>
          <a:stretch>
            <a:fillRect/>
          </a:stretch>
        </p:blipFill>
        <p:spPr>
          <a:xfrm>
            <a:off x="7473352" y="2057400"/>
            <a:ext cx="4121240" cy="2743200"/>
          </a:xfrm>
          <a:prstGeom prst="rect">
            <a:avLst/>
          </a:prstGeom>
        </p:spPr>
      </p:pic>
      <p:pic>
        <p:nvPicPr>
          <p:cNvPr id="4" name="Picture 3">
            <a:extLst>
              <a:ext uri="{FF2B5EF4-FFF2-40B4-BE49-F238E27FC236}">
                <a16:creationId xmlns:a16="http://schemas.microsoft.com/office/drawing/2014/main" id="{FF7A1997-6402-64B9-DE8A-B91F72074E34}"/>
              </a:ext>
            </a:extLst>
          </p:cNvPr>
          <p:cNvPicPr>
            <a:picLocks noChangeAspect="1"/>
          </p:cNvPicPr>
          <p:nvPr/>
        </p:nvPicPr>
        <p:blipFill>
          <a:blip r:embed="rId3"/>
          <a:stretch>
            <a:fillRect/>
          </a:stretch>
        </p:blipFill>
        <p:spPr>
          <a:xfrm>
            <a:off x="10093145" y="76200"/>
            <a:ext cx="1565455" cy="109728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D16650-7015-4139-8B95-E080406E97B2}"/>
              </a:ext>
            </a:extLst>
          </p:cNvPr>
          <p:cNvPicPr>
            <a:picLocks noChangeAspect="1"/>
          </p:cNvPicPr>
          <p:nvPr/>
        </p:nvPicPr>
        <p:blipFill>
          <a:blip r:embed="rId3"/>
          <a:stretch>
            <a:fillRect/>
          </a:stretch>
        </p:blipFill>
        <p:spPr>
          <a:xfrm>
            <a:off x="0" y="1"/>
            <a:ext cx="12192000" cy="6857999"/>
          </a:xfrm>
          <a:prstGeom prst="rect">
            <a:avLst/>
          </a:prstGeom>
        </p:spPr>
      </p:pic>
      <p:sp>
        <p:nvSpPr>
          <p:cNvPr id="5" name="TextBox 4">
            <a:extLst>
              <a:ext uri="{FF2B5EF4-FFF2-40B4-BE49-F238E27FC236}">
                <a16:creationId xmlns:a16="http://schemas.microsoft.com/office/drawing/2014/main" id="{44E9C789-ACA5-45C1-BEFD-DEEDC5205977}"/>
              </a:ext>
            </a:extLst>
          </p:cNvPr>
          <p:cNvSpPr txBox="1"/>
          <p:nvPr/>
        </p:nvSpPr>
        <p:spPr>
          <a:xfrm>
            <a:off x="609600" y="0"/>
            <a:ext cx="10972800" cy="4801314"/>
          </a:xfrm>
          <a:prstGeom prst="rect">
            <a:avLst/>
          </a:prstGeom>
          <a:noFill/>
        </p:spPr>
        <p:txBody>
          <a:bodyPr wrap="square">
            <a:spAutoFit/>
          </a:bodyPr>
          <a:lstStyle/>
          <a:p>
            <a:pPr marL="0" marR="0" algn="ctr">
              <a:spcAft>
                <a:spcPts val="1200"/>
              </a:spcAft>
            </a:pPr>
            <a:r>
              <a:rPr lang="en-US" sz="4000" dirty="0">
                <a:solidFill>
                  <a:srgbClr val="00FFFF"/>
                </a:solidFill>
                <a:effectLst>
                  <a:outerShdw blurRad="38100" dist="38100" dir="2700000" algn="tl">
                    <a:srgbClr val="000000"/>
                  </a:outerShdw>
                </a:effectLst>
                <a:ea typeface="+mj-ea"/>
                <a:cs typeface="Calibri" panose="020F0502020204030204" pitchFamily="34" charset="0"/>
              </a:rPr>
              <a:t>Luke 1:1–4</a:t>
            </a:r>
          </a:p>
          <a:p>
            <a:pPr marL="0" marR="0" algn="just">
              <a:spcBef>
                <a:spcPts val="0"/>
              </a:spcBef>
              <a:spcAft>
                <a:spcPts val="0"/>
              </a:spcAft>
            </a:pPr>
            <a:r>
              <a:rPr lang="en-US" sz="3200" u="none" strike="noStrike" baseline="30000" dirty="0">
                <a:effectLst>
                  <a:outerShdw blurRad="38100" dist="38100" dir="2700000" algn="tl">
                    <a:srgbClr val="000000">
                      <a:alpha val="43137"/>
                    </a:srgbClr>
                  </a:outerShdw>
                </a:effectLst>
                <a:latin typeface="Calibri" panose="020F0502020204030204" pitchFamily="34" charset="0"/>
              </a:rPr>
              <a:t>1</a:t>
            </a:r>
            <a:r>
              <a:rPr lang="en-US" sz="3200" u="none" strike="noStrike" dirty="0">
                <a:effectLst>
                  <a:outerShdw blurRad="38100" dist="38100" dir="2700000" algn="tl">
                    <a:srgbClr val="000000">
                      <a:alpha val="43137"/>
                    </a:srgbClr>
                  </a:outerShdw>
                </a:effectLst>
                <a:latin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rPr>
              <a:t>Inasmuch as many have undertaken to compile an account of the things accomplished among us, </a:t>
            </a:r>
            <a:r>
              <a:rPr lang="en-US" sz="3200" strike="noStrike" baseline="30000" dirty="0">
                <a:effectLst>
                  <a:outerShdw blurRad="38100" dist="38100" dir="2700000" algn="tl">
                    <a:srgbClr val="000000">
                      <a:alpha val="43137"/>
                    </a:srgbClr>
                  </a:outerShdw>
                </a:effectLst>
                <a:latin typeface="Calibri" panose="020F0502020204030204" pitchFamily="34" charset="0"/>
              </a:rPr>
              <a:t>2</a:t>
            </a:r>
            <a:r>
              <a:rPr lang="en-US" sz="3200" strike="noStrike" dirty="0">
                <a:effectLst>
                  <a:outerShdw blurRad="38100" dist="38100" dir="2700000" algn="tl">
                    <a:srgbClr val="000000">
                      <a:alpha val="43137"/>
                    </a:srgbClr>
                  </a:outerShdw>
                </a:effectLst>
                <a:latin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rPr>
              <a:t>just as they were handed down to us by those who from the beginning were eyewitnesses and servants of the word, </a:t>
            </a:r>
            <a:r>
              <a:rPr lang="en-US" sz="3200" u="none" strike="noStrike" baseline="30000" dirty="0">
                <a:effectLst>
                  <a:outerShdw blurRad="38100" dist="38100" dir="2700000" algn="tl">
                    <a:srgbClr val="000000">
                      <a:alpha val="43137"/>
                    </a:srgbClr>
                  </a:outerShdw>
                </a:effectLst>
                <a:latin typeface="Calibri" panose="020F0502020204030204" pitchFamily="34" charset="0"/>
              </a:rPr>
              <a:t>3</a:t>
            </a:r>
            <a:r>
              <a:rPr lang="en-US" sz="3200" u="none" strike="noStrike" dirty="0">
                <a:effectLst>
                  <a:outerShdw blurRad="38100" dist="38100" dir="2700000" algn="tl">
                    <a:srgbClr val="000000">
                      <a:alpha val="43137"/>
                    </a:srgbClr>
                  </a:outerShdw>
                </a:effectLst>
                <a:latin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rPr>
              <a:t>it seemed fitting for me as well, having </a:t>
            </a:r>
            <a:r>
              <a:rPr lang="en-US" sz="3200" dirty="0">
                <a:effectLst>
                  <a:outerShdw blurRad="38100" dist="38100" dir="2700000" algn="tl">
                    <a:srgbClr val="000000">
                      <a:alpha val="43137"/>
                    </a:srgbClr>
                  </a:outerShdw>
                </a:effectLst>
              </a:rPr>
              <a:t>investigated everything carefully from the beginning, </a:t>
            </a:r>
            <a:r>
              <a:rPr lang="en-US" sz="3200" dirty="0">
                <a:effectLst>
                  <a:outerShdw blurRad="38100" dist="38100" dir="2700000" algn="tl">
                    <a:srgbClr val="000000">
                      <a:alpha val="43137"/>
                    </a:srgbClr>
                  </a:outerShdw>
                </a:effectLst>
                <a:latin typeface="Calibri" panose="020F0502020204030204" pitchFamily="34" charset="0"/>
              </a:rPr>
              <a:t>to write </a:t>
            </a:r>
            <a:r>
              <a:rPr lang="en-US" sz="3200" i="1" dirty="0">
                <a:effectLst>
                  <a:outerShdw blurRad="38100" dist="38100" dir="2700000" algn="tl">
                    <a:srgbClr val="000000">
                      <a:alpha val="43137"/>
                    </a:srgbClr>
                  </a:outerShdw>
                </a:effectLst>
                <a:latin typeface="Calibri" panose="020F0502020204030204" pitchFamily="34" charset="0"/>
              </a:rPr>
              <a:t>it</a:t>
            </a:r>
            <a:r>
              <a:rPr lang="en-US" sz="3200" dirty="0">
                <a:effectLst>
                  <a:outerShdw blurRad="38100" dist="38100" dir="2700000" algn="tl">
                    <a:srgbClr val="000000">
                      <a:alpha val="43137"/>
                    </a:srgbClr>
                  </a:outerShdw>
                </a:effectLst>
                <a:latin typeface="Calibri" panose="020F0502020204030204" pitchFamily="34" charset="0"/>
              </a:rPr>
              <a:t> out for you in consecutive order, </a:t>
            </a:r>
            <a:r>
              <a:rPr lang="en-US" sz="3200" b="1" u="sng" dirty="0">
                <a:solidFill>
                  <a:srgbClr val="FFFFCC"/>
                </a:solidFill>
                <a:effectLst>
                  <a:outerShdw blurRad="38100" dist="38100" dir="2700000" algn="tl">
                    <a:srgbClr val="000000">
                      <a:alpha val="43137"/>
                    </a:srgbClr>
                  </a:outerShdw>
                </a:effectLst>
              </a:rPr>
              <a:t>most excellent Theophilus</a:t>
            </a:r>
            <a:r>
              <a:rPr lang="en-US" sz="3200" dirty="0">
                <a:effectLst>
                  <a:outerShdw blurRad="38100" dist="38100" dir="2700000" algn="tl">
                    <a:srgbClr val="000000">
                      <a:alpha val="43137"/>
                    </a:srgbClr>
                  </a:outerShdw>
                </a:effectLst>
              </a:rPr>
              <a:t>; </a:t>
            </a:r>
            <a:r>
              <a:rPr lang="en-US" sz="3200" u="none" strike="noStrike" baseline="30000" dirty="0">
                <a:effectLst>
                  <a:outerShdw blurRad="38100" dist="38100" dir="2700000" algn="tl">
                    <a:srgbClr val="000000">
                      <a:alpha val="43137"/>
                    </a:srgbClr>
                  </a:outerShdw>
                </a:effectLst>
                <a:latin typeface="Calibri" panose="020F0502020204030204" pitchFamily="34" charset="0"/>
              </a:rPr>
              <a:t>4</a:t>
            </a:r>
            <a:r>
              <a:rPr lang="en-US" sz="3200" u="none" strike="noStrike" dirty="0">
                <a:effectLst>
                  <a:outerShdw blurRad="38100" dist="38100" dir="2700000" algn="tl">
                    <a:srgbClr val="000000">
                      <a:alpha val="43137"/>
                    </a:srgbClr>
                  </a:outerShdw>
                </a:effectLst>
                <a:latin typeface="Calibri" panose="020F0502020204030204" pitchFamily="34" charset="0"/>
              </a:rPr>
              <a:t> </a:t>
            </a:r>
            <a:r>
              <a:rPr lang="en-US" sz="3200" b="1" u="sng" dirty="0">
                <a:solidFill>
                  <a:srgbClr val="FFFFCC"/>
                </a:solidFill>
                <a:effectLst>
                  <a:outerShdw blurRad="38100" dist="38100" dir="2700000" algn="tl">
                    <a:srgbClr val="000000">
                      <a:alpha val="43137"/>
                    </a:srgbClr>
                  </a:outerShdw>
                </a:effectLst>
              </a:rPr>
              <a:t>so that you may know the exact truth about the things you have been taught</a:t>
            </a:r>
            <a:r>
              <a:rPr lang="en-US" sz="3200" dirty="0">
                <a:effectLst>
                  <a:outerShdw blurRad="38100" dist="38100" dir="2700000" algn="tl">
                    <a:srgbClr val="000000">
                      <a:alpha val="43137"/>
                    </a:srgbClr>
                  </a:outerShdw>
                </a:effectLst>
                <a:latin typeface="Calibri" panose="020F0502020204030204" pitchFamily="34" charset="0"/>
              </a:rPr>
              <a:t>. </a:t>
            </a:r>
          </a:p>
        </p:txBody>
      </p:sp>
    </p:spTree>
    <p:extLst>
      <p:ext uri="{BB962C8B-B14F-4D97-AF65-F5344CB8AC3E}">
        <p14:creationId xmlns:p14="http://schemas.microsoft.com/office/powerpoint/2010/main" val="436443625"/>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DD19462B-AB64-FEAA-CB6A-8BA8A2221C27}"/>
              </a:ext>
            </a:extLst>
          </p:cNvPr>
          <p:cNvSpPr>
            <a:spLocks noGrp="1" noChangeArrowheads="1"/>
          </p:cNvSpPr>
          <p:nvPr>
            <p:ph type="title"/>
          </p:nvPr>
        </p:nvSpPr>
        <p:spPr>
          <a:xfrm>
            <a:off x="838200" y="228600"/>
            <a:ext cx="10515600" cy="868363"/>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Introductory Matters</a:t>
            </a:r>
          </a:p>
        </p:txBody>
      </p:sp>
      <p:sp>
        <p:nvSpPr>
          <p:cNvPr id="3075" name="Rectangle 3">
            <a:extLst>
              <a:ext uri="{FF2B5EF4-FFF2-40B4-BE49-F238E27FC236}">
                <a16:creationId xmlns:a16="http://schemas.microsoft.com/office/drawing/2014/main" id="{4AA1306F-D081-BE45-155C-DA71BD2CADEA}"/>
              </a:ext>
            </a:extLst>
          </p:cNvPr>
          <p:cNvSpPr>
            <a:spLocks noGrp="1" noChangeArrowheads="1"/>
          </p:cNvSpPr>
          <p:nvPr>
            <p:ph idx="1"/>
          </p:nvPr>
        </p:nvSpPr>
        <p:spPr>
          <a:xfrm>
            <a:off x="838200" y="1600200"/>
            <a:ext cx="4800600" cy="4351338"/>
          </a:xfrm>
        </p:spPr>
        <p:txBody>
          <a:bodyPr rtlCol="0">
            <a:noAutofit/>
          </a:bodyPr>
          <a:lstStyle/>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Title</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Authorship</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Biography</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Place of writing</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Recipient</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Purpose</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Message</a:t>
            </a:r>
          </a:p>
        </p:txBody>
      </p:sp>
      <p:sp>
        <p:nvSpPr>
          <p:cNvPr id="2" name="Rectangle 3">
            <a:extLst>
              <a:ext uri="{FF2B5EF4-FFF2-40B4-BE49-F238E27FC236}">
                <a16:creationId xmlns:a16="http://schemas.microsoft.com/office/drawing/2014/main" id="{D43591D8-A60F-28BE-07C2-93BC7C99E32E}"/>
              </a:ext>
            </a:extLst>
          </p:cNvPr>
          <p:cNvSpPr txBox="1">
            <a:spLocks noChangeArrowheads="1"/>
          </p:cNvSpPr>
          <p:nvPr/>
        </p:nvSpPr>
        <p:spPr bwMode="auto">
          <a:xfrm>
            <a:off x="7010400" y="1603375"/>
            <a:ext cx="45720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Method</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Sources</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Date</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Structure</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Scope</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Themes</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Unique characteristics</a:t>
            </a:r>
          </a:p>
        </p:txBody>
      </p:sp>
      <p:pic>
        <p:nvPicPr>
          <p:cNvPr id="4" name="Picture 3">
            <a:extLst>
              <a:ext uri="{FF2B5EF4-FFF2-40B4-BE49-F238E27FC236}">
                <a16:creationId xmlns:a16="http://schemas.microsoft.com/office/drawing/2014/main" id="{C4AB1DB2-FDBC-72CC-BE2B-C59957B62DB6}"/>
              </a:ext>
            </a:extLst>
          </p:cNvPr>
          <p:cNvPicPr>
            <a:picLocks noChangeAspect="1"/>
          </p:cNvPicPr>
          <p:nvPr/>
        </p:nvPicPr>
        <p:blipFill>
          <a:blip r:embed="rId2"/>
          <a:stretch>
            <a:fillRect/>
          </a:stretch>
        </p:blipFill>
        <p:spPr>
          <a:xfrm>
            <a:off x="10093145" y="76200"/>
            <a:ext cx="1565455" cy="1097280"/>
          </a:xfrm>
          <a:prstGeom prst="rect">
            <a:avLst/>
          </a:prstGeom>
        </p:spPr>
      </p:pic>
    </p:spTree>
    <p:extLst>
      <p:ext uri="{BB962C8B-B14F-4D97-AF65-F5344CB8AC3E}">
        <p14:creationId xmlns:p14="http://schemas.microsoft.com/office/powerpoint/2010/main" val="2167354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52337B34-0322-6286-AE97-3703269F3749}"/>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Purpose</a:t>
            </a:r>
          </a:p>
        </p:txBody>
      </p:sp>
      <p:sp>
        <p:nvSpPr>
          <p:cNvPr id="23555" name="Rectangle 3">
            <a:extLst>
              <a:ext uri="{FF2B5EF4-FFF2-40B4-BE49-F238E27FC236}">
                <a16:creationId xmlns:a16="http://schemas.microsoft.com/office/drawing/2014/main" id="{45B5CB20-FB29-930D-F06F-B3B634F48621}"/>
              </a:ext>
            </a:extLst>
          </p:cNvPr>
          <p:cNvSpPr>
            <a:spLocks noGrp="1" noChangeArrowheads="1"/>
          </p:cNvSpPr>
          <p:nvPr>
            <p:ph idx="1"/>
          </p:nvPr>
        </p:nvSpPr>
        <p:spPr>
          <a:xfrm>
            <a:off x="597408" y="1825625"/>
            <a:ext cx="6641592" cy="1831975"/>
          </a:xfrm>
        </p:spPr>
        <p:txBody>
          <a:bodyPr/>
          <a:lstStyle/>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To present Theophilus with an orderly account of the birth and growth of the church so as to affirm him in what he has believed.</a:t>
            </a:r>
          </a:p>
        </p:txBody>
      </p:sp>
      <p:pic>
        <p:nvPicPr>
          <p:cNvPr id="3" name="Picture 2">
            <a:extLst>
              <a:ext uri="{FF2B5EF4-FFF2-40B4-BE49-F238E27FC236}">
                <a16:creationId xmlns:a16="http://schemas.microsoft.com/office/drawing/2014/main" id="{2936C146-F6B6-B9E8-9F80-AD9083183800}"/>
              </a:ext>
            </a:extLst>
          </p:cNvPr>
          <p:cNvPicPr>
            <a:picLocks noChangeAspect="1"/>
          </p:cNvPicPr>
          <p:nvPr/>
        </p:nvPicPr>
        <p:blipFill>
          <a:blip r:embed="rId3"/>
          <a:stretch>
            <a:fillRect/>
          </a:stretch>
        </p:blipFill>
        <p:spPr>
          <a:xfrm>
            <a:off x="7473352" y="2057400"/>
            <a:ext cx="4121240" cy="2743200"/>
          </a:xfrm>
          <a:prstGeom prst="rect">
            <a:avLst/>
          </a:prstGeom>
        </p:spPr>
      </p:pic>
      <p:pic>
        <p:nvPicPr>
          <p:cNvPr id="4" name="Picture 3">
            <a:extLst>
              <a:ext uri="{FF2B5EF4-FFF2-40B4-BE49-F238E27FC236}">
                <a16:creationId xmlns:a16="http://schemas.microsoft.com/office/drawing/2014/main" id="{9E4D8E95-A1D5-7E84-F26C-17BDD28F57DD}"/>
              </a:ext>
            </a:extLst>
          </p:cNvPr>
          <p:cNvPicPr>
            <a:picLocks noChangeAspect="1"/>
          </p:cNvPicPr>
          <p:nvPr/>
        </p:nvPicPr>
        <p:blipFill>
          <a:blip r:embed="rId4"/>
          <a:stretch>
            <a:fillRect/>
          </a:stretch>
        </p:blipFill>
        <p:spPr>
          <a:xfrm>
            <a:off x="10093145" y="76200"/>
            <a:ext cx="1565455" cy="1097280"/>
          </a:xfrm>
          <a:prstGeom prst="rect">
            <a:avLst/>
          </a:prstGeom>
        </p:spPr>
      </p:pic>
    </p:spTree>
    <p:extLst>
      <p:ext uri="{BB962C8B-B14F-4D97-AF65-F5344CB8AC3E}">
        <p14:creationId xmlns:p14="http://schemas.microsoft.com/office/powerpoint/2010/main" val="29403000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DD19462B-AB64-FEAA-CB6A-8BA8A2221C27}"/>
              </a:ext>
            </a:extLst>
          </p:cNvPr>
          <p:cNvSpPr>
            <a:spLocks noGrp="1" noChangeArrowheads="1"/>
          </p:cNvSpPr>
          <p:nvPr>
            <p:ph type="title"/>
          </p:nvPr>
        </p:nvSpPr>
        <p:spPr>
          <a:xfrm>
            <a:off x="838200" y="228600"/>
            <a:ext cx="10515600" cy="868363"/>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Introductory Matters</a:t>
            </a:r>
          </a:p>
        </p:txBody>
      </p:sp>
      <p:sp>
        <p:nvSpPr>
          <p:cNvPr id="3075" name="Rectangle 3">
            <a:extLst>
              <a:ext uri="{FF2B5EF4-FFF2-40B4-BE49-F238E27FC236}">
                <a16:creationId xmlns:a16="http://schemas.microsoft.com/office/drawing/2014/main" id="{4AA1306F-D081-BE45-155C-DA71BD2CADEA}"/>
              </a:ext>
            </a:extLst>
          </p:cNvPr>
          <p:cNvSpPr>
            <a:spLocks noGrp="1" noChangeArrowheads="1"/>
          </p:cNvSpPr>
          <p:nvPr>
            <p:ph idx="1"/>
          </p:nvPr>
        </p:nvSpPr>
        <p:spPr>
          <a:xfrm>
            <a:off x="838200" y="1600200"/>
            <a:ext cx="4800600" cy="4351338"/>
          </a:xfrm>
        </p:spPr>
        <p:txBody>
          <a:bodyPr rtlCol="0">
            <a:noAutofit/>
          </a:bodyPr>
          <a:lstStyle/>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Title</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Authorship</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Biography</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Place of writing</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Recipient</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Purpose</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Message</a:t>
            </a:r>
          </a:p>
        </p:txBody>
      </p:sp>
      <p:sp>
        <p:nvSpPr>
          <p:cNvPr id="2" name="Rectangle 3">
            <a:extLst>
              <a:ext uri="{FF2B5EF4-FFF2-40B4-BE49-F238E27FC236}">
                <a16:creationId xmlns:a16="http://schemas.microsoft.com/office/drawing/2014/main" id="{D43591D8-A60F-28BE-07C2-93BC7C99E32E}"/>
              </a:ext>
            </a:extLst>
          </p:cNvPr>
          <p:cNvSpPr txBox="1">
            <a:spLocks noChangeArrowheads="1"/>
          </p:cNvSpPr>
          <p:nvPr/>
        </p:nvSpPr>
        <p:spPr bwMode="auto">
          <a:xfrm>
            <a:off x="7010400" y="1603375"/>
            <a:ext cx="45720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Method</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Sources</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Date</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Structure</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Scope</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Themes</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Unique characteristics</a:t>
            </a:r>
          </a:p>
        </p:txBody>
      </p:sp>
      <p:pic>
        <p:nvPicPr>
          <p:cNvPr id="4" name="Picture 3">
            <a:extLst>
              <a:ext uri="{FF2B5EF4-FFF2-40B4-BE49-F238E27FC236}">
                <a16:creationId xmlns:a16="http://schemas.microsoft.com/office/drawing/2014/main" id="{62642AD5-50FA-5B2A-5104-692CBE63C7D5}"/>
              </a:ext>
            </a:extLst>
          </p:cNvPr>
          <p:cNvPicPr>
            <a:picLocks noChangeAspect="1"/>
          </p:cNvPicPr>
          <p:nvPr/>
        </p:nvPicPr>
        <p:blipFill>
          <a:blip r:embed="rId2"/>
          <a:stretch>
            <a:fillRect/>
          </a:stretch>
        </p:blipFill>
        <p:spPr>
          <a:xfrm>
            <a:off x="10093145" y="76200"/>
            <a:ext cx="1565455" cy="1097280"/>
          </a:xfrm>
          <a:prstGeom prst="rect">
            <a:avLst/>
          </a:prstGeom>
        </p:spPr>
      </p:pic>
    </p:spTree>
    <p:extLst>
      <p:ext uri="{BB962C8B-B14F-4D97-AF65-F5344CB8AC3E}">
        <p14:creationId xmlns:p14="http://schemas.microsoft.com/office/powerpoint/2010/main" val="42377368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09B5EDC6-3683-A1A0-8B78-87B27DE88BF4}"/>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Message</a:t>
            </a:r>
          </a:p>
        </p:txBody>
      </p:sp>
      <p:sp>
        <p:nvSpPr>
          <p:cNvPr id="20483" name="Rectangle 3">
            <a:extLst>
              <a:ext uri="{FF2B5EF4-FFF2-40B4-BE49-F238E27FC236}">
                <a16:creationId xmlns:a16="http://schemas.microsoft.com/office/drawing/2014/main" id="{ED7D2624-E011-6FB4-38A6-F6F6A213652E}"/>
              </a:ext>
            </a:extLst>
          </p:cNvPr>
          <p:cNvSpPr>
            <a:spLocks noGrp="1" noChangeArrowheads="1"/>
          </p:cNvSpPr>
          <p:nvPr>
            <p:ph idx="1"/>
          </p:nvPr>
        </p:nvSpPr>
        <p:spPr>
          <a:xfrm>
            <a:off x="597408" y="1825625"/>
            <a:ext cx="10756392" cy="4351338"/>
          </a:xfrm>
        </p:spPr>
        <p:txBody>
          <a:bodyPr/>
          <a:lstStyle/>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Birth and growth of the church numerically, geographically, ethnically.</a:t>
            </a:r>
          </a:p>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Components</a:t>
            </a:r>
          </a:p>
          <a:p>
            <a:pPr marL="914400" lvl="1" indent="-457200">
              <a:lnSpc>
                <a:spcPct val="100000"/>
              </a:lnSpc>
              <a:spcBef>
                <a:spcPts val="0"/>
              </a:spcBef>
              <a:spcAft>
                <a:spcPts val="2400"/>
              </a:spcAft>
              <a:buClr>
                <a:srgbClr val="FF00FF"/>
              </a:buClr>
            </a:pPr>
            <a:r>
              <a:rPr lang="en-US" altLang="en-US" sz="3200" dirty="0"/>
              <a:t>Numerically (progress reports)</a:t>
            </a:r>
          </a:p>
          <a:p>
            <a:pPr marL="914400" lvl="1" indent="-457200">
              <a:lnSpc>
                <a:spcPct val="100000"/>
              </a:lnSpc>
              <a:spcBef>
                <a:spcPts val="0"/>
              </a:spcBef>
              <a:spcAft>
                <a:spcPts val="2400"/>
              </a:spcAft>
              <a:buClr>
                <a:srgbClr val="FF00FF"/>
              </a:buClr>
            </a:pPr>
            <a:r>
              <a:rPr lang="en-US" altLang="en-US" sz="3200" dirty="0"/>
              <a:t>Geographically (From Jerusalem to Rome)</a:t>
            </a:r>
          </a:p>
          <a:p>
            <a:pPr marL="914400" lvl="1" indent="-457200">
              <a:lnSpc>
                <a:spcPct val="100000"/>
              </a:lnSpc>
              <a:spcBef>
                <a:spcPts val="0"/>
              </a:spcBef>
              <a:spcAft>
                <a:spcPts val="2400"/>
              </a:spcAft>
              <a:buClr>
                <a:srgbClr val="FF00FF"/>
              </a:buClr>
            </a:pPr>
            <a:r>
              <a:rPr lang="en-US" altLang="en-US" sz="3200" dirty="0"/>
              <a:t>Ethnically (From Judaism to Gentile domination)</a:t>
            </a:r>
          </a:p>
        </p:txBody>
      </p:sp>
      <p:pic>
        <p:nvPicPr>
          <p:cNvPr id="3" name="Picture 2">
            <a:extLst>
              <a:ext uri="{FF2B5EF4-FFF2-40B4-BE49-F238E27FC236}">
                <a16:creationId xmlns:a16="http://schemas.microsoft.com/office/drawing/2014/main" id="{4377A79A-7613-14C2-BA31-83415FB7CC04}"/>
              </a:ext>
            </a:extLst>
          </p:cNvPr>
          <p:cNvPicPr>
            <a:picLocks noChangeAspect="1"/>
          </p:cNvPicPr>
          <p:nvPr/>
        </p:nvPicPr>
        <p:blipFill>
          <a:blip r:embed="rId2"/>
          <a:stretch>
            <a:fillRect/>
          </a:stretch>
        </p:blipFill>
        <p:spPr>
          <a:xfrm>
            <a:off x="8349742" y="2667000"/>
            <a:ext cx="3244850" cy="1828800"/>
          </a:xfrm>
          <a:prstGeom prst="rect">
            <a:avLst/>
          </a:prstGeom>
        </p:spPr>
      </p:pic>
      <p:pic>
        <p:nvPicPr>
          <p:cNvPr id="4" name="Picture 3">
            <a:extLst>
              <a:ext uri="{FF2B5EF4-FFF2-40B4-BE49-F238E27FC236}">
                <a16:creationId xmlns:a16="http://schemas.microsoft.com/office/drawing/2014/main" id="{420C5926-A2F7-109F-8A98-D6E86ECBBBBB}"/>
              </a:ext>
            </a:extLst>
          </p:cNvPr>
          <p:cNvPicPr>
            <a:picLocks noChangeAspect="1"/>
          </p:cNvPicPr>
          <p:nvPr/>
        </p:nvPicPr>
        <p:blipFill>
          <a:blip r:embed="rId3"/>
          <a:stretch>
            <a:fillRect/>
          </a:stretch>
        </p:blipFill>
        <p:spPr>
          <a:xfrm>
            <a:off x="10093145" y="76200"/>
            <a:ext cx="1565455" cy="109728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DD19462B-AB64-FEAA-CB6A-8BA8A2221C27}"/>
              </a:ext>
            </a:extLst>
          </p:cNvPr>
          <p:cNvSpPr>
            <a:spLocks noGrp="1" noChangeArrowheads="1"/>
          </p:cNvSpPr>
          <p:nvPr>
            <p:ph type="title"/>
          </p:nvPr>
        </p:nvSpPr>
        <p:spPr>
          <a:xfrm>
            <a:off x="838200" y="228600"/>
            <a:ext cx="10515600" cy="868363"/>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Introductory Matters</a:t>
            </a:r>
          </a:p>
        </p:txBody>
      </p:sp>
      <p:sp>
        <p:nvSpPr>
          <p:cNvPr id="3075" name="Rectangle 3">
            <a:extLst>
              <a:ext uri="{FF2B5EF4-FFF2-40B4-BE49-F238E27FC236}">
                <a16:creationId xmlns:a16="http://schemas.microsoft.com/office/drawing/2014/main" id="{4AA1306F-D081-BE45-155C-DA71BD2CADEA}"/>
              </a:ext>
            </a:extLst>
          </p:cNvPr>
          <p:cNvSpPr>
            <a:spLocks noGrp="1" noChangeArrowheads="1"/>
          </p:cNvSpPr>
          <p:nvPr>
            <p:ph idx="1"/>
          </p:nvPr>
        </p:nvSpPr>
        <p:spPr>
          <a:xfrm>
            <a:off x="838200" y="1600200"/>
            <a:ext cx="4800600" cy="4351338"/>
          </a:xfrm>
        </p:spPr>
        <p:txBody>
          <a:bodyPr rtlCol="0">
            <a:noAutofit/>
          </a:bodyPr>
          <a:lstStyle/>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Title</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Authorship</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Biography</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Place of writing</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Recipient</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Purpose</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Message</a:t>
            </a:r>
          </a:p>
        </p:txBody>
      </p:sp>
      <p:sp>
        <p:nvSpPr>
          <p:cNvPr id="2" name="Rectangle 3">
            <a:extLst>
              <a:ext uri="{FF2B5EF4-FFF2-40B4-BE49-F238E27FC236}">
                <a16:creationId xmlns:a16="http://schemas.microsoft.com/office/drawing/2014/main" id="{D43591D8-A60F-28BE-07C2-93BC7C99E32E}"/>
              </a:ext>
            </a:extLst>
          </p:cNvPr>
          <p:cNvSpPr txBox="1">
            <a:spLocks noChangeArrowheads="1"/>
          </p:cNvSpPr>
          <p:nvPr/>
        </p:nvSpPr>
        <p:spPr bwMode="auto">
          <a:xfrm>
            <a:off x="7010400" y="1603375"/>
            <a:ext cx="45720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Method</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Sources</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Date</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Structure</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Scope</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Themes</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Unique characteristics</a:t>
            </a:r>
          </a:p>
        </p:txBody>
      </p:sp>
      <p:pic>
        <p:nvPicPr>
          <p:cNvPr id="4" name="Picture 3">
            <a:extLst>
              <a:ext uri="{FF2B5EF4-FFF2-40B4-BE49-F238E27FC236}">
                <a16:creationId xmlns:a16="http://schemas.microsoft.com/office/drawing/2014/main" id="{F2F90577-0A87-9DB6-1E97-4CD1EB215BC7}"/>
              </a:ext>
            </a:extLst>
          </p:cNvPr>
          <p:cNvPicPr>
            <a:picLocks noChangeAspect="1"/>
          </p:cNvPicPr>
          <p:nvPr/>
        </p:nvPicPr>
        <p:blipFill>
          <a:blip r:embed="rId2"/>
          <a:stretch>
            <a:fillRect/>
          </a:stretch>
        </p:blipFill>
        <p:spPr>
          <a:xfrm>
            <a:off x="10093145" y="76200"/>
            <a:ext cx="1565455" cy="1097280"/>
          </a:xfrm>
          <a:prstGeom prst="rect">
            <a:avLst/>
          </a:prstGeom>
        </p:spPr>
      </p:pic>
    </p:spTree>
    <p:extLst>
      <p:ext uri="{BB962C8B-B14F-4D97-AF65-F5344CB8AC3E}">
        <p14:creationId xmlns:p14="http://schemas.microsoft.com/office/powerpoint/2010/main" val="23740855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DB8F50DF-1F89-878D-6141-E9106DE82BEC}"/>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Method</a:t>
            </a:r>
          </a:p>
        </p:txBody>
      </p:sp>
      <p:sp>
        <p:nvSpPr>
          <p:cNvPr id="24579" name="Rectangle 3">
            <a:extLst>
              <a:ext uri="{FF2B5EF4-FFF2-40B4-BE49-F238E27FC236}">
                <a16:creationId xmlns:a16="http://schemas.microsoft.com/office/drawing/2014/main" id="{D78F2D77-8400-9270-B70D-AFB47552FD90}"/>
              </a:ext>
            </a:extLst>
          </p:cNvPr>
          <p:cNvSpPr>
            <a:spLocks noGrp="1" noChangeArrowheads="1"/>
          </p:cNvSpPr>
          <p:nvPr>
            <p:ph idx="1"/>
          </p:nvPr>
        </p:nvSpPr>
        <p:spPr>
          <a:xfrm>
            <a:off x="597408" y="1825625"/>
            <a:ext cx="10756392" cy="2822575"/>
          </a:xfrm>
        </p:spPr>
        <p:txBody>
          <a:bodyPr/>
          <a:lstStyle/>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Record history (Luke 1:1-4; Acts 1:1)</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Selective rather than comprehensive</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Shaped around his purpose</a:t>
            </a:r>
          </a:p>
        </p:txBody>
      </p:sp>
      <p:pic>
        <p:nvPicPr>
          <p:cNvPr id="3" name="Picture 2">
            <a:extLst>
              <a:ext uri="{FF2B5EF4-FFF2-40B4-BE49-F238E27FC236}">
                <a16:creationId xmlns:a16="http://schemas.microsoft.com/office/drawing/2014/main" id="{5A8E4142-E574-E981-A0BF-D78618C11F96}"/>
              </a:ext>
            </a:extLst>
          </p:cNvPr>
          <p:cNvPicPr>
            <a:picLocks noChangeAspect="1"/>
          </p:cNvPicPr>
          <p:nvPr/>
        </p:nvPicPr>
        <p:blipFill>
          <a:blip r:embed="rId2"/>
          <a:stretch>
            <a:fillRect/>
          </a:stretch>
        </p:blipFill>
        <p:spPr>
          <a:xfrm>
            <a:off x="7932279" y="2057400"/>
            <a:ext cx="3662313" cy="2743200"/>
          </a:xfrm>
          <a:prstGeom prst="rect">
            <a:avLst/>
          </a:prstGeom>
        </p:spPr>
      </p:pic>
      <p:pic>
        <p:nvPicPr>
          <p:cNvPr id="4" name="Picture 3">
            <a:extLst>
              <a:ext uri="{FF2B5EF4-FFF2-40B4-BE49-F238E27FC236}">
                <a16:creationId xmlns:a16="http://schemas.microsoft.com/office/drawing/2014/main" id="{5BC762FA-629C-67E8-A5A6-2C16AF2A78E2}"/>
              </a:ext>
            </a:extLst>
          </p:cNvPr>
          <p:cNvPicPr>
            <a:picLocks noChangeAspect="1"/>
          </p:cNvPicPr>
          <p:nvPr/>
        </p:nvPicPr>
        <p:blipFill>
          <a:blip r:embed="rId3"/>
          <a:stretch>
            <a:fillRect/>
          </a:stretch>
        </p:blipFill>
        <p:spPr>
          <a:xfrm>
            <a:off x="10093145" y="76200"/>
            <a:ext cx="1565455" cy="109728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DD19462B-AB64-FEAA-CB6A-8BA8A2221C27}"/>
              </a:ext>
            </a:extLst>
          </p:cNvPr>
          <p:cNvSpPr>
            <a:spLocks noGrp="1" noChangeArrowheads="1"/>
          </p:cNvSpPr>
          <p:nvPr>
            <p:ph type="title"/>
          </p:nvPr>
        </p:nvSpPr>
        <p:spPr>
          <a:xfrm>
            <a:off x="838200" y="228600"/>
            <a:ext cx="10515600" cy="868363"/>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Introductory Matters</a:t>
            </a:r>
          </a:p>
        </p:txBody>
      </p:sp>
      <p:sp>
        <p:nvSpPr>
          <p:cNvPr id="3075" name="Rectangle 3">
            <a:extLst>
              <a:ext uri="{FF2B5EF4-FFF2-40B4-BE49-F238E27FC236}">
                <a16:creationId xmlns:a16="http://schemas.microsoft.com/office/drawing/2014/main" id="{4AA1306F-D081-BE45-155C-DA71BD2CADEA}"/>
              </a:ext>
            </a:extLst>
          </p:cNvPr>
          <p:cNvSpPr>
            <a:spLocks noGrp="1" noChangeArrowheads="1"/>
          </p:cNvSpPr>
          <p:nvPr>
            <p:ph idx="1"/>
          </p:nvPr>
        </p:nvSpPr>
        <p:spPr>
          <a:xfrm>
            <a:off x="838200" y="1600200"/>
            <a:ext cx="4800600" cy="4351338"/>
          </a:xfrm>
        </p:spPr>
        <p:txBody>
          <a:bodyPr rtlCol="0">
            <a:noAutofit/>
          </a:bodyPr>
          <a:lstStyle/>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Title</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Authorship</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Biography</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Place of writing</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Recipient</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Purpose</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Message</a:t>
            </a:r>
          </a:p>
        </p:txBody>
      </p:sp>
      <p:sp>
        <p:nvSpPr>
          <p:cNvPr id="2" name="Rectangle 3">
            <a:extLst>
              <a:ext uri="{FF2B5EF4-FFF2-40B4-BE49-F238E27FC236}">
                <a16:creationId xmlns:a16="http://schemas.microsoft.com/office/drawing/2014/main" id="{D43591D8-A60F-28BE-07C2-93BC7C99E32E}"/>
              </a:ext>
            </a:extLst>
          </p:cNvPr>
          <p:cNvSpPr txBox="1">
            <a:spLocks noChangeArrowheads="1"/>
          </p:cNvSpPr>
          <p:nvPr/>
        </p:nvSpPr>
        <p:spPr bwMode="auto">
          <a:xfrm>
            <a:off x="7010400" y="1603375"/>
            <a:ext cx="45720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Method</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Sources</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Date</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Structure</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Scope</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Themes</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Unique characteristics</a:t>
            </a:r>
          </a:p>
        </p:txBody>
      </p:sp>
      <p:pic>
        <p:nvPicPr>
          <p:cNvPr id="4" name="Picture 3">
            <a:extLst>
              <a:ext uri="{FF2B5EF4-FFF2-40B4-BE49-F238E27FC236}">
                <a16:creationId xmlns:a16="http://schemas.microsoft.com/office/drawing/2014/main" id="{4EFAA1AB-9F58-F449-7252-ECA0267FE069}"/>
              </a:ext>
            </a:extLst>
          </p:cNvPr>
          <p:cNvPicPr>
            <a:picLocks noChangeAspect="1"/>
          </p:cNvPicPr>
          <p:nvPr/>
        </p:nvPicPr>
        <p:blipFill>
          <a:blip r:embed="rId2"/>
          <a:stretch>
            <a:fillRect/>
          </a:stretch>
        </p:blipFill>
        <p:spPr>
          <a:xfrm>
            <a:off x="10093145" y="76200"/>
            <a:ext cx="1565455" cy="109728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DD19462B-AB64-FEAA-CB6A-8BA8A2221C27}"/>
              </a:ext>
            </a:extLst>
          </p:cNvPr>
          <p:cNvSpPr>
            <a:spLocks noGrp="1" noChangeArrowheads="1"/>
          </p:cNvSpPr>
          <p:nvPr>
            <p:ph type="title"/>
          </p:nvPr>
        </p:nvSpPr>
        <p:spPr>
          <a:xfrm>
            <a:off x="838200" y="228600"/>
            <a:ext cx="10515600" cy="868363"/>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Introductory Matters</a:t>
            </a:r>
          </a:p>
        </p:txBody>
      </p:sp>
      <p:sp>
        <p:nvSpPr>
          <p:cNvPr id="3075" name="Rectangle 3">
            <a:extLst>
              <a:ext uri="{FF2B5EF4-FFF2-40B4-BE49-F238E27FC236}">
                <a16:creationId xmlns:a16="http://schemas.microsoft.com/office/drawing/2014/main" id="{4AA1306F-D081-BE45-155C-DA71BD2CADEA}"/>
              </a:ext>
            </a:extLst>
          </p:cNvPr>
          <p:cNvSpPr>
            <a:spLocks noGrp="1" noChangeArrowheads="1"/>
          </p:cNvSpPr>
          <p:nvPr>
            <p:ph idx="1"/>
          </p:nvPr>
        </p:nvSpPr>
        <p:spPr>
          <a:xfrm>
            <a:off x="838200" y="1600200"/>
            <a:ext cx="4800600" cy="4351338"/>
          </a:xfrm>
        </p:spPr>
        <p:txBody>
          <a:bodyPr rtlCol="0">
            <a:noAutofit/>
          </a:bodyPr>
          <a:lstStyle/>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Title</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Authorship</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Biography</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Place of writing</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Recipient</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Purpose</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Message</a:t>
            </a:r>
          </a:p>
        </p:txBody>
      </p:sp>
      <p:sp>
        <p:nvSpPr>
          <p:cNvPr id="2" name="Rectangle 3">
            <a:extLst>
              <a:ext uri="{FF2B5EF4-FFF2-40B4-BE49-F238E27FC236}">
                <a16:creationId xmlns:a16="http://schemas.microsoft.com/office/drawing/2014/main" id="{D43591D8-A60F-28BE-07C2-93BC7C99E32E}"/>
              </a:ext>
            </a:extLst>
          </p:cNvPr>
          <p:cNvSpPr txBox="1">
            <a:spLocks noChangeArrowheads="1"/>
          </p:cNvSpPr>
          <p:nvPr/>
        </p:nvSpPr>
        <p:spPr bwMode="auto">
          <a:xfrm>
            <a:off x="7010400" y="1603375"/>
            <a:ext cx="45720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Method</a:t>
            </a:r>
          </a:p>
          <a:p>
            <a:pPr marL="457200" indent="-457200" defTabSz="91440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Sources</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Date</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Structure</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Scope</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Themes</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Unique characteristics</a:t>
            </a:r>
          </a:p>
        </p:txBody>
      </p:sp>
      <p:pic>
        <p:nvPicPr>
          <p:cNvPr id="4" name="Picture 3">
            <a:extLst>
              <a:ext uri="{FF2B5EF4-FFF2-40B4-BE49-F238E27FC236}">
                <a16:creationId xmlns:a16="http://schemas.microsoft.com/office/drawing/2014/main" id="{63E6EB9F-3851-DEB2-2B14-CE3328F30CB4}"/>
              </a:ext>
            </a:extLst>
          </p:cNvPr>
          <p:cNvPicPr>
            <a:picLocks noChangeAspect="1"/>
          </p:cNvPicPr>
          <p:nvPr/>
        </p:nvPicPr>
        <p:blipFill>
          <a:blip r:embed="rId2"/>
          <a:stretch>
            <a:fillRect/>
          </a:stretch>
        </p:blipFill>
        <p:spPr>
          <a:xfrm>
            <a:off x="10093145" y="76200"/>
            <a:ext cx="1565455" cy="1097280"/>
          </a:xfrm>
          <a:prstGeom prst="rect">
            <a:avLst/>
          </a:prstGeom>
        </p:spPr>
      </p:pic>
    </p:spTree>
    <p:extLst>
      <p:ext uri="{BB962C8B-B14F-4D97-AF65-F5344CB8AC3E}">
        <p14:creationId xmlns:p14="http://schemas.microsoft.com/office/powerpoint/2010/main" val="27961305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BE76171A-B439-6858-1FD0-53CD95326333}"/>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Sources</a:t>
            </a:r>
          </a:p>
        </p:txBody>
      </p:sp>
      <p:sp>
        <p:nvSpPr>
          <p:cNvPr id="25603" name="Rectangle 3">
            <a:extLst>
              <a:ext uri="{FF2B5EF4-FFF2-40B4-BE49-F238E27FC236}">
                <a16:creationId xmlns:a16="http://schemas.microsoft.com/office/drawing/2014/main" id="{DEF09A91-F8F9-689C-1976-2F9BAEAAA070}"/>
              </a:ext>
            </a:extLst>
          </p:cNvPr>
          <p:cNvSpPr>
            <a:spLocks noGrp="1" noChangeArrowheads="1"/>
          </p:cNvSpPr>
          <p:nvPr>
            <p:ph idx="1"/>
          </p:nvPr>
        </p:nvSpPr>
        <p:spPr>
          <a:xfrm>
            <a:off x="609600" y="1143001"/>
            <a:ext cx="7772400" cy="5033962"/>
          </a:xfrm>
        </p:spPr>
        <p:txBody>
          <a:bodyPr/>
          <a:lstStyle/>
          <a:p>
            <a:pPr marL="457200" lvl="1" indent="-457200" algn="just" eaLnBrk="0" hangingPunct="0">
              <a:lnSpc>
                <a:spcPct val="100000"/>
              </a:lnSpc>
              <a:spcBef>
                <a:spcPts val="0"/>
              </a:spcBef>
              <a:spcAft>
                <a:spcPts val="18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“We” sections</a:t>
            </a:r>
          </a:p>
          <a:p>
            <a:pPr marL="914400" lvl="1" indent="-457200">
              <a:lnSpc>
                <a:spcPct val="100000"/>
              </a:lnSpc>
              <a:spcBef>
                <a:spcPts val="0"/>
              </a:spcBef>
              <a:spcAft>
                <a:spcPts val="1800"/>
              </a:spcAft>
              <a:buClr>
                <a:srgbClr val="FF00FF"/>
              </a:buClr>
            </a:pPr>
            <a:r>
              <a:rPr lang="en-US" altLang="en-US" sz="3200" dirty="0"/>
              <a:t>Himself</a:t>
            </a:r>
          </a:p>
          <a:p>
            <a:pPr marL="914400" lvl="1" indent="-457200">
              <a:lnSpc>
                <a:spcPct val="100000"/>
              </a:lnSpc>
              <a:spcBef>
                <a:spcPts val="0"/>
              </a:spcBef>
              <a:spcAft>
                <a:spcPts val="1800"/>
              </a:spcAft>
              <a:buClr>
                <a:srgbClr val="FF00FF"/>
              </a:buClr>
            </a:pPr>
            <a:r>
              <a:rPr lang="en-US" altLang="en-US" sz="3200" dirty="0"/>
              <a:t>Paul </a:t>
            </a:r>
          </a:p>
          <a:p>
            <a:pPr marL="914400" lvl="1" indent="-457200">
              <a:lnSpc>
                <a:spcPct val="100000"/>
              </a:lnSpc>
              <a:spcBef>
                <a:spcPts val="0"/>
              </a:spcBef>
              <a:spcAft>
                <a:spcPts val="1800"/>
              </a:spcAft>
              <a:buClr>
                <a:srgbClr val="FF00FF"/>
              </a:buClr>
            </a:pPr>
            <a:r>
              <a:rPr lang="en-US" altLang="en-US" sz="3200" dirty="0"/>
              <a:t>Cesarean witnesses</a:t>
            </a:r>
          </a:p>
          <a:p>
            <a:pPr marL="914400" lvl="1" indent="-457200">
              <a:lnSpc>
                <a:spcPct val="100000"/>
              </a:lnSpc>
              <a:spcBef>
                <a:spcPts val="0"/>
              </a:spcBef>
              <a:spcAft>
                <a:spcPts val="1800"/>
              </a:spcAft>
              <a:buClr>
                <a:srgbClr val="FF00FF"/>
              </a:buClr>
            </a:pPr>
            <a:r>
              <a:rPr lang="en-US" altLang="en-US" sz="3200" dirty="0"/>
              <a:t>Others mentioned in Acts</a:t>
            </a:r>
          </a:p>
          <a:p>
            <a:pPr marL="457200" lvl="1" indent="-457200" algn="just" eaLnBrk="0" hangingPunct="0">
              <a:lnSpc>
                <a:spcPct val="100000"/>
              </a:lnSpc>
              <a:spcBef>
                <a:spcPts val="0"/>
              </a:spcBef>
              <a:spcAft>
                <a:spcPts val="18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Those interviewed in his prequel (Luke 1:2)</a:t>
            </a:r>
          </a:p>
          <a:p>
            <a:pPr marL="457200" lvl="1" indent="-457200" algn="just" eaLnBrk="0" hangingPunct="0">
              <a:lnSpc>
                <a:spcPct val="100000"/>
              </a:lnSpc>
              <a:spcBef>
                <a:spcPts val="0"/>
              </a:spcBef>
              <a:spcAft>
                <a:spcPts val="18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Written records (Acts 15:23-29; 23:26-30)</a:t>
            </a:r>
          </a:p>
        </p:txBody>
      </p:sp>
      <p:pic>
        <p:nvPicPr>
          <p:cNvPr id="3" name="Picture 2">
            <a:extLst>
              <a:ext uri="{FF2B5EF4-FFF2-40B4-BE49-F238E27FC236}">
                <a16:creationId xmlns:a16="http://schemas.microsoft.com/office/drawing/2014/main" id="{9AF64130-3D24-BE48-45ED-5F3FD45A6566}"/>
              </a:ext>
            </a:extLst>
          </p:cNvPr>
          <p:cNvPicPr>
            <a:picLocks noChangeAspect="1"/>
          </p:cNvPicPr>
          <p:nvPr/>
        </p:nvPicPr>
        <p:blipFill>
          <a:blip r:embed="rId2"/>
          <a:stretch>
            <a:fillRect/>
          </a:stretch>
        </p:blipFill>
        <p:spPr>
          <a:xfrm>
            <a:off x="8839200" y="2057400"/>
            <a:ext cx="2743200" cy="2743200"/>
          </a:xfrm>
          <a:prstGeom prst="rect">
            <a:avLst/>
          </a:prstGeom>
        </p:spPr>
      </p:pic>
      <p:pic>
        <p:nvPicPr>
          <p:cNvPr id="4" name="Picture 3">
            <a:extLst>
              <a:ext uri="{FF2B5EF4-FFF2-40B4-BE49-F238E27FC236}">
                <a16:creationId xmlns:a16="http://schemas.microsoft.com/office/drawing/2014/main" id="{1A3EB770-D933-E663-065B-990B5E037DE8}"/>
              </a:ext>
            </a:extLst>
          </p:cNvPr>
          <p:cNvPicPr>
            <a:picLocks noChangeAspect="1"/>
          </p:cNvPicPr>
          <p:nvPr/>
        </p:nvPicPr>
        <p:blipFill>
          <a:blip r:embed="rId3"/>
          <a:stretch>
            <a:fillRect/>
          </a:stretch>
        </p:blipFill>
        <p:spPr>
          <a:xfrm>
            <a:off x="10093145" y="76200"/>
            <a:ext cx="1565455" cy="109728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DD19462B-AB64-FEAA-CB6A-8BA8A2221C27}"/>
              </a:ext>
            </a:extLst>
          </p:cNvPr>
          <p:cNvSpPr>
            <a:spLocks noGrp="1" noChangeArrowheads="1"/>
          </p:cNvSpPr>
          <p:nvPr>
            <p:ph type="title"/>
          </p:nvPr>
        </p:nvSpPr>
        <p:spPr>
          <a:xfrm>
            <a:off x="838200" y="228600"/>
            <a:ext cx="10515600" cy="868363"/>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Introductory Matters</a:t>
            </a:r>
          </a:p>
        </p:txBody>
      </p:sp>
      <p:sp>
        <p:nvSpPr>
          <p:cNvPr id="3075" name="Rectangle 3">
            <a:extLst>
              <a:ext uri="{FF2B5EF4-FFF2-40B4-BE49-F238E27FC236}">
                <a16:creationId xmlns:a16="http://schemas.microsoft.com/office/drawing/2014/main" id="{4AA1306F-D081-BE45-155C-DA71BD2CADEA}"/>
              </a:ext>
            </a:extLst>
          </p:cNvPr>
          <p:cNvSpPr>
            <a:spLocks noGrp="1" noChangeArrowheads="1"/>
          </p:cNvSpPr>
          <p:nvPr>
            <p:ph idx="1"/>
          </p:nvPr>
        </p:nvSpPr>
        <p:spPr>
          <a:xfrm>
            <a:off x="838200" y="1600200"/>
            <a:ext cx="4800600" cy="4351338"/>
          </a:xfrm>
        </p:spPr>
        <p:txBody>
          <a:bodyPr rtlCol="0">
            <a:noAutofit/>
          </a:bodyPr>
          <a:lstStyle/>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Title</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Authorship</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Biography</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Place of writing</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Recipient</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Purpose</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Message</a:t>
            </a:r>
          </a:p>
        </p:txBody>
      </p:sp>
      <p:sp>
        <p:nvSpPr>
          <p:cNvPr id="2" name="Rectangle 3">
            <a:extLst>
              <a:ext uri="{FF2B5EF4-FFF2-40B4-BE49-F238E27FC236}">
                <a16:creationId xmlns:a16="http://schemas.microsoft.com/office/drawing/2014/main" id="{D43591D8-A60F-28BE-07C2-93BC7C99E32E}"/>
              </a:ext>
            </a:extLst>
          </p:cNvPr>
          <p:cNvSpPr txBox="1">
            <a:spLocks noChangeArrowheads="1"/>
          </p:cNvSpPr>
          <p:nvPr/>
        </p:nvSpPr>
        <p:spPr bwMode="auto">
          <a:xfrm>
            <a:off x="7010400" y="1603375"/>
            <a:ext cx="45720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Method</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Sources</a:t>
            </a:r>
          </a:p>
          <a:p>
            <a:pPr marL="457200" indent="-457200" defTabSz="91440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Date</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Structure</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Scope</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Themes</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Unique characteristics</a:t>
            </a:r>
          </a:p>
        </p:txBody>
      </p:sp>
      <p:pic>
        <p:nvPicPr>
          <p:cNvPr id="4" name="Picture 3">
            <a:extLst>
              <a:ext uri="{FF2B5EF4-FFF2-40B4-BE49-F238E27FC236}">
                <a16:creationId xmlns:a16="http://schemas.microsoft.com/office/drawing/2014/main" id="{BF610612-6762-A1C9-45CC-3FFA145430A1}"/>
              </a:ext>
            </a:extLst>
          </p:cNvPr>
          <p:cNvPicPr>
            <a:picLocks noChangeAspect="1"/>
          </p:cNvPicPr>
          <p:nvPr/>
        </p:nvPicPr>
        <p:blipFill>
          <a:blip r:embed="rId2"/>
          <a:stretch>
            <a:fillRect/>
          </a:stretch>
        </p:blipFill>
        <p:spPr>
          <a:xfrm>
            <a:off x="10093145" y="76200"/>
            <a:ext cx="1565455" cy="1097280"/>
          </a:xfrm>
          <a:prstGeom prst="rect">
            <a:avLst/>
          </a:prstGeom>
        </p:spPr>
      </p:pic>
    </p:spTree>
    <p:extLst>
      <p:ext uri="{BB962C8B-B14F-4D97-AF65-F5344CB8AC3E}">
        <p14:creationId xmlns:p14="http://schemas.microsoft.com/office/powerpoint/2010/main" val="4285750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37AA0CB4-0CB7-6C29-48B2-1E63FFA946CE}"/>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Date: A.D. 60-62</a:t>
            </a:r>
          </a:p>
        </p:txBody>
      </p:sp>
      <p:sp>
        <p:nvSpPr>
          <p:cNvPr id="26627" name="Rectangle 3">
            <a:extLst>
              <a:ext uri="{FF2B5EF4-FFF2-40B4-BE49-F238E27FC236}">
                <a16:creationId xmlns:a16="http://schemas.microsoft.com/office/drawing/2014/main" id="{8E78831B-02FA-30D6-5316-5782704A5853}"/>
              </a:ext>
            </a:extLst>
          </p:cNvPr>
          <p:cNvSpPr>
            <a:spLocks noGrp="1" noChangeArrowheads="1"/>
          </p:cNvSpPr>
          <p:nvPr>
            <p:ph idx="1"/>
          </p:nvPr>
        </p:nvSpPr>
        <p:spPr>
          <a:xfrm>
            <a:off x="609600" y="1143001"/>
            <a:ext cx="8686800" cy="5033962"/>
          </a:xfrm>
        </p:spPr>
        <p:txBody>
          <a:bodyPr/>
          <a:lstStyle/>
          <a:p>
            <a:pPr marL="457200" lvl="1" indent="-457200" algn="just" eaLnBrk="0" hangingPunct="0">
              <a:lnSpc>
                <a:spcPct val="100000"/>
              </a:lnSpc>
              <a:spcBef>
                <a:spcPts val="0"/>
              </a:spcBef>
              <a:spcAft>
                <a:spcPts val="18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Israel’s judgment (A.D. 66–70) </a:t>
            </a:r>
          </a:p>
          <a:p>
            <a:pPr marL="457200" lvl="1" indent="-457200" algn="just" eaLnBrk="0" hangingPunct="0">
              <a:lnSpc>
                <a:spcPct val="100000"/>
              </a:lnSpc>
              <a:spcBef>
                <a:spcPts val="0"/>
              </a:spcBef>
              <a:spcAft>
                <a:spcPts val="18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First Roman Persecution (A.D. 64–67)</a:t>
            </a:r>
          </a:p>
          <a:p>
            <a:pPr marL="457200" lvl="1" indent="-457200" algn="just" eaLnBrk="0" hangingPunct="0">
              <a:lnSpc>
                <a:spcPct val="100000"/>
              </a:lnSpc>
              <a:spcBef>
                <a:spcPts val="0"/>
              </a:spcBef>
              <a:spcAft>
                <a:spcPts val="18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Paul’s latter life</a:t>
            </a:r>
          </a:p>
          <a:p>
            <a:pPr marL="914400" lvl="1" indent="-457200">
              <a:lnSpc>
                <a:spcPct val="100000"/>
              </a:lnSpc>
              <a:spcBef>
                <a:spcPts val="0"/>
              </a:spcBef>
              <a:spcAft>
                <a:spcPts val="1600"/>
              </a:spcAft>
              <a:buClr>
                <a:srgbClr val="FF00FF"/>
              </a:buClr>
            </a:pPr>
            <a:r>
              <a:rPr lang="en-US" altLang="en-US" sz="3200" dirty="0"/>
              <a:t>Martyrdom (A.D. 68)</a:t>
            </a:r>
          </a:p>
          <a:p>
            <a:pPr marL="914400" lvl="1" indent="-457200">
              <a:lnSpc>
                <a:spcPct val="100000"/>
              </a:lnSpc>
              <a:spcBef>
                <a:spcPts val="0"/>
              </a:spcBef>
              <a:spcAft>
                <a:spcPts val="1600"/>
              </a:spcAft>
              <a:buClr>
                <a:srgbClr val="FF00FF"/>
              </a:buClr>
            </a:pPr>
            <a:r>
              <a:rPr lang="en-US" altLang="en-US" sz="3200" dirty="0"/>
              <a:t>2</a:t>
            </a:r>
            <a:r>
              <a:rPr lang="en-US" altLang="en-US" sz="3200" baseline="30000" dirty="0"/>
              <a:t>nd</a:t>
            </a:r>
            <a:r>
              <a:rPr lang="en-US" altLang="en-US" sz="3200" dirty="0"/>
              <a:t> imprisonment (A.D. 66)</a:t>
            </a:r>
          </a:p>
          <a:p>
            <a:pPr marL="914400" lvl="1" indent="-457200">
              <a:lnSpc>
                <a:spcPct val="100000"/>
              </a:lnSpc>
              <a:spcBef>
                <a:spcPts val="0"/>
              </a:spcBef>
              <a:spcAft>
                <a:spcPts val="1600"/>
              </a:spcAft>
              <a:buClr>
                <a:srgbClr val="FF00FF"/>
              </a:buClr>
            </a:pPr>
            <a:r>
              <a:rPr lang="en-US" altLang="en-US" sz="3200" dirty="0"/>
              <a:t>Activity between imprisonment (A.D. 62–66)</a:t>
            </a:r>
          </a:p>
          <a:p>
            <a:pPr marL="914400" lvl="1" indent="-457200">
              <a:lnSpc>
                <a:spcPct val="100000"/>
              </a:lnSpc>
              <a:spcBef>
                <a:spcPts val="0"/>
              </a:spcBef>
              <a:spcAft>
                <a:spcPts val="1600"/>
              </a:spcAft>
              <a:buClr>
                <a:srgbClr val="FF00FF"/>
              </a:buClr>
            </a:pPr>
            <a:r>
              <a:rPr lang="en-US" altLang="en-US" sz="3200" dirty="0"/>
              <a:t>Outcome of trial (A.D. 62)</a:t>
            </a:r>
          </a:p>
        </p:txBody>
      </p:sp>
      <p:pic>
        <p:nvPicPr>
          <p:cNvPr id="3" name="Picture 2">
            <a:extLst>
              <a:ext uri="{FF2B5EF4-FFF2-40B4-BE49-F238E27FC236}">
                <a16:creationId xmlns:a16="http://schemas.microsoft.com/office/drawing/2014/main" id="{44F1C386-C374-4521-9F20-706392B916B6}"/>
              </a:ext>
            </a:extLst>
          </p:cNvPr>
          <p:cNvPicPr>
            <a:picLocks noChangeAspect="1"/>
          </p:cNvPicPr>
          <p:nvPr/>
        </p:nvPicPr>
        <p:blipFill>
          <a:blip r:embed="rId2"/>
          <a:stretch>
            <a:fillRect/>
          </a:stretch>
        </p:blipFill>
        <p:spPr>
          <a:xfrm>
            <a:off x="9047687" y="2057400"/>
            <a:ext cx="2554826" cy="2743200"/>
          </a:xfrm>
          <a:prstGeom prst="rect">
            <a:avLst/>
          </a:prstGeom>
        </p:spPr>
      </p:pic>
      <p:pic>
        <p:nvPicPr>
          <p:cNvPr id="4" name="Picture 3">
            <a:extLst>
              <a:ext uri="{FF2B5EF4-FFF2-40B4-BE49-F238E27FC236}">
                <a16:creationId xmlns:a16="http://schemas.microsoft.com/office/drawing/2014/main" id="{7CA3F177-F65A-0B5E-FE2F-348DB3587CD9}"/>
              </a:ext>
            </a:extLst>
          </p:cNvPr>
          <p:cNvPicPr>
            <a:picLocks noChangeAspect="1"/>
          </p:cNvPicPr>
          <p:nvPr/>
        </p:nvPicPr>
        <p:blipFill>
          <a:blip r:embed="rId3"/>
          <a:stretch>
            <a:fillRect/>
          </a:stretch>
        </p:blipFill>
        <p:spPr>
          <a:xfrm>
            <a:off x="10093145" y="76200"/>
            <a:ext cx="1565455" cy="109728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DD19462B-AB64-FEAA-CB6A-8BA8A2221C27}"/>
              </a:ext>
            </a:extLst>
          </p:cNvPr>
          <p:cNvSpPr>
            <a:spLocks noGrp="1" noChangeArrowheads="1"/>
          </p:cNvSpPr>
          <p:nvPr>
            <p:ph type="title"/>
          </p:nvPr>
        </p:nvSpPr>
        <p:spPr>
          <a:xfrm>
            <a:off x="838200" y="228600"/>
            <a:ext cx="10515600" cy="868363"/>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Introductory Matters</a:t>
            </a:r>
          </a:p>
        </p:txBody>
      </p:sp>
      <p:sp>
        <p:nvSpPr>
          <p:cNvPr id="3075" name="Rectangle 3">
            <a:extLst>
              <a:ext uri="{FF2B5EF4-FFF2-40B4-BE49-F238E27FC236}">
                <a16:creationId xmlns:a16="http://schemas.microsoft.com/office/drawing/2014/main" id="{4AA1306F-D081-BE45-155C-DA71BD2CADEA}"/>
              </a:ext>
            </a:extLst>
          </p:cNvPr>
          <p:cNvSpPr>
            <a:spLocks noGrp="1" noChangeArrowheads="1"/>
          </p:cNvSpPr>
          <p:nvPr>
            <p:ph idx="1"/>
          </p:nvPr>
        </p:nvSpPr>
        <p:spPr>
          <a:xfrm>
            <a:off x="838200" y="1600200"/>
            <a:ext cx="4800600" cy="4351338"/>
          </a:xfrm>
        </p:spPr>
        <p:txBody>
          <a:bodyPr rtlCol="0">
            <a:noAutofit/>
          </a:bodyPr>
          <a:lstStyle/>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Title</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Authorship</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Biography</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Place of writing</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Recipient</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Purpose</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Message</a:t>
            </a:r>
          </a:p>
        </p:txBody>
      </p:sp>
      <p:sp>
        <p:nvSpPr>
          <p:cNvPr id="2" name="Rectangle 3">
            <a:extLst>
              <a:ext uri="{FF2B5EF4-FFF2-40B4-BE49-F238E27FC236}">
                <a16:creationId xmlns:a16="http://schemas.microsoft.com/office/drawing/2014/main" id="{D43591D8-A60F-28BE-07C2-93BC7C99E32E}"/>
              </a:ext>
            </a:extLst>
          </p:cNvPr>
          <p:cNvSpPr txBox="1">
            <a:spLocks noChangeArrowheads="1"/>
          </p:cNvSpPr>
          <p:nvPr/>
        </p:nvSpPr>
        <p:spPr bwMode="auto">
          <a:xfrm>
            <a:off x="7010400" y="1603375"/>
            <a:ext cx="45720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Method</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Sources</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Date</a:t>
            </a:r>
          </a:p>
          <a:p>
            <a:pPr marL="457200" indent="-457200" defTabSz="91440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Structure</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Scope</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Themes</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Unique characteristics</a:t>
            </a:r>
          </a:p>
        </p:txBody>
      </p:sp>
      <p:pic>
        <p:nvPicPr>
          <p:cNvPr id="4" name="Picture 3">
            <a:extLst>
              <a:ext uri="{FF2B5EF4-FFF2-40B4-BE49-F238E27FC236}">
                <a16:creationId xmlns:a16="http://schemas.microsoft.com/office/drawing/2014/main" id="{975BCB46-54A2-689F-7BDF-48BEF222A422}"/>
              </a:ext>
            </a:extLst>
          </p:cNvPr>
          <p:cNvPicPr>
            <a:picLocks noChangeAspect="1"/>
          </p:cNvPicPr>
          <p:nvPr/>
        </p:nvPicPr>
        <p:blipFill>
          <a:blip r:embed="rId2"/>
          <a:stretch>
            <a:fillRect/>
          </a:stretch>
        </p:blipFill>
        <p:spPr>
          <a:xfrm>
            <a:off x="10093145" y="76200"/>
            <a:ext cx="1565455" cy="1097280"/>
          </a:xfrm>
          <a:prstGeom prst="rect">
            <a:avLst/>
          </a:prstGeom>
        </p:spPr>
      </p:pic>
    </p:spTree>
    <p:extLst>
      <p:ext uri="{BB962C8B-B14F-4D97-AF65-F5344CB8AC3E}">
        <p14:creationId xmlns:p14="http://schemas.microsoft.com/office/powerpoint/2010/main" val="36391267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970F0BF-8E4A-4AE2-BCF8-7D7C7DC59AF2}"/>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algn="ctr">
              <a:spcAft>
                <a:spcPts val="1200"/>
              </a:spcAft>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Revelation 1:19</a:t>
            </a:r>
          </a:p>
          <a:p>
            <a:pPr algn="just">
              <a:spcBef>
                <a:spcPts val="0"/>
              </a:spcBef>
              <a:spcAft>
                <a:spcPts val="0"/>
              </a:spcAft>
            </a:pPr>
            <a:r>
              <a:rPr lang="en-US" sz="3600" dirty="0">
                <a:effectLst>
                  <a:outerShdw blurRad="38100" dist="38100" dir="2700000" algn="tl">
                    <a:srgbClr val="000000">
                      <a:alpha val="43137"/>
                    </a:srgbClr>
                  </a:outerShdw>
                </a:effectLst>
                <a:cs typeface="Calibri" panose="020F0502020204030204" pitchFamily="34" charset="0"/>
              </a:rPr>
              <a:t>“Therefore write the things which you have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seen</a:t>
            </a:r>
            <a:r>
              <a:rPr lang="en-US" sz="3600" dirty="0">
                <a:effectLst>
                  <a:outerShdw blurRad="38100" dist="38100" dir="2700000" algn="tl">
                    <a:srgbClr val="000000">
                      <a:alpha val="43137"/>
                    </a:srgbClr>
                  </a:outerShdw>
                </a:effectLst>
                <a:cs typeface="Calibri" panose="020F0502020204030204" pitchFamily="34" charset="0"/>
              </a:rPr>
              <a:t>, and the things which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are</a:t>
            </a:r>
            <a:r>
              <a:rPr lang="en-US" sz="3600" dirty="0">
                <a:effectLst>
                  <a:outerShdw blurRad="38100" dist="38100" dir="2700000" algn="tl">
                    <a:srgbClr val="000000">
                      <a:alpha val="43137"/>
                    </a:srgbClr>
                  </a:outerShdw>
                </a:effectLst>
                <a:cs typeface="Calibri" panose="020F0502020204030204" pitchFamily="34" charset="0"/>
              </a:rPr>
              <a:t>, and the things which will take place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after these things [</a:t>
            </a:r>
            <a:r>
              <a:rPr lang="en-US" sz="3600" b="1" i="1" u="sng" dirty="0">
                <a:solidFill>
                  <a:srgbClr val="FFFFCC"/>
                </a:solidFill>
                <a:effectLst>
                  <a:outerShdw blurRad="38100" dist="38100" dir="2700000" algn="tl">
                    <a:srgbClr val="000000">
                      <a:alpha val="43137"/>
                    </a:srgbClr>
                  </a:outerShdw>
                </a:effectLst>
                <a:cs typeface="Calibri" panose="020F0502020204030204" pitchFamily="34" charset="0"/>
              </a:rPr>
              <a:t>meta </a:t>
            </a:r>
            <a:r>
              <a:rPr lang="en-US" sz="3600" b="1" i="1" u="sng" dirty="0" err="1">
                <a:solidFill>
                  <a:srgbClr val="FFFFCC"/>
                </a:solidFill>
                <a:effectLst>
                  <a:outerShdw blurRad="38100" dist="38100" dir="2700000" algn="tl">
                    <a:srgbClr val="000000">
                      <a:alpha val="43137"/>
                    </a:srgbClr>
                  </a:outerShdw>
                </a:effectLst>
                <a:cs typeface="Calibri" panose="020F0502020204030204" pitchFamily="34" charset="0"/>
              </a:rPr>
              <a:t>tauta</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600" dirty="0">
                <a:effectLst>
                  <a:outerShdw blurRad="38100" dist="38100" dir="2700000" algn="tl">
                    <a:srgbClr val="000000">
                      <a:alpha val="43137"/>
                    </a:srgbClr>
                  </a:outerShdw>
                </a:effectLst>
                <a:cs typeface="Calibri" panose="020F0502020204030204" pitchFamily="34" charset="0"/>
              </a:rPr>
              <a:t>.”</a:t>
            </a:r>
            <a:endParaRPr lang="en-US" sz="3400" dirty="0">
              <a:effectLst>
                <a:outerShdw blurRad="38100" dist="38100" dir="2700000" algn="tl">
                  <a:srgbClr val="000000">
                    <a:alpha val="43137"/>
                  </a:srgbClr>
                </a:outerShdw>
              </a:effectLst>
              <a:cs typeface="Calibri" panose="020F0502020204030204" pitchFamily="34" charset="0"/>
            </a:endParaRPr>
          </a:p>
        </p:txBody>
      </p:sp>
      <p:pic>
        <p:nvPicPr>
          <p:cNvPr id="5" name="Picture 4">
            <a:extLst>
              <a:ext uri="{FF2B5EF4-FFF2-40B4-BE49-F238E27FC236}">
                <a16:creationId xmlns:a16="http://schemas.microsoft.com/office/drawing/2014/main" id="{E72729C2-27CE-4FCF-830E-BE1C62CFEC8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65405" y="2971800"/>
            <a:ext cx="2461191" cy="1828800"/>
          </a:xfrm>
          <a:prstGeom prst="rect">
            <a:avLst/>
          </a:prstGeom>
        </p:spPr>
      </p:pic>
    </p:spTree>
    <p:extLst>
      <p:ext uri="{BB962C8B-B14F-4D97-AF65-F5344CB8AC3E}">
        <p14:creationId xmlns:p14="http://schemas.microsoft.com/office/powerpoint/2010/main" val="838273787"/>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67861B2-3AA4-4785-8D08-5A79AEEFDC7A}"/>
              </a:ext>
            </a:extLst>
          </p:cNvPr>
          <p:cNvSpPr>
            <a:spLocks noGrp="1"/>
          </p:cNvSpPr>
          <p:nvPr>
            <p:ph idx="1"/>
          </p:nvPr>
        </p:nvSpPr>
        <p:spPr>
          <a:xfrm>
            <a:off x="2533650" y="1155414"/>
            <a:ext cx="7124700" cy="2502186"/>
          </a:xfrm>
        </p:spPr>
        <p:txBody>
          <a:bodyPr/>
          <a:lstStyle/>
          <a:p>
            <a:pPr marL="457200" lvl="1" indent="-457200" algn="just" eaLnBrk="0" hangingPunct="0">
              <a:lnSpc>
                <a:spcPct val="100000"/>
              </a:lnSpc>
              <a:spcBef>
                <a:spcPts val="0"/>
              </a:spcBef>
              <a:spcAft>
                <a:spcPts val="1800"/>
              </a:spcAft>
              <a:buClr>
                <a:srgbClr val="00FFFF"/>
              </a:buClr>
              <a:buSzPct val="75000"/>
              <a:buFont typeface="Wingdings" panose="05000000000000000000" pitchFamily="2" charset="2"/>
              <a:buChar char="n"/>
              <a:defRPr/>
            </a:pPr>
            <a:r>
              <a:rPr lang="en-US" sz="3200" dirty="0">
                <a:effectLst>
                  <a:outerShdw blurRad="38100" dist="38100" dir="2700000" algn="tl">
                    <a:srgbClr val="000000">
                      <a:alpha val="43137"/>
                    </a:srgbClr>
                  </a:outerShdw>
                </a:effectLst>
              </a:rPr>
              <a:t>Seen (Chapter 1)</a:t>
            </a:r>
          </a:p>
          <a:p>
            <a:pPr marL="457200" lvl="1" indent="-457200" algn="just" eaLnBrk="0" hangingPunct="0">
              <a:lnSpc>
                <a:spcPct val="100000"/>
              </a:lnSpc>
              <a:spcBef>
                <a:spcPts val="0"/>
              </a:spcBef>
              <a:spcAft>
                <a:spcPts val="1800"/>
              </a:spcAft>
              <a:buClr>
                <a:srgbClr val="00FFFF"/>
              </a:buClr>
              <a:buSzPct val="75000"/>
              <a:buFont typeface="Wingdings" panose="05000000000000000000" pitchFamily="2" charset="2"/>
              <a:buChar char="n"/>
              <a:defRPr/>
            </a:pPr>
            <a:r>
              <a:rPr lang="en-US" sz="3200" dirty="0">
                <a:effectLst>
                  <a:outerShdw blurRad="38100" dist="38100" dir="2700000" algn="tl">
                    <a:srgbClr val="000000">
                      <a:alpha val="43137"/>
                    </a:srgbClr>
                  </a:outerShdw>
                </a:effectLst>
              </a:rPr>
              <a:t>Are (Chapters 2–3)</a:t>
            </a:r>
          </a:p>
          <a:p>
            <a:pPr marL="457200" lvl="1" indent="-457200" algn="just" eaLnBrk="0" hangingPunct="0">
              <a:lnSpc>
                <a:spcPct val="100000"/>
              </a:lnSpc>
              <a:spcBef>
                <a:spcPts val="0"/>
              </a:spcBef>
              <a:spcAft>
                <a:spcPts val="1800"/>
              </a:spcAft>
              <a:buClr>
                <a:srgbClr val="00FFFF"/>
              </a:buClr>
              <a:buSzPct val="75000"/>
              <a:buFont typeface="Wingdings" panose="05000000000000000000" pitchFamily="2" charset="2"/>
              <a:buChar char="n"/>
              <a:defRPr/>
            </a:pPr>
            <a:r>
              <a:rPr lang="en-US" sz="3200" dirty="0">
                <a:effectLst>
                  <a:outerShdw blurRad="38100" dist="38100" dir="2700000" algn="tl">
                    <a:srgbClr val="000000">
                      <a:alpha val="43137"/>
                    </a:srgbClr>
                  </a:outerShdw>
                </a:effectLst>
              </a:rPr>
              <a:t>After these things (Chapters 4–22)</a:t>
            </a:r>
          </a:p>
        </p:txBody>
      </p:sp>
      <p:sp>
        <p:nvSpPr>
          <p:cNvPr id="6" name="Title 1">
            <a:extLst>
              <a:ext uri="{FF2B5EF4-FFF2-40B4-BE49-F238E27FC236}">
                <a16:creationId xmlns:a16="http://schemas.microsoft.com/office/drawing/2014/main" id="{FC69577B-A544-44BC-863C-102817238C08}"/>
              </a:ext>
            </a:extLst>
          </p:cNvPr>
          <p:cNvSpPr>
            <a:spLocks noGrp="1"/>
          </p:cNvSpPr>
          <p:nvPr>
            <p:ph type="title"/>
          </p:nvPr>
        </p:nvSpPr>
        <p:spPr>
          <a:xfrm>
            <a:off x="2209800" y="228600"/>
            <a:ext cx="7772400" cy="762000"/>
          </a:xfrm>
        </p:spPr>
        <p:txBody>
          <a:bodyPr/>
          <a:lstStyle/>
          <a:p>
            <a:pPr algn="ctr" eaLnBrk="1" hangingPunct="1">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Revelation 1:19</a:t>
            </a:r>
          </a:p>
        </p:txBody>
      </p:sp>
      <p:pic>
        <p:nvPicPr>
          <p:cNvPr id="7" name="Picture 6">
            <a:extLst>
              <a:ext uri="{FF2B5EF4-FFF2-40B4-BE49-F238E27FC236}">
                <a16:creationId xmlns:a16="http://schemas.microsoft.com/office/drawing/2014/main" id="{EBA477E6-0692-4CC4-94FD-7E5B5AE4C12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66931" y="3733800"/>
            <a:ext cx="2658138" cy="27432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469945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970F0BF-8E4A-4AE2-BCF8-7D7C7DC59AF2}"/>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algn="ctr">
              <a:spcAft>
                <a:spcPts val="1200"/>
              </a:spcAft>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Acts 1:8</a:t>
            </a:r>
          </a:p>
          <a:p>
            <a:pPr algn="just">
              <a:spcBef>
                <a:spcPts val="0"/>
              </a:spcBef>
              <a:spcAft>
                <a:spcPts val="0"/>
              </a:spcAft>
            </a:pPr>
            <a:r>
              <a:rPr lang="en-US" sz="3600" dirty="0">
                <a:effectLst>
                  <a:outerShdw blurRad="38100" dist="38100" dir="2700000" algn="tl">
                    <a:srgbClr val="000000">
                      <a:alpha val="43137"/>
                    </a:srgbClr>
                  </a:outerShdw>
                </a:effectLst>
                <a:cs typeface="Calibri" panose="020F0502020204030204" pitchFamily="34" charset="0"/>
              </a:rPr>
              <a:t>“but you will receive power when the Holy Spirit has come upon you; and you shall be My witnesses both in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Jerusalem</a:t>
            </a:r>
            <a:r>
              <a:rPr lang="en-US" sz="3600" dirty="0">
                <a:effectLst>
                  <a:outerShdw blurRad="38100" dist="38100" dir="2700000" algn="tl">
                    <a:srgbClr val="000000">
                      <a:alpha val="43137"/>
                    </a:srgbClr>
                  </a:outerShdw>
                </a:effectLst>
                <a:cs typeface="Calibri" panose="020F0502020204030204" pitchFamily="34" charset="0"/>
              </a:rPr>
              <a:t>, and in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all Judea and Samaria</a:t>
            </a:r>
            <a:r>
              <a:rPr lang="en-US" sz="3600" dirty="0">
                <a:effectLst>
                  <a:outerShdw blurRad="38100" dist="38100" dir="2700000" algn="tl">
                    <a:srgbClr val="000000">
                      <a:alpha val="43137"/>
                    </a:srgbClr>
                  </a:outerShdw>
                </a:effectLst>
                <a:cs typeface="Calibri" panose="020F0502020204030204" pitchFamily="34" charset="0"/>
              </a:rPr>
              <a:t>, and even to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the remotest part of the earth</a:t>
            </a:r>
            <a:r>
              <a:rPr lang="en-US" sz="3600" dirty="0">
                <a:effectLst>
                  <a:outerShdw blurRad="38100" dist="38100" dir="2700000" algn="tl">
                    <a:srgbClr val="000000">
                      <a:alpha val="43137"/>
                    </a:srgbClr>
                  </a:outerShdw>
                </a:effectLst>
                <a:cs typeface="Calibri" panose="020F0502020204030204" pitchFamily="34" charset="0"/>
              </a:rPr>
              <a:t>.”</a:t>
            </a:r>
          </a:p>
        </p:txBody>
      </p:sp>
      <p:pic>
        <p:nvPicPr>
          <p:cNvPr id="6" name="Picture 5">
            <a:extLst>
              <a:ext uri="{FF2B5EF4-FFF2-40B4-BE49-F238E27FC236}">
                <a16:creationId xmlns:a16="http://schemas.microsoft.com/office/drawing/2014/main" id="{5D5993D9-EDDA-4CE1-A960-FCC92CE6DB5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94773" y="3017520"/>
            <a:ext cx="2002455" cy="2011680"/>
          </a:xfrm>
          <a:prstGeom prst="ellipse">
            <a:avLst/>
          </a:prstGeom>
        </p:spPr>
      </p:pic>
    </p:spTree>
    <p:extLst>
      <p:ext uri="{BB962C8B-B14F-4D97-AF65-F5344CB8AC3E}">
        <p14:creationId xmlns:p14="http://schemas.microsoft.com/office/powerpoint/2010/main" val="3364622836"/>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9835C6B1-F559-8B8A-3DEF-37AF46BEFA7B}"/>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Structure (Acts 1:8)</a:t>
            </a:r>
          </a:p>
        </p:txBody>
      </p:sp>
      <p:sp>
        <p:nvSpPr>
          <p:cNvPr id="27651" name="Rectangle 3">
            <a:extLst>
              <a:ext uri="{FF2B5EF4-FFF2-40B4-BE49-F238E27FC236}">
                <a16:creationId xmlns:a16="http://schemas.microsoft.com/office/drawing/2014/main" id="{3A5DC6F5-8510-436D-E8B0-6070C4A606E1}"/>
              </a:ext>
            </a:extLst>
          </p:cNvPr>
          <p:cNvSpPr>
            <a:spLocks noGrp="1" noChangeArrowheads="1"/>
          </p:cNvSpPr>
          <p:nvPr>
            <p:ph idx="1"/>
          </p:nvPr>
        </p:nvSpPr>
        <p:spPr>
          <a:xfrm>
            <a:off x="609600" y="1143001"/>
            <a:ext cx="8305800" cy="5033962"/>
          </a:xfrm>
        </p:spPr>
        <p:txBody>
          <a:bodyPr/>
          <a:lstStyle/>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Jerusalem (Acts 1–7)</a:t>
            </a:r>
          </a:p>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Judea and Samaria (Acts 8–12)</a:t>
            </a:r>
          </a:p>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Remotest part of the earth (Acts 13–28)</a:t>
            </a:r>
          </a:p>
          <a:p>
            <a:pPr marL="914400" lvl="1" indent="-457200">
              <a:lnSpc>
                <a:spcPct val="100000"/>
              </a:lnSpc>
              <a:spcBef>
                <a:spcPts val="0"/>
              </a:spcBef>
              <a:spcAft>
                <a:spcPts val="1200"/>
              </a:spcAft>
              <a:buClr>
                <a:srgbClr val="FF00FF"/>
              </a:buClr>
            </a:pPr>
            <a:r>
              <a:rPr lang="en-US" altLang="en-US" sz="3200" dirty="0"/>
              <a:t>1</a:t>
            </a:r>
            <a:r>
              <a:rPr lang="en-US" altLang="en-US" sz="3200" baseline="30000" dirty="0"/>
              <a:t>st</a:t>
            </a:r>
            <a:r>
              <a:rPr lang="en-US" altLang="en-US" sz="3200" dirty="0"/>
              <a:t> missionary journey (Acts 13–14)</a:t>
            </a:r>
          </a:p>
          <a:p>
            <a:pPr marL="914400" lvl="1" indent="-457200">
              <a:lnSpc>
                <a:spcPct val="100000"/>
              </a:lnSpc>
              <a:spcBef>
                <a:spcPts val="0"/>
              </a:spcBef>
              <a:spcAft>
                <a:spcPts val="1200"/>
              </a:spcAft>
              <a:buClr>
                <a:srgbClr val="FF00FF"/>
              </a:buClr>
            </a:pPr>
            <a:r>
              <a:rPr lang="en-US" altLang="en-US" sz="3200" dirty="0"/>
              <a:t>Jerusalem council (Acts 15:1-35)</a:t>
            </a:r>
          </a:p>
          <a:p>
            <a:pPr marL="914400" lvl="1" indent="-457200">
              <a:lnSpc>
                <a:spcPct val="100000"/>
              </a:lnSpc>
              <a:spcBef>
                <a:spcPts val="0"/>
              </a:spcBef>
              <a:spcAft>
                <a:spcPts val="1200"/>
              </a:spcAft>
              <a:buClr>
                <a:srgbClr val="FF00FF"/>
              </a:buClr>
            </a:pPr>
            <a:r>
              <a:rPr lang="en-US" altLang="en-US" sz="3200" dirty="0"/>
              <a:t>2</a:t>
            </a:r>
            <a:r>
              <a:rPr lang="en-US" altLang="en-US" sz="3200" baseline="30000" dirty="0"/>
              <a:t>nd</a:t>
            </a:r>
            <a:r>
              <a:rPr lang="en-US" altLang="en-US" sz="3200" dirty="0"/>
              <a:t> missionary journey (Acts 15:36 –18:22)</a:t>
            </a:r>
          </a:p>
          <a:p>
            <a:pPr marL="914400" lvl="1" indent="-457200">
              <a:lnSpc>
                <a:spcPct val="100000"/>
              </a:lnSpc>
              <a:spcBef>
                <a:spcPts val="0"/>
              </a:spcBef>
              <a:spcAft>
                <a:spcPts val="1200"/>
              </a:spcAft>
              <a:buClr>
                <a:srgbClr val="FF00FF"/>
              </a:buClr>
            </a:pPr>
            <a:r>
              <a:rPr lang="en-US" altLang="en-US" sz="3200" dirty="0"/>
              <a:t>3</a:t>
            </a:r>
            <a:r>
              <a:rPr lang="en-US" altLang="en-US" sz="3200" baseline="30000" dirty="0"/>
              <a:t>rd</a:t>
            </a:r>
            <a:r>
              <a:rPr lang="en-US" altLang="en-US" sz="3200" dirty="0"/>
              <a:t> missionary journey (Acts 18:23–21:17)</a:t>
            </a:r>
          </a:p>
          <a:p>
            <a:pPr marL="914400" lvl="1" indent="-457200">
              <a:lnSpc>
                <a:spcPct val="100000"/>
              </a:lnSpc>
              <a:spcBef>
                <a:spcPts val="0"/>
              </a:spcBef>
              <a:spcAft>
                <a:spcPts val="1200"/>
              </a:spcAft>
              <a:buClr>
                <a:srgbClr val="FF00FF"/>
              </a:buClr>
            </a:pPr>
            <a:r>
              <a:rPr lang="en-US" altLang="en-US" sz="3200" dirty="0"/>
              <a:t>Trip to Rome (Acts 21:18–28:31)</a:t>
            </a:r>
          </a:p>
        </p:txBody>
      </p:sp>
      <p:pic>
        <p:nvPicPr>
          <p:cNvPr id="3" name="Picture 2">
            <a:extLst>
              <a:ext uri="{FF2B5EF4-FFF2-40B4-BE49-F238E27FC236}">
                <a16:creationId xmlns:a16="http://schemas.microsoft.com/office/drawing/2014/main" id="{C5931ECC-E48B-4994-3CF8-6C181087D71C}"/>
              </a:ext>
            </a:extLst>
          </p:cNvPr>
          <p:cNvPicPr>
            <a:picLocks noChangeAspect="1"/>
          </p:cNvPicPr>
          <p:nvPr/>
        </p:nvPicPr>
        <p:blipFill>
          <a:blip r:embed="rId2"/>
          <a:stretch>
            <a:fillRect/>
          </a:stretch>
        </p:blipFill>
        <p:spPr>
          <a:xfrm>
            <a:off x="8915400" y="2057400"/>
            <a:ext cx="2677732" cy="2743200"/>
          </a:xfrm>
          <a:prstGeom prst="rect">
            <a:avLst/>
          </a:prstGeom>
        </p:spPr>
      </p:pic>
      <p:pic>
        <p:nvPicPr>
          <p:cNvPr id="4" name="Picture 3">
            <a:extLst>
              <a:ext uri="{FF2B5EF4-FFF2-40B4-BE49-F238E27FC236}">
                <a16:creationId xmlns:a16="http://schemas.microsoft.com/office/drawing/2014/main" id="{9EFF9151-7963-0E5E-3CEB-6818D5CFD8B6}"/>
              </a:ext>
            </a:extLst>
          </p:cNvPr>
          <p:cNvPicPr>
            <a:picLocks noChangeAspect="1"/>
          </p:cNvPicPr>
          <p:nvPr/>
        </p:nvPicPr>
        <p:blipFill>
          <a:blip r:embed="rId3"/>
          <a:stretch>
            <a:fillRect/>
          </a:stretch>
        </p:blipFill>
        <p:spPr>
          <a:xfrm>
            <a:off x="10093145" y="76200"/>
            <a:ext cx="1565455" cy="109728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DD19462B-AB64-FEAA-CB6A-8BA8A2221C27}"/>
              </a:ext>
            </a:extLst>
          </p:cNvPr>
          <p:cNvSpPr>
            <a:spLocks noGrp="1" noChangeArrowheads="1"/>
          </p:cNvSpPr>
          <p:nvPr>
            <p:ph type="title"/>
          </p:nvPr>
        </p:nvSpPr>
        <p:spPr>
          <a:xfrm>
            <a:off x="838200" y="228600"/>
            <a:ext cx="10515600" cy="868363"/>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Introductory Matters</a:t>
            </a:r>
          </a:p>
        </p:txBody>
      </p:sp>
      <p:sp>
        <p:nvSpPr>
          <p:cNvPr id="3075" name="Rectangle 3">
            <a:extLst>
              <a:ext uri="{FF2B5EF4-FFF2-40B4-BE49-F238E27FC236}">
                <a16:creationId xmlns:a16="http://schemas.microsoft.com/office/drawing/2014/main" id="{4AA1306F-D081-BE45-155C-DA71BD2CADEA}"/>
              </a:ext>
            </a:extLst>
          </p:cNvPr>
          <p:cNvSpPr>
            <a:spLocks noGrp="1" noChangeArrowheads="1"/>
          </p:cNvSpPr>
          <p:nvPr>
            <p:ph idx="1"/>
          </p:nvPr>
        </p:nvSpPr>
        <p:spPr>
          <a:xfrm>
            <a:off x="838200" y="1600200"/>
            <a:ext cx="4800600" cy="4351338"/>
          </a:xfrm>
        </p:spPr>
        <p:txBody>
          <a:bodyPr rtlCol="0">
            <a:noAutofit/>
          </a:bodyPr>
          <a:lstStyle/>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Title</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Authorship</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Biography</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Place of writing</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Recipient</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Purpose</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Message</a:t>
            </a:r>
          </a:p>
        </p:txBody>
      </p:sp>
      <p:sp>
        <p:nvSpPr>
          <p:cNvPr id="2" name="Rectangle 3">
            <a:extLst>
              <a:ext uri="{FF2B5EF4-FFF2-40B4-BE49-F238E27FC236}">
                <a16:creationId xmlns:a16="http://schemas.microsoft.com/office/drawing/2014/main" id="{D43591D8-A60F-28BE-07C2-93BC7C99E32E}"/>
              </a:ext>
            </a:extLst>
          </p:cNvPr>
          <p:cNvSpPr txBox="1">
            <a:spLocks noChangeArrowheads="1"/>
          </p:cNvSpPr>
          <p:nvPr/>
        </p:nvSpPr>
        <p:spPr bwMode="auto">
          <a:xfrm>
            <a:off x="7010400" y="1603375"/>
            <a:ext cx="45720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Method</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Sources</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Date</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Structure</a:t>
            </a:r>
          </a:p>
          <a:p>
            <a:pPr marL="457200" indent="-457200" defTabSz="91440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Scope</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Themes</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Unique characteristics</a:t>
            </a:r>
          </a:p>
        </p:txBody>
      </p:sp>
      <p:pic>
        <p:nvPicPr>
          <p:cNvPr id="4" name="Picture 3">
            <a:extLst>
              <a:ext uri="{FF2B5EF4-FFF2-40B4-BE49-F238E27FC236}">
                <a16:creationId xmlns:a16="http://schemas.microsoft.com/office/drawing/2014/main" id="{C508654B-0D1F-6275-8258-3C135BB40B0B}"/>
              </a:ext>
            </a:extLst>
          </p:cNvPr>
          <p:cNvPicPr>
            <a:picLocks noChangeAspect="1"/>
          </p:cNvPicPr>
          <p:nvPr/>
        </p:nvPicPr>
        <p:blipFill>
          <a:blip r:embed="rId2"/>
          <a:stretch>
            <a:fillRect/>
          </a:stretch>
        </p:blipFill>
        <p:spPr>
          <a:xfrm>
            <a:off x="10093145" y="76200"/>
            <a:ext cx="1565455" cy="1097280"/>
          </a:xfrm>
          <a:prstGeom prst="rect">
            <a:avLst/>
          </a:prstGeom>
        </p:spPr>
      </p:pic>
    </p:spTree>
    <p:extLst>
      <p:ext uri="{BB962C8B-B14F-4D97-AF65-F5344CB8AC3E}">
        <p14:creationId xmlns:p14="http://schemas.microsoft.com/office/powerpoint/2010/main" val="30339741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DD19462B-AB64-FEAA-CB6A-8BA8A2221C27}"/>
              </a:ext>
            </a:extLst>
          </p:cNvPr>
          <p:cNvSpPr>
            <a:spLocks noGrp="1" noChangeArrowheads="1"/>
          </p:cNvSpPr>
          <p:nvPr>
            <p:ph type="title"/>
          </p:nvPr>
        </p:nvSpPr>
        <p:spPr>
          <a:xfrm>
            <a:off x="838200" y="228600"/>
            <a:ext cx="10515600" cy="868363"/>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Introductory Matters</a:t>
            </a:r>
          </a:p>
        </p:txBody>
      </p:sp>
      <p:sp>
        <p:nvSpPr>
          <p:cNvPr id="3075" name="Rectangle 3">
            <a:extLst>
              <a:ext uri="{FF2B5EF4-FFF2-40B4-BE49-F238E27FC236}">
                <a16:creationId xmlns:a16="http://schemas.microsoft.com/office/drawing/2014/main" id="{4AA1306F-D081-BE45-155C-DA71BD2CADEA}"/>
              </a:ext>
            </a:extLst>
          </p:cNvPr>
          <p:cNvSpPr>
            <a:spLocks noGrp="1" noChangeArrowheads="1"/>
          </p:cNvSpPr>
          <p:nvPr>
            <p:ph idx="1"/>
          </p:nvPr>
        </p:nvSpPr>
        <p:spPr>
          <a:xfrm>
            <a:off x="838200" y="1600200"/>
            <a:ext cx="4800600" cy="4351338"/>
          </a:xfrm>
        </p:spPr>
        <p:txBody>
          <a:bodyPr rtlCol="0">
            <a:noAutofit/>
          </a:bodyPr>
          <a:lstStyle/>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Title</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Authorship</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Biography</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Place of writing</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Recipient</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Purpose</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Message</a:t>
            </a:r>
          </a:p>
        </p:txBody>
      </p:sp>
      <p:sp>
        <p:nvSpPr>
          <p:cNvPr id="2" name="Rectangle 3">
            <a:extLst>
              <a:ext uri="{FF2B5EF4-FFF2-40B4-BE49-F238E27FC236}">
                <a16:creationId xmlns:a16="http://schemas.microsoft.com/office/drawing/2014/main" id="{D43591D8-A60F-28BE-07C2-93BC7C99E32E}"/>
              </a:ext>
            </a:extLst>
          </p:cNvPr>
          <p:cNvSpPr txBox="1">
            <a:spLocks noChangeArrowheads="1"/>
          </p:cNvSpPr>
          <p:nvPr/>
        </p:nvSpPr>
        <p:spPr bwMode="auto">
          <a:xfrm>
            <a:off x="7010400" y="1603375"/>
            <a:ext cx="45720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Method</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Sources</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Date</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Structure</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Scope</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Themes</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Unique characteristics</a:t>
            </a:r>
          </a:p>
        </p:txBody>
      </p:sp>
      <p:pic>
        <p:nvPicPr>
          <p:cNvPr id="4" name="Picture 3">
            <a:extLst>
              <a:ext uri="{FF2B5EF4-FFF2-40B4-BE49-F238E27FC236}">
                <a16:creationId xmlns:a16="http://schemas.microsoft.com/office/drawing/2014/main" id="{354E0024-41D0-1854-35F0-CA720119B3CA}"/>
              </a:ext>
            </a:extLst>
          </p:cNvPr>
          <p:cNvPicPr>
            <a:picLocks noChangeAspect="1"/>
          </p:cNvPicPr>
          <p:nvPr/>
        </p:nvPicPr>
        <p:blipFill>
          <a:blip r:embed="rId2"/>
          <a:stretch>
            <a:fillRect/>
          </a:stretch>
        </p:blipFill>
        <p:spPr>
          <a:xfrm>
            <a:off x="10093145" y="76200"/>
            <a:ext cx="1565455" cy="1097280"/>
          </a:xfrm>
          <a:prstGeom prst="rect">
            <a:avLst/>
          </a:prstGeom>
        </p:spPr>
      </p:pic>
    </p:spTree>
    <p:extLst>
      <p:ext uri="{BB962C8B-B14F-4D97-AF65-F5344CB8AC3E}">
        <p14:creationId xmlns:p14="http://schemas.microsoft.com/office/powerpoint/2010/main" val="31925621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3D70D670-49BE-53E4-487A-048067B7075D}"/>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Scope = 29 years</a:t>
            </a:r>
          </a:p>
        </p:txBody>
      </p:sp>
      <p:sp>
        <p:nvSpPr>
          <p:cNvPr id="28675" name="Rectangle 3">
            <a:extLst>
              <a:ext uri="{FF2B5EF4-FFF2-40B4-BE49-F238E27FC236}">
                <a16:creationId xmlns:a16="http://schemas.microsoft.com/office/drawing/2014/main" id="{7726CD7C-E8EF-3914-94B9-4E00C1C35382}"/>
              </a:ext>
            </a:extLst>
          </p:cNvPr>
          <p:cNvSpPr>
            <a:spLocks noGrp="1" noChangeArrowheads="1"/>
          </p:cNvSpPr>
          <p:nvPr>
            <p:ph idx="1"/>
          </p:nvPr>
        </p:nvSpPr>
        <p:spPr>
          <a:xfrm>
            <a:off x="609600" y="1825625"/>
            <a:ext cx="10744200" cy="2822575"/>
          </a:xfrm>
        </p:spPr>
        <p:txBody>
          <a:bodyPr/>
          <a:lstStyle/>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Jerusalem (Acts 1–7): A.D. 33–34 or 2 years</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Judea and Samaria (Acts 8–12): A.D. 35–48 or 13 years</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Remotest part of the earth (Acts 13–28): A.D. 48– 62 or 14 years</a:t>
            </a:r>
          </a:p>
        </p:txBody>
      </p:sp>
      <p:pic>
        <p:nvPicPr>
          <p:cNvPr id="3" name="Picture 2">
            <a:extLst>
              <a:ext uri="{FF2B5EF4-FFF2-40B4-BE49-F238E27FC236}">
                <a16:creationId xmlns:a16="http://schemas.microsoft.com/office/drawing/2014/main" id="{24CAA6EE-DE3F-7A49-F64B-0120EC11526B}"/>
              </a:ext>
            </a:extLst>
          </p:cNvPr>
          <p:cNvPicPr>
            <a:picLocks noChangeAspect="1"/>
          </p:cNvPicPr>
          <p:nvPr/>
        </p:nvPicPr>
        <p:blipFill rotWithShape="1">
          <a:blip r:embed="rId2"/>
          <a:srcRect l="15656" t="41111" r="4494" b="42222"/>
          <a:stretch/>
        </p:blipFill>
        <p:spPr>
          <a:xfrm>
            <a:off x="2552700" y="4876800"/>
            <a:ext cx="7086600" cy="1143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35C9DADE-C669-7248-B0EE-A543E2D233B5}"/>
              </a:ext>
            </a:extLst>
          </p:cNvPr>
          <p:cNvPicPr>
            <a:picLocks noChangeAspect="1"/>
          </p:cNvPicPr>
          <p:nvPr/>
        </p:nvPicPr>
        <p:blipFill>
          <a:blip r:embed="rId3"/>
          <a:stretch>
            <a:fillRect/>
          </a:stretch>
        </p:blipFill>
        <p:spPr>
          <a:xfrm>
            <a:off x="10093145" y="76200"/>
            <a:ext cx="1565455" cy="109728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DD19462B-AB64-FEAA-CB6A-8BA8A2221C27}"/>
              </a:ext>
            </a:extLst>
          </p:cNvPr>
          <p:cNvSpPr>
            <a:spLocks noGrp="1" noChangeArrowheads="1"/>
          </p:cNvSpPr>
          <p:nvPr>
            <p:ph type="title"/>
          </p:nvPr>
        </p:nvSpPr>
        <p:spPr>
          <a:xfrm>
            <a:off x="838200" y="228600"/>
            <a:ext cx="10515600" cy="868363"/>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Introductory Matters</a:t>
            </a:r>
          </a:p>
        </p:txBody>
      </p:sp>
      <p:sp>
        <p:nvSpPr>
          <p:cNvPr id="3075" name="Rectangle 3">
            <a:extLst>
              <a:ext uri="{FF2B5EF4-FFF2-40B4-BE49-F238E27FC236}">
                <a16:creationId xmlns:a16="http://schemas.microsoft.com/office/drawing/2014/main" id="{4AA1306F-D081-BE45-155C-DA71BD2CADEA}"/>
              </a:ext>
            </a:extLst>
          </p:cNvPr>
          <p:cNvSpPr>
            <a:spLocks noGrp="1" noChangeArrowheads="1"/>
          </p:cNvSpPr>
          <p:nvPr>
            <p:ph idx="1"/>
          </p:nvPr>
        </p:nvSpPr>
        <p:spPr>
          <a:xfrm>
            <a:off x="838200" y="1600200"/>
            <a:ext cx="4800600" cy="4351338"/>
          </a:xfrm>
        </p:spPr>
        <p:txBody>
          <a:bodyPr rtlCol="0">
            <a:noAutofit/>
          </a:bodyPr>
          <a:lstStyle/>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Title</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Authorship</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Biography</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Place of writing</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Recipient</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Purpose</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Message</a:t>
            </a:r>
          </a:p>
        </p:txBody>
      </p:sp>
      <p:sp>
        <p:nvSpPr>
          <p:cNvPr id="2" name="Rectangle 3">
            <a:extLst>
              <a:ext uri="{FF2B5EF4-FFF2-40B4-BE49-F238E27FC236}">
                <a16:creationId xmlns:a16="http://schemas.microsoft.com/office/drawing/2014/main" id="{D43591D8-A60F-28BE-07C2-93BC7C99E32E}"/>
              </a:ext>
            </a:extLst>
          </p:cNvPr>
          <p:cNvSpPr txBox="1">
            <a:spLocks noChangeArrowheads="1"/>
          </p:cNvSpPr>
          <p:nvPr/>
        </p:nvSpPr>
        <p:spPr bwMode="auto">
          <a:xfrm>
            <a:off x="7010400" y="1603375"/>
            <a:ext cx="45720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Method</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Sources</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Date</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Structure</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Scope</a:t>
            </a:r>
          </a:p>
          <a:p>
            <a:pPr marL="457200" indent="-457200" defTabSz="91440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Themes</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Unique characteristics</a:t>
            </a:r>
          </a:p>
        </p:txBody>
      </p:sp>
      <p:pic>
        <p:nvPicPr>
          <p:cNvPr id="4" name="Picture 3">
            <a:extLst>
              <a:ext uri="{FF2B5EF4-FFF2-40B4-BE49-F238E27FC236}">
                <a16:creationId xmlns:a16="http://schemas.microsoft.com/office/drawing/2014/main" id="{524B4B3B-0290-5A45-D9F8-6B66F5069869}"/>
              </a:ext>
            </a:extLst>
          </p:cNvPr>
          <p:cNvPicPr>
            <a:picLocks noChangeAspect="1"/>
          </p:cNvPicPr>
          <p:nvPr/>
        </p:nvPicPr>
        <p:blipFill>
          <a:blip r:embed="rId2"/>
          <a:stretch>
            <a:fillRect/>
          </a:stretch>
        </p:blipFill>
        <p:spPr>
          <a:xfrm>
            <a:off x="10093145" y="76200"/>
            <a:ext cx="1565455" cy="1097280"/>
          </a:xfrm>
          <a:prstGeom prst="rect">
            <a:avLst/>
          </a:prstGeom>
        </p:spPr>
      </p:pic>
    </p:spTree>
    <p:extLst>
      <p:ext uri="{BB962C8B-B14F-4D97-AF65-F5344CB8AC3E}">
        <p14:creationId xmlns:p14="http://schemas.microsoft.com/office/powerpoint/2010/main" val="34329096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DF863C7F-FCD0-08A1-1BE0-7BC41CA45369}"/>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Themes</a:t>
            </a:r>
          </a:p>
        </p:txBody>
      </p:sp>
      <p:sp>
        <p:nvSpPr>
          <p:cNvPr id="29699" name="Rectangle 3">
            <a:extLst>
              <a:ext uri="{FF2B5EF4-FFF2-40B4-BE49-F238E27FC236}">
                <a16:creationId xmlns:a16="http://schemas.microsoft.com/office/drawing/2014/main" id="{80B78200-DA62-0AD0-9077-36E3E68D1046}"/>
              </a:ext>
            </a:extLst>
          </p:cNvPr>
          <p:cNvSpPr>
            <a:spLocks noGrp="1" noChangeArrowheads="1"/>
          </p:cNvSpPr>
          <p:nvPr>
            <p:ph idx="1"/>
          </p:nvPr>
        </p:nvSpPr>
        <p:spPr>
          <a:xfrm>
            <a:off x="597408" y="1825625"/>
            <a:ext cx="6793992" cy="4351338"/>
          </a:xfrm>
        </p:spPr>
        <p:txBody>
          <a:bodyPr/>
          <a:lstStyle/>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From Peter to Paul (Gal 2:7-8)</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Universality of the Gospel</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Transitions</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Sovereignty of God (Acts 2:23; 13:48)</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Soteriology (Acts 16:31)</a:t>
            </a:r>
          </a:p>
        </p:txBody>
      </p:sp>
      <p:pic>
        <p:nvPicPr>
          <p:cNvPr id="9" name="Picture 8">
            <a:extLst>
              <a:ext uri="{FF2B5EF4-FFF2-40B4-BE49-F238E27FC236}">
                <a16:creationId xmlns:a16="http://schemas.microsoft.com/office/drawing/2014/main" id="{D6CF1322-0136-9AB7-B44C-29C9847EA4FC}"/>
              </a:ext>
            </a:extLst>
          </p:cNvPr>
          <p:cNvPicPr>
            <a:picLocks noChangeAspect="1"/>
          </p:cNvPicPr>
          <p:nvPr/>
        </p:nvPicPr>
        <p:blipFill>
          <a:blip r:embed="rId2"/>
          <a:stretch>
            <a:fillRect/>
          </a:stretch>
        </p:blipFill>
        <p:spPr>
          <a:xfrm>
            <a:off x="7509345" y="2057400"/>
            <a:ext cx="4085247" cy="2743200"/>
          </a:xfrm>
          <a:prstGeom prst="rect">
            <a:avLst/>
          </a:prstGeom>
        </p:spPr>
      </p:pic>
      <p:pic>
        <p:nvPicPr>
          <p:cNvPr id="3" name="Picture 2">
            <a:extLst>
              <a:ext uri="{FF2B5EF4-FFF2-40B4-BE49-F238E27FC236}">
                <a16:creationId xmlns:a16="http://schemas.microsoft.com/office/drawing/2014/main" id="{ED8116AD-56AB-B7BA-5E0C-598ECD2943C0}"/>
              </a:ext>
            </a:extLst>
          </p:cNvPr>
          <p:cNvPicPr>
            <a:picLocks noChangeAspect="1"/>
          </p:cNvPicPr>
          <p:nvPr/>
        </p:nvPicPr>
        <p:blipFill>
          <a:blip r:embed="rId3"/>
          <a:stretch>
            <a:fillRect/>
          </a:stretch>
        </p:blipFill>
        <p:spPr>
          <a:xfrm>
            <a:off x="10093145" y="76200"/>
            <a:ext cx="1565455" cy="109728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DF863C7F-FCD0-08A1-1BE0-7BC41CA45369}"/>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Themes</a:t>
            </a:r>
          </a:p>
        </p:txBody>
      </p:sp>
      <p:sp>
        <p:nvSpPr>
          <p:cNvPr id="29699" name="Rectangle 3">
            <a:extLst>
              <a:ext uri="{FF2B5EF4-FFF2-40B4-BE49-F238E27FC236}">
                <a16:creationId xmlns:a16="http://schemas.microsoft.com/office/drawing/2014/main" id="{80B78200-DA62-0AD0-9077-36E3E68D1046}"/>
              </a:ext>
            </a:extLst>
          </p:cNvPr>
          <p:cNvSpPr>
            <a:spLocks noGrp="1" noChangeArrowheads="1"/>
          </p:cNvSpPr>
          <p:nvPr>
            <p:ph idx="1"/>
          </p:nvPr>
        </p:nvSpPr>
        <p:spPr>
          <a:xfrm>
            <a:off x="597408" y="1825625"/>
            <a:ext cx="6793992" cy="4351338"/>
          </a:xfrm>
        </p:spPr>
        <p:txBody>
          <a:bodyPr/>
          <a:lstStyle/>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b="1" u="sng" dirty="0">
                <a:solidFill>
                  <a:srgbClr val="FFFFCC"/>
                </a:solidFill>
                <a:effectLst>
                  <a:outerShdw blurRad="38100" dist="38100" dir="2700000" algn="tl">
                    <a:srgbClr val="000000">
                      <a:alpha val="43137"/>
                    </a:srgbClr>
                  </a:outerShdw>
                </a:effectLst>
              </a:rPr>
              <a:t>From Peter to Paul (Gal 2:7-8)</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Universality of the Gospel</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Transitions</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Sovereignty of God (Acts 2:23; 13:48)</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Soteriology (Acts 16:31)</a:t>
            </a:r>
          </a:p>
        </p:txBody>
      </p:sp>
      <p:pic>
        <p:nvPicPr>
          <p:cNvPr id="9" name="Picture 8">
            <a:extLst>
              <a:ext uri="{FF2B5EF4-FFF2-40B4-BE49-F238E27FC236}">
                <a16:creationId xmlns:a16="http://schemas.microsoft.com/office/drawing/2014/main" id="{D6CF1322-0136-9AB7-B44C-29C9847EA4FC}"/>
              </a:ext>
            </a:extLst>
          </p:cNvPr>
          <p:cNvPicPr>
            <a:picLocks noChangeAspect="1"/>
          </p:cNvPicPr>
          <p:nvPr/>
        </p:nvPicPr>
        <p:blipFill>
          <a:blip r:embed="rId2"/>
          <a:stretch>
            <a:fillRect/>
          </a:stretch>
        </p:blipFill>
        <p:spPr>
          <a:xfrm>
            <a:off x="7509345" y="2057400"/>
            <a:ext cx="4085247" cy="2743200"/>
          </a:xfrm>
          <a:prstGeom prst="rect">
            <a:avLst/>
          </a:prstGeom>
        </p:spPr>
      </p:pic>
      <p:pic>
        <p:nvPicPr>
          <p:cNvPr id="3" name="Picture 2">
            <a:extLst>
              <a:ext uri="{FF2B5EF4-FFF2-40B4-BE49-F238E27FC236}">
                <a16:creationId xmlns:a16="http://schemas.microsoft.com/office/drawing/2014/main" id="{ED8116AD-56AB-B7BA-5E0C-598ECD2943C0}"/>
              </a:ext>
            </a:extLst>
          </p:cNvPr>
          <p:cNvPicPr>
            <a:picLocks noChangeAspect="1"/>
          </p:cNvPicPr>
          <p:nvPr/>
        </p:nvPicPr>
        <p:blipFill>
          <a:blip r:embed="rId3"/>
          <a:stretch>
            <a:fillRect/>
          </a:stretch>
        </p:blipFill>
        <p:spPr>
          <a:xfrm>
            <a:off x="10093145" y="76200"/>
            <a:ext cx="1565455" cy="1097280"/>
          </a:xfrm>
          <a:prstGeom prst="rect">
            <a:avLst/>
          </a:prstGeom>
        </p:spPr>
      </p:pic>
    </p:spTree>
    <p:extLst>
      <p:ext uri="{BB962C8B-B14F-4D97-AF65-F5344CB8AC3E}">
        <p14:creationId xmlns:p14="http://schemas.microsoft.com/office/powerpoint/2010/main" val="6983163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F099EC-BFBD-4C3B-9A9C-D104E576053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39" y="0"/>
            <a:ext cx="12161521" cy="6858000"/>
          </a:xfrm>
          <a:prstGeom prst="rect">
            <a:avLst/>
          </a:prstGeom>
        </p:spPr>
      </p:pic>
      <p:sp>
        <p:nvSpPr>
          <p:cNvPr id="5" name="Rectangle 1">
            <a:extLst>
              <a:ext uri="{FF2B5EF4-FFF2-40B4-BE49-F238E27FC236}">
                <a16:creationId xmlns:a16="http://schemas.microsoft.com/office/drawing/2014/main" id="{3EDEE309-1C46-4CE3-8E5D-AF96322526B4}"/>
              </a:ext>
            </a:extLst>
          </p:cNvPr>
          <p:cNvSpPr>
            <a:spLocks noChangeArrowheads="1"/>
          </p:cNvSpPr>
          <p:nvPr/>
        </p:nvSpPr>
        <p:spPr bwMode="auto">
          <a:xfrm>
            <a:off x="609600" y="0"/>
            <a:ext cx="10972800" cy="3631763"/>
          </a:xfrm>
          <a:prstGeom prst="rect">
            <a:avLst/>
          </a:prstGeom>
          <a:noFill/>
          <a:ln w="28575">
            <a:noFill/>
            <a:miter lim="800000"/>
            <a:headEnd/>
            <a:tailEnd/>
          </a:ln>
        </p:spPr>
        <p:txBody>
          <a:bodyPr wrap="square">
            <a:spAutoFit/>
          </a:bodyPr>
          <a:lstStyle/>
          <a:p>
            <a:pPr algn="ctr">
              <a:spcAft>
                <a:spcPts val="1200"/>
              </a:spcAft>
              <a:buClr>
                <a:schemeClr val="tx2"/>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Galatians 2:7-8</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on the contrary, seeing that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I</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had been entrusted with the gospel to the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uncircumcised</a:t>
            </a:r>
            <a:r>
              <a:rPr lang="en-US" sz="3600" dirty="0">
                <a:effectLst>
                  <a:outerShdw blurRad="38100" dist="38100" dir="2700000" algn="tl">
                    <a:srgbClr val="000000">
                      <a:alpha val="43137"/>
                    </a:srgbClr>
                  </a:outerShdw>
                </a:effectLst>
                <a:cs typeface="Calibri" panose="020F0502020204030204" pitchFamily="34" charset="0"/>
              </a:rPr>
              <a:t>, just as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Peter</a:t>
            </a:r>
            <a:r>
              <a:rPr lang="en-US" sz="3600" dirty="0">
                <a:effectLst>
                  <a:outerShdw blurRad="38100" dist="38100" dir="2700000" algn="tl">
                    <a:srgbClr val="000000">
                      <a:alpha val="43137"/>
                    </a:srgbClr>
                  </a:outerShdw>
                </a:effectLst>
                <a:cs typeface="Calibri" panose="020F0502020204030204" pitchFamily="34" charset="0"/>
              </a:rPr>
              <a:t> had been to the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circumcised</a:t>
            </a:r>
            <a:r>
              <a:rPr lang="en-US" sz="3600" dirty="0">
                <a:effectLst>
                  <a:outerShdw blurRad="38100" dist="38100" dir="2700000" algn="tl">
                    <a:srgbClr val="000000">
                      <a:alpha val="43137"/>
                    </a:srgbClr>
                  </a:outerShdw>
                </a:effectLst>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cs typeface="Calibri" panose="020F0502020204030204" pitchFamily="34" charset="0"/>
              </a:rPr>
              <a:t>(for He who effectually worked for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Peter</a:t>
            </a:r>
            <a:r>
              <a:rPr lang="en-US" sz="3600" dirty="0">
                <a:effectLst>
                  <a:outerShdw blurRad="38100" dist="38100" dir="2700000" algn="tl">
                    <a:srgbClr val="000000">
                      <a:alpha val="43137"/>
                    </a:srgbClr>
                  </a:outerShdw>
                </a:effectLst>
                <a:cs typeface="Calibri" panose="020F0502020204030204" pitchFamily="34" charset="0"/>
              </a:rPr>
              <a:t> in his apostleship to the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circumcised</a:t>
            </a:r>
            <a:r>
              <a:rPr lang="en-US" sz="3600" dirty="0">
                <a:effectLst>
                  <a:outerShdw blurRad="38100" dist="38100" dir="2700000" algn="tl">
                    <a:srgbClr val="000000">
                      <a:alpha val="43137"/>
                    </a:srgbClr>
                  </a:outerShdw>
                </a:effectLst>
                <a:cs typeface="Calibri" panose="020F0502020204030204" pitchFamily="34" charset="0"/>
              </a:rPr>
              <a:t> effectually worked for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me</a:t>
            </a:r>
            <a:r>
              <a:rPr lang="en-US" sz="3600" dirty="0">
                <a:effectLst>
                  <a:outerShdw blurRad="38100" dist="38100" dir="2700000" algn="tl">
                    <a:srgbClr val="000000">
                      <a:alpha val="43137"/>
                    </a:srgbClr>
                  </a:outerShdw>
                </a:effectLst>
                <a:cs typeface="Calibri" panose="020F0502020204030204" pitchFamily="34" charset="0"/>
              </a:rPr>
              <a:t> also to the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Gentiles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6015674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Content Placeholder 3">
            <a:extLst>
              <a:ext uri="{FF2B5EF4-FFF2-40B4-BE49-F238E27FC236}">
                <a16:creationId xmlns:a16="http://schemas.microsoft.com/office/drawing/2014/main" id="{26C76C27-44C4-C7CE-CBA0-FB85C0CF42A1}"/>
              </a:ext>
            </a:extLst>
          </p:cNvPr>
          <p:cNvGraphicFramePr>
            <a:graphicFrameLocks noGrp="1"/>
          </p:cNvGraphicFramePr>
          <p:nvPr>
            <p:ph idx="1"/>
            <p:extLst>
              <p:ext uri="{D42A27DB-BD31-4B8C-83A1-F6EECF244321}">
                <p14:modId xmlns:p14="http://schemas.microsoft.com/office/powerpoint/2010/main" val="2535166864"/>
              </p:ext>
            </p:extLst>
          </p:nvPr>
        </p:nvGraphicFramePr>
        <p:xfrm>
          <a:off x="548640" y="685800"/>
          <a:ext cx="11094720" cy="4572000"/>
        </p:xfrm>
        <a:graphic>
          <a:graphicData uri="http://schemas.openxmlformats.org/drawingml/2006/table">
            <a:tbl>
              <a:tblPr firstRow="1" bandRow="1">
                <a:tableStyleId>{5C22544A-7EE6-4342-B048-85BDC9FD1C3A}</a:tableStyleId>
              </a:tblPr>
              <a:tblGrid>
                <a:gridCol w="1920240">
                  <a:extLst>
                    <a:ext uri="{9D8B030D-6E8A-4147-A177-3AD203B41FA5}">
                      <a16:colId xmlns:a16="http://schemas.microsoft.com/office/drawing/2014/main" val="20000"/>
                    </a:ext>
                  </a:extLst>
                </a:gridCol>
                <a:gridCol w="1767840">
                  <a:extLst>
                    <a:ext uri="{9D8B030D-6E8A-4147-A177-3AD203B41FA5}">
                      <a16:colId xmlns:a16="http://schemas.microsoft.com/office/drawing/2014/main" val="20001"/>
                    </a:ext>
                  </a:extLst>
                </a:gridCol>
                <a:gridCol w="1645920">
                  <a:extLst>
                    <a:ext uri="{9D8B030D-6E8A-4147-A177-3AD203B41FA5}">
                      <a16:colId xmlns:a16="http://schemas.microsoft.com/office/drawing/2014/main" val="20002"/>
                    </a:ext>
                  </a:extLst>
                </a:gridCol>
                <a:gridCol w="3749040">
                  <a:extLst>
                    <a:ext uri="{9D8B030D-6E8A-4147-A177-3AD203B41FA5}">
                      <a16:colId xmlns:a16="http://schemas.microsoft.com/office/drawing/2014/main" val="20003"/>
                    </a:ext>
                  </a:extLst>
                </a:gridCol>
                <a:gridCol w="2011680">
                  <a:extLst>
                    <a:ext uri="{9D8B030D-6E8A-4147-A177-3AD203B41FA5}">
                      <a16:colId xmlns:a16="http://schemas.microsoft.com/office/drawing/2014/main" val="20004"/>
                    </a:ext>
                  </a:extLst>
                </a:gridCol>
              </a:tblGrid>
              <a:tr h="914400">
                <a:tc gridSpan="5">
                  <a:txBody>
                    <a:bodyPr/>
                    <a:lstStyle/>
                    <a:p>
                      <a:pPr algn="ctr"/>
                      <a:r>
                        <a:rPr kumimoji="0" lang="en-US" sz="3600" b="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mn-lt"/>
                        </a:rPr>
                        <a:t>From Peter to Paul</a:t>
                      </a:r>
                      <a:endParaRPr lang="en-US" sz="1400" b="0" dirty="0">
                        <a:solidFill>
                          <a:schemeClr val="tx1"/>
                        </a:solidFill>
                        <a:effectLst>
                          <a:outerShdw blurRad="38100" dist="38100" dir="2700000" algn="tl">
                            <a:srgbClr val="000000">
                              <a:alpha val="43137"/>
                            </a:srgbClr>
                          </a:outerShdw>
                        </a:effectLst>
                        <a:latin typeface="+mn-lt"/>
                      </a:endParaRPr>
                    </a:p>
                  </a:txBody>
                  <a:tcPr marT="45717" marB="45717" anchor="ctr"/>
                </a:tc>
                <a:tc hMerge="1">
                  <a:txBody>
                    <a:bodyPr/>
                    <a:lstStyle/>
                    <a:p>
                      <a:endParaRPr lang="en-US" sz="1800" dirty="0">
                        <a:latin typeface="Calibri" panose="020F0502020204030204" pitchFamily="34" charset="0"/>
                      </a:endParaRPr>
                    </a:p>
                  </a:txBody>
                  <a:tcPr marT="45717" marB="45717"/>
                </a:tc>
                <a:tc hMerge="1">
                  <a:txBody>
                    <a:bodyPr/>
                    <a:lstStyle/>
                    <a:p>
                      <a:endParaRPr lang="en-US" sz="1800" dirty="0">
                        <a:latin typeface="Calibri" panose="020F0502020204030204" pitchFamily="34" charset="0"/>
                      </a:endParaRPr>
                    </a:p>
                  </a:txBody>
                  <a:tcPr marT="45717" marB="45717"/>
                </a:tc>
                <a:tc hMerge="1">
                  <a:txBody>
                    <a:bodyPr/>
                    <a:lstStyle/>
                    <a:p>
                      <a:endParaRPr lang="en-US" sz="1800" b="1" u="sng" dirty="0">
                        <a:solidFill>
                          <a:schemeClr val="bg1"/>
                        </a:solidFill>
                        <a:latin typeface="Calibri" panose="020F0502020204030204" pitchFamily="34" charset="0"/>
                      </a:endParaRPr>
                    </a:p>
                  </a:txBody>
                  <a:tcPr marT="45717" marB="45717"/>
                </a:tc>
                <a:tc hMerge="1">
                  <a:txBody>
                    <a:bodyPr/>
                    <a:lstStyle/>
                    <a:p>
                      <a:endParaRPr lang="en-US" sz="1800" dirty="0">
                        <a:latin typeface="Calibri" panose="020F0502020204030204" pitchFamily="34" charset="0"/>
                      </a:endParaRPr>
                    </a:p>
                  </a:txBody>
                  <a:tcPr marT="45717" marB="45717"/>
                </a:tc>
                <a:extLst>
                  <a:ext uri="{0D108BD9-81ED-4DB2-BD59-A6C34878D82A}">
                    <a16:rowId xmlns:a16="http://schemas.microsoft.com/office/drawing/2014/main" val="1141638253"/>
                  </a:ext>
                </a:extLst>
              </a:tr>
              <a:tr h="91440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cap="none" normalizeH="0" baseline="0" dirty="0">
                          <a:ln>
                            <a:noFill/>
                          </a:ln>
                          <a:solidFill>
                            <a:schemeClr val="bg1"/>
                          </a:solidFill>
                          <a:effectLst/>
                          <a:latin typeface="+mn-lt"/>
                        </a:rPr>
                        <a:t>Reference</a:t>
                      </a:r>
                      <a:endParaRPr kumimoji="0" lang="en-US" altLang="en-US" sz="2800" b="1" i="0" u="none" strike="noStrike" cap="none" normalizeH="0" baseline="0" dirty="0">
                        <a:ln>
                          <a:noFill/>
                        </a:ln>
                        <a:solidFill>
                          <a:schemeClr val="bg1"/>
                        </a:solidFill>
                        <a:effectLst/>
                        <a:latin typeface="+mn-lt"/>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cap="none" normalizeH="0" baseline="0" dirty="0">
                          <a:ln>
                            <a:noFill/>
                          </a:ln>
                          <a:solidFill>
                            <a:schemeClr val="bg1"/>
                          </a:solidFill>
                          <a:effectLst/>
                          <a:latin typeface="+mn-lt"/>
                        </a:rPr>
                        <a:t>Center</a:t>
                      </a:r>
                      <a:endParaRPr kumimoji="0" lang="en-US" altLang="en-US" sz="2800" b="1" i="0" u="none" strike="noStrike" cap="none" normalizeH="0" baseline="0" dirty="0">
                        <a:ln>
                          <a:noFill/>
                        </a:ln>
                        <a:solidFill>
                          <a:schemeClr val="bg1"/>
                        </a:solidFill>
                        <a:effectLst/>
                        <a:latin typeface="+mn-lt"/>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cap="none" normalizeH="0" baseline="0" dirty="0">
                          <a:ln>
                            <a:noFill/>
                          </a:ln>
                          <a:solidFill>
                            <a:schemeClr val="bg1"/>
                          </a:solidFill>
                          <a:effectLst/>
                          <a:latin typeface="+mn-lt"/>
                        </a:rPr>
                        <a:t>Person</a:t>
                      </a:r>
                      <a:endParaRPr kumimoji="0" lang="en-US" altLang="en-US" sz="2800" b="1" i="0" u="none" strike="noStrike" cap="none" normalizeH="0" baseline="0" dirty="0">
                        <a:ln>
                          <a:noFill/>
                        </a:ln>
                        <a:solidFill>
                          <a:schemeClr val="bg1"/>
                        </a:solidFill>
                        <a:effectLst/>
                        <a:latin typeface="+mn-lt"/>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cap="none" normalizeH="0" baseline="0" dirty="0">
                          <a:ln>
                            <a:noFill/>
                          </a:ln>
                          <a:solidFill>
                            <a:schemeClr val="bg1"/>
                          </a:solidFill>
                          <a:effectLst/>
                          <a:latin typeface="+mn-lt"/>
                        </a:rPr>
                        <a:t>Place</a:t>
                      </a:r>
                      <a:endParaRPr kumimoji="0" lang="en-US" altLang="en-US" sz="2800" b="1" i="0" u="none" strike="noStrike" cap="none" normalizeH="0" baseline="0" dirty="0">
                        <a:ln>
                          <a:noFill/>
                        </a:ln>
                        <a:solidFill>
                          <a:schemeClr val="bg1"/>
                        </a:solidFill>
                        <a:effectLst/>
                        <a:latin typeface="+mn-lt"/>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cap="none" normalizeH="0" baseline="0" dirty="0">
                          <a:ln>
                            <a:noFill/>
                          </a:ln>
                          <a:solidFill>
                            <a:schemeClr val="bg1"/>
                          </a:solidFill>
                          <a:effectLst/>
                          <a:latin typeface="+mn-lt"/>
                        </a:rPr>
                        <a:t>Outreach</a:t>
                      </a:r>
                      <a:endParaRPr kumimoji="0" lang="en-US" altLang="en-US" sz="2800" b="1" i="0" u="none" strike="noStrike" cap="none" normalizeH="0" baseline="0" dirty="0">
                        <a:ln>
                          <a:noFill/>
                        </a:ln>
                        <a:solidFill>
                          <a:schemeClr val="bg1"/>
                        </a:solidFill>
                        <a:effectLst/>
                        <a:latin typeface="+mn-lt"/>
                      </a:endParaRPr>
                    </a:p>
                  </a:txBody>
                  <a:tcPr anchor="ctr" horzOverflow="overflow"/>
                </a:tc>
                <a:extLst>
                  <a:ext uri="{0D108BD9-81ED-4DB2-BD59-A6C34878D82A}">
                    <a16:rowId xmlns:a16="http://schemas.microsoft.com/office/drawing/2014/main" val="10000"/>
                  </a:ext>
                </a:extLst>
              </a:tr>
              <a:tr h="137160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rgbClr val="0000CC"/>
                          </a:solidFill>
                          <a:effectLst/>
                          <a:latin typeface="+mn-lt"/>
                          <a:ea typeface="+mn-ea"/>
                          <a:cs typeface="+mn-cs"/>
                        </a:rPr>
                        <a:t>Acts 1–12</a:t>
                      </a: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rgbClr val="0000CC"/>
                          </a:solidFill>
                          <a:effectLst/>
                          <a:latin typeface="+mn-lt"/>
                          <a:ea typeface="+mn-ea"/>
                          <a:cs typeface="+mn-cs"/>
                        </a:rPr>
                        <a:t>Jerusalem</a:t>
                      </a: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rgbClr val="0000CC"/>
                          </a:solidFill>
                          <a:effectLst/>
                          <a:latin typeface="+mn-lt"/>
                          <a:ea typeface="+mn-ea"/>
                          <a:cs typeface="+mn-cs"/>
                        </a:rPr>
                        <a:t>Peter</a:t>
                      </a: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rgbClr val="0000CC"/>
                          </a:solidFill>
                          <a:effectLst/>
                          <a:latin typeface="+mn-lt"/>
                          <a:ea typeface="+mn-ea"/>
                          <a:cs typeface="+mn-cs"/>
                        </a:rPr>
                        <a:t>Jerusalem, Judea, Samaria</a:t>
                      </a: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rgbClr val="0000CC"/>
                          </a:solidFill>
                          <a:effectLst/>
                          <a:latin typeface="+mn-lt"/>
                          <a:ea typeface="+mn-ea"/>
                          <a:cs typeface="+mn-cs"/>
                        </a:rPr>
                        <a:t>Jewish</a:t>
                      </a:r>
                    </a:p>
                  </a:txBody>
                  <a:tcPr anchor="ctr" horzOverflow="overflow"/>
                </a:tc>
                <a:extLst>
                  <a:ext uri="{0D108BD9-81ED-4DB2-BD59-A6C34878D82A}">
                    <a16:rowId xmlns:a16="http://schemas.microsoft.com/office/drawing/2014/main" val="10002"/>
                  </a:ext>
                </a:extLst>
              </a:tr>
              <a:tr h="137160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chemeClr val="bg1"/>
                          </a:solidFill>
                          <a:effectLst/>
                          <a:latin typeface="+mn-lt"/>
                        </a:rPr>
                        <a:t>Acts 13–28</a:t>
                      </a:r>
                      <a:endParaRPr kumimoji="0" lang="en-US" altLang="en-US" sz="2600" b="1" u="none" strike="noStrike" kern="1200" cap="none" normalizeH="0" baseline="0" dirty="0">
                        <a:ln>
                          <a:noFill/>
                        </a:ln>
                        <a:solidFill>
                          <a:schemeClr val="bg1"/>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chemeClr val="bg1"/>
                          </a:solidFill>
                          <a:effectLst/>
                          <a:latin typeface="+mn-lt"/>
                        </a:rPr>
                        <a:t>Antioch</a:t>
                      </a:r>
                      <a:endParaRPr kumimoji="0" lang="en-US" altLang="en-US" sz="2600" b="1" u="none" strike="noStrike" kern="1200" cap="none" normalizeH="0" baseline="0" dirty="0">
                        <a:ln>
                          <a:noFill/>
                        </a:ln>
                        <a:solidFill>
                          <a:schemeClr val="bg1"/>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chemeClr val="bg1"/>
                          </a:solidFill>
                          <a:effectLst/>
                          <a:latin typeface="+mn-lt"/>
                        </a:rPr>
                        <a:t>Paul</a:t>
                      </a:r>
                      <a:endParaRPr kumimoji="0" lang="en-US" altLang="en-US" sz="2600" b="1" u="none" strike="noStrike" kern="1200" cap="none" normalizeH="0" baseline="0" dirty="0">
                        <a:ln>
                          <a:noFill/>
                        </a:ln>
                        <a:solidFill>
                          <a:schemeClr val="bg1"/>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chemeClr val="bg1"/>
                          </a:solidFill>
                          <a:effectLst/>
                          <a:latin typeface="+mn-lt"/>
                        </a:rPr>
                        <a:t>Uttermost parts</a:t>
                      </a:r>
                      <a:endParaRPr kumimoji="0" lang="en-US" altLang="en-US" sz="2600" b="1" u="none" strike="noStrike" kern="1200" cap="none" normalizeH="0" baseline="0" dirty="0">
                        <a:ln>
                          <a:noFill/>
                        </a:ln>
                        <a:solidFill>
                          <a:schemeClr val="bg1"/>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chemeClr val="bg1"/>
                          </a:solidFill>
                          <a:effectLst/>
                          <a:latin typeface="+mn-lt"/>
                        </a:rPr>
                        <a:t>Gentiles</a:t>
                      </a:r>
                      <a:endParaRPr kumimoji="0" lang="en-US" altLang="en-US" sz="26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6939697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Content Placeholder 3">
            <a:extLst>
              <a:ext uri="{FF2B5EF4-FFF2-40B4-BE49-F238E27FC236}">
                <a16:creationId xmlns:a16="http://schemas.microsoft.com/office/drawing/2014/main" id="{26C76C27-44C4-C7CE-CBA0-FB85C0CF42A1}"/>
              </a:ext>
            </a:extLst>
          </p:cNvPr>
          <p:cNvGraphicFramePr>
            <a:graphicFrameLocks noGrp="1"/>
          </p:cNvGraphicFramePr>
          <p:nvPr>
            <p:ph idx="1"/>
            <p:extLst>
              <p:ext uri="{D42A27DB-BD31-4B8C-83A1-F6EECF244321}">
                <p14:modId xmlns:p14="http://schemas.microsoft.com/office/powerpoint/2010/main" val="3175711688"/>
              </p:ext>
            </p:extLst>
          </p:nvPr>
        </p:nvGraphicFramePr>
        <p:xfrm>
          <a:off x="609600" y="411480"/>
          <a:ext cx="10972800" cy="6035040"/>
        </p:xfrm>
        <a:graphic>
          <a:graphicData uri="http://schemas.openxmlformats.org/drawingml/2006/table">
            <a:tbl>
              <a:tblPr firstRow="1" bandRow="1">
                <a:tableStyleId>{5C22544A-7EE6-4342-B048-85BDC9FD1C3A}</a:tableStyleId>
              </a:tblPr>
              <a:tblGrid>
                <a:gridCol w="5486400">
                  <a:extLst>
                    <a:ext uri="{9D8B030D-6E8A-4147-A177-3AD203B41FA5}">
                      <a16:colId xmlns:a16="http://schemas.microsoft.com/office/drawing/2014/main" val="20000"/>
                    </a:ext>
                  </a:extLst>
                </a:gridCol>
                <a:gridCol w="5486400">
                  <a:extLst>
                    <a:ext uri="{9D8B030D-6E8A-4147-A177-3AD203B41FA5}">
                      <a16:colId xmlns:a16="http://schemas.microsoft.com/office/drawing/2014/main" val="20001"/>
                    </a:ext>
                  </a:extLst>
                </a:gridCol>
              </a:tblGrid>
              <a:tr h="914400">
                <a:tc gridSpan="2">
                  <a:txBody>
                    <a:bodyPr/>
                    <a:lstStyle/>
                    <a:p>
                      <a:pPr algn="ctr"/>
                      <a:r>
                        <a:rPr kumimoji="0" lang="en-US" sz="3600" b="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mn-lt"/>
                        </a:rPr>
                        <a:t>From Peter to Paul</a:t>
                      </a:r>
                      <a:endParaRPr lang="en-US" sz="1400" b="0" dirty="0">
                        <a:solidFill>
                          <a:schemeClr val="tx1"/>
                        </a:solidFill>
                        <a:effectLst>
                          <a:outerShdw blurRad="38100" dist="38100" dir="2700000" algn="tl">
                            <a:srgbClr val="000000">
                              <a:alpha val="43137"/>
                            </a:srgbClr>
                          </a:outerShdw>
                        </a:effectLst>
                        <a:latin typeface="+mn-lt"/>
                      </a:endParaRPr>
                    </a:p>
                  </a:txBody>
                  <a:tcPr marT="45717" marB="45717" anchor="ctr"/>
                </a:tc>
                <a:tc hMerge="1">
                  <a:txBody>
                    <a:bodyPr/>
                    <a:lstStyle/>
                    <a:p>
                      <a:endParaRPr lang="en-US" sz="1800" dirty="0">
                        <a:latin typeface="Calibri" panose="020F0502020204030204" pitchFamily="34" charset="0"/>
                      </a:endParaRPr>
                    </a:p>
                  </a:txBody>
                  <a:tcPr marT="45717" marB="45717"/>
                </a:tc>
                <a:extLst>
                  <a:ext uri="{0D108BD9-81ED-4DB2-BD59-A6C34878D82A}">
                    <a16:rowId xmlns:a16="http://schemas.microsoft.com/office/drawing/2014/main" val="1141638253"/>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kern="1200" cap="none" normalizeH="0" baseline="0" dirty="0">
                          <a:ln>
                            <a:noFill/>
                          </a:ln>
                          <a:solidFill>
                            <a:srgbClr val="0000CC"/>
                          </a:solidFill>
                          <a:effectLst/>
                          <a:latin typeface="+mn-lt"/>
                        </a:rPr>
                        <a:t>Peter</a:t>
                      </a:r>
                      <a:endParaRPr kumimoji="0" lang="en-US" altLang="en-US" sz="28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kern="1200" cap="none" normalizeH="0" baseline="0" dirty="0">
                          <a:ln>
                            <a:noFill/>
                          </a:ln>
                          <a:solidFill>
                            <a:schemeClr val="bg1"/>
                          </a:solidFill>
                          <a:effectLst/>
                          <a:latin typeface="+mn-lt"/>
                        </a:rPr>
                        <a:t>Paul</a:t>
                      </a:r>
                      <a:endParaRPr kumimoji="0" lang="en-US" altLang="en-US" sz="28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0000"/>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Heals a man lame from birth (3:1-11)</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Heals a man lame from birth (14:8-18)</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08520682"/>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Heals by shadow (3:15-16)</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Heals by handkerchief (19:11-12)</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135070679"/>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Success is a cause of jealousy (5:17)</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Success is a cause of jealousy (13:45)</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0002"/>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Confronts a sorcerer (8:9-24)</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Confronts a sorcerer (13:6-11)</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0003"/>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Raises Dorcas (9:36-41)</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Raises Eutychus (20:9-12)</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3036090237"/>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Jailed and miraculously freed (12:3-19)</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Jailed and miraculously freed (16:25-34)</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2574615815"/>
                  </a:ext>
                </a:extLst>
              </a:tr>
            </a:tbl>
          </a:graphicData>
        </a:graphic>
      </p:graphicFrame>
    </p:spTree>
    <p:extLst>
      <p:ext uri="{BB962C8B-B14F-4D97-AF65-F5344CB8AC3E}">
        <p14:creationId xmlns:p14="http://schemas.microsoft.com/office/powerpoint/2010/main" val="7663607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DF863C7F-FCD0-08A1-1BE0-7BC41CA45369}"/>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Themes</a:t>
            </a:r>
          </a:p>
        </p:txBody>
      </p:sp>
      <p:sp>
        <p:nvSpPr>
          <p:cNvPr id="29699" name="Rectangle 3">
            <a:extLst>
              <a:ext uri="{FF2B5EF4-FFF2-40B4-BE49-F238E27FC236}">
                <a16:creationId xmlns:a16="http://schemas.microsoft.com/office/drawing/2014/main" id="{80B78200-DA62-0AD0-9077-36E3E68D1046}"/>
              </a:ext>
            </a:extLst>
          </p:cNvPr>
          <p:cNvSpPr>
            <a:spLocks noGrp="1" noChangeArrowheads="1"/>
          </p:cNvSpPr>
          <p:nvPr>
            <p:ph idx="1"/>
          </p:nvPr>
        </p:nvSpPr>
        <p:spPr>
          <a:xfrm>
            <a:off x="597408" y="1825625"/>
            <a:ext cx="6793992" cy="4351338"/>
          </a:xfrm>
        </p:spPr>
        <p:txBody>
          <a:bodyPr/>
          <a:lstStyle/>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From Peter to Paul (Gal 2:7-8)</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b="1" u="sng" dirty="0">
                <a:solidFill>
                  <a:srgbClr val="FFFFCC"/>
                </a:solidFill>
                <a:effectLst>
                  <a:outerShdw blurRad="38100" dist="38100" dir="2700000" algn="tl">
                    <a:srgbClr val="000000">
                      <a:alpha val="43137"/>
                    </a:srgbClr>
                  </a:outerShdw>
                </a:effectLst>
              </a:rPr>
              <a:t>Universality of the Gospel</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Transitions</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Sovereignty of God (Acts 2:23; 13:48)</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Soteriology (Acts 16:31)</a:t>
            </a:r>
          </a:p>
        </p:txBody>
      </p:sp>
      <p:pic>
        <p:nvPicPr>
          <p:cNvPr id="9" name="Picture 8">
            <a:extLst>
              <a:ext uri="{FF2B5EF4-FFF2-40B4-BE49-F238E27FC236}">
                <a16:creationId xmlns:a16="http://schemas.microsoft.com/office/drawing/2014/main" id="{D6CF1322-0136-9AB7-B44C-29C9847EA4FC}"/>
              </a:ext>
            </a:extLst>
          </p:cNvPr>
          <p:cNvPicPr>
            <a:picLocks noChangeAspect="1"/>
          </p:cNvPicPr>
          <p:nvPr/>
        </p:nvPicPr>
        <p:blipFill>
          <a:blip r:embed="rId2"/>
          <a:stretch>
            <a:fillRect/>
          </a:stretch>
        </p:blipFill>
        <p:spPr>
          <a:xfrm>
            <a:off x="7509345" y="2057400"/>
            <a:ext cx="4085247" cy="2743200"/>
          </a:xfrm>
          <a:prstGeom prst="rect">
            <a:avLst/>
          </a:prstGeom>
        </p:spPr>
      </p:pic>
      <p:pic>
        <p:nvPicPr>
          <p:cNvPr id="3" name="Picture 2">
            <a:extLst>
              <a:ext uri="{FF2B5EF4-FFF2-40B4-BE49-F238E27FC236}">
                <a16:creationId xmlns:a16="http://schemas.microsoft.com/office/drawing/2014/main" id="{ED8116AD-56AB-B7BA-5E0C-598ECD2943C0}"/>
              </a:ext>
            </a:extLst>
          </p:cNvPr>
          <p:cNvPicPr>
            <a:picLocks noChangeAspect="1"/>
          </p:cNvPicPr>
          <p:nvPr/>
        </p:nvPicPr>
        <p:blipFill>
          <a:blip r:embed="rId3"/>
          <a:stretch>
            <a:fillRect/>
          </a:stretch>
        </p:blipFill>
        <p:spPr>
          <a:xfrm>
            <a:off x="10093145" y="76200"/>
            <a:ext cx="1565455" cy="1097280"/>
          </a:xfrm>
          <a:prstGeom prst="rect">
            <a:avLst/>
          </a:prstGeom>
        </p:spPr>
      </p:pic>
    </p:spTree>
    <p:extLst>
      <p:ext uri="{BB962C8B-B14F-4D97-AF65-F5344CB8AC3E}">
        <p14:creationId xmlns:p14="http://schemas.microsoft.com/office/powerpoint/2010/main" val="33296366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DF863C7F-FCD0-08A1-1BE0-7BC41CA45369}"/>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Themes</a:t>
            </a:r>
          </a:p>
        </p:txBody>
      </p:sp>
      <p:sp>
        <p:nvSpPr>
          <p:cNvPr id="29699" name="Rectangle 3">
            <a:extLst>
              <a:ext uri="{FF2B5EF4-FFF2-40B4-BE49-F238E27FC236}">
                <a16:creationId xmlns:a16="http://schemas.microsoft.com/office/drawing/2014/main" id="{80B78200-DA62-0AD0-9077-36E3E68D1046}"/>
              </a:ext>
            </a:extLst>
          </p:cNvPr>
          <p:cNvSpPr>
            <a:spLocks noGrp="1" noChangeArrowheads="1"/>
          </p:cNvSpPr>
          <p:nvPr>
            <p:ph idx="1"/>
          </p:nvPr>
        </p:nvSpPr>
        <p:spPr>
          <a:xfrm>
            <a:off x="597408" y="1825625"/>
            <a:ext cx="6793992" cy="4351338"/>
          </a:xfrm>
        </p:spPr>
        <p:txBody>
          <a:bodyPr/>
          <a:lstStyle/>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From Peter to Paul (Gal 2:7-8)</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Universality of the Gospel</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b="1" u="sng" dirty="0">
                <a:solidFill>
                  <a:srgbClr val="FFFFCC"/>
                </a:solidFill>
                <a:effectLst>
                  <a:outerShdw blurRad="38100" dist="38100" dir="2700000" algn="tl">
                    <a:srgbClr val="000000">
                      <a:alpha val="43137"/>
                    </a:srgbClr>
                  </a:outerShdw>
                </a:effectLst>
              </a:rPr>
              <a:t>Transitions</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Sovereignty of God (Acts 2:23; 13:48)</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Soteriology (Acts 16:31)</a:t>
            </a:r>
          </a:p>
        </p:txBody>
      </p:sp>
      <p:pic>
        <p:nvPicPr>
          <p:cNvPr id="9" name="Picture 8">
            <a:extLst>
              <a:ext uri="{FF2B5EF4-FFF2-40B4-BE49-F238E27FC236}">
                <a16:creationId xmlns:a16="http://schemas.microsoft.com/office/drawing/2014/main" id="{D6CF1322-0136-9AB7-B44C-29C9847EA4FC}"/>
              </a:ext>
            </a:extLst>
          </p:cNvPr>
          <p:cNvPicPr>
            <a:picLocks noChangeAspect="1"/>
          </p:cNvPicPr>
          <p:nvPr/>
        </p:nvPicPr>
        <p:blipFill>
          <a:blip r:embed="rId2"/>
          <a:stretch>
            <a:fillRect/>
          </a:stretch>
        </p:blipFill>
        <p:spPr>
          <a:xfrm>
            <a:off x="7509345" y="2057400"/>
            <a:ext cx="4085247" cy="2743200"/>
          </a:xfrm>
          <a:prstGeom prst="rect">
            <a:avLst/>
          </a:prstGeom>
        </p:spPr>
      </p:pic>
      <p:pic>
        <p:nvPicPr>
          <p:cNvPr id="3" name="Picture 2">
            <a:extLst>
              <a:ext uri="{FF2B5EF4-FFF2-40B4-BE49-F238E27FC236}">
                <a16:creationId xmlns:a16="http://schemas.microsoft.com/office/drawing/2014/main" id="{ED8116AD-56AB-B7BA-5E0C-598ECD2943C0}"/>
              </a:ext>
            </a:extLst>
          </p:cNvPr>
          <p:cNvPicPr>
            <a:picLocks noChangeAspect="1"/>
          </p:cNvPicPr>
          <p:nvPr/>
        </p:nvPicPr>
        <p:blipFill>
          <a:blip r:embed="rId3"/>
          <a:stretch>
            <a:fillRect/>
          </a:stretch>
        </p:blipFill>
        <p:spPr>
          <a:xfrm>
            <a:off x="10093145" y="76200"/>
            <a:ext cx="1565455" cy="1097280"/>
          </a:xfrm>
          <a:prstGeom prst="rect">
            <a:avLst/>
          </a:prstGeom>
        </p:spPr>
      </p:pic>
    </p:spTree>
    <p:extLst>
      <p:ext uri="{BB962C8B-B14F-4D97-AF65-F5344CB8AC3E}">
        <p14:creationId xmlns:p14="http://schemas.microsoft.com/office/powerpoint/2010/main" val="34202323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DD3D02B3-F7F2-FCDE-37C5-0208F6D0FAAB}"/>
              </a:ext>
            </a:extLst>
          </p:cNvPr>
          <p:cNvSpPr>
            <a:spLocks noGrp="1" noChangeArrowheads="1"/>
          </p:cNvSpPr>
          <p:nvPr>
            <p:ph type="title"/>
          </p:nvPr>
        </p:nvSpPr>
        <p:spPr>
          <a:xfrm>
            <a:off x="838200" y="228601"/>
            <a:ext cx="10515600" cy="914400"/>
          </a:xfrm>
        </p:spPr>
        <p:txBody>
          <a:bodyPr/>
          <a:lstStyle/>
          <a:p>
            <a:pPr algn="ct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TRANSITIONS</a:t>
            </a:r>
          </a:p>
        </p:txBody>
      </p:sp>
      <p:sp>
        <p:nvSpPr>
          <p:cNvPr id="33795" name="Rectangle 3">
            <a:extLst>
              <a:ext uri="{FF2B5EF4-FFF2-40B4-BE49-F238E27FC236}">
                <a16:creationId xmlns:a16="http://schemas.microsoft.com/office/drawing/2014/main" id="{C7FD0D91-6876-802D-666D-E91BC0128C27}"/>
              </a:ext>
            </a:extLst>
          </p:cNvPr>
          <p:cNvSpPr>
            <a:spLocks noGrp="1" noChangeArrowheads="1"/>
          </p:cNvSpPr>
          <p:nvPr>
            <p:ph idx="1"/>
          </p:nvPr>
        </p:nvSpPr>
        <p:spPr>
          <a:xfrm>
            <a:off x="1676400" y="1143001"/>
            <a:ext cx="8839200" cy="4651375"/>
          </a:xfrm>
        </p:spPr>
        <p:txBody>
          <a:bodyPr/>
          <a:lstStyle/>
          <a:p>
            <a:pPr marL="457200" lvl="1" indent="-457200" algn="just" eaLnBrk="0" hangingPunct="0">
              <a:lnSpc>
                <a:spcPct val="100000"/>
              </a:lnSpc>
              <a:spcBef>
                <a:spcPts val="0"/>
              </a:spcBef>
              <a:spcAft>
                <a:spcPts val="3000"/>
              </a:spcAft>
              <a:buClr>
                <a:srgbClr val="00FFFF"/>
              </a:buClr>
              <a:buSzPct val="75000"/>
              <a:buFont typeface="Wingdings" panose="05000000000000000000" pitchFamily="2" charset="2"/>
              <a:buChar char="n"/>
              <a:defRPr/>
            </a:pPr>
            <a:r>
              <a:rPr lang="en-US" altLang="en-US" sz="3200" b="1" dirty="0">
                <a:solidFill>
                  <a:srgbClr val="FFFFCC"/>
                </a:solidFill>
                <a:effectLst>
                  <a:outerShdw blurRad="38100" dist="38100" dir="2700000" algn="tl">
                    <a:srgbClr val="000000">
                      <a:alpha val="43137"/>
                    </a:srgbClr>
                  </a:outerShdw>
                </a:effectLst>
              </a:rPr>
              <a:t>Historical:</a:t>
            </a:r>
            <a:r>
              <a:rPr lang="en-US" altLang="en-US" sz="3200" dirty="0">
                <a:effectLst>
                  <a:outerShdw blurRad="38100" dist="38100" dir="2700000" algn="tl">
                    <a:srgbClr val="000000">
                      <a:alpha val="43137"/>
                    </a:srgbClr>
                  </a:outerShdw>
                </a:effectLst>
              </a:rPr>
              <a:t> from gospels to epistles</a:t>
            </a:r>
          </a:p>
          <a:p>
            <a:pPr marL="457200" lvl="1" indent="-457200" algn="just" eaLnBrk="0" hangingPunct="0">
              <a:lnSpc>
                <a:spcPct val="100000"/>
              </a:lnSpc>
              <a:spcBef>
                <a:spcPts val="0"/>
              </a:spcBef>
              <a:spcAft>
                <a:spcPts val="3000"/>
              </a:spcAft>
              <a:buClr>
                <a:srgbClr val="00FFFF"/>
              </a:buClr>
              <a:buSzPct val="75000"/>
              <a:buFont typeface="Wingdings" panose="05000000000000000000" pitchFamily="2" charset="2"/>
              <a:buChar char="n"/>
              <a:defRPr/>
            </a:pPr>
            <a:r>
              <a:rPr lang="en-US" altLang="en-US" sz="3200" b="1" dirty="0">
                <a:solidFill>
                  <a:srgbClr val="FFFFCC"/>
                </a:solidFill>
                <a:effectLst>
                  <a:outerShdw blurRad="38100" dist="38100" dir="2700000" algn="tl">
                    <a:srgbClr val="000000">
                      <a:alpha val="43137"/>
                    </a:srgbClr>
                  </a:outerShdw>
                </a:effectLst>
              </a:rPr>
              <a:t>Religious:</a:t>
            </a:r>
            <a:r>
              <a:rPr lang="en-US" altLang="en-US" sz="3200" dirty="0">
                <a:effectLst>
                  <a:outerShdw blurRad="38100" dist="38100" dir="2700000" algn="tl">
                    <a:srgbClr val="000000">
                      <a:alpha val="43137"/>
                    </a:srgbClr>
                  </a:outerShdw>
                </a:effectLst>
              </a:rPr>
              <a:t> from Judaism to Christianity</a:t>
            </a:r>
          </a:p>
          <a:p>
            <a:pPr marL="457200" lvl="1" indent="-457200" algn="just" eaLnBrk="0" hangingPunct="0">
              <a:lnSpc>
                <a:spcPct val="100000"/>
              </a:lnSpc>
              <a:spcBef>
                <a:spcPts val="0"/>
              </a:spcBef>
              <a:spcAft>
                <a:spcPts val="3000"/>
              </a:spcAft>
              <a:buClr>
                <a:srgbClr val="00FFFF"/>
              </a:buClr>
              <a:buSzPct val="75000"/>
              <a:buFont typeface="Wingdings" panose="05000000000000000000" pitchFamily="2" charset="2"/>
              <a:buChar char="n"/>
              <a:defRPr/>
            </a:pPr>
            <a:r>
              <a:rPr lang="en-US" altLang="en-US" sz="3200" b="1" dirty="0">
                <a:solidFill>
                  <a:srgbClr val="FFFFCC"/>
                </a:solidFill>
                <a:effectLst>
                  <a:outerShdw blurRad="38100" dist="38100" dir="2700000" algn="tl">
                    <a:srgbClr val="000000">
                      <a:alpha val="43137"/>
                    </a:srgbClr>
                  </a:outerShdw>
                </a:effectLst>
              </a:rPr>
              <a:t>Divine: </a:t>
            </a:r>
            <a:r>
              <a:rPr lang="en-US" altLang="en-US" sz="3200" dirty="0">
                <a:effectLst>
                  <a:outerShdw blurRad="38100" dist="38100" dir="2700000" algn="tl">
                    <a:srgbClr val="000000">
                      <a:alpha val="43137"/>
                    </a:srgbClr>
                  </a:outerShdw>
                </a:effectLst>
              </a:rPr>
              <a:t>from Law to grace</a:t>
            </a:r>
          </a:p>
          <a:p>
            <a:pPr marL="457200" lvl="1" indent="-457200" algn="just" eaLnBrk="0" hangingPunct="0">
              <a:lnSpc>
                <a:spcPct val="100000"/>
              </a:lnSpc>
              <a:spcBef>
                <a:spcPts val="0"/>
              </a:spcBef>
              <a:spcAft>
                <a:spcPts val="3000"/>
              </a:spcAft>
              <a:buClr>
                <a:srgbClr val="00FFFF"/>
              </a:buClr>
              <a:buSzPct val="75000"/>
              <a:buFont typeface="Wingdings" panose="05000000000000000000" pitchFamily="2" charset="2"/>
              <a:buChar char="n"/>
              <a:defRPr/>
            </a:pPr>
            <a:r>
              <a:rPr lang="en-US" altLang="en-US" sz="3200" b="1" dirty="0">
                <a:solidFill>
                  <a:srgbClr val="FFFFCC"/>
                </a:solidFill>
                <a:effectLst>
                  <a:outerShdw blurRad="38100" dist="38100" dir="2700000" algn="tl">
                    <a:srgbClr val="000000">
                      <a:alpha val="43137"/>
                    </a:srgbClr>
                  </a:outerShdw>
                </a:effectLst>
              </a:rPr>
              <a:t>People of God: </a:t>
            </a:r>
            <a:r>
              <a:rPr lang="en-US" altLang="en-US" sz="3200" dirty="0">
                <a:effectLst>
                  <a:outerShdw blurRad="38100" dist="38100" dir="2700000" algn="tl">
                    <a:srgbClr val="000000">
                      <a:alpha val="43137"/>
                    </a:srgbClr>
                  </a:outerShdw>
                </a:effectLst>
              </a:rPr>
              <a:t>from Jews to Gentiles</a:t>
            </a:r>
          </a:p>
          <a:p>
            <a:pPr marL="457200" lvl="1" indent="-457200" algn="just" eaLnBrk="0" hangingPunct="0">
              <a:lnSpc>
                <a:spcPct val="100000"/>
              </a:lnSpc>
              <a:spcBef>
                <a:spcPts val="0"/>
              </a:spcBef>
              <a:spcAft>
                <a:spcPts val="3000"/>
              </a:spcAft>
              <a:buClr>
                <a:srgbClr val="00FFFF"/>
              </a:buClr>
              <a:buSzPct val="75000"/>
              <a:buFont typeface="Wingdings" panose="05000000000000000000" pitchFamily="2" charset="2"/>
              <a:buChar char="n"/>
              <a:defRPr/>
            </a:pPr>
            <a:r>
              <a:rPr lang="en-US" altLang="en-US" sz="3200" b="1" dirty="0">
                <a:solidFill>
                  <a:srgbClr val="FFFFCC"/>
                </a:solidFill>
                <a:effectLst>
                  <a:outerShdw blurRad="38100" dist="38100" dir="2700000" algn="tl">
                    <a:srgbClr val="000000">
                      <a:alpha val="43137"/>
                    </a:srgbClr>
                  </a:outerShdw>
                </a:effectLst>
              </a:rPr>
              <a:t>Program of God: </a:t>
            </a:r>
            <a:r>
              <a:rPr lang="en-US" altLang="en-US" sz="3200" dirty="0">
                <a:effectLst>
                  <a:outerShdw blurRad="38100" dist="38100" dir="2700000" algn="tl">
                    <a:srgbClr val="000000">
                      <a:alpha val="43137"/>
                    </a:srgbClr>
                  </a:outerShdw>
                </a:effectLst>
              </a:rPr>
              <a:t>from kingdom (Israel) to church</a:t>
            </a:r>
          </a:p>
          <a:p>
            <a:pPr marL="457200" lvl="1" indent="-457200" algn="just" eaLnBrk="0" hangingPunct="0">
              <a:lnSpc>
                <a:spcPct val="100000"/>
              </a:lnSpc>
              <a:spcBef>
                <a:spcPts val="0"/>
              </a:spcBef>
              <a:spcAft>
                <a:spcPts val="3000"/>
              </a:spcAft>
              <a:buClr>
                <a:srgbClr val="00FFFF"/>
              </a:buClr>
              <a:buSzPct val="75000"/>
              <a:buFont typeface="Wingdings" panose="05000000000000000000" pitchFamily="2" charset="2"/>
              <a:buChar char="n"/>
              <a:defRPr/>
            </a:pPr>
            <a:r>
              <a:rPr lang="en-US" altLang="en-US" sz="3200" b="1" dirty="0">
                <a:solidFill>
                  <a:srgbClr val="FFFFCC"/>
                </a:solidFill>
                <a:effectLst>
                  <a:outerShdw blurRad="38100" dist="38100" dir="2700000" algn="tl">
                    <a:srgbClr val="000000">
                      <a:alpha val="43137"/>
                    </a:srgbClr>
                  </a:outerShdw>
                </a:effectLst>
              </a:rPr>
              <a:t>Leadership: </a:t>
            </a:r>
            <a:r>
              <a:rPr lang="en-US" altLang="en-US" sz="3200" dirty="0">
                <a:effectLst>
                  <a:outerShdw blurRad="38100" dist="38100" dir="2700000" algn="tl">
                    <a:srgbClr val="000000">
                      <a:alpha val="43137"/>
                    </a:srgbClr>
                  </a:outerShdw>
                </a:effectLst>
              </a:rPr>
              <a:t>from Christ to apostles</a:t>
            </a:r>
            <a:endParaRPr lang="en-US" altLang="en-US" dirty="0"/>
          </a:p>
        </p:txBody>
      </p:sp>
      <p:pic>
        <p:nvPicPr>
          <p:cNvPr id="3" name="Picture 2">
            <a:extLst>
              <a:ext uri="{FF2B5EF4-FFF2-40B4-BE49-F238E27FC236}">
                <a16:creationId xmlns:a16="http://schemas.microsoft.com/office/drawing/2014/main" id="{C856A5D0-2DEA-0B6B-8174-447141283352}"/>
              </a:ext>
            </a:extLst>
          </p:cNvPr>
          <p:cNvPicPr>
            <a:picLocks noChangeAspect="1"/>
          </p:cNvPicPr>
          <p:nvPr/>
        </p:nvPicPr>
        <p:blipFill>
          <a:blip r:embed="rId2"/>
          <a:stretch>
            <a:fillRect/>
          </a:stretch>
        </p:blipFill>
        <p:spPr>
          <a:xfrm>
            <a:off x="10093145" y="76200"/>
            <a:ext cx="1565455" cy="1097280"/>
          </a:xfrm>
          <a:prstGeom prst="rect">
            <a:avLst/>
          </a:prstGeom>
        </p:spPr>
      </p:pic>
    </p:spTree>
    <p:extLst>
      <p:ext uri="{BB962C8B-B14F-4D97-AF65-F5344CB8AC3E}">
        <p14:creationId xmlns:p14="http://schemas.microsoft.com/office/powerpoint/2010/main" val="20718086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188C88D2-BC50-8579-7136-C18741E163FF}"/>
              </a:ext>
            </a:extLst>
          </p:cNvPr>
          <p:cNvSpPr>
            <a:spLocks noGrp="1" noChangeArrowheads="1"/>
          </p:cNvSpPr>
          <p:nvPr>
            <p:ph type="title"/>
          </p:nvPr>
        </p:nvSpPr>
        <p:spPr>
          <a:xfrm>
            <a:off x="838200" y="228600"/>
            <a:ext cx="10515600" cy="777875"/>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Title</a:t>
            </a:r>
          </a:p>
        </p:txBody>
      </p:sp>
      <p:sp>
        <p:nvSpPr>
          <p:cNvPr id="15363" name="Rectangle 3">
            <a:extLst>
              <a:ext uri="{FF2B5EF4-FFF2-40B4-BE49-F238E27FC236}">
                <a16:creationId xmlns:a16="http://schemas.microsoft.com/office/drawing/2014/main" id="{7C4A91C3-8C18-D5C5-2AD4-D049EA91679B}"/>
              </a:ext>
            </a:extLst>
          </p:cNvPr>
          <p:cNvSpPr>
            <a:spLocks noGrp="1" noChangeArrowheads="1"/>
          </p:cNvSpPr>
          <p:nvPr>
            <p:ph idx="1"/>
          </p:nvPr>
        </p:nvSpPr>
        <p:spPr>
          <a:xfrm>
            <a:off x="597408" y="1825625"/>
            <a:ext cx="10756392" cy="4351338"/>
          </a:xfrm>
        </p:spPr>
        <p:txBody>
          <a:bodyPr/>
          <a:lstStyle/>
          <a:p>
            <a:pPr marL="457200"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Acts of the Apostles</a:t>
            </a:r>
          </a:p>
          <a:p>
            <a:pPr marL="457200"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Misleading?</a:t>
            </a:r>
          </a:p>
          <a:p>
            <a:pPr marL="914400" lvl="1" indent="-457200">
              <a:lnSpc>
                <a:spcPct val="100000"/>
              </a:lnSpc>
              <a:spcBef>
                <a:spcPts val="0"/>
              </a:spcBef>
              <a:spcAft>
                <a:spcPts val="2400"/>
              </a:spcAft>
              <a:buClr>
                <a:srgbClr val="FF00FF"/>
              </a:buClr>
            </a:pPr>
            <a:r>
              <a:rPr lang="en-US" altLang="en-US" sz="3200" dirty="0"/>
              <a:t>Acts of the Holy Spirit</a:t>
            </a:r>
          </a:p>
          <a:p>
            <a:pPr marL="914400" lvl="1" indent="-457200">
              <a:lnSpc>
                <a:spcPct val="100000"/>
              </a:lnSpc>
              <a:spcBef>
                <a:spcPts val="0"/>
              </a:spcBef>
              <a:spcAft>
                <a:spcPts val="2400"/>
              </a:spcAft>
              <a:buClr>
                <a:srgbClr val="FF00FF"/>
              </a:buClr>
            </a:pPr>
            <a:r>
              <a:rPr lang="en-US" altLang="en-US" sz="3200" dirty="0"/>
              <a:t>Geographical expansion</a:t>
            </a:r>
          </a:p>
          <a:p>
            <a:pPr marL="914400" lvl="1" indent="-457200">
              <a:lnSpc>
                <a:spcPct val="100000"/>
              </a:lnSpc>
              <a:spcBef>
                <a:spcPts val="0"/>
              </a:spcBef>
              <a:spcAft>
                <a:spcPts val="2400"/>
              </a:spcAft>
              <a:buClr>
                <a:srgbClr val="FF00FF"/>
              </a:buClr>
            </a:pPr>
            <a:r>
              <a:rPr lang="en-US" altLang="en-US" sz="3200" dirty="0"/>
              <a:t>Two apostles: Peter and Paul</a:t>
            </a:r>
          </a:p>
        </p:txBody>
      </p:sp>
      <p:pic>
        <p:nvPicPr>
          <p:cNvPr id="4" name="Picture 3">
            <a:extLst>
              <a:ext uri="{FF2B5EF4-FFF2-40B4-BE49-F238E27FC236}">
                <a16:creationId xmlns:a16="http://schemas.microsoft.com/office/drawing/2014/main" id="{43A73AF8-AD74-2017-C5A1-7CB23663F18D}"/>
              </a:ext>
            </a:extLst>
          </p:cNvPr>
          <p:cNvPicPr>
            <a:picLocks noChangeAspect="1"/>
          </p:cNvPicPr>
          <p:nvPr/>
        </p:nvPicPr>
        <p:blipFill>
          <a:blip r:embed="rId2"/>
          <a:stretch>
            <a:fillRect/>
          </a:stretch>
        </p:blipFill>
        <p:spPr>
          <a:xfrm>
            <a:off x="8750056" y="1600200"/>
            <a:ext cx="2844536" cy="36576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B79290ED-7BA7-2C56-7A64-0C5059BB3423}"/>
              </a:ext>
            </a:extLst>
          </p:cNvPr>
          <p:cNvPicPr>
            <a:picLocks noChangeAspect="1"/>
          </p:cNvPicPr>
          <p:nvPr/>
        </p:nvPicPr>
        <p:blipFill>
          <a:blip r:embed="rId3"/>
          <a:stretch>
            <a:fillRect/>
          </a:stretch>
        </p:blipFill>
        <p:spPr>
          <a:xfrm>
            <a:off x="10093145" y="76200"/>
            <a:ext cx="1565455" cy="1097280"/>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98168D-6165-4D80-89B1-62EE131C8DE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0"/>
            <a:ext cx="10972800" cy="1969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buClr>
                <a:schemeClr val="tx2"/>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Galatians 4:4</a:t>
            </a:r>
          </a:p>
          <a:p>
            <a:pPr algn="just"/>
            <a:r>
              <a:rPr lang="en-US" altLang="en-US" sz="3600" dirty="0">
                <a:latin typeface="Calibri" panose="020F0502020204030204" pitchFamily="34" charset="0"/>
              </a:rPr>
              <a:t>“</a:t>
            </a:r>
            <a:r>
              <a:rPr lang="en-US" sz="3600" dirty="0">
                <a:latin typeface="Calibri" panose="020F0502020204030204" pitchFamily="34" charset="0"/>
              </a:rPr>
              <a:t>But when the fullness of the time came, God sent forth His Son, born of a woman, </a:t>
            </a:r>
            <a:r>
              <a:rPr lang="en-US" sz="3600" b="1" i="1" u="sng" dirty="0">
                <a:solidFill>
                  <a:srgbClr val="FFFFCC"/>
                </a:solidFill>
                <a:latin typeface="Calibri" panose="020F0502020204030204" pitchFamily="34" charset="0"/>
              </a:rPr>
              <a:t>born under the Law</a:t>
            </a:r>
            <a:r>
              <a:rPr lang="en-US" sz="3600" dirty="0">
                <a:latin typeface="Calibri" panose="020F0502020204030204" pitchFamily="34" charset="0"/>
              </a:rPr>
              <a:t>.</a:t>
            </a:r>
            <a:r>
              <a:rPr lang="en-US" altLang="en-US" sz="3600" dirty="0">
                <a:latin typeface="Calibri" panose="020F0502020204030204" pitchFamily="34" charset="0"/>
              </a:rPr>
              <a:t>”</a:t>
            </a:r>
          </a:p>
        </p:txBody>
      </p:sp>
      <p:pic>
        <p:nvPicPr>
          <p:cNvPr id="4" name="Picture 3">
            <a:extLst>
              <a:ext uri="{FF2B5EF4-FFF2-40B4-BE49-F238E27FC236}">
                <a16:creationId xmlns:a16="http://schemas.microsoft.com/office/drawing/2014/main" id="{B399B8EB-F8E1-E636-A5C3-22D860138F3A}"/>
              </a:ext>
            </a:extLst>
          </p:cNvPr>
          <p:cNvPicPr>
            <a:picLocks noChangeAspect="1"/>
          </p:cNvPicPr>
          <p:nvPr/>
        </p:nvPicPr>
        <p:blipFill>
          <a:blip r:embed="rId3"/>
          <a:stretch>
            <a:fillRect/>
          </a:stretch>
        </p:blipFill>
        <p:spPr>
          <a:xfrm>
            <a:off x="4014035" y="2026666"/>
            <a:ext cx="4163929" cy="2926334"/>
          </a:xfrm>
          <a:prstGeom prst="rect">
            <a:avLst/>
          </a:prstGeom>
        </p:spPr>
      </p:pic>
    </p:spTree>
    <p:extLst>
      <p:ext uri="{BB962C8B-B14F-4D97-AF65-F5344CB8AC3E}">
        <p14:creationId xmlns:p14="http://schemas.microsoft.com/office/powerpoint/2010/main" val="223825828"/>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3">
            <a:extLst>
              <a:ext uri="{FF2B5EF4-FFF2-40B4-BE49-F238E27FC236}">
                <a16:creationId xmlns:a16="http://schemas.microsoft.com/office/drawing/2014/main" id="{4626C4BB-BE82-42CF-8C07-CB8533ABD8F4}"/>
              </a:ext>
            </a:extLst>
          </p:cNvPr>
          <p:cNvSpPr>
            <a:spLocks noGrp="1" noChangeArrowheads="1"/>
          </p:cNvSpPr>
          <p:nvPr>
            <p:ph type="body" idx="1"/>
          </p:nvPr>
        </p:nvSpPr>
        <p:spPr>
          <a:xfrm>
            <a:off x="609601" y="1600201"/>
            <a:ext cx="10972800" cy="3276599"/>
          </a:xfrm>
        </p:spPr>
        <p:txBody>
          <a:bodyPr/>
          <a:lstStyle/>
          <a:p>
            <a:pPr marL="0" indent="0" algn="just">
              <a:lnSpc>
                <a:spcPct val="100000"/>
              </a:lnSpc>
              <a:spcBef>
                <a:spcPts val="0"/>
              </a:spcBef>
              <a:buNone/>
              <a:defRPr/>
            </a:pPr>
            <a:r>
              <a:rPr lang="en-US" sz="3200" dirty="0">
                <a:effectLst>
                  <a:outerShdw blurRad="38100" dist="38100" dir="2700000" algn="tl">
                    <a:srgbClr val="000000">
                      <a:alpha val="43137"/>
                    </a:srgbClr>
                  </a:outerShdw>
                </a:effectLst>
              </a:rPr>
              <a:t>“It is difficult to explain why Luke does not use the term if the kingdom is being inaugurated. He employs it forty-five times in the gospel. . . . [O]ne would expect Luke to use the word if such a startling thing as the inauguration of the kingdom had taken place. </a:t>
            </a:r>
            <a:r>
              <a:rPr lang="en-US" sz="3200" b="1" u="sng" dirty="0">
                <a:solidFill>
                  <a:srgbClr val="FFFFCC"/>
                </a:solidFill>
                <a:effectLst>
                  <a:outerShdw blurRad="38100" dist="38100" dir="2700000" algn="tl">
                    <a:srgbClr val="000000">
                      <a:alpha val="43137"/>
                    </a:srgbClr>
                  </a:outerShdw>
                </a:effectLst>
              </a:rPr>
              <a:t>The fact that Luke uses kingdom only eight times in Acts after such heavy usage in his gospel implies that the kingdom had not begun but was in fact, postponed</a:t>
            </a:r>
            <a:r>
              <a:rPr lang="en-US" sz="3200" dirty="0">
                <a:effectLst>
                  <a:outerShdw blurRad="38100" dist="38100" dir="2700000" algn="tl">
                    <a:srgbClr val="000000">
                      <a:alpha val="43137"/>
                    </a:srgbClr>
                  </a:outerShdw>
                </a:effectLst>
              </a:rPr>
              <a:t>.”</a:t>
            </a:r>
          </a:p>
        </p:txBody>
      </p:sp>
      <p:pic>
        <p:nvPicPr>
          <p:cNvPr id="4" name="Picture 3">
            <a:extLst>
              <a:ext uri="{FF2B5EF4-FFF2-40B4-BE49-F238E27FC236}">
                <a16:creationId xmlns:a16="http://schemas.microsoft.com/office/drawing/2014/main" id="{E0A2F5D2-6706-4C23-84E8-6E6DA068F6D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20717" y="5242560"/>
            <a:ext cx="2550567" cy="146304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4">
            <a:extLst>
              <a:ext uri="{FF2B5EF4-FFF2-40B4-BE49-F238E27FC236}">
                <a16:creationId xmlns:a16="http://schemas.microsoft.com/office/drawing/2014/main" id="{E5BB2372-8305-4372-81FE-8A6DFCA8AA1F}"/>
              </a:ext>
            </a:extLst>
          </p:cNvPr>
          <p:cNvSpPr/>
          <p:nvPr/>
        </p:nvSpPr>
        <p:spPr>
          <a:xfrm>
            <a:off x="1524001" y="228601"/>
            <a:ext cx="9143999" cy="1277273"/>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ea typeface="+mj-ea"/>
                <a:cs typeface="+mj-cs"/>
              </a:rPr>
              <a:t>Stanley D. Toussaint </a:t>
            </a:r>
          </a:p>
          <a:p>
            <a:pPr algn="ctr"/>
            <a:r>
              <a:rPr lang="en-US" dirty="0">
                <a:effectLst>
                  <a:outerShdw blurRad="38100" dist="38100" dir="2700000" algn="tl">
                    <a:srgbClr val="000000">
                      <a:alpha val="43137"/>
                    </a:srgbClr>
                  </a:outerShdw>
                </a:effectLst>
              </a:rPr>
              <a:t>“Israel and the Church of a Traditional Dispensationalist,” in </a:t>
            </a:r>
            <a:r>
              <a:rPr lang="en-US" i="1" dirty="0">
                <a:effectLst>
                  <a:outerShdw blurRad="38100" dist="38100" dir="2700000" algn="tl">
                    <a:srgbClr val="000000">
                      <a:alpha val="43137"/>
                    </a:srgbClr>
                  </a:outerShdw>
                </a:effectLst>
              </a:rPr>
              <a:t>Three Central Issues in Contemporary Dispensationalism</a:t>
            </a:r>
            <a:r>
              <a:rPr lang="en-US" dirty="0">
                <a:effectLst>
                  <a:outerShdw blurRad="38100" dist="38100" dir="2700000" algn="tl">
                    <a:srgbClr val="000000">
                      <a:alpha val="43137"/>
                    </a:srgbClr>
                  </a:outerShdw>
                </a:effectLst>
              </a:rPr>
              <a:t>, ed. Herbert W. Bateman (Grand Rapids: Kregel, 1999), 242. </a:t>
            </a:r>
            <a:endParaRPr lang="en-US" dirty="0">
              <a:effectLst>
                <a:outerShdw blurRad="38100" dist="38100" dir="2700000" algn="tl">
                  <a:srgbClr val="000000">
                    <a:alpha val="43137"/>
                  </a:srgbClr>
                </a:outerShdw>
              </a:effectLst>
              <a:cs typeface="Calibri" panose="020F0502020204030204" pitchFamily="34" charset="0"/>
            </a:endParaRPr>
          </a:p>
        </p:txBody>
      </p:sp>
    </p:spTree>
    <p:extLst>
      <p:ext uri="{BB962C8B-B14F-4D97-AF65-F5344CB8AC3E}">
        <p14:creationId xmlns:p14="http://schemas.microsoft.com/office/powerpoint/2010/main" val="25350433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FB55DDF-5A55-76A7-93EA-5AC355C4C6F5}"/>
              </a:ext>
            </a:extLst>
          </p:cNvPr>
          <p:cNvPicPr>
            <a:picLocks noChangeAspect="1"/>
          </p:cNvPicPr>
          <p:nvPr/>
        </p:nvPicPr>
        <p:blipFill rotWithShape="1">
          <a:blip r:embed="rId2"/>
          <a:srcRect l="5375" t="3473" r="5043" b="3936"/>
          <a:stretch/>
        </p:blipFill>
        <p:spPr>
          <a:xfrm>
            <a:off x="4038600" y="137160"/>
            <a:ext cx="411480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40465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DF863C7F-FCD0-08A1-1BE0-7BC41CA45369}"/>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Themes</a:t>
            </a:r>
          </a:p>
        </p:txBody>
      </p:sp>
      <p:sp>
        <p:nvSpPr>
          <p:cNvPr id="29699" name="Rectangle 3">
            <a:extLst>
              <a:ext uri="{FF2B5EF4-FFF2-40B4-BE49-F238E27FC236}">
                <a16:creationId xmlns:a16="http://schemas.microsoft.com/office/drawing/2014/main" id="{80B78200-DA62-0AD0-9077-36E3E68D1046}"/>
              </a:ext>
            </a:extLst>
          </p:cNvPr>
          <p:cNvSpPr>
            <a:spLocks noGrp="1" noChangeArrowheads="1"/>
          </p:cNvSpPr>
          <p:nvPr>
            <p:ph idx="1"/>
          </p:nvPr>
        </p:nvSpPr>
        <p:spPr>
          <a:xfrm>
            <a:off x="597407" y="1825625"/>
            <a:ext cx="6911937" cy="4351338"/>
          </a:xfrm>
        </p:spPr>
        <p:txBody>
          <a:bodyPr/>
          <a:lstStyle/>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From Peter to Paul (Gal 2:7-8)</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Universality of the Gospel</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Transitions</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b="1" u="sng" dirty="0">
                <a:solidFill>
                  <a:srgbClr val="FFFFCC"/>
                </a:solidFill>
                <a:effectLst>
                  <a:outerShdw blurRad="38100" dist="38100" dir="2700000" algn="tl">
                    <a:srgbClr val="000000">
                      <a:alpha val="43137"/>
                    </a:srgbClr>
                  </a:outerShdw>
                </a:effectLst>
              </a:rPr>
              <a:t>Sovereignty of God (Acts 2:23; 13:48)</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Soteriology (Acts 16:31)</a:t>
            </a:r>
          </a:p>
        </p:txBody>
      </p:sp>
      <p:pic>
        <p:nvPicPr>
          <p:cNvPr id="9" name="Picture 8">
            <a:extLst>
              <a:ext uri="{FF2B5EF4-FFF2-40B4-BE49-F238E27FC236}">
                <a16:creationId xmlns:a16="http://schemas.microsoft.com/office/drawing/2014/main" id="{D6CF1322-0136-9AB7-B44C-29C9847EA4FC}"/>
              </a:ext>
            </a:extLst>
          </p:cNvPr>
          <p:cNvPicPr>
            <a:picLocks noChangeAspect="1"/>
          </p:cNvPicPr>
          <p:nvPr/>
        </p:nvPicPr>
        <p:blipFill>
          <a:blip r:embed="rId2"/>
          <a:stretch>
            <a:fillRect/>
          </a:stretch>
        </p:blipFill>
        <p:spPr>
          <a:xfrm>
            <a:off x="7509345" y="2057400"/>
            <a:ext cx="4085247" cy="2743200"/>
          </a:xfrm>
          <a:prstGeom prst="rect">
            <a:avLst/>
          </a:prstGeom>
        </p:spPr>
      </p:pic>
      <p:pic>
        <p:nvPicPr>
          <p:cNvPr id="3" name="Picture 2">
            <a:extLst>
              <a:ext uri="{FF2B5EF4-FFF2-40B4-BE49-F238E27FC236}">
                <a16:creationId xmlns:a16="http://schemas.microsoft.com/office/drawing/2014/main" id="{ED8116AD-56AB-B7BA-5E0C-598ECD2943C0}"/>
              </a:ext>
            </a:extLst>
          </p:cNvPr>
          <p:cNvPicPr>
            <a:picLocks noChangeAspect="1"/>
          </p:cNvPicPr>
          <p:nvPr/>
        </p:nvPicPr>
        <p:blipFill>
          <a:blip r:embed="rId3"/>
          <a:stretch>
            <a:fillRect/>
          </a:stretch>
        </p:blipFill>
        <p:spPr>
          <a:xfrm>
            <a:off x="10093145" y="76200"/>
            <a:ext cx="1565455" cy="1097280"/>
          </a:xfrm>
          <a:prstGeom prst="rect">
            <a:avLst/>
          </a:prstGeom>
        </p:spPr>
      </p:pic>
    </p:spTree>
    <p:extLst>
      <p:ext uri="{BB962C8B-B14F-4D97-AF65-F5344CB8AC3E}">
        <p14:creationId xmlns:p14="http://schemas.microsoft.com/office/powerpoint/2010/main" val="5047000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DF863C7F-FCD0-08A1-1BE0-7BC41CA45369}"/>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Themes</a:t>
            </a:r>
          </a:p>
        </p:txBody>
      </p:sp>
      <p:sp>
        <p:nvSpPr>
          <p:cNvPr id="29699" name="Rectangle 3">
            <a:extLst>
              <a:ext uri="{FF2B5EF4-FFF2-40B4-BE49-F238E27FC236}">
                <a16:creationId xmlns:a16="http://schemas.microsoft.com/office/drawing/2014/main" id="{80B78200-DA62-0AD0-9077-36E3E68D1046}"/>
              </a:ext>
            </a:extLst>
          </p:cNvPr>
          <p:cNvSpPr>
            <a:spLocks noGrp="1" noChangeArrowheads="1"/>
          </p:cNvSpPr>
          <p:nvPr>
            <p:ph idx="1"/>
          </p:nvPr>
        </p:nvSpPr>
        <p:spPr>
          <a:xfrm>
            <a:off x="597408" y="1825625"/>
            <a:ext cx="6793992" cy="4351338"/>
          </a:xfrm>
        </p:spPr>
        <p:txBody>
          <a:bodyPr/>
          <a:lstStyle/>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From Peter to Paul (Gal 2:7-8)</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Universality of the Gospel</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Transitions</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Sovereignty of God (Acts 2:23; 13:48)</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b="1" u="sng" dirty="0">
                <a:solidFill>
                  <a:srgbClr val="FFFFCC"/>
                </a:solidFill>
                <a:effectLst>
                  <a:outerShdw blurRad="38100" dist="38100" dir="2700000" algn="tl">
                    <a:srgbClr val="000000">
                      <a:alpha val="43137"/>
                    </a:srgbClr>
                  </a:outerShdw>
                </a:effectLst>
              </a:rPr>
              <a:t>Soteriology (Acts 16:31)</a:t>
            </a:r>
          </a:p>
        </p:txBody>
      </p:sp>
      <p:pic>
        <p:nvPicPr>
          <p:cNvPr id="9" name="Picture 8">
            <a:extLst>
              <a:ext uri="{FF2B5EF4-FFF2-40B4-BE49-F238E27FC236}">
                <a16:creationId xmlns:a16="http://schemas.microsoft.com/office/drawing/2014/main" id="{D6CF1322-0136-9AB7-B44C-29C9847EA4FC}"/>
              </a:ext>
            </a:extLst>
          </p:cNvPr>
          <p:cNvPicPr>
            <a:picLocks noChangeAspect="1"/>
          </p:cNvPicPr>
          <p:nvPr/>
        </p:nvPicPr>
        <p:blipFill>
          <a:blip r:embed="rId2"/>
          <a:stretch>
            <a:fillRect/>
          </a:stretch>
        </p:blipFill>
        <p:spPr>
          <a:xfrm>
            <a:off x="7509345" y="2057400"/>
            <a:ext cx="4085247" cy="2743200"/>
          </a:xfrm>
          <a:prstGeom prst="rect">
            <a:avLst/>
          </a:prstGeom>
        </p:spPr>
      </p:pic>
      <p:pic>
        <p:nvPicPr>
          <p:cNvPr id="3" name="Picture 2">
            <a:extLst>
              <a:ext uri="{FF2B5EF4-FFF2-40B4-BE49-F238E27FC236}">
                <a16:creationId xmlns:a16="http://schemas.microsoft.com/office/drawing/2014/main" id="{ED8116AD-56AB-B7BA-5E0C-598ECD2943C0}"/>
              </a:ext>
            </a:extLst>
          </p:cNvPr>
          <p:cNvPicPr>
            <a:picLocks noChangeAspect="1"/>
          </p:cNvPicPr>
          <p:nvPr/>
        </p:nvPicPr>
        <p:blipFill>
          <a:blip r:embed="rId3"/>
          <a:stretch>
            <a:fillRect/>
          </a:stretch>
        </p:blipFill>
        <p:spPr>
          <a:xfrm>
            <a:off x="10093145" y="76200"/>
            <a:ext cx="1565455" cy="1097280"/>
          </a:xfrm>
          <a:prstGeom prst="rect">
            <a:avLst/>
          </a:prstGeom>
        </p:spPr>
      </p:pic>
    </p:spTree>
    <p:extLst>
      <p:ext uri="{BB962C8B-B14F-4D97-AF65-F5344CB8AC3E}">
        <p14:creationId xmlns:p14="http://schemas.microsoft.com/office/powerpoint/2010/main" val="28962005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DD19462B-AB64-FEAA-CB6A-8BA8A2221C27}"/>
              </a:ext>
            </a:extLst>
          </p:cNvPr>
          <p:cNvSpPr>
            <a:spLocks noGrp="1" noChangeArrowheads="1"/>
          </p:cNvSpPr>
          <p:nvPr>
            <p:ph type="title"/>
          </p:nvPr>
        </p:nvSpPr>
        <p:spPr>
          <a:xfrm>
            <a:off x="838200" y="228600"/>
            <a:ext cx="10515600" cy="868363"/>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Introductory Matters</a:t>
            </a:r>
          </a:p>
        </p:txBody>
      </p:sp>
      <p:sp>
        <p:nvSpPr>
          <p:cNvPr id="3075" name="Rectangle 3">
            <a:extLst>
              <a:ext uri="{FF2B5EF4-FFF2-40B4-BE49-F238E27FC236}">
                <a16:creationId xmlns:a16="http://schemas.microsoft.com/office/drawing/2014/main" id="{4AA1306F-D081-BE45-155C-DA71BD2CADEA}"/>
              </a:ext>
            </a:extLst>
          </p:cNvPr>
          <p:cNvSpPr>
            <a:spLocks noGrp="1" noChangeArrowheads="1"/>
          </p:cNvSpPr>
          <p:nvPr>
            <p:ph idx="1"/>
          </p:nvPr>
        </p:nvSpPr>
        <p:spPr>
          <a:xfrm>
            <a:off x="838200" y="1600200"/>
            <a:ext cx="4800600" cy="4351338"/>
          </a:xfrm>
        </p:spPr>
        <p:txBody>
          <a:bodyPr rtlCol="0">
            <a:noAutofit/>
          </a:bodyPr>
          <a:lstStyle/>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Title</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Authorship</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Biography</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Place of writing</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Recipient</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Purpose</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Message</a:t>
            </a:r>
          </a:p>
        </p:txBody>
      </p:sp>
      <p:sp>
        <p:nvSpPr>
          <p:cNvPr id="2" name="Rectangle 3">
            <a:extLst>
              <a:ext uri="{FF2B5EF4-FFF2-40B4-BE49-F238E27FC236}">
                <a16:creationId xmlns:a16="http://schemas.microsoft.com/office/drawing/2014/main" id="{D43591D8-A60F-28BE-07C2-93BC7C99E32E}"/>
              </a:ext>
            </a:extLst>
          </p:cNvPr>
          <p:cNvSpPr txBox="1">
            <a:spLocks noChangeArrowheads="1"/>
          </p:cNvSpPr>
          <p:nvPr/>
        </p:nvSpPr>
        <p:spPr bwMode="auto">
          <a:xfrm>
            <a:off x="7010400" y="1603375"/>
            <a:ext cx="45720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Method</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Sources</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Date</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Structure</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Scope</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Themes</a:t>
            </a:r>
          </a:p>
          <a:p>
            <a:pPr marL="457200" indent="-457200" defTabSz="91440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Unique characteristics</a:t>
            </a:r>
          </a:p>
        </p:txBody>
      </p:sp>
      <p:pic>
        <p:nvPicPr>
          <p:cNvPr id="4" name="Picture 3">
            <a:extLst>
              <a:ext uri="{FF2B5EF4-FFF2-40B4-BE49-F238E27FC236}">
                <a16:creationId xmlns:a16="http://schemas.microsoft.com/office/drawing/2014/main" id="{9EFD79C8-57B0-DAEF-7CA1-EB1E7FE5F548}"/>
              </a:ext>
            </a:extLst>
          </p:cNvPr>
          <p:cNvPicPr>
            <a:picLocks noChangeAspect="1"/>
          </p:cNvPicPr>
          <p:nvPr/>
        </p:nvPicPr>
        <p:blipFill>
          <a:blip r:embed="rId2"/>
          <a:stretch>
            <a:fillRect/>
          </a:stretch>
        </p:blipFill>
        <p:spPr>
          <a:xfrm>
            <a:off x="10093145" y="76200"/>
            <a:ext cx="1565455" cy="1097280"/>
          </a:xfrm>
          <a:prstGeom prst="rect">
            <a:avLst/>
          </a:prstGeom>
        </p:spPr>
      </p:pic>
    </p:spTree>
    <p:extLst>
      <p:ext uri="{BB962C8B-B14F-4D97-AF65-F5344CB8AC3E}">
        <p14:creationId xmlns:p14="http://schemas.microsoft.com/office/powerpoint/2010/main" val="17849749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3C94EDF5-8465-76A3-0EFB-7904E86E528D}"/>
              </a:ext>
            </a:extLst>
          </p:cNvPr>
          <p:cNvSpPr>
            <a:spLocks noGrp="1" noChangeArrowheads="1"/>
          </p:cNvSpPr>
          <p:nvPr>
            <p:ph type="title"/>
          </p:nvPr>
        </p:nvSpPr>
        <p:spPr>
          <a:xfrm>
            <a:off x="838200" y="228601"/>
            <a:ext cx="10515600" cy="914400"/>
          </a:xfrm>
        </p:spPr>
        <p:txBody>
          <a:bodyPr/>
          <a:lstStyle/>
          <a:p>
            <a:pPr algn="ct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Unique Characteristics</a:t>
            </a:r>
          </a:p>
        </p:txBody>
      </p:sp>
      <p:sp>
        <p:nvSpPr>
          <p:cNvPr id="32771" name="Rectangle 3">
            <a:extLst>
              <a:ext uri="{FF2B5EF4-FFF2-40B4-BE49-F238E27FC236}">
                <a16:creationId xmlns:a16="http://schemas.microsoft.com/office/drawing/2014/main" id="{2B1E76CC-98AE-6AFA-1301-C820E4BE99CD}"/>
              </a:ext>
            </a:extLst>
          </p:cNvPr>
          <p:cNvSpPr>
            <a:spLocks noGrp="1" noChangeArrowheads="1"/>
          </p:cNvSpPr>
          <p:nvPr>
            <p:ph idx="1"/>
          </p:nvPr>
        </p:nvSpPr>
        <p:spPr>
          <a:xfrm>
            <a:off x="597408" y="1253331"/>
            <a:ext cx="10744200" cy="4351338"/>
          </a:xfrm>
        </p:spPr>
        <p:txBody>
          <a:bodyPr/>
          <a:lstStyle/>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Sermons</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Miracles wrought by the Holy Spirit</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Background for Pauline letters</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Accurate history</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Places and names</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Volume</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Gentile</a:t>
            </a:r>
          </a:p>
        </p:txBody>
      </p:sp>
      <p:pic>
        <p:nvPicPr>
          <p:cNvPr id="3" name="Picture 2">
            <a:extLst>
              <a:ext uri="{FF2B5EF4-FFF2-40B4-BE49-F238E27FC236}">
                <a16:creationId xmlns:a16="http://schemas.microsoft.com/office/drawing/2014/main" id="{C887C76F-502E-D02B-6D5B-F8D1CFF802C7}"/>
              </a:ext>
            </a:extLst>
          </p:cNvPr>
          <p:cNvPicPr>
            <a:picLocks noChangeAspect="1"/>
          </p:cNvPicPr>
          <p:nvPr/>
        </p:nvPicPr>
        <p:blipFill>
          <a:blip r:embed="rId2"/>
          <a:stretch>
            <a:fillRect/>
          </a:stretch>
        </p:blipFill>
        <p:spPr>
          <a:xfrm>
            <a:off x="7391400" y="2057400"/>
            <a:ext cx="4203192" cy="27432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09D1E721-1071-93F4-DB8B-73EDF4EC0D81}"/>
              </a:ext>
            </a:extLst>
          </p:cNvPr>
          <p:cNvPicPr>
            <a:picLocks noChangeAspect="1"/>
          </p:cNvPicPr>
          <p:nvPr/>
        </p:nvPicPr>
        <p:blipFill>
          <a:blip r:embed="rId3"/>
          <a:stretch>
            <a:fillRect/>
          </a:stretch>
        </p:blipFill>
        <p:spPr>
          <a:xfrm>
            <a:off x="10093145" y="76200"/>
            <a:ext cx="1565455" cy="1097280"/>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3C94EDF5-8465-76A3-0EFB-7904E86E528D}"/>
              </a:ext>
            </a:extLst>
          </p:cNvPr>
          <p:cNvSpPr>
            <a:spLocks noGrp="1" noChangeArrowheads="1"/>
          </p:cNvSpPr>
          <p:nvPr>
            <p:ph type="title"/>
          </p:nvPr>
        </p:nvSpPr>
        <p:spPr>
          <a:xfrm>
            <a:off x="838200" y="228601"/>
            <a:ext cx="10515600" cy="914400"/>
          </a:xfrm>
        </p:spPr>
        <p:txBody>
          <a:bodyPr/>
          <a:lstStyle/>
          <a:p>
            <a:pPr algn="ct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Unique Characteristics</a:t>
            </a:r>
          </a:p>
        </p:txBody>
      </p:sp>
      <p:sp>
        <p:nvSpPr>
          <p:cNvPr id="32771" name="Rectangle 3">
            <a:extLst>
              <a:ext uri="{FF2B5EF4-FFF2-40B4-BE49-F238E27FC236}">
                <a16:creationId xmlns:a16="http://schemas.microsoft.com/office/drawing/2014/main" id="{2B1E76CC-98AE-6AFA-1301-C820E4BE99CD}"/>
              </a:ext>
            </a:extLst>
          </p:cNvPr>
          <p:cNvSpPr>
            <a:spLocks noGrp="1" noChangeArrowheads="1"/>
          </p:cNvSpPr>
          <p:nvPr>
            <p:ph idx="1"/>
          </p:nvPr>
        </p:nvSpPr>
        <p:spPr>
          <a:xfrm>
            <a:off x="597408" y="1253331"/>
            <a:ext cx="10744200" cy="4351338"/>
          </a:xfrm>
        </p:spPr>
        <p:txBody>
          <a:bodyPr/>
          <a:lstStyle/>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b="1" u="sng" dirty="0">
                <a:solidFill>
                  <a:srgbClr val="FFFFCC"/>
                </a:solidFill>
                <a:effectLst>
                  <a:outerShdw blurRad="38100" dist="38100" dir="2700000" algn="tl">
                    <a:srgbClr val="000000">
                      <a:alpha val="43137"/>
                    </a:srgbClr>
                  </a:outerShdw>
                </a:effectLst>
              </a:rPr>
              <a:t>Sermons</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Miracles wrought by the Holy Spirit</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Background for Pauline letters</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Accurate history</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Places and names</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Volume</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Gentile</a:t>
            </a:r>
          </a:p>
        </p:txBody>
      </p:sp>
      <p:pic>
        <p:nvPicPr>
          <p:cNvPr id="3" name="Picture 2">
            <a:extLst>
              <a:ext uri="{FF2B5EF4-FFF2-40B4-BE49-F238E27FC236}">
                <a16:creationId xmlns:a16="http://schemas.microsoft.com/office/drawing/2014/main" id="{C887C76F-502E-D02B-6D5B-F8D1CFF802C7}"/>
              </a:ext>
            </a:extLst>
          </p:cNvPr>
          <p:cNvPicPr>
            <a:picLocks noChangeAspect="1"/>
          </p:cNvPicPr>
          <p:nvPr/>
        </p:nvPicPr>
        <p:blipFill>
          <a:blip r:embed="rId2"/>
          <a:stretch>
            <a:fillRect/>
          </a:stretch>
        </p:blipFill>
        <p:spPr>
          <a:xfrm>
            <a:off x="7391400" y="2057400"/>
            <a:ext cx="4203192" cy="27432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09D1E721-1071-93F4-DB8B-73EDF4EC0D81}"/>
              </a:ext>
            </a:extLst>
          </p:cNvPr>
          <p:cNvPicPr>
            <a:picLocks noChangeAspect="1"/>
          </p:cNvPicPr>
          <p:nvPr/>
        </p:nvPicPr>
        <p:blipFill>
          <a:blip r:embed="rId3"/>
          <a:stretch>
            <a:fillRect/>
          </a:stretch>
        </p:blipFill>
        <p:spPr>
          <a:xfrm>
            <a:off x="10093145" y="76200"/>
            <a:ext cx="1565455" cy="1097280"/>
          </a:xfrm>
          <a:prstGeom prst="rect">
            <a:avLst/>
          </a:prstGeom>
        </p:spPr>
      </p:pic>
    </p:spTree>
    <p:extLst>
      <p:ext uri="{BB962C8B-B14F-4D97-AF65-F5344CB8AC3E}">
        <p14:creationId xmlns:p14="http://schemas.microsoft.com/office/powerpoint/2010/main" val="39867797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3C94EDF5-8465-76A3-0EFB-7904E86E528D}"/>
              </a:ext>
            </a:extLst>
          </p:cNvPr>
          <p:cNvSpPr>
            <a:spLocks noGrp="1" noChangeArrowheads="1"/>
          </p:cNvSpPr>
          <p:nvPr>
            <p:ph type="title"/>
          </p:nvPr>
        </p:nvSpPr>
        <p:spPr>
          <a:xfrm>
            <a:off x="838200" y="228601"/>
            <a:ext cx="10515600" cy="914400"/>
          </a:xfrm>
        </p:spPr>
        <p:txBody>
          <a:bodyPr/>
          <a:lstStyle/>
          <a:p>
            <a:pPr algn="ct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Unique Characteristics</a:t>
            </a:r>
          </a:p>
        </p:txBody>
      </p:sp>
      <p:sp>
        <p:nvSpPr>
          <p:cNvPr id="32771" name="Rectangle 3">
            <a:extLst>
              <a:ext uri="{FF2B5EF4-FFF2-40B4-BE49-F238E27FC236}">
                <a16:creationId xmlns:a16="http://schemas.microsoft.com/office/drawing/2014/main" id="{2B1E76CC-98AE-6AFA-1301-C820E4BE99CD}"/>
              </a:ext>
            </a:extLst>
          </p:cNvPr>
          <p:cNvSpPr>
            <a:spLocks noGrp="1" noChangeArrowheads="1"/>
          </p:cNvSpPr>
          <p:nvPr>
            <p:ph idx="1"/>
          </p:nvPr>
        </p:nvSpPr>
        <p:spPr>
          <a:xfrm>
            <a:off x="597408" y="1253331"/>
            <a:ext cx="10744200" cy="4351338"/>
          </a:xfrm>
        </p:spPr>
        <p:txBody>
          <a:bodyPr/>
          <a:lstStyle/>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Sermons</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b="1" u="sng" dirty="0">
                <a:solidFill>
                  <a:srgbClr val="FFFFCC"/>
                </a:solidFill>
                <a:effectLst>
                  <a:outerShdw blurRad="38100" dist="38100" dir="2700000" algn="tl">
                    <a:srgbClr val="000000">
                      <a:alpha val="43137"/>
                    </a:srgbClr>
                  </a:outerShdw>
                </a:effectLst>
              </a:rPr>
              <a:t>Miracles wrought by the Holy Spirit</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Background for Pauline letters</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Accurate history</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Places and names</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Volume</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Gentile</a:t>
            </a:r>
          </a:p>
        </p:txBody>
      </p:sp>
      <p:pic>
        <p:nvPicPr>
          <p:cNvPr id="3" name="Picture 2">
            <a:extLst>
              <a:ext uri="{FF2B5EF4-FFF2-40B4-BE49-F238E27FC236}">
                <a16:creationId xmlns:a16="http://schemas.microsoft.com/office/drawing/2014/main" id="{C887C76F-502E-D02B-6D5B-F8D1CFF802C7}"/>
              </a:ext>
            </a:extLst>
          </p:cNvPr>
          <p:cNvPicPr>
            <a:picLocks noChangeAspect="1"/>
          </p:cNvPicPr>
          <p:nvPr/>
        </p:nvPicPr>
        <p:blipFill>
          <a:blip r:embed="rId2"/>
          <a:stretch>
            <a:fillRect/>
          </a:stretch>
        </p:blipFill>
        <p:spPr>
          <a:xfrm>
            <a:off x="7391400" y="2057400"/>
            <a:ext cx="4203192" cy="27432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09D1E721-1071-93F4-DB8B-73EDF4EC0D81}"/>
              </a:ext>
            </a:extLst>
          </p:cNvPr>
          <p:cNvPicPr>
            <a:picLocks noChangeAspect="1"/>
          </p:cNvPicPr>
          <p:nvPr/>
        </p:nvPicPr>
        <p:blipFill>
          <a:blip r:embed="rId3"/>
          <a:stretch>
            <a:fillRect/>
          </a:stretch>
        </p:blipFill>
        <p:spPr>
          <a:xfrm>
            <a:off x="10093145" y="76200"/>
            <a:ext cx="1565455" cy="1097280"/>
          </a:xfrm>
          <a:prstGeom prst="rect">
            <a:avLst/>
          </a:prstGeom>
        </p:spPr>
      </p:pic>
    </p:spTree>
    <p:extLst>
      <p:ext uri="{BB962C8B-B14F-4D97-AF65-F5344CB8AC3E}">
        <p14:creationId xmlns:p14="http://schemas.microsoft.com/office/powerpoint/2010/main" val="39362607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3C94EDF5-8465-76A3-0EFB-7904E86E528D}"/>
              </a:ext>
            </a:extLst>
          </p:cNvPr>
          <p:cNvSpPr>
            <a:spLocks noGrp="1" noChangeArrowheads="1"/>
          </p:cNvSpPr>
          <p:nvPr>
            <p:ph type="title"/>
          </p:nvPr>
        </p:nvSpPr>
        <p:spPr>
          <a:xfrm>
            <a:off x="838200" y="228601"/>
            <a:ext cx="10515600" cy="914400"/>
          </a:xfrm>
        </p:spPr>
        <p:txBody>
          <a:bodyPr/>
          <a:lstStyle/>
          <a:p>
            <a:pPr algn="ct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Unique Characteristics</a:t>
            </a:r>
          </a:p>
        </p:txBody>
      </p:sp>
      <p:sp>
        <p:nvSpPr>
          <p:cNvPr id="32771" name="Rectangle 3">
            <a:extLst>
              <a:ext uri="{FF2B5EF4-FFF2-40B4-BE49-F238E27FC236}">
                <a16:creationId xmlns:a16="http://schemas.microsoft.com/office/drawing/2014/main" id="{2B1E76CC-98AE-6AFA-1301-C820E4BE99CD}"/>
              </a:ext>
            </a:extLst>
          </p:cNvPr>
          <p:cNvSpPr>
            <a:spLocks noGrp="1" noChangeArrowheads="1"/>
          </p:cNvSpPr>
          <p:nvPr>
            <p:ph idx="1"/>
          </p:nvPr>
        </p:nvSpPr>
        <p:spPr>
          <a:xfrm>
            <a:off x="597408" y="1253331"/>
            <a:ext cx="10744200" cy="4351338"/>
          </a:xfrm>
        </p:spPr>
        <p:txBody>
          <a:bodyPr/>
          <a:lstStyle/>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Sermons</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Miracles wrought by the Holy Spirit</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b="1" u="sng" dirty="0">
                <a:solidFill>
                  <a:srgbClr val="FFFFCC"/>
                </a:solidFill>
                <a:effectLst>
                  <a:outerShdw blurRad="38100" dist="38100" dir="2700000" algn="tl">
                    <a:srgbClr val="000000">
                      <a:alpha val="43137"/>
                    </a:srgbClr>
                  </a:outerShdw>
                </a:effectLst>
              </a:rPr>
              <a:t>Background for Pauline letters</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Accurate history</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Places and names</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Volume</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Gentile</a:t>
            </a:r>
          </a:p>
        </p:txBody>
      </p:sp>
      <p:pic>
        <p:nvPicPr>
          <p:cNvPr id="3" name="Picture 2">
            <a:extLst>
              <a:ext uri="{FF2B5EF4-FFF2-40B4-BE49-F238E27FC236}">
                <a16:creationId xmlns:a16="http://schemas.microsoft.com/office/drawing/2014/main" id="{C887C76F-502E-D02B-6D5B-F8D1CFF802C7}"/>
              </a:ext>
            </a:extLst>
          </p:cNvPr>
          <p:cNvPicPr>
            <a:picLocks noChangeAspect="1"/>
          </p:cNvPicPr>
          <p:nvPr/>
        </p:nvPicPr>
        <p:blipFill>
          <a:blip r:embed="rId2"/>
          <a:stretch>
            <a:fillRect/>
          </a:stretch>
        </p:blipFill>
        <p:spPr>
          <a:xfrm>
            <a:off x="7391400" y="2057400"/>
            <a:ext cx="4203192" cy="27432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09D1E721-1071-93F4-DB8B-73EDF4EC0D81}"/>
              </a:ext>
            </a:extLst>
          </p:cNvPr>
          <p:cNvPicPr>
            <a:picLocks noChangeAspect="1"/>
          </p:cNvPicPr>
          <p:nvPr/>
        </p:nvPicPr>
        <p:blipFill>
          <a:blip r:embed="rId3"/>
          <a:stretch>
            <a:fillRect/>
          </a:stretch>
        </p:blipFill>
        <p:spPr>
          <a:xfrm>
            <a:off x="10093145" y="76200"/>
            <a:ext cx="1565455" cy="1097280"/>
          </a:xfrm>
          <a:prstGeom prst="rect">
            <a:avLst/>
          </a:prstGeom>
        </p:spPr>
      </p:pic>
    </p:spTree>
    <p:extLst>
      <p:ext uri="{BB962C8B-B14F-4D97-AF65-F5344CB8AC3E}">
        <p14:creationId xmlns:p14="http://schemas.microsoft.com/office/powerpoint/2010/main" val="34253122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DD19462B-AB64-FEAA-CB6A-8BA8A2221C27}"/>
              </a:ext>
            </a:extLst>
          </p:cNvPr>
          <p:cNvSpPr>
            <a:spLocks noGrp="1" noChangeArrowheads="1"/>
          </p:cNvSpPr>
          <p:nvPr>
            <p:ph type="title"/>
          </p:nvPr>
        </p:nvSpPr>
        <p:spPr>
          <a:xfrm>
            <a:off x="838200" y="228600"/>
            <a:ext cx="10515600" cy="868363"/>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Introductory Matters</a:t>
            </a:r>
          </a:p>
        </p:txBody>
      </p:sp>
      <p:sp>
        <p:nvSpPr>
          <p:cNvPr id="3075" name="Rectangle 3">
            <a:extLst>
              <a:ext uri="{FF2B5EF4-FFF2-40B4-BE49-F238E27FC236}">
                <a16:creationId xmlns:a16="http://schemas.microsoft.com/office/drawing/2014/main" id="{4AA1306F-D081-BE45-155C-DA71BD2CADEA}"/>
              </a:ext>
            </a:extLst>
          </p:cNvPr>
          <p:cNvSpPr>
            <a:spLocks noGrp="1" noChangeArrowheads="1"/>
          </p:cNvSpPr>
          <p:nvPr>
            <p:ph idx="1"/>
          </p:nvPr>
        </p:nvSpPr>
        <p:spPr>
          <a:xfrm>
            <a:off x="838200" y="1600200"/>
            <a:ext cx="4800600" cy="4351338"/>
          </a:xfrm>
        </p:spPr>
        <p:txBody>
          <a:bodyPr rtlCol="0">
            <a:noAutofit/>
          </a:bodyPr>
          <a:lstStyle/>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Title</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Authorship</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Biography</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Place of writing</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Recipient</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Purpose</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Message</a:t>
            </a:r>
          </a:p>
        </p:txBody>
      </p:sp>
      <p:sp>
        <p:nvSpPr>
          <p:cNvPr id="2" name="Rectangle 3">
            <a:extLst>
              <a:ext uri="{FF2B5EF4-FFF2-40B4-BE49-F238E27FC236}">
                <a16:creationId xmlns:a16="http://schemas.microsoft.com/office/drawing/2014/main" id="{D43591D8-A60F-28BE-07C2-93BC7C99E32E}"/>
              </a:ext>
            </a:extLst>
          </p:cNvPr>
          <p:cNvSpPr txBox="1">
            <a:spLocks noChangeArrowheads="1"/>
          </p:cNvSpPr>
          <p:nvPr/>
        </p:nvSpPr>
        <p:spPr bwMode="auto">
          <a:xfrm>
            <a:off x="7010400" y="1603375"/>
            <a:ext cx="45720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Method</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Sources</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Date</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Structure</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Scope</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Themes</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Unique characteristics</a:t>
            </a:r>
          </a:p>
        </p:txBody>
      </p:sp>
      <p:pic>
        <p:nvPicPr>
          <p:cNvPr id="4" name="Picture 3">
            <a:extLst>
              <a:ext uri="{FF2B5EF4-FFF2-40B4-BE49-F238E27FC236}">
                <a16:creationId xmlns:a16="http://schemas.microsoft.com/office/drawing/2014/main" id="{047F59C2-8ED5-098A-77D1-82BC00A07A5B}"/>
              </a:ext>
            </a:extLst>
          </p:cNvPr>
          <p:cNvPicPr>
            <a:picLocks noChangeAspect="1"/>
          </p:cNvPicPr>
          <p:nvPr/>
        </p:nvPicPr>
        <p:blipFill>
          <a:blip r:embed="rId2"/>
          <a:stretch>
            <a:fillRect/>
          </a:stretch>
        </p:blipFill>
        <p:spPr>
          <a:xfrm>
            <a:off x="10093145" y="76200"/>
            <a:ext cx="1565455" cy="1097280"/>
          </a:xfrm>
          <a:prstGeom prst="rect">
            <a:avLst/>
          </a:prstGeom>
        </p:spPr>
      </p:pic>
    </p:spTree>
    <p:extLst>
      <p:ext uri="{BB962C8B-B14F-4D97-AF65-F5344CB8AC3E}">
        <p14:creationId xmlns:p14="http://schemas.microsoft.com/office/powerpoint/2010/main" val="28309612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4">
            <a:extLst>
              <a:ext uri="{FF2B5EF4-FFF2-40B4-BE49-F238E27FC236}">
                <a16:creationId xmlns:a16="http://schemas.microsoft.com/office/drawing/2014/main" id="{7B3667B5-1AF9-4420-AA2C-FE2F7AF62B8E}"/>
              </a:ext>
            </a:extLst>
          </p:cNvPr>
          <p:cNvSpPr>
            <a:spLocks noGrp="1" noChangeArrowheads="1"/>
          </p:cNvSpPr>
          <p:nvPr>
            <p:ph type="title" idx="4294967295"/>
          </p:nvPr>
        </p:nvSpPr>
        <p:spPr>
          <a:xfrm>
            <a:off x="2628900" y="228600"/>
            <a:ext cx="6934200" cy="838200"/>
          </a:xfrm>
        </p:spPr>
        <p:txBody>
          <a:bodyPr/>
          <a:lstStyle/>
          <a:p>
            <a:pPr algn="ct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Order of Paul’s Letters</a:t>
            </a:r>
          </a:p>
        </p:txBody>
      </p:sp>
      <p:sp>
        <p:nvSpPr>
          <p:cNvPr id="6" name="Content Placeholder 5">
            <a:extLst>
              <a:ext uri="{FF2B5EF4-FFF2-40B4-BE49-F238E27FC236}">
                <a16:creationId xmlns:a16="http://schemas.microsoft.com/office/drawing/2014/main" id="{B26729D2-66B6-4C03-8002-98465833BF64}"/>
              </a:ext>
            </a:extLst>
          </p:cNvPr>
          <p:cNvSpPr>
            <a:spLocks noGrp="1"/>
          </p:cNvSpPr>
          <p:nvPr>
            <p:ph idx="4294967295"/>
          </p:nvPr>
        </p:nvSpPr>
        <p:spPr>
          <a:xfrm>
            <a:off x="609600" y="1219200"/>
            <a:ext cx="6400800" cy="5410200"/>
          </a:xfrm>
        </p:spPr>
        <p:txBody>
          <a:bodyPr/>
          <a:lstStyle/>
          <a:p>
            <a:pPr marL="571500" indent="-571500">
              <a:lnSpc>
                <a:spcPct val="100000"/>
              </a:lnSpc>
              <a:spcBef>
                <a:spcPts val="0"/>
              </a:spcBef>
              <a:spcAft>
                <a:spcPts val="1800"/>
              </a:spcAft>
              <a:buClr>
                <a:srgbClr val="00FFFF"/>
              </a:buClr>
              <a:buSzPct val="100000"/>
              <a:buFont typeface="Wingdings" panose="05000000000000000000" pitchFamily="2" charset="2"/>
              <a:buAutoNum type="arabicPeriod"/>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Galatians (A.D. 49)</a:t>
            </a:r>
          </a:p>
          <a:p>
            <a:pPr marL="571500" indent="-571500">
              <a:lnSpc>
                <a:spcPct val="100000"/>
              </a:lnSpc>
              <a:spcBef>
                <a:spcPts val="0"/>
              </a:spcBef>
              <a:spcAft>
                <a:spcPts val="1800"/>
              </a:spcAft>
              <a:buClr>
                <a:srgbClr val="00FFFF"/>
              </a:buClr>
              <a:buSzPct val="100000"/>
              <a:buFont typeface="Wingdings" panose="05000000000000000000" pitchFamily="2" charset="2"/>
              <a:buAutoNum type="arabicPeriod"/>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1‒2 Thessalonians (A.D. 51)</a:t>
            </a:r>
          </a:p>
          <a:p>
            <a:pPr marL="571500" indent="-571500">
              <a:lnSpc>
                <a:spcPct val="100000"/>
              </a:lnSpc>
              <a:spcBef>
                <a:spcPts val="0"/>
              </a:spcBef>
              <a:spcAft>
                <a:spcPts val="1800"/>
              </a:spcAft>
              <a:buClr>
                <a:srgbClr val="00FFFF"/>
              </a:buClr>
              <a:buSzPct val="100000"/>
              <a:buFont typeface="Wingdings" panose="05000000000000000000" pitchFamily="2" charset="2"/>
              <a:buAutoNum type="arabicPeriod"/>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1‒2 Corinthians (A.D. 56)</a:t>
            </a:r>
          </a:p>
          <a:p>
            <a:pPr marL="571500" indent="-571500">
              <a:lnSpc>
                <a:spcPct val="100000"/>
              </a:lnSpc>
              <a:spcBef>
                <a:spcPts val="0"/>
              </a:spcBef>
              <a:spcAft>
                <a:spcPts val="1800"/>
              </a:spcAft>
              <a:buClr>
                <a:srgbClr val="00FFFF"/>
              </a:buClr>
              <a:buSzPct val="100000"/>
              <a:buFont typeface="Wingdings" panose="05000000000000000000" pitchFamily="2" charset="2"/>
              <a:buAutoNum type="arabicPeriod"/>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Romans (A.D. 57)</a:t>
            </a:r>
          </a:p>
          <a:p>
            <a:pPr marL="571500" indent="-571500">
              <a:lnSpc>
                <a:spcPct val="100000"/>
              </a:lnSpc>
              <a:spcBef>
                <a:spcPts val="0"/>
              </a:spcBef>
              <a:spcAft>
                <a:spcPts val="1800"/>
              </a:spcAft>
              <a:buClr>
                <a:srgbClr val="00FFFF"/>
              </a:buClr>
              <a:buSzPct val="100000"/>
              <a:buFont typeface="Wingdings" panose="05000000000000000000" pitchFamily="2" charset="2"/>
              <a:buAutoNum type="arabicPeriod"/>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Ephesians, Colossians, Philemon, Philippians (A.D. 60‒62)</a:t>
            </a:r>
          </a:p>
          <a:p>
            <a:pPr marL="571500" indent="-571500">
              <a:lnSpc>
                <a:spcPct val="100000"/>
              </a:lnSpc>
              <a:spcBef>
                <a:spcPts val="0"/>
              </a:spcBef>
              <a:spcAft>
                <a:spcPts val="1800"/>
              </a:spcAft>
              <a:buClr>
                <a:srgbClr val="00FFFF"/>
              </a:buClr>
              <a:buSzPct val="100000"/>
              <a:buFont typeface="Wingdings" panose="05000000000000000000" pitchFamily="2" charset="2"/>
              <a:buAutoNum type="arabicPeriod"/>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 Timothy, Titus (A.D. 62‒66)</a:t>
            </a:r>
          </a:p>
          <a:p>
            <a:pPr marL="571500" indent="-571500">
              <a:lnSpc>
                <a:spcPct val="100000"/>
              </a:lnSpc>
              <a:spcBef>
                <a:spcPts val="0"/>
              </a:spcBef>
              <a:spcAft>
                <a:spcPts val="1800"/>
              </a:spcAft>
              <a:buClr>
                <a:srgbClr val="00FFFF"/>
              </a:buClr>
              <a:buSzPct val="100000"/>
              <a:buFont typeface="Wingdings" panose="05000000000000000000" pitchFamily="2" charset="2"/>
              <a:buAutoNum type="arabicPeriod"/>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 Timothy (A.D. 67)</a:t>
            </a:r>
          </a:p>
        </p:txBody>
      </p:sp>
      <p:pic>
        <p:nvPicPr>
          <p:cNvPr id="5" name="Picture 4">
            <a:extLst>
              <a:ext uri="{FF2B5EF4-FFF2-40B4-BE49-F238E27FC236}">
                <a16:creationId xmlns:a16="http://schemas.microsoft.com/office/drawing/2014/main" id="{30E4F5A9-A18A-E20C-D6E7-DEE0416EE7F5}"/>
              </a:ext>
            </a:extLst>
          </p:cNvPr>
          <p:cNvPicPr>
            <a:picLocks noChangeAspect="1"/>
          </p:cNvPicPr>
          <p:nvPr/>
        </p:nvPicPr>
        <p:blipFill>
          <a:blip r:embed="rId2"/>
          <a:stretch>
            <a:fillRect/>
          </a:stretch>
        </p:blipFill>
        <p:spPr>
          <a:xfrm>
            <a:off x="8305800" y="1524000"/>
            <a:ext cx="3252638" cy="41148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3">
            <a:extLst>
              <a:ext uri="{FF2B5EF4-FFF2-40B4-BE49-F238E27FC236}">
                <a16:creationId xmlns:a16="http://schemas.microsoft.com/office/drawing/2014/main" id="{26C76C27-44C4-C7CE-CBA0-FB85C0CF42A1}"/>
              </a:ext>
            </a:extLst>
          </p:cNvPr>
          <p:cNvGraphicFramePr>
            <a:graphicFrameLocks noGrp="1"/>
          </p:cNvGraphicFramePr>
          <p:nvPr>
            <p:ph idx="1"/>
            <p:extLst>
              <p:ext uri="{D42A27DB-BD31-4B8C-83A1-F6EECF244321}">
                <p14:modId xmlns:p14="http://schemas.microsoft.com/office/powerpoint/2010/main" val="1748386651"/>
              </p:ext>
            </p:extLst>
          </p:nvPr>
        </p:nvGraphicFramePr>
        <p:xfrm>
          <a:off x="609600" y="121920"/>
          <a:ext cx="10972800" cy="6583680"/>
        </p:xfrm>
        <a:graphic>
          <a:graphicData uri="http://schemas.openxmlformats.org/drawingml/2006/table">
            <a:tbl>
              <a:tblPr firstRow="1" bandRow="1">
                <a:tableStyleId>{5C22544A-7EE6-4342-B048-85BDC9FD1C3A}</a:tableStyleId>
              </a:tblPr>
              <a:tblGrid>
                <a:gridCol w="2194560">
                  <a:extLst>
                    <a:ext uri="{9D8B030D-6E8A-4147-A177-3AD203B41FA5}">
                      <a16:colId xmlns:a16="http://schemas.microsoft.com/office/drawing/2014/main" val="20000"/>
                    </a:ext>
                  </a:extLst>
                </a:gridCol>
                <a:gridCol w="2194560">
                  <a:extLst>
                    <a:ext uri="{9D8B030D-6E8A-4147-A177-3AD203B41FA5}">
                      <a16:colId xmlns:a16="http://schemas.microsoft.com/office/drawing/2014/main" val="20001"/>
                    </a:ext>
                  </a:extLst>
                </a:gridCol>
                <a:gridCol w="2194560">
                  <a:extLst>
                    <a:ext uri="{9D8B030D-6E8A-4147-A177-3AD203B41FA5}">
                      <a16:colId xmlns:a16="http://schemas.microsoft.com/office/drawing/2014/main" val="20002"/>
                    </a:ext>
                  </a:extLst>
                </a:gridCol>
                <a:gridCol w="2194560">
                  <a:extLst>
                    <a:ext uri="{9D8B030D-6E8A-4147-A177-3AD203B41FA5}">
                      <a16:colId xmlns:a16="http://schemas.microsoft.com/office/drawing/2014/main" val="20003"/>
                    </a:ext>
                  </a:extLst>
                </a:gridCol>
                <a:gridCol w="2194560">
                  <a:extLst>
                    <a:ext uri="{9D8B030D-6E8A-4147-A177-3AD203B41FA5}">
                      <a16:colId xmlns:a16="http://schemas.microsoft.com/office/drawing/2014/main" val="20004"/>
                    </a:ext>
                  </a:extLst>
                </a:gridCol>
              </a:tblGrid>
              <a:tr h="822960">
                <a:tc gridSpan="5">
                  <a:txBody>
                    <a:bodyPr/>
                    <a:lstStyle/>
                    <a:p>
                      <a:pPr algn="ctr"/>
                      <a:r>
                        <a:rPr lang="en-US" altLang="en-US" sz="3600" b="0" kern="1200" dirty="0">
                          <a:solidFill>
                            <a:schemeClr val="tx1"/>
                          </a:solidFill>
                          <a:effectLst>
                            <a:outerShdw blurRad="38100" dist="38100" dir="2700000" algn="tl">
                              <a:srgbClr val="000000">
                                <a:alpha val="43137"/>
                              </a:srgbClr>
                            </a:outerShdw>
                          </a:effectLst>
                        </a:rPr>
                        <a:t>Paul’s Ministry Chronology</a:t>
                      </a:r>
                      <a:endParaRPr lang="en-US" sz="3600" b="0" kern="1200" dirty="0">
                        <a:solidFill>
                          <a:schemeClr val="tx1"/>
                        </a:solidFill>
                        <a:effectLst>
                          <a:outerShdw blurRad="38100" dist="38100" dir="2700000" algn="tl">
                            <a:srgbClr val="000000">
                              <a:alpha val="43137"/>
                            </a:srgbClr>
                          </a:outerShdw>
                        </a:effectLst>
                        <a:latin typeface="Calibri" panose="020F0502020204030204" pitchFamily="34" charset="0"/>
                        <a:ea typeface="+mj-ea"/>
                        <a:cs typeface="+mj-cs"/>
                      </a:endParaRPr>
                    </a:p>
                  </a:txBody>
                  <a:tcPr anchor="ct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141638253"/>
                  </a:ext>
                </a:extLst>
              </a:tr>
              <a:tr h="8229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b="1" dirty="0"/>
                        <a:t># of books</a:t>
                      </a:r>
                      <a:endParaRPr lang="en-US" sz="2600" dirty="0">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b="1" dirty="0"/>
                        <a:t>Journey</a:t>
                      </a:r>
                      <a:endParaRPr lang="en-US" sz="2600" dirty="0">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b="1" dirty="0"/>
                        <a:t>Acts</a:t>
                      </a:r>
                      <a:endParaRPr lang="en-US" sz="2600" dirty="0">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algn="ctr"/>
                      <a:r>
                        <a:rPr lang="en-US" sz="2600" b="1" dirty="0"/>
                        <a:t>Date</a:t>
                      </a:r>
                      <a:endParaRPr lang="en-US" sz="2600" dirty="0">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algn="ctr"/>
                      <a:r>
                        <a:rPr lang="en-US" sz="2600" b="1" dirty="0"/>
                        <a:t>Books</a:t>
                      </a:r>
                      <a:endParaRPr lang="en-US" sz="2600" dirty="0">
                        <a:latin typeface="Calibri" panose="020F0502020204030204" pitchFamily="34" charset="0"/>
                        <a:ea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0000"/>
                  </a:ext>
                </a:extLst>
              </a:tr>
              <a:tr h="822960">
                <a:tc>
                  <a:txBody>
                    <a:bodyPr/>
                    <a:lstStyle/>
                    <a:p>
                      <a:pPr algn="ctr"/>
                      <a:r>
                        <a:rPr lang="en-US" sz="2400" b="0" dirty="0"/>
                        <a:t>1</a:t>
                      </a:r>
                      <a:endParaRPr lang="en-US" sz="2400" b="0" dirty="0">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algn="ctr"/>
                      <a:r>
                        <a:rPr lang="en-US" sz="2400" b="0" dirty="0"/>
                        <a:t>1</a:t>
                      </a:r>
                      <a:endParaRPr lang="en-US" sz="2400" b="0" dirty="0">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algn="ctr"/>
                      <a:r>
                        <a:rPr lang="en-US" sz="2400" b="0" dirty="0"/>
                        <a:t>13–14</a:t>
                      </a:r>
                      <a:endParaRPr lang="en-US" sz="2400" b="0" dirty="0">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algn="ctr"/>
                      <a:r>
                        <a:rPr lang="en-US" sz="2400" b="0" dirty="0"/>
                        <a:t>48–49</a:t>
                      </a:r>
                      <a:endParaRPr lang="en-US" sz="2400" b="0" dirty="0">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algn="ctr"/>
                      <a:r>
                        <a:rPr lang="en-US" sz="2400" b="0" dirty="0"/>
                        <a:t>Gal</a:t>
                      </a:r>
                      <a:endParaRPr lang="en-US" sz="2400" b="0" dirty="0">
                        <a:latin typeface="Calibri" panose="020F0502020204030204" pitchFamily="34" charset="0"/>
                        <a:ea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0002"/>
                  </a:ext>
                </a:extLst>
              </a:tr>
              <a:tr h="822960">
                <a:tc>
                  <a:txBody>
                    <a:bodyPr/>
                    <a:lstStyle/>
                    <a:p>
                      <a:pPr marL="0" algn="ctr" defTabSz="914400" rtl="0" eaLnBrk="1" latinLnBrk="0" hangingPunct="1"/>
                      <a:r>
                        <a:rPr lang="en-US" sz="2400" b="0" kern="1200" dirty="0">
                          <a:solidFill>
                            <a:schemeClr val="dk1"/>
                          </a:solidFill>
                        </a:rPr>
                        <a:t>2</a:t>
                      </a:r>
                      <a:endParaRPr lang="en-US" sz="2400" b="0" kern="1200" dirty="0">
                        <a:solidFill>
                          <a:schemeClr val="dk1"/>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algn="ctr" defTabSz="914400" rtl="0" eaLnBrk="1" latinLnBrk="0" hangingPunct="1"/>
                      <a:r>
                        <a:rPr lang="en-US" sz="2400" b="0" kern="1200" dirty="0">
                          <a:solidFill>
                            <a:schemeClr val="dk1"/>
                          </a:solidFill>
                        </a:rPr>
                        <a:t>2</a:t>
                      </a:r>
                      <a:endParaRPr lang="en-US" sz="2400" b="0" kern="1200" dirty="0">
                        <a:solidFill>
                          <a:schemeClr val="dk1"/>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algn="ctr" defTabSz="914400" rtl="0" eaLnBrk="1" latinLnBrk="0" hangingPunct="1"/>
                      <a:r>
                        <a:rPr lang="en-US" sz="2400" b="0" kern="1200" dirty="0">
                          <a:solidFill>
                            <a:schemeClr val="dk1"/>
                          </a:solidFill>
                        </a:rPr>
                        <a:t>15:36–18:22</a:t>
                      </a:r>
                      <a:endParaRPr lang="en-US" sz="2400" b="0" kern="1200" dirty="0">
                        <a:solidFill>
                          <a:schemeClr val="dk1"/>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algn="ctr" defTabSz="914400" rtl="0" eaLnBrk="1" latinLnBrk="0" hangingPunct="1"/>
                      <a:r>
                        <a:rPr lang="en-US" sz="2400" b="0" kern="1200" dirty="0">
                          <a:solidFill>
                            <a:schemeClr val="dk1"/>
                          </a:solidFill>
                        </a:rPr>
                        <a:t>50–52</a:t>
                      </a:r>
                      <a:endParaRPr lang="en-US" sz="2400" b="0" kern="1200" dirty="0">
                        <a:solidFill>
                          <a:schemeClr val="dk1"/>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algn="ctr" defTabSz="914400" rtl="0" eaLnBrk="1" latinLnBrk="0" hangingPunct="1"/>
                      <a:r>
                        <a:rPr lang="en-US" sz="2400" b="0" kern="1200" dirty="0">
                          <a:solidFill>
                            <a:schemeClr val="dk1"/>
                          </a:solidFill>
                        </a:rPr>
                        <a:t>1–2 </a:t>
                      </a:r>
                      <a:r>
                        <a:rPr lang="en-US" sz="2400" b="0" kern="1200" dirty="0" err="1">
                          <a:solidFill>
                            <a:schemeClr val="dk1"/>
                          </a:solidFill>
                        </a:rPr>
                        <a:t>Thess</a:t>
                      </a:r>
                      <a:endParaRPr lang="en-US" sz="2400" b="0" kern="1200" dirty="0">
                        <a:solidFill>
                          <a:schemeClr val="dk1"/>
                        </a:solidFill>
                        <a:latin typeface="Calibri" panose="020F0502020204030204" pitchFamily="34" charset="0"/>
                        <a:ea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0003"/>
                  </a:ext>
                </a:extLst>
              </a:tr>
              <a:tr h="822960">
                <a:tc>
                  <a:txBody>
                    <a:bodyPr/>
                    <a:lstStyle/>
                    <a:p>
                      <a:pPr marL="0" algn="ctr" defTabSz="914400" rtl="0" eaLnBrk="1" latinLnBrk="0" hangingPunct="1">
                        <a:lnSpc>
                          <a:spcPct val="90000"/>
                        </a:lnSpc>
                        <a:buFont typeface="Wingdings" panose="05000000000000000000" pitchFamily="2" charset="2"/>
                        <a:buNone/>
                        <a:defRPr/>
                      </a:pPr>
                      <a:r>
                        <a:rPr lang="en-US" sz="2400" b="0" kern="1200" dirty="0">
                          <a:solidFill>
                            <a:schemeClr val="dk1"/>
                          </a:solidFill>
                        </a:rPr>
                        <a:t>3</a:t>
                      </a:r>
                      <a:endParaRPr lang="en-US" sz="2400" b="0" kern="1200" dirty="0">
                        <a:solidFill>
                          <a:schemeClr val="dk1"/>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algn="ctr" defTabSz="914400" rtl="0" eaLnBrk="1" latinLnBrk="0" hangingPunct="1">
                        <a:lnSpc>
                          <a:spcPct val="90000"/>
                        </a:lnSpc>
                        <a:buFont typeface="Wingdings" panose="05000000000000000000" pitchFamily="2" charset="2"/>
                        <a:buNone/>
                        <a:defRPr/>
                      </a:pPr>
                      <a:r>
                        <a:rPr lang="en-US" sz="2400" b="0" kern="1200" dirty="0">
                          <a:solidFill>
                            <a:schemeClr val="dk1"/>
                          </a:solidFill>
                        </a:rPr>
                        <a:t>3</a:t>
                      </a:r>
                      <a:endParaRPr lang="en-US" sz="2400" b="0" kern="1200" dirty="0">
                        <a:solidFill>
                          <a:schemeClr val="dk1"/>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algn="ctr" defTabSz="914400" rtl="0" eaLnBrk="1" latinLnBrk="0" hangingPunct="1">
                        <a:lnSpc>
                          <a:spcPct val="90000"/>
                        </a:lnSpc>
                        <a:buFont typeface="Wingdings" panose="05000000000000000000" pitchFamily="2" charset="2"/>
                        <a:buNone/>
                        <a:defRPr/>
                      </a:pPr>
                      <a:r>
                        <a:rPr lang="en-US" sz="2400" b="0" kern="1200" dirty="0">
                          <a:solidFill>
                            <a:schemeClr val="dk1"/>
                          </a:solidFill>
                        </a:rPr>
                        <a:t>18:23–21:17</a:t>
                      </a:r>
                      <a:endParaRPr lang="en-US" sz="2400" b="0" kern="1200" dirty="0">
                        <a:solidFill>
                          <a:schemeClr val="dk1"/>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algn="ctr" defTabSz="914400" rtl="0" eaLnBrk="1" latinLnBrk="0" hangingPunct="1">
                        <a:lnSpc>
                          <a:spcPct val="90000"/>
                        </a:lnSpc>
                        <a:buFont typeface="Wingdings" panose="05000000000000000000" pitchFamily="2" charset="2"/>
                        <a:buNone/>
                        <a:defRPr/>
                      </a:pPr>
                      <a:r>
                        <a:rPr lang="en-US" sz="2400" b="0" kern="1200" dirty="0">
                          <a:solidFill>
                            <a:schemeClr val="dk1"/>
                          </a:solidFill>
                        </a:rPr>
                        <a:t>53–57</a:t>
                      </a:r>
                      <a:endParaRPr lang="en-US" sz="2400" b="0" kern="1200" dirty="0">
                        <a:solidFill>
                          <a:schemeClr val="dk1"/>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algn="ctr" defTabSz="914400" rtl="0" eaLnBrk="1" latinLnBrk="0" hangingPunct="1">
                        <a:lnSpc>
                          <a:spcPct val="90000"/>
                        </a:lnSpc>
                        <a:buFont typeface="Wingdings" panose="05000000000000000000" pitchFamily="2" charset="2"/>
                        <a:buNone/>
                        <a:defRPr/>
                      </a:pPr>
                      <a:r>
                        <a:rPr lang="en-US" sz="2400" b="0" kern="1200" dirty="0">
                          <a:solidFill>
                            <a:schemeClr val="dk1"/>
                          </a:solidFill>
                        </a:rPr>
                        <a:t>1–2 Cor, Rom</a:t>
                      </a:r>
                      <a:endParaRPr lang="en-US" sz="2400" b="0" kern="1200" dirty="0">
                        <a:solidFill>
                          <a:schemeClr val="dk1"/>
                        </a:solidFill>
                        <a:latin typeface="Calibri" panose="020F0502020204030204" pitchFamily="34" charset="0"/>
                        <a:ea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3618677034"/>
                  </a:ext>
                </a:extLst>
              </a:tr>
              <a:tr h="822960">
                <a:tc>
                  <a:txBody>
                    <a:bodyPr/>
                    <a:lstStyle/>
                    <a:p>
                      <a:pPr marL="0" algn="ctr" defTabSz="914400" rtl="0" eaLnBrk="1" latinLnBrk="0" hangingPunct="1">
                        <a:lnSpc>
                          <a:spcPct val="90000"/>
                        </a:lnSpc>
                        <a:buFont typeface="Wingdings" panose="05000000000000000000" pitchFamily="2" charset="2"/>
                        <a:buNone/>
                        <a:defRPr/>
                      </a:pPr>
                      <a:r>
                        <a:rPr lang="en-US" sz="2400" b="0" kern="1200" dirty="0">
                          <a:solidFill>
                            <a:schemeClr val="dk1"/>
                          </a:solidFill>
                        </a:rPr>
                        <a:t>4</a:t>
                      </a:r>
                      <a:endParaRPr lang="en-US" sz="2400" b="0" kern="1200" dirty="0">
                        <a:solidFill>
                          <a:schemeClr val="dk1"/>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algn="ctr" defTabSz="914400" rtl="0" eaLnBrk="1" latinLnBrk="0" hangingPunct="1">
                        <a:lnSpc>
                          <a:spcPct val="90000"/>
                        </a:lnSpc>
                        <a:buFont typeface="Wingdings" panose="05000000000000000000" pitchFamily="2" charset="2"/>
                        <a:buNone/>
                        <a:defRPr/>
                      </a:pPr>
                      <a:r>
                        <a:rPr lang="en-US" sz="2400" b="0" kern="1200" dirty="0">
                          <a:solidFill>
                            <a:schemeClr val="dk1"/>
                          </a:solidFill>
                        </a:rPr>
                        <a:t>4</a:t>
                      </a:r>
                      <a:endParaRPr lang="en-US" sz="2400" b="0" kern="1200" dirty="0">
                        <a:solidFill>
                          <a:schemeClr val="dk1"/>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algn="ctr" defTabSz="914400" rtl="0" eaLnBrk="1" latinLnBrk="0" hangingPunct="1">
                        <a:lnSpc>
                          <a:spcPct val="90000"/>
                        </a:lnSpc>
                        <a:buFont typeface="Wingdings" panose="05000000000000000000" pitchFamily="2" charset="2"/>
                        <a:buNone/>
                        <a:defRPr/>
                      </a:pPr>
                      <a:r>
                        <a:rPr lang="en-US" sz="2400" b="0" kern="1200" dirty="0">
                          <a:solidFill>
                            <a:schemeClr val="dk1"/>
                          </a:solidFill>
                        </a:rPr>
                        <a:t>28:16-31</a:t>
                      </a:r>
                      <a:endParaRPr lang="en-US" sz="2400" b="0" kern="1200" dirty="0">
                        <a:solidFill>
                          <a:schemeClr val="dk1"/>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algn="ctr" defTabSz="914400" rtl="0" eaLnBrk="1" latinLnBrk="0" hangingPunct="1">
                        <a:lnSpc>
                          <a:spcPct val="90000"/>
                        </a:lnSpc>
                        <a:buFont typeface="Wingdings" panose="05000000000000000000" pitchFamily="2" charset="2"/>
                        <a:buNone/>
                        <a:defRPr/>
                      </a:pPr>
                      <a:r>
                        <a:rPr lang="en-US" sz="2400" b="0" kern="1200" dirty="0">
                          <a:solidFill>
                            <a:schemeClr val="dk1"/>
                          </a:solidFill>
                        </a:rPr>
                        <a:t>60–62</a:t>
                      </a:r>
                      <a:endParaRPr lang="en-US" sz="2400" b="0" kern="1200" dirty="0">
                        <a:solidFill>
                          <a:schemeClr val="dk1"/>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algn="ctr" defTabSz="914400" rtl="0" eaLnBrk="1" latinLnBrk="0" hangingPunct="1">
                        <a:lnSpc>
                          <a:spcPct val="90000"/>
                        </a:lnSpc>
                        <a:buFont typeface="Wingdings" panose="05000000000000000000" pitchFamily="2" charset="2"/>
                        <a:buNone/>
                        <a:defRPr/>
                      </a:pPr>
                      <a:r>
                        <a:rPr lang="en-US" sz="2400" b="0" kern="1200" dirty="0">
                          <a:solidFill>
                            <a:schemeClr val="dk1"/>
                          </a:solidFill>
                        </a:rPr>
                        <a:t>Eph, Col, </a:t>
                      </a:r>
                      <a:r>
                        <a:rPr lang="en-US" sz="2400" b="0" kern="1200" dirty="0" err="1">
                          <a:solidFill>
                            <a:schemeClr val="dk1"/>
                          </a:solidFill>
                        </a:rPr>
                        <a:t>Phlm</a:t>
                      </a:r>
                      <a:r>
                        <a:rPr lang="en-US" sz="2400" b="0" kern="1200" dirty="0">
                          <a:solidFill>
                            <a:schemeClr val="dk1"/>
                          </a:solidFill>
                        </a:rPr>
                        <a:t>, </a:t>
                      </a:r>
                      <a:r>
                        <a:rPr lang="en-US" sz="2400" b="0" kern="1200" dirty="0" err="1">
                          <a:solidFill>
                            <a:schemeClr val="dk1"/>
                          </a:solidFill>
                        </a:rPr>
                        <a:t>Phlp</a:t>
                      </a:r>
                      <a:endParaRPr lang="en-US" sz="2400" b="0" kern="1200" dirty="0">
                        <a:solidFill>
                          <a:schemeClr val="dk1"/>
                        </a:solidFill>
                        <a:latin typeface="Calibri" panose="020F0502020204030204" pitchFamily="34" charset="0"/>
                        <a:ea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740888535"/>
                  </a:ext>
                </a:extLst>
              </a:tr>
              <a:tr h="822960">
                <a:tc>
                  <a:txBody>
                    <a:bodyPr/>
                    <a:lstStyle/>
                    <a:p>
                      <a:pPr marL="0" algn="ctr" defTabSz="914400" rtl="0" eaLnBrk="1" latinLnBrk="0" hangingPunct="1">
                        <a:lnSpc>
                          <a:spcPct val="90000"/>
                        </a:lnSpc>
                        <a:buFont typeface="Wingdings" panose="05000000000000000000" pitchFamily="2" charset="2"/>
                        <a:buNone/>
                        <a:defRPr/>
                      </a:pPr>
                      <a:r>
                        <a:rPr lang="en-US" sz="2400" b="0" kern="1200" dirty="0">
                          <a:solidFill>
                            <a:schemeClr val="dk1"/>
                          </a:solidFill>
                        </a:rPr>
                        <a:t>2</a:t>
                      </a:r>
                      <a:endParaRPr lang="en-US" sz="2400" b="0" kern="1200" dirty="0">
                        <a:solidFill>
                          <a:schemeClr val="dk1"/>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kern="1200" dirty="0">
                          <a:solidFill>
                            <a:schemeClr val="dk1"/>
                          </a:solidFill>
                        </a:rPr>
                        <a:t>Between Imprisonments</a:t>
                      </a:r>
                      <a:endParaRPr lang="en-US" sz="2400" b="0" kern="1200" dirty="0">
                        <a:solidFill>
                          <a:schemeClr val="dk1"/>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algn="ctr" defTabSz="914400" rtl="0" eaLnBrk="1" latinLnBrk="0" hangingPunct="1"/>
                      <a:r>
                        <a:rPr lang="en-US" sz="2400" b="0" kern="1200" dirty="0">
                          <a:solidFill>
                            <a:schemeClr val="dk1"/>
                          </a:solidFill>
                        </a:rPr>
                        <a:t>Post Acts</a:t>
                      </a:r>
                      <a:endParaRPr lang="en-US" sz="2400" b="0" kern="1200" dirty="0">
                        <a:solidFill>
                          <a:schemeClr val="dk1"/>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algn="ctr" defTabSz="914400" rtl="0" eaLnBrk="1" latinLnBrk="0" hangingPunct="1"/>
                      <a:r>
                        <a:rPr lang="en-US" sz="2400" b="0" kern="1200" dirty="0">
                          <a:solidFill>
                            <a:schemeClr val="dk1"/>
                          </a:solidFill>
                        </a:rPr>
                        <a:t>62–66	</a:t>
                      </a:r>
                      <a:endParaRPr lang="en-US" sz="2400" b="0" kern="1200" dirty="0">
                        <a:solidFill>
                          <a:schemeClr val="dk1"/>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algn="ctr" defTabSz="914400" rtl="0" eaLnBrk="1" latinLnBrk="0" hangingPunct="1"/>
                      <a:r>
                        <a:rPr lang="en-US" sz="2400" b="0" kern="1200" dirty="0">
                          <a:solidFill>
                            <a:schemeClr val="dk1"/>
                          </a:solidFill>
                        </a:rPr>
                        <a:t>1 Tim, Titus</a:t>
                      </a:r>
                      <a:endParaRPr lang="en-US" sz="2400" b="0" kern="1200" dirty="0">
                        <a:solidFill>
                          <a:schemeClr val="dk1"/>
                        </a:solidFill>
                        <a:latin typeface="Calibri" panose="020F0502020204030204" pitchFamily="34" charset="0"/>
                        <a:ea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760669757"/>
                  </a:ext>
                </a:extLst>
              </a:tr>
              <a:tr h="822960">
                <a:tc>
                  <a:txBody>
                    <a:bodyPr/>
                    <a:lstStyle/>
                    <a:p>
                      <a:pPr marL="0" algn="ctr" defTabSz="914400" rtl="0" eaLnBrk="1" latinLnBrk="0" hangingPunct="1"/>
                      <a:r>
                        <a:rPr lang="en-US" sz="2400" b="0" kern="1200" dirty="0">
                          <a:solidFill>
                            <a:schemeClr val="dk1"/>
                          </a:solidFill>
                        </a:rPr>
                        <a:t>1</a:t>
                      </a:r>
                      <a:endParaRPr lang="en-US" sz="2400" b="0" kern="1200" dirty="0">
                        <a:solidFill>
                          <a:schemeClr val="dk1"/>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algn="ctr" defTabSz="914400" rtl="0" eaLnBrk="1" latinLnBrk="0" hangingPunct="1"/>
                      <a:r>
                        <a:rPr lang="en-US" sz="2400" b="0" kern="1200" dirty="0">
                          <a:solidFill>
                            <a:schemeClr val="dk1"/>
                          </a:solidFill>
                        </a:rPr>
                        <a:t>2</a:t>
                      </a:r>
                      <a:r>
                        <a:rPr lang="en-US" sz="2400" b="0" kern="1200" baseline="30000" dirty="0">
                          <a:solidFill>
                            <a:schemeClr val="dk1"/>
                          </a:solidFill>
                        </a:rPr>
                        <a:t>nd</a:t>
                      </a:r>
                      <a:r>
                        <a:rPr lang="en-US" sz="2400" b="0" kern="1200" dirty="0">
                          <a:solidFill>
                            <a:schemeClr val="dk1"/>
                          </a:solidFill>
                        </a:rPr>
                        <a:t> Imprisonment	</a:t>
                      </a:r>
                      <a:endParaRPr lang="en-US" sz="2400" b="0" kern="1200" dirty="0">
                        <a:solidFill>
                          <a:schemeClr val="dk1"/>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algn="ctr" defTabSz="914400" rtl="0" eaLnBrk="1" latinLnBrk="0" hangingPunct="1"/>
                      <a:r>
                        <a:rPr lang="en-US" sz="2400" b="0" kern="1200" dirty="0">
                          <a:solidFill>
                            <a:schemeClr val="dk1"/>
                          </a:solidFill>
                        </a:rPr>
                        <a:t>     Post Acts	</a:t>
                      </a:r>
                      <a:endParaRPr lang="en-US" sz="2400" b="0" kern="1200" dirty="0">
                        <a:solidFill>
                          <a:schemeClr val="dk1"/>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algn="ctr" defTabSz="914400" rtl="0" eaLnBrk="1" latinLnBrk="0" hangingPunct="1"/>
                      <a:r>
                        <a:rPr lang="en-US" sz="2400" b="0" kern="1200" dirty="0">
                          <a:solidFill>
                            <a:schemeClr val="dk1"/>
                          </a:solidFill>
                        </a:rPr>
                        <a:t>67</a:t>
                      </a:r>
                      <a:endParaRPr lang="en-US" sz="2400" b="0" kern="1200" dirty="0">
                        <a:solidFill>
                          <a:schemeClr val="dk1"/>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algn="ctr" defTabSz="914400" rtl="0" eaLnBrk="1" latinLnBrk="0" hangingPunct="1"/>
                      <a:r>
                        <a:rPr lang="en-US" sz="2400" b="0" kern="1200" dirty="0">
                          <a:solidFill>
                            <a:schemeClr val="dk1"/>
                          </a:solidFill>
                        </a:rPr>
                        <a:t>2 Tim</a:t>
                      </a:r>
                      <a:endParaRPr lang="en-US" sz="2400" b="0" kern="1200" dirty="0">
                        <a:solidFill>
                          <a:schemeClr val="dk1"/>
                        </a:solidFill>
                        <a:latin typeface="Calibri" panose="020F0502020204030204" pitchFamily="34" charset="0"/>
                        <a:ea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4156410746"/>
                  </a:ext>
                </a:extLst>
              </a:tr>
            </a:tbl>
          </a:graphicData>
        </a:graphic>
      </p:graphicFrame>
    </p:spTree>
    <p:extLst>
      <p:ext uri="{BB962C8B-B14F-4D97-AF65-F5344CB8AC3E}">
        <p14:creationId xmlns:p14="http://schemas.microsoft.com/office/powerpoint/2010/main" val="311982722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3C94EDF5-8465-76A3-0EFB-7904E86E528D}"/>
              </a:ext>
            </a:extLst>
          </p:cNvPr>
          <p:cNvSpPr>
            <a:spLocks noGrp="1" noChangeArrowheads="1"/>
          </p:cNvSpPr>
          <p:nvPr>
            <p:ph type="title"/>
          </p:nvPr>
        </p:nvSpPr>
        <p:spPr>
          <a:xfrm>
            <a:off x="838200" y="228601"/>
            <a:ext cx="10515600" cy="914400"/>
          </a:xfrm>
        </p:spPr>
        <p:txBody>
          <a:bodyPr/>
          <a:lstStyle/>
          <a:p>
            <a:pPr algn="ct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Unique Characteristics</a:t>
            </a:r>
          </a:p>
        </p:txBody>
      </p:sp>
      <p:sp>
        <p:nvSpPr>
          <p:cNvPr id="32771" name="Rectangle 3">
            <a:extLst>
              <a:ext uri="{FF2B5EF4-FFF2-40B4-BE49-F238E27FC236}">
                <a16:creationId xmlns:a16="http://schemas.microsoft.com/office/drawing/2014/main" id="{2B1E76CC-98AE-6AFA-1301-C820E4BE99CD}"/>
              </a:ext>
            </a:extLst>
          </p:cNvPr>
          <p:cNvSpPr>
            <a:spLocks noGrp="1" noChangeArrowheads="1"/>
          </p:cNvSpPr>
          <p:nvPr>
            <p:ph idx="1"/>
          </p:nvPr>
        </p:nvSpPr>
        <p:spPr>
          <a:xfrm>
            <a:off x="597408" y="1253331"/>
            <a:ext cx="10744200" cy="4351338"/>
          </a:xfrm>
        </p:spPr>
        <p:txBody>
          <a:bodyPr/>
          <a:lstStyle/>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Sermons</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Miracles wrought by the Holy Spirit</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Background for Pauline letters</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b="1" u="sng" dirty="0">
                <a:solidFill>
                  <a:srgbClr val="FFFFCC"/>
                </a:solidFill>
                <a:effectLst>
                  <a:outerShdw blurRad="38100" dist="38100" dir="2700000" algn="tl">
                    <a:srgbClr val="000000">
                      <a:alpha val="43137"/>
                    </a:srgbClr>
                  </a:outerShdw>
                </a:effectLst>
              </a:rPr>
              <a:t>Accurate history</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Places and names</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Volume</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Gentile</a:t>
            </a:r>
          </a:p>
        </p:txBody>
      </p:sp>
      <p:pic>
        <p:nvPicPr>
          <p:cNvPr id="3" name="Picture 2">
            <a:extLst>
              <a:ext uri="{FF2B5EF4-FFF2-40B4-BE49-F238E27FC236}">
                <a16:creationId xmlns:a16="http://schemas.microsoft.com/office/drawing/2014/main" id="{C887C76F-502E-D02B-6D5B-F8D1CFF802C7}"/>
              </a:ext>
            </a:extLst>
          </p:cNvPr>
          <p:cNvPicPr>
            <a:picLocks noChangeAspect="1"/>
          </p:cNvPicPr>
          <p:nvPr/>
        </p:nvPicPr>
        <p:blipFill>
          <a:blip r:embed="rId2"/>
          <a:stretch>
            <a:fillRect/>
          </a:stretch>
        </p:blipFill>
        <p:spPr>
          <a:xfrm>
            <a:off x="7391400" y="2057400"/>
            <a:ext cx="4203192" cy="27432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09D1E721-1071-93F4-DB8B-73EDF4EC0D81}"/>
              </a:ext>
            </a:extLst>
          </p:cNvPr>
          <p:cNvPicPr>
            <a:picLocks noChangeAspect="1"/>
          </p:cNvPicPr>
          <p:nvPr/>
        </p:nvPicPr>
        <p:blipFill>
          <a:blip r:embed="rId3"/>
          <a:stretch>
            <a:fillRect/>
          </a:stretch>
        </p:blipFill>
        <p:spPr>
          <a:xfrm>
            <a:off x="10093145" y="76200"/>
            <a:ext cx="1565455" cy="1097280"/>
          </a:xfrm>
          <a:prstGeom prst="rect">
            <a:avLst/>
          </a:prstGeom>
        </p:spPr>
      </p:pic>
    </p:spTree>
    <p:extLst>
      <p:ext uri="{BB962C8B-B14F-4D97-AF65-F5344CB8AC3E}">
        <p14:creationId xmlns:p14="http://schemas.microsoft.com/office/powerpoint/2010/main" val="15899552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447800"/>
            <a:ext cx="10972800" cy="4953000"/>
          </a:xfrm>
        </p:spPr>
        <p:txBody>
          <a:bodyPr/>
          <a:lstStyle/>
          <a:p>
            <a:pPr marL="0" indent="0" algn="just">
              <a:lnSpc>
                <a:spcPct val="100000"/>
              </a:lnSpc>
              <a:spcBef>
                <a:spcPts val="0"/>
              </a:spcBef>
              <a:spcAft>
                <a:spcPts val="0"/>
              </a:spcAft>
              <a:buNone/>
            </a:pPr>
            <a:r>
              <a:rPr lang="en-US" sz="3200" dirty="0">
                <a:effectLst>
                  <a:outerShdw blurRad="38100" dist="38100" dir="2700000" algn="tl">
                    <a:srgbClr val="000000">
                      <a:alpha val="43137"/>
                    </a:srgbClr>
                  </a:outerShdw>
                </a:effectLst>
                <a:latin typeface="Calibri" panose="020F0502020204030204" pitchFamily="34" charset="0"/>
              </a:rPr>
              <a:t>“I had read a good deal of modern criticism about the book, and dutifully accepted the current opinion that it was written during the second half of the second century by an author who wished to influence the minds of people in his own time by a highly wrought and imaginative description of the early Church. His object was not to present a trustworthy picture of facts in the period about A.D. 50, but to produce a certain effect on his own time by setting forth a carefully coloured account of events and persons of that older period. He wrote for his contemporaries, not for truth…The present writer takes the view that Luke’s . . .</a:t>
            </a:r>
            <a:endParaRPr lang="en-US" altLang="en-US" sz="3200" dirty="0">
              <a:effectLst>
                <a:outerShdw blurRad="38100" dist="38100" dir="2700000" algn="tl">
                  <a:srgbClr val="000000">
                    <a:alpha val="43137"/>
                  </a:srgbClr>
                </a:outerShdw>
              </a:effectLst>
              <a:latin typeface="Calibri" panose="020F0502020204030204" pitchFamily="34" charset="0"/>
            </a:endParaRPr>
          </a:p>
        </p:txBody>
      </p:sp>
      <p:sp>
        <p:nvSpPr>
          <p:cNvPr id="4" name="Text Box 5"/>
          <p:cNvSpPr txBox="1">
            <a:spLocks noChangeArrowheads="1"/>
          </p:cNvSpPr>
          <p:nvPr/>
        </p:nvSpPr>
        <p:spPr bwMode="auto">
          <a:xfrm>
            <a:off x="3381375" y="219670"/>
            <a:ext cx="542925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ea typeface="+mj-ea"/>
                <a:cs typeface="+mj-cs"/>
              </a:rPr>
              <a:t>Sir William Ramsay</a:t>
            </a:r>
          </a:p>
          <a:p>
            <a:pPr algn="ctr"/>
            <a:r>
              <a:rPr lang="en-US" i="1" dirty="0">
                <a:effectLst>
                  <a:outerShdw blurRad="38100" dist="38100" dir="2700000" algn="tl">
                    <a:srgbClr val="000000"/>
                  </a:outerShdw>
                </a:effectLst>
              </a:rPr>
              <a:t>The Bearing of Recent Discovery on the Trustworthiness of the New Testament, </a:t>
            </a:r>
            <a:r>
              <a:rPr lang="en-US" dirty="0">
                <a:effectLst>
                  <a:outerShdw blurRad="38100" dist="38100" dir="2700000" algn="tl">
                    <a:srgbClr val="000000"/>
                  </a:outerShdw>
                </a:effectLst>
              </a:rPr>
              <a:t>pp. 37-38, 81</a:t>
            </a:r>
            <a:r>
              <a:rPr lang="en-US" i="1" dirty="0">
                <a:effectLst>
                  <a:outerShdw blurRad="38100" dist="38100" dir="2700000" algn="tl">
                    <a:srgbClr val="000000"/>
                  </a:outerShdw>
                </a:effectLst>
              </a:rPr>
              <a:t>.</a:t>
            </a:r>
            <a:endParaRPr lang="en-US" altLang="en-US" i="1" dirty="0">
              <a:effectLst>
                <a:outerShdw blurRad="38100" dist="38100" dir="2700000" algn="tl">
                  <a:srgbClr val="000000"/>
                </a:outerShdw>
              </a:effectLst>
            </a:endParaRPr>
          </a:p>
        </p:txBody>
      </p:sp>
      <p:pic>
        <p:nvPicPr>
          <p:cNvPr id="2" name="Picture 1">
            <a:extLst>
              <a:ext uri="{FF2B5EF4-FFF2-40B4-BE49-F238E27FC236}">
                <a16:creationId xmlns:a16="http://schemas.microsoft.com/office/drawing/2014/main" id="{0C813C63-E666-DD8F-8692-9BE731C4B34D}"/>
              </a:ext>
            </a:extLst>
          </p:cNvPr>
          <p:cNvPicPr>
            <a:picLocks noChangeAspect="1"/>
          </p:cNvPicPr>
          <p:nvPr/>
        </p:nvPicPr>
        <p:blipFill>
          <a:blip r:embed="rId3"/>
          <a:stretch>
            <a:fillRect/>
          </a:stretch>
        </p:blipFill>
        <p:spPr>
          <a:xfrm>
            <a:off x="620751" y="217811"/>
            <a:ext cx="841693" cy="1047750"/>
          </a:xfrm>
          <a:prstGeom prst="rect">
            <a:avLst/>
          </a:prstGeom>
          <a:ln>
            <a:solidFill>
              <a:schemeClr val="tx1"/>
            </a:solidFill>
          </a:ln>
        </p:spPr>
      </p:pic>
    </p:spTree>
    <p:extLst>
      <p:ext uri="{BB962C8B-B14F-4D97-AF65-F5344CB8AC3E}">
        <p14:creationId xmlns:p14="http://schemas.microsoft.com/office/powerpoint/2010/main" val="15395243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447800"/>
            <a:ext cx="10972800" cy="2667000"/>
          </a:xfrm>
        </p:spPr>
        <p:txBody>
          <a:bodyPr/>
          <a:lstStyle/>
          <a:p>
            <a:pPr marL="0" indent="0" algn="just">
              <a:lnSpc>
                <a:spcPct val="100000"/>
              </a:lnSpc>
              <a:spcBef>
                <a:spcPts val="0"/>
              </a:spcBef>
              <a:spcAft>
                <a:spcPts val="0"/>
              </a:spcAft>
              <a:buNone/>
            </a:pPr>
            <a:r>
              <a:rPr lang="en-US" sz="3200" dirty="0">
                <a:effectLst>
                  <a:outerShdw blurRad="38100" dist="38100" dir="2700000" algn="tl">
                    <a:srgbClr val="000000">
                      <a:alpha val="43137"/>
                    </a:srgbClr>
                  </a:outerShdw>
                </a:effectLst>
                <a:latin typeface="Calibri" panose="020F0502020204030204" pitchFamily="34" charset="0"/>
              </a:rPr>
              <a:t>. . . history is unsurpassed in respect of its trustworthiness. At this point we are describing what reasons and arguments changed the mind of one who began under the impression that the history was written long after the events and that it was untrustworthy as a whole.</a:t>
            </a:r>
            <a:r>
              <a:rPr lang="en-US" altLang="en-US" sz="3200" dirty="0">
                <a:effectLst>
                  <a:outerShdw blurRad="38100" dist="38100" dir="2700000" algn="tl">
                    <a:srgbClr val="000000">
                      <a:alpha val="43137"/>
                    </a:srgbClr>
                  </a:outerShdw>
                </a:effectLst>
                <a:latin typeface="Calibri" panose="020F0502020204030204" pitchFamily="34" charset="0"/>
              </a:rPr>
              <a:t>”</a:t>
            </a:r>
          </a:p>
        </p:txBody>
      </p:sp>
      <p:sp>
        <p:nvSpPr>
          <p:cNvPr id="4" name="Text Box 5"/>
          <p:cNvSpPr txBox="1">
            <a:spLocks noChangeArrowheads="1"/>
          </p:cNvSpPr>
          <p:nvPr/>
        </p:nvSpPr>
        <p:spPr bwMode="auto">
          <a:xfrm>
            <a:off x="3381375" y="219670"/>
            <a:ext cx="542925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ea typeface="+mj-ea"/>
                <a:cs typeface="+mj-cs"/>
              </a:rPr>
              <a:t>Sir William Ramsay</a:t>
            </a:r>
          </a:p>
          <a:p>
            <a:pPr algn="ctr"/>
            <a:r>
              <a:rPr lang="en-US" i="1" dirty="0">
                <a:effectLst>
                  <a:outerShdw blurRad="38100" dist="38100" dir="2700000" algn="tl">
                    <a:srgbClr val="000000"/>
                  </a:outerShdw>
                </a:effectLst>
              </a:rPr>
              <a:t>The Bearing of Recent Discovery on the Trustworthiness of the New Testament, </a:t>
            </a:r>
            <a:r>
              <a:rPr lang="en-US" dirty="0">
                <a:effectLst>
                  <a:outerShdw blurRad="38100" dist="38100" dir="2700000" algn="tl">
                    <a:srgbClr val="000000"/>
                  </a:outerShdw>
                </a:effectLst>
              </a:rPr>
              <a:t>pp. 37-38, 81</a:t>
            </a:r>
            <a:r>
              <a:rPr lang="en-US" i="1" dirty="0">
                <a:effectLst>
                  <a:outerShdw blurRad="38100" dist="38100" dir="2700000" algn="tl">
                    <a:srgbClr val="000000"/>
                  </a:outerShdw>
                </a:effectLst>
              </a:rPr>
              <a:t>.</a:t>
            </a:r>
            <a:endParaRPr lang="en-US" altLang="en-US" i="1" dirty="0">
              <a:effectLst>
                <a:outerShdw blurRad="38100" dist="38100" dir="2700000" algn="tl">
                  <a:srgbClr val="000000"/>
                </a:outerShdw>
              </a:effectLst>
            </a:endParaRPr>
          </a:p>
        </p:txBody>
      </p:sp>
      <p:pic>
        <p:nvPicPr>
          <p:cNvPr id="2" name="Picture 1">
            <a:extLst>
              <a:ext uri="{FF2B5EF4-FFF2-40B4-BE49-F238E27FC236}">
                <a16:creationId xmlns:a16="http://schemas.microsoft.com/office/drawing/2014/main" id="{0C813C63-E666-DD8F-8692-9BE731C4B34D}"/>
              </a:ext>
            </a:extLst>
          </p:cNvPr>
          <p:cNvPicPr>
            <a:picLocks noChangeAspect="1"/>
          </p:cNvPicPr>
          <p:nvPr/>
        </p:nvPicPr>
        <p:blipFill>
          <a:blip r:embed="rId3"/>
          <a:stretch>
            <a:fillRect/>
          </a:stretch>
        </p:blipFill>
        <p:spPr>
          <a:xfrm>
            <a:off x="620751" y="217811"/>
            <a:ext cx="841693" cy="1047750"/>
          </a:xfrm>
          <a:prstGeom prst="rect">
            <a:avLst/>
          </a:prstGeom>
          <a:ln>
            <a:solidFill>
              <a:schemeClr val="tx1"/>
            </a:solidFill>
          </a:ln>
        </p:spPr>
      </p:pic>
      <p:pic>
        <p:nvPicPr>
          <p:cNvPr id="5" name="Picture 4">
            <a:extLst>
              <a:ext uri="{FF2B5EF4-FFF2-40B4-BE49-F238E27FC236}">
                <a16:creationId xmlns:a16="http://schemas.microsoft.com/office/drawing/2014/main" id="{23679320-C7AB-1B89-118C-44F6C298CC51}"/>
              </a:ext>
            </a:extLst>
          </p:cNvPr>
          <p:cNvPicPr>
            <a:picLocks noChangeAspect="1"/>
          </p:cNvPicPr>
          <p:nvPr/>
        </p:nvPicPr>
        <p:blipFill>
          <a:blip r:embed="rId4"/>
          <a:stretch>
            <a:fillRect/>
          </a:stretch>
        </p:blipFill>
        <p:spPr>
          <a:xfrm>
            <a:off x="4887056" y="4191000"/>
            <a:ext cx="2417888" cy="2286000"/>
          </a:xfrm>
          <a:prstGeom prst="rect">
            <a:avLst/>
          </a:prstGeom>
        </p:spPr>
      </p:pic>
    </p:spTree>
    <p:extLst>
      <p:ext uri="{BB962C8B-B14F-4D97-AF65-F5344CB8AC3E}">
        <p14:creationId xmlns:p14="http://schemas.microsoft.com/office/powerpoint/2010/main" val="32467837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3C94EDF5-8465-76A3-0EFB-7904E86E528D}"/>
              </a:ext>
            </a:extLst>
          </p:cNvPr>
          <p:cNvSpPr>
            <a:spLocks noGrp="1" noChangeArrowheads="1"/>
          </p:cNvSpPr>
          <p:nvPr>
            <p:ph type="title"/>
          </p:nvPr>
        </p:nvSpPr>
        <p:spPr>
          <a:xfrm>
            <a:off x="838200" y="228601"/>
            <a:ext cx="10515600" cy="914400"/>
          </a:xfrm>
        </p:spPr>
        <p:txBody>
          <a:bodyPr/>
          <a:lstStyle/>
          <a:p>
            <a:pPr algn="ct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Unique Characteristics</a:t>
            </a:r>
          </a:p>
        </p:txBody>
      </p:sp>
      <p:sp>
        <p:nvSpPr>
          <p:cNvPr id="32771" name="Rectangle 3">
            <a:extLst>
              <a:ext uri="{FF2B5EF4-FFF2-40B4-BE49-F238E27FC236}">
                <a16:creationId xmlns:a16="http://schemas.microsoft.com/office/drawing/2014/main" id="{2B1E76CC-98AE-6AFA-1301-C820E4BE99CD}"/>
              </a:ext>
            </a:extLst>
          </p:cNvPr>
          <p:cNvSpPr>
            <a:spLocks noGrp="1" noChangeArrowheads="1"/>
          </p:cNvSpPr>
          <p:nvPr>
            <p:ph idx="1"/>
          </p:nvPr>
        </p:nvSpPr>
        <p:spPr>
          <a:xfrm>
            <a:off x="597408" y="1253331"/>
            <a:ext cx="10744200" cy="4351338"/>
          </a:xfrm>
        </p:spPr>
        <p:txBody>
          <a:bodyPr/>
          <a:lstStyle/>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Sermons</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Miracles wrought by the Holy Spirit</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Background for Pauline letters</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Accurate history</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b="1" u="sng" dirty="0">
                <a:solidFill>
                  <a:srgbClr val="FFFFCC"/>
                </a:solidFill>
                <a:effectLst>
                  <a:outerShdw blurRad="38100" dist="38100" dir="2700000" algn="tl">
                    <a:srgbClr val="000000">
                      <a:alpha val="43137"/>
                    </a:srgbClr>
                  </a:outerShdw>
                </a:effectLst>
              </a:rPr>
              <a:t>Places and names</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Volume</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Gentile</a:t>
            </a:r>
          </a:p>
        </p:txBody>
      </p:sp>
      <p:pic>
        <p:nvPicPr>
          <p:cNvPr id="3" name="Picture 2">
            <a:extLst>
              <a:ext uri="{FF2B5EF4-FFF2-40B4-BE49-F238E27FC236}">
                <a16:creationId xmlns:a16="http://schemas.microsoft.com/office/drawing/2014/main" id="{C887C76F-502E-D02B-6D5B-F8D1CFF802C7}"/>
              </a:ext>
            </a:extLst>
          </p:cNvPr>
          <p:cNvPicPr>
            <a:picLocks noChangeAspect="1"/>
          </p:cNvPicPr>
          <p:nvPr/>
        </p:nvPicPr>
        <p:blipFill>
          <a:blip r:embed="rId2"/>
          <a:stretch>
            <a:fillRect/>
          </a:stretch>
        </p:blipFill>
        <p:spPr>
          <a:xfrm>
            <a:off x="7391400" y="2057400"/>
            <a:ext cx="4203192" cy="27432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09D1E721-1071-93F4-DB8B-73EDF4EC0D81}"/>
              </a:ext>
            </a:extLst>
          </p:cNvPr>
          <p:cNvPicPr>
            <a:picLocks noChangeAspect="1"/>
          </p:cNvPicPr>
          <p:nvPr/>
        </p:nvPicPr>
        <p:blipFill>
          <a:blip r:embed="rId3"/>
          <a:stretch>
            <a:fillRect/>
          </a:stretch>
        </p:blipFill>
        <p:spPr>
          <a:xfrm>
            <a:off x="10093145" y="76200"/>
            <a:ext cx="1565455" cy="1097280"/>
          </a:xfrm>
          <a:prstGeom prst="rect">
            <a:avLst/>
          </a:prstGeom>
        </p:spPr>
      </p:pic>
    </p:spTree>
    <p:extLst>
      <p:ext uri="{BB962C8B-B14F-4D97-AF65-F5344CB8AC3E}">
        <p14:creationId xmlns:p14="http://schemas.microsoft.com/office/powerpoint/2010/main" val="216987722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09B5EDC6-3683-A1A0-8B78-87B27DE88BF4}"/>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Message</a:t>
            </a:r>
          </a:p>
        </p:txBody>
      </p:sp>
      <p:sp>
        <p:nvSpPr>
          <p:cNvPr id="20483" name="Rectangle 3">
            <a:extLst>
              <a:ext uri="{FF2B5EF4-FFF2-40B4-BE49-F238E27FC236}">
                <a16:creationId xmlns:a16="http://schemas.microsoft.com/office/drawing/2014/main" id="{ED7D2624-E011-6FB4-38A6-F6F6A213652E}"/>
              </a:ext>
            </a:extLst>
          </p:cNvPr>
          <p:cNvSpPr>
            <a:spLocks noGrp="1" noChangeArrowheads="1"/>
          </p:cNvSpPr>
          <p:nvPr>
            <p:ph idx="1"/>
          </p:nvPr>
        </p:nvSpPr>
        <p:spPr>
          <a:xfrm>
            <a:off x="597408" y="1825625"/>
            <a:ext cx="10756392" cy="4351338"/>
          </a:xfrm>
        </p:spPr>
        <p:txBody>
          <a:bodyPr/>
          <a:lstStyle/>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Birth and growth of the church numerically, geographically, ethnically.</a:t>
            </a:r>
          </a:p>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Components</a:t>
            </a:r>
          </a:p>
          <a:p>
            <a:pPr marL="914400" lvl="1" indent="-457200">
              <a:lnSpc>
                <a:spcPct val="100000"/>
              </a:lnSpc>
              <a:spcBef>
                <a:spcPts val="0"/>
              </a:spcBef>
              <a:spcAft>
                <a:spcPts val="2400"/>
              </a:spcAft>
              <a:buClr>
                <a:srgbClr val="FF00FF"/>
              </a:buClr>
            </a:pPr>
            <a:r>
              <a:rPr lang="en-US" altLang="en-US" sz="3200" dirty="0"/>
              <a:t>Numerically (progress reports)</a:t>
            </a:r>
          </a:p>
          <a:p>
            <a:pPr marL="914400" lvl="1" indent="-457200">
              <a:lnSpc>
                <a:spcPct val="100000"/>
              </a:lnSpc>
              <a:spcBef>
                <a:spcPts val="0"/>
              </a:spcBef>
              <a:spcAft>
                <a:spcPts val="2400"/>
              </a:spcAft>
              <a:buClr>
                <a:srgbClr val="FF00FF"/>
              </a:buClr>
            </a:pPr>
            <a:r>
              <a:rPr lang="en-US" altLang="en-US" sz="3200" dirty="0"/>
              <a:t>Geographically (From Jerusalem to Rome)</a:t>
            </a:r>
          </a:p>
          <a:p>
            <a:pPr marL="914400" lvl="1" indent="-457200">
              <a:lnSpc>
                <a:spcPct val="100000"/>
              </a:lnSpc>
              <a:spcBef>
                <a:spcPts val="0"/>
              </a:spcBef>
              <a:spcAft>
                <a:spcPts val="2400"/>
              </a:spcAft>
              <a:buClr>
                <a:srgbClr val="FF00FF"/>
              </a:buClr>
            </a:pPr>
            <a:r>
              <a:rPr lang="en-US" altLang="en-US" sz="3200" dirty="0"/>
              <a:t>Ethnically (From Judaism to Gentile domination)</a:t>
            </a:r>
          </a:p>
        </p:txBody>
      </p:sp>
      <p:pic>
        <p:nvPicPr>
          <p:cNvPr id="3" name="Picture 2">
            <a:extLst>
              <a:ext uri="{FF2B5EF4-FFF2-40B4-BE49-F238E27FC236}">
                <a16:creationId xmlns:a16="http://schemas.microsoft.com/office/drawing/2014/main" id="{4377A79A-7613-14C2-BA31-83415FB7CC04}"/>
              </a:ext>
            </a:extLst>
          </p:cNvPr>
          <p:cNvPicPr>
            <a:picLocks noChangeAspect="1"/>
          </p:cNvPicPr>
          <p:nvPr/>
        </p:nvPicPr>
        <p:blipFill>
          <a:blip r:embed="rId2"/>
          <a:stretch>
            <a:fillRect/>
          </a:stretch>
        </p:blipFill>
        <p:spPr>
          <a:xfrm>
            <a:off x="8349742" y="2514600"/>
            <a:ext cx="3244850" cy="1828800"/>
          </a:xfrm>
          <a:prstGeom prst="rect">
            <a:avLst/>
          </a:prstGeom>
        </p:spPr>
      </p:pic>
      <p:pic>
        <p:nvPicPr>
          <p:cNvPr id="4" name="Picture 3">
            <a:extLst>
              <a:ext uri="{FF2B5EF4-FFF2-40B4-BE49-F238E27FC236}">
                <a16:creationId xmlns:a16="http://schemas.microsoft.com/office/drawing/2014/main" id="{420C5926-A2F7-109F-8A98-D6E86ECBBBBB}"/>
              </a:ext>
            </a:extLst>
          </p:cNvPr>
          <p:cNvPicPr>
            <a:picLocks noChangeAspect="1"/>
          </p:cNvPicPr>
          <p:nvPr/>
        </p:nvPicPr>
        <p:blipFill>
          <a:blip r:embed="rId3"/>
          <a:stretch>
            <a:fillRect/>
          </a:stretch>
        </p:blipFill>
        <p:spPr>
          <a:xfrm>
            <a:off x="10093145" y="76200"/>
            <a:ext cx="1565455" cy="1097280"/>
          </a:xfrm>
          <a:prstGeom prst="rect">
            <a:avLst/>
          </a:prstGeom>
        </p:spPr>
      </p:pic>
    </p:spTree>
    <p:extLst>
      <p:ext uri="{BB962C8B-B14F-4D97-AF65-F5344CB8AC3E}">
        <p14:creationId xmlns:p14="http://schemas.microsoft.com/office/powerpoint/2010/main" val="42283641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3C94EDF5-8465-76A3-0EFB-7904E86E528D}"/>
              </a:ext>
            </a:extLst>
          </p:cNvPr>
          <p:cNvSpPr>
            <a:spLocks noGrp="1" noChangeArrowheads="1"/>
          </p:cNvSpPr>
          <p:nvPr>
            <p:ph type="title"/>
          </p:nvPr>
        </p:nvSpPr>
        <p:spPr>
          <a:xfrm>
            <a:off x="838200" y="228601"/>
            <a:ext cx="10515600" cy="914400"/>
          </a:xfrm>
        </p:spPr>
        <p:txBody>
          <a:bodyPr/>
          <a:lstStyle/>
          <a:p>
            <a:pPr algn="ct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Unique Characteristics</a:t>
            </a:r>
          </a:p>
        </p:txBody>
      </p:sp>
      <p:sp>
        <p:nvSpPr>
          <p:cNvPr id="32771" name="Rectangle 3">
            <a:extLst>
              <a:ext uri="{FF2B5EF4-FFF2-40B4-BE49-F238E27FC236}">
                <a16:creationId xmlns:a16="http://schemas.microsoft.com/office/drawing/2014/main" id="{2B1E76CC-98AE-6AFA-1301-C820E4BE99CD}"/>
              </a:ext>
            </a:extLst>
          </p:cNvPr>
          <p:cNvSpPr>
            <a:spLocks noGrp="1" noChangeArrowheads="1"/>
          </p:cNvSpPr>
          <p:nvPr>
            <p:ph idx="1"/>
          </p:nvPr>
        </p:nvSpPr>
        <p:spPr>
          <a:xfrm>
            <a:off x="597408" y="1253331"/>
            <a:ext cx="10744200" cy="4351338"/>
          </a:xfrm>
        </p:spPr>
        <p:txBody>
          <a:bodyPr/>
          <a:lstStyle/>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Sermons</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Miracles wrought by the Holy Spirit</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Background for Pauline letters</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Accurate history</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Places and names</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b="1" u="sng" dirty="0">
                <a:solidFill>
                  <a:srgbClr val="FFFFCC"/>
                </a:solidFill>
                <a:effectLst>
                  <a:outerShdw blurRad="38100" dist="38100" dir="2700000" algn="tl">
                    <a:srgbClr val="000000">
                      <a:alpha val="43137"/>
                    </a:srgbClr>
                  </a:outerShdw>
                </a:effectLst>
              </a:rPr>
              <a:t>Volume</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Gentile</a:t>
            </a:r>
          </a:p>
        </p:txBody>
      </p:sp>
      <p:pic>
        <p:nvPicPr>
          <p:cNvPr id="3" name="Picture 2">
            <a:extLst>
              <a:ext uri="{FF2B5EF4-FFF2-40B4-BE49-F238E27FC236}">
                <a16:creationId xmlns:a16="http://schemas.microsoft.com/office/drawing/2014/main" id="{C887C76F-502E-D02B-6D5B-F8D1CFF802C7}"/>
              </a:ext>
            </a:extLst>
          </p:cNvPr>
          <p:cNvPicPr>
            <a:picLocks noChangeAspect="1"/>
          </p:cNvPicPr>
          <p:nvPr/>
        </p:nvPicPr>
        <p:blipFill>
          <a:blip r:embed="rId2"/>
          <a:stretch>
            <a:fillRect/>
          </a:stretch>
        </p:blipFill>
        <p:spPr>
          <a:xfrm>
            <a:off x="7391400" y="2057400"/>
            <a:ext cx="4203192" cy="27432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09D1E721-1071-93F4-DB8B-73EDF4EC0D81}"/>
              </a:ext>
            </a:extLst>
          </p:cNvPr>
          <p:cNvPicPr>
            <a:picLocks noChangeAspect="1"/>
          </p:cNvPicPr>
          <p:nvPr/>
        </p:nvPicPr>
        <p:blipFill>
          <a:blip r:embed="rId3"/>
          <a:stretch>
            <a:fillRect/>
          </a:stretch>
        </p:blipFill>
        <p:spPr>
          <a:xfrm>
            <a:off x="10093145" y="76200"/>
            <a:ext cx="1565455" cy="1097280"/>
          </a:xfrm>
          <a:prstGeom prst="rect">
            <a:avLst/>
          </a:prstGeom>
        </p:spPr>
      </p:pic>
    </p:spTree>
    <p:extLst>
      <p:ext uri="{BB962C8B-B14F-4D97-AF65-F5344CB8AC3E}">
        <p14:creationId xmlns:p14="http://schemas.microsoft.com/office/powerpoint/2010/main" val="249504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3C94EDF5-8465-76A3-0EFB-7904E86E528D}"/>
              </a:ext>
            </a:extLst>
          </p:cNvPr>
          <p:cNvSpPr>
            <a:spLocks noGrp="1" noChangeArrowheads="1"/>
          </p:cNvSpPr>
          <p:nvPr>
            <p:ph type="title"/>
          </p:nvPr>
        </p:nvSpPr>
        <p:spPr>
          <a:xfrm>
            <a:off x="838200" y="228601"/>
            <a:ext cx="10515600" cy="914400"/>
          </a:xfrm>
        </p:spPr>
        <p:txBody>
          <a:bodyPr/>
          <a:lstStyle/>
          <a:p>
            <a:pPr algn="ct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Unique Characteristics</a:t>
            </a:r>
          </a:p>
        </p:txBody>
      </p:sp>
      <p:sp>
        <p:nvSpPr>
          <p:cNvPr id="32771" name="Rectangle 3">
            <a:extLst>
              <a:ext uri="{FF2B5EF4-FFF2-40B4-BE49-F238E27FC236}">
                <a16:creationId xmlns:a16="http://schemas.microsoft.com/office/drawing/2014/main" id="{2B1E76CC-98AE-6AFA-1301-C820E4BE99CD}"/>
              </a:ext>
            </a:extLst>
          </p:cNvPr>
          <p:cNvSpPr>
            <a:spLocks noGrp="1" noChangeArrowheads="1"/>
          </p:cNvSpPr>
          <p:nvPr>
            <p:ph idx="1"/>
          </p:nvPr>
        </p:nvSpPr>
        <p:spPr>
          <a:xfrm>
            <a:off x="597408" y="1253331"/>
            <a:ext cx="10744200" cy="4351338"/>
          </a:xfrm>
        </p:spPr>
        <p:txBody>
          <a:bodyPr/>
          <a:lstStyle/>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Sermons</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Miracles wrought by the Holy Spirit</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Background for Pauline letters</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Accurate history</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Places and names</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Volume</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b="1" u="sng" dirty="0">
                <a:solidFill>
                  <a:srgbClr val="FFFFCC"/>
                </a:solidFill>
                <a:effectLst>
                  <a:outerShdw blurRad="38100" dist="38100" dir="2700000" algn="tl">
                    <a:srgbClr val="000000">
                      <a:alpha val="43137"/>
                    </a:srgbClr>
                  </a:outerShdw>
                </a:effectLst>
              </a:rPr>
              <a:t>Gentile</a:t>
            </a:r>
          </a:p>
        </p:txBody>
      </p:sp>
      <p:pic>
        <p:nvPicPr>
          <p:cNvPr id="3" name="Picture 2">
            <a:extLst>
              <a:ext uri="{FF2B5EF4-FFF2-40B4-BE49-F238E27FC236}">
                <a16:creationId xmlns:a16="http://schemas.microsoft.com/office/drawing/2014/main" id="{C887C76F-502E-D02B-6D5B-F8D1CFF802C7}"/>
              </a:ext>
            </a:extLst>
          </p:cNvPr>
          <p:cNvPicPr>
            <a:picLocks noChangeAspect="1"/>
          </p:cNvPicPr>
          <p:nvPr/>
        </p:nvPicPr>
        <p:blipFill>
          <a:blip r:embed="rId2"/>
          <a:stretch>
            <a:fillRect/>
          </a:stretch>
        </p:blipFill>
        <p:spPr>
          <a:xfrm>
            <a:off x="7391400" y="2057400"/>
            <a:ext cx="4203192" cy="27432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09D1E721-1071-93F4-DB8B-73EDF4EC0D81}"/>
              </a:ext>
            </a:extLst>
          </p:cNvPr>
          <p:cNvPicPr>
            <a:picLocks noChangeAspect="1"/>
          </p:cNvPicPr>
          <p:nvPr/>
        </p:nvPicPr>
        <p:blipFill>
          <a:blip r:embed="rId3"/>
          <a:stretch>
            <a:fillRect/>
          </a:stretch>
        </p:blipFill>
        <p:spPr>
          <a:xfrm>
            <a:off x="10093145" y="76200"/>
            <a:ext cx="1565455" cy="1097280"/>
          </a:xfrm>
          <a:prstGeom prst="rect">
            <a:avLst/>
          </a:prstGeom>
        </p:spPr>
      </p:pic>
    </p:spTree>
    <p:extLst>
      <p:ext uri="{BB962C8B-B14F-4D97-AF65-F5344CB8AC3E}">
        <p14:creationId xmlns:p14="http://schemas.microsoft.com/office/powerpoint/2010/main" val="381476455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solidFill>
                  <a:srgbClr val="00FFFF"/>
                </a:solidFill>
                <a:effectLst>
                  <a:outerShdw blurRad="38100" dist="38100" dir="2700000" algn="tl">
                    <a:srgbClr val="000000">
                      <a:alpha val="43137"/>
                    </a:srgbClr>
                  </a:outerShdw>
                </a:effectLst>
                <a:latin typeface="Calibri" panose="020F0502020204030204" pitchFamily="34" charset="0"/>
              </a:rPr>
              <a:t>Conclusion</a:t>
            </a:r>
          </a:p>
        </p:txBody>
      </p:sp>
    </p:spTree>
    <p:extLst>
      <p:ext uri="{BB962C8B-B14F-4D97-AF65-F5344CB8AC3E}">
        <p14:creationId xmlns:p14="http://schemas.microsoft.com/office/powerpoint/2010/main" val="42466020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3FBD221B-8F2F-96C1-1BA2-7C531B31AD8E}"/>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Authorship</a:t>
            </a:r>
          </a:p>
        </p:txBody>
      </p:sp>
      <p:sp>
        <p:nvSpPr>
          <p:cNvPr id="16387" name="Rectangle 3">
            <a:extLst>
              <a:ext uri="{FF2B5EF4-FFF2-40B4-BE49-F238E27FC236}">
                <a16:creationId xmlns:a16="http://schemas.microsoft.com/office/drawing/2014/main" id="{7C97A732-BB8C-830A-4D4E-4B41E1DE26A6}"/>
              </a:ext>
            </a:extLst>
          </p:cNvPr>
          <p:cNvSpPr>
            <a:spLocks noGrp="1" noChangeArrowheads="1"/>
          </p:cNvSpPr>
          <p:nvPr>
            <p:ph idx="1"/>
          </p:nvPr>
        </p:nvSpPr>
        <p:spPr>
          <a:xfrm>
            <a:off x="597408" y="1825625"/>
            <a:ext cx="10756392" cy="4351338"/>
          </a:xfrm>
        </p:spPr>
        <p:txBody>
          <a:bodyPr/>
          <a:lstStyle/>
          <a:p>
            <a:pPr marL="457200"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External: many early church fathers</a:t>
            </a:r>
          </a:p>
          <a:p>
            <a:pPr marL="457200"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Internal</a:t>
            </a:r>
          </a:p>
          <a:p>
            <a:pPr marL="914400" lvl="1" indent="-457200">
              <a:lnSpc>
                <a:spcPct val="100000"/>
              </a:lnSpc>
              <a:spcBef>
                <a:spcPts val="0"/>
              </a:spcBef>
              <a:spcAft>
                <a:spcPts val="2400"/>
              </a:spcAft>
              <a:buClr>
                <a:srgbClr val="FF00FF"/>
              </a:buClr>
            </a:pPr>
            <a:r>
              <a:rPr lang="en-US" altLang="en-US" sz="3200" dirty="0"/>
              <a:t>“We” (Acts 28:16)</a:t>
            </a:r>
          </a:p>
          <a:p>
            <a:pPr marL="914400" lvl="1" indent="-457200">
              <a:lnSpc>
                <a:spcPct val="100000"/>
              </a:lnSpc>
              <a:spcBef>
                <a:spcPts val="0"/>
              </a:spcBef>
              <a:spcAft>
                <a:spcPts val="2400"/>
              </a:spcAft>
              <a:buClr>
                <a:srgbClr val="FF00FF"/>
              </a:buClr>
            </a:pPr>
            <a:r>
              <a:rPr lang="en-US" altLang="en-US" sz="3200" dirty="0"/>
              <a:t>Similarities with the Gospel of Luke</a:t>
            </a:r>
          </a:p>
          <a:p>
            <a:pPr marL="914400" lvl="1" indent="-457200">
              <a:lnSpc>
                <a:spcPct val="100000"/>
              </a:lnSpc>
              <a:spcBef>
                <a:spcPts val="0"/>
              </a:spcBef>
              <a:spcAft>
                <a:spcPts val="2400"/>
              </a:spcAft>
              <a:buClr>
                <a:srgbClr val="FF00FF"/>
              </a:buClr>
            </a:pPr>
            <a:r>
              <a:rPr lang="en-US" altLang="en-US" sz="3200" dirty="0"/>
              <a:t>Literary ability (Col 4:14)</a:t>
            </a:r>
          </a:p>
          <a:p>
            <a:pPr marL="914400" lvl="1" indent="-457200">
              <a:lnSpc>
                <a:spcPct val="100000"/>
              </a:lnSpc>
              <a:spcBef>
                <a:spcPts val="0"/>
              </a:spcBef>
              <a:spcAft>
                <a:spcPts val="2400"/>
              </a:spcAft>
              <a:buClr>
                <a:srgbClr val="FF00FF"/>
              </a:buClr>
            </a:pPr>
            <a:r>
              <a:rPr lang="en-US" altLang="en-US" sz="3200" dirty="0"/>
              <a:t>Affiliation with Paul (2 Tim 4:11)</a:t>
            </a:r>
          </a:p>
        </p:txBody>
      </p:sp>
      <p:pic>
        <p:nvPicPr>
          <p:cNvPr id="5" name="Picture 4">
            <a:extLst>
              <a:ext uri="{FF2B5EF4-FFF2-40B4-BE49-F238E27FC236}">
                <a16:creationId xmlns:a16="http://schemas.microsoft.com/office/drawing/2014/main" id="{26C32607-6C39-1F49-262D-FAC18EB13BC7}"/>
              </a:ext>
            </a:extLst>
          </p:cNvPr>
          <p:cNvPicPr>
            <a:picLocks noChangeAspect="1"/>
          </p:cNvPicPr>
          <p:nvPr/>
        </p:nvPicPr>
        <p:blipFill>
          <a:blip r:embed="rId2"/>
          <a:stretch>
            <a:fillRect/>
          </a:stretch>
        </p:blipFill>
        <p:spPr>
          <a:xfrm>
            <a:off x="7479792" y="2094271"/>
            <a:ext cx="4114800" cy="2669458"/>
          </a:xfrm>
          <a:prstGeom prst="rect">
            <a:avLst/>
          </a:prstGeom>
        </p:spPr>
      </p:pic>
      <p:pic>
        <p:nvPicPr>
          <p:cNvPr id="3" name="Picture 2">
            <a:extLst>
              <a:ext uri="{FF2B5EF4-FFF2-40B4-BE49-F238E27FC236}">
                <a16:creationId xmlns:a16="http://schemas.microsoft.com/office/drawing/2014/main" id="{DB6AF926-F08B-6832-596D-F623EE650513}"/>
              </a:ext>
            </a:extLst>
          </p:cNvPr>
          <p:cNvPicPr>
            <a:picLocks noChangeAspect="1"/>
          </p:cNvPicPr>
          <p:nvPr/>
        </p:nvPicPr>
        <p:blipFill>
          <a:blip r:embed="rId3"/>
          <a:stretch>
            <a:fillRect/>
          </a:stretch>
        </p:blipFill>
        <p:spPr>
          <a:xfrm>
            <a:off x="10093145" y="76200"/>
            <a:ext cx="1565455" cy="1097280"/>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DD19462B-AB64-FEAA-CB6A-8BA8A2221C27}"/>
              </a:ext>
            </a:extLst>
          </p:cNvPr>
          <p:cNvSpPr>
            <a:spLocks noGrp="1" noChangeArrowheads="1"/>
          </p:cNvSpPr>
          <p:nvPr>
            <p:ph type="title"/>
          </p:nvPr>
        </p:nvSpPr>
        <p:spPr>
          <a:xfrm>
            <a:off x="838200" y="228600"/>
            <a:ext cx="10515600" cy="868363"/>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Introductory Matters</a:t>
            </a:r>
          </a:p>
        </p:txBody>
      </p:sp>
      <p:sp>
        <p:nvSpPr>
          <p:cNvPr id="3075" name="Rectangle 3">
            <a:extLst>
              <a:ext uri="{FF2B5EF4-FFF2-40B4-BE49-F238E27FC236}">
                <a16:creationId xmlns:a16="http://schemas.microsoft.com/office/drawing/2014/main" id="{4AA1306F-D081-BE45-155C-DA71BD2CADEA}"/>
              </a:ext>
            </a:extLst>
          </p:cNvPr>
          <p:cNvSpPr>
            <a:spLocks noGrp="1" noChangeArrowheads="1"/>
          </p:cNvSpPr>
          <p:nvPr>
            <p:ph idx="1"/>
          </p:nvPr>
        </p:nvSpPr>
        <p:spPr>
          <a:xfrm>
            <a:off x="838200" y="1600200"/>
            <a:ext cx="4800600" cy="4351338"/>
          </a:xfrm>
        </p:spPr>
        <p:txBody>
          <a:bodyPr rtlCol="0">
            <a:noAutofit/>
          </a:bodyPr>
          <a:lstStyle/>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Title</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Authorship</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Biography</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Place of writing</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Recipient</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Purpose</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Message</a:t>
            </a:r>
          </a:p>
        </p:txBody>
      </p:sp>
      <p:sp>
        <p:nvSpPr>
          <p:cNvPr id="2" name="Rectangle 3">
            <a:extLst>
              <a:ext uri="{FF2B5EF4-FFF2-40B4-BE49-F238E27FC236}">
                <a16:creationId xmlns:a16="http://schemas.microsoft.com/office/drawing/2014/main" id="{D43591D8-A60F-28BE-07C2-93BC7C99E32E}"/>
              </a:ext>
            </a:extLst>
          </p:cNvPr>
          <p:cNvSpPr txBox="1">
            <a:spLocks noChangeArrowheads="1"/>
          </p:cNvSpPr>
          <p:nvPr/>
        </p:nvSpPr>
        <p:spPr bwMode="auto">
          <a:xfrm>
            <a:off x="7010400" y="1603375"/>
            <a:ext cx="45720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Method</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Sources</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Date</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Structure</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Scope</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Themes</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Unique characteristics</a:t>
            </a:r>
          </a:p>
        </p:txBody>
      </p:sp>
      <p:pic>
        <p:nvPicPr>
          <p:cNvPr id="4" name="Picture 3">
            <a:extLst>
              <a:ext uri="{FF2B5EF4-FFF2-40B4-BE49-F238E27FC236}">
                <a16:creationId xmlns:a16="http://schemas.microsoft.com/office/drawing/2014/main" id="{B923E5E4-4C82-A19B-0D66-EBE0CEAC5055}"/>
              </a:ext>
            </a:extLst>
          </p:cNvPr>
          <p:cNvPicPr>
            <a:picLocks noChangeAspect="1"/>
          </p:cNvPicPr>
          <p:nvPr/>
        </p:nvPicPr>
        <p:blipFill>
          <a:blip r:embed="rId2"/>
          <a:stretch>
            <a:fillRect/>
          </a:stretch>
        </p:blipFill>
        <p:spPr>
          <a:xfrm>
            <a:off x="10093145" y="76200"/>
            <a:ext cx="1565455" cy="1097280"/>
          </a:xfrm>
          <a:prstGeom prst="rect">
            <a:avLst/>
          </a:prstGeom>
        </p:spPr>
      </p:pic>
    </p:spTree>
    <p:extLst>
      <p:ext uri="{BB962C8B-B14F-4D97-AF65-F5344CB8AC3E}">
        <p14:creationId xmlns:p14="http://schemas.microsoft.com/office/powerpoint/2010/main" val="35291748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DD19462B-AB64-FEAA-CB6A-8BA8A2221C27}"/>
              </a:ext>
            </a:extLst>
          </p:cNvPr>
          <p:cNvSpPr>
            <a:spLocks noGrp="1" noChangeArrowheads="1"/>
          </p:cNvSpPr>
          <p:nvPr>
            <p:ph type="title"/>
          </p:nvPr>
        </p:nvSpPr>
        <p:spPr>
          <a:xfrm>
            <a:off x="838200" y="228600"/>
            <a:ext cx="10515600" cy="868363"/>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Introductory Matters</a:t>
            </a:r>
          </a:p>
        </p:txBody>
      </p:sp>
      <p:sp>
        <p:nvSpPr>
          <p:cNvPr id="3075" name="Rectangle 3">
            <a:extLst>
              <a:ext uri="{FF2B5EF4-FFF2-40B4-BE49-F238E27FC236}">
                <a16:creationId xmlns:a16="http://schemas.microsoft.com/office/drawing/2014/main" id="{4AA1306F-D081-BE45-155C-DA71BD2CADEA}"/>
              </a:ext>
            </a:extLst>
          </p:cNvPr>
          <p:cNvSpPr>
            <a:spLocks noGrp="1" noChangeArrowheads="1"/>
          </p:cNvSpPr>
          <p:nvPr>
            <p:ph idx="1"/>
          </p:nvPr>
        </p:nvSpPr>
        <p:spPr>
          <a:xfrm>
            <a:off x="838200" y="1600200"/>
            <a:ext cx="4800600" cy="4351338"/>
          </a:xfrm>
        </p:spPr>
        <p:txBody>
          <a:bodyPr rtlCol="0">
            <a:noAutofit/>
          </a:bodyPr>
          <a:lstStyle/>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Title</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Authorship</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Biography</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Place of writing</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Recipient</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Purpose</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Message</a:t>
            </a:r>
          </a:p>
        </p:txBody>
      </p:sp>
      <p:sp>
        <p:nvSpPr>
          <p:cNvPr id="2" name="Rectangle 3">
            <a:extLst>
              <a:ext uri="{FF2B5EF4-FFF2-40B4-BE49-F238E27FC236}">
                <a16:creationId xmlns:a16="http://schemas.microsoft.com/office/drawing/2014/main" id="{D43591D8-A60F-28BE-07C2-93BC7C99E32E}"/>
              </a:ext>
            </a:extLst>
          </p:cNvPr>
          <p:cNvSpPr txBox="1">
            <a:spLocks noChangeArrowheads="1"/>
          </p:cNvSpPr>
          <p:nvPr/>
        </p:nvSpPr>
        <p:spPr bwMode="auto">
          <a:xfrm>
            <a:off x="7010400" y="1603375"/>
            <a:ext cx="45720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Method</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Sources</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Date</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Structure</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Scope</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Themes</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Unique characteristics</a:t>
            </a:r>
          </a:p>
        </p:txBody>
      </p:sp>
      <p:pic>
        <p:nvPicPr>
          <p:cNvPr id="4" name="Picture 3">
            <a:extLst>
              <a:ext uri="{FF2B5EF4-FFF2-40B4-BE49-F238E27FC236}">
                <a16:creationId xmlns:a16="http://schemas.microsoft.com/office/drawing/2014/main" id="{EBEE911A-CB06-BF7C-7167-7DDE883FD35A}"/>
              </a:ext>
            </a:extLst>
          </p:cNvPr>
          <p:cNvPicPr>
            <a:picLocks noChangeAspect="1"/>
          </p:cNvPicPr>
          <p:nvPr/>
        </p:nvPicPr>
        <p:blipFill>
          <a:blip r:embed="rId2"/>
          <a:stretch>
            <a:fillRect/>
          </a:stretch>
        </p:blipFill>
        <p:spPr>
          <a:xfrm>
            <a:off x="10093145" y="76200"/>
            <a:ext cx="1565455" cy="1097280"/>
          </a:xfrm>
          <a:prstGeom prst="rect">
            <a:avLst/>
          </a:prstGeom>
        </p:spPr>
      </p:pic>
    </p:spTree>
    <p:extLst>
      <p:ext uri="{BB962C8B-B14F-4D97-AF65-F5344CB8AC3E}">
        <p14:creationId xmlns:p14="http://schemas.microsoft.com/office/powerpoint/2010/main" val="2414184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1A4856C2-4DCD-9A48-26C1-C41F35E0A550}"/>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Biography</a:t>
            </a:r>
          </a:p>
        </p:txBody>
      </p:sp>
      <p:sp>
        <p:nvSpPr>
          <p:cNvPr id="17411" name="Rectangle 3">
            <a:extLst>
              <a:ext uri="{FF2B5EF4-FFF2-40B4-BE49-F238E27FC236}">
                <a16:creationId xmlns:a16="http://schemas.microsoft.com/office/drawing/2014/main" id="{7564BA3A-79D8-515A-B7AD-174B2633317A}"/>
              </a:ext>
            </a:extLst>
          </p:cNvPr>
          <p:cNvSpPr>
            <a:spLocks noGrp="1" noChangeArrowheads="1"/>
          </p:cNvSpPr>
          <p:nvPr>
            <p:ph idx="1"/>
          </p:nvPr>
        </p:nvSpPr>
        <p:spPr>
          <a:xfrm>
            <a:off x="609600" y="1825625"/>
            <a:ext cx="10744200" cy="4351338"/>
          </a:xfrm>
        </p:spPr>
        <p:txBody>
          <a:bodyPr/>
          <a:lstStyle/>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Paul’s companion (2 Tim 4:11)</a:t>
            </a:r>
          </a:p>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Physician (Col 4:14)</a:t>
            </a:r>
          </a:p>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t>Gentile</a:t>
            </a:r>
          </a:p>
          <a:p>
            <a:pPr marL="1371600" lvl="2" indent="-457200">
              <a:lnSpc>
                <a:spcPct val="100000"/>
              </a:lnSpc>
              <a:spcBef>
                <a:spcPts val="0"/>
              </a:spcBef>
              <a:spcAft>
                <a:spcPts val="2400"/>
              </a:spcAft>
              <a:buClr>
                <a:srgbClr val="FFC000"/>
              </a:buClr>
            </a:pPr>
            <a:r>
              <a:rPr lang="en-US" altLang="en-US" sz="3200" dirty="0"/>
              <a:t>Col 4:11</a:t>
            </a:r>
          </a:p>
          <a:p>
            <a:pPr marL="1371600" lvl="2" indent="-457200">
              <a:lnSpc>
                <a:spcPct val="100000"/>
              </a:lnSpc>
              <a:spcBef>
                <a:spcPts val="0"/>
              </a:spcBef>
              <a:spcAft>
                <a:spcPts val="2400"/>
              </a:spcAft>
              <a:buClr>
                <a:srgbClr val="FFC000"/>
              </a:buClr>
            </a:pPr>
            <a:r>
              <a:rPr lang="en-US" altLang="en-US" sz="3200" dirty="0"/>
              <a:t>Acts 1:19</a:t>
            </a:r>
          </a:p>
        </p:txBody>
      </p:sp>
      <p:pic>
        <p:nvPicPr>
          <p:cNvPr id="3" name="Picture 2">
            <a:extLst>
              <a:ext uri="{FF2B5EF4-FFF2-40B4-BE49-F238E27FC236}">
                <a16:creationId xmlns:a16="http://schemas.microsoft.com/office/drawing/2014/main" id="{580B6ED7-5A18-1BB7-37B7-DFE364C32A26}"/>
              </a:ext>
            </a:extLst>
          </p:cNvPr>
          <p:cNvPicPr>
            <a:picLocks noChangeAspect="1"/>
          </p:cNvPicPr>
          <p:nvPr/>
        </p:nvPicPr>
        <p:blipFill>
          <a:blip r:embed="rId2"/>
          <a:stretch>
            <a:fillRect/>
          </a:stretch>
        </p:blipFill>
        <p:spPr>
          <a:xfrm>
            <a:off x="7479792" y="2094271"/>
            <a:ext cx="4114800" cy="2669458"/>
          </a:xfrm>
          <a:prstGeom prst="rect">
            <a:avLst/>
          </a:prstGeom>
        </p:spPr>
      </p:pic>
      <p:pic>
        <p:nvPicPr>
          <p:cNvPr id="4" name="Picture 3">
            <a:extLst>
              <a:ext uri="{FF2B5EF4-FFF2-40B4-BE49-F238E27FC236}">
                <a16:creationId xmlns:a16="http://schemas.microsoft.com/office/drawing/2014/main" id="{D2BDD4C4-1671-921F-0DB5-6309C9E4E9B0}"/>
              </a:ext>
            </a:extLst>
          </p:cNvPr>
          <p:cNvPicPr>
            <a:picLocks noChangeAspect="1"/>
          </p:cNvPicPr>
          <p:nvPr/>
        </p:nvPicPr>
        <p:blipFill>
          <a:blip r:embed="rId3"/>
          <a:stretch>
            <a:fillRect/>
          </a:stretch>
        </p:blipFill>
        <p:spPr>
          <a:xfrm>
            <a:off x="10093145" y="76200"/>
            <a:ext cx="1565455" cy="109728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DD19462B-AB64-FEAA-CB6A-8BA8A2221C27}"/>
              </a:ext>
            </a:extLst>
          </p:cNvPr>
          <p:cNvSpPr>
            <a:spLocks noGrp="1" noChangeArrowheads="1"/>
          </p:cNvSpPr>
          <p:nvPr>
            <p:ph type="title"/>
          </p:nvPr>
        </p:nvSpPr>
        <p:spPr>
          <a:xfrm>
            <a:off x="838200" y="228600"/>
            <a:ext cx="10515600" cy="868363"/>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Introductory Matters</a:t>
            </a:r>
          </a:p>
        </p:txBody>
      </p:sp>
      <p:sp>
        <p:nvSpPr>
          <p:cNvPr id="3075" name="Rectangle 3">
            <a:extLst>
              <a:ext uri="{FF2B5EF4-FFF2-40B4-BE49-F238E27FC236}">
                <a16:creationId xmlns:a16="http://schemas.microsoft.com/office/drawing/2014/main" id="{4AA1306F-D081-BE45-155C-DA71BD2CADEA}"/>
              </a:ext>
            </a:extLst>
          </p:cNvPr>
          <p:cNvSpPr>
            <a:spLocks noGrp="1" noChangeArrowheads="1"/>
          </p:cNvSpPr>
          <p:nvPr>
            <p:ph idx="1"/>
          </p:nvPr>
        </p:nvSpPr>
        <p:spPr>
          <a:xfrm>
            <a:off x="838200" y="1600200"/>
            <a:ext cx="4800600" cy="4351338"/>
          </a:xfrm>
        </p:spPr>
        <p:txBody>
          <a:bodyPr rtlCol="0">
            <a:noAutofit/>
          </a:bodyPr>
          <a:lstStyle/>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Title</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Authorship</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Biography</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Place of writing</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Recipient</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Purpose</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Message</a:t>
            </a:r>
          </a:p>
        </p:txBody>
      </p:sp>
      <p:sp>
        <p:nvSpPr>
          <p:cNvPr id="2" name="Rectangle 3">
            <a:extLst>
              <a:ext uri="{FF2B5EF4-FFF2-40B4-BE49-F238E27FC236}">
                <a16:creationId xmlns:a16="http://schemas.microsoft.com/office/drawing/2014/main" id="{D43591D8-A60F-28BE-07C2-93BC7C99E32E}"/>
              </a:ext>
            </a:extLst>
          </p:cNvPr>
          <p:cNvSpPr txBox="1">
            <a:spLocks noChangeArrowheads="1"/>
          </p:cNvSpPr>
          <p:nvPr/>
        </p:nvSpPr>
        <p:spPr bwMode="auto">
          <a:xfrm>
            <a:off x="7010400" y="1603375"/>
            <a:ext cx="45720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Method</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Sources</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Date</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Structure</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Scope</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Themes</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Unique characteristics</a:t>
            </a:r>
          </a:p>
        </p:txBody>
      </p:sp>
      <p:pic>
        <p:nvPicPr>
          <p:cNvPr id="4" name="Picture 3">
            <a:extLst>
              <a:ext uri="{FF2B5EF4-FFF2-40B4-BE49-F238E27FC236}">
                <a16:creationId xmlns:a16="http://schemas.microsoft.com/office/drawing/2014/main" id="{D26CAE18-FE93-E78A-2D3B-ACEB9AEEB0D8}"/>
              </a:ext>
            </a:extLst>
          </p:cNvPr>
          <p:cNvPicPr>
            <a:picLocks noChangeAspect="1"/>
          </p:cNvPicPr>
          <p:nvPr/>
        </p:nvPicPr>
        <p:blipFill>
          <a:blip r:embed="rId2"/>
          <a:stretch>
            <a:fillRect/>
          </a:stretch>
        </p:blipFill>
        <p:spPr>
          <a:xfrm>
            <a:off x="10093145" y="76200"/>
            <a:ext cx="1565455" cy="1097280"/>
          </a:xfrm>
          <a:prstGeom prst="rect">
            <a:avLst/>
          </a:prstGeom>
        </p:spPr>
      </p:pic>
    </p:spTree>
    <p:extLst>
      <p:ext uri="{BB962C8B-B14F-4D97-AF65-F5344CB8AC3E}">
        <p14:creationId xmlns:p14="http://schemas.microsoft.com/office/powerpoint/2010/main" val="280575833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8714"/>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748</TotalTime>
  <Words>2001</Words>
  <Application>Microsoft Office PowerPoint</Application>
  <PresentationFormat>Widescreen</PresentationFormat>
  <Paragraphs>530</Paragraphs>
  <Slides>60</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60</vt:i4>
      </vt:variant>
    </vt:vector>
  </HeadingPairs>
  <TitlesOfParts>
    <vt:vector size="65" baseType="lpstr">
      <vt:lpstr>Arial</vt:lpstr>
      <vt:lpstr>Calibri</vt:lpstr>
      <vt:lpstr>Calibri Light</vt:lpstr>
      <vt:lpstr>Wingdings</vt:lpstr>
      <vt:lpstr>Office Theme</vt:lpstr>
      <vt:lpstr>PowerPoint Presentation</vt:lpstr>
      <vt:lpstr>Introductory Matters</vt:lpstr>
      <vt:lpstr>Introductory Matters</vt:lpstr>
      <vt:lpstr>Title</vt:lpstr>
      <vt:lpstr>Introductory Matters</vt:lpstr>
      <vt:lpstr>Authorship</vt:lpstr>
      <vt:lpstr>Introductory Matters</vt:lpstr>
      <vt:lpstr>Biography</vt:lpstr>
      <vt:lpstr>Introductory Matters</vt:lpstr>
      <vt:lpstr>Place of Writing</vt:lpstr>
      <vt:lpstr>Introductory Matters</vt:lpstr>
      <vt:lpstr>Recipient</vt:lpstr>
      <vt:lpstr>PowerPoint Presentation</vt:lpstr>
      <vt:lpstr>Introductory Matters</vt:lpstr>
      <vt:lpstr>Purpose</vt:lpstr>
      <vt:lpstr>Introductory Matters</vt:lpstr>
      <vt:lpstr>Message</vt:lpstr>
      <vt:lpstr>Introductory Matters</vt:lpstr>
      <vt:lpstr>Method</vt:lpstr>
      <vt:lpstr>Introductory Matters</vt:lpstr>
      <vt:lpstr>Sources</vt:lpstr>
      <vt:lpstr>Introductory Matters</vt:lpstr>
      <vt:lpstr>Date: A.D. 60-62</vt:lpstr>
      <vt:lpstr>Introductory Matters</vt:lpstr>
      <vt:lpstr>PowerPoint Presentation</vt:lpstr>
      <vt:lpstr>Revelation 1:19</vt:lpstr>
      <vt:lpstr>PowerPoint Presentation</vt:lpstr>
      <vt:lpstr>Structure (Acts 1:8)</vt:lpstr>
      <vt:lpstr>Introductory Matters</vt:lpstr>
      <vt:lpstr>Scope = 29 years</vt:lpstr>
      <vt:lpstr>Introductory Matters</vt:lpstr>
      <vt:lpstr>Themes</vt:lpstr>
      <vt:lpstr>Themes</vt:lpstr>
      <vt:lpstr>PowerPoint Presentation</vt:lpstr>
      <vt:lpstr>PowerPoint Presentation</vt:lpstr>
      <vt:lpstr>PowerPoint Presentation</vt:lpstr>
      <vt:lpstr>Themes</vt:lpstr>
      <vt:lpstr>Themes</vt:lpstr>
      <vt:lpstr>TRANSITIONS</vt:lpstr>
      <vt:lpstr>PowerPoint Presentation</vt:lpstr>
      <vt:lpstr>PowerPoint Presentation</vt:lpstr>
      <vt:lpstr>PowerPoint Presentation</vt:lpstr>
      <vt:lpstr>Themes</vt:lpstr>
      <vt:lpstr>Themes</vt:lpstr>
      <vt:lpstr>Introductory Matters</vt:lpstr>
      <vt:lpstr>Unique Characteristics</vt:lpstr>
      <vt:lpstr>Unique Characteristics</vt:lpstr>
      <vt:lpstr>Unique Characteristics</vt:lpstr>
      <vt:lpstr>Unique Characteristics</vt:lpstr>
      <vt:lpstr>Order of Paul’s Letters</vt:lpstr>
      <vt:lpstr>PowerPoint Presentation</vt:lpstr>
      <vt:lpstr>Unique Characteristics</vt:lpstr>
      <vt:lpstr>PowerPoint Presentation</vt:lpstr>
      <vt:lpstr>PowerPoint Presentation</vt:lpstr>
      <vt:lpstr>Unique Characteristics</vt:lpstr>
      <vt:lpstr>Message</vt:lpstr>
      <vt:lpstr>Unique Characteristics</vt:lpstr>
      <vt:lpstr>Unique Characteristics</vt:lpstr>
      <vt:lpstr>Conclusion</vt:lpstr>
      <vt:lpstr>Introductory Matters</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002 Acts Introduction 16X9 - Part 2</dc:title>
  <dc:subject>ACTS</dc:subject>
  <dc:creator>A. Woods</dc:creator>
  <cp:lastModifiedBy>Jim McGowan</cp:lastModifiedBy>
  <cp:revision>90</cp:revision>
  <cp:lastPrinted>2022-11-01T22:12:18Z</cp:lastPrinted>
  <dcterms:created xsi:type="dcterms:W3CDTF">2009-01-10T23:45:31Z</dcterms:created>
  <dcterms:modified xsi:type="dcterms:W3CDTF">2022-11-09T18:22:16Z</dcterms:modified>
</cp:coreProperties>
</file>