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094" r:id="rId2"/>
    <p:sldId id="2064" r:id="rId3"/>
    <p:sldId id="1984" r:id="rId4"/>
    <p:sldId id="7886" r:id="rId5"/>
    <p:sldId id="7802" r:id="rId6"/>
    <p:sldId id="1985" r:id="rId7"/>
    <p:sldId id="2039" r:id="rId8"/>
    <p:sldId id="7909" r:id="rId9"/>
    <p:sldId id="9169" r:id="rId10"/>
    <p:sldId id="9285" r:id="rId11"/>
    <p:sldId id="9286" r:id="rId12"/>
    <p:sldId id="9236" r:id="rId13"/>
    <p:sldId id="9287" r:id="rId14"/>
    <p:sldId id="9122" r:id="rId15"/>
    <p:sldId id="9288" r:id="rId16"/>
    <p:sldId id="9336" r:id="rId17"/>
    <p:sldId id="9299" r:id="rId18"/>
    <p:sldId id="7764" r:id="rId19"/>
    <p:sldId id="1988" r:id="rId20"/>
    <p:sldId id="7835" r:id="rId21"/>
    <p:sldId id="9252" r:id="rId22"/>
    <p:sldId id="9300" r:id="rId23"/>
    <p:sldId id="9253" r:id="rId24"/>
    <p:sldId id="9301" r:id="rId25"/>
    <p:sldId id="9198" r:id="rId26"/>
    <p:sldId id="9313" r:id="rId27"/>
    <p:sldId id="9113" r:id="rId28"/>
    <p:sldId id="9314" r:id="rId29"/>
    <p:sldId id="9254" r:id="rId30"/>
    <p:sldId id="9280" r:id="rId31"/>
    <p:sldId id="9279" r:id="rId32"/>
    <p:sldId id="9281" r:id="rId33"/>
    <p:sldId id="9315" r:id="rId34"/>
    <p:sldId id="9282" r:id="rId35"/>
    <p:sldId id="9283" r:id="rId36"/>
    <p:sldId id="9302" r:id="rId37"/>
    <p:sldId id="9202" r:id="rId38"/>
    <p:sldId id="9316" r:id="rId39"/>
    <p:sldId id="9317" r:id="rId40"/>
    <p:sldId id="9342" r:id="rId41"/>
    <p:sldId id="9343" r:id="rId42"/>
    <p:sldId id="9344" r:id="rId43"/>
    <p:sldId id="9345" r:id="rId44"/>
    <p:sldId id="9346" r:id="rId45"/>
    <p:sldId id="9096" r:id="rId46"/>
    <p:sldId id="9105" r:id="rId47"/>
    <p:sldId id="9106" r:id="rId48"/>
    <p:sldId id="9318" r:id="rId49"/>
    <p:sldId id="9255" r:id="rId50"/>
    <p:sldId id="9021" r:id="rId51"/>
    <p:sldId id="9166" r:id="rId52"/>
    <p:sldId id="9303" r:id="rId53"/>
    <p:sldId id="9256" r:id="rId54"/>
    <p:sldId id="9335" r:id="rId55"/>
    <p:sldId id="9337" r:id="rId56"/>
    <p:sldId id="9258" r:id="rId57"/>
    <p:sldId id="9259" r:id="rId58"/>
    <p:sldId id="5135" r:id="rId59"/>
    <p:sldId id="9339" r:id="rId60"/>
    <p:sldId id="9338" r:id="rId61"/>
    <p:sldId id="9340" r:id="rId62"/>
    <p:sldId id="9341" r:id="rId63"/>
    <p:sldId id="7975"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66FF"/>
    <a:srgbClr val="00FF00"/>
    <a:srgbClr val="99FFCC"/>
    <a:srgbClr val="FF99FF"/>
    <a:srgbClr val="FF00FF"/>
    <a:srgbClr val="00CCFF"/>
    <a:srgbClr val="000066"/>
    <a:srgbClr val="4D4D4D"/>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BD8BB-DEFA-4667-AE72-49B31FC441A9}" v="10" dt="2022-10-23T17:20:25.22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3" autoAdjust="0"/>
    <p:restoredTop sz="95428" autoAdjust="0"/>
  </p:normalViewPr>
  <p:slideViewPr>
    <p:cSldViewPr>
      <p:cViewPr varScale="1">
        <p:scale>
          <a:sx n="110" d="100"/>
          <a:sy n="110" d="100"/>
        </p:scale>
        <p:origin x="442"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52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097 - 25v12-18 </a:t>
            </a:r>
          </a:p>
          <a:p>
            <a:pPr>
              <a:defRPr/>
            </a:pPr>
            <a:r>
              <a:rPr lang="en-US" sz="1600" dirty="0"/>
              <a:t>11-06-2022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11/6/2022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103863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055689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154217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58910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384477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63</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11/6/2022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147523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 id="2147488922"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62590350-AC5E-23A3-1428-73CA88EDF0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625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43C64A99-4DDC-88B0-25AC-829F222E47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0398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39033218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20ED0F8E-C56E-8C60-9E94-575BB4BE90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246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25:7-11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Death</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age (7)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death (8)</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burial (9-10)</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blessing (11)</a:t>
            </a:r>
          </a:p>
        </p:txBody>
      </p:sp>
      <p:pic>
        <p:nvPicPr>
          <p:cNvPr id="2" name="Picture 1">
            <a:extLst>
              <a:ext uri="{FF2B5EF4-FFF2-40B4-BE49-F238E27FC236}">
                <a16:creationId xmlns:a16="http://schemas.microsoft.com/office/drawing/2014/main" id="{B6168223-3052-3CBE-040C-7B8D7E609D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1531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Ishmael’s </a:t>
            </a:r>
            <a:r>
              <a:rPr lang="en-US" b="1" i="1" u="sng" dirty="0" err="1">
                <a:solidFill>
                  <a:srgbClr val="FFFFCC"/>
                </a:solidFill>
                <a:effectLst>
                  <a:outerShdw blurRad="38100" dist="38100" dir="2700000" algn="tl">
                    <a:srgbClr val="000000">
                      <a:alpha val="43137"/>
                    </a:srgbClr>
                  </a:outerShdw>
                </a:effectLst>
              </a:rPr>
              <a:t>Toledoth</a:t>
            </a:r>
            <a:r>
              <a:rPr lang="en-US" b="1" u="sng" dirty="0">
                <a:solidFill>
                  <a:srgbClr val="FFFFCC"/>
                </a:solidFill>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C86C899F-AC6C-0AED-7B0E-D179FBDE0D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806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48BED2A8-8357-7B9A-CCF5-B9E892E02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524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a:t>
            </a:r>
            <a:r>
              <a:rPr lang="en-US" b="1" i="1" u="sng" dirty="0" err="1">
                <a:solidFill>
                  <a:srgbClr val="FFFFCC"/>
                </a:solidFill>
                <a:effectLst>
                  <a:outerShdw blurRad="38100" dist="38100" dir="2700000" algn="tl">
                    <a:srgbClr val="000000">
                      <a:alpha val="43137"/>
                    </a:srgbClr>
                  </a:outerShdw>
                </a:effectLst>
              </a:rPr>
              <a:t>toledoth</a:t>
            </a:r>
            <a:r>
              <a:rPr lang="en-US" b="1" u="sng" dirty="0">
                <a:solidFill>
                  <a:srgbClr val="FFFFCC"/>
                </a:solidFill>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48BED2A8-8357-7B9A-CCF5-B9E892E02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496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extLst>
      <p:ext uri="{BB962C8B-B14F-4D97-AF65-F5344CB8AC3E}">
        <p14:creationId xmlns:p14="http://schemas.microsoft.com/office/powerpoint/2010/main" val="3580029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3080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3"/>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44E9C789-ACA5-45C1-BEFD-DEEDC5205977}"/>
              </a:ext>
            </a:extLst>
          </p:cNvPr>
          <p:cNvSpPr txBox="1"/>
          <p:nvPr/>
        </p:nvSpPr>
        <p:spPr>
          <a:xfrm>
            <a:off x="609600" y="0"/>
            <a:ext cx="10972800" cy="4801314"/>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 </a:t>
            </a:r>
          </a:p>
          <a:p>
            <a:pPr marL="0" marR="0" algn="just">
              <a:spcBef>
                <a:spcPts val="0"/>
              </a:spcBef>
              <a:spcAft>
                <a:spcPts val="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Inasmuch 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it seemed fitting for me as well, having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a:t>
            </a:r>
            <a:r>
              <a:rPr lang="en-US" sz="3200" i="1" dirty="0">
                <a:effectLst>
                  <a:outerShdw blurRad="38100" dist="38100" dir="2700000" algn="tl">
                    <a:srgbClr val="000000">
                      <a:alpha val="43137"/>
                    </a:srgbClr>
                  </a:outerShdw>
                </a:effectLst>
                <a:latin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rPr>
              <a:t> out for you in consecutive order, most excellent Theophilus;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so that you may know the exact truth about the things you have been taught. </a:t>
            </a:r>
          </a:p>
        </p:txBody>
      </p:sp>
    </p:spTree>
    <p:extLst>
      <p:ext uri="{BB962C8B-B14F-4D97-AF65-F5344CB8AC3E}">
        <p14:creationId xmlns:p14="http://schemas.microsoft.com/office/powerpoint/2010/main" val="54324214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purpose of recording the death of Ishmael here, which is not a strict chronological sequence, is to continue the author’s pattern in the book, which is to dispense with the non-seed line before dealing with the main seed line, in this case Ishmael’s half-brother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054074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0923C5F0-4FAE-8A32-E2AF-C0DC3604B5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8570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‒24</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01831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50F99D44-B262-77E1-7C80-CB0A00B55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3155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25:13-16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12 sons</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277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F27FBAB2-1161-FEF8-FDCC-DEDBFA522A03}"/>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kern="0">
                <a:effectLst>
                  <a:outerShdw blurRad="38100" dist="38100" dir="2700000" algn="tl">
                    <a:srgbClr val="000000">
                      <a:alpha val="43137"/>
                    </a:srgbClr>
                  </a:outerShdw>
                </a:effectLst>
              </a:rPr>
              <a:t>Genesis 25:13-16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Ishmael’s 12 sons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63767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0" cy="6583680"/>
          </a:xfrm>
          <a:prstGeom prst="rect">
            <a:avLst/>
          </a:prstGeom>
        </p:spPr>
      </p:pic>
    </p:spTree>
    <p:extLst>
      <p:ext uri="{BB962C8B-B14F-4D97-AF65-F5344CB8AC3E}">
        <p14:creationId xmlns:p14="http://schemas.microsoft.com/office/powerpoint/2010/main" val="20290268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A36314C1-B757-AED4-6AB9-945C2B171C6A}"/>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kern="0">
                <a:effectLst>
                  <a:outerShdw blurRad="38100" dist="38100" dir="2700000" algn="tl">
                    <a:srgbClr val="000000">
                      <a:alpha val="43137"/>
                    </a:srgbClr>
                  </a:outerShdw>
                </a:effectLst>
              </a:rPr>
              <a:t>Genesis 25:13-16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Ishmael’s 12 sons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682310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bassador for Christ Ministries, Inc. - #160/Genesis 25Abraham and ...">
            <a:extLst>
              <a:ext uri="{FF2B5EF4-FFF2-40B4-BE49-F238E27FC236}">
                <a16:creationId xmlns:a16="http://schemas.microsoft.com/office/drawing/2014/main" id="{E3E53094-FEE2-14A9-0A38-5FE6FF3A1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37160"/>
            <a:ext cx="1097280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69065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5EA4E7C-EB6B-BDF3-CD2F-C0CCBC88CA29}"/>
              </a:ext>
            </a:extLst>
          </p:cNvPr>
          <p:cNvSpPr>
            <a:spLocks noChangeArrowheads="1"/>
          </p:cNvSpPr>
          <p:nvPr/>
        </p:nvSpPr>
        <p:spPr bwMode="auto">
          <a:xfrm>
            <a:off x="6454048" y="3733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2467951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8229600" y="4776019"/>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6818197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ama Calls for Mideast Peace Deal Based on Israel's Pre-1967 Borders - The  New York Times">
            <a:extLst>
              <a:ext uri="{FF2B5EF4-FFF2-40B4-BE49-F238E27FC236}">
                <a16:creationId xmlns:a16="http://schemas.microsoft.com/office/drawing/2014/main" id="{834ACC24-244B-4B51-BBEC-B337B181C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49" y="137160"/>
            <a:ext cx="370510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5EA4E7C-EB6B-BDF3-CD2F-C0CCBC88CA29}"/>
              </a:ext>
            </a:extLst>
          </p:cNvPr>
          <p:cNvSpPr>
            <a:spLocks noChangeArrowheads="1"/>
          </p:cNvSpPr>
          <p:nvPr/>
        </p:nvSpPr>
        <p:spPr bwMode="auto">
          <a:xfrm>
            <a:off x="6454048" y="3733800"/>
            <a:ext cx="1524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2811986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Introduction (13a)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Names (13b-15)</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Divisions (16)</a:t>
            </a:r>
          </a:p>
        </p:txBody>
      </p:sp>
      <p:pic>
        <p:nvPicPr>
          <p:cNvPr id="2" name="Picture 1">
            <a:extLst>
              <a:ext uri="{FF2B5EF4-FFF2-40B4-BE49-F238E27FC236}">
                <a16:creationId xmlns:a16="http://schemas.microsoft.com/office/drawing/2014/main" id="{33969CC3-55BD-1B1F-3A27-02416D6C85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0A60BF3D-06D8-108D-CD03-1A0455C98215}"/>
              </a:ext>
            </a:extLst>
          </p:cNvPr>
          <p:cNvSpPr txBox="1">
            <a:spLocks noChangeArrowheads="1"/>
          </p:cNvSpPr>
          <p:nvPr/>
        </p:nvSpPr>
        <p:spPr bwMode="auto">
          <a:xfrm>
            <a:off x="3267075" y="228600"/>
            <a:ext cx="5657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startAt="3"/>
            </a:pPr>
            <a:r>
              <a:rPr lang="en-US" sz="3600" kern="0">
                <a:effectLst>
                  <a:outerShdw blurRad="38100" dist="38100" dir="2700000" algn="tl">
                    <a:srgbClr val="000000">
                      <a:alpha val="43137"/>
                    </a:srgbClr>
                  </a:outerShdw>
                </a:effectLst>
              </a:rPr>
              <a:t>Genesis 25:13-16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Ishmael’s 12 sons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59156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9529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4EB0376F-C559-CADE-9D0D-20D79B986D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357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008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40896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339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4" y="3048000"/>
            <a:ext cx="2607733" cy="1828800"/>
          </a:xfrm>
          <a:prstGeom prst="rect">
            <a:avLst/>
          </a:prstGeom>
        </p:spPr>
      </p:pic>
    </p:spTree>
    <p:extLst>
      <p:ext uri="{BB962C8B-B14F-4D97-AF65-F5344CB8AC3E}">
        <p14:creationId xmlns:p14="http://schemas.microsoft.com/office/powerpoint/2010/main" val="137099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2135" y="3048000"/>
            <a:ext cx="2607733" cy="1828800"/>
          </a:xfrm>
          <a:prstGeom prst="rect">
            <a:avLst/>
          </a:prstGeom>
        </p:spPr>
      </p:pic>
    </p:spTree>
    <p:extLst>
      <p:ext uri="{BB962C8B-B14F-4D97-AF65-F5344CB8AC3E}">
        <p14:creationId xmlns:p14="http://schemas.microsoft.com/office/powerpoint/2010/main" val="3632525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0" y="2788920"/>
            <a:ext cx="2682240" cy="2011680"/>
          </a:xfrm>
          <a:prstGeom prst="rect">
            <a:avLst/>
          </a:prstGeom>
        </p:spPr>
      </p:pic>
    </p:spTree>
    <p:extLst>
      <p:ext uri="{BB962C8B-B14F-4D97-AF65-F5344CB8AC3E}">
        <p14:creationId xmlns:p14="http://schemas.microsoft.com/office/powerpoint/2010/main" val="425469469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284467892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75D55-7921-4408-BCEF-8BC77DC46C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4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pPr>
            <a:r>
              <a:rPr 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Cor. 4:16</a:t>
            </a:r>
            <a:endParaRPr lang="en-US" altLang="en-US" sz="40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2" name="Picture 1">
            <a:extLst>
              <a:ext uri="{FF2B5EF4-FFF2-40B4-BE49-F238E27FC236}">
                <a16:creationId xmlns:a16="http://schemas.microsoft.com/office/drawing/2014/main" id="{0AB25CA5-FB7A-469C-AF5A-D0D8E1D10F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533" t="26667" r="10533" b="11111"/>
          <a:stretch/>
        </p:blipFill>
        <p:spPr>
          <a:xfrm>
            <a:off x="5246914" y="2438400"/>
            <a:ext cx="1698172" cy="2377440"/>
          </a:xfrm>
          <a:prstGeom prst="rect">
            <a:avLst/>
          </a:prstGeom>
        </p:spPr>
      </p:pic>
    </p:spTree>
    <p:extLst>
      <p:ext uri="{BB962C8B-B14F-4D97-AF65-F5344CB8AC3E}">
        <p14:creationId xmlns:p14="http://schemas.microsoft.com/office/powerpoint/2010/main" val="4066963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8580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p:transition advTm="9168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3B48D-3BC9-9802-D0AA-6DBF9FB0FE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tear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mourning, or crying, or pain; the first things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BC647C-30C8-E7E1-EE8B-59479E9BD7AA}"/>
              </a:ext>
            </a:extLst>
          </p:cNvPr>
          <p:cNvPicPr>
            <a:picLocks noChangeAspect="1"/>
          </p:cNvPicPr>
          <p:nvPr/>
        </p:nvPicPr>
        <p:blipFill rotWithShape="1">
          <a:blip r:embed="rId3"/>
          <a:srcRect r="22222" b="15145"/>
          <a:stretch/>
        </p:blipFill>
        <p:spPr>
          <a:xfrm>
            <a:off x="4844010" y="3048000"/>
            <a:ext cx="2503981"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683365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Ishmael’s Death</a:t>
            </a:r>
          </a:p>
        </p:txBody>
      </p:sp>
      <p:sp>
        <p:nvSpPr>
          <p:cNvPr id="161795" name="Rectangle 3"/>
          <p:cNvSpPr>
            <a:spLocks noGrp="1" noChangeArrowheads="1"/>
          </p:cNvSpPr>
          <p:nvPr>
            <p:ph type="body" idx="1"/>
          </p:nvPr>
        </p:nvSpPr>
        <p:spPr>
          <a:xfrm>
            <a:off x="1066800" y="2057400"/>
            <a:ext cx="6858000" cy="2743200"/>
          </a:xfrm>
        </p:spPr>
        <p:txBody>
          <a:bodyPr/>
          <a:lstStyle/>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Age (17a)</a:t>
            </a:r>
          </a:p>
          <a:p>
            <a:pPr marL="457200" lvl="3" indent="-45720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Death (17b)</a:t>
            </a:r>
          </a:p>
          <a:p>
            <a:pPr marL="457200" lvl="3" indent="-45720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Afterlife (17c)</a:t>
            </a:r>
          </a:p>
        </p:txBody>
      </p:sp>
      <p:pic>
        <p:nvPicPr>
          <p:cNvPr id="2" name="Picture 1">
            <a:extLst>
              <a:ext uri="{FF2B5EF4-FFF2-40B4-BE49-F238E27FC236}">
                <a16:creationId xmlns:a16="http://schemas.microsoft.com/office/drawing/2014/main" id="{CD7A7410-4CE1-10D1-0E7D-B742B4593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64705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34755671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3124200" y="4343400"/>
            <a:ext cx="1981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83244993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1764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3B9DD1C4-298F-23C0-B280-DCA97F8B0A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286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a:t>
            </a:r>
            <a:r>
              <a:rPr lang="en-US" i="1" dirty="0" err="1">
                <a:effectLst>
                  <a:outerShdw blurRad="38100" dist="38100" dir="2700000" algn="tl">
                    <a:srgbClr val="000000">
                      <a:alpha val="43137"/>
                    </a:srgbClr>
                  </a:outerShdw>
                </a:effectLst>
              </a:rPr>
              <a:t>toldot</a:t>
            </a:r>
            <a:r>
              <a:rPr lang="en-US" dirty="0">
                <a:effectLst>
                  <a:outerShdw blurRad="38100" dist="38100" dir="2700000" algn="tl">
                    <a:srgbClr val="000000">
                      <a:alpha val="43137"/>
                    </a:srgbClr>
                  </a:outerShdw>
                </a:effectLst>
              </a:rPr>
              <a:t> concludes by describing Ishmael’s territory and descendants: </a:t>
            </a:r>
            <a:r>
              <a:rPr lang="en-US" i="1" dirty="0">
                <a:effectLst>
                  <a:outerShdw blurRad="38100" dist="38100" dir="2700000" algn="tl">
                    <a:srgbClr val="000000">
                      <a:alpha val="43137"/>
                    </a:srgbClr>
                  </a:outerShdw>
                </a:effectLst>
              </a:rPr>
              <a:t>And they dwelled from Havilah unto </a:t>
            </a:r>
            <a:r>
              <a:rPr lang="en-US" i="1" dirty="0" err="1">
                <a:effectLst>
                  <a:outerShdw blurRad="38100" dist="38100" dir="2700000" algn="tl">
                    <a:srgbClr val="000000">
                      <a:alpha val="43137"/>
                    </a:srgbClr>
                  </a:outerShdw>
                </a:effectLst>
              </a:rPr>
              <a:t>Shur</a:t>
            </a:r>
            <a:r>
              <a:rPr lang="en-US" i="1" dirty="0">
                <a:effectLst>
                  <a:outerShdw blurRad="38100" dist="38100" dir="2700000" algn="tl">
                    <a:srgbClr val="000000">
                      <a:alpha val="43137"/>
                    </a:srgbClr>
                  </a:outerShdw>
                </a:effectLst>
              </a:rPr>
              <a:t> that is before Egypt, as you go toward Assyria</a:t>
            </a:r>
            <a:r>
              <a:rPr lang="en-US" dirty="0">
                <a:effectLst>
                  <a:outerShdw blurRad="38100" dist="38100" dir="2700000" algn="tl">
                    <a:srgbClr val="000000">
                      <a:alpha val="43137"/>
                    </a:srgbClr>
                  </a:outerShdw>
                </a:effectLst>
              </a:rPr>
              <a:t>. That means the territory extended from the Euphrates River in the north to the Red Sea in the south, and from the Northern Sinai to the western border of Babylonia. </a:t>
            </a:r>
            <a:r>
              <a:rPr lang="en-US" i="1" dirty="0">
                <a:effectLst>
                  <a:outerShdw blurRad="38100" dist="38100" dir="2700000" algn="tl">
                    <a:srgbClr val="000000">
                      <a:alpha val="43137"/>
                    </a:srgbClr>
                  </a:outerShdw>
                </a:effectLst>
              </a:rPr>
              <a:t>Havilah</a:t>
            </a:r>
            <a:r>
              <a:rPr lang="en-US" dirty="0">
                <a:effectLst>
                  <a:outerShdw blurRad="38100" dist="38100" dir="2700000" algn="tl">
                    <a:srgbClr val="000000">
                      <a:alpha val="43137"/>
                    </a:srgbClr>
                  </a:outerShdw>
                </a:effectLst>
              </a:rPr>
              <a:t> was the southeast border of his territory, located in Northeast Arabia. </a:t>
            </a:r>
            <a:r>
              <a:rPr lang="en-US" i="1" dirty="0" err="1">
                <a:effectLst>
                  <a:outerShdw blurRad="38100" dist="38100" dir="2700000" algn="tl">
                    <a:srgbClr val="000000">
                      <a:alpha val="43137"/>
                    </a:srgbClr>
                  </a:outerShdw>
                </a:effectLst>
              </a:rPr>
              <a:t>Shur</a:t>
            </a:r>
            <a:r>
              <a:rPr lang="en-US" dirty="0">
                <a:effectLst>
                  <a:outerShdw blurRad="38100" dist="38100" dir="2700000" algn="tl">
                    <a:srgbClr val="000000">
                      <a:alpha val="43137"/>
                    </a:srgbClr>
                  </a:outerShdw>
                </a:effectLst>
              </a:rPr>
              <a:t> was the southwest border </a:t>
            </a:r>
            <a:r>
              <a:rPr lang="en-US" i="1" dirty="0">
                <a:effectLst>
                  <a:outerShdw blurRad="38100" dist="38100" dir="2700000" algn="tl">
                    <a:srgbClr val="000000">
                      <a:alpha val="43137"/>
                    </a:srgbClr>
                  </a:outerShdw>
                </a:effectLst>
              </a:rPr>
              <a:t>toward Assyria</a:t>
            </a:r>
            <a:r>
              <a:rPr lang="en-US" dirty="0">
                <a:effectLst>
                  <a:outerShdw blurRad="38100" dist="38100" dir="2700000" algn="tl">
                    <a:srgbClr val="000000">
                      <a:alpha val="43137"/>
                    </a:srgbClr>
                  </a:outerShdw>
                </a:effectLst>
              </a:rPr>
              <a:t>, giving the northern border. Basically, this was the Arabian Peninsula that is described.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25917833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
        <p:nvSpPr>
          <p:cNvPr id="2" name="TextBox 1">
            <a:extLst>
              <a:ext uri="{FF2B5EF4-FFF2-40B4-BE49-F238E27FC236}">
                <a16:creationId xmlns:a16="http://schemas.microsoft.com/office/drawing/2014/main" id="{59E6EF9C-91C8-8CC6-71D9-F414F5ED8947}"/>
              </a:ext>
            </a:extLst>
          </p:cNvPr>
          <p:cNvSpPr txBox="1"/>
          <p:nvPr/>
        </p:nvSpPr>
        <p:spPr>
          <a:xfrm>
            <a:off x="1828800" y="4953000"/>
            <a:ext cx="914400" cy="400110"/>
          </a:xfrm>
          <a:prstGeom prst="rect">
            <a:avLst/>
          </a:prstGeom>
          <a:noFill/>
        </p:spPr>
        <p:txBody>
          <a:bodyPr wrap="square" rtlCol="0">
            <a:spAutoFit/>
          </a:bodyPr>
          <a:lstStyle/>
          <a:p>
            <a:r>
              <a:rPr lang="en-US" sz="2000" b="1" dirty="0">
                <a:solidFill>
                  <a:schemeClr val="bg2"/>
                </a:solidFill>
                <a:latin typeface="Arial" panose="020B0604020202020204" pitchFamily="34" charset="0"/>
              </a:rPr>
              <a:t>Egypt</a:t>
            </a:r>
          </a:p>
        </p:txBody>
      </p:sp>
      <p:sp>
        <p:nvSpPr>
          <p:cNvPr id="3" name="TextBox 2">
            <a:extLst>
              <a:ext uri="{FF2B5EF4-FFF2-40B4-BE49-F238E27FC236}">
                <a16:creationId xmlns:a16="http://schemas.microsoft.com/office/drawing/2014/main" id="{C593AEAC-6BA6-7C95-D69D-3464A8912438}"/>
              </a:ext>
            </a:extLst>
          </p:cNvPr>
          <p:cNvSpPr txBox="1"/>
          <p:nvPr/>
        </p:nvSpPr>
        <p:spPr>
          <a:xfrm>
            <a:off x="3962400" y="4953000"/>
            <a:ext cx="914400" cy="400110"/>
          </a:xfrm>
          <a:prstGeom prst="rect">
            <a:avLst/>
          </a:prstGeom>
          <a:noFill/>
        </p:spPr>
        <p:txBody>
          <a:bodyPr wrap="square" rtlCol="0">
            <a:spAutoFit/>
          </a:bodyPr>
          <a:lstStyle/>
          <a:p>
            <a:r>
              <a:rPr lang="en-US" sz="2000" b="1" dirty="0" err="1">
                <a:solidFill>
                  <a:schemeClr val="bg2"/>
                </a:solidFill>
                <a:latin typeface="Arial" panose="020B0604020202020204" pitchFamily="34" charset="0"/>
              </a:rPr>
              <a:t>Shur</a:t>
            </a:r>
            <a:endParaRPr lang="en-US" sz="2000" b="1" dirty="0">
              <a:solidFill>
                <a:schemeClr val="bg2"/>
              </a:solidFill>
              <a:latin typeface="Arial" panose="020B0604020202020204" pitchFamily="34" charset="0"/>
            </a:endParaRPr>
          </a:p>
        </p:txBody>
      </p:sp>
      <p:sp>
        <p:nvSpPr>
          <p:cNvPr id="4" name="TextBox 3">
            <a:extLst>
              <a:ext uri="{FF2B5EF4-FFF2-40B4-BE49-F238E27FC236}">
                <a16:creationId xmlns:a16="http://schemas.microsoft.com/office/drawing/2014/main" id="{6253F7EF-3851-F64B-E403-8FA535BEED52}"/>
              </a:ext>
            </a:extLst>
          </p:cNvPr>
          <p:cNvSpPr txBox="1"/>
          <p:nvPr/>
        </p:nvSpPr>
        <p:spPr>
          <a:xfrm>
            <a:off x="7020146" y="3114645"/>
            <a:ext cx="1524000" cy="400110"/>
          </a:xfrm>
          <a:prstGeom prst="rect">
            <a:avLst/>
          </a:prstGeom>
          <a:noFill/>
        </p:spPr>
        <p:txBody>
          <a:bodyPr wrap="square" rtlCol="0">
            <a:spAutoFit/>
          </a:bodyPr>
          <a:lstStyle/>
          <a:p>
            <a:r>
              <a:rPr lang="en-US" sz="2000" b="1" dirty="0">
                <a:solidFill>
                  <a:schemeClr val="bg2"/>
                </a:solidFill>
                <a:latin typeface="Arial" panose="020B0604020202020204" pitchFamily="34" charset="0"/>
              </a:rPr>
              <a:t>Havilah (?)</a:t>
            </a:r>
          </a:p>
        </p:txBody>
      </p:sp>
      <p:sp>
        <p:nvSpPr>
          <p:cNvPr id="8" name="Circle: Hollow 7">
            <a:extLst>
              <a:ext uri="{FF2B5EF4-FFF2-40B4-BE49-F238E27FC236}">
                <a16:creationId xmlns:a16="http://schemas.microsoft.com/office/drawing/2014/main" id="{7BFAFB37-63D5-8959-E77C-569C3A688C57}"/>
              </a:ext>
            </a:extLst>
          </p:cNvPr>
          <p:cNvSpPr/>
          <p:nvPr/>
        </p:nvSpPr>
        <p:spPr bwMode="auto">
          <a:xfrm>
            <a:off x="3657600" y="4581555"/>
            <a:ext cx="1295400"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Circle: Hollow 8">
            <a:extLst>
              <a:ext uri="{FF2B5EF4-FFF2-40B4-BE49-F238E27FC236}">
                <a16:creationId xmlns:a16="http://schemas.microsoft.com/office/drawing/2014/main" id="{16E2AE6E-D60B-5757-EE69-8823DCD7A609}"/>
              </a:ext>
            </a:extLst>
          </p:cNvPr>
          <p:cNvSpPr/>
          <p:nvPr/>
        </p:nvSpPr>
        <p:spPr bwMode="auto">
          <a:xfrm>
            <a:off x="1638300" y="4581555"/>
            <a:ext cx="1295400"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Circle: Hollow 9">
            <a:extLst>
              <a:ext uri="{FF2B5EF4-FFF2-40B4-BE49-F238E27FC236}">
                <a16:creationId xmlns:a16="http://schemas.microsoft.com/office/drawing/2014/main" id="{B404367F-4980-E1E9-74F1-074AD7D8870B}"/>
              </a:ext>
            </a:extLst>
          </p:cNvPr>
          <p:cNvSpPr/>
          <p:nvPr/>
        </p:nvSpPr>
        <p:spPr bwMode="auto">
          <a:xfrm>
            <a:off x="6934200" y="2743200"/>
            <a:ext cx="1609946"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a:extLst>
              <a:ext uri="{FF2B5EF4-FFF2-40B4-BE49-F238E27FC236}">
                <a16:creationId xmlns:a16="http://schemas.microsoft.com/office/drawing/2014/main" id="{636A5F4C-E6F6-176B-6787-11D311416794}"/>
              </a:ext>
            </a:extLst>
          </p:cNvPr>
          <p:cNvSpPr txBox="1"/>
          <p:nvPr/>
        </p:nvSpPr>
        <p:spPr>
          <a:xfrm>
            <a:off x="8991600" y="914400"/>
            <a:ext cx="1524000" cy="400110"/>
          </a:xfrm>
          <a:prstGeom prst="rect">
            <a:avLst/>
          </a:prstGeom>
          <a:noFill/>
        </p:spPr>
        <p:txBody>
          <a:bodyPr wrap="square" rtlCol="0">
            <a:spAutoFit/>
          </a:bodyPr>
          <a:lstStyle/>
          <a:p>
            <a:r>
              <a:rPr lang="en-US" sz="2000" b="1" dirty="0">
                <a:solidFill>
                  <a:schemeClr val="bg2"/>
                </a:solidFill>
                <a:latin typeface="Arial" panose="020B0604020202020204" pitchFamily="34" charset="0"/>
              </a:rPr>
              <a:t>Assyria</a:t>
            </a:r>
          </a:p>
        </p:txBody>
      </p:sp>
      <p:sp>
        <p:nvSpPr>
          <p:cNvPr id="12" name="Circle: Hollow 11">
            <a:extLst>
              <a:ext uri="{FF2B5EF4-FFF2-40B4-BE49-F238E27FC236}">
                <a16:creationId xmlns:a16="http://schemas.microsoft.com/office/drawing/2014/main" id="{305CE51B-C4C4-D955-D890-D25239B53CF2}"/>
              </a:ext>
            </a:extLst>
          </p:cNvPr>
          <p:cNvSpPr/>
          <p:nvPr/>
        </p:nvSpPr>
        <p:spPr bwMode="auto">
          <a:xfrm>
            <a:off x="8915400" y="609600"/>
            <a:ext cx="1295400" cy="1143000"/>
          </a:xfrm>
          <a:prstGeom prst="donut">
            <a:avLst>
              <a:gd name="adj" fmla="val 4557"/>
            </a:avLst>
          </a:prstGeom>
          <a:solidFill>
            <a:srgbClr val="FF0000"/>
          </a:solid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979759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9BB0F-108A-6B1B-07CC-37D6393C4BCF}"/>
              </a:ext>
            </a:extLst>
          </p:cNvPr>
          <p:cNvPicPr>
            <a:picLocks noChangeAspect="1"/>
          </p:cNvPicPr>
          <p:nvPr/>
        </p:nvPicPr>
        <p:blipFill>
          <a:blip r:embed="rId2"/>
          <a:stretch>
            <a:fillRect/>
          </a:stretch>
        </p:blipFill>
        <p:spPr>
          <a:xfrm>
            <a:off x="609600" y="946404"/>
            <a:ext cx="10972800" cy="4965192"/>
          </a:xfrm>
          <a:prstGeom prst="rect">
            <a:avLst/>
          </a:prstGeom>
          <a:noFill/>
        </p:spPr>
      </p:pic>
    </p:spTree>
    <p:extLst>
      <p:ext uri="{BB962C8B-B14F-4D97-AF65-F5344CB8AC3E}">
        <p14:creationId xmlns:p14="http://schemas.microsoft.com/office/powerpoint/2010/main" val="10404241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18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9999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786673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25:12-18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The Generations of Ishmael</a:t>
            </a:r>
          </a:p>
        </p:txBody>
      </p:sp>
      <p:sp>
        <p:nvSpPr>
          <p:cNvPr id="161795" name="Rectangle 3"/>
          <p:cNvSpPr>
            <a:spLocks noGrp="1" noChangeArrowheads="1"/>
          </p:cNvSpPr>
          <p:nvPr>
            <p:ph type="body" idx="1"/>
          </p:nvPr>
        </p:nvSpPr>
        <p:spPr>
          <a:xfrm>
            <a:off x="585217" y="1676400"/>
            <a:ext cx="7788900" cy="4267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identification (12b)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12 sons (13-16)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death (17)</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Ishmael’s territory (18)</a:t>
            </a:r>
          </a:p>
        </p:txBody>
      </p:sp>
      <p:pic>
        <p:nvPicPr>
          <p:cNvPr id="2" name="Picture 1">
            <a:extLst>
              <a:ext uri="{FF2B5EF4-FFF2-40B4-BE49-F238E27FC236}">
                <a16:creationId xmlns:a16="http://schemas.microsoft.com/office/drawing/2014/main" id="{48BED2A8-8357-7B9A-CCF5-B9E892E02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9876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42672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 &amp; Keturah (1-6)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Abraham’s death (8-11)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Ishmael’s </a:t>
            </a:r>
            <a:r>
              <a:rPr lang="en-US" i="1" dirty="0" err="1">
                <a:effectLst>
                  <a:outerShdw blurRad="38100" dist="38100" dir="2700000" algn="tl">
                    <a:srgbClr val="000000">
                      <a:alpha val="43137"/>
                    </a:srgbClr>
                  </a:outerShdw>
                </a:effectLst>
              </a:rPr>
              <a:t>Toledoth</a:t>
            </a:r>
            <a:r>
              <a:rPr lang="en-US" dirty="0">
                <a:effectLst>
                  <a:outerShdw blurRad="38100" dist="38100" dir="2700000" algn="tl">
                    <a:srgbClr val="000000">
                      <a:alpha val="43137"/>
                    </a:srgbClr>
                  </a:outerShdw>
                </a:effectLst>
              </a:rPr>
              <a:t> (12-18)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Birth of Jacob &amp; Esau (19-26)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Selling of the birthright (27-34)</a:t>
            </a:r>
          </a:p>
        </p:txBody>
      </p:sp>
      <p:pic>
        <p:nvPicPr>
          <p:cNvPr id="2" name="Picture 1">
            <a:extLst>
              <a:ext uri="{FF2B5EF4-FFF2-40B4-BE49-F238E27FC236}">
                <a16:creationId xmlns:a16="http://schemas.microsoft.com/office/drawing/2014/main" id="{86A5F519-6408-3047-C167-FDA7A46A6F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708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42578"/>
            <a:ext cx="10972800" cy="4617228"/>
          </a:xfrm>
        </p:spPr>
        <p:txBody>
          <a:bodyPr/>
          <a:lstStyle/>
          <a:p>
            <a:pPr marL="0" indent="0" algn="just">
              <a:spcBef>
                <a:spcPts val="0"/>
              </a:spcBef>
              <a:spcAft>
                <a:spcPts val="0"/>
              </a:spcAft>
              <a:buNone/>
            </a:pPr>
            <a:endParaRPr lang="en-US" dirty="0">
              <a:effectLst>
                <a:outerShdw blurRad="38100" dist="38100" dir="2700000" algn="tl">
                  <a:srgbClr val="000000">
                    <a:alpha val="43137"/>
                  </a:srgbClr>
                </a:outerShdw>
              </a:effectLst>
            </a:endParaRPr>
          </a:p>
          <a:p>
            <a:pPr marL="0" indent="0" algn="just">
              <a:spcBef>
                <a:spcPts val="0"/>
              </a:spcBef>
              <a:spcAft>
                <a:spcPts val="0"/>
              </a:spcAft>
              <a:buNone/>
            </a:pPr>
            <a:r>
              <a:rPr lang="en-US" dirty="0">
                <a:effectLst>
                  <a:outerShdw blurRad="38100" dist="38100" dir="2700000" algn="tl">
                    <a:srgbClr val="000000">
                      <a:alpha val="43137"/>
                    </a:srgbClr>
                  </a:outerShdw>
                </a:effectLst>
              </a:rPr>
              <a:t>“Providence has given to our people the choice of their rulers, and it is the duty as well as the privilege and interest of our Christian nation, to select and prefer Christians for their rulers.”</a:t>
            </a:r>
          </a:p>
        </p:txBody>
      </p:sp>
      <p:sp>
        <p:nvSpPr>
          <p:cNvPr id="4" name="Text Box 5"/>
          <p:cNvSpPr txBox="1">
            <a:spLocks noChangeArrowheads="1"/>
          </p:cNvSpPr>
          <p:nvPr/>
        </p:nvSpPr>
        <p:spPr bwMode="auto">
          <a:xfrm>
            <a:off x="3381374" y="219670"/>
            <a:ext cx="644842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Jay</a:t>
            </a:r>
          </a:p>
          <a:p>
            <a:pPr algn="ctr">
              <a:spcBef>
                <a:spcPct val="50000"/>
              </a:spcBef>
            </a:pPr>
            <a:r>
              <a:rPr lang="en-US" sz="1600" dirty="0">
                <a:effectLst>
                  <a:outerShdw blurRad="38100" dist="38100" dir="2700000" algn="tl">
                    <a:srgbClr val="000000">
                      <a:alpha val="43137"/>
                    </a:srgbClr>
                  </a:outerShdw>
                </a:effectLst>
              </a:rPr>
              <a:t>President of Congress; Diplomat; Author of the Federalist Papers; Original Chief Justice of the U.S. Supreme Court; Governor of New York.</a:t>
            </a:r>
            <a:endParaRPr lang="en-US" altLang="en-US" sz="1600" dirty="0">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2" name="TextBox 1">
            <a:extLst>
              <a:ext uri="{FF2B5EF4-FFF2-40B4-BE49-F238E27FC236}">
                <a16:creationId xmlns:a16="http://schemas.microsoft.com/office/drawing/2014/main" id="{70043554-5D71-C210-1E2C-403F03B31EFE}"/>
              </a:ext>
            </a:extLst>
          </p:cNvPr>
          <p:cNvSpPr txBox="1"/>
          <p:nvPr/>
        </p:nvSpPr>
        <p:spPr>
          <a:xfrm>
            <a:off x="2514600" y="5905863"/>
            <a:ext cx="79248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mn-cs"/>
              </a:rPr>
              <a:t>Source: William Jay, The Life of John Jay (New York: J. &amp; J. Harper, 1833), Vol. II, p. 376, to John Murray Jr. on October 12, 1816.</a:t>
            </a:r>
          </a:p>
        </p:txBody>
      </p:sp>
      <p:pic>
        <p:nvPicPr>
          <p:cNvPr id="3" name="Picture 2">
            <a:extLst>
              <a:ext uri="{FF2B5EF4-FFF2-40B4-BE49-F238E27FC236}">
                <a16:creationId xmlns:a16="http://schemas.microsoft.com/office/drawing/2014/main" id="{C0CE15A5-64CE-3DA6-EB51-588B3569F2F1}"/>
              </a:ext>
            </a:extLst>
          </p:cNvPr>
          <p:cNvPicPr>
            <a:picLocks noChangeAspect="1"/>
          </p:cNvPicPr>
          <p:nvPr/>
        </p:nvPicPr>
        <p:blipFill>
          <a:blip r:embed="rId3"/>
          <a:stretch>
            <a:fillRect/>
          </a:stretch>
        </p:blipFill>
        <p:spPr>
          <a:xfrm>
            <a:off x="761999" y="171270"/>
            <a:ext cx="1702199" cy="1886130"/>
          </a:xfrm>
          <a:prstGeom prst="rect">
            <a:avLst/>
          </a:prstGeom>
        </p:spPr>
      </p:pic>
    </p:spTree>
    <p:extLst>
      <p:ext uri="{BB962C8B-B14F-4D97-AF65-F5344CB8AC3E}">
        <p14:creationId xmlns:p14="http://schemas.microsoft.com/office/powerpoint/2010/main" val="98197391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383021089"/>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29287</TotalTime>
  <Words>2117</Words>
  <Application>Microsoft Office PowerPoint</Application>
  <PresentationFormat>Widescreen</PresentationFormat>
  <Paragraphs>251</Paragraphs>
  <Slides>63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12‒25 Abraham’s Early Journeys</vt:lpstr>
      <vt:lpstr>Genesis 25 Chapter Summary</vt:lpstr>
      <vt:lpstr>Genesis 25 Chapter Summary</vt:lpstr>
      <vt:lpstr>PowerPoint Presentation</vt:lpstr>
      <vt:lpstr>Genesis 25 Chapter Summary</vt:lpstr>
      <vt:lpstr>II. Genesis 25:7-11 Abraham’s Death</vt:lpstr>
      <vt:lpstr>Genesis 25 Chapter Summary</vt:lpstr>
      <vt:lpstr>III. Genesis 25:12-18 The Generations of Ishmael</vt:lpstr>
      <vt:lpstr>III. Genesis 25:12-18 The Generations of Ishmael</vt:lpstr>
      <vt:lpstr>Toledoth  “And These Are the Generations of…”</vt:lpstr>
      <vt:lpstr>PowerPoint Presentation</vt:lpstr>
      <vt:lpstr>PowerPoint Presentation</vt:lpstr>
      <vt:lpstr>PowerPoint Presentation</vt:lpstr>
      <vt:lpstr>III. Genesis 25:12-18 The Generations of Ishmael</vt:lpstr>
      <vt:lpstr>Genesis 12‒24 Abraham’s Early Journeys</vt:lpstr>
      <vt:lpstr>III. Genesis 25:12-18 The Generations of Ishmael</vt:lpstr>
      <vt:lpstr>Genesis 25:13-16 Ishmael’s 12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Genesis 25:12-18 The Generations of Ishmael</vt:lpstr>
      <vt:lpstr>Genesis 25:17 Ishmael’s Death</vt:lpstr>
      <vt:lpstr>Genesis 25:17 Ishmael’s Death</vt:lpstr>
      <vt:lpstr>Genesis 25:17 Ishmael’s Death</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Genesis 25:17 Ishmael’s Death</vt:lpstr>
      <vt:lpstr>PowerPoint Presentation</vt:lpstr>
      <vt:lpstr>PowerPoint Presentation</vt:lpstr>
      <vt:lpstr>PowerPoint Presentation</vt:lpstr>
      <vt:lpstr>III. Genesis 25:12-18 The Generations of Ishmael</vt:lpstr>
      <vt:lpstr>PowerPoint Presentation</vt:lpstr>
      <vt:lpstr>PowerPoint Presentation</vt:lpstr>
      <vt:lpstr>PowerPoint Presentation</vt:lpstr>
      <vt:lpstr>PowerPoint Presentation</vt:lpstr>
      <vt:lpstr>PowerPoint Presentation</vt:lpstr>
      <vt:lpstr>PowerPoint Presentation</vt:lpstr>
      <vt:lpstr>Conclusion</vt:lpstr>
      <vt:lpstr>III. Genesis 25:12-18 The Generations of Ishmael</vt:lpstr>
      <vt:lpstr>Genesis 25 Chapter 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097 - 25v12-18 - 16x9</dc:title>
  <dc:subject>Genesis 25</dc:subject>
  <dc:creator>A. Woods</dc:creator>
  <dc:description>Modified by Jim McGowan</dc:description>
  <cp:lastModifiedBy>Jim McGowan</cp:lastModifiedBy>
  <cp:revision>2981</cp:revision>
  <cp:lastPrinted>2022-10-30T03:50:19Z</cp:lastPrinted>
  <dcterms:created xsi:type="dcterms:W3CDTF">2009-03-17T12:21:13Z</dcterms:created>
  <dcterms:modified xsi:type="dcterms:W3CDTF">2022-11-06T14:20:09Z</dcterms:modified>
</cp:coreProperties>
</file>