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7" r:id="rId2"/>
  </p:sldMasterIdLst>
  <p:notesMasterIdLst>
    <p:notesMasterId r:id="rId50"/>
  </p:notesMasterIdLst>
  <p:handoutMasterIdLst>
    <p:handoutMasterId r:id="rId51"/>
  </p:handoutMasterIdLst>
  <p:sldIdLst>
    <p:sldId id="9037" r:id="rId3"/>
    <p:sldId id="292" r:id="rId4"/>
    <p:sldId id="266" r:id="rId5"/>
    <p:sldId id="264" r:id="rId6"/>
    <p:sldId id="2083" r:id="rId7"/>
    <p:sldId id="2084" r:id="rId8"/>
    <p:sldId id="8701" r:id="rId9"/>
    <p:sldId id="259" r:id="rId10"/>
    <p:sldId id="9038" r:id="rId11"/>
    <p:sldId id="2998" r:id="rId12"/>
    <p:sldId id="8702" r:id="rId13"/>
    <p:sldId id="9027" r:id="rId14"/>
    <p:sldId id="9039" r:id="rId15"/>
    <p:sldId id="9041" r:id="rId16"/>
    <p:sldId id="5702" r:id="rId17"/>
    <p:sldId id="8703" r:id="rId18"/>
    <p:sldId id="9029" r:id="rId19"/>
    <p:sldId id="7478" r:id="rId20"/>
    <p:sldId id="580" r:id="rId21"/>
    <p:sldId id="9022" r:id="rId22"/>
    <p:sldId id="8704" r:id="rId23"/>
    <p:sldId id="267" r:id="rId24"/>
    <p:sldId id="4645" r:id="rId25"/>
    <p:sldId id="9035" r:id="rId26"/>
    <p:sldId id="1158" r:id="rId27"/>
    <p:sldId id="4675" r:id="rId28"/>
    <p:sldId id="1244" r:id="rId29"/>
    <p:sldId id="289" r:id="rId30"/>
    <p:sldId id="9011" r:id="rId31"/>
    <p:sldId id="2805" r:id="rId32"/>
    <p:sldId id="6665" r:id="rId33"/>
    <p:sldId id="9032" r:id="rId34"/>
    <p:sldId id="9033" r:id="rId35"/>
    <p:sldId id="3825" r:id="rId36"/>
    <p:sldId id="9040" r:id="rId37"/>
    <p:sldId id="1100" r:id="rId38"/>
    <p:sldId id="322" r:id="rId39"/>
    <p:sldId id="1126" r:id="rId40"/>
    <p:sldId id="6926" r:id="rId41"/>
    <p:sldId id="1101" r:id="rId42"/>
    <p:sldId id="9036" r:id="rId43"/>
    <p:sldId id="271" r:id="rId44"/>
    <p:sldId id="9043" r:id="rId45"/>
    <p:sldId id="9042" r:id="rId46"/>
    <p:sldId id="8695" r:id="rId47"/>
    <p:sldId id="8705" r:id="rId48"/>
    <p:sldId id="9031" r:id="rId49"/>
  </p:sldIdLst>
  <p:sldSz cx="12192000" cy="6858000"/>
  <p:notesSz cx="7315200" cy="9601200"/>
  <p:custDataLst>
    <p:tags r:id="rId52"/>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3399"/>
    <a:srgbClr val="000099"/>
    <a:srgbClr val="FFFFCC"/>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075B2-DFC3-4DB9-8359-5C8FE3326BE2}" v="3" dt="2022-10-30T15:43:07.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3" autoAdjust="0"/>
    <p:restoredTop sz="96208" autoAdjust="0"/>
  </p:normalViewPr>
  <p:slideViewPr>
    <p:cSldViewPr>
      <p:cViewPr varScale="1">
        <p:scale>
          <a:sx n="105" d="100"/>
          <a:sy n="105" d="100"/>
        </p:scale>
        <p:origin x="197"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523"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AAE025-F79B-D980-D6D8-08AA4A259FD0}"/>
              </a:ext>
            </a:extLst>
          </p:cNvPr>
          <p:cNvSpPr>
            <a:spLocks noGrp="1" noChangeArrowheads="1"/>
          </p:cNvSpPr>
          <p:nvPr>
            <p:ph type="sldNum" sz="quarter" idx="3"/>
          </p:nvPr>
        </p:nvSpPr>
        <p:spPr bwMode="auto">
          <a:xfrm>
            <a:off x="3901441" y="9018505"/>
            <a:ext cx="3413760" cy="502685"/>
          </a:xfrm>
          <a:prstGeom prst="rect">
            <a:avLst/>
          </a:prstGeom>
          <a:noFill/>
          <a:ln w="9525">
            <a:noFill/>
            <a:miter lim="800000"/>
            <a:headEnd/>
            <a:tailEnd/>
          </a:ln>
        </p:spPr>
        <p:txBody>
          <a:bodyPr vert="horz" wrap="square" lIns="102953" tIns="51478" rIns="102953" bIns="51478" numCol="1" anchor="b" anchorCtr="0" compatLnSpc="1">
            <a:prstTxWarp prst="textNoShape">
              <a:avLst/>
            </a:prstTxWarp>
          </a:bodyPr>
          <a:lstStyle>
            <a:lvl1pPr algn="r" defTabSz="972087">
              <a:defRPr sz="15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7" name="Rectangle 4">
            <a:extLst>
              <a:ext uri="{FF2B5EF4-FFF2-40B4-BE49-F238E27FC236}">
                <a16:creationId xmlns:a16="http://schemas.microsoft.com/office/drawing/2014/main" id="{96BE0F7B-497B-F23F-240C-FD382E68CDF6}"/>
              </a:ext>
            </a:extLst>
          </p:cNvPr>
          <p:cNvSpPr>
            <a:spLocks noGrp="1" noChangeArrowheads="1"/>
          </p:cNvSpPr>
          <p:nvPr>
            <p:ph type="ftr" sz="quarter" idx="2"/>
          </p:nvPr>
        </p:nvSpPr>
        <p:spPr bwMode="auto">
          <a:xfrm>
            <a:off x="0" y="8976066"/>
            <a:ext cx="3413760" cy="545124"/>
          </a:xfrm>
          <a:prstGeom prst="rect">
            <a:avLst/>
          </a:prstGeom>
          <a:noFill/>
          <a:ln w="9525">
            <a:noFill/>
            <a:miter lim="800000"/>
            <a:headEnd/>
            <a:tailEnd/>
          </a:ln>
        </p:spPr>
        <p:txBody>
          <a:bodyPr vert="horz" wrap="square" lIns="113957" tIns="56981" rIns="113957" bIns="56981" numCol="1" anchor="b" anchorCtr="0" compatLnSpc="1">
            <a:prstTxWarp prst="textNoShape">
              <a:avLst/>
            </a:prstTxWarp>
          </a:bodyPr>
          <a:lstStyle>
            <a:lvl1pPr defTabSz="1077620" eaLnBrk="1" hangingPunct="1">
              <a:defRPr sz="17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8" name="Header Placeholder 1">
            <a:extLst>
              <a:ext uri="{FF2B5EF4-FFF2-40B4-BE49-F238E27FC236}">
                <a16:creationId xmlns:a16="http://schemas.microsoft.com/office/drawing/2014/main" id="{AAB6E4B6-5EA3-5C2B-84EE-FA51B1A3E3A3}"/>
              </a:ext>
            </a:extLst>
          </p:cNvPr>
          <p:cNvSpPr>
            <a:spLocks noGrp="1"/>
          </p:cNvSpPr>
          <p:nvPr>
            <p:ph type="hdr" sz="quarter"/>
          </p:nvPr>
        </p:nvSpPr>
        <p:spPr>
          <a:xfrm>
            <a:off x="1720355" y="126426"/>
            <a:ext cx="4362172" cy="833695"/>
          </a:xfrm>
          <a:prstGeom prst="rect">
            <a:avLst/>
          </a:prstGeom>
        </p:spPr>
        <p:txBody>
          <a:bodyPr vert="horz" lIns="124995" tIns="62497" rIns="124995" bIns="62497" rtlCol="0"/>
          <a:lstStyle>
            <a:lvl1pPr algn="ctr">
              <a:defRPr sz="1800" dirty="0">
                <a:latin typeface="Calibri" panose="020F0502020204030204" pitchFamily="34" charset="0"/>
                <a:cs typeface="Calibri" panose="020F0502020204030204" pitchFamily="34" charset="0"/>
              </a:defRPr>
            </a:lvl1pPr>
          </a:lstStyle>
          <a:p>
            <a:pPr>
              <a:defRPr/>
            </a:pPr>
            <a:r>
              <a:rPr lang="en-US" sz="1700" dirty="0"/>
              <a:t>Dr. Andy Woods</a:t>
            </a:r>
          </a:p>
          <a:p>
            <a:pPr>
              <a:defRPr/>
            </a:pPr>
            <a:r>
              <a:rPr lang="en-US" sz="1700" dirty="0"/>
              <a:t>1 Thessalonians 004 – 1v7-10  </a:t>
            </a:r>
          </a:p>
          <a:p>
            <a:pPr>
              <a:defRPr/>
            </a:pPr>
            <a:r>
              <a:rPr lang="en-US" sz="1700" dirty="0"/>
              <a:t>11-06-2022</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2E49868-2573-475A-8413-D96967CA2DCE}" type="datetimeFigureOut">
              <a:rPr lang="en-US" smtClean="0"/>
              <a:t>11/6/2022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0E7F31C-C88B-4A9A-92AC-2711558A100B}" type="slidenum">
              <a:rPr lang="en-US" smtClean="0"/>
              <a:t>‹#›</a:t>
            </a:fld>
            <a:endParaRPr lang="en-US"/>
          </a:p>
        </p:txBody>
      </p:sp>
    </p:spTree>
    <p:extLst>
      <p:ext uri="{BB962C8B-B14F-4D97-AF65-F5344CB8AC3E}">
        <p14:creationId xmlns:p14="http://schemas.microsoft.com/office/powerpoint/2010/main" val="143390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E5424-D4B9-4AFD-9B49-AB165923F980}" type="slidenum">
              <a:rPr lang="en-US" altLang="en-US" smtClean="0"/>
              <a:pPr/>
              <a:t>19</a:t>
            </a:fld>
            <a:endParaRPr lang="en-US" altLang="en-US"/>
          </a:p>
        </p:txBody>
      </p:sp>
      <p:sp>
        <p:nvSpPr>
          <p:cNvPr id="5" name="Date Placeholder 4">
            <a:extLst>
              <a:ext uri="{FF2B5EF4-FFF2-40B4-BE49-F238E27FC236}">
                <a16:creationId xmlns:a16="http://schemas.microsoft.com/office/drawing/2014/main" id="{4E80FC55-0BAD-43BF-987D-0DE1CFD4C3F9}"/>
              </a:ext>
            </a:extLst>
          </p:cNvPr>
          <p:cNvSpPr>
            <a:spLocks noGrp="1"/>
          </p:cNvSpPr>
          <p:nvPr>
            <p:ph type="dt" idx="11"/>
          </p:nvPr>
        </p:nvSpPr>
        <p:spPr/>
        <p:txBody>
          <a:bodyPr/>
          <a:lstStyle/>
          <a:p>
            <a:pPr>
              <a:defRPr/>
            </a:pPr>
            <a:r>
              <a:rPr lang="en-US"/>
              <a:t>January 6, 2016</a:t>
            </a:r>
          </a:p>
        </p:txBody>
      </p:sp>
      <p:sp>
        <p:nvSpPr>
          <p:cNvPr id="6" name="Footer Placeholder 5">
            <a:extLst>
              <a:ext uri="{FF2B5EF4-FFF2-40B4-BE49-F238E27FC236}">
                <a16:creationId xmlns:a16="http://schemas.microsoft.com/office/drawing/2014/main" id="{E8144BD1-1A97-425C-AC14-6516E3D12DC0}"/>
              </a:ext>
            </a:extLst>
          </p:cNvPr>
          <p:cNvSpPr>
            <a:spLocks noGrp="1"/>
          </p:cNvSpPr>
          <p:nvPr>
            <p:ph type="ftr" sz="quarter" idx="12"/>
          </p:nvPr>
        </p:nvSpPr>
        <p:spPr/>
        <p:txBody>
          <a:bodyPr/>
          <a:lstStyle/>
          <a:p>
            <a:pPr>
              <a:defRPr/>
            </a:pPr>
            <a:r>
              <a:rPr lang="en-US"/>
              <a:t>Sugar Land Bible Church</a:t>
            </a:r>
          </a:p>
        </p:txBody>
      </p:sp>
      <p:sp>
        <p:nvSpPr>
          <p:cNvPr id="7" name="Header Placeholder 6">
            <a:extLst>
              <a:ext uri="{FF2B5EF4-FFF2-40B4-BE49-F238E27FC236}">
                <a16:creationId xmlns:a16="http://schemas.microsoft.com/office/drawing/2014/main" id="{22E3AE8F-71A5-4BA8-A4DE-8174B071DAB5}"/>
              </a:ext>
            </a:extLst>
          </p:cNvPr>
          <p:cNvSpPr>
            <a:spLocks noGrp="1"/>
          </p:cNvSpPr>
          <p:nvPr>
            <p:ph type="hdr" sz="quarter" idx="13"/>
          </p:nvPr>
        </p:nvSpPr>
        <p:spPr/>
        <p:txBody>
          <a:bodyPr/>
          <a:lstStyle/>
          <a:p>
            <a:pPr>
              <a:defRPr/>
            </a:pPr>
            <a:r>
              <a:rPr lang="en-US"/>
              <a:t>Dr. Andy Woods - Soteriolgy Session 01</a:t>
            </a:r>
          </a:p>
        </p:txBody>
      </p:sp>
    </p:spTree>
    <p:extLst>
      <p:ext uri="{BB962C8B-B14F-4D97-AF65-F5344CB8AC3E}">
        <p14:creationId xmlns:p14="http://schemas.microsoft.com/office/powerpoint/2010/main" val="5767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ABD3E3B-3F01-71A8-A32C-3CA6DA60DCA9}"/>
              </a:ext>
            </a:extLst>
          </p:cNvPr>
          <p:cNvGrpSpPr>
            <a:grpSpLocks/>
          </p:cNvGrpSpPr>
          <p:nvPr/>
        </p:nvGrpSpPr>
        <p:grpSpPr bwMode="auto">
          <a:xfrm>
            <a:off x="0" y="0"/>
            <a:ext cx="1447800" cy="6854825"/>
            <a:chOff x="0" y="0"/>
            <a:chExt cx="684" cy="4318"/>
          </a:xfrm>
        </p:grpSpPr>
        <p:sp>
          <p:nvSpPr>
            <p:cNvPr id="5" name="Rectangle 3">
              <a:extLst>
                <a:ext uri="{FF2B5EF4-FFF2-40B4-BE49-F238E27FC236}">
                  <a16:creationId xmlns:a16="http://schemas.microsoft.com/office/drawing/2014/main" id="{749A45BB-C457-F6D8-3594-71547BEBF7A7}"/>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26E55BBB-2F69-27CF-9FF4-30BDC62E9072}"/>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9C1DFFA4-FAAE-5944-9B2C-5D29AAA9CEF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7E55F635-D077-4E6A-8913-8888E88BFFA9}"/>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83D3EEF0-45E4-8969-D77C-E16C2D955590}"/>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CE328EC4-8F89-DD2C-2FE9-E508C38C4980}"/>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8BE09188-5390-EAF6-57B9-C2415A513649}"/>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A0445F5C-0750-EFA3-4200-2D94A5E4A32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ADCEDFE4-2E1C-3D89-CC79-918FB9FF0504}"/>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790EA320-70BC-F23E-849E-AE481F1D2837}"/>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6CA6D4BF-D8C1-ED65-08AE-3121782C3DF0}"/>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F0BE34C5-0E8B-9DE7-1468-D54957223823}"/>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2BB11FB3-6139-1A10-C8B1-FAD725CBF201}"/>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0A652A6F-8369-0431-F82F-0AC3A3D4B5D1}"/>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E569F5F3-ECCB-BDA9-DE57-7AF5C2548C87}"/>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2B0FA4D3-913B-CDA0-C007-729D0A937ABA}"/>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3A7C69FB-17FA-E555-0C8B-73659917943C}"/>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376A8028-39E1-277B-C809-42111C36A81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1271234A-93C0-071C-4EDA-CFE20E258524}"/>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7F6F3685-DC1F-7EF6-9F9B-915E90745E06}"/>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56B1DB56-1812-C55A-F6BE-7C7992EA168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8B389011-A0A9-F550-CC60-41EAC850FA05}"/>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3AE53A26-1F16-A696-4D10-3F8C820DE855}"/>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0CCCF225-AEE1-3129-CDA0-10888B611BC8}"/>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A115FB83-9698-357F-9DAC-D4350112AAD7}"/>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A8D9E61C-DE7B-4FAF-ABA4-5C4AD471DD75}"/>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0A09BCA-F748-2D99-F54F-FE66FB7E615D}"/>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89CA1EF7-280A-F850-8404-94C903FA4250}"/>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E904D2B4-5FE2-880B-878C-7A7B9DEF9F82}"/>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80282C76-9D0D-6431-185D-CBB9F479A4E8}"/>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53EDA3DA-F524-3675-8B8D-DEE4CD9BD548}"/>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3894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3894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F991F424-C427-B59A-BE7F-5A6F2FBFAAC8}"/>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F9A501D-C645-ED4C-1F7A-AE47E4CC782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65FC91F7-0537-DC0D-0A84-3ECE3A5F461E}"/>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8DD11C9-9D93-433D-92D4-D7F971B2E0EC}" type="slidenum">
              <a:rPr lang="en-US" altLang="en-US"/>
              <a:pPr>
                <a:defRPr/>
              </a:pPr>
              <a:t>‹#›</a:t>
            </a:fld>
            <a:endParaRPr lang="en-US" altLang="en-US"/>
          </a:p>
        </p:txBody>
      </p:sp>
    </p:spTree>
    <p:extLst>
      <p:ext uri="{BB962C8B-B14F-4D97-AF65-F5344CB8AC3E}">
        <p14:creationId xmlns:p14="http://schemas.microsoft.com/office/powerpoint/2010/main" val="6787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FFE69FE-4E88-4964-81C6-3AAF7914F21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21ECABFE-E5EF-B2AA-0E9D-3C32A91AD6C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5482993-8BFD-96CF-EEB2-36A72577A554}"/>
              </a:ext>
            </a:extLst>
          </p:cNvPr>
          <p:cNvSpPr>
            <a:spLocks noGrp="1" noChangeArrowheads="1"/>
          </p:cNvSpPr>
          <p:nvPr>
            <p:ph type="sldNum" sz="quarter" idx="12"/>
          </p:nvPr>
        </p:nvSpPr>
        <p:spPr/>
        <p:txBody>
          <a:bodyPr/>
          <a:lstStyle>
            <a:lvl1pPr>
              <a:defRPr smtClean="0"/>
            </a:lvl1pPr>
          </a:lstStyle>
          <a:p>
            <a:pPr>
              <a:defRPr/>
            </a:pPr>
            <a:fld id="{B68E3B8E-5B4B-47EC-ABA3-AFB2C55B035D}" type="slidenum">
              <a:rPr lang="en-US" altLang="en-US"/>
              <a:pPr>
                <a:defRPr/>
              </a:pPr>
              <a:t>‹#›</a:t>
            </a:fld>
            <a:endParaRPr lang="en-US" altLang="en-US"/>
          </a:p>
        </p:txBody>
      </p:sp>
    </p:spTree>
    <p:extLst>
      <p:ext uri="{BB962C8B-B14F-4D97-AF65-F5344CB8AC3E}">
        <p14:creationId xmlns:p14="http://schemas.microsoft.com/office/powerpoint/2010/main" val="217543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77E2276-340F-FC1C-4E82-5D64F191D5B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5E6817BE-7DE2-CE82-D8A7-9C6491C4DBD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223E12C-DEA5-5E67-97A2-CC0A0D93DD03}"/>
              </a:ext>
            </a:extLst>
          </p:cNvPr>
          <p:cNvSpPr>
            <a:spLocks noGrp="1" noChangeArrowheads="1"/>
          </p:cNvSpPr>
          <p:nvPr>
            <p:ph type="sldNum" sz="quarter" idx="12"/>
          </p:nvPr>
        </p:nvSpPr>
        <p:spPr/>
        <p:txBody>
          <a:bodyPr/>
          <a:lstStyle>
            <a:lvl1pPr>
              <a:defRPr smtClean="0"/>
            </a:lvl1pPr>
          </a:lstStyle>
          <a:p>
            <a:pPr>
              <a:defRPr/>
            </a:pPr>
            <a:fld id="{097DF588-C10E-41FF-B296-E6932DE3291F}" type="slidenum">
              <a:rPr lang="en-US" altLang="en-US"/>
              <a:pPr>
                <a:defRPr/>
              </a:pPr>
              <a:t>‹#›</a:t>
            </a:fld>
            <a:endParaRPr lang="en-US" altLang="en-US"/>
          </a:p>
        </p:txBody>
      </p:sp>
    </p:spTree>
    <p:extLst>
      <p:ext uri="{BB962C8B-B14F-4D97-AF65-F5344CB8AC3E}">
        <p14:creationId xmlns:p14="http://schemas.microsoft.com/office/powerpoint/2010/main" val="248724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29598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450468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a:lstStyle/>
          <a:p>
            <a:pPr lvl="0"/>
            <a:endParaRPr lang="en-US" noProof="0" dirty="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17588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184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732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465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162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34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5937EF32-3A73-9E49-F8D3-769DEEA4CDE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66D13BAB-CCC8-9908-0E69-4E65EF742A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B896BD1-1021-301F-9518-E7A85D1A5FAF}"/>
              </a:ext>
            </a:extLst>
          </p:cNvPr>
          <p:cNvSpPr>
            <a:spLocks noGrp="1" noChangeArrowheads="1"/>
          </p:cNvSpPr>
          <p:nvPr>
            <p:ph type="sldNum" sz="quarter" idx="12"/>
          </p:nvPr>
        </p:nvSpPr>
        <p:spPr/>
        <p:txBody>
          <a:bodyPr/>
          <a:lstStyle>
            <a:lvl1pPr>
              <a:defRPr smtClean="0"/>
            </a:lvl1pPr>
          </a:lstStyle>
          <a:p>
            <a:pPr>
              <a:defRPr/>
            </a:pPr>
            <a:fld id="{C07200EB-991A-4FE1-91DB-C9F6DE8B1E46}" type="slidenum">
              <a:rPr lang="en-US" altLang="en-US"/>
              <a:pPr>
                <a:defRPr/>
              </a:pPr>
              <a:t>‹#›</a:t>
            </a:fld>
            <a:endParaRPr lang="en-US" altLang="en-US"/>
          </a:p>
        </p:txBody>
      </p:sp>
    </p:spTree>
    <p:extLst>
      <p:ext uri="{BB962C8B-B14F-4D97-AF65-F5344CB8AC3E}">
        <p14:creationId xmlns:p14="http://schemas.microsoft.com/office/powerpoint/2010/main" val="393667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382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671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072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343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extLst>
      <p:ext uri="{BB962C8B-B14F-4D97-AF65-F5344CB8AC3E}">
        <p14:creationId xmlns:p14="http://schemas.microsoft.com/office/powerpoint/2010/main" val="123880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992996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003626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11/6/2022</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3814391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1324373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6B196BFA-0DE7-4BE2-97C4-13B184514A8C}" type="slidenum">
              <a:rPr lang="en-US" altLang="en-US"/>
              <a:pPr>
                <a:defRPr/>
              </a:pPr>
              <a:t>‹#›</a:t>
            </a:fld>
            <a:endParaRPr lang="en-US" altLang="en-US"/>
          </a:p>
        </p:txBody>
      </p:sp>
    </p:spTree>
    <p:extLst>
      <p:ext uri="{BB962C8B-B14F-4D97-AF65-F5344CB8AC3E}">
        <p14:creationId xmlns:p14="http://schemas.microsoft.com/office/powerpoint/2010/main" val="261235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235A3-BD51-1D0D-6A40-B4EE136F3D7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7EB1D6E-ACB1-9323-44A7-5F03367CA35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E5D8DE6C-B1E9-5CDC-5121-025F8CAAEF50}"/>
              </a:ext>
            </a:extLst>
          </p:cNvPr>
          <p:cNvSpPr>
            <a:spLocks noGrp="1" noChangeArrowheads="1"/>
          </p:cNvSpPr>
          <p:nvPr>
            <p:ph type="sldNum" sz="quarter" idx="12"/>
          </p:nvPr>
        </p:nvSpPr>
        <p:spPr/>
        <p:txBody>
          <a:bodyPr/>
          <a:lstStyle>
            <a:lvl1pPr>
              <a:defRPr smtClean="0"/>
            </a:lvl1pPr>
          </a:lstStyle>
          <a:p>
            <a:pPr>
              <a:defRPr/>
            </a:pPr>
            <a:fld id="{D27244FE-3536-43D2-B673-EDB4061C6948}" type="slidenum">
              <a:rPr lang="en-US" altLang="en-US"/>
              <a:pPr>
                <a:defRPr/>
              </a:pPr>
              <a:t>‹#›</a:t>
            </a:fld>
            <a:endParaRPr lang="en-US" altLang="en-US"/>
          </a:p>
        </p:txBody>
      </p:sp>
    </p:spTree>
    <p:extLst>
      <p:ext uri="{BB962C8B-B14F-4D97-AF65-F5344CB8AC3E}">
        <p14:creationId xmlns:p14="http://schemas.microsoft.com/office/powerpoint/2010/main" val="68634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309836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2F70D892-2506-5E33-0376-D02C52F5229C}"/>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0F157F0-DFFA-FE53-A99B-F9D245B8575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FFA34E0-AAB2-8AD3-8695-0580B6F9D2F0}"/>
              </a:ext>
            </a:extLst>
          </p:cNvPr>
          <p:cNvSpPr>
            <a:spLocks noGrp="1" noChangeArrowheads="1"/>
          </p:cNvSpPr>
          <p:nvPr>
            <p:ph type="sldNum" sz="quarter" idx="12"/>
          </p:nvPr>
        </p:nvSpPr>
        <p:spPr/>
        <p:txBody>
          <a:bodyPr/>
          <a:lstStyle>
            <a:lvl1pPr>
              <a:defRPr smtClean="0"/>
            </a:lvl1pPr>
          </a:lstStyle>
          <a:p>
            <a:pPr>
              <a:defRPr/>
            </a:pPr>
            <a:fld id="{790E2EA2-9CE6-4C73-B271-57490F731DCA}" type="slidenum">
              <a:rPr lang="en-US" altLang="en-US"/>
              <a:pPr>
                <a:defRPr/>
              </a:pPr>
              <a:t>‹#›</a:t>
            </a:fld>
            <a:endParaRPr lang="en-US" altLang="en-US"/>
          </a:p>
        </p:txBody>
      </p:sp>
    </p:spTree>
    <p:extLst>
      <p:ext uri="{BB962C8B-B14F-4D97-AF65-F5344CB8AC3E}">
        <p14:creationId xmlns:p14="http://schemas.microsoft.com/office/powerpoint/2010/main" val="22413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4A56C7CA-64A8-D8AB-8C56-7B59A47FA322}"/>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DAC97FC5-7DE4-4504-4379-D095F0A3240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E0EA6888-75FB-407B-E137-7C0DA57838B5}"/>
              </a:ext>
            </a:extLst>
          </p:cNvPr>
          <p:cNvSpPr>
            <a:spLocks noGrp="1" noChangeArrowheads="1"/>
          </p:cNvSpPr>
          <p:nvPr>
            <p:ph type="sldNum" sz="quarter" idx="12"/>
          </p:nvPr>
        </p:nvSpPr>
        <p:spPr/>
        <p:txBody>
          <a:bodyPr/>
          <a:lstStyle>
            <a:lvl1pPr>
              <a:defRPr smtClean="0"/>
            </a:lvl1pPr>
          </a:lstStyle>
          <a:p>
            <a:pPr>
              <a:defRPr/>
            </a:pPr>
            <a:fld id="{E668F61C-35DC-4B79-9FA1-3558FF7CE09B}" type="slidenum">
              <a:rPr lang="en-US" altLang="en-US"/>
              <a:pPr>
                <a:defRPr/>
              </a:pPr>
              <a:t>‹#›</a:t>
            </a:fld>
            <a:endParaRPr lang="en-US" altLang="en-US"/>
          </a:p>
        </p:txBody>
      </p:sp>
    </p:spTree>
    <p:extLst>
      <p:ext uri="{BB962C8B-B14F-4D97-AF65-F5344CB8AC3E}">
        <p14:creationId xmlns:p14="http://schemas.microsoft.com/office/powerpoint/2010/main" val="2118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1DD59262-0348-DB43-7E7B-92C258FB255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DC22EFCA-0ADF-73AB-718F-D6C4756242E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F69623EC-8E66-C2A1-C82E-50446D4197C9}"/>
              </a:ext>
            </a:extLst>
          </p:cNvPr>
          <p:cNvSpPr>
            <a:spLocks noGrp="1" noChangeArrowheads="1"/>
          </p:cNvSpPr>
          <p:nvPr>
            <p:ph type="sldNum" sz="quarter" idx="12"/>
          </p:nvPr>
        </p:nvSpPr>
        <p:spPr/>
        <p:txBody>
          <a:bodyPr/>
          <a:lstStyle>
            <a:lvl1pPr>
              <a:defRPr smtClean="0"/>
            </a:lvl1pPr>
          </a:lstStyle>
          <a:p>
            <a:pPr>
              <a:defRPr/>
            </a:pPr>
            <a:fld id="{9E6B5554-FA75-4E86-A13A-CDAF27C31F27}" type="slidenum">
              <a:rPr lang="en-US" altLang="en-US"/>
              <a:pPr>
                <a:defRPr/>
              </a:pPr>
              <a:t>‹#›</a:t>
            </a:fld>
            <a:endParaRPr lang="en-US" altLang="en-US"/>
          </a:p>
        </p:txBody>
      </p:sp>
    </p:spTree>
    <p:extLst>
      <p:ext uri="{BB962C8B-B14F-4D97-AF65-F5344CB8AC3E}">
        <p14:creationId xmlns:p14="http://schemas.microsoft.com/office/powerpoint/2010/main" val="9499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8086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7BBBC5D-39C0-E83A-5F26-88A169227C2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3F80C0-AA45-72F0-A4B7-DCADBFCA120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D097DFC1-5EF0-A826-3C29-6B3F7C405E72}"/>
              </a:ext>
            </a:extLst>
          </p:cNvPr>
          <p:cNvSpPr>
            <a:spLocks noGrp="1" noChangeArrowheads="1"/>
          </p:cNvSpPr>
          <p:nvPr>
            <p:ph type="sldNum" sz="quarter" idx="12"/>
          </p:nvPr>
        </p:nvSpPr>
        <p:spPr/>
        <p:txBody>
          <a:bodyPr/>
          <a:lstStyle>
            <a:lvl1pPr>
              <a:defRPr smtClean="0"/>
            </a:lvl1pPr>
          </a:lstStyle>
          <a:p>
            <a:pPr>
              <a:defRPr/>
            </a:pPr>
            <a:fld id="{632669C9-D97E-449C-B1B0-CABC96403C34}" type="slidenum">
              <a:rPr lang="en-US" altLang="en-US"/>
              <a:pPr>
                <a:defRPr/>
              </a:pPr>
              <a:t>‹#›</a:t>
            </a:fld>
            <a:endParaRPr lang="en-US" altLang="en-US"/>
          </a:p>
        </p:txBody>
      </p:sp>
    </p:spTree>
    <p:extLst>
      <p:ext uri="{BB962C8B-B14F-4D97-AF65-F5344CB8AC3E}">
        <p14:creationId xmlns:p14="http://schemas.microsoft.com/office/powerpoint/2010/main" val="30837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5796B415-E482-0ABA-87A0-CF66D881747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208D26D7-8F88-895C-B231-C63EC1D0670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4FDBDD0-D3A8-D202-0F4C-75688DA285CE}"/>
              </a:ext>
            </a:extLst>
          </p:cNvPr>
          <p:cNvSpPr>
            <a:spLocks noGrp="1" noChangeArrowheads="1"/>
          </p:cNvSpPr>
          <p:nvPr>
            <p:ph type="sldNum" sz="quarter" idx="12"/>
          </p:nvPr>
        </p:nvSpPr>
        <p:spPr/>
        <p:txBody>
          <a:bodyPr/>
          <a:lstStyle>
            <a:lvl1pPr>
              <a:defRPr smtClean="0"/>
            </a:lvl1pPr>
          </a:lstStyle>
          <a:p>
            <a:pPr>
              <a:defRPr/>
            </a:pPr>
            <a:fld id="{95F2AD91-684D-4D77-AE4F-2CFFE84A6A71}" type="slidenum">
              <a:rPr lang="en-US" altLang="en-US"/>
              <a:pPr>
                <a:defRPr/>
              </a:pPr>
              <a:t>‹#›</a:t>
            </a:fld>
            <a:endParaRPr lang="en-US" altLang="en-US"/>
          </a:p>
        </p:txBody>
      </p:sp>
    </p:spTree>
    <p:extLst>
      <p:ext uri="{BB962C8B-B14F-4D97-AF65-F5344CB8AC3E}">
        <p14:creationId xmlns:p14="http://schemas.microsoft.com/office/powerpoint/2010/main" val="149991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98F0CD2-8E28-0196-2B26-040A583C6489}"/>
              </a:ext>
            </a:extLst>
          </p:cNvPr>
          <p:cNvGrpSpPr>
            <a:grpSpLocks/>
          </p:cNvGrpSpPr>
          <p:nvPr/>
        </p:nvGrpSpPr>
        <p:grpSpPr bwMode="auto">
          <a:xfrm>
            <a:off x="0" y="0"/>
            <a:ext cx="1447800" cy="6854825"/>
            <a:chOff x="0" y="0"/>
            <a:chExt cx="684" cy="4318"/>
          </a:xfrm>
        </p:grpSpPr>
        <p:sp>
          <p:nvSpPr>
            <p:cNvPr id="37891" name="Rectangle 3">
              <a:extLst>
                <a:ext uri="{FF2B5EF4-FFF2-40B4-BE49-F238E27FC236}">
                  <a16:creationId xmlns:a16="http://schemas.microsoft.com/office/drawing/2014/main" id="{BB28B39A-E552-3243-F67E-DA18870268C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FCB39ADA-4387-5DD4-28D3-9480AB72F3D7}"/>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8B0C6602-F639-5FF2-13F4-62EAD51D1696}"/>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803D73D7-C1C9-1F9F-9156-897E51A52E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0984B52C-C345-1619-72BA-35241F7FF4A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FC40FBFC-9328-2626-2A2A-843732ADD5EC}"/>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17E796C2-EC83-41DF-32FE-84200B6E8EE0}"/>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FC65B5C8-ADB8-A9DF-EB80-09996DBE7228}"/>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DDBAF225-8136-E87B-5E24-DCDE94C1298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5BC7E8EF-8C04-A673-7ED5-22EA9BA090D7}"/>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575602DD-0195-2369-8B20-1FD7CB5DD90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355A6B12-CEA4-7A4B-B26B-C37BD9D490E2}"/>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C5B6AD59-D9AD-A619-2310-146068F4F69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8DF078F1-3624-65E0-F813-01653BA1FBF5}"/>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E7FFD1C5-5065-2213-A7B8-F31B102BF8B3}"/>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474C445E-6488-B759-B05E-A0A0748DF76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8FC28E01-3CA8-64CF-53B6-1D77F3C8DD8B}"/>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B2EF0E4F-38F2-2617-D353-7A8B3F4B0E7A}"/>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69CD4C2E-0864-CB18-2D98-6CE2A0B3E97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E4414374-1987-AEB8-AC5F-39138DB4EEF4}"/>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87D23D71-082D-405F-8DFB-580E202116B8}"/>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30E38449-3B1A-762A-2A09-87BD60464194}"/>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12C6C5D3-B6BA-69C8-1A1D-D1448CF1581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FFF76EB3-BCEA-B27F-CFF0-C9C8FC7236E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2F758DF3-4D4C-0233-EF2C-D41F3FC477C9}"/>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B1A45B67-BE29-966A-BA20-798AEE868A1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26C85B8-E762-C0D3-8900-C8552716E4B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16A85AA8-9E00-93D6-4CA4-056F304D84D3}"/>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FC4DA4F8-F364-FC0A-66C6-A42931313429}"/>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7534B785-AB1C-68C7-47CA-274FC621DEB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C6A67BE9-9829-C337-9ED4-C84175EF393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422AEB7-F477-5522-3120-A38F7B0705E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37923" name="Rectangle 35">
            <a:extLst>
              <a:ext uri="{FF2B5EF4-FFF2-40B4-BE49-F238E27FC236}">
                <a16:creationId xmlns:a16="http://schemas.microsoft.com/office/drawing/2014/main" id="{7576B130-125F-A0FC-67DD-9C3B36684BD0}"/>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37924" name="Rectangle 36">
            <a:extLst>
              <a:ext uri="{FF2B5EF4-FFF2-40B4-BE49-F238E27FC236}">
                <a16:creationId xmlns:a16="http://schemas.microsoft.com/office/drawing/2014/main" id="{AF845C94-12CA-E9B2-4CAF-C37AF5A423D9}"/>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37925" name="Rectangle 37">
            <a:extLst>
              <a:ext uri="{FF2B5EF4-FFF2-40B4-BE49-F238E27FC236}">
                <a16:creationId xmlns:a16="http://schemas.microsoft.com/office/drawing/2014/main" id="{65C1B6AF-2BB9-6F77-3A5B-ED41E3F9E63F}"/>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65A036BE-C698-4817-B8F4-7690D465CCD6}" type="slidenum">
              <a:rPr lang="en-US" altLang="en-US" smtClean="0"/>
              <a:pPr>
                <a:defRPr/>
              </a:pPr>
              <a:t>‹#›</a:t>
            </a:fld>
            <a:endParaRPr lang="en-US" altLang="en-US" dirty="0"/>
          </a:p>
        </p:txBody>
      </p:sp>
      <p:sp>
        <p:nvSpPr>
          <p:cNvPr id="37926" name="Rectangle 38">
            <a:extLst>
              <a:ext uri="{FF2B5EF4-FFF2-40B4-BE49-F238E27FC236}">
                <a16:creationId xmlns:a16="http://schemas.microsoft.com/office/drawing/2014/main" id="{26638F89-1808-5990-DF77-B55C8ED61663}"/>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64" r:id="rId13"/>
    <p:sldLayoutId id="2147483765"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443242"/>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piritandtruth.org/questions/151.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pic>
        <p:nvPicPr>
          <p:cNvPr id="4" name="Picture 3" descr="A picture containing text, nature, cloud&#10;&#10;Description automatically generated">
            <a:extLst>
              <a:ext uri="{FF2B5EF4-FFF2-40B4-BE49-F238E27FC236}">
                <a16:creationId xmlns:a16="http://schemas.microsoft.com/office/drawing/2014/main" id="{8CF67377-A97C-A301-B0CE-6C20FB982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57200"/>
            <a:ext cx="8128000" cy="457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7" name="Picture 3">
            <a:extLst>
              <a:ext uri="{FF2B5EF4-FFF2-40B4-BE49-F238E27FC236}">
                <a16:creationId xmlns:a16="http://schemas.microsoft.com/office/drawing/2014/main" id="{18C6265D-EB20-461E-AAB3-6BF18CC470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6763" y="228600"/>
            <a:ext cx="887847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val 7">
            <a:extLst>
              <a:ext uri="{FF2B5EF4-FFF2-40B4-BE49-F238E27FC236}">
                <a16:creationId xmlns:a16="http://schemas.microsoft.com/office/drawing/2014/main" id="{065E9EBD-3367-CE44-9B22-57D9AF87E595}"/>
              </a:ext>
            </a:extLst>
          </p:cNvPr>
          <p:cNvSpPr>
            <a:spLocks noChangeArrowheads="1"/>
          </p:cNvSpPr>
          <p:nvPr/>
        </p:nvSpPr>
        <p:spPr bwMode="auto">
          <a:xfrm>
            <a:off x="5185649" y="2753711"/>
            <a:ext cx="1354667" cy="675289"/>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
        <p:nvSpPr>
          <p:cNvPr id="4" name="Oval 7">
            <a:extLst>
              <a:ext uri="{FF2B5EF4-FFF2-40B4-BE49-F238E27FC236}">
                <a16:creationId xmlns:a16="http://schemas.microsoft.com/office/drawing/2014/main" id="{D59317B2-169B-7F4B-988F-8DC2BB3DFDDB}"/>
              </a:ext>
            </a:extLst>
          </p:cNvPr>
          <p:cNvSpPr>
            <a:spLocks noChangeArrowheads="1"/>
          </p:cNvSpPr>
          <p:nvPr/>
        </p:nvSpPr>
        <p:spPr bwMode="auto">
          <a:xfrm>
            <a:off x="4953000" y="1458384"/>
            <a:ext cx="2057400" cy="1056216"/>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Tree>
    <p:extLst>
      <p:ext uri="{BB962C8B-B14F-4D97-AF65-F5344CB8AC3E}">
        <p14:creationId xmlns:p14="http://schemas.microsoft.com/office/powerpoint/2010/main" val="85897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b="1" u="sng" kern="1200" dirty="0">
                <a:solidFill>
                  <a:srgbClr val="FFFFCC"/>
                </a:solidFill>
              </a:rPr>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66081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768B7B-6C81-1CD4-CA24-3267707A5F76}"/>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21507" name="Picture 3">
            <a:extLst>
              <a:ext uri="{FF2B5EF4-FFF2-40B4-BE49-F238E27FC236}">
                <a16:creationId xmlns:a16="http://schemas.microsoft.com/office/drawing/2014/main" id="{CD2D45E6-6F79-C286-A8AA-6206AF8F8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1ACA90F-8759-9E5D-1F9F-8A39144CF501}"/>
              </a:ext>
            </a:extLst>
          </p:cNvPr>
          <p:cNvPicPr>
            <a:picLocks noChangeAspect="1"/>
          </p:cNvPicPr>
          <p:nvPr/>
        </p:nvPicPr>
        <p:blipFill>
          <a:blip r:embed="rId3"/>
          <a:stretch>
            <a:fillRect/>
          </a:stretch>
        </p:blipFill>
        <p:spPr>
          <a:xfrm>
            <a:off x="2095499" y="740834"/>
            <a:ext cx="2359917" cy="1011766"/>
          </a:xfrm>
          <a:prstGeom prst="rect">
            <a:avLst/>
          </a:prstGeom>
        </p:spPr>
      </p:pic>
    </p:spTree>
    <p:extLst>
      <p:ext uri="{BB962C8B-B14F-4D97-AF65-F5344CB8AC3E}">
        <p14:creationId xmlns:p14="http://schemas.microsoft.com/office/powerpoint/2010/main" val="150438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768B7B-6C81-1CD4-CA24-3267707A5F76}"/>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21507" name="Picture 3">
            <a:extLst>
              <a:ext uri="{FF2B5EF4-FFF2-40B4-BE49-F238E27FC236}">
                <a16:creationId xmlns:a16="http://schemas.microsoft.com/office/drawing/2014/main" id="{CD2D45E6-6F79-C286-A8AA-6206AF8F8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1ACA90F-8759-9E5D-1F9F-8A39144CF501}"/>
              </a:ext>
            </a:extLst>
          </p:cNvPr>
          <p:cNvPicPr>
            <a:picLocks noChangeAspect="1"/>
          </p:cNvPicPr>
          <p:nvPr/>
        </p:nvPicPr>
        <p:blipFill>
          <a:blip r:embed="rId3"/>
          <a:stretch>
            <a:fillRect/>
          </a:stretch>
        </p:blipFill>
        <p:spPr>
          <a:xfrm>
            <a:off x="2667001" y="2209800"/>
            <a:ext cx="1752600" cy="1011766"/>
          </a:xfrm>
          <a:prstGeom prst="rect">
            <a:avLst/>
          </a:prstGeom>
        </p:spPr>
      </p:pic>
    </p:spTree>
    <p:extLst>
      <p:ext uri="{BB962C8B-B14F-4D97-AF65-F5344CB8AC3E}">
        <p14:creationId xmlns:p14="http://schemas.microsoft.com/office/powerpoint/2010/main" val="715479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7" name="Picture 3">
            <a:extLst>
              <a:ext uri="{FF2B5EF4-FFF2-40B4-BE49-F238E27FC236}">
                <a16:creationId xmlns:a16="http://schemas.microsoft.com/office/drawing/2014/main" id="{18C6265D-EB20-461E-AAB3-6BF18CC470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6763" y="228600"/>
            <a:ext cx="887847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val 7">
            <a:extLst>
              <a:ext uri="{FF2B5EF4-FFF2-40B4-BE49-F238E27FC236}">
                <a16:creationId xmlns:a16="http://schemas.microsoft.com/office/drawing/2014/main" id="{065E9EBD-3367-CE44-9B22-57D9AF87E595}"/>
              </a:ext>
            </a:extLst>
          </p:cNvPr>
          <p:cNvSpPr>
            <a:spLocks noChangeArrowheads="1"/>
          </p:cNvSpPr>
          <p:nvPr/>
        </p:nvSpPr>
        <p:spPr bwMode="auto">
          <a:xfrm>
            <a:off x="5185649" y="2753711"/>
            <a:ext cx="1354667" cy="675289"/>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
        <p:nvSpPr>
          <p:cNvPr id="4" name="Oval 7">
            <a:extLst>
              <a:ext uri="{FF2B5EF4-FFF2-40B4-BE49-F238E27FC236}">
                <a16:creationId xmlns:a16="http://schemas.microsoft.com/office/drawing/2014/main" id="{D59317B2-169B-7F4B-988F-8DC2BB3DFDDB}"/>
              </a:ext>
            </a:extLst>
          </p:cNvPr>
          <p:cNvSpPr>
            <a:spLocks noChangeArrowheads="1"/>
          </p:cNvSpPr>
          <p:nvPr/>
        </p:nvSpPr>
        <p:spPr bwMode="auto">
          <a:xfrm>
            <a:off x="4953000" y="1458384"/>
            <a:ext cx="2057400" cy="1056216"/>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Tree>
    <p:extLst>
      <p:ext uri="{BB962C8B-B14F-4D97-AF65-F5344CB8AC3E}">
        <p14:creationId xmlns:p14="http://schemas.microsoft.com/office/powerpoint/2010/main" val="1923495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Title 1"/>
          <p:cNvSpPr>
            <a:spLocks noGrp="1"/>
          </p:cNvSpPr>
          <p:nvPr>
            <p:ph type="title"/>
          </p:nvPr>
        </p:nvSpPr>
        <p:spPr>
          <a:xfrm>
            <a:off x="609600" y="6400800"/>
            <a:ext cx="10972800" cy="334963"/>
          </a:xfrm>
        </p:spPr>
        <p:txBody>
          <a:bodyPr anchor="t"/>
          <a:lstStyle/>
          <a:p>
            <a:pPr algn="ctr" eaLnBrk="1" hangingPunct="1"/>
            <a:r>
              <a:rPr lang="en-US" altLang="en-US" sz="1600" dirty="0">
                <a:solidFill>
                  <a:schemeClr val="tx1"/>
                </a:solidFill>
              </a:rPr>
              <a:t>Lewis Sperry Chafer, vol. 7, </a:t>
            </a:r>
            <a:r>
              <a:rPr lang="en-US" altLang="en-US" sz="1600" i="1" dirty="0">
                <a:solidFill>
                  <a:schemeClr val="tx1"/>
                </a:solidFill>
              </a:rPr>
              <a:t>Systematic </a:t>
            </a:r>
            <a:r>
              <a:rPr lang="en-US" altLang="en-US" sz="1600" i="1" dirty="0" err="1">
                <a:solidFill>
                  <a:schemeClr val="tx1"/>
                </a:solidFill>
              </a:rPr>
              <a:t>Theology</a:t>
            </a:r>
            <a:r>
              <a:rPr lang="en-US" altLang="en-US" sz="1600" baseline="30000" dirty="0" err="1">
                <a:solidFill>
                  <a:schemeClr val="tx1"/>
                </a:solidFill>
                <a:hlinkClick r:id="rId2">
                  <a:extLst>
                    <a:ext uri="{A12FA001-AC4F-418D-AE19-62706E023703}">
                      <ahyp:hlinkClr xmlns:ahyp="http://schemas.microsoft.com/office/drawing/2018/hyperlinkcolor" val="tx"/>
                    </a:ext>
                  </a:extLst>
                </a:hlinkClick>
              </a:rPr>
              <a:t>b</a:t>
            </a:r>
            <a:r>
              <a:rPr lang="en-US" altLang="en-US" sz="1600" dirty="0">
                <a:solidFill>
                  <a:schemeClr val="tx1"/>
                </a:solidFill>
              </a:rPr>
              <a:t> (Grand Rapids, MI: Kregel Publications, 1993), 265-66.</a:t>
            </a:r>
          </a:p>
        </p:txBody>
      </p:sp>
      <p:sp>
        <p:nvSpPr>
          <p:cNvPr id="105475" name="Content Placeholder 2"/>
          <p:cNvSpPr>
            <a:spLocks noGrp="1"/>
          </p:cNvSpPr>
          <p:nvPr>
            <p:ph idx="1"/>
          </p:nvPr>
        </p:nvSpPr>
        <p:spPr>
          <a:xfrm>
            <a:off x="3733800" y="1934086"/>
            <a:ext cx="6934200" cy="1799714"/>
          </a:xfrm>
        </p:spPr>
        <p:txBody>
          <a:bodyPr/>
          <a:lstStyle/>
          <a:p>
            <a:pPr marL="0" indent="0" algn="just" eaLnBrk="1" hangingPunct="1">
              <a:buNone/>
            </a:pPr>
            <a:r>
              <a:rPr lang="en-US" altLang="en-US" dirty="0"/>
              <a:t>“…because upwards of 150 passages of Scripture condition salvation upon believing only</a:t>
            </a:r>
            <a:r>
              <a:rPr lang="en-US" altLang="en-US" b="1" dirty="0"/>
              <a:t> </a:t>
            </a:r>
            <a:r>
              <a:rPr lang="en-US" altLang="en-US" dirty="0"/>
              <a:t>(cf. John 3:16; Acts 16:31). </a:t>
            </a:r>
          </a:p>
        </p:txBody>
      </p:sp>
      <p:sp>
        <p:nvSpPr>
          <p:cNvPr id="5" name="Title 1"/>
          <p:cNvSpPr txBox="1">
            <a:spLocks/>
          </p:cNvSpPr>
          <p:nvPr/>
        </p:nvSpPr>
        <p:spPr>
          <a:xfrm>
            <a:off x="1981200" y="274638"/>
            <a:ext cx="822960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Belief-God’s One Condition for Justification</a:t>
            </a:r>
          </a:p>
        </p:txBody>
      </p:sp>
      <p:pic>
        <p:nvPicPr>
          <p:cNvPr id="2" name="Picture 2" descr="http://t1.gstatic.com/images?q=tbn:ANd9GcQxv3vyi4YqgamHAJTIgWkNJkLqWWIuAG2pkecTpX67vjz6XE96Kw">
            <a:extLst>
              <a:ext uri="{FF2B5EF4-FFF2-40B4-BE49-F238E27FC236}">
                <a16:creationId xmlns:a16="http://schemas.microsoft.com/office/drawing/2014/main" id="{F78C26C5-4D29-1D3F-4F40-F3044C212E6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 y="1822944"/>
            <a:ext cx="2278931" cy="321211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b="1" u="sng" kern="1200" dirty="0">
                <a:solidFill>
                  <a:srgbClr val="FFFFCC"/>
                </a:solidFill>
              </a:rPr>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172983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7" name="Picture 3">
            <a:extLst>
              <a:ext uri="{FF2B5EF4-FFF2-40B4-BE49-F238E27FC236}">
                <a16:creationId xmlns:a16="http://schemas.microsoft.com/office/drawing/2014/main" id="{18C6265D-EB20-461E-AAB3-6BF18CC470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6763" y="228600"/>
            <a:ext cx="887847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val 7">
            <a:extLst>
              <a:ext uri="{FF2B5EF4-FFF2-40B4-BE49-F238E27FC236}">
                <a16:creationId xmlns:a16="http://schemas.microsoft.com/office/drawing/2014/main" id="{065E9EBD-3367-CE44-9B22-57D9AF87E595}"/>
              </a:ext>
            </a:extLst>
          </p:cNvPr>
          <p:cNvSpPr>
            <a:spLocks noChangeArrowheads="1"/>
          </p:cNvSpPr>
          <p:nvPr/>
        </p:nvSpPr>
        <p:spPr bwMode="auto">
          <a:xfrm>
            <a:off x="5713471" y="2857500"/>
            <a:ext cx="1068918" cy="3810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
        <p:nvSpPr>
          <p:cNvPr id="3" name="Oval 7">
            <a:extLst>
              <a:ext uri="{FF2B5EF4-FFF2-40B4-BE49-F238E27FC236}">
                <a16:creationId xmlns:a16="http://schemas.microsoft.com/office/drawing/2014/main" id="{5616277D-505F-5931-30A2-260A71233549}"/>
              </a:ext>
            </a:extLst>
          </p:cNvPr>
          <p:cNvSpPr>
            <a:spLocks noChangeArrowheads="1"/>
          </p:cNvSpPr>
          <p:nvPr/>
        </p:nvSpPr>
        <p:spPr bwMode="auto">
          <a:xfrm>
            <a:off x="5046719" y="2015066"/>
            <a:ext cx="1068918" cy="3810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Tree>
    <p:extLst>
      <p:ext uri="{BB962C8B-B14F-4D97-AF65-F5344CB8AC3E}">
        <p14:creationId xmlns:p14="http://schemas.microsoft.com/office/powerpoint/2010/main" val="2427546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2951" y="45720"/>
            <a:ext cx="8926101" cy="6766560"/>
          </a:xfrm>
          <a:prstGeom prst="rect">
            <a:avLst/>
          </a:prstGeom>
        </p:spPr>
      </p:pic>
    </p:spTree>
    <p:extLst>
      <p:ext uri="{BB962C8B-B14F-4D97-AF65-F5344CB8AC3E}">
        <p14:creationId xmlns:p14="http://schemas.microsoft.com/office/powerpoint/2010/main" val="1483310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2438400" y="0"/>
            <a:ext cx="7772400" cy="1143000"/>
          </a:xfrm>
        </p:spPr>
        <p:txBody>
          <a:bodyPr vert="horz" wrap="square" lIns="92075" tIns="46038" rIns="92075" bIns="46038" numCol="1" anchor="ctr" anchorCtr="0" compatLnSpc="1">
            <a:prstTxWarp prst="textNoShape">
              <a:avLst/>
            </a:prstTxWarp>
          </a:bodyPr>
          <a:lstStyle/>
          <a:p>
            <a:pPr algn="ct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170242855"/>
              </p:ext>
            </p:extLst>
          </p:nvPr>
        </p:nvGraphicFramePr>
        <p:xfrm>
          <a:off x="381000" y="1143000"/>
          <a:ext cx="11201400" cy="4419601"/>
        </p:xfrm>
        <a:graphic>
          <a:graphicData uri="http://schemas.openxmlformats.org/drawingml/2006/table">
            <a:tbl>
              <a:tblPr>
                <a:tableStyleId>{16D9F66E-5EB9-4882-86FB-DCBF35E3C3E4}</a:tableStyleId>
              </a:tblPr>
              <a:tblGrid>
                <a:gridCol w="3318933">
                  <a:extLst>
                    <a:ext uri="{9D8B030D-6E8A-4147-A177-3AD203B41FA5}">
                      <a16:colId xmlns:a16="http://schemas.microsoft.com/office/drawing/2014/main" val="20000"/>
                    </a:ext>
                  </a:extLst>
                </a:gridCol>
                <a:gridCol w="2592917">
                  <a:extLst>
                    <a:ext uri="{9D8B030D-6E8A-4147-A177-3AD203B41FA5}">
                      <a16:colId xmlns:a16="http://schemas.microsoft.com/office/drawing/2014/main" val="20001"/>
                    </a:ext>
                  </a:extLst>
                </a:gridCol>
                <a:gridCol w="2800350">
                  <a:extLst>
                    <a:ext uri="{9D8B030D-6E8A-4147-A177-3AD203B41FA5}">
                      <a16:colId xmlns:a16="http://schemas.microsoft.com/office/drawing/2014/main" val="20002"/>
                    </a:ext>
                  </a:extLst>
                </a:gridCol>
                <a:gridCol w="2489200">
                  <a:extLst>
                    <a:ext uri="{9D8B030D-6E8A-4147-A177-3AD203B41FA5}">
                      <a16:colId xmlns:a16="http://schemas.microsoft.com/office/drawing/2014/main" val="20003"/>
                    </a:ext>
                  </a:extLst>
                </a:gridCol>
              </a:tblGrid>
              <a:tr h="811649">
                <a:tc>
                  <a:txBody>
                    <a:bodyPr/>
                    <a:lstStyle/>
                    <a:p>
                      <a:pPr algn="ctr"/>
                      <a:r>
                        <a:rPr lang="en-US" sz="3200" b="1" dirty="0">
                          <a:latin typeface="Calibri" pitchFamily="34" charset="0"/>
                          <a:cs typeface="Calibri" pitchFamily="34" charset="0"/>
                        </a:rPr>
                        <a:t>Phase</a:t>
                      </a:r>
                      <a:endParaRPr lang="en-US" sz="3200" b="1" dirty="0">
                        <a:solidFill>
                          <a:srgbClr val="FFFF00"/>
                        </a:solidFill>
                        <a:latin typeface="Calibri" pitchFamily="34" charset="0"/>
                        <a:cs typeface="Calibri" pitchFamily="34" charset="0"/>
                      </a:endParaRPr>
                    </a:p>
                  </a:txBody>
                  <a:tcPr marT="45712" marB="45712" anchor="ctr"/>
                </a:tc>
                <a:tc>
                  <a:txBody>
                    <a:bodyPr/>
                    <a:lstStyle/>
                    <a:p>
                      <a:pPr algn="ctr"/>
                      <a:r>
                        <a:rPr lang="en-US" sz="3200" b="1" dirty="0">
                          <a:latin typeface="Calibri" pitchFamily="34" charset="0"/>
                          <a:cs typeface="Calibri" pitchFamily="34" charset="0"/>
                        </a:rPr>
                        <a:t>Justification</a:t>
                      </a:r>
                      <a:endParaRPr lang="en-US" sz="3200" b="1" dirty="0">
                        <a:solidFill>
                          <a:srgbClr val="FFFF00"/>
                        </a:solidFill>
                        <a:latin typeface="Calibri" pitchFamily="34" charset="0"/>
                        <a:cs typeface="Calibri" pitchFamily="34" charset="0"/>
                      </a:endParaRPr>
                    </a:p>
                  </a:txBody>
                  <a:tcPr marT="45712" marB="45712" anchor="ctr"/>
                </a:tc>
                <a:tc>
                  <a:txBody>
                    <a:bodyPr/>
                    <a:lstStyle/>
                    <a:p>
                      <a:pPr algn="ctr"/>
                      <a:r>
                        <a:rPr lang="en-US" sz="3200" b="1" u="none" dirty="0">
                          <a:latin typeface="Calibri" pitchFamily="34" charset="0"/>
                          <a:cs typeface="Calibri" pitchFamily="34" charset="0"/>
                        </a:rPr>
                        <a:t>Sanctification</a:t>
                      </a:r>
                      <a:endParaRPr lang="en-US" sz="3200" b="1" u="none" dirty="0">
                        <a:solidFill>
                          <a:srgbClr val="FFFF00"/>
                        </a:solidFill>
                        <a:latin typeface="Calibri" pitchFamily="34" charset="0"/>
                        <a:cs typeface="Calibri" pitchFamily="34" charset="0"/>
                      </a:endParaRPr>
                    </a:p>
                  </a:txBody>
                  <a:tcPr marT="45712" marB="45712" anchor="ctr"/>
                </a:tc>
                <a:tc>
                  <a:txBody>
                    <a:bodyPr/>
                    <a:lstStyle/>
                    <a:p>
                      <a:pPr algn="ctr"/>
                      <a:r>
                        <a:rPr lang="en-US" sz="3200" b="1" dirty="0">
                          <a:latin typeface="Calibri" pitchFamily="34" charset="0"/>
                          <a:cs typeface="Calibri" pitchFamily="34" charset="0"/>
                        </a:rPr>
                        <a:t>Glorification</a:t>
                      </a:r>
                      <a:endParaRPr lang="en-US" sz="32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873207">
                <a:tc>
                  <a:txBody>
                    <a:bodyPr/>
                    <a:lstStyle/>
                    <a:p>
                      <a:pPr algn="ctr"/>
                      <a:r>
                        <a:rPr lang="en-US" sz="3200" b="1" dirty="0">
                          <a:latin typeface="Calibri" pitchFamily="34" charset="0"/>
                          <a:cs typeface="Calibri" pitchFamily="34" charset="0"/>
                        </a:rPr>
                        <a:t>Tense</a:t>
                      </a:r>
                    </a:p>
                  </a:txBody>
                  <a:tcPr marT="45712" marB="45712" anchor="ctr"/>
                </a:tc>
                <a:tc>
                  <a:txBody>
                    <a:bodyPr/>
                    <a:lstStyle/>
                    <a:p>
                      <a:pPr algn="ctr"/>
                      <a:r>
                        <a:rPr lang="en-US" sz="3200" b="1" dirty="0">
                          <a:solidFill>
                            <a:srgbClr val="C00000"/>
                          </a:solidFill>
                          <a:latin typeface="Calibri" pitchFamily="34" charset="0"/>
                          <a:cs typeface="Calibri" pitchFamily="34" charset="0"/>
                        </a:rPr>
                        <a:t>Past</a:t>
                      </a:r>
                    </a:p>
                  </a:txBody>
                  <a:tcPr marT="45712" marB="45712" anchor="ctr"/>
                </a:tc>
                <a:tc>
                  <a:txBody>
                    <a:bodyPr/>
                    <a:lstStyle/>
                    <a:p>
                      <a:pPr algn="ctr"/>
                      <a:r>
                        <a:rPr lang="en-US" sz="32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32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1126207">
                <a:tc>
                  <a:txBody>
                    <a:bodyPr/>
                    <a:lstStyle/>
                    <a:p>
                      <a:pPr algn="ctr"/>
                      <a:r>
                        <a:rPr lang="en-US" sz="3200" b="1" dirty="0">
                          <a:latin typeface="Calibri" pitchFamily="34" charset="0"/>
                          <a:cs typeface="Calibri" pitchFamily="34" charset="0"/>
                        </a:rPr>
                        <a:t>Saved from sin’s:</a:t>
                      </a:r>
                    </a:p>
                  </a:txBody>
                  <a:tcPr marT="45712" marB="45712" anchor="ctr"/>
                </a:tc>
                <a:tc>
                  <a:txBody>
                    <a:bodyPr/>
                    <a:lstStyle/>
                    <a:p>
                      <a:pPr algn="ctr"/>
                      <a:r>
                        <a:rPr lang="en-US" sz="3200" b="1" dirty="0">
                          <a:solidFill>
                            <a:srgbClr val="C00000"/>
                          </a:solidFill>
                          <a:latin typeface="Calibri" pitchFamily="34" charset="0"/>
                          <a:cs typeface="Calibri" pitchFamily="34" charset="0"/>
                        </a:rPr>
                        <a:t>Penalty</a:t>
                      </a:r>
                    </a:p>
                  </a:txBody>
                  <a:tcPr marT="45712" marB="45712" anchor="ctr"/>
                </a:tc>
                <a:tc>
                  <a:txBody>
                    <a:bodyPr/>
                    <a:lstStyle/>
                    <a:p>
                      <a:pPr algn="ctr"/>
                      <a:r>
                        <a:rPr lang="en-US" sz="32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32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608538">
                <a:tc>
                  <a:txBody>
                    <a:bodyPr/>
                    <a:lstStyle/>
                    <a:p>
                      <a:pPr algn="ctr"/>
                      <a:r>
                        <a:rPr lang="en-US" sz="3200" b="1" dirty="0">
                          <a:latin typeface="Calibri" pitchFamily="34" charset="0"/>
                          <a:cs typeface="Calibri" pitchFamily="34" charset="0"/>
                        </a:rPr>
                        <a:t>Scripture</a:t>
                      </a:r>
                    </a:p>
                  </a:txBody>
                  <a:tcPr marT="45712" marB="45712" anchor="ctr"/>
                </a:tc>
                <a:tc>
                  <a:txBody>
                    <a:bodyPr/>
                    <a:lstStyle/>
                    <a:p>
                      <a:pPr algn="ctr"/>
                      <a:r>
                        <a:rPr lang="en-US" sz="32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32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32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95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F20F1-5C25-1907-A402-4CC684CB6455}"/>
              </a:ext>
            </a:extLst>
          </p:cNvPr>
          <p:cNvSpPr>
            <a:spLocks noGrp="1" noChangeArrowheads="1"/>
          </p:cNvSpPr>
          <p:nvPr>
            <p:ph type="title"/>
          </p:nvPr>
        </p:nvSpPr>
        <p:spPr>
          <a:xfrm>
            <a:off x="914400" y="304800"/>
            <a:ext cx="10363200" cy="838200"/>
          </a:xfrm>
        </p:spPr>
        <p:txBody>
          <a:bodyPr/>
          <a:lstStyle/>
          <a:p>
            <a:pPr algn="ctr" eaLnBrk="1" hangingPunct="1"/>
            <a:r>
              <a:rPr lang="en-US" altLang="en-US" sz="4000" dirty="0"/>
              <a:t>Introductory Matters</a:t>
            </a:r>
          </a:p>
        </p:txBody>
      </p:sp>
      <p:graphicFrame>
        <p:nvGraphicFramePr>
          <p:cNvPr id="5" name="Table 5">
            <a:extLst>
              <a:ext uri="{FF2B5EF4-FFF2-40B4-BE49-F238E27FC236}">
                <a16:creationId xmlns:a16="http://schemas.microsoft.com/office/drawing/2014/main" id="{486E064E-667D-25BF-C874-23939810A56D}"/>
              </a:ext>
            </a:extLst>
          </p:cNvPr>
          <p:cNvGraphicFramePr>
            <a:graphicFrameLocks noGrp="1"/>
          </p:cNvGraphicFramePr>
          <p:nvPr>
            <p:extLst>
              <p:ext uri="{D42A27DB-BD31-4B8C-83A1-F6EECF244321}">
                <p14:modId xmlns:p14="http://schemas.microsoft.com/office/powerpoint/2010/main" val="1215075952"/>
              </p:ext>
            </p:extLst>
          </p:nvPr>
        </p:nvGraphicFramePr>
        <p:xfrm>
          <a:off x="975360" y="1371600"/>
          <a:ext cx="10241280" cy="4572000"/>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val="1535100101"/>
                    </a:ext>
                  </a:extLst>
                </a:gridCol>
                <a:gridCol w="1828800">
                  <a:extLst>
                    <a:ext uri="{9D8B030D-6E8A-4147-A177-3AD203B41FA5}">
                      <a16:colId xmlns:a16="http://schemas.microsoft.com/office/drawing/2014/main" val="223714573"/>
                    </a:ext>
                  </a:extLst>
                </a:gridCol>
                <a:gridCol w="4206240">
                  <a:extLst>
                    <a:ext uri="{9D8B030D-6E8A-4147-A177-3AD203B41FA5}">
                      <a16:colId xmlns:a16="http://schemas.microsoft.com/office/drawing/2014/main" val="2735129495"/>
                    </a:ext>
                  </a:extLst>
                </a:gridCol>
              </a:tblGrid>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Authorship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4737651"/>
                  </a:ext>
                </a:extLst>
              </a:tr>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Recipients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044558"/>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Place of 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Unique characteristics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4260810"/>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88564"/>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Audience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658093"/>
                  </a:ext>
                </a:extLst>
              </a:tr>
            </a:tbl>
          </a:graphicData>
        </a:graphic>
      </p:graphicFrame>
      <p:pic>
        <p:nvPicPr>
          <p:cNvPr id="4" name="Picture 3">
            <a:extLst>
              <a:ext uri="{FF2B5EF4-FFF2-40B4-BE49-F238E27FC236}">
                <a16:creationId xmlns:a16="http://schemas.microsoft.com/office/drawing/2014/main" id="{3E475D7B-4742-D9BA-4513-8FAFF084FD63}"/>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 name="Rectangle 3"/>
          <p:cNvSpPr txBox="1">
            <a:spLocks/>
          </p:cNvSpPr>
          <p:nvPr/>
        </p:nvSpPr>
        <p:spPr bwMode="auto">
          <a:xfrm>
            <a:off x="609600" y="0"/>
            <a:ext cx="10972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a:spcBef>
                <a:spcPct val="0"/>
              </a:spcBef>
              <a:spcAft>
                <a:spcPts val="1200"/>
              </a:spcAft>
              <a:buNone/>
              <a:defRPr/>
            </a:pPr>
            <a:r>
              <a:rPr lang="en-US" altLang="en-US" sz="4000" dirty="0">
                <a:solidFill>
                  <a:schemeClr val="tx2"/>
                </a:solidFill>
                <a:ea typeface="+mj-ea"/>
                <a:cs typeface="Calibri" panose="020F0502020204030204" pitchFamily="34" charset="0"/>
              </a:rPr>
              <a:t>Revelation 9:20-21</a:t>
            </a:r>
          </a:p>
          <a:p>
            <a:pPr marL="0" indent="0" algn="just">
              <a:spcBef>
                <a:spcPct val="0"/>
              </a:spcBef>
              <a:buClrTx/>
              <a:buSzTx/>
              <a:buNone/>
            </a:pPr>
            <a:r>
              <a:rPr lang="en-US" altLang="en-US" sz="3600" dirty="0">
                <a:solidFill>
                  <a:srgbClr val="FFFFCC"/>
                </a:solidFill>
                <a:effectLst>
                  <a:outerShdw blurRad="38100" dist="38100" dir="2700000" algn="tl">
                    <a:srgbClr val="000000">
                      <a:alpha val="43137"/>
                    </a:srgbClr>
                  </a:outerShdw>
                </a:effectLst>
                <a:cs typeface="Arial" panose="020B0604020202020204" pitchFamily="34" charset="0"/>
              </a:rPr>
              <a:t>“</a:t>
            </a:r>
            <a:r>
              <a:rPr lang="en-US" sz="3600"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a:t>
            </a:r>
            <a:r>
              <a:rPr lang="en-US" sz="3600" b="1" u="sng" dirty="0">
                <a:solidFill>
                  <a:srgbClr val="FFFFCC"/>
                </a:solidFill>
                <a:effectLst>
                  <a:outerShdw blurRad="38100" dist="38100" dir="2700000" algn="tl">
                    <a:srgbClr val="000000">
                      <a:alpha val="43137"/>
                    </a:srgbClr>
                  </a:outerShdw>
                </a:effectLst>
              </a:rPr>
              <a:t>idols </a:t>
            </a:r>
            <a:r>
              <a:rPr lang="en-US" sz="3600" dirty="0">
                <a:effectLst>
                  <a:outerShdw blurRad="38100" dist="38100" dir="2700000" algn="tl">
                    <a:srgbClr val="000000">
                      <a:alpha val="43137"/>
                    </a:srgbClr>
                  </a:outerShdw>
                </a:effectLst>
              </a:rPr>
              <a:t>of gold and of silver and of brass and of stone and of wood, </a:t>
            </a:r>
            <a:r>
              <a:rPr lang="en-US" sz="3600" b="1" u="sng" dirty="0">
                <a:solidFill>
                  <a:srgbClr val="FFFFCC"/>
                </a:solidFill>
                <a:effectLst>
                  <a:outerShdw blurRad="38100" dist="38100" dir="2700000" algn="tl">
                    <a:srgbClr val="000000">
                      <a:alpha val="43137"/>
                    </a:srgbClr>
                  </a:outerShdw>
                </a:effectLst>
              </a:rPr>
              <a:t>which can neither see nor hear nor walk</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21 </a:t>
            </a:r>
            <a:r>
              <a:rPr lang="en-US" sz="3600" dirty="0">
                <a:effectLst>
                  <a:outerShdw blurRad="38100" dist="38100" dir="2700000" algn="tl">
                    <a:srgbClr val="000000">
                      <a:alpha val="43137"/>
                    </a:srgbClr>
                  </a:outerShdw>
                </a:effectLst>
              </a:rPr>
              <a:t>and they did not repent of their murders nor of their sorceries (</a:t>
            </a:r>
            <a:r>
              <a:rPr lang="en-US" sz="3600" i="1" dirty="0" err="1">
                <a:effectLst>
                  <a:outerShdw blurRad="38100" dist="38100" dir="2700000" algn="tl">
                    <a:srgbClr val="000000">
                      <a:alpha val="43137"/>
                    </a:srgbClr>
                  </a:outerShdw>
                </a:effectLst>
              </a:rPr>
              <a:t>pharmakov</a:t>
            </a:r>
            <a:r>
              <a:rPr lang="en-US" sz="3600" dirty="0">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nor of their immorality nor of their thefts.</a:t>
            </a:r>
            <a:r>
              <a:rPr lang="en-US" altLang="en-US" sz="3600" dirty="0">
                <a:solidFill>
                  <a:srgbClr val="FFFFCC"/>
                </a:solidFill>
                <a:effectLst>
                  <a:outerShdw blurRad="38100" dist="38100" dir="2700000" algn="tl">
                    <a:srgbClr val="000000">
                      <a:alpha val="43137"/>
                    </a:srgbClr>
                  </a:outerShdw>
                </a:effectLst>
                <a:cs typeface="Arial" panose="020B0604020202020204" pitchFamily="34" charset="0"/>
              </a:rPr>
              <a:t>”</a:t>
            </a:r>
          </a:p>
        </p:txBody>
      </p:sp>
    </p:spTree>
    <p:extLst>
      <p:ext uri="{BB962C8B-B14F-4D97-AF65-F5344CB8AC3E}">
        <p14:creationId xmlns:p14="http://schemas.microsoft.com/office/powerpoint/2010/main" val="32545231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b="1" u="sng" kern="1200" dirty="0">
                <a:solidFill>
                  <a:srgbClr val="FFFFCC"/>
                </a:solidFill>
              </a:rPr>
              <a:t>Eschatological hope (1:10)</a:t>
            </a:r>
            <a:endParaRPr lang="en-US" sz="2800" b="1" u="sng" kern="1200" dirty="0">
              <a:solidFill>
                <a:srgbClr val="FFFFCC"/>
              </a:solidFill>
            </a:endParaRPr>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605064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ECA24E3-0340-63EB-6DA2-01DB70BB0EA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Unique Characteristics</a:t>
            </a:r>
          </a:p>
        </p:txBody>
      </p:sp>
      <p:sp>
        <p:nvSpPr>
          <p:cNvPr id="13315" name="Rectangle 3">
            <a:extLst>
              <a:ext uri="{FF2B5EF4-FFF2-40B4-BE49-F238E27FC236}">
                <a16:creationId xmlns:a16="http://schemas.microsoft.com/office/drawing/2014/main" id="{35327161-AA48-330B-9D66-0744D4A8A20A}"/>
              </a:ext>
            </a:extLst>
          </p:cNvPr>
          <p:cNvSpPr>
            <a:spLocks noGrp="1" noChangeArrowheads="1"/>
          </p:cNvSpPr>
          <p:nvPr>
            <p:ph type="body" idx="1"/>
          </p:nvPr>
        </p:nvSpPr>
        <p:spPr>
          <a:xfrm>
            <a:off x="914400" y="1946275"/>
            <a:ext cx="6553200" cy="3006725"/>
          </a:xfrm>
        </p:spPr>
        <p:txBody>
          <a:bodyPr/>
          <a:lstStyle/>
          <a:p>
            <a:pPr algn="just" eaLnBrk="1" hangingPunct="1">
              <a:spcBef>
                <a:spcPts val="0"/>
              </a:spcBef>
              <a:spcAft>
                <a:spcPts val="3600"/>
              </a:spcAft>
              <a:defRPr/>
            </a:pPr>
            <a:r>
              <a:rPr lang="en-US" dirty="0"/>
              <a:t>Every chapter ends with a reference to the Second Advent</a:t>
            </a:r>
          </a:p>
          <a:p>
            <a:pPr algn="just" eaLnBrk="1" hangingPunct="1">
              <a:spcBef>
                <a:spcPts val="0"/>
              </a:spcBef>
              <a:spcAft>
                <a:spcPts val="3600"/>
              </a:spcAft>
              <a:defRPr/>
            </a:pPr>
            <a:r>
              <a:rPr lang="en-US" dirty="0"/>
              <a:t>Small amount of time in between planting of the church and the first letter to the church</a:t>
            </a:r>
          </a:p>
        </p:txBody>
      </p:sp>
      <p:pic>
        <p:nvPicPr>
          <p:cNvPr id="4" name="Picture 3">
            <a:extLst>
              <a:ext uri="{FF2B5EF4-FFF2-40B4-BE49-F238E27FC236}">
                <a16:creationId xmlns:a16="http://schemas.microsoft.com/office/drawing/2014/main" id="{9F9266FB-E0F9-6AB4-4813-3DC53035D38A}"/>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E20F4DD1-EA62-5206-5A2B-D2848B6E9F37}"/>
              </a:ext>
            </a:extLst>
          </p:cNvPr>
          <p:cNvPicPr>
            <a:picLocks noChangeAspect="1"/>
          </p:cNvPicPr>
          <p:nvPr/>
        </p:nvPicPr>
        <p:blipFill>
          <a:blip r:embed="rId3"/>
          <a:stretch>
            <a:fillRect/>
          </a:stretch>
        </p:blipFill>
        <p:spPr>
          <a:xfrm>
            <a:off x="783028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2474473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1705875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09800" y="228600"/>
            <a:ext cx="7772400" cy="12192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 15:51; 1 Thess 4:15)</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387" name="Rectangle 3"/>
          <p:cNvSpPr>
            <a:spLocks noGrp="1" noChangeArrowheads="1"/>
          </p:cNvSpPr>
          <p:nvPr>
            <p:ph idx="1"/>
          </p:nvPr>
        </p:nvSpPr>
        <p:spPr>
          <a:xfrm>
            <a:off x="1714500" y="1600200"/>
            <a:ext cx="8763000" cy="41148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Imminency definition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5:8; 1 Thess 1:10; 1 Cor 1:7; Philip 3:20</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to be looking for Jesus Christ and not the Antichrist!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Motivator (Holiness, Evangelism)</a:t>
            </a:r>
          </a:p>
        </p:txBody>
      </p:sp>
      <p:pic>
        <p:nvPicPr>
          <p:cNvPr id="4" name="Picture 2">
            <a:extLst>
              <a:ext uri="{FF2B5EF4-FFF2-40B4-BE49-F238E27FC236}">
                <a16:creationId xmlns:a16="http://schemas.microsoft.com/office/drawing/2014/main" id="{9561CFD7-4A67-4A5F-82C5-7EC1306F366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53600" y="762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A272FE-121C-07C6-A132-AE8D12F49505}"/>
              </a:ext>
            </a:extLst>
          </p:cNvPr>
          <p:cNvPicPr>
            <a:picLocks noChangeAspect="1"/>
          </p:cNvPicPr>
          <p:nvPr/>
        </p:nvPicPr>
        <p:blipFill>
          <a:blip r:embed="rId2"/>
          <a:stretch>
            <a:fillRect/>
          </a:stretch>
        </p:blipFill>
        <p:spPr>
          <a:xfrm>
            <a:off x="0" y="0"/>
            <a:ext cx="12192000" cy="6857999"/>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7881" y="3688080"/>
            <a:ext cx="1056238" cy="1280160"/>
          </a:xfrm>
          <a:prstGeom prst="rect">
            <a:avLst/>
          </a:prstGeom>
          <a:ln>
            <a:solidFill>
              <a:schemeClr val="tx1"/>
            </a:solidFill>
          </a:ln>
        </p:spPr>
      </p:pic>
      <p:sp>
        <p:nvSpPr>
          <p:cNvPr id="3" name="Rectangle 2">
            <a:extLst>
              <a:ext uri="{FF2B5EF4-FFF2-40B4-BE49-F238E27FC236}">
                <a16:creationId xmlns:a16="http://schemas.microsoft.com/office/drawing/2014/main" id="{A240BBFD-3BCA-4D4C-AFB8-F750B1DF6001}"/>
              </a:ext>
            </a:extLst>
          </p:cNvPr>
          <p:cNvSpPr/>
          <p:nvPr/>
        </p:nvSpPr>
        <p:spPr>
          <a:xfrm>
            <a:off x="609599" y="0"/>
            <a:ext cx="10972799" cy="3790781"/>
          </a:xfrm>
          <a:prstGeom prst="rect">
            <a:avLst/>
          </a:prstGeom>
        </p:spPr>
        <p:txBody>
          <a:bodyPr wrap="square">
            <a:spAutoFit/>
          </a:bodyPr>
          <a:lstStyle/>
          <a:p>
            <a:pPr marR="0" algn="ctr">
              <a:spcBef>
                <a:spcPts val="0"/>
              </a:spcBef>
              <a:spcAft>
                <a:spcPts val="1200"/>
              </a:spcAft>
              <a:buClr>
                <a:schemeClr val="tx2"/>
              </a:buClr>
              <a:buSzPct val="75000"/>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14:1–4</a:t>
            </a:r>
          </a:p>
          <a:p>
            <a:pPr marL="0" marR="0" algn="just">
              <a:spcBef>
                <a:spcPts val="0"/>
              </a:spcBef>
              <a:spcAft>
                <a:spcPts val="0"/>
              </a:spcAft>
            </a:pPr>
            <a:r>
              <a:rPr lang="en-US" sz="3150" baseline="30000" dirty="0">
                <a:effectLst>
                  <a:outerShdw blurRad="38100" dist="38100" dir="2700000" algn="tl">
                    <a:srgbClr val="000000">
                      <a:alpha val="43137"/>
                    </a:srgbClr>
                  </a:outerShdw>
                </a:effectLst>
                <a:latin typeface="Calibri" panose="020F0502020204030204" pitchFamily="34" charset="0"/>
              </a:rPr>
              <a:t>1</a:t>
            </a:r>
            <a:r>
              <a:rPr lang="en-US" sz="315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150" baseline="30000" dirty="0">
                <a:effectLst>
                  <a:outerShdw blurRad="38100" dist="38100" dir="2700000" algn="tl">
                    <a:srgbClr val="000000">
                      <a:alpha val="43137"/>
                    </a:srgbClr>
                  </a:outerShdw>
                </a:effectLst>
                <a:latin typeface="Calibri" panose="020F0502020204030204" pitchFamily="34" charset="0"/>
              </a:rPr>
              <a:t>2</a:t>
            </a:r>
            <a:r>
              <a:rPr lang="en-US" sz="315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150" baseline="30000" dirty="0">
                <a:effectLst>
                  <a:outerShdw blurRad="38100" dist="38100" dir="2700000" algn="tl">
                    <a:srgbClr val="000000">
                      <a:alpha val="43137"/>
                    </a:srgbClr>
                  </a:outerShdw>
                </a:effectLst>
                <a:latin typeface="Calibri" panose="020F0502020204030204" pitchFamily="34" charset="0"/>
              </a:rPr>
              <a:t>3</a:t>
            </a:r>
            <a:r>
              <a:rPr lang="en-US" sz="3150" dirty="0">
                <a:effectLst>
                  <a:outerShdw blurRad="38100" dist="38100" dir="2700000" algn="tl">
                    <a:srgbClr val="000000">
                      <a:alpha val="43137"/>
                    </a:srgbClr>
                  </a:outerShdw>
                </a:effectLst>
                <a:latin typeface="Calibri" panose="020F0502020204030204" pitchFamily="34" charset="0"/>
              </a:rPr>
              <a:t> If I go and prepare a place for you, </a:t>
            </a:r>
            <a:r>
              <a:rPr lang="en-US" sz="3150" b="1" u="sng" dirty="0">
                <a:solidFill>
                  <a:srgbClr val="FFFFCC"/>
                </a:solidFill>
                <a:effectLst>
                  <a:outerShdw blurRad="38100" dist="38100" dir="2700000" algn="tl">
                    <a:srgbClr val="000000">
                      <a:alpha val="43137"/>
                    </a:srgbClr>
                  </a:outerShdw>
                </a:effectLst>
                <a:latin typeface="Calibri" panose="020F0502020204030204" pitchFamily="34" charset="0"/>
              </a:rPr>
              <a:t>I will come again and receive you to Myself</a:t>
            </a:r>
            <a:r>
              <a:rPr lang="en-US" sz="3150" dirty="0">
                <a:effectLst>
                  <a:outerShdw blurRad="38100" dist="38100" dir="2700000" algn="tl">
                    <a:srgbClr val="000000">
                      <a:alpha val="43137"/>
                    </a:srgbClr>
                  </a:outerShdw>
                </a:effectLst>
                <a:latin typeface="Calibri" panose="020F0502020204030204" pitchFamily="34" charset="0"/>
              </a:rPr>
              <a:t>, that where I am, </a:t>
            </a:r>
            <a:r>
              <a:rPr lang="en-US" sz="3150" i="1" dirty="0">
                <a:effectLst>
                  <a:outerShdw blurRad="38100" dist="38100" dir="2700000" algn="tl">
                    <a:srgbClr val="000000">
                      <a:alpha val="43137"/>
                    </a:srgbClr>
                  </a:outerShdw>
                </a:effectLst>
                <a:latin typeface="Calibri" panose="020F0502020204030204" pitchFamily="34" charset="0"/>
              </a:rPr>
              <a:t>there</a:t>
            </a:r>
            <a:r>
              <a:rPr lang="en-US" sz="3150" dirty="0">
                <a:effectLst>
                  <a:outerShdw blurRad="38100" dist="38100" dir="2700000" algn="tl">
                    <a:srgbClr val="000000">
                      <a:alpha val="43137"/>
                    </a:srgbClr>
                  </a:outerShdw>
                </a:effectLst>
                <a:latin typeface="Calibri" panose="020F0502020204030204" pitchFamily="34" charset="0"/>
              </a:rPr>
              <a:t> you may be also. </a:t>
            </a:r>
            <a:r>
              <a:rPr lang="en-US" sz="3150" baseline="30000" dirty="0">
                <a:effectLst>
                  <a:outerShdw blurRad="38100" dist="38100" dir="2700000" algn="tl">
                    <a:srgbClr val="000000">
                      <a:alpha val="43137"/>
                    </a:srgbClr>
                  </a:outerShdw>
                </a:effectLst>
                <a:latin typeface="Calibri" panose="020F0502020204030204" pitchFamily="34" charset="0"/>
              </a:rPr>
              <a:t>4</a:t>
            </a:r>
            <a:r>
              <a:rPr lang="en-US" sz="315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2943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09600" y="1600200"/>
            <a:ext cx="10972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Four criteria may be suggested, any one of which indicates imminence: (1) The passage speaks of Christ’s return as at any moment. (2) The passage speaks of Christ’s return as ‘near,’ without stating any signs that must precede His coming. (3) The passage speaks of Christ’s return as something that gives believers hope and encouragement, without indicating that these believers will suffer tribulation. (4) The passage speaks of Christ’s return as giving hope without relating it to God’s judgment of unbelievers.</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0179" name="TextBox 3"/>
          <p:cNvSpPr txBox="1">
            <a:spLocks noChangeArrowheads="1"/>
          </p:cNvSpPr>
          <p:nvPr/>
        </p:nvSpPr>
        <p:spPr bwMode="auto">
          <a:xfrm>
            <a:off x="3629025" y="228600"/>
            <a:ext cx="493395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spcAft>
                <a:spcPts val="600"/>
              </a:spcAft>
              <a:buClrTx/>
              <a:buSzTx/>
              <a:buFontTx/>
              <a:buNone/>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Wayne Brindle</a:t>
            </a:r>
          </a:p>
          <a:p>
            <a:pPr algn="ctr" eaLnBrk="1" hangingPunct="1">
              <a:spcBef>
                <a:spcPct val="0"/>
              </a:spcBef>
              <a:buClrTx/>
              <a:buSzTx/>
              <a:buFontTx/>
              <a:buNone/>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"Biblical Evidence for the Imminence of the Rapture,"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158, no. 630 (April-June 2001): 138-51.</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6D5AF9A7-AEAC-44B8-88C3-411AE05D10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76200"/>
            <a:ext cx="822960" cy="1097280"/>
          </a:xfrm>
          <a:prstGeom prst="rect">
            <a:avLst/>
          </a:prstGeom>
          <a:ln>
            <a:solidFill>
              <a:schemeClr val="tx1"/>
            </a:solidFill>
          </a:ln>
        </p:spPr>
      </p:pic>
    </p:spTree>
    <p:extLst>
      <p:ext uri="{BB962C8B-B14F-4D97-AF65-F5344CB8AC3E}">
        <p14:creationId xmlns:p14="http://schemas.microsoft.com/office/powerpoint/2010/main" val="2987350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A768F-E806-A1B2-AB32-92B3AEA54FA5}"/>
              </a:ext>
            </a:extLst>
          </p:cNvPr>
          <p:cNvPicPr>
            <a:picLocks noChangeAspect="1"/>
          </p:cNvPicPr>
          <p:nvPr/>
        </p:nvPicPr>
        <p:blipFill>
          <a:blip r:embed="rId2"/>
          <a:stretch>
            <a:fillRect/>
          </a:stretch>
        </p:blipFill>
        <p:spPr>
          <a:xfrm>
            <a:off x="2001823" y="228600"/>
            <a:ext cx="8188355" cy="6400800"/>
          </a:xfrm>
          <a:prstGeom prst="rect">
            <a:avLst/>
          </a:prstGeom>
          <a:ln>
            <a:solidFill>
              <a:schemeClr val="tx1"/>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1160" y="190500"/>
            <a:ext cx="8869680" cy="6477000"/>
          </a:xfrm>
          <a:prstGeom prst="rect">
            <a:avLst/>
          </a:prstGeom>
          <a:ln w="28575">
            <a:solidFill>
              <a:srgbClr val="FFFFCC"/>
            </a:solidFill>
          </a:ln>
        </p:spPr>
      </p:pic>
    </p:spTree>
    <p:extLst>
      <p:ext uri="{BB962C8B-B14F-4D97-AF65-F5344CB8AC3E}">
        <p14:creationId xmlns:p14="http://schemas.microsoft.com/office/powerpoint/2010/main" val="2106710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65E2C15E-7BA6-5307-FDAD-A3935DACD47A}"/>
              </a:ext>
            </a:extLst>
          </p:cNvPr>
          <p:cNvGraphicFramePr>
            <a:graphicFrameLocks noGrp="1"/>
          </p:cNvGraphicFramePr>
          <p:nvPr>
            <p:extLst>
              <p:ext uri="{D42A27DB-BD31-4B8C-83A1-F6EECF244321}">
                <p14:modId xmlns:p14="http://schemas.microsoft.com/office/powerpoint/2010/main" val="735910678"/>
              </p:ext>
            </p:extLst>
          </p:nvPr>
        </p:nvGraphicFramePr>
        <p:xfrm>
          <a:off x="685800" y="1600200"/>
          <a:ext cx="7239000" cy="3566160"/>
        </p:xfrm>
        <a:graphic>
          <a:graphicData uri="http://schemas.openxmlformats.org/drawingml/2006/table">
            <a:tbl>
              <a:tblPr firstRow="1" bandRow="1">
                <a:tableStyleId>{E8B1032C-EA38-4F05-BA0D-38AFFFC7BED3}</a:tableStyleId>
              </a:tblPr>
              <a:tblGrid>
                <a:gridCol w="3619500">
                  <a:extLst>
                    <a:ext uri="{9D8B030D-6E8A-4147-A177-3AD203B41FA5}">
                      <a16:colId xmlns:a16="http://schemas.microsoft.com/office/drawing/2014/main" val="2471753490"/>
                    </a:ext>
                  </a:extLst>
                </a:gridCol>
                <a:gridCol w="3619500">
                  <a:extLst>
                    <a:ext uri="{9D8B030D-6E8A-4147-A177-3AD203B41FA5}">
                      <a16:colId xmlns:a16="http://schemas.microsoft.com/office/drawing/2014/main" val="4163398497"/>
                    </a:ext>
                  </a:extLst>
                </a:gridCol>
              </a:tblGrid>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1 THESSALONIANS 1-3</a:t>
                      </a:r>
                      <a:endParaRPr kumimoji="0" lang="en-US" sz="2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1 THESSALONIANS 4-5</a:t>
                      </a:r>
                      <a:endParaRPr kumimoji="0" lang="en-US" sz="2800" b="1" i="0"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75045717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Personal Experience</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Practical Exhortation</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284413506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Looking Back</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Looking Forward</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1311439648"/>
                  </a:ext>
                </a:extLst>
              </a:tr>
            </a:tbl>
          </a:graphicData>
        </a:graphic>
      </p:graphicFrame>
      <p:pic>
        <p:nvPicPr>
          <p:cNvPr id="2" name="Picture 1">
            <a:extLst>
              <a:ext uri="{FF2B5EF4-FFF2-40B4-BE49-F238E27FC236}">
                <a16:creationId xmlns:a16="http://schemas.microsoft.com/office/drawing/2014/main" id="{3607D159-1E0C-F52A-9C5C-FF8A688F1725}"/>
              </a:ext>
            </a:extLst>
          </p:cNvPr>
          <p:cNvPicPr>
            <a:picLocks noChangeAspect="1"/>
          </p:cNvPicPr>
          <p:nvPr/>
        </p:nvPicPr>
        <p:blipFill>
          <a:blip r:embed="rId2"/>
          <a:stretch>
            <a:fillRect/>
          </a:stretch>
        </p:blipFill>
        <p:spPr>
          <a:xfrm>
            <a:off x="867006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49C4EA9C-41DB-479A-E80E-9719B2B8D8FF}"/>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200"/>
            <a:ext cx="77849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609600" y="1600200"/>
            <a:ext cx="10972800" cy="5039618"/>
          </a:xfrm>
        </p:spPr>
        <p:txBody>
          <a:bodyPr/>
          <a:lstStyle/>
          <a:p>
            <a:pPr marL="0" indent="0" algn="just" eaLnBrk="1" hangingPunct="1">
              <a:spcBef>
                <a:spcPts val="0"/>
              </a:spcBef>
              <a:buNone/>
              <a:defRPr/>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IMMINENT RETURN OF CHRIST. Whether it be that coming of Christ to the earth in glory when Israel is to be delivered or that coming into the air to receive His Bride, the coming is imminent. Scripture which directs Israel in the tribulation, which time is terminated by the glorious return of Christ as their judge and Deliverer, warns her to </a:t>
            </a:r>
            <a:r>
              <a:rPr lang="en-US" b="1" u="sng" dirty="0">
                <a:solidFill>
                  <a:srgbClr val="FFFFCC"/>
                </a:solidFill>
                <a:effectLst>
                  <a:outerShdw blurRad="38100" dist="38100" dir="2700000" algn="tl">
                    <a:srgbClr val="000000">
                      <a:alpha val="43137"/>
                    </a:srgbClr>
                  </a:outerShdw>
                </a:effectLst>
              </a:rPr>
              <a:t>watch</a:t>
            </a:r>
            <a:r>
              <a:rPr lang="en-US" dirty="0">
                <a:effectLst>
                  <a:outerShdw blurRad="38100" dist="38100" dir="2700000" algn="tl">
                    <a:srgbClr val="000000">
                      <a:alpha val="43137"/>
                    </a:srgbClr>
                  </a:outerShdw>
                </a:effectLst>
              </a:rPr>
              <a:t>, for He will then come ‘as a thief in the night’ (cf. Matt. 24:32–25:13; 1 Thess. 5:1–8; 2 Pet. 3:8, 10). Over against this, the Church is instructed to </a:t>
            </a:r>
            <a:r>
              <a:rPr lang="en-US" b="1" u="sng" dirty="0">
                <a:solidFill>
                  <a:srgbClr val="FFFFCC"/>
                </a:solidFill>
                <a:effectLst>
                  <a:outerShdw blurRad="38100" dist="38100" dir="2700000" algn="tl">
                    <a:srgbClr val="000000">
                      <a:alpha val="43137"/>
                    </a:srgbClr>
                  </a:outerShdw>
                </a:effectLst>
              </a:rPr>
              <a:t>wait</a:t>
            </a:r>
            <a:r>
              <a:rPr lang="en-US" dirty="0">
                <a:effectLst>
                  <a:outerShdw blurRad="38100" dist="38100" dir="2700000" algn="tl">
                    <a:srgbClr val="000000">
                      <a:alpha val="43137"/>
                    </a:srgbClr>
                  </a:outerShdw>
                </a:effectLst>
              </a:rPr>
              <a:t> and to look for His return for her (1 Thess. 1:9–10; Titus 2:13; Heb. 9:28). </a:t>
            </a:r>
            <a:r>
              <a:rPr lang="en-US" sz="3200" dirty="0">
                <a:effectLst>
                  <a:outerShdw blurRad="38100" dist="38100" dir="2700000" algn="tl">
                    <a:srgbClr val="000000">
                      <a:alpha val="43137"/>
                    </a:srgbClr>
                  </a:outerShdw>
                </a:effectLst>
              </a:rPr>
              <a:t>In both instances the return of Christ is unannounced . . . </a:t>
            </a:r>
            <a:endParaRPr lang="en-US" dirty="0">
              <a:effectLst>
                <a:outerShdw blurRad="38100" dist="38100" dir="2700000" algn="tl">
                  <a:srgbClr val="000000">
                    <a:alpha val="43137"/>
                  </a:srgbClr>
                </a:outerShdw>
              </a:effectLst>
            </a:endParaRPr>
          </a:p>
        </p:txBody>
      </p:sp>
      <p:sp>
        <p:nvSpPr>
          <p:cNvPr id="5" name="Rectangle 4"/>
          <p:cNvSpPr/>
          <p:nvPr/>
        </p:nvSpPr>
        <p:spPr>
          <a:xfrm>
            <a:off x="4160087" y="218182"/>
            <a:ext cx="3871829" cy="923330"/>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defRPr/>
            </a:pPr>
            <a:r>
              <a:rPr lang="en-US" sz="1800" i="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Systematic Theology</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Vol. 4, p. 367</a:t>
            </a:r>
          </a:p>
        </p:txBody>
      </p:sp>
    </p:spTree>
    <p:extLst>
      <p:ext uri="{BB962C8B-B14F-4D97-AF65-F5344CB8AC3E}">
        <p14:creationId xmlns:p14="http://schemas.microsoft.com/office/powerpoint/2010/main" val="1575728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0"/>
            <a:ext cx="10972800" cy="3048000"/>
          </a:xfrm>
        </p:spPr>
        <p:txBody>
          <a:bodyPr/>
          <a:lstStyle/>
          <a:p>
            <a:pPr marL="0" indent="0" algn="just" eaLnBrk="1" hangingPunct="1">
              <a:spcBef>
                <a:spcPts val="0"/>
              </a:spcBef>
              <a:buNone/>
              <a:defRPr/>
            </a:pPr>
            <a:r>
              <a:rPr lang="en-US" altLang="en-US" sz="3400" dirty="0">
                <a:effectLst>
                  <a:outerShdw blurRad="38100" dist="38100" dir="2700000" algn="tl">
                    <a:srgbClr val="000000">
                      <a:alpha val="43137"/>
                    </a:srgbClr>
                  </a:outerShdw>
                </a:effectLst>
              </a:rPr>
              <a:t>. . .</a:t>
            </a:r>
            <a:r>
              <a:rPr lang="en-US" sz="3400" dirty="0">
                <a:effectLst>
                  <a:outerShdw blurRad="38100" dist="38100" dir="2700000" algn="tl">
                    <a:srgbClr val="000000">
                      <a:alpha val="43137"/>
                    </a:srgbClr>
                  </a:outerShdw>
                </a:effectLst>
              </a:rPr>
              <a:t> and therefore impending, within the period to which each event belongs. The return of Christ for His Church was not impending in Old Testament days; nor is the glorious appearing impending until the tribulation (2 Thess. 2:3).”</a:t>
            </a:r>
          </a:p>
        </p:txBody>
      </p:sp>
      <p:sp>
        <p:nvSpPr>
          <p:cNvPr id="7" name="Rectangle 6">
            <a:extLst>
              <a:ext uri="{FF2B5EF4-FFF2-40B4-BE49-F238E27FC236}">
                <a16:creationId xmlns:a16="http://schemas.microsoft.com/office/drawing/2014/main" id="{FD614B1D-47CB-46CB-8287-B9FABD547CF6}"/>
              </a:ext>
            </a:extLst>
          </p:cNvPr>
          <p:cNvSpPr/>
          <p:nvPr/>
        </p:nvSpPr>
        <p:spPr>
          <a:xfrm>
            <a:off x="4160087" y="218182"/>
            <a:ext cx="3871829" cy="923330"/>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defRPr/>
            </a:pPr>
            <a:r>
              <a:rPr lang="en-US" sz="1800" i="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Systematic Theology</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Vol. 4, p. 367</a:t>
            </a:r>
          </a:p>
        </p:txBody>
      </p:sp>
      <p:pic>
        <p:nvPicPr>
          <p:cNvPr id="3" name="Picture 2" descr="http://t1.gstatic.com/images?q=tbn:ANd9GcQxv3vyi4YqgamHAJTIgWkNJkLqWWIuAG2pkecTpX67vjz6XE96Kw">
            <a:extLst>
              <a:ext uri="{FF2B5EF4-FFF2-40B4-BE49-F238E27FC236}">
                <a16:creationId xmlns:a16="http://schemas.microsoft.com/office/drawing/2014/main" id="{AA9F2E3C-DCF7-2A66-2F9D-B36E016370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200"/>
            <a:ext cx="77849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3751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609600" y="1600203"/>
            <a:ext cx="10972800" cy="3733797"/>
          </a:xfrm>
        </p:spPr>
        <p:txBody>
          <a:bodyPr/>
          <a:lstStyle/>
          <a:p>
            <a:pPr marL="0" indent="0" algn="just" eaLnBrk="1" hangingPunct="1">
              <a:buNone/>
              <a:defRPr/>
            </a:pPr>
            <a:r>
              <a:rPr lang="en-US" dirty="0">
                <a:effectLst>
                  <a:outerShdw blurRad="38100" dist="38100" dir="2700000" algn="tl">
                    <a:srgbClr val="000000">
                      <a:alpha val="43137"/>
                    </a:srgbClr>
                  </a:outerShdw>
                </a:effectLst>
              </a:rPr>
              <a:t>“It is significant that Paul in such a brief period of ministry not only led them out of darkness into the light in the gospel, but also faithfully preached to them the truth of the coming of the Lord. By contrast today, some folks who go to church year after year never hear the precious truth that Christ who came to Bethlehem so long ago is coming again and that we can be looking for that wonderful return of the Lord for His own. So, in verse 10 he reminds the believers in Thessalonica that they not only have turned to God from idols to serve the living and true God—a present work—but they also have a new hope for . . .</a:t>
            </a:r>
          </a:p>
        </p:txBody>
      </p:sp>
      <p:pic>
        <p:nvPicPr>
          <p:cNvPr id="3" name="Picture 2" descr="A person wearing glasses and smiling at the camera&#10;&#10;Description generated with very high confidence">
            <a:extLst>
              <a:ext uri="{FF2B5EF4-FFF2-40B4-BE49-F238E27FC236}">
                <a16:creationId xmlns:a16="http://schemas.microsoft.com/office/drawing/2014/main" id="{014E1AD3-C066-47F0-9EA5-C2DB78BBE5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21920"/>
            <a:ext cx="774883" cy="914400"/>
          </a:xfrm>
          <a:prstGeom prst="rect">
            <a:avLst/>
          </a:prstGeom>
          <a:ln>
            <a:solidFill>
              <a:schemeClr val="tx1"/>
            </a:solidFill>
          </a:ln>
        </p:spPr>
      </p:pic>
      <p:sp>
        <p:nvSpPr>
          <p:cNvPr id="2" name="Rectangle 1">
            <a:extLst>
              <a:ext uri="{FF2B5EF4-FFF2-40B4-BE49-F238E27FC236}">
                <a16:creationId xmlns:a16="http://schemas.microsoft.com/office/drawing/2014/main" id="{7797E9C7-3384-4043-8FE1-DFEF58A0D4FC}"/>
              </a:ext>
            </a:extLst>
          </p:cNvPr>
          <p:cNvSpPr/>
          <p:nvPr/>
        </p:nvSpPr>
        <p:spPr>
          <a:xfrm>
            <a:off x="3048000" y="235803"/>
            <a:ext cx="6096000" cy="1092607"/>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r>
              <a:rPr lang="en-US" i="1" dirty="0">
                <a:effectLst>
                  <a:outerShdw blurRad="38100" dist="38100" dir="2700000" algn="tl">
                    <a:srgbClr val="000000">
                      <a:alpha val="43137"/>
                    </a:srgbClr>
                  </a:outerShdw>
                </a:effectLst>
                <a:latin typeface="Calibri" panose="020F0502020204030204" pitchFamily="34" charset="0"/>
                <a:ea typeface="+mj-ea"/>
                <a:cs typeface="+mj-cs"/>
              </a:rPr>
              <a:t>The Thessalonian Epistles, </a:t>
            </a:r>
            <a:r>
              <a:rPr lang="en-US" dirty="0">
                <a:effectLst>
                  <a:outerShdw blurRad="38100" dist="38100" dir="2700000" algn="tl">
                    <a:srgbClr val="000000">
                      <a:alpha val="43137"/>
                    </a:srgbClr>
                  </a:outerShdw>
                </a:effectLst>
                <a:latin typeface="Calibri" panose="020F0502020204030204" pitchFamily="34" charset="0"/>
                <a:ea typeface="+mj-ea"/>
                <a:cs typeface="+mj-cs"/>
              </a:rPr>
              <a:t>17</a:t>
            </a:r>
          </a:p>
        </p:txBody>
      </p:sp>
    </p:spTree>
    <p:extLst>
      <p:ext uri="{BB962C8B-B14F-4D97-AF65-F5344CB8AC3E}">
        <p14:creationId xmlns:p14="http://schemas.microsoft.com/office/powerpoint/2010/main" val="2498236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609600" y="1600203"/>
            <a:ext cx="10972800" cy="3733797"/>
          </a:xfrm>
        </p:spPr>
        <p:txBody>
          <a:bodyPr/>
          <a:lstStyle/>
          <a:p>
            <a:pPr marL="0" indent="0" algn="just" eaLnBrk="1" hangingPunct="1">
              <a:buNone/>
              <a:defRPr/>
            </a:pPr>
            <a:r>
              <a:rPr lang="en-US" dirty="0">
                <a:effectLst>
                  <a:outerShdw blurRad="38100" dist="38100" dir="2700000" algn="tl">
                    <a:srgbClr val="000000">
                      <a:alpha val="43137"/>
                    </a:srgbClr>
                  </a:outerShdw>
                </a:effectLst>
              </a:rPr>
              <a:t>. . .the future: ‘And to wait for His Son from heaven. The word ‘wait’ is in the present tense. They had turned to God in one act, but there remained the constant, day by day expectation. In other words, they were constantly looking for the return of the Lord, the coming of the Lord for His saints.”</a:t>
            </a:r>
          </a:p>
        </p:txBody>
      </p:sp>
      <p:sp>
        <p:nvSpPr>
          <p:cNvPr id="2" name="Rectangle 1">
            <a:extLst>
              <a:ext uri="{FF2B5EF4-FFF2-40B4-BE49-F238E27FC236}">
                <a16:creationId xmlns:a16="http://schemas.microsoft.com/office/drawing/2014/main" id="{7797E9C7-3384-4043-8FE1-DFEF58A0D4FC}"/>
              </a:ext>
            </a:extLst>
          </p:cNvPr>
          <p:cNvSpPr/>
          <p:nvPr/>
        </p:nvSpPr>
        <p:spPr>
          <a:xfrm>
            <a:off x="3048000" y="235803"/>
            <a:ext cx="6096000" cy="1092607"/>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r>
              <a:rPr lang="en-US" i="1" dirty="0">
                <a:effectLst>
                  <a:outerShdw blurRad="38100" dist="38100" dir="2700000" algn="tl">
                    <a:srgbClr val="000000">
                      <a:alpha val="43137"/>
                    </a:srgbClr>
                  </a:outerShdw>
                </a:effectLst>
                <a:latin typeface="Calibri" panose="020F0502020204030204" pitchFamily="34" charset="0"/>
                <a:ea typeface="+mj-ea"/>
                <a:cs typeface="+mj-cs"/>
              </a:rPr>
              <a:t>The Thessalonian Epistles, </a:t>
            </a:r>
            <a:r>
              <a:rPr lang="en-US" dirty="0">
                <a:effectLst>
                  <a:outerShdw blurRad="38100" dist="38100" dir="2700000" algn="tl">
                    <a:srgbClr val="000000">
                      <a:alpha val="43137"/>
                    </a:srgbClr>
                  </a:outerShdw>
                </a:effectLst>
                <a:latin typeface="Calibri" panose="020F0502020204030204" pitchFamily="34" charset="0"/>
                <a:ea typeface="+mj-ea"/>
                <a:cs typeface="+mj-cs"/>
              </a:rPr>
              <a:t>17</a:t>
            </a:r>
          </a:p>
        </p:txBody>
      </p:sp>
      <p:pic>
        <p:nvPicPr>
          <p:cNvPr id="4" name="Picture 3" descr="A person wearing glasses and smiling at the camera&#10;&#10;Description generated with very high confidence">
            <a:extLst>
              <a:ext uri="{FF2B5EF4-FFF2-40B4-BE49-F238E27FC236}">
                <a16:creationId xmlns:a16="http://schemas.microsoft.com/office/drawing/2014/main" id="{C72F2057-6020-67E6-3A28-72F4C53DD0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21920"/>
            <a:ext cx="774883" cy="914400"/>
          </a:xfrm>
          <a:prstGeom prst="rect">
            <a:avLst/>
          </a:prstGeom>
          <a:ln>
            <a:solidFill>
              <a:schemeClr val="tx1"/>
            </a:solidFill>
          </a:ln>
        </p:spPr>
      </p:pic>
    </p:spTree>
    <p:extLst>
      <p:ext uri="{BB962C8B-B14F-4D97-AF65-F5344CB8AC3E}">
        <p14:creationId xmlns:p14="http://schemas.microsoft.com/office/powerpoint/2010/main" val="1360258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AE92CD-D7C3-4811-B78A-FC7F1BC2723F}"/>
              </a:ext>
            </a:extLst>
          </p:cNvPr>
          <p:cNvSpPr>
            <a:spLocks noGrp="1" noChangeArrowheads="1"/>
          </p:cNvSpPr>
          <p:nvPr>
            <p:ph type="title" idx="4294967295"/>
          </p:nvPr>
        </p:nvSpPr>
        <p:spPr>
          <a:xfrm>
            <a:off x="2209800" y="195020"/>
            <a:ext cx="7772400" cy="762000"/>
          </a:xfrm>
        </p:spPr>
        <p:txBody>
          <a:bodyPr/>
          <a:lstStyle/>
          <a:p>
            <a:pPr algn="ctr"/>
            <a:r>
              <a:rPr lang="en-US" altLang="en-US" sz="3400" dirty="0"/>
              <a:t>God’s Resurrection Program</a:t>
            </a:r>
          </a:p>
        </p:txBody>
      </p:sp>
      <p:pic>
        <p:nvPicPr>
          <p:cNvPr id="2" name="Picture 1">
            <a:extLst>
              <a:ext uri="{FF2B5EF4-FFF2-40B4-BE49-F238E27FC236}">
                <a16:creationId xmlns:a16="http://schemas.microsoft.com/office/drawing/2014/main" id="{EF876367-5F08-4823-BAFD-729EE69F89D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52600" y="1371600"/>
            <a:ext cx="8686800" cy="4495800"/>
          </a:xfrm>
          <a:prstGeom prst="rect">
            <a:avLst/>
          </a:prstGeom>
          <a:solidFill>
            <a:schemeClr val="bg1">
              <a:lumMod val="50000"/>
            </a:schemeClr>
          </a:solidFill>
          <a:ln>
            <a:solidFill>
              <a:schemeClr val="tx1"/>
            </a:solidFill>
          </a:ln>
        </p:spPr>
      </p:pic>
    </p:spTree>
    <p:extLst>
      <p:ext uri="{BB962C8B-B14F-4D97-AF65-F5344CB8AC3E}">
        <p14:creationId xmlns:p14="http://schemas.microsoft.com/office/powerpoint/2010/main" val="3972080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E48FE6-FDF4-CC10-0BED-406561A0C480}"/>
              </a:ext>
            </a:extLst>
          </p:cNvPr>
          <p:cNvPicPr>
            <a:picLocks noChangeAspect="1"/>
          </p:cNvPicPr>
          <p:nvPr/>
        </p:nvPicPr>
        <p:blipFill>
          <a:blip r:embed="rId2"/>
          <a:stretch>
            <a:fillRect/>
          </a:stretch>
        </p:blipFill>
        <p:spPr>
          <a:xfrm>
            <a:off x="1646190" y="137160"/>
            <a:ext cx="8899621" cy="6583680"/>
          </a:xfrm>
          <a:prstGeom prst="rect">
            <a:avLst/>
          </a:prstGeom>
        </p:spPr>
      </p:pic>
    </p:spTree>
    <p:extLst>
      <p:ext uri="{BB962C8B-B14F-4D97-AF65-F5344CB8AC3E}">
        <p14:creationId xmlns:p14="http://schemas.microsoft.com/office/powerpoint/2010/main" val="111084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14500" y="228600"/>
            <a:ext cx="8763000" cy="11430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Promised Exemption from Divine Wrath</a:t>
            </a:r>
          </a:p>
        </p:txBody>
      </p:sp>
      <p:sp>
        <p:nvSpPr>
          <p:cNvPr id="23555" name="Rectangle 3"/>
          <p:cNvSpPr>
            <a:spLocks noGrp="1" noChangeArrowheads="1"/>
          </p:cNvSpPr>
          <p:nvPr>
            <p:ph idx="1"/>
          </p:nvPr>
        </p:nvSpPr>
        <p:spPr>
          <a:xfrm>
            <a:off x="609600" y="1600200"/>
            <a:ext cx="10972800" cy="2778125"/>
          </a:xfrm>
        </p:spPr>
        <p:txBody>
          <a:bodyPr/>
          <a:lstStyle/>
          <a:p>
            <a:pPr marL="457200" indent="-457200" eaLnBrk="1" hangingPunct="1">
              <a:spcBef>
                <a:spcPts val="0"/>
              </a:spcBef>
              <a:spcAft>
                <a:spcPts val="36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promise (1 Thess 1:10; 5:9; Rom 5:9; 8:1; Rev 3:10)</a:t>
            </a:r>
          </a:p>
          <a:p>
            <a:pPr marL="457200" indent="-457200" eaLnBrk="1" hangingPunct="1">
              <a:spcBef>
                <a:spcPts val="0"/>
              </a:spcBef>
              <a:spcAft>
                <a:spcPts val="36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 = divine wrath (Rev 6:16-17; 11:18; 15:1, 7; 16:1, 19)</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a:stretch>
            <a:fillRect/>
          </a:stretch>
        </p:blipFill>
        <p:spPr>
          <a:xfrm>
            <a:off x="3437914" y="3949982"/>
            <a:ext cx="5316173" cy="260321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E48FE6-FDF4-CC10-0BED-406561A0C480}"/>
              </a:ext>
            </a:extLst>
          </p:cNvPr>
          <p:cNvPicPr>
            <a:picLocks noChangeAspect="1"/>
          </p:cNvPicPr>
          <p:nvPr/>
        </p:nvPicPr>
        <p:blipFill>
          <a:blip r:embed="rId2"/>
          <a:stretch>
            <a:fillRect/>
          </a:stretch>
        </p:blipFill>
        <p:spPr>
          <a:xfrm>
            <a:off x="1646190" y="137160"/>
            <a:ext cx="8899621" cy="658368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p:cNvSpPr>
            <a:spLocks noGrp="1"/>
          </p:cNvSpPr>
          <p:nvPr>
            <p:ph type="title"/>
          </p:nvPr>
        </p:nvSpPr>
        <p:spPr>
          <a:xfrm>
            <a:off x="2209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alt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
            </a: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Six Seals (Revelation 6)</a:t>
            </a:r>
          </a:p>
        </p:txBody>
      </p:sp>
      <p:sp>
        <p:nvSpPr>
          <p:cNvPr id="77827" name="Content Placeholder 2"/>
          <p:cNvSpPr>
            <a:spLocks noGrp="1"/>
          </p:cNvSpPr>
          <p:nvPr>
            <p:ph idx="1"/>
          </p:nvPr>
        </p:nvSpPr>
        <p:spPr>
          <a:xfrm>
            <a:off x="1066800" y="1600201"/>
            <a:ext cx="8343900" cy="4906963"/>
          </a:xfrm>
        </p:spPr>
        <p:txBody>
          <a:bodyPr/>
          <a:lstStyle/>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6:1-2 – Advent of antichrist</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6:3-4 – War</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6:5-6 – Famine</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6:7-8 – Death</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6:9-11 – Martyrdoms</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6:12-17 – Cosmic disturbances</a:t>
            </a:r>
          </a:p>
        </p:txBody>
      </p:sp>
      <p:pic>
        <p:nvPicPr>
          <p:cNvPr id="2" name="Picture 1">
            <a:extLst>
              <a:ext uri="{FF2B5EF4-FFF2-40B4-BE49-F238E27FC236}">
                <a16:creationId xmlns:a16="http://schemas.microsoft.com/office/drawing/2014/main" id="{19DD4A54-5A56-A9E8-F1BB-3C39E26811B1}"/>
              </a:ext>
            </a:extLst>
          </p:cNvPr>
          <p:cNvPicPr>
            <a:picLocks noChangeAspect="1"/>
          </p:cNvPicPr>
          <p:nvPr/>
        </p:nvPicPr>
        <p:blipFill>
          <a:blip r:embed="rId2"/>
          <a:stretch>
            <a:fillRect/>
          </a:stretch>
        </p:blipFill>
        <p:spPr>
          <a:xfrm rot="16200000">
            <a:off x="8650685" y="3139282"/>
            <a:ext cx="3167854" cy="18288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47701" y="0"/>
            <a:ext cx="10896599" cy="3276600"/>
          </a:xfrm>
        </p:spPr>
        <p:txBody>
          <a:bodyPr/>
          <a:lstStyle/>
          <a:p>
            <a:pPr marL="0" indent="0" algn="ctr" defTabSz="514350" eaLnBrk="1" fontAlgn="auto" hangingPunct="1">
              <a:spcBef>
                <a:spcPts val="0"/>
              </a:spcBef>
              <a:spcAft>
                <a:spcPts val="1200"/>
              </a:spcAft>
              <a:buNone/>
              <a:defRPr/>
            </a:pPr>
            <a:r>
              <a:rPr lang="en-US" sz="4000" kern="1200" dirty="0">
                <a:solidFill>
                  <a:schemeClr val="tx2"/>
                </a:solidFill>
                <a:ea typeface="+mj-ea"/>
                <a:cs typeface="Calibri" panose="020F0502020204030204" pitchFamily="34" charset="0"/>
              </a:rPr>
              <a:t>Revelation 6:16-17</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“16</a:t>
            </a:r>
            <a:r>
              <a:rPr lang="en-US" sz="3600" dirty="0">
                <a:effectLst>
                  <a:outerShdw blurRad="38100" dist="38100" dir="2700000" algn="tl">
                    <a:srgbClr val="000000">
                      <a:alpha val="43137"/>
                    </a:srgbClr>
                  </a:outerShdw>
                </a:effectLst>
                <a:cs typeface="Calibri" panose="020F0502020204030204" pitchFamily="34" charset="0"/>
              </a:rPr>
              <a:t> and they said to the mountains and the rocks, ‘Fall on us and hide us from the sight of Him who sits on the throne, and from the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wrath</a:t>
            </a:r>
            <a:r>
              <a:rPr lang="en-US" sz="3600" u="sng"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orgḗ</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600" dirty="0">
                <a:effectLst>
                  <a:outerShdw blurRad="38100" dist="38100" dir="2700000" algn="tl">
                    <a:srgbClr val="000000">
                      <a:alpha val="43137"/>
                    </a:srgbClr>
                  </a:outerShdw>
                </a:effectLst>
                <a:cs typeface="Calibri" panose="020F0502020204030204" pitchFamily="34" charset="0"/>
              </a:rPr>
              <a:t>of the Lamb; </a:t>
            </a:r>
            <a:r>
              <a:rPr lang="en-US" sz="3600" baseline="30000" dirty="0">
                <a:effectLst>
                  <a:outerShdw blurRad="38100" dist="38100" dir="2700000" algn="tl">
                    <a:srgbClr val="000000">
                      <a:alpha val="43137"/>
                    </a:srgbClr>
                  </a:outerShdw>
                </a:effectLst>
                <a:cs typeface="Calibri" panose="020F0502020204030204" pitchFamily="34" charset="0"/>
              </a:rPr>
              <a:t>17</a:t>
            </a:r>
            <a:r>
              <a:rPr lang="en-US" sz="3600" dirty="0">
                <a:effectLst>
                  <a:outerShdw blurRad="38100" dist="38100" dir="2700000" algn="tl">
                    <a:srgbClr val="000000">
                      <a:alpha val="43137"/>
                    </a:srgbClr>
                  </a:outerShdw>
                </a:effectLst>
                <a:cs typeface="Calibri" panose="020F0502020204030204" pitchFamily="34" charset="0"/>
              </a:rPr>
              <a:t> for the great day of Their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wrath</a:t>
            </a:r>
            <a:r>
              <a:rPr lang="en-US" sz="3600" u="sng"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orgḗ</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600" dirty="0">
                <a:effectLst>
                  <a:outerShdw blurRad="38100" dist="38100" dir="2700000" algn="tl">
                    <a:srgbClr val="000000">
                      <a:alpha val="43137"/>
                    </a:srgbClr>
                  </a:outerShdw>
                </a:effectLst>
                <a:cs typeface="Calibri" panose="020F0502020204030204" pitchFamily="34" charset="0"/>
              </a:rPr>
              <a:t>has come, and who is able to stand?’”</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920" y="3048000"/>
            <a:ext cx="4108160" cy="2011680"/>
          </a:xfrm>
          <a:prstGeom prst="rect">
            <a:avLst/>
          </a:prstGeom>
        </p:spPr>
      </p:pic>
    </p:spTree>
    <p:extLst>
      <p:ext uri="{BB962C8B-B14F-4D97-AF65-F5344CB8AC3E}">
        <p14:creationId xmlns:p14="http://schemas.microsoft.com/office/powerpoint/2010/main" val="1952629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C062140E-6488-29DA-F662-031DA69797AD}"/>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2933700" y="227012"/>
            <a:ext cx="6324600" cy="1144588"/>
          </a:xfrm>
        </p:spPr>
        <p:txBody>
          <a:bodyPr/>
          <a:lstStyle/>
          <a:p>
            <a:pPr lvl="0" algn="ctr" eaLnBrk="1" hangingPunct="1">
              <a:spcBef>
                <a:spcPts val="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6:16-17</a:t>
            </a:r>
            <a:b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 Thomas, Revelation 1–7: An Exegetical Commentary, ed. Kenneth Barker (Chicago: Moody, 1992), 457-58. </a:t>
            </a:r>
          </a:p>
        </p:txBody>
      </p:sp>
      <p:sp>
        <p:nvSpPr>
          <p:cNvPr id="35843" name="Rectangle 3"/>
          <p:cNvSpPr>
            <a:spLocks noGrp="1"/>
          </p:cNvSpPr>
          <p:nvPr>
            <p:ph type="body" sz="half" idx="2"/>
          </p:nvPr>
        </p:nvSpPr>
        <p:spPr>
          <a:xfrm>
            <a:off x="609600" y="1600200"/>
            <a:ext cx="10972800" cy="5087938"/>
          </a:xfrm>
        </p:spPr>
        <p:txBody>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"Mankind in his rebellion correctly analyzes the cosmic and terrestrial disturbances as a part of the great end-time day of wrath from the one sitting on the throne and from the Lamb. The 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ēlethen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come") is aorist indicative, referring to a previous arrival of wrath, not something that is about to take place. Men see the arrival of this day at least as early as the cosmic upheavals that characterize the sixth seal (6:12-14), but upon reflection they probably recognize that it was already in effect with the death of one-fourth of the population (6:7-8), the worldwide famine (6:5-6), and the global warfare (6:3-4). . . .</a:t>
            </a:r>
          </a:p>
        </p:txBody>
      </p:sp>
      <p:pic>
        <p:nvPicPr>
          <p:cNvPr id="61445" name="Picture 2" descr="https://encrypted-tbn3.gstatic.com/images?q=tbn:ANd9GcRR4VQVxzrvddGZwdcX10jRK8c4rNR7mJ6YoXpiuHi-m_8PZjB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651" y="150812"/>
            <a:ext cx="785293" cy="1097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2933700" y="227012"/>
            <a:ext cx="6324600" cy="1144588"/>
          </a:xfrm>
        </p:spPr>
        <p:txBody>
          <a:bodyPr/>
          <a:lstStyle/>
          <a:p>
            <a:pPr lvl="0" algn="ctr" eaLnBrk="1" hangingPunct="1">
              <a:spcBef>
                <a:spcPts val="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6:16-17</a:t>
            </a:r>
            <a:b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 Thomas, Revelation 1–7: An Exegetical Commentary, ed. Kenneth Barker (Chicago: Moody, 1992), 457-58. </a:t>
            </a:r>
          </a:p>
        </p:txBody>
      </p:sp>
      <p:sp>
        <p:nvSpPr>
          <p:cNvPr id="35843" name="Rectangle 3"/>
          <p:cNvSpPr>
            <a:spLocks noGrp="1"/>
          </p:cNvSpPr>
          <p:nvPr>
            <p:ph type="body" sz="half" idx="2"/>
          </p:nvPr>
        </p:nvSpPr>
        <p:spPr>
          <a:xfrm>
            <a:off x="609600" y="1600200"/>
            <a:ext cx="10972800" cy="2667000"/>
          </a:xfrm>
        </p:spPr>
        <p:txBody>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rapid sequence of all of these events could not escape notice, but the light of their true explanation does not dawn upon human consciousness until the severe phenomena of the sixth seal arrive." </a:t>
            </a:r>
          </a:p>
        </p:txBody>
      </p:sp>
      <p:pic>
        <p:nvPicPr>
          <p:cNvPr id="61445" name="Picture 2" descr="https://encrypted-tbn3.gstatic.com/images?q=tbn:ANd9GcRR4VQVxzrvddGZwdcX10jRK8c4rNR7mJ6YoXpiuHi-m_8PZjB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651" y="150812"/>
            <a:ext cx="785293" cy="1097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2D2C177-B024-4E82-D251-C9F8932B27E0}"/>
              </a:ext>
            </a:extLst>
          </p:cNvPr>
          <p:cNvPicPr>
            <a:picLocks noChangeAspect="1"/>
          </p:cNvPicPr>
          <p:nvPr/>
        </p:nvPicPr>
        <p:blipFill>
          <a:blip r:embed="rId3"/>
          <a:stretch>
            <a:fillRect/>
          </a:stretch>
        </p:blipFill>
        <p:spPr>
          <a:xfrm>
            <a:off x="3653350" y="3733800"/>
            <a:ext cx="4885301" cy="2743200"/>
          </a:xfrm>
          <a:prstGeom prst="rect">
            <a:avLst/>
          </a:prstGeom>
          <a:ln>
            <a:solidFill>
              <a:schemeClr val="tx1"/>
            </a:solidFill>
          </a:ln>
        </p:spPr>
      </p:pic>
    </p:spTree>
    <p:extLst>
      <p:ext uri="{BB962C8B-B14F-4D97-AF65-F5344CB8AC3E}">
        <p14:creationId xmlns:p14="http://schemas.microsoft.com/office/powerpoint/2010/main" val="3496819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EB2036A-2BB5-D8FF-0E45-B015E7D620CE}"/>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First Thessalonians 1:10 and the </a:t>
            </a:r>
            <a:br>
              <a:rPr lang="en-US" altLang="en-US" sz="4000" dirty="0"/>
            </a:br>
            <a:r>
              <a:rPr lang="en-US" altLang="en-US" sz="4000" dirty="0"/>
              <a:t>Pre-</a:t>
            </a:r>
            <a:r>
              <a:rPr lang="en-US" altLang="en-US" sz="4000" dirty="0" err="1"/>
              <a:t>Tribulational</a:t>
            </a:r>
            <a:r>
              <a:rPr lang="en-US" altLang="en-US" sz="4000" dirty="0"/>
              <a:t> Rapture</a:t>
            </a:r>
          </a:p>
        </p:txBody>
      </p:sp>
      <p:sp>
        <p:nvSpPr>
          <p:cNvPr id="17411" name="Rectangle 3">
            <a:extLst>
              <a:ext uri="{FF2B5EF4-FFF2-40B4-BE49-F238E27FC236}">
                <a16:creationId xmlns:a16="http://schemas.microsoft.com/office/drawing/2014/main" id="{12C5BFFC-1569-22C1-C010-A5DFA3FBF056}"/>
              </a:ext>
            </a:extLst>
          </p:cNvPr>
          <p:cNvSpPr>
            <a:spLocks noGrp="1" noChangeArrowheads="1"/>
          </p:cNvSpPr>
          <p:nvPr>
            <p:ph type="body" idx="1"/>
          </p:nvPr>
        </p:nvSpPr>
        <p:spPr>
          <a:xfrm>
            <a:off x="1066800" y="1946275"/>
            <a:ext cx="7754145" cy="4114800"/>
          </a:xfrm>
        </p:spPr>
        <p:txBody>
          <a:bodyPr/>
          <a:lstStyle/>
          <a:p>
            <a:pPr marL="457200" indent="-457200" eaLnBrk="1" hangingPunct="1">
              <a:spcBef>
                <a:spcPts val="0"/>
              </a:spcBef>
              <a:spcAft>
                <a:spcPts val="3600"/>
              </a:spcAft>
              <a:defRPr/>
            </a:pPr>
            <a:r>
              <a:rPr lang="en-US" dirty="0"/>
              <a:t>Ek vs. para/</a:t>
            </a:r>
            <a:r>
              <a:rPr lang="en-US" dirty="0" err="1"/>
              <a:t>en</a:t>
            </a:r>
            <a:endParaRPr lang="en-US" dirty="0"/>
          </a:p>
          <a:p>
            <a:pPr marL="457200" indent="-457200" eaLnBrk="1" hangingPunct="1">
              <a:spcBef>
                <a:spcPts val="0"/>
              </a:spcBef>
              <a:spcAft>
                <a:spcPts val="3600"/>
              </a:spcAft>
              <a:defRPr/>
            </a:pPr>
            <a:r>
              <a:rPr lang="en-US" dirty="0"/>
              <a:t>Rescues/from (2 Cor 1:10)</a:t>
            </a:r>
          </a:p>
          <a:p>
            <a:pPr marL="457200" indent="-457200" eaLnBrk="1" hangingPunct="1">
              <a:spcBef>
                <a:spcPts val="0"/>
              </a:spcBef>
              <a:spcAft>
                <a:spcPts val="3600"/>
              </a:spcAft>
              <a:defRPr/>
            </a:pPr>
            <a:r>
              <a:rPr lang="en-US" dirty="0"/>
              <a:t>Imminency</a:t>
            </a:r>
          </a:p>
          <a:p>
            <a:pPr marL="457200" indent="-457200" eaLnBrk="1" hangingPunct="1">
              <a:spcBef>
                <a:spcPts val="0"/>
              </a:spcBef>
              <a:spcAft>
                <a:spcPts val="3600"/>
              </a:spcAft>
              <a:defRPr/>
            </a:pPr>
            <a:r>
              <a:rPr lang="en-US" dirty="0"/>
              <a:t>Prepare for the Tribulation?</a:t>
            </a:r>
          </a:p>
        </p:txBody>
      </p:sp>
      <p:pic>
        <p:nvPicPr>
          <p:cNvPr id="4" name="Picture 3">
            <a:extLst>
              <a:ext uri="{FF2B5EF4-FFF2-40B4-BE49-F238E27FC236}">
                <a16:creationId xmlns:a16="http://schemas.microsoft.com/office/drawing/2014/main" id="{AC26C85E-192E-6874-89EC-F58F49D5C0E0}"/>
              </a:ext>
            </a:extLst>
          </p:cNvPr>
          <p:cNvPicPr>
            <a:picLocks noChangeAspect="1"/>
          </p:cNvPicPr>
          <p:nvPr/>
        </p:nvPicPr>
        <p:blipFill>
          <a:blip r:embed="rId2"/>
          <a:stretch>
            <a:fillRect/>
          </a:stretch>
        </p:blipFill>
        <p:spPr>
          <a:xfrm>
            <a:off x="8229600" y="2133600"/>
            <a:ext cx="3344418" cy="32004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47701" y="0"/>
            <a:ext cx="10896599" cy="3276600"/>
          </a:xfrm>
        </p:spPr>
        <p:txBody>
          <a:bodyPr/>
          <a:lstStyle/>
          <a:p>
            <a:pPr marL="0" indent="0" algn="ctr" defTabSz="514350" eaLnBrk="1" fontAlgn="auto" hangingPunct="1">
              <a:spcBef>
                <a:spcPts val="0"/>
              </a:spcBef>
              <a:spcAft>
                <a:spcPts val="1200"/>
              </a:spcAft>
              <a:buNone/>
              <a:defRPr/>
            </a:pPr>
            <a:r>
              <a:rPr lang="en-US" sz="4000" kern="1200" dirty="0">
                <a:solidFill>
                  <a:schemeClr val="tx2"/>
                </a:solidFill>
                <a:ea typeface="+mj-ea"/>
                <a:cs typeface="Calibri" panose="020F0502020204030204" pitchFamily="34" charset="0"/>
              </a:rPr>
              <a:t>1 Thessalonians 1:10</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and to wait for His Son from heaven, whom He raised from the dead, that is Jesus, 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rescues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rhyomai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us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from (</a:t>
            </a:r>
            <a:r>
              <a:rPr lang="en-US" sz="3600" b="1" i="1" u="sng" dirty="0">
                <a:solidFill>
                  <a:srgbClr val="FFFFCC"/>
                </a:solidFill>
                <a:effectLst>
                  <a:outerShdw blurRad="38100" dist="38100" dir="2700000" algn="tl">
                    <a:srgbClr val="000000">
                      <a:alpha val="43137"/>
                    </a:srgbClr>
                  </a:outerShdw>
                </a:effectLst>
                <a:cs typeface="Calibri" panose="020F0502020204030204" pitchFamily="34" charset="0"/>
              </a:rPr>
              <a:t>ek</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the wrath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to come..”</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920" y="3048000"/>
            <a:ext cx="4108160" cy="2011680"/>
          </a:xfrm>
          <a:prstGeom prst="rect">
            <a:avLst/>
          </a:prstGeom>
        </p:spPr>
      </p:pic>
    </p:spTree>
    <p:extLst>
      <p:ext uri="{BB962C8B-B14F-4D97-AF65-F5344CB8AC3E}">
        <p14:creationId xmlns:p14="http://schemas.microsoft.com/office/powerpoint/2010/main" val="1565857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47701" y="0"/>
            <a:ext cx="10896599" cy="3276600"/>
          </a:xfrm>
        </p:spPr>
        <p:txBody>
          <a:bodyPr/>
          <a:lstStyle/>
          <a:p>
            <a:pPr marL="0" indent="0" algn="ctr" defTabSz="514350" eaLnBrk="1" fontAlgn="auto" hangingPunct="1">
              <a:spcBef>
                <a:spcPts val="0"/>
              </a:spcBef>
              <a:spcAft>
                <a:spcPts val="1200"/>
              </a:spcAft>
              <a:buNone/>
              <a:defRPr/>
            </a:pPr>
            <a:r>
              <a:rPr lang="en-US" sz="4000" kern="1200" dirty="0">
                <a:solidFill>
                  <a:schemeClr val="tx2"/>
                </a:solidFill>
                <a:ea typeface="+mj-ea"/>
                <a:cs typeface="Calibri" panose="020F0502020204030204" pitchFamily="34" charset="0"/>
              </a:rPr>
              <a:t>2 Corinthians 1:10</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delivered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rhyomai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us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from (</a:t>
            </a:r>
            <a:r>
              <a:rPr lang="en-US" sz="3600" b="1" i="1" u="sng" dirty="0">
                <a:solidFill>
                  <a:srgbClr val="FFFFCC"/>
                </a:solidFill>
                <a:effectLst>
                  <a:outerShdw blurRad="38100" dist="38100" dir="2700000" algn="tl">
                    <a:srgbClr val="000000">
                      <a:alpha val="43137"/>
                    </a:srgbClr>
                  </a:outerShdw>
                </a:effectLst>
                <a:cs typeface="Calibri" panose="020F0502020204030204" pitchFamily="34" charset="0"/>
              </a:rPr>
              <a:t>ek</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so great a peril of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death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thanatos</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and will deliver us, He on whom we have set our hope. And He will yet deliver us.”</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920" y="3048000"/>
            <a:ext cx="4108160" cy="2011680"/>
          </a:xfrm>
          <a:prstGeom prst="rect">
            <a:avLst/>
          </a:prstGeom>
        </p:spPr>
      </p:pic>
    </p:spTree>
    <p:extLst>
      <p:ext uri="{BB962C8B-B14F-4D97-AF65-F5344CB8AC3E}">
        <p14:creationId xmlns:p14="http://schemas.microsoft.com/office/powerpoint/2010/main" val="3504824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7650925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dirty="0">
                <a:solidFill>
                  <a:srgbClr val="FFFFCC"/>
                </a:solidFill>
              </a:rPr>
              <a:t>Personal (1</a:t>
            </a:r>
            <a:r>
              <a:rPr lang="en-US" sz="2800" b="1" dirty="0">
                <a:solidFill>
                  <a:srgbClr val="FFFFCC"/>
                </a:solidFill>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b="1" u="sng" dirty="0">
                <a:solidFill>
                  <a:srgbClr val="FFFFCC"/>
                </a:solidFill>
              </a:rPr>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98366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u="sng" dirty="0">
                <a:solidFill>
                  <a:srgbClr val="FFFFCC"/>
                </a:solidFill>
              </a:rPr>
              <a:t>Personal (1</a:t>
            </a:r>
            <a:r>
              <a:rPr lang="en-US" sz="2800" b="1" u="sng" dirty="0">
                <a:solidFill>
                  <a:srgbClr val="FFFFCC"/>
                </a:solidFill>
                <a:cs typeface="Calibri" panose="020F0502020204030204" pitchFamily="34" charset="0"/>
              </a:rPr>
              <a:t>–3)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5C3FE94-CB13-8A02-FD3D-B271B72117C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58449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dirty="0">
                <a:solidFill>
                  <a:srgbClr val="FFFFCC"/>
                </a:solidFill>
              </a:rPr>
              <a:t>Personal (1</a:t>
            </a:r>
            <a:r>
              <a:rPr lang="en-US" sz="2800" b="1" dirty="0">
                <a:solidFill>
                  <a:srgbClr val="FFFFCC"/>
                </a:solidFill>
                <a:cs typeface="Calibri" panose="020F0502020204030204" pitchFamily="34" charset="0"/>
              </a:rPr>
              <a:t>–3)</a:t>
            </a:r>
          </a:p>
          <a:p>
            <a:pPr lvl="1" eaLnBrk="1" hangingPunct="1">
              <a:spcBef>
                <a:spcPts val="0"/>
              </a:spcBef>
              <a:spcAft>
                <a:spcPts val="1800"/>
              </a:spcAft>
              <a:defRPr/>
            </a:pPr>
            <a:r>
              <a:rPr lang="en-US" sz="2800" b="1" u="sng" dirty="0">
                <a:solidFill>
                  <a:srgbClr val="FFFFCC"/>
                </a:solidFill>
                <a:ea typeface="+mn-ea"/>
                <a:cs typeface="+mn-cs"/>
              </a:rPr>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50171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871969"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b="1" u="sng" kern="1200" dirty="0">
                <a:solidFill>
                  <a:srgbClr val="FFFFCC"/>
                </a:solidFill>
              </a:rPr>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709743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768B7B-6C81-1CD4-CA24-3267707A5F76}"/>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21507" name="Picture 3">
            <a:extLst>
              <a:ext uri="{FF2B5EF4-FFF2-40B4-BE49-F238E27FC236}">
                <a16:creationId xmlns:a16="http://schemas.microsoft.com/office/drawing/2014/main" id="{CD2D45E6-6F79-C286-A8AA-6206AF8F8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1ACA90F-8759-9E5D-1F9F-8A39144CF501}"/>
              </a:ext>
            </a:extLst>
          </p:cNvPr>
          <p:cNvPicPr>
            <a:picLocks noChangeAspect="1"/>
          </p:cNvPicPr>
          <p:nvPr/>
        </p:nvPicPr>
        <p:blipFill>
          <a:blip r:embed="rId3"/>
          <a:stretch>
            <a:fillRect/>
          </a:stretch>
        </p:blipFill>
        <p:spPr>
          <a:xfrm>
            <a:off x="2095499" y="740834"/>
            <a:ext cx="2359917" cy="10117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768B7B-6C81-1CD4-CA24-3267707A5F76}"/>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21507" name="Picture 3">
            <a:extLst>
              <a:ext uri="{FF2B5EF4-FFF2-40B4-BE49-F238E27FC236}">
                <a16:creationId xmlns:a16="http://schemas.microsoft.com/office/drawing/2014/main" id="{CD2D45E6-6F79-C286-A8AA-6206AF8F8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1ACA90F-8759-9E5D-1F9F-8A39144CF501}"/>
              </a:ext>
            </a:extLst>
          </p:cNvPr>
          <p:cNvPicPr>
            <a:picLocks noChangeAspect="1"/>
          </p:cNvPicPr>
          <p:nvPr/>
        </p:nvPicPr>
        <p:blipFill>
          <a:blip r:embed="rId3"/>
          <a:stretch>
            <a:fillRect/>
          </a:stretch>
        </p:blipFill>
        <p:spPr>
          <a:xfrm>
            <a:off x="2667001" y="2209800"/>
            <a:ext cx="1752600" cy="1011766"/>
          </a:xfrm>
          <a:prstGeom prst="rect">
            <a:avLst/>
          </a:prstGeom>
        </p:spPr>
      </p:pic>
    </p:spTree>
    <p:extLst>
      <p:ext uri="{BB962C8B-B14F-4D97-AF65-F5344CB8AC3E}">
        <p14:creationId xmlns:p14="http://schemas.microsoft.com/office/powerpoint/2010/main" val="3591473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031"/>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1451</TotalTime>
  <Words>2156</Words>
  <Application>Microsoft Office PowerPoint</Application>
  <PresentationFormat>Widescreen</PresentationFormat>
  <Paragraphs>196</Paragraphs>
  <Slides>47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Calibri</vt:lpstr>
      <vt:lpstr>Corbel</vt:lpstr>
      <vt:lpstr>Times New Roman</vt:lpstr>
      <vt:lpstr>Wingdings</vt:lpstr>
      <vt:lpstr>Azure</vt:lpstr>
      <vt:lpstr>1_Azure</vt:lpstr>
      <vt:lpstr>PowerPoint Presentation</vt:lpstr>
      <vt:lpstr>Introductory Matters</vt:lpstr>
      <vt:lpstr>Structure</vt:lpstr>
      <vt:lpstr>Structure</vt:lpstr>
      <vt:lpstr>Structure</vt:lpstr>
      <vt:lpstr>Structure</vt:lpstr>
      <vt:lpstr>Genuine Conversion? (1 Thess 1)</vt:lpstr>
      <vt:lpstr>Second Missionary Journey</vt:lpstr>
      <vt:lpstr>Second Missionary Journey</vt:lpstr>
      <vt:lpstr>PowerPoint Presentation</vt:lpstr>
      <vt:lpstr>Genuine Conversion? (1 Thess 1)</vt:lpstr>
      <vt:lpstr>Second Missionary Journey</vt:lpstr>
      <vt:lpstr>Second Missionary Journey</vt:lpstr>
      <vt:lpstr>PowerPoint Presentation</vt:lpstr>
      <vt:lpstr>Lewis Sperry Chafer, vol. 7, Systematic Theologyb (Grand Rapids, MI: Kregel Publications, 1993), 265-66.</vt:lpstr>
      <vt:lpstr>Genuine Conversion? (1 Thess 1)</vt:lpstr>
      <vt:lpstr>PowerPoint Presentation</vt:lpstr>
      <vt:lpstr>PowerPoint Presentation</vt:lpstr>
      <vt:lpstr>Three Tenses of Salvation</vt:lpstr>
      <vt:lpstr>PowerPoint Presentation</vt:lpstr>
      <vt:lpstr>Genuine Conversion? (1 Thess 1)</vt:lpstr>
      <vt:lpstr>Unique Characteristics</vt:lpstr>
      <vt:lpstr>PowerPoint Presentation</vt:lpstr>
      <vt:lpstr>PowerPoint Presentation</vt:lpstr>
      <vt:lpstr>Imminent  (1 Cor 15:51; 1 Thess 4:15)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Resurrection Program</vt:lpstr>
      <vt:lpstr>PowerPoint Presentation</vt:lpstr>
      <vt:lpstr>Promised Exemption from Divine Wrath</vt:lpstr>
      <vt:lpstr>PowerPoint Presentation</vt:lpstr>
      <vt:lpstr>1st Six Seals (Revelation 6)</vt:lpstr>
      <vt:lpstr>PowerPoint Presentation</vt:lpstr>
      <vt:lpstr>Rev. 6:16-17 Robert L. Thomas, Revelation 1–7: An Exegetical Commentary, ed. Kenneth Barker (Chicago: Moody, 1992), 457-58. </vt:lpstr>
      <vt:lpstr>Rev. 6:16-17 Robert L. Thomas, Revelation 1–7: An Exegetical Commentary, ed. Kenneth Barker (Chicago: Moody, 1992), 457-58. </vt:lpstr>
      <vt:lpstr>First Thessalonians 1:10 and the  Pre-Tribulational Rapture</vt:lpstr>
      <vt:lpstr>PowerPoint Presentation</vt:lpstr>
      <vt:lpstr>PowerPoint Presentation</vt:lpstr>
      <vt:lpstr>Conclusion</vt:lpstr>
      <vt:lpstr>Genuine Conversion? (1 Thess 1)</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Thessalonians 004 - 1v7-10 - 16 X 9</dc:title>
  <dc:subject>1 Thessalonians</dc:subject>
  <dc:creator>A. Woods</dc:creator>
  <cp:lastModifiedBy>Jim McGowan</cp:lastModifiedBy>
  <cp:revision>138</cp:revision>
  <cp:lastPrinted>2022-11-06T14:11:51Z</cp:lastPrinted>
  <dcterms:created xsi:type="dcterms:W3CDTF">2009-02-09T13:26:58Z</dcterms:created>
  <dcterms:modified xsi:type="dcterms:W3CDTF">2022-11-06T14:12:09Z</dcterms:modified>
</cp:coreProperties>
</file>