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58"/>
  </p:notesMasterIdLst>
  <p:handoutMasterIdLst>
    <p:handoutMasterId r:id="rId59"/>
  </p:handoutMasterIdLst>
  <p:sldIdLst>
    <p:sldId id="256" r:id="rId2"/>
    <p:sldId id="257" r:id="rId3"/>
    <p:sldId id="8700" r:id="rId4"/>
    <p:sldId id="258" r:id="rId5"/>
    <p:sldId id="8701" r:id="rId6"/>
    <p:sldId id="259" r:id="rId7"/>
    <p:sldId id="8717" r:id="rId8"/>
    <p:sldId id="8702" r:id="rId9"/>
    <p:sldId id="260" r:id="rId10"/>
    <p:sldId id="7908" r:id="rId11"/>
    <p:sldId id="2081" r:id="rId12"/>
    <p:sldId id="8703" r:id="rId13"/>
    <p:sldId id="261" r:id="rId14"/>
    <p:sldId id="8704" r:id="rId15"/>
    <p:sldId id="262" r:id="rId16"/>
    <p:sldId id="7835" r:id="rId17"/>
    <p:sldId id="8718" r:id="rId18"/>
    <p:sldId id="8716" r:id="rId19"/>
    <p:sldId id="8705" r:id="rId20"/>
    <p:sldId id="265" r:id="rId21"/>
    <p:sldId id="8722" r:id="rId22"/>
    <p:sldId id="8706" r:id="rId23"/>
    <p:sldId id="263" r:id="rId24"/>
    <p:sldId id="264" r:id="rId25"/>
    <p:sldId id="276" r:id="rId26"/>
    <p:sldId id="8707" r:id="rId27"/>
    <p:sldId id="266" r:id="rId28"/>
    <p:sldId id="8697" r:id="rId29"/>
    <p:sldId id="936" r:id="rId30"/>
    <p:sldId id="8719" r:id="rId31"/>
    <p:sldId id="8708" r:id="rId32"/>
    <p:sldId id="267" r:id="rId33"/>
    <p:sldId id="8696" r:id="rId34"/>
    <p:sldId id="8709" r:id="rId35"/>
    <p:sldId id="268" r:id="rId36"/>
    <p:sldId id="8710" r:id="rId37"/>
    <p:sldId id="3860" r:id="rId38"/>
    <p:sldId id="3862" r:id="rId39"/>
    <p:sldId id="269" r:id="rId40"/>
    <p:sldId id="8711" r:id="rId41"/>
    <p:sldId id="270" r:id="rId42"/>
    <p:sldId id="8712" r:id="rId43"/>
    <p:sldId id="8721" r:id="rId44"/>
    <p:sldId id="5567" r:id="rId45"/>
    <p:sldId id="353" r:id="rId46"/>
    <p:sldId id="354" r:id="rId47"/>
    <p:sldId id="273" r:id="rId48"/>
    <p:sldId id="4270" r:id="rId49"/>
    <p:sldId id="8715" r:id="rId50"/>
    <p:sldId id="8713" r:id="rId51"/>
    <p:sldId id="272" r:id="rId52"/>
    <p:sldId id="2595" r:id="rId53"/>
    <p:sldId id="8720" r:id="rId54"/>
    <p:sldId id="8160" r:id="rId55"/>
    <p:sldId id="8695" r:id="rId56"/>
    <p:sldId id="8714" r:id="rId57"/>
  </p:sldIdLst>
  <p:sldSz cx="12192000" cy="6858000"/>
  <p:notesSz cx="7315200" cy="9601200"/>
  <p:custDataLst>
    <p:tags r:id="rId60"/>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00FF"/>
    <a:srgbClr val="00FF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43" autoAdjust="0"/>
    <p:restoredTop sz="95128" autoAdjust="0"/>
  </p:normalViewPr>
  <p:slideViewPr>
    <p:cSldViewPr>
      <p:cViewPr varScale="1">
        <p:scale>
          <a:sx n="61" d="100"/>
          <a:sy n="61" d="100"/>
        </p:scale>
        <p:origin x="114" y="9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2" d="100"/>
          <a:sy n="82" d="100"/>
        </p:scale>
        <p:origin x="3405" y="3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7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700" dirty="0"/>
              <a:t>Dr. Andy Woods</a:t>
            </a:r>
          </a:p>
          <a:p>
            <a:pPr>
              <a:defRPr/>
            </a:pPr>
            <a:r>
              <a:rPr lang="en-US" sz="1700" dirty="0"/>
              <a:t>001 Acts Introduction – Part 1</a:t>
            </a:r>
          </a:p>
          <a:p>
            <a:pPr>
              <a:defRPr/>
            </a:pPr>
            <a:r>
              <a:rPr lang="en-US" sz="1700" dirty="0"/>
              <a:t>11-02-2022</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11/2/2022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a:t>
            </a:fld>
            <a:endParaRPr lang="en-US" altLang="en-US" dirty="0"/>
          </a:p>
        </p:txBody>
      </p:sp>
    </p:spTree>
    <p:extLst>
      <p:ext uri="{BB962C8B-B14F-4D97-AF65-F5344CB8AC3E}">
        <p14:creationId xmlns:p14="http://schemas.microsoft.com/office/powerpoint/2010/main" val="667662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16</a:t>
            </a:fld>
            <a:endParaRPr lang="en-US" altLang="en-US" dirty="0"/>
          </a:p>
        </p:txBody>
      </p:sp>
    </p:spTree>
    <p:extLst>
      <p:ext uri="{BB962C8B-B14F-4D97-AF65-F5344CB8AC3E}">
        <p14:creationId xmlns:p14="http://schemas.microsoft.com/office/powerpoint/2010/main" val="1082805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17</a:t>
            </a:fld>
            <a:endParaRPr lang="en-US" altLang="en-US" dirty="0"/>
          </a:p>
        </p:txBody>
      </p:sp>
    </p:spTree>
    <p:extLst>
      <p:ext uri="{BB962C8B-B14F-4D97-AF65-F5344CB8AC3E}">
        <p14:creationId xmlns:p14="http://schemas.microsoft.com/office/powerpoint/2010/main" val="3226668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18</a:t>
            </a:fld>
            <a:endParaRPr lang="en-US" altLang="en-US" dirty="0"/>
          </a:p>
        </p:txBody>
      </p:sp>
    </p:spTree>
    <p:extLst>
      <p:ext uri="{BB962C8B-B14F-4D97-AF65-F5344CB8AC3E}">
        <p14:creationId xmlns:p14="http://schemas.microsoft.com/office/powerpoint/2010/main" val="2886840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20</a:t>
            </a:fld>
            <a:endParaRPr lang="en-US"/>
          </a:p>
        </p:txBody>
      </p:sp>
    </p:spTree>
    <p:extLst>
      <p:ext uri="{BB962C8B-B14F-4D97-AF65-F5344CB8AC3E}">
        <p14:creationId xmlns:p14="http://schemas.microsoft.com/office/powerpoint/2010/main" val="1671666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28</a:t>
            </a:fld>
            <a:endParaRPr lang="en-US" altLang="en-US" dirty="0"/>
          </a:p>
        </p:txBody>
      </p:sp>
    </p:spTree>
    <p:extLst>
      <p:ext uri="{BB962C8B-B14F-4D97-AF65-F5344CB8AC3E}">
        <p14:creationId xmlns:p14="http://schemas.microsoft.com/office/powerpoint/2010/main" val="895412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33</a:t>
            </a:fld>
            <a:endParaRPr lang="en-US" altLang="en-US" dirty="0"/>
          </a:p>
        </p:txBody>
      </p:sp>
    </p:spTree>
    <p:extLst>
      <p:ext uri="{BB962C8B-B14F-4D97-AF65-F5344CB8AC3E}">
        <p14:creationId xmlns:p14="http://schemas.microsoft.com/office/powerpoint/2010/main" val="1307106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1338" y="757238"/>
            <a:ext cx="6719887" cy="37798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54</a:t>
            </a:fld>
            <a:endParaRPr lang="en-US" altLang="en-US" dirty="0"/>
          </a:p>
        </p:txBody>
      </p:sp>
    </p:spTree>
    <p:extLst>
      <p:ext uri="{BB962C8B-B14F-4D97-AF65-F5344CB8AC3E}">
        <p14:creationId xmlns:p14="http://schemas.microsoft.com/office/powerpoint/2010/main" val="2980989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6689706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BF374315-5671-F0D3-2F18-964AB1D7F742}"/>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6627F5F6-F204-FDB6-97BF-5B9FBC4566FE}"/>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EA32DE17-F84F-EDB1-2406-C9B6778E42C5}"/>
              </a:ext>
            </a:extLst>
          </p:cNvPr>
          <p:cNvSpPr>
            <a:spLocks noGrp="1" noChangeArrowheads="1"/>
          </p:cNvSpPr>
          <p:nvPr>
            <p:ph type="sldNum" sz="quarter" idx="12"/>
          </p:nvPr>
        </p:nvSpPr>
        <p:spPr/>
        <p:txBody>
          <a:bodyPr/>
          <a:lstStyle>
            <a:lvl1pPr>
              <a:defRPr/>
            </a:lvl1pPr>
          </a:lstStyle>
          <a:p>
            <a:fld id="{8E6C9607-872A-46B7-9809-6793311D7036}" type="slidenum">
              <a:rPr lang="en-US" altLang="en-US"/>
              <a:pPr/>
              <a:t>‹#›</a:t>
            </a:fld>
            <a:endParaRPr lang="en-US" altLang="en-US"/>
          </a:p>
        </p:txBody>
      </p:sp>
    </p:spTree>
    <p:extLst>
      <p:ext uri="{BB962C8B-B14F-4D97-AF65-F5344CB8AC3E}">
        <p14:creationId xmlns:p14="http://schemas.microsoft.com/office/powerpoint/2010/main" val="2673783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rgbClr val="00FFFF"/>
                </a:solidFill>
                <a:effectLst>
                  <a:outerShdw blurRad="38100" dist="38100" dir="2700000" algn="tl">
                    <a:srgbClr val="000000"/>
                  </a:outerShdw>
                </a:effectLst>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in you all the families of the earth will be 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595741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1981200" y="228600"/>
            <a:ext cx="8229600" cy="1243013"/>
          </a:xfrm>
        </p:spPr>
        <p:txBody>
          <a:bodyPr vert="horz" wrap="square" lIns="92075" tIns="46038" rIns="92075" bIns="46038" numCol="1" anchor="ctr" anchorCtr="0" compatLnSpc="1">
            <a:prstTxWarp prst="textNoShape">
              <a:avLst/>
            </a:prstTxWarp>
          </a:bodyP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Israel’s Three Blessings to the World</a:t>
            </a:r>
            <a:br>
              <a:rPr lang="en-US" sz="40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ea typeface="+mn-ea"/>
                <a:cs typeface="+mn-cs"/>
              </a:rPr>
              <a:t>(Gen 12:3b)</a:t>
            </a:r>
          </a:p>
        </p:txBody>
      </p:sp>
      <p:sp>
        <p:nvSpPr>
          <p:cNvPr id="25603" name="Rectangle 3"/>
          <p:cNvSpPr>
            <a:spLocks noGrp="1" noChangeArrowheads="1"/>
          </p:cNvSpPr>
          <p:nvPr>
            <p:ph type="body" idx="4294967295"/>
          </p:nvPr>
        </p:nvSpPr>
        <p:spPr>
          <a:xfrm>
            <a:off x="1524000" y="2057400"/>
            <a:ext cx="5029200" cy="2438400"/>
          </a:xfrm>
        </p:spPr>
        <p:txBody>
          <a:bodyPr/>
          <a:lstStyle/>
          <a:p>
            <a:pPr marL="514350" indent="-514350">
              <a:spcBef>
                <a:spcPct val="0"/>
              </a:spcBef>
              <a:spcAft>
                <a:spcPts val="3600"/>
              </a:spcAft>
              <a:buClr>
                <a:srgbClr val="00FFFF"/>
              </a:buClr>
              <a:buSzPct val="100000"/>
              <a:buFont typeface="Wingdings" pitchFamily="2" charset="2"/>
              <a:buAutoNum type="arabicParenR"/>
              <a:defRPr/>
            </a:pPr>
            <a:r>
              <a:rPr lang="en-US" sz="3200" dirty="0">
                <a:effectLst>
                  <a:outerShdw blurRad="38100" dist="38100" dir="2700000" algn="tl">
                    <a:srgbClr val="000000">
                      <a:alpha val="43137"/>
                    </a:srgbClr>
                  </a:outerShdw>
                </a:effectLst>
                <a:latin typeface="Calibri" pitchFamily="34" charset="0"/>
              </a:rPr>
              <a:t>Scripture (Rom 3:2)</a:t>
            </a:r>
          </a:p>
          <a:p>
            <a:pPr marL="514350" indent="-514350">
              <a:spcBef>
                <a:spcPct val="0"/>
              </a:spcBef>
              <a:spcAft>
                <a:spcPts val="3600"/>
              </a:spcAft>
              <a:buClr>
                <a:srgbClr val="00FFFF"/>
              </a:buClr>
              <a:buSzPct val="100000"/>
              <a:buFont typeface="Wingdings" pitchFamily="2" charset="2"/>
              <a:buAutoNum type="arabicParenR"/>
              <a:defRPr/>
            </a:pPr>
            <a:r>
              <a:rPr lang="en-US" sz="3200" dirty="0">
                <a:effectLst>
                  <a:outerShdw blurRad="38100" dist="38100" dir="2700000" algn="tl">
                    <a:srgbClr val="000000">
                      <a:alpha val="43137"/>
                    </a:srgbClr>
                  </a:outerShdw>
                </a:effectLst>
                <a:latin typeface="Calibri" pitchFamily="34" charset="0"/>
              </a:rPr>
              <a:t>Savior (John 4:22)</a:t>
            </a:r>
          </a:p>
          <a:p>
            <a:pPr marL="514350" indent="-514350">
              <a:spcBef>
                <a:spcPct val="0"/>
              </a:spcBef>
              <a:spcAft>
                <a:spcPts val="3600"/>
              </a:spcAft>
              <a:buClr>
                <a:srgbClr val="00FFFF"/>
              </a:buClr>
              <a:buSzPct val="100000"/>
              <a:buFont typeface="Wingdings" pitchFamily="2" charset="2"/>
              <a:buAutoNum type="arabicParenR"/>
              <a:defRPr/>
            </a:pPr>
            <a:r>
              <a:rPr lang="en-US" sz="3200" dirty="0">
                <a:effectLst>
                  <a:outerShdw blurRad="38100" dist="38100" dir="2700000" algn="tl">
                    <a:srgbClr val="000000">
                      <a:alpha val="43137"/>
                    </a:srgbClr>
                  </a:outerShdw>
                </a:effectLst>
                <a:latin typeface="Calibri" pitchFamily="34" charset="0"/>
              </a:rPr>
              <a:t>Kingdom (Isa 2:2-3)</a:t>
            </a:r>
          </a:p>
        </p:txBody>
      </p:sp>
      <p:pic>
        <p:nvPicPr>
          <p:cNvPr id="3" name="Picture 2" descr="Diagram&#10;&#10;Description automatically generated">
            <a:extLst>
              <a:ext uri="{FF2B5EF4-FFF2-40B4-BE49-F238E27FC236}">
                <a16:creationId xmlns:a16="http://schemas.microsoft.com/office/drawing/2014/main" id="{8226695E-0791-832A-62AC-75DF200897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3750" y="2057400"/>
            <a:ext cx="3614250" cy="36576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D19462B-AB64-FEAA-CB6A-8BA8A2221C27}"/>
              </a:ext>
            </a:extLst>
          </p:cNvPr>
          <p:cNvSpPr>
            <a:spLocks noGrp="1" noChangeArrowheads="1"/>
          </p:cNvSpPr>
          <p:nvPr>
            <p:ph type="title"/>
          </p:nvPr>
        </p:nvSpPr>
        <p:spPr>
          <a:xfrm>
            <a:off x="838200" y="228600"/>
            <a:ext cx="10515600" cy="868363"/>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Introductory Matters</a:t>
            </a:r>
          </a:p>
        </p:txBody>
      </p:sp>
      <p:sp>
        <p:nvSpPr>
          <p:cNvPr id="3075" name="Rectangle 3">
            <a:extLst>
              <a:ext uri="{FF2B5EF4-FFF2-40B4-BE49-F238E27FC236}">
                <a16:creationId xmlns:a16="http://schemas.microsoft.com/office/drawing/2014/main" id="{4AA1306F-D081-BE45-155C-DA71BD2CADEA}"/>
              </a:ext>
            </a:extLst>
          </p:cNvPr>
          <p:cNvSpPr>
            <a:spLocks noGrp="1" noChangeArrowheads="1"/>
          </p:cNvSpPr>
          <p:nvPr>
            <p:ph idx="1"/>
          </p:nvPr>
        </p:nvSpPr>
        <p:spPr>
          <a:xfrm>
            <a:off x="838200" y="1600200"/>
            <a:ext cx="4800600" cy="4351338"/>
          </a:xfrm>
        </p:spPr>
        <p:txBody>
          <a:bodyPr rtlCol="0">
            <a:noAutofit/>
          </a:bodyPr>
          <a:lstStyle/>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Title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Authorship</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Biography</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Place of writing</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Recipient</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Purpose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Message</a:t>
            </a:r>
          </a:p>
        </p:txBody>
      </p:sp>
      <p:sp>
        <p:nvSpPr>
          <p:cNvPr id="2" name="Rectangle 3">
            <a:extLst>
              <a:ext uri="{FF2B5EF4-FFF2-40B4-BE49-F238E27FC236}">
                <a16:creationId xmlns:a16="http://schemas.microsoft.com/office/drawing/2014/main" id="{D43591D8-A60F-28BE-07C2-93BC7C99E32E}"/>
              </a:ext>
            </a:extLst>
          </p:cNvPr>
          <p:cNvSpPr txBox="1">
            <a:spLocks noChangeArrowheads="1"/>
          </p:cNvSpPr>
          <p:nvPr/>
        </p:nvSpPr>
        <p:spPr bwMode="auto">
          <a:xfrm>
            <a:off x="7010400" y="1603375"/>
            <a:ext cx="45720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Method</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Sources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Date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Structure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Scope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Themes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Unique characteristics</a:t>
            </a:r>
          </a:p>
        </p:txBody>
      </p:sp>
      <p:pic>
        <p:nvPicPr>
          <p:cNvPr id="4" name="Picture 3">
            <a:extLst>
              <a:ext uri="{FF2B5EF4-FFF2-40B4-BE49-F238E27FC236}">
                <a16:creationId xmlns:a16="http://schemas.microsoft.com/office/drawing/2014/main" id="{D26CAE18-FE93-E78A-2D3B-ACEB9AEEB0D8}"/>
              </a:ext>
            </a:extLst>
          </p:cNvPr>
          <p:cNvPicPr>
            <a:picLocks noChangeAspect="1"/>
          </p:cNvPicPr>
          <p:nvPr/>
        </p:nvPicPr>
        <p:blipFill>
          <a:blip r:embed="rId2"/>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2805758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8FD95B6A-9BC5-6D82-455E-67150468C977}"/>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Place of Writing</a:t>
            </a:r>
          </a:p>
        </p:txBody>
      </p:sp>
      <p:sp>
        <p:nvSpPr>
          <p:cNvPr id="18435" name="Rectangle 3">
            <a:extLst>
              <a:ext uri="{FF2B5EF4-FFF2-40B4-BE49-F238E27FC236}">
                <a16:creationId xmlns:a16="http://schemas.microsoft.com/office/drawing/2014/main" id="{7A37C317-9A96-E65D-2F74-25372423F32E}"/>
              </a:ext>
            </a:extLst>
          </p:cNvPr>
          <p:cNvSpPr>
            <a:spLocks noGrp="1" noChangeArrowheads="1"/>
          </p:cNvSpPr>
          <p:nvPr>
            <p:ph idx="1"/>
          </p:nvPr>
        </p:nvSpPr>
        <p:spPr>
          <a:xfrm>
            <a:off x="609600" y="1825625"/>
            <a:ext cx="10744200"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“We” sections (Acts 16:10-40; 20:5–21:18; 27:1–28:16)</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From Paul</a:t>
            </a:r>
          </a:p>
          <a:p>
            <a:pPr marL="914400" lvl="1" indent="-457200">
              <a:lnSpc>
                <a:spcPct val="100000"/>
              </a:lnSpc>
              <a:spcBef>
                <a:spcPts val="0"/>
              </a:spcBef>
              <a:spcAft>
                <a:spcPts val="2400"/>
              </a:spcAft>
              <a:buClr>
                <a:srgbClr val="FF00FF"/>
              </a:buClr>
            </a:pPr>
            <a:r>
              <a:rPr lang="en-US" altLang="en-US" sz="3200" dirty="0"/>
              <a:t>Cesarean imprisonment (Acts 24:27)</a:t>
            </a:r>
          </a:p>
          <a:p>
            <a:pPr marL="914400" lvl="1" indent="-457200">
              <a:lnSpc>
                <a:spcPct val="100000"/>
              </a:lnSpc>
              <a:spcBef>
                <a:spcPts val="0"/>
              </a:spcBef>
              <a:spcAft>
                <a:spcPts val="2400"/>
              </a:spcAft>
              <a:buClr>
                <a:srgbClr val="FF00FF"/>
              </a:buClr>
            </a:pPr>
            <a:r>
              <a:rPr lang="en-US" altLang="en-US" sz="3200" dirty="0"/>
              <a:t>Voyage to Rome (Acts 27)</a:t>
            </a:r>
          </a:p>
          <a:p>
            <a:pPr marL="914400" lvl="1" indent="-457200">
              <a:lnSpc>
                <a:spcPct val="100000"/>
              </a:lnSpc>
              <a:spcBef>
                <a:spcPts val="0"/>
              </a:spcBef>
              <a:spcAft>
                <a:spcPts val="2400"/>
              </a:spcAft>
              <a:buClr>
                <a:srgbClr val="FF00FF"/>
              </a:buClr>
            </a:pPr>
            <a:r>
              <a:rPr lang="en-US" altLang="en-US" sz="3200" dirty="0"/>
              <a:t>First Roman imprisonment (Acts 28:16)</a:t>
            </a:r>
          </a:p>
          <a:p>
            <a:pPr marL="914400" lvl="1" indent="-457200">
              <a:lnSpc>
                <a:spcPct val="100000"/>
              </a:lnSpc>
              <a:spcBef>
                <a:spcPts val="0"/>
              </a:spcBef>
              <a:spcAft>
                <a:spcPts val="2400"/>
              </a:spcAft>
              <a:buClr>
                <a:srgbClr val="FF00FF"/>
              </a:buClr>
            </a:pPr>
            <a:r>
              <a:rPr lang="en-US" altLang="en-US" sz="3200" dirty="0"/>
              <a:t>Combination </a:t>
            </a:r>
          </a:p>
        </p:txBody>
      </p:sp>
      <p:pic>
        <p:nvPicPr>
          <p:cNvPr id="3" name="Picture 2">
            <a:extLst>
              <a:ext uri="{FF2B5EF4-FFF2-40B4-BE49-F238E27FC236}">
                <a16:creationId xmlns:a16="http://schemas.microsoft.com/office/drawing/2014/main" id="{13E9FA7D-953F-D417-CF10-8C79C39A9A95}"/>
              </a:ext>
            </a:extLst>
          </p:cNvPr>
          <p:cNvPicPr>
            <a:picLocks noChangeAspect="1"/>
          </p:cNvPicPr>
          <p:nvPr/>
        </p:nvPicPr>
        <p:blipFill>
          <a:blip r:embed="rId2"/>
          <a:stretch>
            <a:fillRect/>
          </a:stretch>
        </p:blipFill>
        <p:spPr>
          <a:xfrm>
            <a:off x="10093145" y="76200"/>
            <a:ext cx="1565455" cy="109728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D19462B-AB64-FEAA-CB6A-8BA8A2221C27}"/>
              </a:ext>
            </a:extLst>
          </p:cNvPr>
          <p:cNvSpPr>
            <a:spLocks noGrp="1" noChangeArrowheads="1"/>
          </p:cNvSpPr>
          <p:nvPr>
            <p:ph type="title"/>
          </p:nvPr>
        </p:nvSpPr>
        <p:spPr>
          <a:xfrm>
            <a:off x="838200" y="228600"/>
            <a:ext cx="10515600" cy="868363"/>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Introductory Matters</a:t>
            </a:r>
          </a:p>
        </p:txBody>
      </p:sp>
      <p:sp>
        <p:nvSpPr>
          <p:cNvPr id="3075" name="Rectangle 3">
            <a:extLst>
              <a:ext uri="{FF2B5EF4-FFF2-40B4-BE49-F238E27FC236}">
                <a16:creationId xmlns:a16="http://schemas.microsoft.com/office/drawing/2014/main" id="{4AA1306F-D081-BE45-155C-DA71BD2CADEA}"/>
              </a:ext>
            </a:extLst>
          </p:cNvPr>
          <p:cNvSpPr>
            <a:spLocks noGrp="1" noChangeArrowheads="1"/>
          </p:cNvSpPr>
          <p:nvPr>
            <p:ph idx="1"/>
          </p:nvPr>
        </p:nvSpPr>
        <p:spPr>
          <a:xfrm>
            <a:off x="838200" y="1600200"/>
            <a:ext cx="4800600" cy="4351338"/>
          </a:xfrm>
        </p:spPr>
        <p:txBody>
          <a:bodyPr rtlCol="0">
            <a:noAutofit/>
          </a:bodyPr>
          <a:lstStyle/>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Title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Authorship</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Biography</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Place of writing</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Recipient</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Purpose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Message</a:t>
            </a:r>
          </a:p>
        </p:txBody>
      </p:sp>
      <p:sp>
        <p:nvSpPr>
          <p:cNvPr id="2" name="Rectangle 3">
            <a:extLst>
              <a:ext uri="{FF2B5EF4-FFF2-40B4-BE49-F238E27FC236}">
                <a16:creationId xmlns:a16="http://schemas.microsoft.com/office/drawing/2014/main" id="{D43591D8-A60F-28BE-07C2-93BC7C99E32E}"/>
              </a:ext>
            </a:extLst>
          </p:cNvPr>
          <p:cNvSpPr txBox="1">
            <a:spLocks noChangeArrowheads="1"/>
          </p:cNvSpPr>
          <p:nvPr/>
        </p:nvSpPr>
        <p:spPr bwMode="auto">
          <a:xfrm>
            <a:off x="7010400" y="1603375"/>
            <a:ext cx="45720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Method</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Sources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Date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Structure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Scope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Themes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Unique characteristics</a:t>
            </a:r>
          </a:p>
        </p:txBody>
      </p:sp>
      <p:pic>
        <p:nvPicPr>
          <p:cNvPr id="4" name="Picture 3">
            <a:extLst>
              <a:ext uri="{FF2B5EF4-FFF2-40B4-BE49-F238E27FC236}">
                <a16:creationId xmlns:a16="http://schemas.microsoft.com/office/drawing/2014/main" id="{D46233B5-9263-A9BF-D610-143A7C1E2676}"/>
              </a:ext>
            </a:extLst>
          </p:cNvPr>
          <p:cNvPicPr>
            <a:picLocks noChangeAspect="1"/>
          </p:cNvPicPr>
          <p:nvPr/>
        </p:nvPicPr>
        <p:blipFill>
          <a:blip r:embed="rId2"/>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387803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166D0269-1383-162E-2351-050F22C7482C}"/>
              </a:ext>
            </a:extLst>
          </p:cNvPr>
          <p:cNvSpPr>
            <a:spLocks noGrp="1" noChangeArrowheads="1"/>
          </p:cNvSpPr>
          <p:nvPr>
            <p:ph type="title"/>
          </p:nvPr>
        </p:nvSpPr>
        <p:spPr>
          <a:xfrm>
            <a:off x="838200" y="228600"/>
            <a:ext cx="10515600" cy="914401"/>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Recipient</a:t>
            </a:r>
          </a:p>
        </p:txBody>
      </p:sp>
      <p:sp>
        <p:nvSpPr>
          <p:cNvPr id="19459" name="Rectangle 3">
            <a:extLst>
              <a:ext uri="{FF2B5EF4-FFF2-40B4-BE49-F238E27FC236}">
                <a16:creationId xmlns:a16="http://schemas.microsoft.com/office/drawing/2014/main" id="{8D1BD689-3D9D-FD55-44C6-757CC02B19EF}"/>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Theophilus (Acts 1:1)</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Luke 1:3-4</a:t>
            </a:r>
          </a:p>
          <a:p>
            <a:pPr marL="914400" lvl="1" indent="-457200">
              <a:lnSpc>
                <a:spcPct val="100000"/>
              </a:lnSpc>
              <a:spcBef>
                <a:spcPts val="0"/>
              </a:spcBef>
              <a:spcAft>
                <a:spcPts val="2400"/>
              </a:spcAft>
              <a:buClr>
                <a:srgbClr val="FF00FF"/>
              </a:buClr>
            </a:pPr>
            <a:r>
              <a:rPr lang="en-US" altLang="en-US" sz="3200" dirty="0"/>
              <a:t>Roman official</a:t>
            </a:r>
          </a:p>
          <a:p>
            <a:pPr marL="914400" lvl="1" indent="-457200">
              <a:lnSpc>
                <a:spcPct val="100000"/>
              </a:lnSpc>
              <a:spcBef>
                <a:spcPts val="0"/>
              </a:spcBef>
              <a:spcAft>
                <a:spcPts val="2400"/>
              </a:spcAft>
              <a:buClr>
                <a:srgbClr val="FF00FF"/>
              </a:buClr>
            </a:pPr>
            <a:r>
              <a:rPr lang="en-US" altLang="en-US" sz="3200" dirty="0"/>
              <a:t>Gentile</a:t>
            </a:r>
          </a:p>
          <a:p>
            <a:pPr marL="914400" lvl="1" indent="-457200">
              <a:lnSpc>
                <a:spcPct val="100000"/>
              </a:lnSpc>
              <a:spcBef>
                <a:spcPts val="0"/>
              </a:spcBef>
              <a:spcAft>
                <a:spcPts val="2400"/>
              </a:spcAft>
              <a:buClr>
                <a:srgbClr val="FF00FF"/>
              </a:buClr>
            </a:pPr>
            <a:r>
              <a:rPr lang="en-US" altLang="en-US" sz="3200" dirty="0"/>
              <a:t>Believer</a:t>
            </a:r>
          </a:p>
          <a:p>
            <a:pPr marL="914400" lvl="1" indent="-457200">
              <a:lnSpc>
                <a:spcPct val="100000"/>
              </a:lnSpc>
              <a:spcBef>
                <a:spcPts val="0"/>
              </a:spcBef>
              <a:spcAft>
                <a:spcPts val="2400"/>
              </a:spcAft>
              <a:buClr>
                <a:srgbClr val="FF00FF"/>
              </a:buClr>
            </a:pPr>
            <a:r>
              <a:rPr lang="en-US" altLang="en-US" sz="3200" dirty="0"/>
              <a:t>Need of confirmation in what he had already believed</a:t>
            </a:r>
          </a:p>
        </p:txBody>
      </p:sp>
      <p:pic>
        <p:nvPicPr>
          <p:cNvPr id="3" name="Picture 2">
            <a:extLst>
              <a:ext uri="{FF2B5EF4-FFF2-40B4-BE49-F238E27FC236}">
                <a16:creationId xmlns:a16="http://schemas.microsoft.com/office/drawing/2014/main" id="{AB631861-399C-E1C8-3342-A745ACD9EC7E}"/>
              </a:ext>
            </a:extLst>
          </p:cNvPr>
          <p:cNvPicPr>
            <a:picLocks noChangeAspect="1"/>
          </p:cNvPicPr>
          <p:nvPr/>
        </p:nvPicPr>
        <p:blipFill>
          <a:blip r:embed="rId2"/>
          <a:stretch>
            <a:fillRect/>
          </a:stretch>
        </p:blipFill>
        <p:spPr>
          <a:xfrm>
            <a:off x="7473352" y="2057400"/>
            <a:ext cx="4121240" cy="2743200"/>
          </a:xfrm>
          <a:prstGeom prst="rect">
            <a:avLst/>
          </a:prstGeom>
        </p:spPr>
      </p:pic>
      <p:pic>
        <p:nvPicPr>
          <p:cNvPr id="4" name="Picture 3">
            <a:extLst>
              <a:ext uri="{FF2B5EF4-FFF2-40B4-BE49-F238E27FC236}">
                <a16:creationId xmlns:a16="http://schemas.microsoft.com/office/drawing/2014/main" id="{FF7A1997-6402-64B9-DE8A-B91F72074E34}"/>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4801314"/>
          </a:xfrm>
          <a:prstGeom prst="rect">
            <a:avLst/>
          </a:prstGeom>
          <a:noFill/>
        </p:spPr>
        <p:txBody>
          <a:bodyPr wrap="square">
            <a:spAutoFit/>
          </a:bodyPr>
          <a:lstStyle/>
          <a:p>
            <a:pPr marL="0" marR="0" algn="ctr">
              <a:spcAft>
                <a:spcPts val="1200"/>
              </a:spcAft>
            </a:pPr>
            <a:r>
              <a:rPr lang="en-US" sz="4000" dirty="0">
                <a:solidFill>
                  <a:srgbClr val="00FFFF"/>
                </a:solidFill>
                <a:effectLst>
                  <a:outerShdw blurRad="38100" dist="38100" dir="2700000" algn="tl">
                    <a:srgbClr val="000000"/>
                  </a:outerShdw>
                </a:effectLst>
                <a:ea typeface="+mj-ea"/>
                <a:cs typeface="Calibri" panose="020F0502020204030204" pitchFamily="34" charset="0"/>
              </a:rPr>
              <a:t>Luke 1:1–4</a:t>
            </a:r>
          </a:p>
          <a:p>
            <a:pPr marL="0" marR="0" algn="just">
              <a:spcBef>
                <a:spcPts val="0"/>
              </a:spcBef>
              <a:spcAft>
                <a:spcPts val="0"/>
              </a:spcAft>
            </a:pPr>
            <a:r>
              <a:rPr lang="en-US" sz="3200" u="none" strike="noStrike" baseline="30000" dirty="0">
                <a:effectLst>
                  <a:outerShdw blurRad="38100" dist="38100" dir="2700000" algn="tl">
                    <a:srgbClr val="000000">
                      <a:alpha val="43137"/>
                    </a:srgbClr>
                  </a:outerShdw>
                </a:effectLst>
                <a:latin typeface="Calibri" panose="020F0502020204030204" pitchFamily="34" charset="0"/>
              </a:rPr>
              <a:t>1</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Inasmuch as many have undertaken to compile an account of the things accomplished among us, </a:t>
            </a:r>
            <a:r>
              <a:rPr lang="en-US" sz="3200" strike="noStrike" baseline="30000" dirty="0">
                <a:effectLst>
                  <a:outerShdw blurRad="38100" dist="38100" dir="2700000" algn="tl">
                    <a:srgbClr val="000000">
                      <a:alpha val="43137"/>
                    </a:srgbClr>
                  </a:outerShdw>
                </a:effectLst>
                <a:latin typeface="Calibri" panose="020F0502020204030204" pitchFamily="34" charset="0"/>
              </a:rPr>
              <a:t>2</a:t>
            </a:r>
            <a:r>
              <a:rPr lang="en-US" sz="3200"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just as they were handed down to us by those who from the beginning were eyewitnesses and servants of the word,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3</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it seemed fitting for me as well, having </a:t>
            </a:r>
            <a:r>
              <a:rPr lang="en-US" sz="3200" dirty="0">
                <a:effectLst>
                  <a:outerShdw blurRad="38100" dist="38100" dir="2700000" algn="tl">
                    <a:srgbClr val="000000">
                      <a:alpha val="43137"/>
                    </a:srgbClr>
                  </a:outerShdw>
                </a:effectLst>
              </a:rPr>
              <a:t>investigated everything carefully from the beginning, </a:t>
            </a:r>
            <a:r>
              <a:rPr lang="en-US" sz="3200" dirty="0">
                <a:effectLst>
                  <a:outerShdw blurRad="38100" dist="38100" dir="2700000" algn="tl">
                    <a:srgbClr val="000000">
                      <a:alpha val="43137"/>
                    </a:srgbClr>
                  </a:outerShdw>
                </a:effectLst>
                <a:latin typeface="Calibri" panose="020F0502020204030204" pitchFamily="34" charset="0"/>
              </a:rPr>
              <a:t>to write </a:t>
            </a:r>
            <a:r>
              <a:rPr lang="en-US" sz="3200" i="1" dirty="0">
                <a:effectLst>
                  <a:outerShdw blurRad="38100" dist="38100" dir="2700000" algn="tl">
                    <a:srgbClr val="000000">
                      <a:alpha val="43137"/>
                    </a:srgbClr>
                  </a:outerShdw>
                </a:effectLst>
                <a:latin typeface="Calibri" panose="020F0502020204030204" pitchFamily="34" charset="0"/>
              </a:rPr>
              <a:t>it</a:t>
            </a:r>
            <a:r>
              <a:rPr lang="en-US" sz="3200" dirty="0">
                <a:effectLst>
                  <a:outerShdw blurRad="38100" dist="38100" dir="2700000" algn="tl">
                    <a:srgbClr val="000000">
                      <a:alpha val="43137"/>
                    </a:srgbClr>
                  </a:outerShdw>
                </a:effectLst>
                <a:latin typeface="Calibri" panose="020F0502020204030204" pitchFamily="34" charset="0"/>
              </a:rPr>
              <a:t> out for you in consecutive order, </a:t>
            </a:r>
            <a:r>
              <a:rPr lang="en-US" sz="3200" dirty="0">
                <a:effectLst>
                  <a:outerShdw blurRad="38100" dist="38100" dir="2700000" algn="tl">
                    <a:srgbClr val="000000">
                      <a:alpha val="43137"/>
                    </a:srgbClr>
                  </a:outerShdw>
                </a:effectLst>
              </a:rPr>
              <a:t>most excellent </a:t>
            </a:r>
            <a:r>
              <a:rPr lang="en-US" sz="3200" b="1" u="sng" dirty="0">
                <a:solidFill>
                  <a:srgbClr val="FFFFCC"/>
                </a:solidFill>
                <a:effectLst>
                  <a:outerShdw blurRad="38100" dist="38100" dir="2700000" algn="tl">
                    <a:srgbClr val="000000">
                      <a:alpha val="43137"/>
                    </a:srgbClr>
                  </a:outerShdw>
                </a:effectLst>
              </a:rPr>
              <a:t>Theophilus</a:t>
            </a:r>
            <a:r>
              <a:rPr lang="en-US" sz="3200" dirty="0">
                <a:effectLst>
                  <a:outerShdw blurRad="38100" dist="38100" dir="2700000" algn="tl">
                    <a:srgbClr val="000000">
                      <a:alpha val="43137"/>
                    </a:srgbClr>
                  </a:outerShdw>
                </a:effectLst>
                <a:latin typeface="Calibri" panose="020F0502020204030204" pitchFamily="34" charset="0"/>
              </a:rPr>
              <a:t>;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4</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rPr>
              <a:t>so that you may know the exact truth about the things you have been taught. </a:t>
            </a:r>
          </a:p>
        </p:txBody>
      </p:sp>
    </p:spTree>
    <p:extLst>
      <p:ext uri="{BB962C8B-B14F-4D97-AF65-F5344CB8AC3E}">
        <p14:creationId xmlns:p14="http://schemas.microsoft.com/office/powerpoint/2010/main" val="161870564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4801314"/>
          </a:xfrm>
          <a:prstGeom prst="rect">
            <a:avLst/>
          </a:prstGeom>
          <a:noFill/>
        </p:spPr>
        <p:txBody>
          <a:bodyPr wrap="square">
            <a:spAutoFit/>
          </a:bodyPr>
          <a:lstStyle/>
          <a:p>
            <a:pPr marL="0" marR="0" algn="ctr">
              <a:spcAft>
                <a:spcPts val="1200"/>
              </a:spcAft>
            </a:pPr>
            <a:r>
              <a:rPr lang="en-US" sz="4000" dirty="0">
                <a:solidFill>
                  <a:srgbClr val="00FFFF"/>
                </a:solidFill>
                <a:effectLst>
                  <a:outerShdw blurRad="38100" dist="38100" dir="2700000" algn="tl">
                    <a:srgbClr val="000000"/>
                  </a:outerShdw>
                </a:effectLst>
                <a:ea typeface="+mj-ea"/>
                <a:cs typeface="Calibri" panose="020F0502020204030204" pitchFamily="34" charset="0"/>
              </a:rPr>
              <a:t>Luke 1:1–4</a:t>
            </a:r>
          </a:p>
          <a:p>
            <a:pPr marL="0" marR="0" algn="just">
              <a:spcBef>
                <a:spcPts val="0"/>
              </a:spcBef>
              <a:spcAft>
                <a:spcPts val="0"/>
              </a:spcAft>
            </a:pPr>
            <a:r>
              <a:rPr lang="en-US" sz="3200" u="none" strike="noStrike" baseline="30000" dirty="0">
                <a:effectLst>
                  <a:outerShdw blurRad="38100" dist="38100" dir="2700000" algn="tl">
                    <a:srgbClr val="000000">
                      <a:alpha val="43137"/>
                    </a:srgbClr>
                  </a:outerShdw>
                </a:effectLst>
                <a:latin typeface="Calibri" panose="020F0502020204030204" pitchFamily="34" charset="0"/>
              </a:rPr>
              <a:t>1</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Inasmuch as many have undertaken to compile an account of the things accomplished among us, </a:t>
            </a:r>
            <a:r>
              <a:rPr lang="en-US" sz="3200" strike="noStrike" baseline="30000" dirty="0">
                <a:effectLst>
                  <a:outerShdw blurRad="38100" dist="38100" dir="2700000" algn="tl">
                    <a:srgbClr val="000000">
                      <a:alpha val="43137"/>
                    </a:srgbClr>
                  </a:outerShdw>
                </a:effectLst>
                <a:latin typeface="Calibri" panose="020F0502020204030204" pitchFamily="34" charset="0"/>
              </a:rPr>
              <a:t>2</a:t>
            </a:r>
            <a:r>
              <a:rPr lang="en-US" sz="3200"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just as they were handed down to us by those who from the beginning were eyewitnesses and servants of the word,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3</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it seemed fitting for me as well, having </a:t>
            </a:r>
            <a:r>
              <a:rPr lang="en-US" sz="3200" dirty="0">
                <a:effectLst>
                  <a:outerShdw blurRad="38100" dist="38100" dir="2700000" algn="tl">
                    <a:srgbClr val="000000">
                      <a:alpha val="43137"/>
                    </a:srgbClr>
                  </a:outerShdw>
                </a:effectLst>
              </a:rPr>
              <a:t>investigated everything carefully from the beginning, </a:t>
            </a:r>
            <a:r>
              <a:rPr lang="en-US" sz="3200" dirty="0">
                <a:effectLst>
                  <a:outerShdw blurRad="38100" dist="38100" dir="2700000" algn="tl">
                    <a:srgbClr val="000000">
                      <a:alpha val="43137"/>
                    </a:srgbClr>
                  </a:outerShdw>
                </a:effectLst>
                <a:latin typeface="Calibri" panose="020F0502020204030204" pitchFamily="34" charset="0"/>
              </a:rPr>
              <a:t>to write </a:t>
            </a:r>
            <a:r>
              <a:rPr lang="en-US" sz="3200" i="1" dirty="0">
                <a:effectLst>
                  <a:outerShdw blurRad="38100" dist="38100" dir="2700000" algn="tl">
                    <a:srgbClr val="000000">
                      <a:alpha val="43137"/>
                    </a:srgbClr>
                  </a:outerShdw>
                </a:effectLst>
                <a:latin typeface="Calibri" panose="020F0502020204030204" pitchFamily="34" charset="0"/>
              </a:rPr>
              <a:t>it</a:t>
            </a:r>
            <a:r>
              <a:rPr lang="en-US" sz="3200" dirty="0">
                <a:effectLst>
                  <a:outerShdw blurRad="38100" dist="38100" dir="2700000" algn="tl">
                    <a:srgbClr val="000000">
                      <a:alpha val="43137"/>
                    </a:srgbClr>
                  </a:outerShdw>
                </a:effectLst>
                <a:latin typeface="Calibri" panose="020F0502020204030204" pitchFamily="34" charset="0"/>
              </a:rPr>
              <a:t> out for you in consecutive order, </a:t>
            </a:r>
            <a:r>
              <a:rPr lang="en-US" sz="3200" b="1" u="sng" dirty="0">
                <a:solidFill>
                  <a:srgbClr val="FFFFCC"/>
                </a:solidFill>
                <a:effectLst>
                  <a:outerShdw blurRad="38100" dist="38100" dir="2700000" algn="tl">
                    <a:srgbClr val="000000">
                      <a:alpha val="43137"/>
                    </a:srgbClr>
                  </a:outerShdw>
                </a:effectLst>
              </a:rPr>
              <a:t>most excellent Theophilus</a:t>
            </a:r>
            <a:r>
              <a:rPr lang="en-US" sz="3200" dirty="0">
                <a:effectLst>
                  <a:outerShdw blurRad="38100" dist="38100" dir="2700000" algn="tl">
                    <a:srgbClr val="000000">
                      <a:alpha val="43137"/>
                    </a:srgbClr>
                  </a:outerShdw>
                </a:effectLst>
                <a:latin typeface="Calibri" panose="020F0502020204030204" pitchFamily="34" charset="0"/>
              </a:rPr>
              <a:t>;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4</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rPr>
              <a:t>so that you may know the exact truth about the things you have been taught. </a:t>
            </a:r>
          </a:p>
        </p:txBody>
      </p:sp>
    </p:spTree>
    <p:extLst>
      <p:ext uri="{BB962C8B-B14F-4D97-AF65-F5344CB8AC3E}">
        <p14:creationId xmlns:p14="http://schemas.microsoft.com/office/powerpoint/2010/main" val="367833593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4801314"/>
          </a:xfrm>
          <a:prstGeom prst="rect">
            <a:avLst/>
          </a:prstGeom>
          <a:noFill/>
        </p:spPr>
        <p:txBody>
          <a:bodyPr wrap="square">
            <a:spAutoFit/>
          </a:bodyPr>
          <a:lstStyle/>
          <a:p>
            <a:pPr marL="0" marR="0" algn="ctr">
              <a:spcAft>
                <a:spcPts val="1200"/>
              </a:spcAft>
            </a:pPr>
            <a:r>
              <a:rPr lang="en-US" sz="4000" dirty="0">
                <a:solidFill>
                  <a:srgbClr val="00FFFF"/>
                </a:solidFill>
                <a:effectLst>
                  <a:outerShdw blurRad="38100" dist="38100" dir="2700000" algn="tl">
                    <a:srgbClr val="000000"/>
                  </a:outerShdw>
                </a:effectLst>
                <a:ea typeface="+mj-ea"/>
                <a:cs typeface="Calibri" panose="020F0502020204030204" pitchFamily="34" charset="0"/>
              </a:rPr>
              <a:t>Luke 1:1–4</a:t>
            </a:r>
          </a:p>
          <a:p>
            <a:pPr marL="0" marR="0" algn="just">
              <a:spcBef>
                <a:spcPts val="0"/>
              </a:spcBef>
              <a:spcAft>
                <a:spcPts val="0"/>
              </a:spcAft>
            </a:pPr>
            <a:r>
              <a:rPr lang="en-US" sz="3200" u="none" strike="noStrike" baseline="30000" dirty="0">
                <a:effectLst>
                  <a:outerShdw blurRad="38100" dist="38100" dir="2700000" algn="tl">
                    <a:srgbClr val="000000">
                      <a:alpha val="43137"/>
                    </a:srgbClr>
                  </a:outerShdw>
                </a:effectLst>
                <a:latin typeface="Calibri" panose="020F0502020204030204" pitchFamily="34" charset="0"/>
              </a:rPr>
              <a:t>1</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Inasmuch as many have undertaken to compile an account of the things accomplished among us, </a:t>
            </a:r>
            <a:r>
              <a:rPr lang="en-US" sz="3200" strike="noStrike" baseline="30000" dirty="0">
                <a:effectLst>
                  <a:outerShdw blurRad="38100" dist="38100" dir="2700000" algn="tl">
                    <a:srgbClr val="000000">
                      <a:alpha val="43137"/>
                    </a:srgbClr>
                  </a:outerShdw>
                </a:effectLst>
                <a:latin typeface="Calibri" panose="020F0502020204030204" pitchFamily="34" charset="0"/>
              </a:rPr>
              <a:t>2</a:t>
            </a:r>
            <a:r>
              <a:rPr lang="en-US" sz="3200"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just as they were handed down to us by those who from the beginning were eyewitnesses and servants of the word,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3</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it seemed fitting for me as well, having </a:t>
            </a:r>
            <a:r>
              <a:rPr lang="en-US" sz="3200" dirty="0">
                <a:effectLst>
                  <a:outerShdw blurRad="38100" dist="38100" dir="2700000" algn="tl">
                    <a:srgbClr val="000000">
                      <a:alpha val="43137"/>
                    </a:srgbClr>
                  </a:outerShdw>
                </a:effectLst>
              </a:rPr>
              <a:t>investigated everything carefully from the beginning, </a:t>
            </a:r>
            <a:r>
              <a:rPr lang="en-US" sz="3200" dirty="0">
                <a:effectLst>
                  <a:outerShdw blurRad="38100" dist="38100" dir="2700000" algn="tl">
                    <a:srgbClr val="000000">
                      <a:alpha val="43137"/>
                    </a:srgbClr>
                  </a:outerShdw>
                </a:effectLst>
                <a:latin typeface="Calibri" panose="020F0502020204030204" pitchFamily="34" charset="0"/>
              </a:rPr>
              <a:t>to write </a:t>
            </a:r>
            <a:r>
              <a:rPr lang="en-US" sz="3200" i="1" dirty="0">
                <a:effectLst>
                  <a:outerShdw blurRad="38100" dist="38100" dir="2700000" algn="tl">
                    <a:srgbClr val="000000">
                      <a:alpha val="43137"/>
                    </a:srgbClr>
                  </a:outerShdw>
                </a:effectLst>
                <a:latin typeface="Calibri" panose="020F0502020204030204" pitchFamily="34" charset="0"/>
              </a:rPr>
              <a:t>it</a:t>
            </a:r>
            <a:r>
              <a:rPr lang="en-US" sz="3200" dirty="0">
                <a:effectLst>
                  <a:outerShdw blurRad="38100" dist="38100" dir="2700000" algn="tl">
                    <a:srgbClr val="000000">
                      <a:alpha val="43137"/>
                    </a:srgbClr>
                  </a:outerShdw>
                </a:effectLst>
                <a:latin typeface="Calibri" panose="020F0502020204030204" pitchFamily="34" charset="0"/>
              </a:rPr>
              <a:t> out for you in consecutive order, </a:t>
            </a:r>
            <a:r>
              <a:rPr lang="en-US" sz="3200" dirty="0">
                <a:effectLst>
                  <a:outerShdw blurRad="38100" dist="38100" dir="2700000" algn="tl">
                    <a:srgbClr val="000000">
                      <a:alpha val="43137"/>
                    </a:srgbClr>
                  </a:outerShdw>
                </a:effectLst>
              </a:rPr>
              <a:t>most excellent Theophilus;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4</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rPr>
              <a:t>so that you may know the exact truth about the things you have been taught</a:t>
            </a:r>
            <a:r>
              <a:rPr lang="en-US" sz="3200" dirty="0">
                <a:effectLst>
                  <a:outerShdw blurRad="38100" dist="38100" dir="2700000" algn="tl">
                    <a:srgbClr val="000000">
                      <a:alpha val="43137"/>
                    </a:srgbClr>
                  </a:outerShdw>
                </a:effectLst>
                <a:latin typeface="Calibri" panose="020F0502020204030204" pitchFamily="34" charset="0"/>
              </a:rPr>
              <a:t>. </a:t>
            </a:r>
          </a:p>
        </p:txBody>
      </p:sp>
    </p:spTree>
    <p:extLst>
      <p:ext uri="{BB962C8B-B14F-4D97-AF65-F5344CB8AC3E}">
        <p14:creationId xmlns:p14="http://schemas.microsoft.com/office/powerpoint/2010/main" val="43644362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D19462B-AB64-FEAA-CB6A-8BA8A2221C27}"/>
              </a:ext>
            </a:extLst>
          </p:cNvPr>
          <p:cNvSpPr>
            <a:spLocks noGrp="1" noChangeArrowheads="1"/>
          </p:cNvSpPr>
          <p:nvPr>
            <p:ph type="title"/>
          </p:nvPr>
        </p:nvSpPr>
        <p:spPr>
          <a:xfrm>
            <a:off x="838200" y="228600"/>
            <a:ext cx="10515600" cy="868363"/>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Introductory Matters</a:t>
            </a:r>
          </a:p>
        </p:txBody>
      </p:sp>
      <p:sp>
        <p:nvSpPr>
          <p:cNvPr id="3075" name="Rectangle 3">
            <a:extLst>
              <a:ext uri="{FF2B5EF4-FFF2-40B4-BE49-F238E27FC236}">
                <a16:creationId xmlns:a16="http://schemas.microsoft.com/office/drawing/2014/main" id="{4AA1306F-D081-BE45-155C-DA71BD2CADEA}"/>
              </a:ext>
            </a:extLst>
          </p:cNvPr>
          <p:cNvSpPr>
            <a:spLocks noGrp="1" noChangeArrowheads="1"/>
          </p:cNvSpPr>
          <p:nvPr>
            <p:ph idx="1"/>
          </p:nvPr>
        </p:nvSpPr>
        <p:spPr>
          <a:xfrm>
            <a:off x="838200" y="1600200"/>
            <a:ext cx="4800600" cy="4351338"/>
          </a:xfrm>
        </p:spPr>
        <p:txBody>
          <a:bodyPr rtlCol="0">
            <a:noAutofit/>
          </a:bodyPr>
          <a:lstStyle/>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Title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Authorship</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Biography</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Place of writing</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Recipient</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Purpose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Message</a:t>
            </a:r>
          </a:p>
        </p:txBody>
      </p:sp>
      <p:sp>
        <p:nvSpPr>
          <p:cNvPr id="2" name="Rectangle 3">
            <a:extLst>
              <a:ext uri="{FF2B5EF4-FFF2-40B4-BE49-F238E27FC236}">
                <a16:creationId xmlns:a16="http://schemas.microsoft.com/office/drawing/2014/main" id="{D43591D8-A60F-28BE-07C2-93BC7C99E32E}"/>
              </a:ext>
            </a:extLst>
          </p:cNvPr>
          <p:cNvSpPr txBox="1">
            <a:spLocks noChangeArrowheads="1"/>
          </p:cNvSpPr>
          <p:nvPr/>
        </p:nvSpPr>
        <p:spPr bwMode="auto">
          <a:xfrm>
            <a:off x="7010400" y="1603375"/>
            <a:ext cx="45720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Method</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Sources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Date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Structure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Scope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Themes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Unique characteristics</a:t>
            </a:r>
          </a:p>
        </p:txBody>
      </p:sp>
      <p:pic>
        <p:nvPicPr>
          <p:cNvPr id="4" name="Picture 3">
            <a:extLst>
              <a:ext uri="{FF2B5EF4-FFF2-40B4-BE49-F238E27FC236}">
                <a16:creationId xmlns:a16="http://schemas.microsoft.com/office/drawing/2014/main" id="{C4AB1DB2-FDBC-72CC-BE2B-C59957B62DB6}"/>
              </a:ext>
            </a:extLst>
          </p:cNvPr>
          <p:cNvPicPr>
            <a:picLocks noChangeAspect="1"/>
          </p:cNvPicPr>
          <p:nvPr/>
        </p:nvPicPr>
        <p:blipFill>
          <a:blip r:embed="rId2"/>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216735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D19462B-AB64-FEAA-CB6A-8BA8A2221C27}"/>
              </a:ext>
            </a:extLst>
          </p:cNvPr>
          <p:cNvSpPr>
            <a:spLocks noGrp="1" noChangeArrowheads="1"/>
          </p:cNvSpPr>
          <p:nvPr>
            <p:ph type="title"/>
          </p:nvPr>
        </p:nvSpPr>
        <p:spPr>
          <a:xfrm>
            <a:off x="838200" y="228600"/>
            <a:ext cx="10515600" cy="868363"/>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Introductory Matters</a:t>
            </a:r>
          </a:p>
        </p:txBody>
      </p:sp>
      <p:sp>
        <p:nvSpPr>
          <p:cNvPr id="3075" name="Rectangle 3">
            <a:extLst>
              <a:ext uri="{FF2B5EF4-FFF2-40B4-BE49-F238E27FC236}">
                <a16:creationId xmlns:a16="http://schemas.microsoft.com/office/drawing/2014/main" id="{4AA1306F-D081-BE45-155C-DA71BD2CADEA}"/>
              </a:ext>
            </a:extLst>
          </p:cNvPr>
          <p:cNvSpPr>
            <a:spLocks noGrp="1" noChangeArrowheads="1"/>
          </p:cNvSpPr>
          <p:nvPr>
            <p:ph idx="1"/>
          </p:nvPr>
        </p:nvSpPr>
        <p:spPr>
          <a:xfrm>
            <a:off x="838200" y="1600200"/>
            <a:ext cx="4800600" cy="4351338"/>
          </a:xfrm>
        </p:spPr>
        <p:txBody>
          <a:bodyPr rtlCol="0">
            <a:noAutofit/>
          </a:bodyPr>
          <a:lstStyle/>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Title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Authorship</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Biography</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Place of writing</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Recipient</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Purpose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Message</a:t>
            </a:r>
          </a:p>
        </p:txBody>
      </p:sp>
      <p:sp>
        <p:nvSpPr>
          <p:cNvPr id="2" name="Rectangle 3">
            <a:extLst>
              <a:ext uri="{FF2B5EF4-FFF2-40B4-BE49-F238E27FC236}">
                <a16:creationId xmlns:a16="http://schemas.microsoft.com/office/drawing/2014/main" id="{D43591D8-A60F-28BE-07C2-93BC7C99E32E}"/>
              </a:ext>
            </a:extLst>
          </p:cNvPr>
          <p:cNvSpPr txBox="1">
            <a:spLocks noChangeArrowheads="1"/>
          </p:cNvSpPr>
          <p:nvPr/>
        </p:nvSpPr>
        <p:spPr bwMode="auto">
          <a:xfrm>
            <a:off x="7010400" y="1603375"/>
            <a:ext cx="45720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Method</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Sources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Date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Structure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Scope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Themes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Unique characteristics</a:t>
            </a:r>
          </a:p>
        </p:txBody>
      </p:sp>
      <p:pic>
        <p:nvPicPr>
          <p:cNvPr id="4" name="Picture 3">
            <a:extLst>
              <a:ext uri="{FF2B5EF4-FFF2-40B4-BE49-F238E27FC236}">
                <a16:creationId xmlns:a16="http://schemas.microsoft.com/office/drawing/2014/main" id="{4EFAA1AB-9F58-F449-7252-ECA0267FE069}"/>
              </a:ext>
            </a:extLst>
          </p:cNvPr>
          <p:cNvPicPr>
            <a:picLocks noChangeAspect="1"/>
          </p:cNvPicPr>
          <p:nvPr/>
        </p:nvPicPr>
        <p:blipFill>
          <a:blip r:embed="rId2"/>
          <a:stretch>
            <a:fillRect/>
          </a:stretch>
        </p:blipFill>
        <p:spPr>
          <a:xfrm>
            <a:off x="10093145" y="76200"/>
            <a:ext cx="1565455" cy="109728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2337B34-0322-6286-AE97-3703269F374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Purpose</a:t>
            </a:r>
          </a:p>
        </p:txBody>
      </p:sp>
      <p:sp>
        <p:nvSpPr>
          <p:cNvPr id="23555" name="Rectangle 3">
            <a:extLst>
              <a:ext uri="{FF2B5EF4-FFF2-40B4-BE49-F238E27FC236}">
                <a16:creationId xmlns:a16="http://schemas.microsoft.com/office/drawing/2014/main" id="{45B5CB20-FB29-930D-F06F-B3B634F48621}"/>
              </a:ext>
            </a:extLst>
          </p:cNvPr>
          <p:cNvSpPr>
            <a:spLocks noGrp="1" noChangeArrowheads="1"/>
          </p:cNvSpPr>
          <p:nvPr>
            <p:ph idx="1"/>
          </p:nvPr>
        </p:nvSpPr>
        <p:spPr>
          <a:xfrm>
            <a:off x="597408" y="1825625"/>
            <a:ext cx="6641592" cy="1831975"/>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To present Theophilus with an orderly account of the birth and growth of the church so as to affirm him in what he has believed</a:t>
            </a:r>
          </a:p>
        </p:txBody>
      </p:sp>
      <p:pic>
        <p:nvPicPr>
          <p:cNvPr id="3" name="Picture 2">
            <a:extLst>
              <a:ext uri="{FF2B5EF4-FFF2-40B4-BE49-F238E27FC236}">
                <a16:creationId xmlns:a16="http://schemas.microsoft.com/office/drawing/2014/main" id="{2936C146-F6B6-B9E8-9F80-AD9083183800}"/>
              </a:ext>
            </a:extLst>
          </p:cNvPr>
          <p:cNvPicPr>
            <a:picLocks noChangeAspect="1"/>
          </p:cNvPicPr>
          <p:nvPr/>
        </p:nvPicPr>
        <p:blipFill>
          <a:blip r:embed="rId3"/>
          <a:stretch>
            <a:fillRect/>
          </a:stretch>
        </p:blipFill>
        <p:spPr>
          <a:xfrm>
            <a:off x="7473352" y="2057400"/>
            <a:ext cx="4121240" cy="2743200"/>
          </a:xfrm>
          <a:prstGeom prst="rect">
            <a:avLst/>
          </a:prstGeom>
        </p:spPr>
      </p:pic>
      <p:pic>
        <p:nvPicPr>
          <p:cNvPr id="4" name="Picture 3">
            <a:extLst>
              <a:ext uri="{FF2B5EF4-FFF2-40B4-BE49-F238E27FC236}">
                <a16:creationId xmlns:a16="http://schemas.microsoft.com/office/drawing/2014/main" id="{9E4D8E95-A1D5-7E84-F26C-17BDD28F57DD}"/>
              </a:ext>
            </a:extLst>
          </p:cNvPr>
          <p:cNvPicPr>
            <a:picLocks noChangeAspect="1"/>
          </p:cNvPicPr>
          <p:nvPr/>
        </p:nvPicPr>
        <p:blipFill>
          <a:blip r:embed="rId4"/>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2940300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4875A1-20E8-821F-5284-30CBAC018967}"/>
              </a:ext>
            </a:extLst>
          </p:cNvPr>
          <p:cNvPicPr>
            <a:picLocks noChangeAspect="1"/>
          </p:cNvPicPr>
          <p:nvPr/>
        </p:nvPicPr>
        <p:blipFill>
          <a:blip r:embed="rId2"/>
          <a:stretch>
            <a:fillRect/>
          </a:stretch>
        </p:blipFill>
        <p:spPr>
          <a:xfrm>
            <a:off x="0" y="0"/>
            <a:ext cx="12192000" cy="6857999"/>
          </a:xfrm>
          <a:prstGeom prst="rect">
            <a:avLst/>
          </a:prstGeom>
        </p:spPr>
      </p:pic>
      <p:sp>
        <p:nvSpPr>
          <p:cNvPr id="27650" name="Rectangle 3">
            <a:extLst>
              <a:ext uri="{FF2B5EF4-FFF2-40B4-BE49-F238E27FC236}">
                <a16:creationId xmlns:a16="http://schemas.microsoft.com/office/drawing/2014/main" id="{5B07FF7C-2A01-8520-5FC9-F65AD485FCB8}"/>
              </a:ext>
            </a:extLst>
          </p:cNvPr>
          <p:cNvSpPr>
            <a:spLocks noGrp="1"/>
          </p:cNvSpPr>
          <p:nvPr>
            <p:ph type="body" idx="4294967295"/>
          </p:nvPr>
        </p:nvSpPr>
        <p:spPr>
          <a:xfrm>
            <a:off x="609600" y="0"/>
            <a:ext cx="10972800" cy="2305051"/>
          </a:xfrm>
        </p:spPr>
        <p:txBody>
          <a:bodyPr/>
          <a:lstStyle/>
          <a:p>
            <a:pPr marL="0" indent="0" algn="ctr" defTabSz="457200" eaLnBrk="0" hangingPunct="0">
              <a:lnSpc>
                <a:spcPct val="100000"/>
              </a:lnSpc>
              <a:spcBef>
                <a:spcPct val="0"/>
              </a:spcBef>
              <a:spcAft>
                <a:spcPts val="1200"/>
              </a:spcAft>
              <a:buNone/>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20:30-31</a:t>
            </a:r>
          </a:p>
          <a:p>
            <a:pPr marL="0" indent="0" algn="just">
              <a:lnSpc>
                <a:spcPct val="100000"/>
              </a:lnSpc>
              <a:spcBef>
                <a:spcPts val="0"/>
              </a:spcBef>
              <a:buNone/>
              <a:defRPr/>
            </a:pPr>
            <a:r>
              <a:rPr lang="en-US" sz="3200" dirty="0">
                <a:effectLst>
                  <a:outerShdw blurRad="38100" dist="38100" dir="2700000" algn="tl">
                    <a:srgbClr val="000000">
                      <a:alpha val="43137"/>
                    </a:srgbClr>
                  </a:outerShdw>
                </a:effectLst>
                <a:cs typeface="Arial" pitchFamily="34" charset="0"/>
              </a:rPr>
              <a:t>“Therefore </a:t>
            </a:r>
            <a:r>
              <a:rPr lang="en-US" sz="3200" b="1" u="sng" dirty="0">
                <a:solidFill>
                  <a:srgbClr val="FFFFCC"/>
                </a:solidFill>
                <a:effectLst>
                  <a:outerShdw blurRad="38100" dist="38100" dir="2700000" algn="tl">
                    <a:srgbClr val="000000">
                      <a:alpha val="43137"/>
                    </a:srgbClr>
                  </a:outerShdw>
                </a:effectLst>
                <a:cs typeface="Arial" pitchFamily="34" charset="0"/>
              </a:rPr>
              <a:t>many other signs</a:t>
            </a:r>
            <a:r>
              <a:rPr lang="en-US" sz="3200" dirty="0">
                <a:solidFill>
                  <a:srgbClr val="FFFFCC"/>
                </a:solidFill>
                <a:effectLst>
                  <a:outerShdw blurRad="38100" dist="38100" dir="2700000" algn="tl">
                    <a:srgbClr val="000000">
                      <a:alpha val="43137"/>
                    </a:srgbClr>
                  </a:outerShdw>
                </a:effectLst>
                <a:cs typeface="Arial" pitchFamily="34" charset="0"/>
              </a:rPr>
              <a:t> </a:t>
            </a:r>
            <a:r>
              <a:rPr lang="en-US" sz="3200" dirty="0">
                <a:effectLst>
                  <a:outerShdw blurRad="38100" dist="38100" dir="2700000" algn="tl">
                    <a:srgbClr val="000000">
                      <a:alpha val="43137"/>
                    </a:srgbClr>
                  </a:outerShdw>
                </a:effectLst>
                <a:cs typeface="Arial" pitchFamily="34" charset="0"/>
              </a:rPr>
              <a:t>Jesus also performed in the presence of the disciples, which are </a:t>
            </a:r>
            <a:r>
              <a:rPr lang="en-US" sz="3200" b="1" u="sng" dirty="0">
                <a:solidFill>
                  <a:srgbClr val="FFFFCC"/>
                </a:solidFill>
                <a:effectLst>
                  <a:outerShdw blurRad="38100" dist="38100" dir="2700000" algn="tl">
                    <a:srgbClr val="000000">
                      <a:alpha val="43137"/>
                    </a:srgbClr>
                  </a:outerShdw>
                </a:effectLst>
                <a:cs typeface="Arial" pitchFamily="34" charset="0"/>
              </a:rPr>
              <a:t>not written in this book; but these have been written</a:t>
            </a:r>
            <a:r>
              <a:rPr lang="en-US" sz="3200" dirty="0">
                <a:effectLst>
                  <a:outerShdw blurRad="38100" dist="38100" dir="2700000" algn="tl">
                    <a:srgbClr val="000000">
                      <a:alpha val="43137"/>
                    </a:srgbClr>
                  </a:outerShdw>
                </a:effectLst>
                <a:cs typeface="Arial" pitchFamily="34" charset="0"/>
              </a:rPr>
              <a:t> so that you may </a:t>
            </a:r>
            <a:r>
              <a:rPr lang="en-US" sz="3200" b="1" u="sng" dirty="0">
                <a:solidFill>
                  <a:srgbClr val="FFFFCC"/>
                </a:solidFill>
                <a:effectLst>
                  <a:outerShdw blurRad="38100" dist="38100" dir="2700000" algn="tl">
                    <a:srgbClr val="000000">
                      <a:alpha val="43137"/>
                    </a:srgbClr>
                  </a:outerShdw>
                </a:effectLst>
                <a:cs typeface="Arial" pitchFamily="34" charset="0"/>
              </a:rPr>
              <a:t>believe</a:t>
            </a:r>
            <a:r>
              <a:rPr lang="en-US" sz="3200" dirty="0">
                <a:solidFill>
                  <a:srgbClr val="FFFFCC"/>
                </a:solidFill>
                <a:effectLst>
                  <a:outerShdw blurRad="38100" dist="38100" dir="2700000" algn="tl">
                    <a:srgbClr val="000000">
                      <a:alpha val="43137"/>
                    </a:srgbClr>
                  </a:outerShdw>
                </a:effectLst>
                <a:cs typeface="Arial" pitchFamily="34" charset="0"/>
              </a:rPr>
              <a:t> </a:t>
            </a:r>
            <a:r>
              <a:rPr lang="en-US" sz="3200" dirty="0">
                <a:effectLst>
                  <a:outerShdw blurRad="38100" dist="38100" dir="2700000" algn="tl">
                    <a:srgbClr val="000000">
                      <a:alpha val="43137"/>
                    </a:srgbClr>
                  </a:outerShdw>
                </a:effectLst>
                <a:cs typeface="Arial" pitchFamily="34" charset="0"/>
              </a:rPr>
              <a:t>that </a:t>
            </a:r>
            <a:r>
              <a:rPr lang="en-US" sz="3200" b="1" u="sng" dirty="0">
                <a:solidFill>
                  <a:srgbClr val="FFFFCC"/>
                </a:solidFill>
                <a:effectLst>
                  <a:outerShdw blurRad="38100" dist="38100" dir="2700000" algn="tl">
                    <a:srgbClr val="000000">
                      <a:alpha val="43137"/>
                    </a:srgbClr>
                  </a:outerShdw>
                </a:effectLst>
                <a:cs typeface="Arial" pitchFamily="34" charset="0"/>
              </a:rPr>
              <a:t>Jesus is the Christ, the Son of God</a:t>
            </a:r>
            <a:r>
              <a:rPr lang="en-US" sz="3200" dirty="0">
                <a:effectLst>
                  <a:outerShdw blurRad="38100" dist="38100" dir="2700000" algn="tl">
                    <a:srgbClr val="000000">
                      <a:alpha val="43137"/>
                    </a:srgbClr>
                  </a:outerShdw>
                </a:effectLst>
                <a:cs typeface="Arial" pitchFamily="34" charset="0"/>
              </a:rPr>
              <a:t>; and that believing you may have life in His name.”</a:t>
            </a:r>
          </a:p>
        </p:txBody>
      </p:sp>
      <p:pic>
        <p:nvPicPr>
          <p:cNvPr id="6" name="Picture 6" descr="http://www.maggiesnotebook.com/wp-content/uploads/2011/08/Apostle_John_35.jpg">
            <a:extLst>
              <a:ext uri="{FF2B5EF4-FFF2-40B4-BE49-F238E27FC236}">
                <a16:creationId xmlns:a16="http://schemas.microsoft.com/office/drawing/2014/main" id="{9310C707-8C23-01B8-B7DF-0005DA570FB7}"/>
              </a:ext>
            </a:extLst>
          </p:cNvPr>
          <p:cNvPicPr>
            <a:picLocks noChangeAspect="1" noChangeArrowheads="1"/>
          </p:cNvPicPr>
          <p:nvPr/>
        </p:nvPicPr>
        <p:blipFill>
          <a:blip r:embed="rId3" cstate="print"/>
          <a:srcRect/>
          <a:stretch>
            <a:fillRect/>
          </a:stretch>
        </p:blipFill>
        <p:spPr bwMode="auto">
          <a:xfrm>
            <a:off x="5341545" y="3048000"/>
            <a:ext cx="1508910"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308533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D19462B-AB64-FEAA-CB6A-8BA8A2221C27}"/>
              </a:ext>
            </a:extLst>
          </p:cNvPr>
          <p:cNvSpPr>
            <a:spLocks noGrp="1" noChangeArrowheads="1"/>
          </p:cNvSpPr>
          <p:nvPr>
            <p:ph type="title"/>
          </p:nvPr>
        </p:nvSpPr>
        <p:spPr>
          <a:xfrm>
            <a:off x="838200" y="228600"/>
            <a:ext cx="10515600" cy="868363"/>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Introductory Matters</a:t>
            </a:r>
          </a:p>
        </p:txBody>
      </p:sp>
      <p:sp>
        <p:nvSpPr>
          <p:cNvPr id="3075" name="Rectangle 3">
            <a:extLst>
              <a:ext uri="{FF2B5EF4-FFF2-40B4-BE49-F238E27FC236}">
                <a16:creationId xmlns:a16="http://schemas.microsoft.com/office/drawing/2014/main" id="{4AA1306F-D081-BE45-155C-DA71BD2CADEA}"/>
              </a:ext>
            </a:extLst>
          </p:cNvPr>
          <p:cNvSpPr>
            <a:spLocks noGrp="1" noChangeArrowheads="1"/>
          </p:cNvSpPr>
          <p:nvPr>
            <p:ph idx="1"/>
          </p:nvPr>
        </p:nvSpPr>
        <p:spPr>
          <a:xfrm>
            <a:off x="838200" y="1600200"/>
            <a:ext cx="4800600" cy="4351338"/>
          </a:xfrm>
        </p:spPr>
        <p:txBody>
          <a:bodyPr rtlCol="0">
            <a:noAutofit/>
          </a:bodyPr>
          <a:lstStyle/>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Title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Authorship</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Biography</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Place of writing</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Recipient</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Purpose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Message</a:t>
            </a:r>
          </a:p>
        </p:txBody>
      </p:sp>
      <p:sp>
        <p:nvSpPr>
          <p:cNvPr id="2" name="Rectangle 3">
            <a:extLst>
              <a:ext uri="{FF2B5EF4-FFF2-40B4-BE49-F238E27FC236}">
                <a16:creationId xmlns:a16="http://schemas.microsoft.com/office/drawing/2014/main" id="{D43591D8-A60F-28BE-07C2-93BC7C99E32E}"/>
              </a:ext>
            </a:extLst>
          </p:cNvPr>
          <p:cNvSpPr txBox="1">
            <a:spLocks noChangeArrowheads="1"/>
          </p:cNvSpPr>
          <p:nvPr/>
        </p:nvSpPr>
        <p:spPr bwMode="auto">
          <a:xfrm>
            <a:off x="7010400" y="1603375"/>
            <a:ext cx="45720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Method</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Sources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Date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Structure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Scope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Themes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Unique characteristics</a:t>
            </a:r>
          </a:p>
        </p:txBody>
      </p:sp>
      <p:pic>
        <p:nvPicPr>
          <p:cNvPr id="4" name="Picture 3">
            <a:extLst>
              <a:ext uri="{FF2B5EF4-FFF2-40B4-BE49-F238E27FC236}">
                <a16:creationId xmlns:a16="http://schemas.microsoft.com/office/drawing/2014/main" id="{62642AD5-50FA-5B2A-5104-692CBE63C7D5}"/>
              </a:ext>
            </a:extLst>
          </p:cNvPr>
          <p:cNvPicPr>
            <a:picLocks noChangeAspect="1"/>
          </p:cNvPicPr>
          <p:nvPr/>
        </p:nvPicPr>
        <p:blipFill>
          <a:blip r:embed="rId2"/>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4237736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5146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C9E1FD68-333A-64CE-5057-3CC926F38E6C}"/>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Progress Reports</a:t>
            </a:r>
          </a:p>
        </p:txBody>
      </p:sp>
      <p:sp>
        <p:nvSpPr>
          <p:cNvPr id="21507" name="Rectangle 3">
            <a:extLst>
              <a:ext uri="{FF2B5EF4-FFF2-40B4-BE49-F238E27FC236}">
                <a16:creationId xmlns:a16="http://schemas.microsoft.com/office/drawing/2014/main" id="{93E0859C-126C-265C-FBD7-60E30E7CB595}"/>
              </a:ext>
            </a:extLst>
          </p:cNvPr>
          <p:cNvSpPr>
            <a:spLocks noGrp="1" noChangeArrowheads="1"/>
          </p:cNvSpPr>
          <p:nvPr>
            <p:ph idx="1"/>
          </p:nvPr>
        </p:nvSpPr>
        <p:spPr>
          <a:xfrm>
            <a:off x="609600" y="2055813"/>
            <a:ext cx="7543800" cy="2746375"/>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Clearest: Acts 2:47; 6:7; 9:31; 12:24; 16:5; 19:20; 28:30-31</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Less clear: Acts 1:15; 2:41; 4:4, 31; 5:14, 42; 8:25, 40; 11:21; 13:49; 17:6</a:t>
            </a:r>
          </a:p>
        </p:txBody>
      </p:sp>
      <p:pic>
        <p:nvPicPr>
          <p:cNvPr id="3" name="Picture 2">
            <a:extLst>
              <a:ext uri="{FF2B5EF4-FFF2-40B4-BE49-F238E27FC236}">
                <a16:creationId xmlns:a16="http://schemas.microsoft.com/office/drawing/2014/main" id="{E9A60C23-0A66-8FC9-9FE2-2C60AD4AD8B2}"/>
              </a:ext>
            </a:extLst>
          </p:cNvPr>
          <p:cNvPicPr>
            <a:picLocks noChangeAspect="1"/>
          </p:cNvPicPr>
          <p:nvPr/>
        </p:nvPicPr>
        <p:blipFill>
          <a:blip r:embed="rId2"/>
          <a:stretch>
            <a:fillRect/>
          </a:stretch>
        </p:blipFill>
        <p:spPr>
          <a:xfrm>
            <a:off x="8349742" y="2514600"/>
            <a:ext cx="3244850" cy="1828800"/>
          </a:xfrm>
          <a:prstGeom prst="rect">
            <a:avLst/>
          </a:prstGeom>
        </p:spPr>
      </p:pic>
      <p:pic>
        <p:nvPicPr>
          <p:cNvPr id="4" name="Picture 3">
            <a:extLst>
              <a:ext uri="{FF2B5EF4-FFF2-40B4-BE49-F238E27FC236}">
                <a16:creationId xmlns:a16="http://schemas.microsoft.com/office/drawing/2014/main" id="{4EDBDC89-FBF7-B66E-4924-593365D78E73}"/>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EE2455A0-32D0-0B4A-67C8-BA22E52CFB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D19462B-AB64-FEAA-CB6A-8BA8A2221C27}"/>
              </a:ext>
            </a:extLst>
          </p:cNvPr>
          <p:cNvSpPr>
            <a:spLocks noGrp="1" noChangeArrowheads="1"/>
          </p:cNvSpPr>
          <p:nvPr>
            <p:ph type="title"/>
          </p:nvPr>
        </p:nvSpPr>
        <p:spPr>
          <a:xfrm>
            <a:off x="838200" y="228600"/>
            <a:ext cx="10515600" cy="868363"/>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Introductory Matters</a:t>
            </a:r>
          </a:p>
        </p:txBody>
      </p:sp>
      <p:sp>
        <p:nvSpPr>
          <p:cNvPr id="3075" name="Rectangle 3">
            <a:extLst>
              <a:ext uri="{FF2B5EF4-FFF2-40B4-BE49-F238E27FC236}">
                <a16:creationId xmlns:a16="http://schemas.microsoft.com/office/drawing/2014/main" id="{4AA1306F-D081-BE45-155C-DA71BD2CADEA}"/>
              </a:ext>
            </a:extLst>
          </p:cNvPr>
          <p:cNvSpPr>
            <a:spLocks noGrp="1" noChangeArrowheads="1"/>
          </p:cNvSpPr>
          <p:nvPr>
            <p:ph idx="1"/>
          </p:nvPr>
        </p:nvSpPr>
        <p:spPr>
          <a:xfrm>
            <a:off x="838200" y="1600200"/>
            <a:ext cx="4800600" cy="4351338"/>
          </a:xfrm>
        </p:spPr>
        <p:txBody>
          <a:bodyPr rtlCol="0">
            <a:noAutofit/>
          </a:bodyPr>
          <a:lstStyle/>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Title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Authorship</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Biography</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Place of writing</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Recipient</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Purpose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Message</a:t>
            </a:r>
          </a:p>
        </p:txBody>
      </p:sp>
      <p:sp>
        <p:nvSpPr>
          <p:cNvPr id="2" name="Rectangle 3">
            <a:extLst>
              <a:ext uri="{FF2B5EF4-FFF2-40B4-BE49-F238E27FC236}">
                <a16:creationId xmlns:a16="http://schemas.microsoft.com/office/drawing/2014/main" id="{D43591D8-A60F-28BE-07C2-93BC7C99E32E}"/>
              </a:ext>
            </a:extLst>
          </p:cNvPr>
          <p:cNvSpPr txBox="1">
            <a:spLocks noChangeArrowheads="1"/>
          </p:cNvSpPr>
          <p:nvPr/>
        </p:nvSpPr>
        <p:spPr bwMode="auto">
          <a:xfrm>
            <a:off x="7010400" y="1603375"/>
            <a:ext cx="45720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Method</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Sources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Date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Structure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Scope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Themes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Unique characteristics</a:t>
            </a:r>
          </a:p>
        </p:txBody>
      </p:sp>
      <p:pic>
        <p:nvPicPr>
          <p:cNvPr id="4" name="Picture 3">
            <a:extLst>
              <a:ext uri="{FF2B5EF4-FFF2-40B4-BE49-F238E27FC236}">
                <a16:creationId xmlns:a16="http://schemas.microsoft.com/office/drawing/2014/main" id="{F2F90577-0A87-9DB6-1E97-4CD1EB215BC7}"/>
              </a:ext>
            </a:extLst>
          </p:cNvPr>
          <p:cNvPicPr>
            <a:picLocks noChangeAspect="1"/>
          </p:cNvPicPr>
          <p:nvPr/>
        </p:nvPicPr>
        <p:blipFill>
          <a:blip r:embed="rId2"/>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2374085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DB8F50DF-1F89-878D-6141-E9106DE82BEC}"/>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Method</a:t>
            </a:r>
          </a:p>
        </p:txBody>
      </p:sp>
      <p:sp>
        <p:nvSpPr>
          <p:cNvPr id="24579" name="Rectangle 3">
            <a:extLst>
              <a:ext uri="{FF2B5EF4-FFF2-40B4-BE49-F238E27FC236}">
                <a16:creationId xmlns:a16="http://schemas.microsoft.com/office/drawing/2014/main" id="{D78F2D77-8400-9270-B70D-AFB47552FD90}"/>
              </a:ext>
            </a:extLst>
          </p:cNvPr>
          <p:cNvSpPr>
            <a:spLocks noGrp="1" noChangeArrowheads="1"/>
          </p:cNvSpPr>
          <p:nvPr>
            <p:ph idx="1"/>
          </p:nvPr>
        </p:nvSpPr>
        <p:spPr>
          <a:xfrm>
            <a:off x="597408" y="1825625"/>
            <a:ext cx="10756392" cy="2822575"/>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Record history (Luke 1:1-4; Acts 1:1)</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Selective rather than comprehensive</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Shaped around his purpose</a:t>
            </a:r>
          </a:p>
        </p:txBody>
      </p:sp>
      <p:pic>
        <p:nvPicPr>
          <p:cNvPr id="3" name="Picture 2">
            <a:extLst>
              <a:ext uri="{FF2B5EF4-FFF2-40B4-BE49-F238E27FC236}">
                <a16:creationId xmlns:a16="http://schemas.microsoft.com/office/drawing/2014/main" id="{5A8E4142-E574-E981-A0BF-D78618C11F96}"/>
              </a:ext>
            </a:extLst>
          </p:cNvPr>
          <p:cNvPicPr>
            <a:picLocks noChangeAspect="1"/>
          </p:cNvPicPr>
          <p:nvPr/>
        </p:nvPicPr>
        <p:blipFill>
          <a:blip r:embed="rId2"/>
          <a:stretch>
            <a:fillRect/>
          </a:stretch>
        </p:blipFill>
        <p:spPr>
          <a:xfrm>
            <a:off x="7932279" y="2057400"/>
            <a:ext cx="3662313" cy="2743200"/>
          </a:xfrm>
          <a:prstGeom prst="rect">
            <a:avLst/>
          </a:prstGeom>
        </p:spPr>
      </p:pic>
      <p:pic>
        <p:nvPicPr>
          <p:cNvPr id="4" name="Picture 3">
            <a:extLst>
              <a:ext uri="{FF2B5EF4-FFF2-40B4-BE49-F238E27FC236}">
                <a16:creationId xmlns:a16="http://schemas.microsoft.com/office/drawing/2014/main" id="{5BC762FA-629C-67E8-A5A6-2C16AF2A78E2}"/>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4801314"/>
          </a:xfrm>
          <a:prstGeom prst="rect">
            <a:avLst/>
          </a:prstGeom>
          <a:noFill/>
        </p:spPr>
        <p:txBody>
          <a:bodyPr wrap="square">
            <a:spAutoFit/>
          </a:bodyPr>
          <a:lstStyle/>
          <a:p>
            <a:pPr algn="ctr">
              <a:spcAft>
                <a:spcPts val="1200"/>
              </a:spcAft>
            </a:pPr>
            <a:r>
              <a:rPr lang="en-US" sz="4000" dirty="0">
                <a:solidFill>
                  <a:srgbClr val="00FFFF"/>
                </a:solidFill>
                <a:effectLst>
                  <a:outerShdw blurRad="38100" dist="38100" dir="2700000" algn="tl">
                    <a:srgbClr val="000000"/>
                  </a:outerShdw>
                </a:effectLst>
                <a:ea typeface="+mj-ea"/>
                <a:cs typeface="Calibri" panose="020F0502020204030204" pitchFamily="34" charset="0"/>
              </a:rPr>
              <a:t>Luke 1:1–4</a:t>
            </a:r>
          </a:p>
          <a:p>
            <a:pPr marL="0" marR="0" algn="just">
              <a:spcBef>
                <a:spcPts val="0"/>
              </a:spcBef>
              <a:spcAft>
                <a:spcPts val="0"/>
              </a:spcAft>
            </a:pPr>
            <a:r>
              <a:rPr lang="en-US" sz="3200" u="none" strike="noStrike" baseline="30000" dirty="0">
                <a:effectLst>
                  <a:outerShdw blurRad="38100" dist="38100" dir="2700000" algn="tl">
                    <a:srgbClr val="000000">
                      <a:alpha val="43137"/>
                    </a:srgbClr>
                  </a:outerShdw>
                </a:effectLst>
                <a:latin typeface="Calibri" panose="020F0502020204030204" pitchFamily="34" charset="0"/>
              </a:rPr>
              <a:t>1</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Inasmuch as many have undertaken to compile an account of the things accomplished among us, </a:t>
            </a:r>
            <a:r>
              <a:rPr lang="en-US" sz="3200" strike="noStrike" baseline="30000" dirty="0">
                <a:effectLst>
                  <a:outerShdw blurRad="38100" dist="38100" dir="2700000" algn="tl">
                    <a:srgbClr val="000000">
                      <a:alpha val="43137"/>
                    </a:srgbClr>
                  </a:outerShdw>
                </a:effectLst>
                <a:latin typeface="Calibri" panose="020F0502020204030204" pitchFamily="34" charset="0"/>
              </a:rPr>
              <a:t>2</a:t>
            </a:r>
            <a:r>
              <a:rPr lang="en-US" sz="3200"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just as they were handed down to us by those who from the beginning were eyewitnesses and servants of the word,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3</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it seemed fitting for me as well, having </a:t>
            </a:r>
            <a:r>
              <a:rPr lang="en-US" sz="3200" dirty="0">
                <a:effectLst>
                  <a:outerShdw blurRad="38100" dist="38100" dir="2700000" algn="tl">
                    <a:srgbClr val="000000">
                      <a:alpha val="43137"/>
                    </a:srgbClr>
                  </a:outerShdw>
                </a:effectLst>
              </a:rPr>
              <a:t>investigated everything carefully from the beginning, </a:t>
            </a:r>
            <a:r>
              <a:rPr lang="en-US" sz="3200" dirty="0">
                <a:effectLst>
                  <a:outerShdw blurRad="38100" dist="38100" dir="2700000" algn="tl">
                    <a:srgbClr val="000000">
                      <a:alpha val="43137"/>
                    </a:srgbClr>
                  </a:outerShdw>
                </a:effectLst>
                <a:latin typeface="Calibri" panose="020F0502020204030204" pitchFamily="34" charset="0"/>
              </a:rPr>
              <a:t>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write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rPr>
              <a:t>it</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 out for you in consecutive order</a:t>
            </a:r>
            <a:r>
              <a:rPr lang="en-US" sz="3200"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rPr>
              <a:t>most excellent Theophilus</a:t>
            </a:r>
            <a:r>
              <a:rPr lang="en-US" sz="3200" dirty="0">
                <a:effectLst>
                  <a:outerShdw blurRad="38100" dist="38100" dir="2700000" algn="tl">
                    <a:srgbClr val="000000">
                      <a:alpha val="43137"/>
                    </a:srgbClr>
                  </a:outerShdw>
                </a:effectLst>
                <a:latin typeface="Calibri" panose="020F0502020204030204" pitchFamily="34" charset="0"/>
              </a:rPr>
              <a:t>; </a:t>
            </a:r>
            <a:r>
              <a:rPr lang="en-US" sz="3200" strike="noStrike" baseline="30000" dirty="0">
                <a:effectLst>
                  <a:outerShdw blurRad="38100" dist="38100" dir="2700000" algn="tl">
                    <a:srgbClr val="000000">
                      <a:alpha val="43137"/>
                    </a:srgbClr>
                  </a:outerShdw>
                </a:effectLst>
                <a:latin typeface="Calibri" panose="020F0502020204030204" pitchFamily="34" charset="0"/>
              </a:rPr>
              <a:t>4</a:t>
            </a:r>
            <a:r>
              <a:rPr lang="en-US" sz="3200"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rPr>
              <a:t>so that you may know the exact truth about the things you have been taught</a:t>
            </a:r>
            <a:r>
              <a:rPr lang="en-US" sz="3200" dirty="0">
                <a:effectLst>
                  <a:outerShdw blurRad="38100" dist="38100" dir="2700000" algn="tl">
                    <a:srgbClr val="000000">
                      <a:alpha val="43137"/>
                    </a:srgbClr>
                  </a:outerShdw>
                </a:effectLst>
                <a:latin typeface="Calibri" panose="020F0502020204030204" pitchFamily="34" charset="0"/>
              </a:rPr>
              <a:t>. </a:t>
            </a:r>
          </a:p>
        </p:txBody>
      </p:sp>
    </p:spTree>
    <p:extLst>
      <p:ext uri="{BB962C8B-B14F-4D97-AF65-F5344CB8AC3E}">
        <p14:creationId xmlns:p14="http://schemas.microsoft.com/office/powerpoint/2010/main" val="86757553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4875A1-20E8-821F-5284-30CBAC018967}"/>
              </a:ext>
            </a:extLst>
          </p:cNvPr>
          <p:cNvPicPr>
            <a:picLocks noChangeAspect="1"/>
          </p:cNvPicPr>
          <p:nvPr/>
        </p:nvPicPr>
        <p:blipFill>
          <a:blip r:embed="rId2"/>
          <a:stretch>
            <a:fillRect/>
          </a:stretch>
        </p:blipFill>
        <p:spPr>
          <a:xfrm>
            <a:off x="0" y="0"/>
            <a:ext cx="12192000" cy="6857999"/>
          </a:xfrm>
          <a:prstGeom prst="rect">
            <a:avLst/>
          </a:prstGeom>
        </p:spPr>
      </p:pic>
      <p:sp>
        <p:nvSpPr>
          <p:cNvPr id="27650" name="Rectangle 3">
            <a:extLst>
              <a:ext uri="{FF2B5EF4-FFF2-40B4-BE49-F238E27FC236}">
                <a16:creationId xmlns:a16="http://schemas.microsoft.com/office/drawing/2014/main" id="{5B07FF7C-2A01-8520-5FC9-F65AD485FCB8}"/>
              </a:ext>
            </a:extLst>
          </p:cNvPr>
          <p:cNvSpPr>
            <a:spLocks noGrp="1"/>
          </p:cNvSpPr>
          <p:nvPr>
            <p:ph type="body" idx="4294967295"/>
          </p:nvPr>
        </p:nvSpPr>
        <p:spPr>
          <a:xfrm>
            <a:off x="609600" y="0"/>
            <a:ext cx="10972800" cy="2305051"/>
          </a:xfrm>
        </p:spPr>
        <p:txBody>
          <a:bodyPr/>
          <a:lstStyle/>
          <a:p>
            <a:pPr marL="0" indent="0" algn="ctr" defTabSz="457200" eaLnBrk="0" hangingPunct="0">
              <a:lnSpc>
                <a:spcPct val="100000"/>
              </a:lnSpc>
              <a:spcBef>
                <a:spcPct val="0"/>
              </a:spcBef>
              <a:spcAft>
                <a:spcPts val="1200"/>
              </a:spcAft>
              <a:buNone/>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20:30-31</a:t>
            </a:r>
          </a:p>
          <a:p>
            <a:pPr marL="0" indent="0" algn="just">
              <a:lnSpc>
                <a:spcPct val="100000"/>
              </a:lnSpc>
              <a:spcBef>
                <a:spcPts val="0"/>
              </a:spcBef>
              <a:buNone/>
              <a:defRPr/>
            </a:pPr>
            <a:r>
              <a:rPr lang="en-US" sz="3200" dirty="0">
                <a:effectLst>
                  <a:outerShdw blurRad="38100" dist="38100" dir="2700000" algn="tl">
                    <a:srgbClr val="000000">
                      <a:alpha val="43137"/>
                    </a:srgbClr>
                  </a:outerShdw>
                </a:effectLst>
                <a:cs typeface="Arial" pitchFamily="34" charset="0"/>
              </a:rPr>
              <a:t>“Therefore </a:t>
            </a:r>
            <a:r>
              <a:rPr lang="en-US" sz="3200" b="1" u="sng" dirty="0">
                <a:solidFill>
                  <a:srgbClr val="FFFFCC"/>
                </a:solidFill>
                <a:effectLst>
                  <a:outerShdw blurRad="38100" dist="38100" dir="2700000" algn="tl">
                    <a:srgbClr val="000000">
                      <a:alpha val="43137"/>
                    </a:srgbClr>
                  </a:outerShdw>
                </a:effectLst>
                <a:cs typeface="Arial" pitchFamily="34" charset="0"/>
              </a:rPr>
              <a:t>many other signs</a:t>
            </a:r>
            <a:r>
              <a:rPr lang="en-US" sz="3200" dirty="0">
                <a:solidFill>
                  <a:srgbClr val="FFFFCC"/>
                </a:solidFill>
                <a:effectLst>
                  <a:outerShdw blurRad="38100" dist="38100" dir="2700000" algn="tl">
                    <a:srgbClr val="000000">
                      <a:alpha val="43137"/>
                    </a:srgbClr>
                  </a:outerShdw>
                </a:effectLst>
                <a:cs typeface="Arial" pitchFamily="34" charset="0"/>
              </a:rPr>
              <a:t> </a:t>
            </a:r>
            <a:r>
              <a:rPr lang="en-US" sz="3200" dirty="0">
                <a:effectLst>
                  <a:outerShdw blurRad="38100" dist="38100" dir="2700000" algn="tl">
                    <a:srgbClr val="000000">
                      <a:alpha val="43137"/>
                    </a:srgbClr>
                  </a:outerShdw>
                </a:effectLst>
                <a:cs typeface="Arial" pitchFamily="34" charset="0"/>
              </a:rPr>
              <a:t>Jesus also performed in the presence of the disciples, which are </a:t>
            </a:r>
            <a:r>
              <a:rPr lang="en-US" sz="3200" b="1" u="sng" dirty="0">
                <a:solidFill>
                  <a:srgbClr val="FFFFCC"/>
                </a:solidFill>
                <a:effectLst>
                  <a:outerShdw blurRad="38100" dist="38100" dir="2700000" algn="tl">
                    <a:srgbClr val="000000">
                      <a:alpha val="43137"/>
                    </a:srgbClr>
                  </a:outerShdw>
                </a:effectLst>
                <a:cs typeface="Arial" pitchFamily="34" charset="0"/>
              </a:rPr>
              <a:t>not written in this book; but these have been written</a:t>
            </a:r>
            <a:r>
              <a:rPr lang="en-US" sz="3200" dirty="0">
                <a:effectLst>
                  <a:outerShdw blurRad="38100" dist="38100" dir="2700000" algn="tl">
                    <a:srgbClr val="000000">
                      <a:alpha val="43137"/>
                    </a:srgbClr>
                  </a:outerShdw>
                </a:effectLst>
                <a:cs typeface="Arial" pitchFamily="34" charset="0"/>
              </a:rPr>
              <a:t> so that you may </a:t>
            </a:r>
            <a:r>
              <a:rPr lang="en-US" sz="3200" b="1" u="sng" dirty="0">
                <a:solidFill>
                  <a:srgbClr val="FFFFCC"/>
                </a:solidFill>
                <a:effectLst>
                  <a:outerShdw blurRad="38100" dist="38100" dir="2700000" algn="tl">
                    <a:srgbClr val="000000">
                      <a:alpha val="43137"/>
                    </a:srgbClr>
                  </a:outerShdw>
                </a:effectLst>
                <a:cs typeface="Arial" pitchFamily="34" charset="0"/>
              </a:rPr>
              <a:t>believe</a:t>
            </a:r>
            <a:r>
              <a:rPr lang="en-US" sz="3200" dirty="0">
                <a:solidFill>
                  <a:srgbClr val="FFFFCC"/>
                </a:solidFill>
                <a:effectLst>
                  <a:outerShdw blurRad="38100" dist="38100" dir="2700000" algn="tl">
                    <a:srgbClr val="000000">
                      <a:alpha val="43137"/>
                    </a:srgbClr>
                  </a:outerShdw>
                </a:effectLst>
                <a:cs typeface="Arial" pitchFamily="34" charset="0"/>
              </a:rPr>
              <a:t> </a:t>
            </a:r>
            <a:r>
              <a:rPr lang="en-US" sz="3200" dirty="0">
                <a:effectLst>
                  <a:outerShdw blurRad="38100" dist="38100" dir="2700000" algn="tl">
                    <a:srgbClr val="000000">
                      <a:alpha val="43137"/>
                    </a:srgbClr>
                  </a:outerShdw>
                </a:effectLst>
                <a:cs typeface="Arial" pitchFamily="34" charset="0"/>
              </a:rPr>
              <a:t>that </a:t>
            </a:r>
            <a:r>
              <a:rPr lang="en-US" sz="3200" b="1" u="sng" dirty="0">
                <a:solidFill>
                  <a:srgbClr val="FFFFCC"/>
                </a:solidFill>
                <a:effectLst>
                  <a:outerShdw blurRad="38100" dist="38100" dir="2700000" algn="tl">
                    <a:srgbClr val="000000">
                      <a:alpha val="43137"/>
                    </a:srgbClr>
                  </a:outerShdw>
                </a:effectLst>
                <a:cs typeface="Arial" pitchFamily="34" charset="0"/>
              </a:rPr>
              <a:t>Jesus is the Christ, the Son of God</a:t>
            </a:r>
            <a:r>
              <a:rPr lang="en-US" sz="3200" dirty="0">
                <a:effectLst>
                  <a:outerShdw blurRad="38100" dist="38100" dir="2700000" algn="tl">
                    <a:srgbClr val="000000">
                      <a:alpha val="43137"/>
                    </a:srgbClr>
                  </a:outerShdw>
                </a:effectLst>
                <a:cs typeface="Arial" pitchFamily="34" charset="0"/>
              </a:rPr>
              <a:t>; and that believing you may have life in His name.”</a:t>
            </a:r>
          </a:p>
        </p:txBody>
      </p:sp>
      <p:pic>
        <p:nvPicPr>
          <p:cNvPr id="6" name="Picture 6" descr="http://www.maggiesnotebook.com/wp-content/uploads/2011/08/Apostle_John_35.jpg">
            <a:extLst>
              <a:ext uri="{FF2B5EF4-FFF2-40B4-BE49-F238E27FC236}">
                <a16:creationId xmlns:a16="http://schemas.microsoft.com/office/drawing/2014/main" id="{9310C707-8C23-01B8-B7DF-0005DA570FB7}"/>
              </a:ext>
            </a:extLst>
          </p:cNvPr>
          <p:cNvPicPr>
            <a:picLocks noChangeAspect="1" noChangeArrowheads="1"/>
          </p:cNvPicPr>
          <p:nvPr/>
        </p:nvPicPr>
        <p:blipFill>
          <a:blip r:embed="rId3" cstate="print"/>
          <a:srcRect/>
          <a:stretch>
            <a:fillRect/>
          </a:stretch>
        </p:blipFill>
        <p:spPr bwMode="auto">
          <a:xfrm>
            <a:off x="5341545" y="3048000"/>
            <a:ext cx="1508910"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84510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D19462B-AB64-FEAA-CB6A-8BA8A2221C27}"/>
              </a:ext>
            </a:extLst>
          </p:cNvPr>
          <p:cNvSpPr>
            <a:spLocks noGrp="1" noChangeArrowheads="1"/>
          </p:cNvSpPr>
          <p:nvPr>
            <p:ph type="title"/>
          </p:nvPr>
        </p:nvSpPr>
        <p:spPr>
          <a:xfrm>
            <a:off x="838200" y="228600"/>
            <a:ext cx="10515600" cy="868363"/>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Introductory Matters</a:t>
            </a:r>
          </a:p>
        </p:txBody>
      </p:sp>
      <p:sp>
        <p:nvSpPr>
          <p:cNvPr id="3075" name="Rectangle 3">
            <a:extLst>
              <a:ext uri="{FF2B5EF4-FFF2-40B4-BE49-F238E27FC236}">
                <a16:creationId xmlns:a16="http://schemas.microsoft.com/office/drawing/2014/main" id="{4AA1306F-D081-BE45-155C-DA71BD2CADEA}"/>
              </a:ext>
            </a:extLst>
          </p:cNvPr>
          <p:cNvSpPr>
            <a:spLocks noGrp="1" noChangeArrowheads="1"/>
          </p:cNvSpPr>
          <p:nvPr>
            <p:ph idx="1"/>
          </p:nvPr>
        </p:nvSpPr>
        <p:spPr>
          <a:xfrm>
            <a:off x="838200" y="1600200"/>
            <a:ext cx="4800600" cy="4351338"/>
          </a:xfrm>
        </p:spPr>
        <p:txBody>
          <a:bodyPr rtlCol="0">
            <a:noAutofit/>
          </a:bodyPr>
          <a:lstStyle/>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Title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Authorship</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Biography</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Place of writing</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Recipient</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Purpose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Message</a:t>
            </a:r>
          </a:p>
        </p:txBody>
      </p:sp>
      <p:sp>
        <p:nvSpPr>
          <p:cNvPr id="2" name="Rectangle 3">
            <a:extLst>
              <a:ext uri="{FF2B5EF4-FFF2-40B4-BE49-F238E27FC236}">
                <a16:creationId xmlns:a16="http://schemas.microsoft.com/office/drawing/2014/main" id="{D43591D8-A60F-28BE-07C2-93BC7C99E32E}"/>
              </a:ext>
            </a:extLst>
          </p:cNvPr>
          <p:cNvSpPr txBox="1">
            <a:spLocks noChangeArrowheads="1"/>
          </p:cNvSpPr>
          <p:nvPr/>
        </p:nvSpPr>
        <p:spPr bwMode="auto">
          <a:xfrm>
            <a:off x="7010400" y="1603375"/>
            <a:ext cx="45720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Method</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Sources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Date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Structure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Scope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Themes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Unique characteristics</a:t>
            </a:r>
          </a:p>
        </p:txBody>
      </p:sp>
      <p:pic>
        <p:nvPicPr>
          <p:cNvPr id="4" name="Picture 3">
            <a:extLst>
              <a:ext uri="{FF2B5EF4-FFF2-40B4-BE49-F238E27FC236}">
                <a16:creationId xmlns:a16="http://schemas.microsoft.com/office/drawing/2014/main" id="{354E0024-41D0-1854-35F0-CA720119B3CA}"/>
              </a:ext>
            </a:extLst>
          </p:cNvPr>
          <p:cNvPicPr>
            <a:picLocks noChangeAspect="1"/>
          </p:cNvPicPr>
          <p:nvPr/>
        </p:nvPicPr>
        <p:blipFill>
          <a:blip r:embed="rId2"/>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192562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4875A1-20E8-821F-5284-30CBAC018967}"/>
              </a:ext>
            </a:extLst>
          </p:cNvPr>
          <p:cNvPicPr>
            <a:picLocks noChangeAspect="1"/>
          </p:cNvPicPr>
          <p:nvPr/>
        </p:nvPicPr>
        <p:blipFill>
          <a:blip r:embed="rId2"/>
          <a:stretch>
            <a:fillRect/>
          </a:stretch>
        </p:blipFill>
        <p:spPr>
          <a:xfrm>
            <a:off x="0" y="0"/>
            <a:ext cx="12192000" cy="6857999"/>
          </a:xfrm>
          <a:prstGeom prst="rect">
            <a:avLst/>
          </a:prstGeom>
        </p:spPr>
      </p:pic>
      <p:sp>
        <p:nvSpPr>
          <p:cNvPr id="27650" name="Rectangle 3">
            <a:extLst>
              <a:ext uri="{FF2B5EF4-FFF2-40B4-BE49-F238E27FC236}">
                <a16:creationId xmlns:a16="http://schemas.microsoft.com/office/drawing/2014/main" id="{5B07FF7C-2A01-8520-5FC9-F65AD485FCB8}"/>
              </a:ext>
            </a:extLst>
          </p:cNvPr>
          <p:cNvSpPr>
            <a:spLocks noGrp="1"/>
          </p:cNvSpPr>
          <p:nvPr>
            <p:ph type="body" idx="4294967295"/>
          </p:nvPr>
        </p:nvSpPr>
        <p:spPr>
          <a:xfrm>
            <a:off x="609600" y="0"/>
            <a:ext cx="10972800" cy="2305051"/>
          </a:xfrm>
        </p:spPr>
        <p:txBody>
          <a:bodyPr/>
          <a:lstStyle/>
          <a:p>
            <a:pPr marL="0" indent="0" algn="ctr" defTabSz="457200" eaLnBrk="0" hangingPunct="0">
              <a:lnSpc>
                <a:spcPct val="100000"/>
              </a:lnSpc>
              <a:spcBef>
                <a:spcPct val="0"/>
              </a:spcBef>
              <a:spcAft>
                <a:spcPts val="1200"/>
              </a:spcAft>
              <a:buNone/>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21:25</a:t>
            </a:r>
          </a:p>
          <a:p>
            <a:pPr marL="0" indent="0" algn="just">
              <a:lnSpc>
                <a:spcPct val="100000"/>
              </a:lnSpc>
              <a:spcBef>
                <a:spcPts val="0"/>
              </a:spcBef>
              <a:buNone/>
              <a:defRPr/>
            </a:pPr>
            <a:r>
              <a:rPr lang="en-US" sz="3400" dirty="0">
                <a:cs typeface="Arial" pitchFamily="34" charset="0"/>
              </a:rPr>
              <a:t>“And there are also </a:t>
            </a:r>
            <a:r>
              <a:rPr lang="en-US" sz="3400" b="1" u="sng" dirty="0">
                <a:solidFill>
                  <a:srgbClr val="FFFFCC"/>
                </a:solidFill>
                <a:cs typeface="Arial" pitchFamily="34" charset="0"/>
              </a:rPr>
              <a:t>many other things which Jesus did</a:t>
            </a:r>
            <a:r>
              <a:rPr lang="en-US" sz="3400" dirty="0">
                <a:cs typeface="Arial" pitchFamily="34" charset="0"/>
              </a:rPr>
              <a:t>, which if they were written in detail, I suppose that even the world itself would not contain the books that would be written.”</a:t>
            </a:r>
            <a:endParaRPr lang="en-US" sz="3400" dirty="0">
              <a:effectLst>
                <a:outerShdw blurRad="38100" dist="38100" dir="2700000" algn="tl">
                  <a:srgbClr val="000000">
                    <a:alpha val="43137"/>
                  </a:srgbClr>
                </a:outerShdw>
              </a:effectLst>
              <a:cs typeface="Arial" pitchFamily="34" charset="0"/>
            </a:endParaRPr>
          </a:p>
        </p:txBody>
      </p:sp>
      <p:pic>
        <p:nvPicPr>
          <p:cNvPr id="6" name="Picture 6" descr="http://www.maggiesnotebook.com/wp-content/uploads/2011/08/Apostle_John_35.jpg">
            <a:extLst>
              <a:ext uri="{FF2B5EF4-FFF2-40B4-BE49-F238E27FC236}">
                <a16:creationId xmlns:a16="http://schemas.microsoft.com/office/drawing/2014/main" id="{9310C707-8C23-01B8-B7DF-0005DA570FB7}"/>
              </a:ext>
            </a:extLst>
          </p:cNvPr>
          <p:cNvPicPr>
            <a:picLocks noChangeAspect="1" noChangeArrowheads="1"/>
          </p:cNvPicPr>
          <p:nvPr/>
        </p:nvPicPr>
        <p:blipFill>
          <a:blip r:embed="rId3" cstate="print"/>
          <a:srcRect/>
          <a:stretch>
            <a:fillRect/>
          </a:stretch>
        </p:blipFill>
        <p:spPr bwMode="auto">
          <a:xfrm>
            <a:off x="5341545" y="3048000"/>
            <a:ext cx="1508910"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433749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D19462B-AB64-FEAA-CB6A-8BA8A2221C27}"/>
              </a:ext>
            </a:extLst>
          </p:cNvPr>
          <p:cNvSpPr>
            <a:spLocks noGrp="1" noChangeArrowheads="1"/>
          </p:cNvSpPr>
          <p:nvPr>
            <p:ph type="title"/>
          </p:nvPr>
        </p:nvSpPr>
        <p:spPr>
          <a:xfrm>
            <a:off x="838200" y="228600"/>
            <a:ext cx="10515600" cy="868363"/>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Introductory Matters</a:t>
            </a:r>
          </a:p>
        </p:txBody>
      </p:sp>
      <p:sp>
        <p:nvSpPr>
          <p:cNvPr id="3075" name="Rectangle 3">
            <a:extLst>
              <a:ext uri="{FF2B5EF4-FFF2-40B4-BE49-F238E27FC236}">
                <a16:creationId xmlns:a16="http://schemas.microsoft.com/office/drawing/2014/main" id="{4AA1306F-D081-BE45-155C-DA71BD2CADEA}"/>
              </a:ext>
            </a:extLst>
          </p:cNvPr>
          <p:cNvSpPr>
            <a:spLocks noGrp="1" noChangeArrowheads="1"/>
          </p:cNvSpPr>
          <p:nvPr>
            <p:ph idx="1"/>
          </p:nvPr>
        </p:nvSpPr>
        <p:spPr>
          <a:xfrm>
            <a:off x="838200" y="1600200"/>
            <a:ext cx="4800600" cy="4351338"/>
          </a:xfrm>
        </p:spPr>
        <p:txBody>
          <a:bodyPr rtlCol="0">
            <a:noAutofit/>
          </a:bodyPr>
          <a:lstStyle/>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Title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Authorship</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Biography</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Place of writing</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Recipient</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Purpose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Message</a:t>
            </a:r>
          </a:p>
        </p:txBody>
      </p:sp>
      <p:sp>
        <p:nvSpPr>
          <p:cNvPr id="2" name="Rectangle 3">
            <a:extLst>
              <a:ext uri="{FF2B5EF4-FFF2-40B4-BE49-F238E27FC236}">
                <a16:creationId xmlns:a16="http://schemas.microsoft.com/office/drawing/2014/main" id="{D43591D8-A60F-28BE-07C2-93BC7C99E32E}"/>
              </a:ext>
            </a:extLst>
          </p:cNvPr>
          <p:cNvSpPr txBox="1">
            <a:spLocks noChangeArrowheads="1"/>
          </p:cNvSpPr>
          <p:nvPr/>
        </p:nvSpPr>
        <p:spPr bwMode="auto">
          <a:xfrm>
            <a:off x="7010400" y="1603375"/>
            <a:ext cx="45720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Method</a:t>
            </a:r>
          </a:p>
          <a:p>
            <a:pPr marL="457200" indent="-457200" defTabSz="91440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Sources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Date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Structure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Scope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Themes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Unique characteristics</a:t>
            </a:r>
          </a:p>
        </p:txBody>
      </p:sp>
      <p:pic>
        <p:nvPicPr>
          <p:cNvPr id="4" name="Picture 3">
            <a:extLst>
              <a:ext uri="{FF2B5EF4-FFF2-40B4-BE49-F238E27FC236}">
                <a16:creationId xmlns:a16="http://schemas.microsoft.com/office/drawing/2014/main" id="{63E6EB9F-3851-DEB2-2B14-CE3328F30CB4}"/>
              </a:ext>
            </a:extLst>
          </p:cNvPr>
          <p:cNvPicPr>
            <a:picLocks noChangeAspect="1"/>
          </p:cNvPicPr>
          <p:nvPr/>
        </p:nvPicPr>
        <p:blipFill>
          <a:blip r:embed="rId2"/>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27961305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BE76171A-B439-6858-1FD0-53CD95326333}"/>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Sources</a:t>
            </a:r>
          </a:p>
        </p:txBody>
      </p:sp>
      <p:sp>
        <p:nvSpPr>
          <p:cNvPr id="25603" name="Rectangle 3">
            <a:extLst>
              <a:ext uri="{FF2B5EF4-FFF2-40B4-BE49-F238E27FC236}">
                <a16:creationId xmlns:a16="http://schemas.microsoft.com/office/drawing/2014/main" id="{DEF09A91-F8F9-689C-1976-2F9BAEAAA070}"/>
              </a:ext>
            </a:extLst>
          </p:cNvPr>
          <p:cNvSpPr>
            <a:spLocks noGrp="1" noChangeArrowheads="1"/>
          </p:cNvSpPr>
          <p:nvPr>
            <p:ph idx="1"/>
          </p:nvPr>
        </p:nvSpPr>
        <p:spPr>
          <a:xfrm>
            <a:off x="609600" y="1143001"/>
            <a:ext cx="7772400" cy="5033962"/>
          </a:xfrm>
        </p:spPr>
        <p:txBody>
          <a:bodyPr/>
          <a:lstStyle/>
          <a:p>
            <a:pPr marL="457200" lvl="1" indent="-457200" algn="just" eaLnBrk="0" hangingPunct="0">
              <a:lnSpc>
                <a:spcPct val="100000"/>
              </a:lnSpc>
              <a:spcBef>
                <a:spcPts val="0"/>
              </a:spcBef>
              <a:spcAft>
                <a:spcPts val="18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“We” sections</a:t>
            </a:r>
          </a:p>
          <a:p>
            <a:pPr marL="914400" lvl="1" indent="-457200">
              <a:lnSpc>
                <a:spcPct val="100000"/>
              </a:lnSpc>
              <a:spcBef>
                <a:spcPts val="0"/>
              </a:spcBef>
              <a:spcAft>
                <a:spcPts val="1800"/>
              </a:spcAft>
              <a:buClr>
                <a:srgbClr val="FF00FF"/>
              </a:buClr>
            </a:pPr>
            <a:r>
              <a:rPr lang="en-US" altLang="en-US" sz="3200" dirty="0"/>
              <a:t>Himself</a:t>
            </a:r>
          </a:p>
          <a:p>
            <a:pPr marL="914400" lvl="1" indent="-457200">
              <a:lnSpc>
                <a:spcPct val="100000"/>
              </a:lnSpc>
              <a:spcBef>
                <a:spcPts val="0"/>
              </a:spcBef>
              <a:spcAft>
                <a:spcPts val="1800"/>
              </a:spcAft>
              <a:buClr>
                <a:srgbClr val="FF00FF"/>
              </a:buClr>
            </a:pPr>
            <a:r>
              <a:rPr lang="en-US" altLang="en-US" sz="3200" dirty="0"/>
              <a:t>Paul </a:t>
            </a:r>
          </a:p>
          <a:p>
            <a:pPr marL="914400" lvl="1" indent="-457200">
              <a:lnSpc>
                <a:spcPct val="100000"/>
              </a:lnSpc>
              <a:spcBef>
                <a:spcPts val="0"/>
              </a:spcBef>
              <a:spcAft>
                <a:spcPts val="1800"/>
              </a:spcAft>
              <a:buClr>
                <a:srgbClr val="FF00FF"/>
              </a:buClr>
            </a:pPr>
            <a:r>
              <a:rPr lang="en-US" altLang="en-US" sz="3200" dirty="0"/>
              <a:t>Cesarean witnesses</a:t>
            </a:r>
          </a:p>
          <a:p>
            <a:pPr marL="914400" lvl="1" indent="-457200">
              <a:lnSpc>
                <a:spcPct val="100000"/>
              </a:lnSpc>
              <a:spcBef>
                <a:spcPts val="0"/>
              </a:spcBef>
              <a:spcAft>
                <a:spcPts val="1800"/>
              </a:spcAft>
              <a:buClr>
                <a:srgbClr val="FF00FF"/>
              </a:buClr>
            </a:pPr>
            <a:r>
              <a:rPr lang="en-US" altLang="en-US" sz="3200" dirty="0"/>
              <a:t>Others mentioned in Acts</a:t>
            </a:r>
          </a:p>
          <a:p>
            <a:pPr marL="457200" lvl="1" indent="-457200" algn="just" eaLnBrk="0" hangingPunct="0">
              <a:lnSpc>
                <a:spcPct val="100000"/>
              </a:lnSpc>
              <a:spcBef>
                <a:spcPts val="0"/>
              </a:spcBef>
              <a:spcAft>
                <a:spcPts val="18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Those interviewed in his prequel (Luke 1:2)</a:t>
            </a:r>
          </a:p>
          <a:p>
            <a:pPr marL="457200" lvl="1" indent="-457200" algn="just" eaLnBrk="0" hangingPunct="0">
              <a:lnSpc>
                <a:spcPct val="100000"/>
              </a:lnSpc>
              <a:spcBef>
                <a:spcPts val="0"/>
              </a:spcBef>
              <a:spcAft>
                <a:spcPts val="18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Written records (Acts 15:23-29; 23:26-30)</a:t>
            </a:r>
          </a:p>
        </p:txBody>
      </p:sp>
      <p:pic>
        <p:nvPicPr>
          <p:cNvPr id="3" name="Picture 2">
            <a:extLst>
              <a:ext uri="{FF2B5EF4-FFF2-40B4-BE49-F238E27FC236}">
                <a16:creationId xmlns:a16="http://schemas.microsoft.com/office/drawing/2014/main" id="{9AF64130-3D24-BE48-45ED-5F3FD45A6566}"/>
              </a:ext>
            </a:extLst>
          </p:cNvPr>
          <p:cNvPicPr>
            <a:picLocks noChangeAspect="1"/>
          </p:cNvPicPr>
          <p:nvPr/>
        </p:nvPicPr>
        <p:blipFill>
          <a:blip r:embed="rId2"/>
          <a:stretch>
            <a:fillRect/>
          </a:stretch>
        </p:blipFill>
        <p:spPr>
          <a:xfrm>
            <a:off x="8839200" y="2057400"/>
            <a:ext cx="2743200" cy="2743200"/>
          </a:xfrm>
          <a:prstGeom prst="rect">
            <a:avLst/>
          </a:prstGeom>
        </p:spPr>
      </p:pic>
      <p:pic>
        <p:nvPicPr>
          <p:cNvPr id="4" name="Picture 3">
            <a:extLst>
              <a:ext uri="{FF2B5EF4-FFF2-40B4-BE49-F238E27FC236}">
                <a16:creationId xmlns:a16="http://schemas.microsoft.com/office/drawing/2014/main" id="{1A3EB770-D933-E663-065B-990B5E037DE8}"/>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4801314"/>
          </a:xfrm>
          <a:prstGeom prst="rect">
            <a:avLst/>
          </a:prstGeom>
          <a:noFill/>
        </p:spPr>
        <p:txBody>
          <a:bodyPr wrap="square">
            <a:spAutoFit/>
          </a:bodyPr>
          <a:lstStyle/>
          <a:p>
            <a:pPr marR="0" algn="ctr">
              <a:spcAft>
                <a:spcPts val="1200"/>
              </a:spcAft>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Luke 1:1–4</a:t>
            </a:r>
          </a:p>
          <a:p>
            <a:pPr marL="0" marR="0" algn="just">
              <a:spcBef>
                <a:spcPts val="0"/>
              </a:spcBef>
              <a:spcAft>
                <a:spcPts val="0"/>
              </a:spcAft>
            </a:pPr>
            <a:r>
              <a:rPr lang="en-US" sz="3200" u="none" strike="noStrike" baseline="30000" dirty="0">
                <a:effectLst>
                  <a:outerShdw blurRad="38100" dist="38100" dir="2700000" algn="tl">
                    <a:srgbClr val="000000">
                      <a:alpha val="43137"/>
                    </a:srgbClr>
                  </a:outerShdw>
                </a:effectLst>
                <a:latin typeface="Calibri" panose="020F0502020204030204" pitchFamily="34" charset="0"/>
              </a:rPr>
              <a:t>1</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Inasmuch as many have undertaken to compile an account of the things accomplished among us, </a:t>
            </a:r>
            <a:r>
              <a:rPr lang="en-US" sz="3200" strike="noStrike" baseline="30000" dirty="0">
                <a:effectLst>
                  <a:outerShdw blurRad="38100" dist="38100" dir="2700000" algn="tl">
                    <a:srgbClr val="000000">
                      <a:alpha val="43137"/>
                    </a:srgbClr>
                  </a:outerShdw>
                </a:effectLst>
                <a:latin typeface="Calibri" panose="020F0502020204030204" pitchFamily="34" charset="0"/>
              </a:rPr>
              <a:t>2</a:t>
            </a:r>
            <a:r>
              <a:rPr lang="en-US" sz="3200"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just as they were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handed down to us by those who from the beginning were eyewitnesses and servants of the word</a:t>
            </a:r>
            <a:r>
              <a:rPr lang="en-US" sz="3200" dirty="0">
                <a:effectLst>
                  <a:outerShdw blurRad="38100" dist="38100" dir="2700000" algn="tl">
                    <a:srgbClr val="000000">
                      <a:alpha val="43137"/>
                    </a:srgbClr>
                  </a:outerShdw>
                </a:effectLst>
                <a:latin typeface="Calibri" panose="020F0502020204030204" pitchFamily="34" charset="0"/>
              </a:rPr>
              <a:t>,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3</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it seemed fitting for me as well, having </a:t>
            </a:r>
            <a:r>
              <a:rPr lang="en-US" sz="3200" dirty="0">
                <a:effectLst>
                  <a:outerShdw blurRad="38100" dist="38100" dir="2700000" algn="tl">
                    <a:srgbClr val="000000">
                      <a:alpha val="43137"/>
                    </a:srgbClr>
                  </a:outerShdw>
                </a:effectLst>
              </a:rPr>
              <a:t>investigated everything carefully from the beginning, </a:t>
            </a:r>
            <a:r>
              <a:rPr lang="en-US" sz="3200" dirty="0">
                <a:effectLst>
                  <a:outerShdw blurRad="38100" dist="38100" dir="2700000" algn="tl">
                    <a:srgbClr val="000000">
                      <a:alpha val="43137"/>
                    </a:srgbClr>
                  </a:outerShdw>
                </a:effectLst>
                <a:latin typeface="Calibri" panose="020F0502020204030204" pitchFamily="34" charset="0"/>
              </a:rPr>
              <a:t>to write </a:t>
            </a:r>
            <a:r>
              <a:rPr lang="en-US" sz="3200" i="1" dirty="0">
                <a:effectLst>
                  <a:outerShdw blurRad="38100" dist="38100" dir="2700000" algn="tl">
                    <a:srgbClr val="000000">
                      <a:alpha val="43137"/>
                    </a:srgbClr>
                  </a:outerShdw>
                </a:effectLst>
                <a:latin typeface="Calibri" panose="020F0502020204030204" pitchFamily="34" charset="0"/>
              </a:rPr>
              <a:t>it</a:t>
            </a:r>
            <a:r>
              <a:rPr lang="en-US" sz="3200" dirty="0">
                <a:effectLst>
                  <a:outerShdw blurRad="38100" dist="38100" dir="2700000" algn="tl">
                    <a:srgbClr val="000000">
                      <a:alpha val="43137"/>
                    </a:srgbClr>
                  </a:outerShdw>
                </a:effectLst>
                <a:latin typeface="Calibri" panose="020F0502020204030204" pitchFamily="34" charset="0"/>
              </a:rPr>
              <a:t> out for you in consecutive order, </a:t>
            </a:r>
            <a:r>
              <a:rPr lang="en-US" sz="3200" dirty="0">
                <a:effectLst>
                  <a:outerShdw blurRad="38100" dist="38100" dir="2700000" algn="tl">
                    <a:srgbClr val="000000">
                      <a:alpha val="43137"/>
                    </a:srgbClr>
                  </a:outerShdw>
                </a:effectLst>
              </a:rPr>
              <a:t>most excellent Theophilus</a:t>
            </a:r>
            <a:r>
              <a:rPr lang="en-US" sz="3200" dirty="0">
                <a:effectLst>
                  <a:outerShdw blurRad="38100" dist="38100" dir="2700000" algn="tl">
                    <a:srgbClr val="000000">
                      <a:alpha val="43137"/>
                    </a:srgbClr>
                  </a:outerShdw>
                </a:effectLst>
                <a:latin typeface="Calibri" panose="020F0502020204030204" pitchFamily="34" charset="0"/>
              </a:rPr>
              <a:t>; </a:t>
            </a:r>
            <a:r>
              <a:rPr lang="en-US" sz="3200" strike="noStrike" baseline="30000" dirty="0">
                <a:effectLst>
                  <a:outerShdw blurRad="38100" dist="38100" dir="2700000" algn="tl">
                    <a:srgbClr val="000000">
                      <a:alpha val="43137"/>
                    </a:srgbClr>
                  </a:outerShdw>
                </a:effectLst>
                <a:latin typeface="Calibri" panose="020F0502020204030204" pitchFamily="34" charset="0"/>
              </a:rPr>
              <a:t>4</a:t>
            </a:r>
            <a:r>
              <a:rPr lang="en-US" sz="3200"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rPr>
              <a:t>so that you may know the exact truth about the things you have been taught</a:t>
            </a:r>
            <a:r>
              <a:rPr lang="en-US" sz="3200" dirty="0">
                <a:effectLst>
                  <a:outerShdw blurRad="38100" dist="38100" dir="2700000" algn="tl">
                    <a:srgbClr val="000000">
                      <a:alpha val="43137"/>
                    </a:srgbClr>
                  </a:outerShdw>
                </a:effectLst>
                <a:latin typeface="Calibri" panose="020F0502020204030204" pitchFamily="34" charset="0"/>
              </a:rPr>
              <a:t>. </a:t>
            </a:r>
          </a:p>
        </p:txBody>
      </p:sp>
    </p:spTree>
    <p:extLst>
      <p:ext uri="{BB962C8B-B14F-4D97-AF65-F5344CB8AC3E}">
        <p14:creationId xmlns:p14="http://schemas.microsoft.com/office/powerpoint/2010/main" val="364642761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D19462B-AB64-FEAA-CB6A-8BA8A2221C27}"/>
              </a:ext>
            </a:extLst>
          </p:cNvPr>
          <p:cNvSpPr>
            <a:spLocks noGrp="1" noChangeArrowheads="1"/>
          </p:cNvSpPr>
          <p:nvPr>
            <p:ph type="title"/>
          </p:nvPr>
        </p:nvSpPr>
        <p:spPr>
          <a:xfrm>
            <a:off x="838200" y="228600"/>
            <a:ext cx="10515600" cy="868363"/>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Introductory Matters</a:t>
            </a:r>
          </a:p>
        </p:txBody>
      </p:sp>
      <p:sp>
        <p:nvSpPr>
          <p:cNvPr id="3075" name="Rectangle 3">
            <a:extLst>
              <a:ext uri="{FF2B5EF4-FFF2-40B4-BE49-F238E27FC236}">
                <a16:creationId xmlns:a16="http://schemas.microsoft.com/office/drawing/2014/main" id="{4AA1306F-D081-BE45-155C-DA71BD2CADEA}"/>
              </a:ext>
            </a:extLst>
          </p:cNvPr>
          <p:cNvSpPr>
            <a:spLocks noGrp="1" noChangeArrowheads="1"/>
          </p:cNvSpPr>
          <p:nvPr>
            <p:ph idx="1"/>
          </p:nvPr>
        </p:nvSpPr>
        <p:spPr>
          <a:xfrm>
            <a:off x="838200" y="1600200"/>
            <a:ext cx="4800600" cy="4351338"/>
          </a:xfrm>
        </p:spPr>
        <p:txBody>
          <a:bodyPr rtlCol="0">
            <a:noAutofit/>
          </a:bodyPr>
          <a:lstStyle/>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Title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Authorship</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Biography</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Place of writing</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Recipient</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Purpose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Message</a:t>
            </a:r>
          </a:p>
        </p:txBody>
      </p:sp>
      <p:sp>
        <p:nvSpPr>
          <p:cNvPr id="2" name="Rectangle 3">
            <a:extLst>
              <a:ext uri="{FF2B5EF4-FFF2-40B4-BE49-F238E27FC236}">
                <a16:creationId xmlns:a16="http://schemas.microsoft.com/office/drawing/2014/main" id="{D43591D8-A60F-28BE-07C2-93BC7C99E32E}"/>
              </a:ext>
            </a:extLst>
          </p:cNvPr>
          <p:cNvSpPr txBox="1">
            <a:spLocks noChangeArrowheads="1"/>
          </p:cNvSpPr>
          <p:nvPr/>
        </p:nvSpPr>
        <p:spPr bwMode="auto">
          <a:xfrm>
            <a:off x="7010400" y="1603375"/>
            <a:ext cx="45720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Method</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Sources</a:t>
            </a:r>
          </a:p>
          <a:p>
            <a:pPr marL="457200" indent="-457200" defTabSz="91440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Date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Structure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Scope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Themes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Unique characteristics</a:t>
            </a:r>
          </a:p>
        </p:txBody>
      </p:sp>
      <p:pic>
        <p:nvPicPr>
          <p:cNvPr id="4" name="Picture 3">
            <a:extLst>
              <a:ext uri="{FF2B5EF4-FFF2-40B4-BE49-F238E27FC236}">
                <a16:creationId xmlns:a16="http://schemas.microsoft.com/office/drawing/2014/main" id="{BF610612-6762-A1C9-45CC-3FFA145430A1}"/>
              </a:ext>
            </a:extLst>
          </p:cNvPr>
          <p:cNvPicPr>
            <a:picLocks noChangeAspect="1"/>
          </p:cNvPicPr>
          <p:nvPr/>
        </p:nvPicPr>
        <p:blipFill>
          <a:blip r:embed="rId2"/>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4285750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37AA0CB4-0CB7-6C29-48B2-1E63FFA946CE}"/>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Date: A.D. 60-62</a:t>
            </a:r>
          </a:p>
        </p:txBody>
      </p:sp>
      <p:sp>
        <p:nvSpPr>
          <p:cNvPr id="26627" name="Rectangle 3">
            <a:extLst>
              <a:ext uri="{FF2B5EF4-FFF2-40B4-BE49-F238E27FC236}">
                <a16:creationId xmlns:a16="http://schemas.microsoft.com/office/drawing/2014/main" id="{8E78831B-02FA-30D6-5316-5782704A5853}"/>
              </a:ext>
            </a:extLst>
          </p:cNvPr>
          <p:cNvSpPr>
            <a:spLocks noGrp="1" noChangeArrowheads="1"/>
          </p:cNvSpPr>
          <p:nvPr>
            <p:ph idx="1"/>
          </p:nvPr>
        </p:nvSpPr>
        <p:spPr>
          <a:xfrm>
            <a:off x="609600" y="1143001"/>
            <a:ext cx="8686800" cy="5033962"/>
          </a:xfrm>
        </p:spPr>
        <p:txBody>
          <a:bodyPr/>
          <a:lstStyle/>
          <a:p>
            <a:pPr marL="457200" lvl="1" indent="-457200" algn="just" eaLnBrk="0" hangingPunct="0">
              <a:lnSpc>
                <a:spcPct val="100000"/>
              </a:lnSpc>
              <a:spcBef>
                <a:spcPts val="0"/>
              </a:spcBef>
              <a:spcAft>
                <a:spcPts val="18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Israel’s judgment (A.D. 66–70) </a:t>
            </a:r>
          </a:p>
          <a:p>
            <a:pPr marL="457200" lvl="1" indent="-457200" algn="just" eaLnBrk="0" hangingPunct="0">
              <a:lnSpc>
                <a:spcPct val="100000"/>
              </a:lnSpc>
              <a:spcBef>
                <a:spcPts val="0"/>
              </a:spcBef>
              <a:spcAft>
                <a:spcPts val="18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First Roman Persecution (A.D. 64–67)</a:t>
            </a:r>
          </a:p>
          <a:p>
            <a:pPr marL="457200" lvl="1" indent="-457200" algn="just" eaLnBrk="0" hangingPunct="0">
              <a:lnSpc>
                <a:spcPct val="100000"/>
              </a:lnSpc>
              <a:spcBef>
                <a:spcPts val="0"/>
              </a:spcBef>
              <a:spcAft>
                <a:spcPts val="18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Paul’s latter life</a:t>
            </a:r>
          </a:p>
          <a:p>
            <a:pPr marL="914400" lvl="1" indent="-457200">
              <a:lnSpc>
                <a:spcPct val="100000"/>
              </a:lnSpc>
              <a:spcBef>
                <a:spcPts val="0"/>
              </a:spcBef>
              <a:spcAft>
                <a:spcPts val="1600"/>
              </a:spcAft>
              <a:buClr>
                <a:srgbClr val="FF00FF"/>
              </a:buClr>
            </a:pPr>
            <a:r>
              <a:rPr lang="en-US" altLang="en-US" sz="3200" dirty="0"/>
              <a:t>Martyrdom (A.D. 68)</a:t>
            </a:r>
          </a:p>
          <a:p>
            <a:pPr marL="914400" lvl="1" indent="-457200">
              <a:lnSpc>
                <a:spcPct val="100000"/>
              </a:lnSpc>
              <a:spcBef>
                <a:spcPts val="0"/>
              </a:spcBef>
              <a:spcAft>
                <a:spcPts val="1600"/>
              </a:spcAft>
              <a:buClr>
                <a:srgbClr val="FF00FF"/>
              </a:buClr>
            </a:pPr>
            <a:r>
              <a:rPr lang="en-US" altLang="en-US" sz="3200" dirty="0"/>
              <a:t>2nd imprisonment (A.D. 66)</a:t>
            </a:r>
          </a:p>
          <a:p>
            <a:pPr marL="914400" lvl="1" indent="-457200">
              <a:lnSpc>
                <a:spcPct val="100000"/>
              </a:lnSpc>
              <a:spcBef>
                <a:spcPts val="0"/>
              </a:spcBef>
              <a:spcAft>
                <a:spcPts val="1600"/>
              </a:spcAft>
              <a:buClr>
                <a:srgbClr val="FF00FF"/>
              </a:buClr>
            </a:pPr>
            <a:r>
              <a:rPr lang="en-US" altLang="en-US" sz="3200" dirty="0"/>
              <a:t>Activity between imprisonment (A.D. 62–66)</a:t>
            </a:r>
          </a:p>
          <a:p>
            <a:pPr marL="914400" lvl="1" indent="-457200">
              <a:lnSpc>
                <a:spcPct val="100000"/>
              </a:lnSpc>
              <a:spcBef>
                <a:spcPts val="0"/>
              </a:spcBef>
              <a:spcAft>
                <a:spcPts val="1600"/>
              </a:spcAft>
              <a:buClr>
                <a:srgbClr val="FF00FF"/>
              </a:buClr>
            </a:pPr>
            <a:r>
              <a:rPr lang="en-US" altLang="en-US" sz="3200" dirty="0"/>
              <a:t>Outcome of trial (A.D. 62)</a:t>
            </a:r>
          </a:p>
        </p:txBody>
      </p:sp>
      <p:pic>
        <p:nvPicPr>
          <p:cNvPr id="3" name="Picture 2">
            <a:extLst>
              <a:ext uri="{FF2B5EF4-FFF2-40B4-BE49-F238E27FC236}">
                <a16:creationId xmlns:a16="http://schemas.microsoft.com/office/drawing/2014/main" id="{44F1C386-C374-4521-9F20-706392B916B6}"/>
              </a:ext>
            </a:extLst>
          </p:cNvPr>
          <p:cNvPicPr>
            <a:picLocks noChangeAspect="1"/>
          </p:cNvPicPr>
          <p:nvPr/>
        </p:nvPicPr>
        <p:blipFill>
          <a:blip r:embed="rId2"/>
          <a:stretch>
            <a:fillRect/>
          </a:stretch>
        </p:blipFill>
        <p:spPr>
          <a:xfrm>
            <a:off x="9047687" y="2057400"/>
            <a:ext cx="2554826" cy="2743200"/>
          </a:xfrm>
          <a:prstGeom prst="rect">
            <a:avLst/>
          </a:prstGeom>
        </p:spPr>
      </p:pic>
      <p:pic>
        <p:nvPicPr>
          <p:cNvPr id="4" name="Picture 3">
            <a:extLst>
              <a:ext uri="{FF2B5EF4-FFF2-40B4-BE49-F238E27FC236}">
                <a16:creationId xmlns:a16="http://schemas.microsoft.com/office/drawing/2014/main" id="{7CA3F177-F65A-0B5E-FE2F-348DB3587CD9}"/>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D19462B-AB64-FEAA-CB6A-8BA8A2221C27}"/>
              </a:ext>
            </a:extLst>
          </p:cNvPr>
          <p:cNvSpPr>
            <a:spLocks noGrp="1" noChangeArrowheads="1"/>
          </p:cNvSpPr>
          <p:nvPr>
            <p:ph type="title"/>
          </p:nvPr>
        </p:nvSpPr>
        <p:spPr>
          <a:xfrm>
            <a:off x="838200" y="228600"/>
            <a:ext cx="10515600" cy="868363"/>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Introductory Matters</a:t>
            </a:r>
          </a:p>
        </p:txBody>
      </p:sp>
      <p:sp>
        <p:nvSpPr>
          <p:cNvPr id="3075" name="Rectangle 3">
            <a:extLst>
              <a:ext uri="{FF2B5EF4-FFF2-40B4-BE49-F238E27FC236}">
                <a16:creationId xmlns:a16="http://schemas.microsoft.com/office/drawing/2014/main" id="{4AA1306F-D081-BE45-155C-DA71BD2CADEA}"/>
              </a:ext>
            </a:extLst>
          </p:cNvPr>
          <p:cNvSpPr>
            <a:spLocks noGrp="1" noChangeArrowheads="1"/>
          </p:cNvSpPr>
          <p:nvPr>
            <p:ph idx="1"/>
          </p:nvPr>
        </p:nvSpPr>
        <p:spPr>
          <a:xfrm>
            <a:off x="838200" y="1600200"/>
            <a:ext cx="4800600" cy="4351338"/>
          </a:xfrm>
        </p:spPr>
        <p:txBody>
          <a:bodyPr rtlCol="0">
            <a:noAutofit/>
          </a:bodyPr>
          <a:lstStyle/>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Title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Authorship</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Biography</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Place of writing</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Recipient</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Purpose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Message</a:t>
            </a:r>
          </a:p>
        </p:txBody>
      </p:sp>
      <p:sp>
        <p:nvSpPr>
          <p:cNvPr id="2" name="Rectangle 3">
            <a:extLst>
              <a:ext uri="{FF2B5EF4-FFF2-40B4-BE49-F238E27FC236}">
                <a16:creationId xmlns:a16="http://schemas.microsoft.com/office/drawing/2014/main" id="{D43591D8-A60F-28BE-07C2-93BC7C99E32E}"/>
              </a:ext>
            </a:extLst>
          </p:cNvPr>
          <p:cNvSpPr txBox="1">
            <a:spLocks noChangeArrowheads="1"/>
          </p:cNvSpPr>
          <p:nvPr/>
        </p:nvSpPr>
        <p:spPr bwMode="auto">
          <a:xfrm>
            <a:off x="7010400" y="1603375"/>
            <a:ext cx="45720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Method</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Sources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Date</a:t>
            </a:r>
          </a:p>
          <a:p>
            <a:pPr marL="457200" indent="-457200" defTabSz="91440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Structure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Scope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Themes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Unique characteristics</a:t>
            </a:r>
          </a:p>
        </p:txBody>
      </p:sp>
      <p:pic>
        <p:nvPicPr>
          <p:cNvPr id="4" name="Picture 3">
            <a:extLst>
              <a:ext uri="{FF2B5EF4-FFF2-40B4-BE49-F238E27FC236}">
                <a16:creationId xmlns:a16="http://schemas.microsoft.com/office/drawing/2014/main" id="{975BCB46-54A2-689F-7BDF-48BEF222A422}"/>
              </a:ext>
            </a:extLst>
          </p:cNvPr>
          <p:cNvPicPr>
            <a:picLocks noChangeAspect="1"/>
          </p:cNvPicPr>
          <p:nvPr/>
        </p:nvPicPr>
        <p:blipFill>
          <a:blip r:embed="rId2"/>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6391267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12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Revelation 1:19</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“Therefore write the things which you have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seen</a:t>
            </a:r>
            <a:r>
              <a:rPr lang="en-US" sz="3600" dirty="0">
                <a:effectLst>
                  <a:outerShdw blurRad="38100" dist="38100" dir="2700000" algn="tl">
                    <a:srgbClr val="000000">
                      <a:alpha val="43137"/>
                    </a:srgbClr>
                  </a:outerShdw>
                </a:effectLst>
                <a:cs typeface="Calibri" panose="020F0502020204030204" pitchFamily="34" charset="0"/>
              </a:rPr>
              <a:t>, and the things which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are</a:t>
            </a:r>
            <a:r>
              <a:rPr lang="en-US" sz="3600" dirty="0">
                <a:effectLst>
                  <a:outerShdw blurRad="38100" dist="38100" dir="2700000" algn="tl">
                    <a:srgbClr val="000000">
                      <a:alpha val="43137"/>
                    </a:srgbClr>
                  </a:outerShdw>
                </a:effectLst>
                <a:cs typeface="Calibri" panose="020F0502020204030204" pitchFamily="34" charset="0"/>
              </a:rPr>
              <a:t>, and the things which will take place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after these things [</a:t>
            </a:r>
            <a:r>
              <a:rPr lang="en-US" sz="3600" b="1" i="1" u="sng" dirty="0">
                <a:solidFill>
                  <a:srgbClr val="FFFFCC"/>
                </a:solidFill>
                <a:effectLst>
                  <a:outerShdw blurRad="38100" dist="38100" dir="2700000" algn="tl">
                    <a:srgbClr val="000000">
                      <a:alpha val="43137"/>
                    </a:srgbClr>
                  </a:outerShdw>
                </a:effectLst>
                <a:cs typeface="Calibri" panose="020F0502020204030204" pitchFamily="34" charset="0"/>
              </a:rPr>
              <a:t>meta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tauta</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a:t>
            </a:r>
            <a:endParaRPr lang="en-US" sz="3400" dirty="0">
              <a:effectLst>
                <a:outerShdw blurRad="38100" dist="38100" dir="2700000" algn="tl">
                  <a:srgbClr val="000000">
                    <a:alpha val="43137"/>
                  </a:srgbClr>
                </a:outerShdw>
              </a:effectLst>
              <a:cs typeface="Calibri" panose="020F0502020204030204" pitchFamily="34" charset="0"/>
            </a:endParaRPr>
          </a:p>
        </p:txBody>
      </p:sp>
      <p:pic>
        <p:nvPicPr>
          <p:cNvPr id="5" name="Picture 4">
            <a:extLst>
              <a:ext uri="{FF2B5EF4-FFF2-40B4-BE49-F238E27FC236}">
                <a16:creationId xmlns:a16="http://schemas.microsoft.com/office/drawing/2014/main" id="{E72729C2-27CE-4FCF-830E-BE1C62CFEC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65405" y="2971800"/>
            <a:ext cx="2461191" cy="1828800"/>
          </a:xfrm>
          <a:prstGeom prst="rect">
            <a:avLst/>
          </a:prstGeom>
        </p:spPr>
      </p:pic>
    </p:spTree>
    <p:extLst>
      <p:ext uri="{BB962C8B-B14F-4D97-AF65-F5344CB8AC3E}">
        <p14:creationId xmlns:p14="http://schemas.microsoft.com/office/powerpoint/2010/main" val="83827378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12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600" dirty="0">
                <a:effectLst>
                  <a:outerShdw blurRad="38100" dist="38100" dir="2700000" algn="tl">
                    <a:srgbClr val="000000">
                      <a:alpha val="43137"/>
                    </a:srgbClr>
                  </a:outerShdw>
                </a:effectLst>
                <a:cs typeface="Calibri" panose="020F0502020204030204" pitchFamily="34" charset="0"/>
              </a:rPr>
              <a:t>, and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600" dirty="0">
                <a:effectLst>
                  <a:outerShdw blurRad="38100" dist="38100" dir="2700000" algn="tl">
                    <a:srgbClr val="000000">
                      <a:alpha val="43137"/>
                    </a:srgbClr>
                  </a:outerShdw>
                </a:effectLst>
                <a:cs typeface="Calibri" panose="020F0502020204030204" pitchFamily="34" charset="0"/>
              </a:rPr>
              <a:t>, and even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D5993D9-EDDA-4CE1-A960-FCC92CE6DB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336462283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835C6B1-F559-8B8A-3DEF-37AF46BEFA7B}"/>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3A5DC6F5-8510-436D-E8B0-6070C4A606E1}"/>
              </a:ext>
            </a:extLst>
          </p:cNvPr>
          <p:cNvSpPr>
            <a:spLocks noGrp="1" noChangeArrowheads="1"/>
          </p:cNvSpPr>
          <p:nvPr>
            <p:ph idx="1"/>
          </p:nvPr>
        </p:nvSpPr>
        <p:spPr>
          <a:xfrm>
            <a:off x="609600" y="1143001"/>
            <a:ext cx="83058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dirty="0"/>
              <a:t>1</a:t>
            </a:r>
            <a:r>
              <a:rPr lang="en-US" altLang="en-US" sz="3200" baseline="30000" dirty="0"/>
              <a:t>st</a:t>
            </a:r>
            <a:r>
              <a:rPr lang="en-US" altLang="en-US" sz="3200" dirty="0"/>
              <a:t> missionary journey (Acts 13–14)</a:t>
            </a:r>
          </a:p>
          <a:p>
            <a:pPr marL="914400" lvl="1" indent="-457200">
              <a:lnSpc>
                <a:spcPct val="100000"/>
              </a:lnSpc>
              <a:spcBef>
                <a:spcPts val="0"/>
              </a:spcBef>
              <a:spcAft>
                <a:spcPts val="1200"/>
              </a:spcAft>
              <a:buClr>
                <a:srgbClr val="FF00FF"/>
              </a:buClr>
            </a:pPr>
            <a:r>
              <a:rPr lang="en-US" altLang="en-US" sz="3200" dirty="0"/>
              <a:t>Jerusalem council (Acts 15:1-35)</a:t>
            </a:r>
          </a:p>
          <a:p>
            <a:pPr marL="914400" lvl="1" indent="-457200">
              <a:lnSpc>
                <a:spcPct val="100000"/>
              </a:lnSpc>
              <a:spcBef>
                <a:spcPts val="0"/>
              </a:spcBef>
              <a:spcAft>
                <a:spcPts val="1200"/>
              </a:spcAft>
              <a:buClr>
                <a:srgbClr val="FF00FF"/>
              </a:buClr>
            </a:pPr>
            <a:r>
              <a:rPr lang="en-US" altLang="en-US" sz="3200" dirty="0"/>
              <a:t>2</a:t>
            </a:r>
            <a:r>
              <a:rPr lang="en-US" altLang="en-US" sz="3200" baseline="30000" dirty="0"/>
              <a:t>nd</a:t>
            </a:r>
            <a:r>
              <a:rPr lang="en-US" altLang="en-US" sz="3200" dirty="0"/>
              <a:t> missionary journey (Acts 15:36 –18:22)</a:t>
            </a:r>
          </a:p>
          <a:p>
            <a:pPr marL="914400" lvl="1" indent="-457200">
              <a:lnSpc>
                <a:spcPct val="100000"/>
              </a:lnSpc>
              <a:spcBef>
                <a:spcPts val="0"/>
              </a:spcBef>
              <a:spcAft>
                <a:spcPts val="1200"/>
              </a:spcAft>
              <a:buClr>
                <a:srgbClr val="FF00FF"/>
              </a:buClr>
            </a:pPr>
            <a:r>
              <a:rPr lang="en-US" altLang="en-US" sz="3200" dirty="0"/>
              <a:t>3</a:t>
            </a:r>
            <a:r>
              <a:rPr lang="en-US" altLang="en-US" sz="3200" baseline="30000" dirty="0"/>
              <a:t>rd</a:t>
            </a:r>
            <a:r>
              <a:rPr lang="en-US" altLang="en-US" sz="3200" dirty="0"/>
              <a:t> missionary journey (Acts 18:23–21:17)</a:t>
            </a:r>
          </a:p>
          <a:p>
            <a:pPr marL="914400" lvl="1" indent="-457200">
              <a:lnSpc>
                <a:spcPct val="100000"/>
              </a:lnSpc>
              <a:spcBef>
                <a:spcPts val="0"/>
              </a:spcBef>
              <a:spcAft>
                <a:spcPts val="1200"/>
              </a:spcAft>
              <a:buClr>
                <a:srgbClr val="FF00FF"/>
              </a:buClr>
            </a:pPr>
            <a:r>
              <a:rPr lang="en-US" altLang="en-US" sz="3200" dirty="0"/>
              <a:t>Trip to Rome (Acts 21:18–28:31)</a:t>
            </a:r>
          </a:p>
        </p:txBody>
      </p:sp>
      <p:pic>
        <p:nvPicPr>
          <p:cNvPr id="3" name="Picture 2">
            <a:extLst>
              <a:ext uri="{FF2B5EF4-FFF2-40B4-BE49-F238E27FC236}">
                <a16:creationId xmlns:a16="http://schemas.microsoft.com/office/drawing/2014/main" id="{C5931ECC-E48B-4994-3CF8-6C181087D71C}"/>
              </a:ext>
            </a:extLst>
          </p:cNvPr>
          <p:cNvPicPr>
            <a:picLocks noChangeAspect="1"/>
          </p:cNvPicPr>
          <p:nvPr/>
        </p:nvPicPr>
        <p:blipFill>
          <a:blip r:embed="rId2"/>
          <a:stretch>
            <a:fillRect/>
          </a:stretch>
        </p:blipFill>
        <p:spPr>
          <a:xfrm>
            <a:off x="8915400" y="2057400"/>
            <a:ext cx="2677732" cy="2743200"/>
          </a:xfrm>
          <a:prstGeom prst="rect">
            <a:avLst/>
          </a:prstGeom>
        </p:spPr>
      </p:pic>
      <p:pic>
        <p:nvPicPr>
          <p:cNvPr id="4" name="Picture 3">
            <a:extLst>
              <a:ext uri="{FF2B5EF4-FFF2-40B4-BE49-F238E27FC236}">
                <a16:creationId xmlns:a16="http://schemas.microsoft.com/office/drawing/2014/main" id="{9EFF9151-7963-0E5E-3CEB-6818D5CFD8B6}"/>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188C88D2-BC50-8579-7136-C18741E163FF}"/>
              </a:ext>
            </a:extLst>
          </p:cNvPr>
          <p:cNvSpPr>
            <a:spLocks noGrp="1" noChangeArrowheads="1"/>
          </p:cNvSpPr>
          <p:nvPr>
            <p:ph type="title"/>
          </p:nvPr>
        </p:nvSpPr>
        <p:spPr>
          <a:xfrm>
            <a:off x="838200" y="228600"/>
            <a:ext cx="10515600" cy="777875"/>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Title</a:t>
            </a:r>
          </a:p>
        </p:txBody>
      </p:sp>
      <p:sp>
        <p:nvSpPr>
          <p:cNvPr id="15363" name="Rectangle 3">
            <a:extLst>
              <a:ext uri="{FF2B5EF4-FFF2-40B4-BE49-F238E27FC236}">
                <a16:creationId xmlns:a16="http://schemas.microsoft.com/office/drawing/2014/main" id="{7C4A91C3-8C18-D5C5-2AD4-D049EA91679B}"/>
              </a:ext>
            </a:extLst>
          </p:cNvPr>
          <p:cNvSpPr>
            <a:spLocks noGrp="1" noChangeArrowheads="1"/>
          </p:cNvSpPr>
          <p:nvPr>
            <p:ph idx="1"/>
          </p:nvPr>
        </p:nvSpPr>
        <p:spPr>
          <a:xfrm>
            <a:off x="597408" y="1825625"/>
            <a:ext cx="10756392" cy="4351338"/>
          </a:xfrm>
        </p:spPr>
        <p:txBody>
          <a:bodyPr/>
          <a:lstStyle/>
          <a:p>
            <a:pPr marL="457200"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Acts of the Apostles</a:t>
            </a:r>
          </a:p>
          <a:p>
            <a:pPr marL="457200"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Misleading?</a:t>
            </a:r>
          </a:p>
          <a:p>
            <a:pPr marL="914400" lvl="1" indent="-457200">
              <a:lnSpc>
                <a:spcPct val="100000"/>
              </a:lnSpc>
              <a:spcBef>
                <a:spcPts val="0"/>
              </a:spcBef>
              <a:spcAft>
                <a:spcPts val="2400"/>
              </a:spcAft>
              <a:buClr>
                <a:srgbClr val="FF00FF"/>
              </a:buClr>
            </a:pPr>
            <a:r>
              <a:rPr lang="en-US" altLang="en-US" sz="3200" dirty="0"/>
              <a:t>Acts of the Holy Spirit</a:t>
            </a:r>
          </a:p>
          <a:p>
            <a:pPr marL="914400" lvl="1" indent="-457200">
              <a:lnSpc>
                <a:spcPct val="100000"/>
              </a:lnSpc>
              <a:spcBef>
                <a:spcPts val="0"/>
              </a:spcBef>
              <a:spcAft>
                <a:spcPts val="2400"/>
              </a:spcAft>
              <a:buClr>
                <a:srgbClr val="FF00FF"/>
              </a:buClr>
            </a:pPr>
            <a:r>
              <a:rPr lang="en-US" altLang="en-US" sz="3200" dirty="0"/>
              <a:t>Geographical expansion</a:t>
            </a:r>
          </a:p>
          <a:p>
            <a:pPr marL="914400" lvl="1" indent="-457200">
              <a:lnSpc>
                <a:spcPct val="100000"/>
              </a:lnSpc>
              <a:spcBef>
                <a:spcPts val="0"/>
              </a:spcBef>
              <a:spcAft>
                <a:spcPts val="2400"/>
              </a:spcAft>
              <a:buClr>
                <a:srgbClr val="FF00FF"/>
              </a:buClr>
            </a:pPr>
            <a:r>
              <a:rPr lang="en-US" altLang="en-US" sz="3200" dirty="0"/>
              <a:t>Two apostles: Peter and Paul</a:t>
            </a:r>
          </a:p>
        </p:txBody>
      </p:sp>
      <p:pic>
        <p:nvPicPr>
          <p:cNvPr id="4" name="Picture 3">
            <a:extLst>
              <a:ext uri="{FF2B5EF4-FFF2-40B4-BE49-F238E27FC236}">
                <a16:creationId xmlns:a16="http://schemas.microsoft.com/office/drawing/2014/main" id="{43A73AF8-AD74-2017-C5A1-7CB23663F18D}"/>
              </a:ext>
            </a:extLst>
          </p:cNvPr>
          <p:cNvPicPr>
            <a:picLocks noChangeAspect="1"/>
          </p:cNvPicPr>
          <p:nvPr/>
        </p:nvPicPr>
        <p:blipFill>
          <a:blip r:embed="rId2"/>
          <a:stretch>
            <a:fillRect/>
          </a:stretch>
        </p:blipFill>
        <p:spPr>
          <a:xfrm>
            <a:off x="8750056" y="1600200"/>
            <a:ext cx="2844536" cy="36576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B79290ED-7BA7-2C56-7A64-0C5059BB3423}"/>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D19462B-AB64-FEAA-CB6A-8BA8A2221C27}"/>
              </a:ext>
            </a:extLst>
          </p:cNvPr>
          <p:cNvSpPr>
            <a:spLocks noGrp="1" noChangeArrowheads="1"/>
          </p:cNvSpPr>
          <p:nvPr>
            <p:ph type="title"/>
          </p:nvPr>
        </p:nvSpPr>
        <p:spPr>
          <a:xfrm>
            <a:off x="838200" y="228600"/>
            <a:ext cx="10515600" cy="868363"/>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Introductory Matters</a:t>
            </a:r>
          </a:p>
        </p:txBody>
      </p:sp>
      <p:sp>
        <p:nvSpPr>
          <p:cNvPr id="3075" name="Rectangle 3">
            <a:extLst>
              <a:ext uri="{FF2B5EF4-FFF2-40B4-BE49-F238E27FC236}">
                <a16:creationId xmlns:a16="http://schemas.microsoft.com/office/drawing/2014/main" id="{4AA1306F-D081-BE45-155C-DA71BD2CADEA}"/>
              </a:ext>
            </a:extLst>
          </p:cNvPr>
          <p:cNvSpPr>
            <a:spLocks noGrp="1" noChangeArrowheads="1"/>
          </p:cNvSpPr>
          <p:nvPr>
            <p:ph idx="1"/>
          </p:nvPr>
        </p:nvSpPr>
        <p:spPr>
          <a:xfrm>
            <a:off x="838200" y="1600200"/>
            <a:ext cx="4800600" cy="4351338"/>
          </a:xfrm>
        </p:spPr>
        <p:txBody>
          <a:bodyPr rtlCol="0">
            <a:noAutofit/>
          </a:bodyPr>
          <a:lstStyle/>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Title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Authorship</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Biography</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Place of writing</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Recipient</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Purpose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Message</a:t>
            </a:r>
          </a:p>
        </p:txBody>
      </p:sp>
      <p:sp>
        <p:nvSpPr>
          <p:cNvPr id="2" name="Rectangle 3">
            <a:extLst>
              <a:ext uri="{FF2B5EF4-FFF2-40B4-BE49-F238E27FC236}">
                <a16:creationId xmlns:a16="http://schemas.microsoft.com/office/drawing/2014/main" id="{D43591D8-A60F-28BE-07C2-93BC7C99E32E}"/>
              </a:ext>
            </a:extLst>
          </p:cNvPr>
          <p:cNvSpPr txBox="1">
            <a:spLocks noChangeArrowheads="1"/>
          </p:cNvSpPr>
          <p:nvPr/>
        </p:nvSpPr>
        <p:spPr bwMode="auto">
          <a:xfrm>
            <a:off x="7010400" y="1603375"/>
            <a:ext cx="45720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Method</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Sources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Date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Structure</a:t>
            </a:r>
          </a:p>
          <a:p>
            <a:pPr marL="457200" indent="-457200" defTabSz="91440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Scope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Themes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Unique characteristics</a:t>
            </a:r>
          </a:p>
        </p:txBody>
      </p:sp>
      <p:pic>
        <p:nvPicPr>
          <p:cNvPr id="4" name="Picture 3">
            <a:extLst>
              <a:ext uri="{FF2B5EF4-FFF2-40B4-BE49-F238E27FC236}">
                <a16:creationId xmlns:a16="http://schemas.microsoft.com/office/drawing/2014/main" id="{C508654B-0D1F-6275-8258-3C135BB40B0B}"/>
              </a:ext>
            </a:extLst>
          </p:cNvPr>
          <p:cNvPicPr>
            <a:picLocks noChangeAspect="1"/>
          </p:cNvPicPr>
          <p:nvPr/>
        </p:nvPicPr>
        <p:blipFill>
          <a:blip r:embed="rId2"/>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0339741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3D70D670-49BE-53E4-487A-048067B7075D}"/>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Scope = 29 years</a:t>
            </a:r>
          </a:p>
        </p:txBody>
      </p:sp>
      <p:sp>
        <p:nvSpPr>
          <p:cNvPr id="28675" name="Rectangle 3">
            <a:extLst>
              <a:ext uri="{FF2B5EF4-FFF2-40B4-BE49-F238E27FC236}">
                <a16:creationId xmlns:a16="http://schemas.microsoft.com/office/drawing/2014/main" id="{7726CD7C-E8EF-3914-94B9-4E00C1C35382}"/>
              </a:ext>
            </a:extLst>
          </p:cNvPr>
          <p:cNvSpPr>
            <a:spLocks noGrp="1" noChangeArrowheads="1"/>
          </p:cNvSpPr>
          <p:nvPr>
            <p:ph idx="1"/>
          </p:nvPr>
        </p:nvSpPr>
        <p:spPr>
          <a:xfrm>
            <a:off x="609600" y="1825625"/>
            <a:ext cx="10744200" cy="2822575"/>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Jerusalem (Acts 1–7): A.D. 33–34 or 2 years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Judea and Samaria (Acts 8–12): A.D. 35–48 or 13 years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Remotest part of the earth (Acts 13–28): A.D. 48– 62 or 14 years</a:t>
            </a:r>
          </a:p>
        </p:txBody>
      </p:sp>
      <p:pic>
        <p:nvPicPr>
          <p:cNvPr id="3" name="Picture 2">
            <a:extLst>
              <a:ext uri="{FF2B5EF4-FFF2-40B4-BE49-F238E27FC236}">
                <a16:creationId xmlns:a16="http://schemas.microsoft.com/office/drawing/2014/main" id="{24CAA6EE-DE3F-7A49-F64B-0120EC11526B}"/>
              </a:ext>
            </a:extLst>
          </p:cNvPr>
          <p:cNvPicPr>
            <a:picLocks noChangeAspect="1"/>
          </p:cNvPicPr>
          <p:nvPr/>
        </p:nvPicPr>
        <p:blipFill rotWithShape="1">
          <a:blip r:embed="rId2"/>
          <a:srcRect l="15656" t="41111" r="4494" b="42222"/>
          <a:stretch/>
        </p:blipFill>
        <p:spPr>
          <a:xfrm>
            <a:off x="2552700" y="4876800"/>
            <a:ext cx="7086600" cy="1143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35C9DADE-C669-7248-B0EE-A543E2D233B5}"/>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D19462B-AB64-FEAA-CB6A-8BA8A2221C27}"/>
              </a:ext>
            </a:extLst>
          </p:cNvPr>
          <p:cNvSpPr>
            <a:spLocks noGrp="1" noChangeArrowheads="1"/>
          </p:cNvSpPr>
          <p:nvPr>
            <p:ph type="title"/>
          </p:nvPr>
        </p:nvSpPr>
        <p:spPr>
          <a:xfrm>
            <a:off x="838200" y="228600"/>
            <a:ext cx="10515600" cy="868363"/>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Introductory Matters</a:t>
            </a:r>
          </a:p>
        </p:txBody>
      </p:sp>
      <p:sp>
        <p:nvSpPr>
          <p:cNvPr id="3075" name="Rectangle 3">
            <a:extLst>
              <a:ext uri="{FF2B5EF4-FFF2-40B4-BE49-F238E27FC236}">
                <a16:creationId xmlns:a16="http://schemas.microsoft.com/office/drawing/2014/main" id="{4AA1306F-D081-BE45-155C-DA71BD2CADEA}"/>
              </a:ext>
            </a:extLst>
          </p:cNvPr>
          <p:cNvSpPr>
            <a:spLocks noGrp="1" noChangeArrowheads="1"/>
          </p:cNvSpPr>
          <p:nvPr>
            <p:ph idx="1"/>
          </p:nvPr>
        </p:nvSpPr>
        <p:spPr>
          <a:xfrm>
            <a:off x="838200" y="1600200"/>
            <a:ext cx="4800600" cy="4351338"/>
          </a:xfrm>
        </p:spPr>
        <p:txBody>
          <a:bodyPr rtlCol="0">
            <a:noAutofit/>
          </a:bodyPr>
          <a:lstStyle/>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Title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Authorship</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Biography</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Place of writing</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Recipient</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Purpose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Message</a:t>
            </a:r>
          </a:p>
        </p:txBody>
      </p:sp>
      <p:sp>
        <p:nvSpPr>
          <p:cNvPr id="2" name="Rectangle 3">
            <a:extLst>
              <a:ext uri="{FF2B5EF4-FFF2-40B4-BE49-F238E27FC236}">
                <a16:creationId xmlns:a16="http://schemas.microsoft.com/office/drawing/2014/main" id="{D43591D8-A60F-28BE-07C2-93BC7C99E32E}"/>
              </a:ext>
            </a:extLst>
          </p:cNvPr>
          <p:cNvSpPr txBox="1">
            <a:spLocks noChangeArrowheads="1"/>
          </p:cNvSpPr>
          <p:nvPr/>
        </p:nvSpPr>
        <p:spPr bwMode="auto">
          <a:xfrm>
            <a:off x="7010400" y="1603375"/>
            <a:ext cx="45720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Method</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Sources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Date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Structure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Scope</a:t>
            </a:r>
          </a:p>
          <a:p>
            <a:pPr marL="457200" indent="-457200" defTabSz="91440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Themes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Unique characteristics</a:t>
            </a:r>
          </a:p>
        </p:txBody>
      </p:sp>
      <p:pic>
        <p:nvPicPr>
          <p:cNvPr id="4" name="Picture 3">
            <a:extLst>
              <a:ext uri="{FF2B5EF4-FFF2-40B4-BE49-F238E27FC236}">
                <a16:creationId xmlns:a16="http://schemas.microsoft.com/office/drawing/2014/main" id="{524B4B3B-0290-5A45-D9F8-6B66F5069869}"/>
              </a:ext>
            </a:extLst>
          </p:cNvPr>
          <p:cNvPicPr>
            <a:picLocks noChangeAspect="1"/>
          </p:cNvPicPr>
          <p:nvPr/>
        </p:nvPicPr>
        <p:blipFill>
          <a:blip r:embed="rId2"/>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4329096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DF863C7F-FCD0-08A1-1BE0-7BC41CA4536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Themes</a:t>
            </a:r>
          </a:p>
        </p:txBody>
      </p:sp>
      <p:sp>
        <p:nvSpPr>
          <p:cNvPr id="29699" name="Rectangle 3">
            <a:extLst>
              <a:ext uri="{FF2B5EF4-FFF2-40B4-BE49-F238E27FC236}">
                <a16:creationId xmlns:a16="http://schemas.microsoft.com/office/drawing/2014/main" id="{80B78200-DA62-0AD0-9077-36E3E68D1046}"/>
              </a:ext>
            </a:extLst>
          </p:cNvPr>
          <p:cNvSpPr>
            <a:spLocks noGrp="1" noChangeArrowheads="1"/>
          </p:cNvSpPr>
          <p:nvPr>
            <p:ph idx="1"/>
          </p:nvPr>
        </p:nvSpPr>
        <p:spPr>
          <a:xfrm>
            <a:off x="597408" y="1825625"/>
            <a:ext cx="6793992" cy="4351338"/>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From Peter to Paul (Gal 2:7-8)</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Universality of the Gospel</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Transitions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Sovereignty of God (Acts 2:23; 13:48)</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Soteriology (Acts 16:31)</a:t>
            </a:r>
          </a:p>
        </p:txBody>
      </p:sp>
      <p:pic>
        <p:nvPicPr>
          <p:cNvPr id="9" name="Picture 8">
            <a:extLst>
              <a:ext uri="{FF2B5EF4-FFF2-40B4-BE49-F238E27FC236}">
                <a16:creationId xmlns:a16="http://schemas.microsoft.com/office/drawing/2014/main" id="{D6CF1322-0136-9AB7-B44C-29C9847EA4FC}"/>
              </a:ext>
            </a:extLst>
          </p:cNvPr>
          <p:cNvPicPr>
            <a:picLocks noChangeAspect="1"/>
          </p:cNvPicPr>
          <p:nvPr/>
        </p:nvPicPr>
        <p:blipFill>
          <a:blip r:embed="rId2"/>
          <a:stretch>
            <a:fillRect/>
          </a:stretch>
        </p:blipFill>
        <p:spPr>
          <a:xfrm>
            <a:off x="7509345" y="2057400"/>
            <a:ext cx="4085247" cy="2743200"/>
          </a:xfrm>
          <a:prstGeom prst="rect">
            <a:avLst/>
          </a:prstGeom>
        </p:spPr>
      </p:pic>
      <p:pic>
        <p:nvPicPr>
          <p:cNvPr id="3" name="Picture 2">
            <a:extLst>
              <a:ext uri="{FF2B5EF4-FFF2-40B4-BE49-F238E27FC236}">
                <a16:creationId xmlns:a16="http://schemas.microsoft.com/office/drawing/2014/main" id="{ED8116AD-56AB-B7BA-5E0C-598ECD2943C0}"/>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F099EC-BFBD-4C3B-9A9C-D104E57605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39" y="0"/>
            <a:ext cx="12161521" cy="6858000"/>
          </a:xfrm>
          <a:prstGeom prst="rect">
            <a:avLst/>
          </a:prstGeom>
        </p:spPr>
      </p:pic>
      <p:sp>
        <p:nvSpPr>
          <p:cNvPr id="5" name="Rectangle 1">
            <a:extLst>
              <a:ext uri="{FF2B5EF4-FFF2-40B4-BE49-F238E27FC236}">
                <a16:creationId xmlns:a16="http://schemas.microsoft.com/office/drawing/2014/main" id="{3EDEE309-1C46-4CE3-8E5D-AF96322526B4}"/>
              </a:ext>
            </a:extLst>
          </p:cNvPr>
          <p:cNvSpPr>
            <a:spLocks noChangeArrowheads="1"/>
          </p:cNvSpPr>
          <p:nvPr/>
        </p:nvSpPr>
        <p:spPr bwMode="auto">
          <a:xfrm>
            <a:off x="609600" y="0"/>
            <a:ext cx="10972800" cy="3631763"/>
          </a:xfrm>
          <a:prstGeom prst="rect">
            <a:avLst/>
          </a:prstGeom>
          <a:noFill/>
          <a:ln w="28575">
            <a:noFill/>
            <a:miter lim="800000"/>
            <a:headEnd/>
            <a:tailEnd/>
          </a:ln>
        </p:spPr>
        <p:txBody>
          <a:bodyPr wrap="square">
            <a:spAutoFit/>
          </a:bodyPr>
          <a:lstStyle/>
          <a:p>
            <a:pPr algn="ctr">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Galatians 2:7-8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on the contrary, seeing that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I</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had been entrusted with the gospel to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uncircumcised</a:t>
            </a:r>
            <a:r>
              <a:rPr lang="en-US" sz="3600" dirty="0">
                <a:effectLst>
                  <a:outerShdw blurRad="38100" dist="38100" dir="2700000" algn="tl">
                    <a:srgbClr val="000000">
                      <a:alpha val="43137"/>
                    </a:srgbClr>
                  </a:outerShdw>
                </a:effectLst>
                <a:cs typeface="Calibri" panose="020F0502020204030204" pitchFamily="34" charset="0"/>
              </a:rPr>
              <a:t>, just as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Peter</a:t>
            </a:r>
            <a:r>
              <a:rPr lang="en-US" sz="3600" dirty="0">
                <a:effectLst>
                  <a:outerShdw blurRad="38100" dist="38100" dir="2700000" algn="tl">
                    <a:srgbClr val="000000">
                      <a:alpha val="43137"/>
                    </a:srgbClr>
                  </a:outerShdw>
                </a:effectLst>
                <a:cs typeface="Calibri" panose="020F0502020204030204" pitchFamily="34" charset="0"/>
              </a:rPr>
              <a:t> had been to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circumcised</a:t>
            </a:r>
            <a:r>
              <a:rPr lang="en-US" sz="3600" dirty="0">
                <a:effectLst>
                  <a:outerShdw blurRad="38100" dist="38100" dir="2700000" algn="tl">
                    <a:srgbClr val="000000">
                      <a:alpha val="43137"/>
                    </a:srgbClr>
                  </a:outerShdw>
                </a:effectLst>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(for He who effectually worked for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Peter</a:t>
            </a:r>
            <a:r>
              <a:rPr lang="en-US" sz="3600" dirty="0">
                <a:effectLst>
                  <a:outerShdw blurRad="38100" dist="38100" dir="2700000" algn="tl">
                    <a:srgbClr val="000000">
                      <a:alpha val="43137"/>
                    </a:srgbClr>
                  </a:outerShdw>
                </a:effectLst>
                <a:cs typeface="Calibri" panose="020F0502020204030204" pitchFamily="34" charset="0"/>
              </a:rPr>
              <a:t> in his apostleship to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circumcised</a:t>
            </a:r>
            <a:r>
              <a:rPr lang="en-US" sz="3600" dirty="0">
                <a:effectLst>
                  <a:outerShdw blurRad="38100" dist="38100" dir="2700000" algn="tl">
                    <a:srgbClr val="000000">
                      <a:alpha val="43137"/>
                    </a:srgbClr>
                  </a:outerShdw>
                </a:effectLst>
                <a:cs typeface="Calibri" panose="020F0502020204030204" pitchFamily="34" charset="0"/>
              </a:rPr>
              <a:t> effectually worked for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me</a:t>
            </a:r>
            <a:r>
              <a:rPr lang="en-US" sz="3600" dirty="0">
                <a:effectLst>
                  <a:outerShdw blurRad="38100" dist="38100" dir="2700000" algn="tl">
                    <a:srgbClr val="000000">
                      <a:alpha val="43137"/>
                    </a:srgbClr>
                  </a:outerShdw>
                </a:effectLst>
                <a:cs typeface="Calibri" panose="020F0502020204030204" pitchFamily="34" charset="0"/>
              </a:rPr>
              <a:t> also to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Gentiles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6015674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extLst>
              <p:ext uri="{D42A27DB-BD31-4B8C-83A1-F6EECF244321}">
                <p14:modId xmlns:p14="http://schemas.microsoft.com/office/powerpoint/2010/main" val="2535166864"/>
              </p:ext>
            </p:extLst>
          </p:nvPr>
        </p:nvGraphicFramePr>
        <p:xfrm>
          <a:off x="548640" y="685800"/>
          <a:ext cx="11094720" cy="4572000"/>
        </p:xfrm>
        <a:graphic>
          <a:graphicData uri="http://schemas.openxmlformats.org/drawingml/2006/table">
            <a:tbl>
              <a:tblPr firstRow="1" bandRow="1">
                <a:tableStyleId>{5C22544A-7EE6-4342-B048-85BDC9FD1C3A}</a:tableStyleId>
              </a:tblPr>
              <a:tblGrid>
                <a:gridCol w="1920240">
                  <a:extLst>
                    <a:ext uri="{9D8B030D-6E8A-4147-A177-3AD203B41FA5}">
                      <a16:colId xmlns:a16="http://schemas.microsoft.com/office/drawing/2014/main" val="20000"/>
                    </a:ext>
                  </a:extLst>
                </a:gridCol>
                <a:gridCol w="176784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3749040">
                  <a:extLst>
                    <a:ext uri="{9D8B030D-6E8A-4147-A177-3AD203B41FA5}">
                      <a16:colId xmlns:a16="http://schemas.microsoft.com/office/drawing/2014/main" val="20003"/>
                    </a:ext>
                  </a:extLst>
                </a:gridCol>
                <a:gridCol w="2011680">
                  <a:extLst>
                    <a:ext uri="{9D8B030D-6E8A-4147-A177-3AD203B41FA5}">
                      <a16:colId xmlns:a16="http://schemas.microsoft.com/office/drawing/2014/main" val="20004"/>
                    </a:ext>
                  </a:extLst>
                </a:gridCol>
              </a:tblGrid>
              <a:tr h="914400">
                <a:tc gridSpan="5">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9144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Reference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Center</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Person</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Place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Outreach</a:t>
                      </a:r>
                      <a:endParaRPr kumimoji="0" lang="en-US" altLang="en-US" sz="2800" b="1" i="0" u="none" strike="noStrike" cap="none" normalizeH="0" baseline="0" dirty="0">
                        <a:ln>
                          <a:noFill/>
                        </a:ln>
                        <a:solidFill>
                          <a:schemeClr val="bg1"/>
                        </a:solidFill>
                        <a:effectLst/>
                        <a:latin typeface="+mn-lt"/>
                      </a:endParaRPr>
                    </a:p>
                  </a:txBody>
                  <a:tcPr anchor="ctr" horzOverflow="overflow"/>
                </a:tc>
                <a:extLst>
                  <a:ext uri="{0D108BD9-81ED-4DB2-BD59-A6C34878D82A}">
                    <a16:rowId xmlns:a16="http://schemas.microsoft.com/office/drawing/2014/main" val="10000"/>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Acts 1–12</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Peter</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 Judea, Samaria</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Jewish</a:t>
                      </a:r>
                    </a:p>
                  </a:txBody>
                  <a:tcPr anchor="ctr" horzOverflow="overflow"/>
                </a:tc>
                <a:extLst>
                  <a:ext uri="{0D108BD9-81ED-4DB2-BD59-A6C34878D82A}">
                    <a16:rowId xmlns:a16="http://schemas.microsoft.com/office/drawing/2014/main" val="10002"/>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Acts 13–28</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Antioch</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Paul</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Uttermost parts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Gentiles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939697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extLst>
              <p:ext uri="{D42A27DB-BD31-4B8C-83A1-F6EECF244321}">
                <p14:modId xmlns:p14="http://schemas.microsoft.com/office/powerpoint/2010/main" val="3175711688"/>
              </p:ext>
            </p:extLst>
          </p:nvPr>
        </p:nvGraphicFramePr>
        <p:xfrm>
          <a:off x="609600" y="411480"/>
          <a:ext cx="10972800" cy="603504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914400">
                <a:tc gridSpan="2">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rgbClr val="0000CC"/>
                          </a:solidFill>
                          <a:effectLst/>
                          <a:latin typeface="+mn-lt"/>
                        </a:rPr>
                        <a:t>Peter</a:t>
                      </a:r>
                      <a:endParaRPr kumimoji="0" lang="en-US" altLang="en-US" sz="28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chemeClr val="bg1"/>
                          </a:solidFill>
                          <a:effectLst/>
                          <a:latin typeface="+mn-lt"/>
                        </a:rPr>
                        <a:t>Paul</a:t>
                      </a:r>
                      <a:endParaRPr kumimoji="0" lang="en-US" altLang="en-US" sz="28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0"/>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a man lame from birth (3:1-11)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a man lame from birth (14:8-18)</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852068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by shadow (3:15-16)</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by handkerchief (19:11-12)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135070679"/>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Success is a cause of jealousy (5:17)</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Success is a cause of jealousy (13:45)</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Confronts a sorcerer (8:9-24)</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Confronts a sorcerer (13:6-11)</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Raises Dorcas (9:36-41)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Raises Eutychus (20:9-12)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3036090237"/>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Jailed and miraculously freed (12:3-19)</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Jailed and miraculously freed (16:25-34)</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2574615815"/>
                  </a:ext>
                </a:extLst>
              </a:tr>
            </a:tbl>
          </a:graphicData>
        </a:graphic>
      </p:graphicFrame>
    </p:spTree>
    <p:extLst>
      <p:ext uri="{BB962C8B-B14F-4D97-AF65-F5344CB8AC3E}">
        <p14:creationId xmlns:p14="http://schemas.microsoft.com/office/powerpoint/2010/main" val="7663607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DD3D02B3-F7F2-FCDE-37C5-0208F6D0FAAB}"/>
              </a:ext>
            </a:extLst>
          </p:cNvPr>
          <p:cNvSpPr>
            <a:spLocks noGrp="1" noChangeArrowheads="1"/>
          </p:cNvSpPr>
          <p:nvPr>
            <p:ph type="title"/>
          </p:nvPr>
        </p:nvSpPr>
        <p:spPr>
          <a:xfrm>
            <a:off x="838200" y="228601"/>
            <a:ext cx="10515600" cy="9144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TRANSITIONS</a:t>
            </a:r>
          </a:p>
        </p:txBody>
      </p:sp>
      <p:sp>
        <p:nvSpPr>
          <p:cNvPr id="33795" name="Rectangle 3">
            <a:extLst>
              <a:ext uri="{FF2B5EF4-FFF2-40B4-BE49-F238E27FC236}">
                <a16:creationId xmlns:a16="http://schemas.microsoft.com/office/drawing/2014/main" id="{C7FD0D91-6876-802D-666D-E91BC0128C27}"/>
              </a:ext>
            </a:extLst>
          </p:cNvPr>
          <p:cNvSpPr>
            <a:spLocks noGrp="1" noChangeArrowheads="1"/>
          </p:cNvSpPr>
          <p:nvPr>
            <p:ph idx="1"/>
          </p:nvPr>
        </p:nvSpPr>
        <p:spPr>
          <a:xfrm>
            <a:off x="1676400" y="1143001"/>
            <a:ext cx="8839200" cy="4651375"/>
          </a:xfrm>
        </p:spPr>
        <p:txBody>
          <a:bodyPr/>
          <a:lstStyle/>
          <a:p>
            <a:pPr marL="457200" lvl="1" indent="-457200" algn="just" eaLnBrk="0" hangingPunct="0">
              <a:lnSpc>
                <a:spcPct val="100000"/>
              </a:lnSpc>
              <a:spcBef>
                <a:spcPts val="0"/>
              </a:spcBef>
              <a:spcAft>
                <a:spcPts val="3000"/>
              </a:spcAft>
              <a:buClr>
                <a:srgbClr val="00FFFF"/>
              </a:buClr>
              <a:buSzPct val="75000"/>
              <a:buFont typeface="Wingdings" panose="05000000000000000000" pitchFamily="2" charset="2"/>
              <a:buChar char="n"/>
              <a:defRPr/>
            </a:pPr>
            <a:r>
              <a:rPr lang="en-US" altLang="en-US" sz="3200" b="1" dirty="0">
                <a:solidFill>
                  <a:srgbClr val="FFFFCC"/>
                </a:solidFill>
                <a:effectLst>
                  <a:outerShdw blurRad="38100" dist="38100" dir="2700000" algn="tl">
                    <a:srgbClr val="000000">
                      <a:alpha val="43137"/>
                    </a:srgbClr>
                  </a:outerShdw>
                </a:effectLst>
              </a:rPr>
              <a:t>Historical:</a:t>
            </a:r>
            <a:r>
              <a:rPr lang="en-US" altLang="en-US" sz="3200" dirty="0">
                <a:effectLst>
                  <a:outerShdw blurRad="38100" dist="38100" dir="2700000" algn="tl">
                    <a:srgbClr val="000000">
                      <a:alpha val="43137"/>
                    </a:srgbClr>
                  </a:outerShdw>
                </a:effectLst>
              </a:rPr>
              <a:t> from gospels to epistles</a:t>
            </a:r>
          </a:p>
          <a:p>
            <a:pPr marL="457200" lvl="1" indent="-457200" algn="just" eaLnBrk="0" hangingPunct="0">
              <a:lnSpc>
                <a:spcPct val="100000"/>
              </a:lnSpc>
              <a:spcBef>
                <a:spcPts val="0"/>
              </a:spcBef>
              <a:spcAft>
                <a:spcPts val="3000"/>
              </a:spcAft>
              <a:buClr>
                <a:srgbClr val="00FFFF"/>
              </a:buClr>
              <a:buSzPct val="75000"/>
              <a:buFont typeface="Wingdings" panose="05000000000000000000" pitchFamily="2" charset="2"/>
              <a:buChar char="n"/>
              <a:defRPr/>
            </a:pPr>
            <a:r>
              <a:rPr lang="en-US" altLang="en-US" sz="3200" b="1" dirty="0">
                <a:solidFill>
                  <a:srgbClr val="FFFFCC"/>
                </a:solidFill>
                <a:effectLst>
                  <a:outerShdw blurRad="38100" dist="38100" dir="2700000" algn="tl">
                    <a:srgbClr val="000000">
                      <a:alpha val="43137"/>
                    </a:srgbClr>
                  </a:outerShdw>
                </a:effectLst>
              </a:rPr>
              <a:t>Religious:</a:t>
            </a:r>
            <a:r>
              <a:rPr lang="en-US" altLang="en-US" sz="3200" dirty="0">
                <a:effectLst>
                  <a:outerShdw blurRad="38100" dist="38100" dir="2700000" algn="tl">
                    <a:srgbClr val="000000">
                      <a:alpha val="43137"/>
                    </a:srgbClr>
                  </a:outerShdw>
                </a:effectLst>
              </a:rPr>
              <a:t> from Judaism to Christianity</a:t>
            </a:r>
          </a:p>
          <a:p>
            <a:pPr marL="457200" lvl="1" indent="-457200" algn="just" eaLnBrk="0" hangingPunct="0">
              <a:lnSpc>
                <a:spcPct val="100000"/>
              </a:lnSpc>
              <a:spcBef>
                <a:spcPts val="0"/>
              </a:spcBef>
              <a:spcAft>
                <a:spcPts val="3000"/>
              </a:spcAft>
              <a:buClr>
                <a:srgbClr val="00FFFF"/>
              </a:buClr>
              <a:buSzPct val="75000"/>
              <a:buFont typeface="Wingdings" panose="05000000000000000000" pitchFamily="2" charset="2"/>
              <a:buChar char="n"/>
              <a:defRPr/>
            </a:pPr>
            <a:r>
              <a:rPr lang="en-US" altLang="en-US" sz="3200" b="1" dirty="0">
                <a:solidFill>
                  <a:srgbClr val="FFFFCC"/>
                </a:solidFill>
                <a:effectLst>
                  <a:outerShdw blurRad="38100" dist="38100" dir="2700000" algn="tl">
                    <a:srgbClr val="000000">
                      <a:alpha val="43137"/>
                    </a:srgbClr>
                  </a:outerShdw>
                </a:effectLst>
              </a:rPr>
              <a:t>Divine: </a:t>
            </a:r>
            <a:r>
              <a:rPr lang="en-US" altLang="en-US" sz="3200" dirty="0">
                <a:effectLst>
                  <a:outerShdw blurRad="38100" dist="38100" dir="2700000" algn="tl">
                    <a:srgbClr val="000000">
                      <a:alpha val="43137"/>
                    </a:srgbClr>
                  </a:outerShdw>
                </a:effectLst>
              </a:rPr>
              <a:t>from Law to grace</a:t>
            </a:r>
          </a:p>
          <a:p>
            <a:pPr marL="457200" lvl="1" indent="-457200" algn="just" eaLnBrk="0" hangingPunct="0">
              <a:lnSpc>
                <a:spcPct val="100000"/>
              </a:lnSpc>
              <a:spcBef>
                <a:spcPts val="0"/>
              </a:spcBef>
              <a:spcAft>
                <a:spcPts val="3000"/>
              </a:spcAft>
              <a:buClr>
                <a:srgbClr val="00FFFF"/>
              </a:buClr>
              <a:buSzPct val="75000"/>
              <a:buFont typeface="Wingdings" panose="05000000000000000000" pitchFamily="2" charset="2"/>
              <a:buChar char="n"/>
              <a:defRPr/>
            </a:pPr>
            <a:r>
              <a:rPr lang="en-US" altLang="en-US" sz="3200" b="1" dirty="0">
                <a:solidFill>
                  <a:srgbClr val="FFFFCC"/>
                </a:solidFill>
                <a:effectLst>
                  <a:outerShdw blurRad="38100" dist="38100" dir="2700000" algn="tl">
                    <a:srgbClr val="000000">
                      <a:alpha val="43137"/>
                    </a:srgbClr>
                  </a:outerShdw>
                </a:effectLst>
              </a:rPr>
              <a:t>People of God: </a:t>
            </a:r>
            <a:r>
              <a:rPr lang="en-US" altLang="en-US" sz="3200" dirty="0">
                <a:effectLst>
                  <a:outerShdw blurRad="38100" dist="38100" dir="2700000" algn="tl">
                    <a:srgbClr val="000000">
                      <a:alpha val="43137"/>
                    </a:srgbClr>
                  </a:outerShdw>
                </a:effectLst>
              </a:rPr>
              <a:t>from Jews to Gentiles</a:t>
            </a:r>
          </a:p>
          <a:p>
            <a:pPr marL="457200" lvl="1" indent="-457200" algn="just" eaLnBrk="0" hangingPunct="0">
              <a:lnSpc>
                <a:spcPct val="100000"/>
              </a:lnSpc>
              <a:spcBef>
                <a:spcPts val="0"/>
              </a:spcBef>
              <a:spcAft>
                <a:spcPts val="3000"/>
              </a:spcAft>
              <a:buClr>
                <a:srgbClr val="00FFFF"/>
              </a:buClr>
              <a:buSzPct val="75000"/>
              <a:buFont typeface="Wingdings" panose="05000000000000000000" pitchFamily="2" charset="2"/>
              <a:buChar char="n"/>
              <a:defRPr/>
            </a:pPr>
            <a:r>
              <a:rPr lang="en-US" altLang="en-US" sz="3200" b="1" dirty="0">
                <a:solidFill>
                  <a:srgbClr val="FFFFCC"/>
                </a:solidFill>
                <a:effectLst>
                  <a:outerShdw blurRad="38100" dist="38100" dir="2700000" algn="tl">
                    <a:srgbClr val="000000">
                      <a:alpha val="43137"/>
                    </a:srgbClr>
                  </a:outerShdw>
                </a:effectLst>
              </a:rPr>
              <a:t>Program of God: </a:t>
            </a:r>
            <a:r>
              <a:rPr lang="en-US" altLang="en-US" sz="3200" dirty="0">
                <a:effectLst>
                  <a:outerShdw blurRad="38100" dist="38100" dir="2700000" algn="tl">
                    <a:srgbClr val="000000">
                      <a:alpha val="43137"/>
                    </a:srgbClr>
                  </a:outerShdw>
                </a:effectLst>
              </a:rPr>
              <a:t>from kingdom (Israel) to church</a:t>
            </a:r>
          </a:p>
          <a:p>
            <a:pPr marL="457200" lvl="1" indent="-457200" algn="just" eaLnBrk="0" hangingPunct="0">
              <a:lnSpc>
                <a:spcPct val="100000"/>
              </a:lnSpc>
              <a:spcBef>
                <a:spcPts val="0"/>
              </a:spcBef>
              <a:spcAft>
                <a:spcPts val="3000"/>
              </a:spcAft>
              <a:buClr>
                <a:srgbClr val="00FFFF"/>
              </a:buClr>
              <a:buSzPct val="75000"/>
              <a:buFont typeface="Wingdings" panose="05000000000000000000" pitchFamily="2" charset="2"/>
              <a:buChar char="n"/>
              <a:defRPr/>
            </a:pPr>
            <a:r>
              <a:rPr lang="en-US" altLang="en-US" sz="3200" b="1" dirty="0">
                <a:solidFill>
                  <a:srgbClr val="FFFFCC"/>
                </a:solidFill>
                <a:effectLst>
                  <a:outerShdw blurRad="38100" dist="38100" dir="2700000" algn="tl">
                    <a:srgbClr val="000000">
                      <a:alpha val="43137"/>
                    </a:srgbClr>
                  </a:outerShdw>
                </a:effectLst>
              </a:rPr>
              <a:t>Leadership: </a:t>
            </a:r>
            <a:r>
              <a:rPr lang="en-US" altLang="en-US" sz="3200" dirty="0">
                <a:effectLst>
                  <a:outerShdw blurRad="38100" dist="38100" dir="2700000" algn="tl">
                    <a:srgbClr val="000000">
                      <a:alpha val="43137"/>
                    </a:srgbClr>
                  </a:outerShdw>
                </a:effectLst>
              </a:rPr>
              <a:t>from Christ to apostles</a:t>
            </a:r>
            <a:endParaRPr lang="en-US" altLang="en-US" dirty="0"/>
          </a:p>
        </p:txBody>
      </p:sp>
      <p:pic>
        <p:nvPicPr>
          <p:cNvPr id="3" name="Picture 2">
            <a:extLst>
              <a:ext uri="{FF2B5EF4-FFF2-40B4-BE49-F238E27FC236}">
                <a16:creationId xmlns:a16="http://schemas.microsoft.com/office/drawing/2014/main" id="{C856A5D0-2DEA-0B6B-8174-447141283352}"/>
              </a:ext>
            </a:extLst>
          </p:cNvPr>
          <p:cNvPicPr>
            <a:picLocks noChangeAspect="1"/>
          </p:cNvPicPr>
          <p:nvPr/>
        </p:nvPicPr>
        <p:blipFill>
          <a:blip r:embed="rId2"/>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20718086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a:extLst>
              <a:ext uri="{FF2B5EF4-FFF2-40B4-BE49-F238E27FC236}">
                <a16:creationId xmlns:a16="http://schemas.microsoft.com/office/drawing/2014/main" id="{4626C4BB-BE82-42CF-8C07-CB8533ABD8F4}"/>
              </a:ext>
            </a:extLst>
          </p:cNvPr>
          <p:cNvSpPr>
            <a:spLocks noGrp="1" noChangeArrowheads="1"/>
          </p:cNvSpPr>
          <p:nvPr>
            <p:ph type="body" idx="1"/>
          </p:nvPr>
        </p:nvSpPr>
        <p:spPr>
          <a:xfrm>
            <a:off x="609601" y="1600201"/>
            <a:ext cx="10972800" cy="3276599"/>
          </a:xfrm>
        </p:spPr>
        <p:txBody>
          <a:bodyPr/>
          <a:lstStyle/>
          <a:p>
            <a:pPr marL="0" indent="0" algn="just">
              <a:lnSpc>
                <a:spcPct val="100000"/>
              </a:lnSpc>
              <a:spcBef>
                <a:spcPts val="0"/>
              </a:spcBef>
              <a:buNone/>
              <a:defRPr/>
            </a:pPr>
            <a:r>
              <a:rPr lang="en-US" sz="3200" dirty="0">
                <a:effectLst>
                  <a:outerShdw blurRad="38100" dist="38100" dir="2700000" algn="tl">
                    <a:srgbClr val="000000">
                      <a:alpha val="43137"/>
                    </a:srgbClr>
                  </a:outerShdw>
                </a:effectLst>
              </a:rPr>
              <a:t>“It is difficult to explain why Luke does not use the term if the kingdom is being inaugurated. He employs it forty-five times in the gospel. . . . [O]ne would expect Luke to use the word if such a startling thing as the inauguration of the kingdom had taken place. </a:t>
            </a:r>
            <a:r>
              <a:rPr lang="en-US" sz="3200" b="1" u="sng" dirty="0">
                <a:solidFill>
                  <a:srgbClr val="FFFFCC"/>
                </a:solidFill>
                <a:effectLst>
                  <a:outerShdw blurRad="38100" dist="38100" dir="2700000" algn="tl">
                    <a:srgbClr val="000000">
                      <a:alpha val="43137"/>
                    </a:srgbClr>
                  </a:outerShdw>
                </a:effectLst>
              </a:rPr>
              <a:t>The fact that Luke uses kingdom only eight times in Acts after such heavy usage in his gospel implies that the kingdom had not begun but was in fact, postponed</a:t>
            </a:r>
            <a:r>
              <a:rPr lang="en-US" sz="3200" dirty="0">
                <a:effectLst>
                  <a:outerShdw blurRad="38100" dist="38100" dir="2700000" algn="tl">
                    <a:srgbClr val="000000">
                      <a:alpha val="43137"/>
                    </a:srgbClr>
                  </a:outerShdw>
                </a:effectLst>
              </a:rPr>
              <a:t>.”</a:t>
            </a:r>
          </a:p>
        </p:txBody>
      </p:sp>
      <p:pic>
        <p:nvPicPr>
          <p:cNvPr id="4" name="Picture 3">
            <a:extLst>
              <a:ext uri="{FF2B5EF4-FFF2-40B4-BE49-F238E27FC236}">
                <a16:creationId xmlns:a16="http://schemas.microsoft.com/office/drawing/2014/main" id="{E0A2F5D2-6706-4C23-84E8-6E6DA068F6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20717" y="5242560"/>
            <a:ext cx="2550567" cy="14630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a16="http://schemas.microsoft.com/office/drawing/2014/main" id="{E5BB2372-8305-4372-81FE-8A6DFCA8AA1F}"/>
              </a:ext>
            </a:extLst>
          </p:cNvPr>
          <p:cNvSpPr/>
          <p:nvPr/>
        </p:nvSpPr>
        <p:spPr>
          <a:xfrm>
            <a:off x="1524001" y="228601"/>
            <a:ext cx="9143999" cy="1215717"/>
          </a:xfrm>
          <a:prstGeom prst="rect">
            <a:avLst/>
          </a:prstGeom>
        </p:spPr>
        <p:txBody>
          <a:bodyPr wrap="square">
            <a:spAutoFit/>
          </a:bodyPr>
          <a:lstStyle/>
          <a:p>
            <a:pPr algn="ctr">
              <a:spcAft>
                <a:spcPts val="600"/>
              </a:spcAft>
            </a:pPr>
            <a:r>
              <a:rPr lang="en-US" sz="3200" dirty="0">
                <a:solidFill>
                  <a:srgbClr val="00FFFF"/>
                </a:solidFill>
                <a:effectLst>
                  <a:outerShdw blurRad="38100" dist="38100" dir="2700000" algn="tl">
                    <a:srgbClr val="000000">
                      <a:alpha val="43137"/>
                    </a:srgbClr>
                  </a:outerShdw>
                </a:effectLst>
                <a:ea typeface="+mj-ea"/>
                <a:cs typeface="+mj-cs"/>
              </a:rPr>
              <a:t>Stanley D. Toussaint </a:t>
            </a:r>
          </a:p>
          <a:p>
            <a:pPr algn="ctr"/>
            <a:r>
              <a:rPr lang="en-US" dirty="0">
                <a:effectLst>
                  <a:outerShdw blurRad="38100" dist="38100" dir="2700000" algn="tl">
                    <a:srgbClr val="000000">
                      <a:alpha val="43137"/>
                    </a:srgbClr>
                  </a:outerShdw>
                </a:effectLst>
              </a:rPr>
              <a:t>“Israel and the Church of a Traditional Dispensationalist,” in </a:t>
            </a:r>
            <a:r>
              <a:rPr lang="en-US" i="1" dirty="0">
                <a:effectLst>
                  <a:outerShdw blurRad="38100" dist="38100" dir="2700000" algn="tl">
                    <a:srgbClr val="000000">
                      <a:alpha val="43137"/>
                    </a:srgbClr>
                  </a:outerShdw>
                </a:effectLst>
              </a:rPr>
              <a:t>Three Central Issues in Contemporary Dispensationalism</a:t>
            </a:r>
            <a:r>
              <a:rPr lang="en-US" dirty="0">
                <a:effectLst>
                  <a:outerShdw blurRad="38100" dist="38100" dir="2700000" algn="tl">
                    <a:srgbClr val="000000">
                      <a:alpha val="43137"/>
                    </a:srgbClr>
                  </a:outerShdw>
                </a:effectLst>
              </a:rPr>
              <a:t>, ed. Herbert W. Bateman (Grand Rapids: Kregel, 1999), 242. </a:t>
            </a:r>
            <a:endParaRPr lang="en-US" dirty="0">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25350433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B55DDF-5A55-76A7-93EA-5AC355C4C6F5}"/>
              </a:ext>
            </a:extLst>
          </p:cNvPr>
          <p:cNvPicPr>
            <a:picLocks noChangeAspect="1"/>
          </p:cNvPicPr>
          <p:nvPr/>
        </p:nvPicPr>
        <p:blipFill rotWithShape="1">
          <a:blip r:embed="rId2"/>
          <a:srcRect l="5375" t="3473" r="5043" b="3936"/>
          <a:stretch/>
        </p:blipFill>
        <p:spPr>
          <a:xfrm>
            <a:off x="4038600" y="137160"/>
            <a:ext cx="411480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046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D19462B-AB64-FEAA-CB6A-8BA8A2221C27}"/>
              </a:ext>
            </a:extLst>
          </p:cNvPr>
          <p:cNvSpPr>
            <a:spLocks noGrp="1" noChangeArrowheads="1"/>
          </p:cNvSpPr>
          <p:nvPr>
            <p:ph type="title"/>
          </p:nvPr>
        </p:nvSpPr>
        <p:spPr>
          <a:xfrm>
            <a:off x="838200" y="228600"/>
            <a:ext cx="10515600" cy="868363"/>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Introductory Matters</a:t>
            </a:r>
          </a:p>
        </p:txBody>
      </p:sp>
      <p:sp>
        <p:nvSpPr>
          <p:cNvPr id="3075" name="Rectangle 3">
            <a:extLst>
              <a:ext uri="{FF2B5EF4-FFF2-40B4-BE49-F238E27FC236}">
                <a16:creationId xmlns:a16="http://schemas.microsoft.com/office/drawing/2014/main" id="{4AA1306F-D081-BE45-155C-DA71BD2CADEA}"/>
              </a:ext>
            </a:extLst>
          </p:cNvPr>
          <p:cNvSpPr>
            <a:spLocks noGrp="1" noChangeArrowheads="1"/>
          </p:cNvSpPr>
          <p:nvPr>
            <p:ph idx="1"/>
          </p:nvPr>
        </p:nvSpPr>
        <p:spPr>
          <a:xfrm>
            <a:off x="838200" y="1600200"/>
            <a:ext cx="4800600" cy="4351338"/>
          </a:xfrm>
        </p:spPr>
        <p:txBody>
          <a:bodyPr rtlCol="0">
            <a:noAutofit/>
          </a:bodyPr>
          <a:lstStyle/>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Title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Authorship</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Biography</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Place of writing</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Recipient</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Purpose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Message</a:t>
            </a:r>
          </a:p>
        </p:txBody>
      </p:sp>
      <p:sp>
        <p:nvSpPr>
          <p:cNvPr id="2" name="Rectangle 3">
            <a:extLst>
              <a:ext uri="{FF2B5EF4-FFF2-40B4-BE49-F238E27FC236}">
                <a16:creationId xmlns:a16="http://schemas.microsoft.com/office/drawing/2014/main" id="{D43591D8-A60F-28BE-07C2-93BC7C99E32E}"/>
              </a:ext>
            </a:extLst>
          </p:cNvPr>
          <p:cNvSpPr txBox="1">
            <a:spLocks noChangeArrowheads="1"/>
          </p:cNvSpPr>
          <p:nvPr/>
        </p:nvSpPr>
        <p:spPr bwMode="auto">
          <a:xfrm>
            <a:off x="7010400" y="1603375"/>
            <a:ext cx="45720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Method</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Sources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Date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Structure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Scope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Themes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Unique characteristics</a:t>
            </a:r>
          </a:p>
        </p:txBody>
      </p:sp>
      <p:pic>
        <p:nvPicPr>
          <p:cNvPr id="4" name="Picture 3">
            <a:extLst>
              <a:ext uri="{FF2B5EF4-FFF2-40B4-BE49-F238E27FC236}">
                <a16:creationId xmlns:a16="http://schemas.microsoft.com/office/drawing/2014/main" id="{047F59C2-8ED5-098A-77D1-82BC00A07A5B}"/>
              </a:ext>
            </a:extLst>
          </p:cNvPr>
          <p:cNvPicPr>
            <a:picLocks noChangeAspect="1"/>
          </p:cNvPicPr>
          <p:nvPr/>
        </p:nvPicPr>
        <p:blipFill>
          <a:blip r:embed="rId2"/>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28309612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D19462B-AB64-FEAA-CB6A-8BA8A2221C27}"/>
              </a:ext>
            </a:extLst>
          </p:cNvPr>
          <p:cNvSpPr>
            <a:spLocks noGrp="1" noChangeArrowheads="1"/>
          </p:cNvSpPr>
          <p:nvPr>
            <p:ph type="title"/>
          </p:nvPr>
        </p:nvSpPr>
        <p:spPr>
          <a:xfrm>
            <a:off x="838200" y="228600"/>
            <a:ext cx="10515600" cy="868363"/>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Introductory Matters</a:t>
            </a:r>
          </a:p>
        </p:txBody>
      </p:sp>
      <p:sp>
        <p:nvSpPr>
          <p:cNvPr id="3075" name="Rectangle 3">
            <a:extLst>
              <a:ext uri="{FF2B5EF4-FFF2-40B4-BE49-F238E27FC236}">
                <a16:creationId xmlns:a16="http://schemas.microsoft.com/office/drawing/2014/main" id="{4AA1306F-D081-BE45-155C-DA71BD2CADEA}"/>
              </a:ext>
            </a:extLst>
          </p:cNvPr>
          <p:cNvSpPr>
            <a:spLocks noGrp="1" noChangeArrowheads="1"/>
          </p:cNvSpPr>
          <p:nvPr>
            <p:ph idx="1"/>
          </p:nvPr>
        </p:nvSpPr>
        <p:spPr>
          <a:xfrm>
            <a:off x="838200" y="1600200"/>
            <a:ext cx="4800600" cy="4351338"/>
          </a:xfrm>
        </p:spPr>
        <p:txBody>
          <a:bodyPr rtlCol="0">
            <a:noAutofit/>
          </a:bodyPr>
          <a:lstStyle/>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Title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Authorship</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Biography</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Place of writing</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Recipient</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Purpose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Message</a:t>
            </a:r>
          </a:p>
        </p:txBody>
      </p:sp>
      <p:sp>
        <p:nvSpPr>
          <p:cNvPr id="2" name="Rectangle 3">
            <a:extLst>
              <a:ext uri="{FF2B5EF4-FFF2-40B4-BE49-F238E27FC236}">
                <a16:creationId xmlns:a16="http://schemas.microsoft.com/office/drawing/2014/main" id="{D43591D8-A60F-28BE-07C2-93BC7C99E32E}"/>
              </a:ext>
            </a:extLst>
          </p:cNvPr>
          <p:cNvSpPr txBox="1">
            <a:spLocks noChangeArrowheads="1"/>
          </p:cNvSpPr>
          <p:nvPr/>
        </p:nvSpPr>
        <p:spPr bwMode="auto">
          <a:xfrm>
            <a:off x="7010400" y="1603375"/>
            <a:ext cx="45720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Method</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Sources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Date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Structure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Scope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Themes</a:t>
            </a:r>
          </a:p>
          <a:p>
            <a:pPr marL="457200" indent="-457200" defTabSz="91440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Unique characteristics</a:t>
            </a:r>
          </a:p>
        </p:txBody>
      </p:sp>
      <p:pic>
        <p:nvPicPr>
          <p:cNvPr id="4" name="Picture 3">
            <a:extLst>
              <a:ext uri="{FF2B5EF4-FFF2-40B4-BE49-F238E27FC236}">
                <a16:creationId xmlns:a16="http://schemas.microsoft.com/office/drawing/2014/main" id="{9EFD79C8-57B0-DAEF-7CA1-EB1E7FE5F548}"/>
              </a:ext>
            </a:extLst>
          </p:cNvPr>
          <p:cNvPicPr>
            <a:picLocks noChangeAspect="1"/>
          </p:cNvPicPr>
          <p:nvPr/>
        </p:nvPicPr>
        <p:blipFill>
          <a:blip r:embed="rId2"/>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17849749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3C94EDF5-8465-76A3-0EFB-7904E86E528D}"/>
              </a:ext>
            </a:extLst>
          </p:cNvPr>
          <p:cNvSpPr>
            <a:spLocks noGrp="1" noChangeArrowheads="1"/>
          </p:cNvSpPr>
          <p:nvPr>
            <p:ph type="title"/>
          </p:nvPr>
        </p:nvSpPr>
        <p:spPr>
          <a:xfrm>
            <a:off x="838200" y="228601"/>
            <a:ext cx="10515600" cy="9144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Unique Characteristics</a:t>
            </a:r>
          </a:p>
        </p:txBody>
      </p:sp>
      <p:sp>
        <p:nvSpPr>
          <p:cNvPr id="32771" name="Rectangle 3">
            <a:extLst>
              <a:ext uri="{FF2B5EF4-FFF2-40B4-BE49-F238E27FC236}">
                <a16:creationId xmlns:a16="http://schemas.microsoft.com/office/drawing/2014/main" id="{2B1E76CC-98AE-6AFA-1301-C820E4BE99CD}"/>
              </a:ext>
            </a:extLst>
          </p:cNvPr>
          <p:cNvSpPr>
            <a:spLocks noGrp="1" noChangeArrowheads="1"/>
          </p:cNvSpPr>
          <p:nvPr>
            <p:ph idx="1"/>
          </p:nvPr>
        </p:nvSpPr>
        <p:spPr>
          <a:xfrm>
            <a:off x="597408" y="1253331"/>
            <a:ext cx="10744200" cy="4351338"/>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Sermons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Miracles wrought by the Holy Spirit</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Background for Pauline letters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Accurate history</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Places and names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Volume</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Gentile</a:t>
            </a:r>
          </a:p>
        </p:txBody>
      </p:sp>
      <p:pic>
        <p:nvPicPr>
          <p:cNvPr id="3" name="Picture 2">
            <a:extLst>
              <a:ext uri="{FF2B5EF4-FFF2-40B4-BE49-F238E27FC236}">
                <a16:creationId xmlns:a16="http://schemas.microsoft.com/office/drawing/2014/main" id="{C887C76F-502E-D02B-6D5B-F8D1CFF802C7}"/>
              </a:ext>
            </a:extLst>
          </p:cNvPr>
          <p:cNvPicPr>
            <a:picLocks noChangeAspect="1"/>
          </p:cNvPicPr>
          <p:nvPr/>
        </p:nvPicPr>
        <p:blipFill>
          <a:blip r:embed="rId2"/>
          <a:stretch>
            <a:fillRect/>
          </a:stretch>
        </p:blipFill>
        <p:spPr>
          <a:xfrm>
            <a:off x="7391400" y="2057400"/>
            <a:ext cx="4203192"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09D1E721-1071-93F4-DB8B-73EDF4EC0D81}"/>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4">
            <a:extLst>
              <a:ext uri="{FF2B5EF4-FFF2-40B4-BE49-F238E27FC236}">
                <a16:creationId xmlns:a16="http://schemas.microsoft.com/office/drawing/2014/main" id="{7B3667B5-1AF9-4420-AA2C-FE2F7AF62B8E}"/>
              </a:ext>
            </a:extLst>
          </p:cNvPr>
          <p:cNvSpPr>
            <a:spLocks noGrp="1" noChangeArrowheads="1"/>
          </p:cNvSpPr>
          <p:nvPr>
            <p:ph type="title" idx="4294967295"/>
          </p:nvPr>
        </p:nvSpPr>
        <p:spPr>
          <a:xfrm>
            <a:off x="2628900" y="228600"/>
            <a:ext cx="6934200" cy="8382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Order of Paul’s Letters</a:t>
            </a:r>
          </a:p>
        </p:txBody>
      </p:sp>
      <p:sp>
        <p:nvSpPr>
          <p:cNvPr id="6" name="Content Placeholder 5">
            <a:extLst>
              <a:ext uri="{FF2B5EF4-FFF2-40B4-BE49-F238E27FC236}">
                <a16:creationId xmlns:a16="http://schemas.microsoft.com/office/drawing/2014/main" id="{B26729D2-66B6-4C03-8002-98465833BF64}"/>
              </a:ext>
            </a:extLst>
          </p:cNvPr>
          <p:cNvSpPr>
            <a:spLocks noGrp="1"/>
          </p:cNvSpPr>
          <p:nvPr>
            <p:ph idx="4294967295"/>
          </p:nvPr>
        </p:nvSpPr>
        <p:spPr>
          <a:xfrm>
            <a:off x="609600" y="1371600"/>
            <a:ext cx="6400800" cy="4648200"/>
          </a:xfrm>
        </p:spPr>
        <p:txBody>
          <a:bodyPr/>
          <a:lstStyle/>
          <a:p>
            <a:pPr marL="571500" indent="-571500">
              <a:spcBef>
                <a:spcPts val="0"/>
              </a:spcBef>
              <a:spcAft>
                <a:spcPts val="1200"/>
              </a:spcAft>
              <a:buClr>
                <a:srgbClr val="00FFFF"/>
              </a:buClr>
              <a:buSzPct val="100000"/>
              <a:buFont typeface="Wingdings" panose="05000000000000000000" pitchFamily="2" charset="2"/>
              <a:buAutoNum type="arabi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Galatians (A.D. 49)</a:t>
            </a:r>
          </a:p>
          <a:p>
            <a:pPr marL="571500" indent="-571500">
              <a:spcBef>
                <a:spcPts val="0"/>
              </a:spcBef>
              <a:spcAft>
                <a:spcPts val="1200"/>
              </a:spcAft>
              <a:buClr>
                <a:srgbClr val="00FFFF"/>
              </a:buClr>
              <a:buSzPct val="100000"/>
              <a:buFont typeface="Wingdings" panose="05000000000000000000" pitchFamily="2" charset="2"/>
              <a:buAutoNum type="arabi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 Thessalonians (A.D. 51)</a:t>
            </a:r>
          </a:p>
          <a:p>
            <a:pPr marL="571500" indent="-571500">
              <a:spcBef>
                <a:spcPts val="0"/>
              </a:spcBef>
              <a:spcAft>
                <a:spcPts val="1200"/>
              </a:spcAft>
              <a:buClr>
                <a:srgbClr val="00FFFF"/>
              </a:buClr>
              <a:buSzPct val="100000"/>
              <a:buFont typeface="Wingdings" panose="05000000000000000000" pitchFamily="2" charset="2"/>
              <a:buAutoNum type="arabi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 Corinthians (A.D. 56)</a:t>
            </a:r>
          </a:p>
          <a:p>
            <a:pPr marL="571500" indent="-571500">
              <a:spcBef>
                <a:spcPts val="0"/>
              </a:spcBef>
              <a:spcAft>
                <a:spcPts val="1200"/>
              </a:spcAft>
              <a:buClr>
                <a:srgbClr val="00FFFF"/>
              </a:buClr>
              <a:buSzPct val="100000"/>
              <a:buFont typeface="Wingdings" panose="05000000000000000000" pitchFamily="2" charset="2"/>
              <a:buAutoNum type="arabi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Romans (A.D. 57)</a:t>
            </a:r>
          </a:p>
          <a:p>
            <a:pPr marL="571500" indent="-571500">
              <a:spcBef>
                <a:spcPts val="0"/>
              </a:spcBef>
              <a:spcAft>
                <a:spcPts val="1200"/>
              </a:spcAft>
              <a:buClr>
                <a:srgbClr val="00FFFF"/>
              </a:buClr>
              <a:buSzPct val="100000"/>
              <a:buFont typeface="Wingdings" panose="05000000000000000000" pitchFamily="2" charset="2"/>
              <a:buAutoNum type="arabi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Ephesians, Colossians, Philemon, Philippians (A.D. 60‒62)</a:t>
            </a:r>
          </a:p>
          <a:p>
            <a:pPr marL="571500" indent="-571500">
              <a:spcBef>
                <a:spcPts val="0"/>
              </a:spcBef>
              <a:spcAft>
                <a:spcPts val="1200"/>
              </a:spcAft>
              <a:buClr>
                <a:srgbClr val="00FFFF"/>
              </a:buClr>
              <a:buSzPct val="100000"/>
              <a:buFont typeface="Wingdings" panose="05000000000000000000" pitchFamily="2" charset="2"/>
              <a:buAutoNum type="arabi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Timothy, Titus (A.D. 62‒66)</a:t>
            </a:r>
          </a:p>
          <a:p>
            <a:pPr marL="571500" indent="-571500">
              <a:spcBef>
                <a:spcPts val="0"/>
              </a:spcBef>
              <a:spcAft>
                <a:spcPts val="1200"/>
              </a:spcAft>
              <a:buClr>
                <a:srgbClr val="00FFFF"/>
              </a:buClr>
              <a:buSzPct val="100000"/>
              <a:buFont typeface="Wingdings" panose="05000000000000000000" pitchFamily="2" charset="2"/>
              <a:buAutoNum type="arabi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Timothy (A.D. 67)</a:t>
            </a:r>
          </a:p>
        </p:txBody>
      </p:sp>
      <p:pic>
        <p:nvPicPr>
          <p:cNvPr id="5" name="Picture 4">
            <a:extLst>
              <a:ext uri="{FF2B5EF4-FFF2-40B4-BE49-F238E27FC236}">
                <a16:creationId xmlns:a16="http://schemas.microsoft.com/office/drawing/2014/main" id="{30E4F5A9-A18A-E20C-D6E7-DEE0416EE7F5}"/>
              </a:ext>
            </a:extLst>
          </p:cNvPr>
          <p:cNvPicPr>
            <a:picLocks noChangeAspect="1"/>
          </p:cNvPicPr>
          <p:nvPr/>
        </p:nvPicPr>
        <p:blipFill>
          <a:blip r:embed="rId2"/>
          <a:stretch>
            <a:fillRect/>
          </a:stretch>
        </p:blipFill>
        <p:spPr>
          <a:xfrm>
            <a:off x="8305800" y="1524000"/>
            <a:ext cx="3252638" cy="4114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extLst>
              <p:ext uri="{D42A27DB-BD31-4B8C-83A1-F6EECF244321}">
                <p14:modId xmlns:p14="http://schemas.microsoft.com/office/powerpoint/2010/main" val="1748386651"/>
              </p:ext>
            </p:extLst>
          </p:nvPr>
        </p:nvGraphicFramePr>
        <p:xfrm>
          <a:off x="609600" y="121920"/>
          <a:ext cx="10972800" cy="6583680"/>
        </p:xfrm>
        <a:graphic>
          <a:graphicData uri="http://schemas.openxmlformats.org/drawingml/2006/table">
            <a:tbl>
              <a:tblPr firstRow="1" bandRow="1">
                <a:tableStyleId>{5C22544A-7EE6-4342-B048-85BDC9FD1C3A}</a:tableStyleId>
              </a:tblPr>
              <a:tblGrid>
                <a:gridCol w="219456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2194560">
                  <a:extLst>
                    <a:ext uri="{9D8B030D-6E8A-4147-A177-3AD203B41FA5}">
                      <a16:colId xmlns:a16="http://schemas.microsoft.com/office/drawing/2014/main" val="20002"/>
                    </a:ext>
                  </a:extLst>
                </a:gridCol>
                <a:gridCol w="2194560">
                  <a:extLst>
                    <a:ext uri="{9D8B030D-6E8A-4147-A177-3AD203B41FA5}">
                      <a16:colId xmlns:a16="http://schemas.microsoft.com/office/drawing/2014/main" val="20003"/>
                    </a:ext>
                  </a:extLst>
                </a:gridCol>
                <a:gridCol w="2194560">
                  <a:extLst>
                    <a:ext uri="{9D8B030D-6E8A-4147-A177-3AD203B41FA5}">
                      <a16:colId xmlns:a16="http://schemas.microsoft.com/office/drawing/2014/main" val="20004"/>
                    </a:ext>
                  </a:extLst>
                </a:gridCol>
              </a:tblGrid>
              <a:tr h="822960">
                <a:tc gridSpan="5">
                  <a:txBody>
                    <a:bodyPr/>
                    <a:lstStyle/>
                    <a:p>
                      <a:pPr algn="ctr"/>
                      <a:r>
                        <a:rPr lang="en-US" altLang="en-US" sz="3600" b="0" kern="1200" dirty="0">
                          <a:solidFill>
                            <a:schemeClr val="tx1"/>
                          </a:solidFill>
                          <a:effectLst>
                            <a:outerShdw blurRad="38100" dist="38100" dir="2700000" algn="tl">
                              <a:srgbClr val="000000">
                                <a:alpha val="43137"/>
                              </a:srgbClr>
                            </a:outerShdw>
                          </a:effectLst>
                        </a:rPr>
                        <a:t>Paul’s Ministry Chronology</a:t>
                      </a:r>
                      <a:endParaRPr lang="en-US" sz="3600" b="0" kern="12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141638253"/>
                  </a:ext>
                </a:extLst>
              </a:tr>
              <a:tr h="822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dirty="0"/>
                        <a:t># of books</a:t>
                      </a:r>
                      <a:endParaRPr lang="en-US" sz="26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dirty="0"/>
                        <a:t>Journey</a:t>
                      </a:r>
                      <a:endParaRPr lang="en-US" sz="26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dirty="0"/>
                        <a:t>Acts</a:t>
                      </a:r>
                      <a:endParaRPr lang="en-US" sz="26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2600" b="1" dirty="0"/>
                        <a:t>Date</a:t>
                      </a:r>
                      <a:endParaRPr lang="en-US" sz="26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2600" b="1" dirty="0"/>
                        <a:t>Books</a:t>
                      </a:r>
                      <a:endParaRPr lang="en-US" sz="2600" dirty="0">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0"/>
                  </a:ext>
                </a:extLst>
              </a:tr>
              <a:tr h="822960">
                <a:tc>
                  <a:txBody>
                    <a:bodyPr/>
                    <a:lstStyle/>
                    <a:p>
                      <a:pPr algn="ctr"/>
                      <a:r>
                        <a:rPr lang="en-US" sz="2400" b="0" dirty="0"/>
                        <a:t>1</a:t>
                      </a:r>
                      <a:endParaRPr lang="en-US" sz="2400" b="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2400" b="0" dirty="0"/>
                        <a:t>1</a:t>
                      </a:r>
                      <a:endParaRPr lang="en-US" sz="2400" b="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2400" b="0" dirty="0"/>
                        <a:t>13–14</a:t>
                      </a:r>
                      <a:endParaRPr lang="en-US" sz="2400" b="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2400" b="0" dirty="0"/>
                        <a:t>48–49</a:t>
                      </a:r>
                      <a:endParaRPr lang="en-US" sz="2400" b="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2400" b="0" dirty="0"/>
                        <a:t>Gal</a:t>
                      </a:r>
                      <a:endParaRPr lang="en-US" sz="2400" b="0" dirty="0">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2"/>
                  </a:ext>
                </a:extLst>
              </a:tr>
              <a:tr h="822960">
                <a:tc>
                  <a:txBody>
                    <a:bodyPr/>
                    <a:lstStyle/>
                    <a:p>
                      <a:pPr marL="0" algn="ctr" defTabSz="914400" rtl="0" eaLnBrk="1" latinLnBrk="0" hangingPunct="1"/>
                      <a:r>
                        <a:rPr lang="en-US" sz="2400" b="0" kern="1200" dirty="0">
                          <a:solidFill>
                            <a:schemeClr val="dk1"/>
                          </a:solidFill>
                        </a:rPr>
                        <a:t>2</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algn="ctr" defTabSz="914400" rtl="0" eaLnBrk="1" latinLnBrk="0" hangingPunct="1"/>
                      <a:r>
                        <a:rPr lang="en-US" sz="2400" b="0" kern="1200" dirty="0">
                          <a:solidFill>
                            <a:schemeClr val="dk1"/>
                          </a:solidFill>
                        </a:rPr>
                        <a:t>2</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algn="ctr" defTabSz="914400" rtl="0" eaLnBrk="1" latinLnBrk="0" hangingPunct="1"/>
                      <a:r>
                        <a:rPr lang="en-US" sz="2400" b="0" kern="1200" dirty="0">
                          <a:solidFill>
                            <a:schemeClr val="dk1"/>
                          </a:solidFill>
                        </a:rPr>
                        <a:t>15:36–18:22</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algn="ctr" defTabSz="914400" rtl="0" eaLnBrk="1" latinLnBrk="0" hangingPunct="1"/>
                      <a:r>
                        <a:rPr lang="en-US" sz="2400" b="0" kern="1200" dirty="0">
                          <a:solidFill>
                            <a:schemeClr val="dk1"/>
                          </a:solidFill>
                        </a:rPr>
                        <a:t>50–52</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algn="ctr" defTabSz="914400" rtl="0" eaLnBrk="1" latinLnBrk="0" hangingPunct="1"/>
                      <a:r>
                        <a:rPr lang="en-US" sz="2400" b="0" kern="1200" dirty="0">
                          <a:solidFill>
                            <a:schemeClr val="dk1"/>
                          </a:solidFill>
                        </a:rPr>
                        <a:t>1–2 </a:t>
                      </a:r>
                      <a:r>
                        <a:rPr lang="en-US" sz="2400" b="0" kern="1200" dirty="0" err="1">
                          <a:solidFill>
                            <a:schemeClr val="dk1"/>
                          </a:solidFill>
                        </a:rPr>
                        <a:t>Thess</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3"/>
                  </a:ext>
                </a:extLst>
              </a:tr>
              <a:tr h="822960">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rPr>
                        <a:t>3</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rPr>
                        <a:t>3</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rPr>
                        <a:t>18:23–21:17</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rPr>
                        <a:t>53–57</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rPr>
                        <a:t>1–2 Cor, Rom</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618677034"/>
                  </a:ext>
                </a:extLst>
              </a:tr>
              <a:tr h="822960">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rPr>
                        <a:t>4</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rPr>
                        <a:t>4</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rPr>
                        <a:t>28:16-31</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rPr>
                        <a:t>60–62</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rPr>
                        <a:t>Eph, Col, </a:t>
                      </a:r>
                      <a:r>
                        <a:rPr lang="en-US" sz="2400" b="0" kern="1200" dirty="0" err="1">
                          <a:solidFill>
                            <a:schemeClr val="dk1"/>
                          </a:solidFill>
                        </a:rPr>
                        <a:t>Phlm</a:t>
                      </a:r>
                      <a:r>
                        <a:rPr lang="en-US" sz="2400" b="0" kern="1200" dirty="0">
                          <a:solidFill>
                            <a:schemeClr val="dk1"/>
                          </a:solidFill>
                        </a:rPr>
                        <a:t>, </a:t>
                      </a:r>
                      <a:r>
                        <a:rPr lang="en-US" sz="2400" b="0" kern="1200" dirty="0" err="1">
                          <a:solidFill>
                            <a:schemeClr val="dk1"/>
                          </a:solidFill>
                        </a:rPr>
                        <a:t>Phlp</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740888535"/>
                  </a:ext>
                </a:extLst>
              </a:tr>
              <a:tr h="822960">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rPr>
                        <a:t>2</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kern="1200" dirty="0">
                          <a:solidFill>
                            <a:schemeClr val="dk1"/>
                          </a:solidFill>
                        </a:rPr>
                        <a:t>Between Imprisonments</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algn="ctr" defTabSz="914400" rtl="0" eaLnBrk="1" latinLnBrk="0" hangingPunct="1"/>
                      <a:r>
                        <a:rPr lang="en-US" sz="2400" b="0" kern="1200" dirty="0">
                          <a:solidFill>
                            <a:schemeClr val="dk1"/>
                          </a:solidFill>
                        </a:rPr>
                        <a:t>Post Acts</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algn="ctr" defTabSz="914400" rtl="0" eaLnBrk="1" latinLnBrk="0" hangingPunct="1"/>
                      <a:r>
                        <a:rPr lang="en-US" sz="2400" b="0" kern="1200" dirty="0">
                          <a:solidFill>
                            <a:schemeClr val="dk1"/>
                          </a:solidFill>
                        </a:rPr>
                        <a:t>62–66	</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algn="ctr" defTabSz="914400" rtl="0" eaLnBrk="1" latinLnBrk="0" hangingPunct="1"/>
                      <a:r>
                        <a:rPr lang="en-US" sz="2400" b="0" kern="1200" dirty="0">
                          <a:solidFill>
                            <a:schemeClr val="dk1"/>
                          </a:solidFill>
                        </a:rPr>
                        <a:t>1 Tim, Titus</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760669757"/>
                  </a:ext>
                </a:extLst>
              </a:tr>
              <a:tr h="822960">
                <a:tc>
                  <a:txBody>
                    <a:bodyPr/>
                    <a:lstStyle/>
                    <a:p>
                      <a:pPr marL="0" algn="ctr" defTabSz="914400" rtl="0" eaLnBrk="1" latinLnBrk="0" hangingPunct="1"/>
                      <a:r>
                        <a:rPr lang="en-US" sz="2400" b="0" kern="1200" dirty="0">
                          <a:solidFill>
                            <a:schemeClr val="dk1"/>
                          </a:solidFill>
                        </a:rPr>
                        <a:t>1</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algn="ctr" defTabSz="914400" rtl="0" eaLnBrk="1" latinLnBrk="0" hangingPunct="1"/>
                      <a:r>
                        <a:rPr lang="en-US" sz="2400" b="0" kern="1200" dirty="0">
                          <a:solidFill>
                            <a:schemeClr val="dk1"/>
                          </a:solidFill>
                        </a:rPr>
                        <a:t>2</a:t>
                      </a:r>
                      <a:r>
                        <a:rPr lang="en-US" sz="2400" b="0" kern="1200" baseline="30000" dirty="0">
                          <a:solidFill>
                            <a:schemeClr val="dk1"/>
                          </a:solidFill>
                        </a:rPr>
                        <a:t>nd</a:t>
                      </a:r>
                      <a:r>
                        <a:rPr lang="en-US" sz="2400" b="0" kern="1200" dirty="0">
                          <a:solidFill>
                            <a:schemeClr val="dk1"/>
                          </a:solidFill>
                        </a:rPr>
                        <a:t> Imprisonment	</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algn="ctr" defTabSz="914400" rtl="0" eaLnBrk="1" latinLnBrk="0" hangingPunct="1"/>
                      <a:r>
                        <a:rPr lang="en-US" sz="2400" b="0" kern="1200" dirty="0">
                          <a:solidFill>
                            <a:schemeClr val="dk1"/>
                          </a:solidFill>
                        </a:rPr>
                        <a:t>     Post Acts	</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algn="ctr" defTabSz="914400" rtl="0" eaLnBrk="1" latinLnBrk="0" hangingPunct="1"/>
                      <a:r>
                        <a:rPr lang="en-US" sz="2400" b="0" kern="1200" dirty="0">
                          <a:solidFill>
                            <a:schemeClr val="dk1"/>
                          </a:solidFill>
                        </a:rPr>
                        <a:t>67</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algn="ctr" defTabSz="914400" rtl="0" eaLnBrk="1" latinLnBrk="0" hangingPunct="1"/>
                      <a:r>
                        <a:rPr lang="en-US" sz="2400" b="0" kern="1200" dirty="0">
                          <a:solidFill>
                            <a:schemeClr val="dk1"/>
                          </a:solidFill>
                        </a:rPr>
                        <a:t>2 Tim</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4156410746"/>
                  </a:ext>
                </a:extLst>
              </a:tr>
            </a:tbl>
          </a:graphicData>
        </a:graphic>
      </p:graphicFrame>
    </p:spTree>
    <p:extLst>
      <p:ext uri="{BB962C8B-B14F-4D97-AF65-F5344CB8AC3E}">
        <p14:creationId xmlns:p14="http://schemas.microsoft.com/office/powerpoint/2010/main" val="31198272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447800"/>
            <a:ext cx="10972800" cy="4800600"/>
          </a:xfrm>
        </p:spPr>
        <p:txBody>
          <a:bodyPr/>
          <a:lstStyle/>
          <a:p>
            <a:pPr marL="0" indent="0" algn="just">
              <a:lnSpc>
                <a:spcPct val="100000"/>
              </a:lnSpc>
              <a:spcBef>
                <a:spcPts val="0"/>
              </a:spcBef>
              <a:spcAft>
                <a:spcPts val="0"/>
              </a:spcAft>
              <a:buNone/>
            </a:pPr>
            <a:r>
              <a:rPr lang="en-US" sz="2700" dirty="0">
                <a:effectLst>
                  <a:outerShdw blurRad="38100" dist="38100" dir="2700000" algn="tl">
                    <a:srgbClr val="000000">
                      <a:alpha val="43137"/>
                    </a:srgbClr>
                  </a:outerShdw>
                </a:effectLst>
                <a:latin typeface="Calibri" panose="020F0502020204030204" pitchFamily="34" charset="0"/>
              </a:rPr>
              <a:t>“I had read a good deal of modern criticism about the book, and dutifully accepted the current opinion that it was written during the second half of the second century by an author who wished to influence the minds of people in his own time by a highly wrought and imaginative description of the early Church. His object was not to present a trustworthy picture of facts in the period about A.D. 50, but to produce a certain effect on his own time by setting forth a carefully coloured account of events and persons of that older period. He wrote for his contemporaries, not for truth…The present writer takes the view that Luke’s history is unsurpassed in respect of its trustworthiness. At this point we are describing what reasons and arguments changed the mind of one who began under the impression that the history was written long after the events and that it was untrustworthy as a whole.</a:t>
            </a:r>
            <a:r>
              <a:rPr lang="en-US" altLang="en-US" sz="2700" dirty="0">
                <a:effectLst>
                  <a:outerShdw blurRad="38100" dist="38100" dir="2700000" algn="tl">
                    <a:srgbClr val="000000">
                      <a:alpha val="43137"/>
                    </a:srgbClr>
                  </a:outerShdw>
                </a:effectLst>
                <a:latin typeface="Calibri" panose="020F0502020204030204" pitchFamily="34" charset="0"/>
              </a:rPr>
              <a:t>”</a:t>
            </a:r>
          </a:p>
        </p:txBody>
      </p:sp>
      <p:sp>
        <p:nvSpPr>
          <p:cNvPr id="4" name="Text Box 5"/>
          <p:cNvSpPr txBox="1">
            <a:spLocks noChangeArrowheads="1"/>
          </p:cNvSpPr>
          <p:nvPr/>
        </p:nvSpPr>
        <p:spPr bwMode="auto">
          <a:xfrm>
            <a:off x="3381375" y="219670"/>
            <a:ext cx="54292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mj-cs"/>
              </a:rPr>
              <a:t>Sir William Ramsay</a:t>
            </a:r>
          </a:p>
          <a:p>
            <a:pPr algn="ctr"/>
            <a:r>
              <a:rPr lang="en-US" i="1" dirty="0">
                <a:effectLst>
                  <a:outerShdw blurRad="38100" dist="38100" dir="2700000" algn="tl">
                    <a:srgbClr val="000000"/>
                  </a:outerShdw>
                </a:effectLst>
              </a:rPr>
              <a:t>The Bearing of Recent Discovery on the Trustworthiness of the New Testament, </a:t>
            </a:r>
            <a:r>
              <a:rPr lang="en-US" dirty="0">
                <a:effectLst>
                  <a:outerShdw blurRad="38100" dist="38100" dir="2700000" algn="tl">
                    <a:srgbClr val="000000"/>
                  </a:outerShdw>
                </a:effectLst>
              </a:rPr>
              <a:t>pp. 37-38, 81</a:t>
            </a:r>
            <a:r>
              <a:rPr lang="en-US" i="1" dirty="0">
                <a:effectLst>
                  <a:outerShdw blurRad="38100" dist="38100" dir="2700000" algn="tl">
                    <a:srgbClr val="000000"/>
                  </a:outerShdw>
                </a:effectLst>
              </a:rPr>
              <a:t>.</a:t>
            </a:r>
            <a:endParaRPr lang="en-US" altLang="en-US" i="1" dirty="0">
              <a:effectLst>
                <a:outerShdw blurRad="38100" dist="38100" dir="2700000" algn="tl">
                  <a:srgbClr val="000000"/>
                </a:outerShdw>
              </a:effectLst>
            </a:endParaRPr>
          </a:p>
        </p:txBody>
      </p:sp>
      <p:pic>
        <p:nvPicPr>
          <p:cNvPr id="2" name="Picture 1">
            <a:extLst>
              <a:ext uri="{FF2B5EF4-FFF2-40B4-BE49-F238E27FC236}">
                <a16:creationId xmlns:a16="http://schemas.microsoft.com/office/drawing/2014/main" id="{0C813C63-E666-DD8F-8692-9BE731C4B34D}"/>
              </a:ext>
            </a:extLst>
          </p:cNvPr>
          <p:cNvPicPr>
            <a:picLocks noChangeAspect="1"/>
          </p:cNvPicPr>
          <p:nvPr/>
        </p:nvPicPr>
        <p:blipFill>
          <a:blip r:embed="rId3"/>
          <a:stretch>
            <a:fillRect/>
          </a:stretch>
        </p:blipFill>
        <p:spPr>
          <a:xfrm>
            <a:off x="620751" y="217811"/>
            <a:ext cx="841693" cy="1047750"/>
          </a:xfrm>
          <a:prstGeom prst="rect">
            <a:avLst/>
          </a:prstGeom>
          <a:ln>
            <a:solidFill>
              <a:schemeClr val="tx1"/>
            </a:solidFill>
          </a:ln>
        </p:spPr>
      </p:pic>
    </p:spTree>
    <p:extLst>
      <p:ext uri="{BB962C8B-B14F-4D97-AF65-F5344CB8AC3E}">
        <p14:creationId xmlns:p14="http://schemas.microsoft.com/office/powerpoint/2010/main" val="15395243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D19462B-AB64-FEAA-CB6A-8BA8A2221C27}"/>
              </a:ext>
            </a:extLst>
          </p:cNvPr>
          <p:cNvSpPr>
            <a:spLocks noGrp="1" noChangeArrowheads="1"/>
          </p:cNvSpPr>
          <p:nvPr>
            <p:ph type="title"/>
          </p:nvPr>
        </p:nvSpPr>
        <p:spPr>
          <a:xfrm>
            <a:off x="838200" y="228600"/>
            <a:ext cx="10515600" cy="868363"/>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Introductory Matters</a:t>
            </a:r>
          </a:p>
        </p:txBody>
      </p:sp>
      <p:sp>
        <p:nvSpPr>
          <p:cNvPr id="3075" name="Rectangle 3">
            <a:extLst>
              <a:ext uri="{FF2B5EF4-FFF2-40B4-BE49-F238E27FC236}">
                <a16:creationId xmlns:a16="http://schemas.microsoft.com/office/drawing/2014/main" id="{4AA1306F-D081-BE45-155C-DA71BD2CADEA}"/>
              </a:ext>
            </a:extLst>
          </p:cNvPr>
          <p:cNvSpPr>
            <a:spLocks noGrp="1" noChangeArrowheads="1"/>
          </p:cNvSpPr>
          <p:nvPr>
            <p:ph idx="1"/>
          </p:nvPr>
        </p:nvSpPr>
        <p:spPr>
          <a:xfrm>
            <a:off x="838200" y="1600200"/>
            <a:ext cx="4800600" cy="4351338"/>
          </a:xfrm>
        </p:spPr>
        <p:txBody>
          <a:bodyPr rtlCol="0">
            <a:noAutofit/>
          </a:bodyPr>
          <a:lstStyle/>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Title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Authorship</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Biography</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Place of writing</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Recipient</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Purpose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Message</a:t>
            </a:r>
          </a:p>
        </p:txBody>
      </p:sp>
      <p:sp>
        <p:nvSpPr>
          <p:cNvPr id="2" name="Rectangle 3">
            <a:extLst>
              <a:ext uri="{FF2B5EF4-FFF2-40B4-BE49-F238E27FC236}">
                <a16:creationId xmlns:a16="http://schemas.microsoft.com/office/drawing/2014/main" id="{D43591D8-A60F-28BE-07C2-93BC7C99E32E}"/>
              </a:ext>
            </a:extLst>
          </p:cNvPr>
          <p:cNvSpPr txBox="1">
            <a:spLocks noChangeArrowheads="1"/>
          </p:cNvSpPr>
          <p:nvPr/>
        </p:nvSpPr>
        <p:spPr bwMode="auto">
          <a:xfrm>
            <a:off x="7010400" y="1603375"/>
            <a:ext cx="45720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Method</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Sources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Date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Structure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Scope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Themes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Unique characteristics</a:t>
            </a:r>
          </a:p>
        </p:txBody>
      </p:sp>
      <p:pic>
        <p:nvPicPr>
          <p:cNvPr id="4" name="Picture 3">
            <a:extLst>
              <a:ext uri="{FF2B5EF4-FFF2-40B4-BE49-F238E27FC236}">
                <a16:creationId xmlns:a16="http://schemas.microsoft.com/office/drawing/2014/main" id="{B923E5E4-4C82-A19B-0D66-EBE0CEAC5055}"/>
              </a:ext>
            </a:extLst>
          </p:cNvPr>
          <p:cNvPicPr>
            <a:picLocks noChangeAspect="1"/>
          </p:cNvPicPr>
          <p:nvPr/>
        </p:nvPicPr>
        <p:blipFill>
          <a:blip r:embed="rId2"/>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529174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3FBD221B-8F2F-96C1-1BA2-7C531B31AD8E}"/>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Authorship</a:t>
            </a:r>
          </a:p>
        </p:txBody>
      </p:sp>
      <p:sp>
        <p:nvSpPr>
          <p:cNvPr id="16387" name="Rectangle 3">
            <a:extLst>
              <a:ext uri="{FF2B5EF4-FFF2-40B4-BE49-F238E27FC236}">
                <a16:creationId xmlns:a16="http://schemas.microsoft.com/office/drawing/2014/main" id="{7C97A732-BB8C-830A-4D4E-4B41E1DE26A6}"/>
              </a:ext>
            </a:extLst>
          </p:cNvPr>
          <p:cNvSpPr>
            <a:spLocks noGrp="1" noChangeArrowheads="1"/>
          </p:cNvSpPr>
          <p:nvPr>
            <p:ph idx="1"/>
          </p:nvPr>
        </p:nvSpPr>
        <p:spPr>
          <a:xfrm>
            <a:off x="597408" y="1825625"/>
            <a:ext cx="10756392" cy="4351338"/>
          </a:xfrm>
        </p:spPr>
        <p:txBody>
          <a:bodyPr/>
          <a:lstStyle/>
          <a:p>
            <a:pPr marL="457200"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External: many early church fathers</a:t>
            </a:r>
          </a:p>
          <a:p>
            <a:pPr marL="457200"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Internal</a:t>
            </a:r>
          </a:p>
          <a:p>
            <a:pPr marL="914400" lvl="1" indent="-457200">
              <a:lnSpc>
                <a:spcPct val="100000"/>
              </a:lnSpc>
              <a:spcBef>
                <a:spcPts val="0"/>
              </a:spcBef>
              <a:spcAft>
                <a:spcPts val="2400"/>
              </a:spcAft>
              <a:buClr>
                <a:srgbClr val="FF00FF"/>
              </a:buClr>
            </a:pPr>
            <a:r>
              <a:rPr lang="en-US" altLang="en-US" sz="3200" dirty="0"/>
              <a:t>“We” (Acts 28:16)</a:t>
            </a:r>
          </a:p>
          <a:p>
            <a:pPr marL="914400" lvl="1" indent="-457200">
              <a:lnSpc>
                <a:spcPct val="100000"/>
              </a:lnSpc>
              <a:spcBef>
                <a:spcPts val="0"/>
              </a:spcBef>
              <a:spcAft>
                <a:spcPts val="2400"/>
              </a:spcAft>
              <a:buClr>
                <a:srgbClr val="FF00FF"/>
              </a:buClr>
            </a:pPr>
            <a:r>
              <a:rPr lang="en-US" altLang="en-US" sz="3200" dirty="0"/>
              <a:t>Similarities with the Gospel of Luke</a:t>
            </a:r>
          </a:p>
          <a:p>
            <a:pPr marL="914400" lvl="1" indent="-457200">
              <a:lnSpc>
                <a:spcPct val="100000"/>
              </a:lnSpc>
              <a:spcBef>
                <a:spcPts val="0"/>
              </a:spcBef>
              <a:spcAft>
                <a:spcPts val="2400"/>
              </a:spcAft>
              <a:buClr>
                <a:srgbClr val="FF00FF"/>
              </a:buClr>
            </a:pPr>
            <a:r>
              <a:rPr lang="en-US" altLang="en-US" sz="3200" dirty="0"/>
              <a:t>Literary ability (Col 4:14)</a:t>
            </a:r>
          </a:p>
          <a:p>
            <a:pPr marL="914400" lvl="1" indent="-457200">
              <a:lnSpc>
                <a:spcPct val="100000"/>
              </a:lnSpc>
              <a:spcBef>
                <a:spcPts val="0"/>
              </a:spcBef>
              <a:spcAft>
                <a:spcPts val="2400"/>
              </a:spcAft>
              <a:buClr>
                <a:srgbClr val="FF00FF"/>
              </a:buClr>
            </a:pPr>
            <a:r>
              <a:rPr lang="en-US" altLang="en-US" sz="3200" dirty="0"/>
              <a:t>Affiliation with Paul (2 Tim 4:11)</a:t>
            </a:r>
          </a:p>
        </p:txBody>
      </p:sp>
      <p:pic>
        <p:nvPicPr>
          <p:cNvPr id="5" name="Picture 4">
            <a:extLst>
              <a:ext uri="{FF2B5EF4-FFF2-40B4-BE49-F238E27FC236}">
                <a16:creationId xmlns:a16="http://schemas.microsoft.com/office/drawing/2014/main" id="{26C32607-6C39-1F49-262D-FAC18EB13BC7}"/>
              </a:ext>
            </a:extLst>
          </p:cNvPr>
          <p:cNvPicPr>
            <a:picLocks noChangeAspect="1"/>
          </p:cNvPicPr>
          <p:nvPr/>
        </p:nvPicPr>
        <p:blipFill>
          <a:blip r:embed="rId2"/>
          <a:stretch>
            <a:fillRect/>
          </a:stretch>
        </p:blipFill>
        <p:spPr>
          <a:xfrm>
            <a:off x="7479792" y="2094271"/>
            <a:ext cx="4114800" cy="2669458"/>
          </a:xfrm>
          <a:prstGeom prst="rect">
            <a:avLst/>
          </a:prstGeom>
        </p:spPr>
      </p:pic>
      <p:pic>
        <p:nvPicPr>
          <p:cNvPr id="3" name="Picture 2">
            <a:extLst>
              <a:ext uri="{FF2B5EF4-FFF2-40B4-BE49-F238E27FC236}">
                <a16:creationId xmlns:a16="http://schemas.microsoft.com/office/drawing/2014/main" id="{DB6AF926-F08B-6832-596D-F623EE650513}"/>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4801314"/>
          </a:xfrm>
          <a:prstGeom prst="rect">
            <a:avLst/>
          </a:prstGeom>
          <a:noFill/>
        </p:spPr>
        <p:txBody>
          <a:bodyPr wrap="square">
            <a:spAutoFit/>
          </a:bodyPr>
          <a:lstStyle/>
          <a:p>
            <a:pPr marL="0" marR="0" algn="ctr" defTabSz="685800">
              <a:spcAft>
                <a:spcPts val="1200"/>
              </a:spcAft>
              <a:buClr>
                <a:schemeClr val="tx2"/>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Luke 1:1–4</a:t>
            </a:r>
          </a:p>
          <a:p>
            <a:pPr marL="0" marR="0" algn="just">
              <a:spcBef>
                <a:spcPts val="0"/>
              </a:spcBef>
              <a:spcAft>
                <a:spcPts val="0"/>
              </a:spcAft>
            </a:pPr>
            <a:r>
              <a:rPr lang="en-US" sz="3200" u="none" strike="noStrike" baseline="30000" dirty="0">
                <a:effectLst>
                  <a:outerShdw blurRad="38100" dist="38100" dir="2700000" algn="tl">
                    <a:srgbClr val="000000">
                      <a:alpha val="43137"/>
                    </a:srgbClr>
                  </a:outerShdw>
                </a:effectLst>
                <a:latin typeface="Calibri" panose="020F0502020204030204" pitchFamily="34" charset="0"/>
              </a:rPr>
              <a:t>1</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Inasmuch as many have undertaken to compile an account of the things accomplished among us, </a:t>
            </a:r>
            <a:r>
              <a:rPr lang="en-US" sz="3200" strike="noStrike" baseline="30000" dirty="0">
                <a:effectLst>
                  <a:outerShdw blurRad="38100" dist="38100" dir="2700000" algn="tl">
                    <a:srgbClr val="000000">
                      <a:alpha val="43137"/>
                    </a:srgbClr>
                  </a:outerShdw>
                </a:effectLst>
                <a:latin typeface="Calibri" panose="020F0502020204030204" pitchFamily="34" charset="0"/>
              </a:rPr>
              <a:t>2</a:t>
            </a:r>
            <a:r>
              <a:rPr lang="en-US" sz="3200"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just as they were handed down to us by those who from the beginning were eyewitnesses and servants of the word,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3</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it seemed fitting for me as well, having </a:t>
            </a:r>
            <a:r>
              <a:rPr lang="en-US" sz="3200" dirty="0">
                <a:effectLst>
                  <a:outerShdw blurRad="38100" dist="38100" dir="2700000" algn="tl">
                    <a:srgbClr val="000000">
                      <a:alpha val="43137"/>
                    </a:srgbClr>
                  </a:outerShdw>
                </a:effectLst>
              </a:rPr>
              <a:t>investigated everything carefully from the beginning, </a:t>
            </a:r>
            <a:r>
              <a:rPr lang="en-US" sz="3200" dirty="0">
                <a:effectLst>
                  <a:outerShdw blurRad="38100" dist="38100" dir="2700000" algn="tl">
                    <a:srgbClr val="000000">
                      <a:alpha val="43137"/>
                    </a:srgbClr>
                  </a:outerShdw>
                </a:effectLst>
                <a:latin typeface="Calibri" panose="020F0502020204030204" pitchFamily="34" charset="0"/>
              </a:rPr>
              <a:t>to write </a:t>
            </a:r>
            <a:r>
              <a:rPr lang="en-US" sz="3200" i="1" dirty="0">
                <a:effectLst>
                  <a:outerShdw blurRad="38100" dist="38100" dir="2700000" algn="tl">
                    <a:srgbClr val="000000">
                      <a:alpha val="43137"/>
                    </a:srgbClr>
                  </a:outerShdw>
                </a:effectLst>
                <a:latin typeface="Calibri" panose="020F0502020204030204" pitchFamily="34" charset="0"/>
              </a:rPr>
              <a:t>it</a:t>
            </a:r>
            <a:r>
              <a:rPr lang="en-US" sz="3200" dirty="0">
                <a:effectLst>
                  <a:outerShdw blurRad="38100" dist="38100" dir="2700000" algn="tl">
                    <a:srgbClr val="000000">
                      <a:alpha val="43137"/>
                    </a:srgbClr>
                  </a:outerShdw>
                </a:effectLst>
                <a:latin typeface="Calibri" panose="020F0502020204030204" pitchFamily="34" charset="0"/>
              </a:rPr>
              <a:t> out for you in consecutive order, </a:t>
            </a:r>
            <a:r>
              <a:rPr lang="en-US" sz="3200" dirty="0">
                <a:effectLst>
                  <a:outerShdw blurRad="38100" dist="38100" dir="2700000" algn="tl">
                    <a:srgbClr val="000000">
                      <a:alpha val="43137"/>
                    </a:srgbClr>
                  </a:outerShdw>
                </a:effectLst>
              </a:rPr>
              <a:t>most excellent </a:t>
            </a:r>
            <a:r>
              <a:rPr lang="en-US" sz="3200" b="1" u="sng" dirty="0">
                <a:solidFill>
                  <a:srgbClr val="FFFFCC"/>
                </a:solidFill>
                <a:effectLst>
                  <a:outerShdw blurRad="38100" dist="38100" dir="2700000" algn="tl">
                    <a:srgbClr val="000000">
                      <a:alpha val="43137"/>
                    </a:srgbClr>
                  </a:outerShdw>
                </a:effectLst>
              </a:rPr>
              <a:t>Theophilus</a:t>
            </a:r>
            <a:r>
              <a:rPr lang="en-US" sz="3200" dirty="0">
                <a:effectLst>
                  <a:outerShdw blurRad="38100" dist="38100" dir="2700000" algn="tl">
                    <a:srgbClr val="000000">
                      <a:alpha val="43137"/>
                    </a:srgbClr>
                  </a:outerShdw>
                </a:effectLst>
                <a:latin typeface="Calibri" panose="020F0502020204030204" pitchFamily="34" charset="0"/>
              </a:rPr>
              <a:t>;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4</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rPr>
              <a:t>so that you may know the exact truth about the things you have been taught. </a:t>
            </a:r>
          </a:p>
        </p:txBody>
      </p:sp>
    </p:spTree>
    <p:extLst>
      <p:ext uri="{BB962C8B-B14F-4D97-AF65-F5344CB8AC3E}">
        <p14:creationId xmlns:p14="http://schemas.microsoft.com/office/powerpoint/2010/main" val="367503579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D19462B-AB64-FEAA-CB6A-8BA8A2221C27}"/>
              </a:ext>
            </a:extLst>
          </p:cNvPr>
          <p:cNvSpPr>
            <a:spLocks noGrp="1" noChangeArrowheads="1"/>
          </p:cNvSpPr>
          <p:nvPr>
            <p:ph type="title"/>
          </p:nvPr>
        </p:nvSpPr>
        <p:spPr>
          <a:xfrm>
            <a:off x="838200" y="228600"/>
            <a:ext cx="10515600" cy="868363"/>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Introductory Matters</a:t>
            </a:r>
          </a:p>
        </p:txBody>
      </p:sp>
      <p:sp>
        <p:nvSpPr>
          <p:cNvPr id="3075" name="Rectangle 3">
            <a:extLst>
              <a:ext uri="{FF2B5EF4-FFF2-40B4-BE49-F238E27FC236}">
                <a16:creationId xmlns:a16="http://schemas.microsoft.com/office/drawing/2014/main" id="{4AA1306F-D081-BE45-155C-DA71BD2CADEA}"/>
              </a:ext>
            </a:extLst>
          </p:cNvPr>
          <p:cNvSpPr>
            <a:spLocks noGrp="1" noChangeArrowheads="1"/>
          </p:cNvSpPr>
          <p:nvPr>
            <p:ph idx="1"/>
          </p:nvPr>
        </p:nvSpPr>
        <p:spPr>
          <a:xfrm>
            <a:off x="838200" y="1600200"/>
            <a:ext cx="4800600" cy="4351338"/>
          </a:xfrm>
        </p:spPr>
        <p:txBody>
          <a:bodyPr rtlCol="0">
            <a:noAutofit/>
          </a:bodyPr>
          <a:lstStyle/>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Title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Authorship</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Biography</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Place of writing</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Recipient</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Purpose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Message</a:t>
            </a:r>
          </a:p>
        </p:txBody>
      </p:sp>
      <p:sp>
        <p:nvSpPr>
          <p:cNvPr id="2" name="Rectangle 3">
            <a:extLst>
              <a:ext uri="{FF2B5EF4-FFF2-40B4-BE49-F238E27FC236}">
                <a16:creationId xmlns:a16="http://schemas.microsoft.com/office/drawing/2014/main" id="{D43591D8-A60F-28BE-07C2-93BC7C99E32E}"/>
              </a:ext>
            </a:extLst>
          </p:cNvPr>
          <p:cNvSpPr txBox="1">
            <a:spLocks noChangeArrowheads="1"/>
          </p:cNvSpPr>
          <p:nvPr/>
        </p:nvSpPr>
        <p:spPr bwMode="auto">
          <a:xfrm>
            <a:off x="7010400" y="1603375"/>
            <a:ext cx="45720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Method</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Sources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Date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Structure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Scope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Themes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Unique characteristics</a:t>
            </a:r>
          </a:p>
        </p:txBody>
      </p:sp>
      <p:pic>
        <p:nvPicPr>
          <p:cNvPr id="4" name="Picture 3">
            <a:extLst>
              <a:ext uri="{FF2B5EF4-FFF2-40B4-BE49-F238E27FC236}">
                <a16:creationId xmlns:a16="http://schemas.microsoft.com/office/drawing/2014/main" id="{EBEE911A-CB06-BF7C-7167-7DDE883FD35A}"/>
              </a:ext>
            </a:extLst>
          </p:cNvPr>
          <p:cNvPicPr>
            <a:picLocks noChangeAspect="1"/>
          </p:cNvPicPr>
          <p:nvPr/>
        </p:nvPicPr>
        <p:blipFill>
          <a:blip r:embed="rId2"/>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241418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1A4856C2-4DCD-9A48-26C1-C41F35E0A550}"/>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Biography</a:t>
            </a:r>
          </a:p>
        </p:txBody>
      </p:sp>
      <p:sp>
        <p:nvSpPr>
          <p:cNvPr id="17411" name="Rectangle 3">
            <a:extLst>
              <a:ext uri="{FF2B5EF4-FFF2-40B4-BE49-F238E27FC236}">
                <a16:creationId xmlns:a16="http://schemas.microsoft.com/office/drawing/2014/main" id="{7564BA3A-79D8-515A-B7AD-174B2633317A}"/>
              </a:ext>
            </a:extLst>
          </p:cNvPr>
          <p:cNvSpPr>
            <a:spLocks noGrp="1" noChangeArrowheads="1"/>
          </p:cNvSpPr>
          <p:nvPr>
            <p:ph idx="1"/>
          </p:nvPr>
        </p:nvSpPr>
        <p:spPr>
          <a:xfrm>
            <a:off x="609600" y="1825625"/>
            <a:ext cx="10744200"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Paul’s companion (2 Tim 4:11)</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Physician (Col 4:14)</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t>Gentile</a:t>
            </a:r>
          </a:p>
          <a:p>
            <a:pPr marL="1371600" lvl="2" indent="-457200">
              <a:lnSpc>
                <a:spcPct val="100000"/>
              </a:lnSpc>
              <a:spcBef>
                <a:spcPts val="0"/>
              </a:spcBef>
              <a:spcAft>
                <a:spcPts val="2400"/>
              </a:spcAft>
              <a:buClr>
                <a:srgbClr val="FFC000"/>
              </a:buClr>
            </a:pPr>
            <a:r>
              <a:rPr lang="en-US" altLang="en-US" sz="3200" dirty="0"/>
              <a:t>Col 4:11</a:t>
            </a:r>
          </a:p>
          <a:p>
            <a:pPr marL="1371600" lvl="2" indent="-457200">
              <a:lnSpc>
                <a:spcPct val="100000"/>
              </a:lnSpc>
              <a:spcBef>
                <a:spcPts val="0"/>
              </a:spcBef>
              <a:spcAft>
                <a:spcPts val="2400"/>
              </a:spcAft>
              <a:buClr>
                <a:srgbClr val="FFC000"/>
              </a:buClr>
            </a:pPr>
            <a:r>
              <a:rPr lang="en-US" altLang="en-US" sz="3200" dirty="0"/>
              <a:t>Acts 1:19</a:t>
            </a:r>
          </a:p>
        </p:txBody>
      </p:sp>
      <p:pic>
        <p:nvPicPr>
          <p:cNvPr id="3" name="Picture 2">
            <a:extLst>
              <a:ext uri="{FF2B5EF4-FFF2-40B4-BE49-F238E27FC236}">
                <a16:creationId xmlns:a16="http://schemas.microsoft.com/office/drawing/2014/main" id="{580B6ED7-5A18-1BB7-37B7-DFE364C32A26}"/>
              </a:ext>
            </a:extLst>
          </p:cNvPr>
          <p:cNvPicPr>
            <a:picLocks noChangeAspect="1"/>
          </p:cNvPicPr>
          <p:nvPr/>
        </p:nvPicPr>
        <p:blipFill>
          <a:blip r:embed="rId2"/>
          <a:stretch>
            <a:fillRect/>
          </a:stretch>
        </p:blipFill>
        <p:spPr>
          <a:xfrm>
            <a:off x="7479792" y="2094271"/>
            <a:ext cx="4114800" cy="2669458"/>
          </a:xfrm>
          <a:prstGeom prst="rect">
            <a:avLst/>
          </a:prstGeom>
        </p:spPr>
      </p:pic>
      <p:pic>
        <p:nvPicPr>
          <p:cNvPr id="4" name="Picture 3">
            <a:extLst>
              <a:ext uri="{FF2B5EF4-FFF2-40B4-BE49-F238E27FC236}">
                <a16:creationId xmlns:a16="http://schemas.microsoft.com/office/drawing/2014/main" id="{D2BDD4C4-1671-921F-0DB5-6309C9E4E9B0}"/>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56"/>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626</TotalTime>
  <Words>2321</Words>
  <Application>Microsoft Office PowerPoint</Application>
  <PresentationFormat>Widescreen</PresentationFormat>
  <Paragraphs>458</Paragraphs>
  <Slides>56</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Arial</vt:lpstr>
      <vt:lpstr>Calibri</vt:lpstr>
      <vt:lpstr>Calibri Light</vt:lpstr>
      <vt:lpstr>Wingdings</vt:lpstr>
      <vt:lpstr>Office Theme</vt:lpstr>
      <vt:lpstr>PowerPoint Presentation</vt:lpstr>
      <vt:lpstr>Introductory Matters</vt:lpstr>
      <vt:lpstr>Introductory Matters</vt:lpstr>
      <vt:lpstr>Title</vt:lpstr>
      <vt:lpstr>Introductory Matters</vt:lpstr>
      <vt:lpstr>Authorship</vt:lpstr>
      <vt:lpstr>PowerPoint Presentation</vt:lpstr>
      <vt:lpstr>Introductory Matters</vt:lpstr>
      <vt:lpstr>Biography</vt:lpstr>
      <vt:lpstr>PowerPoint Presentation</vt:lpstr>
      <vt:lpstr>Israel’s Three Blessings to the World (Gen 12:3b)</vt:lpstr>
      <vt:lpstr>Introductory Matters</vt:lpstr>
      <vt:lpstr>Place of Writing</vt:lpstr>
      <vt:lpstr>Introductory Matters</vt:lpstr>
      <vt:lpstr>Recipient</vt:lpstr>
      <vt:lpstr>PowerPoint Presentation</vt:lpstr>
      <vt:lpstr>PowerPoint Presentation</vt:lpstr>
      <vt:lpstr>PowerPoint Presentation</vt:lpstr>
      <vt:lpstr>Introductory Matters</vt:lpstr>
      <vt:lpstr>Purpose</vt:lpstr>
      <vt:lpstr>PowerPoint Presentation</vt:lpstr>
      <vt:lpstr>Introductory Matters</vt:lpstr>
      <vt:lpstr>Message</vt:lpstr>
      <vt:lpstr>Progress Reports</vt:lpstr>
      <vt:lpstr>PowerPoint Presentation</vt:lpstr>
      <vt:lpstr>Introductory Matters</vt:lpstr>
      <vt:lpstr>Method</vt:lpstr>
      <vt:lpstr>PowerPoint Presentation</vt:lpstr>
      <vt:lpstr>PowerPoint Presentation</vt:lpstr>
      <vt:lpstr>PowerPoint Presentation</vt:lpstr>
      <vt:lpstr>Introductory Matters</vt:lpstr>
      <vt:lpstr>Sources</vt:lpstr>
      <vt:lpstr>PowerPoint Presentation</vt:lpstr>
      <vt:lpstr>Introductory Matters</vt:lpstr>
      <vt:lpstr>Date: A.D. 60-62</vt:lpstr>
      <vt:lpstr>Introductory Matters</vt:lpstr>
      <vt:lpstr>PowerPoint Presentation</vt:lpstr>
      <vt:lpstr>PowerPoint Presentation</vt:lpstr>
      <vt:lpstr>Structure (Acts 1:8)</vt:lpstr>
      <vt:lpstr>Introductory Matters</vt:lpstr>
      <vt:lpstr>Scope = 29 years</vt:lpstr>
      <vt:lpstr>Introductory Matters</vt:lpstr>
      <vt:lpstr>Themes</vt:lpstr>
      <vt:lpstr>PowerPoint Presentation</vt:lpstr>
      <vt:lpstr>PowerPoint Presentation</vt:lpstr>
      <vt:lpstr>PowerPoint Presentation</vt:lpstr>
      <vt:lpstr>TRANSITIONS</vt:lpstr>
      <vt:lpstr>PowerPoint Presentation</vt:lpstr>
      <vt:lpstr>PowerPoint Presentation</vt:lpstr>
      <vt:lpstr>Introductory Matters</vt:lpstr>
      <vt:lpstr>Unique Characteristics</vt:lpstr>
      <vt:lpstr>Order of Paul’s Letters</vt:lpstr>
      <vt:lpstr>PowerPoint Presentation</vt:lpstr>
      <vt:lpstr>PowerPoint Presentation</vt:lpstr>
      <vt:lpstr>Conclusion</vt:lpstr>
      <vt:lpstr>Introductory Matters</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001 Acts Introduction</dc:title>
  <dc:subject>ACTS</dc:subject>
  <dc:creator>A. Woods</dc:creator>
  <cp:lastModifiedBy>anne woods</cp:lastModifiedBy>
  <cp:revision>72</cp:revision>
  <cp:lastPrinted>2022-11-01T22:12:18Z</cp:lastPrinted>
  <dcterms:created xsi:type="dcterms:W3CDTF">2009-01-10T23:45:31Z</dcterms:created>
  <dcterms:modified xsi:type="dcterms:W3CDTF">2022-11-02T14:47:04Z</dcterms:modified>
</cp:coreProperties>
</file>