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7"/>
  </p:notesMasterIdLst>
  <p:handoutMasterIdLst>
    <p:handoutMasterId r:id="rId158"/>
  </p:handoutMasterIdLst>
  <p:sldIdLst>
    <p:sldId id="2094" r:id="rId2"/>
    <p:sldId id="2064" r:id="rId3"/>
    <p:sldId id="1984" r:id="rId4"/>
    <p:sldId id="7886" r:id="rId5"/>
    <p:sldId id="7802" r:id="rId6"/>
    <p:sldId id="1985" r:id="rId7"/>
    <p:sldId id="2039" r:id="rId8"/>
    <p:sldId id="7909" r:id="rId9"/>
    <p:sldId id="9169" r:id="rId10"/>
    <p:sldId id="9285" r:id="rId11"/>
    <p:sldId id="9286" r:id="rId12"/>
    <p:sldId id="8899" r:id="rId13"/>
    <p:sldId id="9180" r:id="rId14"/>
    <p:sldId id="9181" r:id="rId15"/>
    <p:sldId id="9236" r:id="rId16"/>
    <p:sldId id="9113" r:id="rId17"/>
    <p:sldId id="3264" r:id="rId18"/>
    <p:sldId id="2045" r:id="rId19"/>
    <p:sldId id="6618" r:id="rId20"/>
    <p:sldId id="9182" r:id="rId21"/>
    <p:sldId id="9237" r:id="rId22"/>
    <p:sldId id="9335" r:id="rId23"/>
    <p:sldId id="7460" r:id="rId24"/>
    <p:sldId id="9183" r:id="rId25"/>
    <p:sldId id="9238" r:id="rId26"/>
    <p:sldId id="9239" r:id="rId27"/>
    <p:sldId id="3149" r:id="rId28"/>
    <p:sldId id="9291" r:id="rId29"/>
    <p:sldId id="9240" r:id="rId30"/>
    <p:sldId id="9292" r:id="rId31"/>
    <p:sldId id="8521" r:id="rId32"/>
    <p:sldId id="7037" r:id="rId33"/>
    <p:sldId id="9293" r:id="rId34"/>
    <p:sldId id="9071" r:id="rId35"/>
    <p:sldId id="9178" r:id="rId36"/>
    <p:sldId id="9179" r:id="rId37"/>
    <p:sldId id="9294" r:id="rId38"/>
    <p:sldId id="9242" r:id="rId39"/>
    <p:sldId id="9243" r:id="rId40"/>
    <p:sldId id="9244" r:id="rId41"/>
    <p:sldId id="9105" r:id="rId42"/>
    <p:sldId id="9277" r:id="rId43"/>
    <p:sldId id="9287" r:id="rId44"/>
    <p:sldId id="9122" r:id="rId45"/>
    <p:sldId id="9295" r:id="rId46"/>
    <p:sldId id="9245" r:id="rId47"/>
    <p:sldId id="9246" r:id="rId48"/>
    <p:sldId id="9296" r:id="rId49"/>
    <p:sldId id="1804" r:id="rId50"/>
    <p:sldId id="7316" r:id="rId51"/>
    <p:sldId id="8612" r:id="rId52"/>
    <p:sldId id="9166" r:id="rId53"/>
    <p:sldId id="9247" r:id="rId54"/>
    <p:sldId id="9297" r:id="rId55"/>
    <p:sldId id="9248" r:id="rId56"/>
    <p:sldId id="9021" r:id="rId57"/>
    <p:sldId id="9298" r:id="rId58"/>
    <p:sldId id="9249" r:id="rId59"/>
    <p:sldId id="9250" r:id="rId60"/>
    <p:sldId id="4736" r:id="rId61"/>
    <p:sldId id="9278" r:id="rId62"/>
    <p:sldId id="9162" r:id="rId63"/>
    <p:sldId id="9251" r:id="rId64"/>
    <p:sldId id="9288" r:id="rId65"/>
    <p:sldId id="7764" r:id="rId66"/>
    <p:sldId id="1988" r:id="rId67"/>
    <p:sldId id="7835" r:id="rId68"/>
    <p:sldId id="9192" r:id="rId69"/>
    <p:sldId id="9299" r:id="rId70"/>
    <p:sldId id="9252" r:id="rId71"/>
    <p:sldId id="9300" r:id="rId72"/>
    <p:sldId id="9253" r:id="rId73"/>
    <p:sldId id="9301" r:id="rId74"/>
    <p:sldId id="9198" r:id="rId75"/>
    <p:sldId id="9313" r:id="rId76"/>
    <p:sldId id="9314" r:id="rId77"/>
    <p:sldId id="9254" r:id="rId78"/>
    <p:sldId id="9280" r:id="rId79"/>
    <p:sldId id="9279" r:id="rId80"/>
    <p:sldId id="9281" r:id="rId81"/>
    <p:sldId id="9315" r:id="rId82"/>
    <p:sldId id="9282" r:id="rId83"/>
    <p:sldId id="9283" r:id="rId84"/>
    <p:sldId id="9302" r:id="rId85"/>
    <p:sldId id="9202" r:id="rId86"/>
    <p:sldId id="9316" r:id="rId87"/>
    <p:sldId id="9317" r:id="rId88"/>
    <p:sldId id="9318" r:id="rId89"/>
    <p:sldId id="9255" r:id="rId90"/>
    <p:sldId id="9303" r:id="rId91"/>
    <p:sldId id="9256" r:id="rId92"/>
    <p:sldId id="9319" r:id="rId93"/>
    <p:sldId id="9258" r:id="rId94"/>
    <p:sldId id="9259" r:id="rId95"/>
    <p:sldId id="5135" r:id="rId96"/>
    <p:sldId id="9260" r:id="rId97"/>
    <p:sldId id="9261" r:id="rId98"/>
    <p:sldId id="9262" r:id="rId99"/>
    <p:sldId id="9263" r:id="rId100"/>
    <p:sldId id="9289" r:id="rId101"/>
    <p:sldId id="9206" r:id="rId102"/>
    <p:sldId id="9334" r:id="rId103"/>
    <p:sldId id="9264" r:id="rId104"/>
    <p:sldId id="9265" r:id="rId105"/>
    <p:sldId id="9266" r:id="rId106"/>
    <p:sldId id="9304" r:id="rId107"/>
    <p:sldId id="9305" r:id="rId108"/>
    <p:sldId id="9306" r:id="rId109"/>
    <p:sldId id="8980" r:id="rId110"/>
    <p:sldId id="8959" r:id="rId111"/>
    <p:sldId id="8981" r:id="rId112"/>
    <p:sldId id="9307" r:id="rId113"/>
    <p:sldId id="9308" r:id="rId114"/>
    <p:sldId id="9267" r:id="rId115"/>
    <p:sldId id="9309" r:id="rId116"/>
    <p:sldId id="9310" r:id="rId117"/>
    <p:sldId id="9311" r:id="rId118"/>
    <p:sldId id="9268" r:id="rId119"/>
    <p:sldId id="9269" r:id="rId120"/>
    <p:sldId id="9270" r:id="rId121"/>
    <p:sldId id="9271" r:id="rId122"/>
    <p:sldId id="9272" r:id="rId123"/>
    <p:sldId id="2074" r:id="rId124"/>
    <p:sldId id="9312" r:id="rId125"/>
    <p:sldId id="9217" r:id="rId126"/>
    <p:sldId id="9320" r:id="rId127"/>
    <p:sldId id="9321" r:id="rId128"/>
    <p:sldId id="9322" r:id="rId129"/>
    <p:sldId id="2360" r:id="rId130"/>
    <p:sldId id="1864" r:id="rId131"/>
    <p:sldId id="9323" r:id="rId132"/>
    <p:sldId id="9290" r:id="rId133"/>
    <p:sldId id="9223" r:id="rId134"/>
    <p:sldId id="9324" r:id="rId135"/>
    <p:sldId id="9273" r:id="rId136"/>
    <p:sldId id="7474" r:id="rId137"/>
    <p:sldId id="7560" r:id="rId138"/>
    <p:sldId id="8863" r:id="rId139"/>
    <p:sldId id="9274" r:id="rId140"/>
    <p:sldId id="5605" r:id="rId141"/>
    <p:sldId id="9275" r:id="rId142"/>
    <p:sldId id="9325" r:id="rId143"/>
    <p:sldId id="9326" r:id="rId144"/>
    <p:sldId id="9227" r:id="rId145"/>
    <p:sldId id="9327" r:id="rId146"/>
    <p:sldId id="9328" r:id="rId147"/>
    <p:sldId id="9329" r:id="rId148"/>
    <p:sldId id="9276" r:id="rId149"/>
    <p:sldId id="9330" r:id="rId150"/>
    <p:sldId id="9331" r:id="rId151"/>
    <p:sldId id="9332" r:id="rId152"/>
    <p:sldId id="9333" r:id="rId153"/>
    <p:sldId id="8695" r:id="rId154"/>
    <p:sldId id="9284" r:id="rId155"/>
    <p:sldId id="7975" r:id="rId156"/>
  </p:sldIdLst>
  <p:sldSz cx="12192000" cy="6858000"/>
  <p:notesSz cx="7315200" cy="9601200"/>
  <p:custDataLst>
    <p:tags r:id="rId15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66FF"/>
    <a:srgbClr val="00FF00"/>
    <a:srgbClr val="99FFCC"/>
    <a:srgbClr val="FF99FF"/>
    <a:srgbClr val="FF00FF"/>
    <a:srgbClr val="00CCFF"/>
    <a:srgbClr val="000066"/>
    <a:srgbClr val="4D4D4D"/>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BD8BB-DEFA-4667-AE72-49B31FC441A9}" v="10" dt="2022-10-23T17:20:25.22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3" autoAdjust="0"/>
    <p:restoredTop sz="95428" autoAdjust="0"/>
  </p:normalViewPr>
  <p:slideViewPr>
    <p:cSldViewPr>
      <p:cViewPr varScale="1">
        <p:scale>
          <a:sx n="110" d="100"/>
          <a:sy n="110" d="100"/>
        </p:scale>
        <p:origin x="442"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523" y="9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gs" Target="tags/tag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6/11/relationships/changesInfo" Target="changesInfos/changesInfo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49BD8BB-DEFA-4667-AE72-49B31FC441A9}"/>
    <pc:docChg chg="custSel modSld">
      <pc:chgData name="Jim McGowan" userId="e2c7446dd3aca506" providerId="LiveId" clId="{A49BD8BB-DEFA-4667-AE72-49B31FC441A9}" dt="2022-10-23T17:21:38.957" v="164" actId="207"/>
      <pc:docMkLst>
        <pc:docMk/>
      </pc:docMkLst>
      <pc:sldChg chg="addSp modSp mod">
        <pc:chgData name="Jim McGowan" userId="e2c7446dd3aca506" providerId="LiveId" clId="{A49BD8BB-DEFA-4667-AE72-49B31FC441A9}" dt="2022-10-23T17:20:41.972" v="161" actId="12788"/>
        <pc:sldMkLst>
          <pc:docMk/>
          <pc:sldMk cId="0" sldId="2878"/>
        </pc:sldMkLst>
        <pc:spChg chg="mod">
          <ac:chgData name="Jim McGowan" userId="e2c7446dd3aca506" providerId="LiveId" clId="{A49BD8BB-DEFA-4667-AE72-49B31FC441A9}" dt="2022-10-23T17:19:13.982" v="143" actId="14100"/>
          <ac:spMkLst>
            <pc:docMk/>
            <pc:sldMk cId="0" sldId="2878"/>
            <ac:spMk id="134147" creationId="{00000000-0000-0000-0000-000000000000}"/>
          </ac:spMkLst>
        </pc:spChg>
        <pc:picChg chg="add mod">
          <ac:chgData name="Jim McGowan" userId="e2c7446dd3aca506" providerId="LiveId" clId="{A49BD8BB-DEFA-4667-AE72-49B31FC441A9}" dt="2022-10-23T17:20:41.972" v="161" actId="12788"/>
          <ac:picMkLst>
            <pc:docMk/>
            <pc:sldMk cId="0" sldId="2878"/>
            <ac:picMk id="3" creationId="{C63B083E-C413-951B-1966-46F70A57F7E5}"/>
          </ac:picMkLst>
        </pc:picChg>
      </pc:sldChg>
      <pc:sldChg chg="modSp mod">
        <pc:chgData name="Jim McGowan" userId="e2c7446dd3aca506" providerId="LiveId" clId="{A49BD8BB-DEFA-4667-AE72-49B31FC441A9}" dt="2022-10-23T16:35:27.981" v="13" actId="14100"/>
        <pc:sldMkLst>
          <pc:docMk/>
          <pc:sldMk cId="0" sldId="5702"/>
        </pc:sldMkLst>
        <pc:spChg chg="mod">
          <ac:chgData name="Jim McGowan" userId="e2c7446dd3aca506" providerId="LiveId" clId="{A49BD8BB-DEFA-4667-AE72-49B31FC441A9}" dt="2022-10-23T16:35:27.981" v="13" actId="14100"/>
          <ac:spMkLst>
            <pc:docMk/>
            <pc:sldMk cId="0" sldId="5702"/>
            <ac:spMk id="105475" creationId="{00000000-0000-0000-0000-000000000000}"/>
          </ac:spMkLst>
        </pc:spChg>
        <pc:picChg chg="mod">
          <ac:chgData name="Jim McGowan" userId="e2c7446dd3aca506" providerId="LiveId" clId="{A49BD8BB-DEFA-4667-AE72-49B31FC441A9}" dt="2022-10-23T16:34:49.717" v="11" actId="14100"/>
          <ac:picMkLst>
            <pc:docMk/>
            <pc:sldMk cId="0" sldId="5702"/>
            <ac:picMk id="2" creationId="{F78C26C5-4D29-1D3F-4F40-F3044C212E61}"/>
          </ac:picMkLst>
        </pc:picChg>
      </pc:sldChg>
      <pc:sldChg chg="addSp delSp modSp mod">
        <pc:chgData name="Jim McGowan" userId="e2c7446dd3aca506" providerId="LiveId" clId="{A49BD8BB-DEFA-4667-AE72-49B31FC441A9}" dt="2022-10-23T17:18:31.168" v="141" actId="12788"/>
        <pc:sldMkLst>
          <pc:docMk/>
          <pc:sldMk cId="616440684" sldId="9039"/>
        </pc:sldMkLst>
        <pc:spChg chg="del">
          <ac:chgData name="Jim McGowan" userId="e2c7446dd3aca506" providerId="LiveId" clId="{A49BD8BB-DEFA-4667-AE72-49B31FC441A9}" dt="2022-10-23T17:15:56.731" v="123" actId="478"/>
          <ac:spMkLst>
            <pc:docMk/>
            <pc:sldMk cId="616440684" sldId="9039"/>
            <ac:spMk id="5" creationId="{579CB95D-44B9-AB7F-A382-F74F35D5317E}"/>
          </ac:spMkLst>
        </pc:spChg>
        <pc:picChg chg="del">
          <ac:chgData name="Jim McGowan" userId="e2c7446dd3aca506" providerId="LiveId" clId="{A49BD8BB-DEFA-4667-AE72-49B31FC441A9}" dt="2022-10-23T17:16:55.563" v="124" actId="478"/>
          <ac:picMkLst>
            <pc:docMk/>
            <pc:sldMk cId="616440684" sldId="9039"/>
            <ac:picMk id="4" creationId="{221FA673-DCF4-DBEF-0E56-CB5BBCD66180}"/>
          </ac:picMkLst>
        </pc:picChg>
        <pc:picChg chg="add mod">
          <ac:chgData name="Jim McGowan" userId="e2c7446dd3aca506" providerId="LiveId" clId="{A49BD8BB-DEFA-4667-AE72-49B31FC441A9}" dt="2022-10-23T17:18:31.168" v="141" actId="12788"/>
          <ac:picMkLst>
            <pc:docMk/>
            <pc:sldMk cId="616440684" sldId="9039"/>
            <ac:picMk id="7" creationId="{CBC94798-30C7-13FE-FA33-A48D58B75115}"/>
          </ac:picMkLst>
        </pc:picChg>
        <pc:picChg chg="add del">
          <ac:chgData name="Jim McGowan" userId="e2c7446dd3aca506" providerId="LiveId" clId="{A49BD8BB-DEFA-4667-AE72-49B31FC441A9}" dt="2022-10-23T17:17:02.705" v="126"/>
          <ac:picMkLst>
            <pc:docMk/>
            <pc:sldMk cId="616440684" sldId="9039"/>
            <ac:picMk id="1026" creationId="{15039469-C12D-BA34-A1D9-2DD185F411EA}"/>
          </ac:picMkLst>
        </pc:picChg>
      </pc:sldChg>
      <pc:sldChg chg="modSp mod">
        <pc:chgData name="Jim McGowan" userId="e2c7446dd3aca506" providerId="LiveId" clId="{A49BD8BB-DEFA-4667-AE72-49B31FC441A9}" dt="2022-10-23T17:21:38.957" v="164" actId="207"/>
        <pc:sldMkLst>
          <pc:docMk/>
          <pc:sldMk cId="933167858" sldId="9107"/>
        </pc:sldMkLst>
        <pc:spChg chg="mod">
          <ac:chgData name="Jim McGowan" userId="e2c7446dd3aca506" providerId="LiveId" clId="{A49BD8BB-DEFA-4667-AE72-49B31FC441A9}" dt="2022-10-23T17:21:38.957" v="164" actId="207"/>
          <ac:spMkLst>
            <pc:docMk/>
            <pc:sldMk cId="933167858" sldId="9107"/>
            <ac:spMk id="68611" creationId="{00000000-0000-0000-0000-000000000000}"/>
          </ac:spMkLst>
        </pc:spChg>
      </pc:sldChg>
      <pc:sldChg chg="addSp delSp modSp mod">
        <pc:chgData name="Jim McGowan" userId="e2c7446dd3aca506" providerId="LiveId" clId="{A49BD8BB-DEFA-4667-AE72-49B31FC441A9}" dt="2022-10-23T17:14:44.295" v="122" actId="1036"/>
        <pc:sldMkLst>
          <pc:docMk/>
          <pc:sldMk cId="3753045999" sldId="9167"/>
        </pc:sldMkLst>
        <pc:picChg chg="add del mod">
          <ac:chgData name="Jim McGowan" userId="e2c7446dd3aca506" providerId="LiveId" clId="{A49BD8BB-DEFA-4667-AE72-49B31FC441A9}" dt="2022-10-23T17:14:26.894" v="100" actId="21"/>
          <ac:picMkLst>
            <pc:docMk/>
            <pc:sldMk cId="3753045999" sldId="9167"/>
            <ac:picMk id="2" creationId="{E3588EFA-8A6E-31D0-56C4-61C0D79D9407}"/>
          </ac:picMkLst>
        </pc:picChg>
        <pc:picChg chg="add del mod">
          <ac:chgData name="Jim McGowan" userId="e2c7446dd3aca506" providerId="LiveId" clId="{A49BD8BB-DEFA-4667-AE72-49B31FC441A9}" dt="2022-10-23T17:14:26.894" v="100" actId="21"/>
          <ac:picMkLst>
            <pc:docMk/>
            <pc:sldMk cId="3753045999" sldId="9167"/>
            <ac:picMk id="3" creationId="{486B8645-3129-B33B-9098-346C544B98C1}"/>
          </ac:picMkLst>
        </pc:picChg>
        <pc:picChg chg="add del mod">
          <ac:chgData name="Jim McGowan" userId="e2c7446dd3aca506" providerId="LiveId" clId="{A49BD8BB-DEFA-4667-AE72-49B31FC441A9}" dt="2022-10-23T17:13:25.783" v="83" actId="478"/>
          <ac:picMkLst>
            <pc:docMk/>
            <pc:sldMk cId="3753045999" sldId="9167"/>
            <ac:picMk id="5" creationId="{ACFC642E-B1BA-3741-20EE-CBB582EA783C}"/>
          </ac:picMkLst>
        </pc:picChg>
        <pc:picChg chg="add del mod">
          <ac:chgData name="Jim McGowan" userId="e2c7446dd3aca506" providerId="LiveId" clId="{A49BD8BB-DEFA-4667-AE72-49B31FC441A9}" dt="2022-10-23T17:14:26.894" v="100" actId="21"/>
          <ac:picMkLst>
            <pc:docMk/>
            <pc:sldMk cId="3753045999" sldId="9167"/>
            <ac:picMk id="7" creationId="{6A798086-7A0B-73F8-100A-1D8325860328}"/>
          </ac:picMkLst>
        </pc:picChg>
        <pc:picChg chg="add del mod">
          <ac:chgData name="Jim McGowan" userId="e2c7446dd3aca506" providerId="LiveId" clId="{A49BD8BB-DEFA-4667-AE72-49B31FC441A9}" dt="2022-10-23T17:14:34.405" v="102"/>
          <ac:picMkLst>
            <pc:docMk/>
            <pc:sldMk cId="3753045999" sldId="9167"/>
            <ac:picMk id="8" creationId="{9829CE7A-1C8B-4FB9-755F-A6713883F66C}"/>
          </ac:picMkLst>
        </pc:picChg>
        <pc:picChg chg="add del mod">
          <ac:chgData name="Jim McGowan" userId="e2c7446dd3aca506" providerId="LiveId" clId="{A49BD8BB-DEFA-4667-AE72-49B31FC441A9}" dt="2022-10-23T17:14:34.405" v="102"/>
          <ac:picMkLst>
            <pc:docMk/>
            <pc:sldMk cId="3753045999" sldId="9167"/>
            <ac:picMk id="9" creationId="{A7D3AF53-0992-28DF-80C1-8970CB468170}"/>
          </ac:picMkLst>
        </pc:picChg>
        <pc:picChg chg="add del mod">
          <ac:chgData name="Jim McGowan" userId="e2c7446dd3aca506" providerId="LiveId" clId="{A49BD8BB-DEFA-4667-AE72-49B31FC441A9}" dt="2022-10-23T17:14:34.405" v="102"/>
          <ac:picMkLst>
            <pc:docMk/>
            <pc:sldMk cId="3753045999" sldId="9167"/>
            <ac:picMk id="10" creationId="{61D6E415-7BE5-9BFE-203A-8A3200256F92}"/>
          </ac:picMkLst>
        </pc:picChg>
        <pc:picChg chg="add mod">
          <ac:chgData name="Jim McGowan" userId="e2c7446dd3aca506" providerId="LiveId" clId="{A49BD8BB-DEFA-4667-AE72-49B31FC441A9}" dt="2022-10-23T17:14:44.295" v="122" actId="1036"/>
          <ac:picMkLst>
            <pc:docMk/>
            <pc:sldMk cId="3753045999" sldId="9167"/>
            <ac:picMk id="11" creationId="{9CE71EA9-31D8-C236-4F1C-1EBC48B84D19}"/>
          </ac:picMkLst>
        </pc:picChg>
      </pc:sldChg>
    </pc:docChg>
  </pc:docChgLst>
  <pc:docChgLst>
    <pc:chgData name="Jim McGowan" userId="e2c7446dd3aca506" providerId="LiveId" clId="{BC8723CE-76D1-40EE-A663-631E5BF21878}"/>
    <pc:docChg chg="custSel addSld modSld sldOrd">
      <pc:chgData name="Jim McGowan" userId="e2c7446dd3aca506" providerId="LiveId" clId="{BC8723CE-76D1-40EE-A663-631E5BF21878}" dt="2022-10-09T17:26:53.478" v="84"/>
      <pc:docMkLst>
        <pc:docMk/>
      </pc:docMkLst>
      <pc:sldChg chg="addSp modSp mod">
        <pc:chgData name="Jim McGowan" userId="e2c7446dd3aca506" providerId="LiveId" clId="{BC8723CE-76D1-40EE-A663-631E5BF21878}" dt="2022-10-09T17:22:10.926" v="58" actId="1036"/>
        <pc:sldMkLst>
          <pc:docMk/>
          <pc:sldMk cId="2794946201" sldId="8816"/>
        </pc:sldMkLst>
        <pc:spChg chg="add mod">
          <ac:chgData name="Jim McGowan" userId="e2c7446dd3aca506" providerId="LiveId" clId="{BC8723CE-76D1-40EE-A663-631E5BF21878}" dt="2022-10-09T17:21:54.774" v="57" actId="255"/>
          <ac:spMkLst>
            <pc:docMk/>
            <pc:sldMk cId="2794946201" sldId="8816"/>
            <ac:spMk id="3" creationId="{1B3C8201-80A5-5396-C7AD-8DF9B0EA56D0}"/>
          </ac:spMkLst>
        </pc:spChg>
        <pc:picChg chg="mod">
          <ac:chgData name="Jim McGowan" userId="e2c7446dd3aca506" providerId="LiveId" clId="{BC8723CE-76D1-40EE-A663-631E5BF21878}" dt="2022-10-09T17:22:10.926" v="58" actId="1036"/>
          <ac:picMkLst>
            <pc:docMk/>
            <pc:sldMk cId="2794946201" sldId="8816"/>
            <ac:picMk id="2" creationId="{EAB26BAA-D14F-4618-A37F-D6B3BE09003A}"/>
          </ac:picMkLst>
        </pc:picChg>
      </pc:sldChg>
      <pc:sldChg chg="addSp modSp mod">
        <pc:chgData name="Jim McGowan" userId="e2c7446dd3aca506" providerId="LiveId" clId="{BC8723CE-76D1-40EE-A663-631E5BF21878}" dt="2022-10-09T17:16:24.399" v="32" actId="14100"/>
        <pc:sldMkLst>
          <pc:docMk/>
          <pc:sldMk cId="4275612001" sldId="9103"/>
        </pc:sldMkLst>
        <pc:spChg chg="mod">
          <ac:chgData name="Jim McGowan" userId="e2c7446dd3aca506" providerId="LiveId" clId="{BC8723CE-76D1-40EE-A663-631E5BF21878}" dt="2022-10-09T17:16:24.399" v="32" actId="14100"/>
          <ac:spMkLst>
            <pc:docMk/>
            <pc:sldMk cId="4275612001" sldId="9103"/>
            <ac:spMk id="68611" creationId="{00000000-0000-0000-0000-000000000000}"/>
          </ac:spMkLst>
        </pc:spChg>
        <pc:picChg chg="add mod">
          <ac:chgData name="Jim McGowan" userId="e2c7446dd3aca506" providerId="LiveId" clId="{BC8723CE-76D1-40EE-A663-631E5BF21878}" dt="2022-10-09T17:15:30.605" v="31" actId="1035"/>
          <ac:picMkLst>
            <pc:docMk/>
            <pc:sldMk cId="4275612001" sldId="9103"/>
            <ac:picMk id="2" creationId="{7A07643F-C24D-442F-9B75-B763865FA134}"/>
          </ac:picMkLst>
        </pc:picChg>
      </pc:sldChg>
      <pc:sldChg chg="modSp mod">
        <pc:chgData name="Jim McGowan" userId="e2c7446dd3aca506" providerId="LiveId" clId="{BC8723CE-76D1-40EE-A663-631E5BF21878}" dt="2022-10-09T17:24:43.333" v="65" actId="948"/>
        <pc:sldMkLst>
          <pc:docMk/>
          <pc:sldMk cId="2407560838" sldId="9167"/>
        </pc:sldMkLst>
        <pc:spChg chg="mod">
          <ac:chgData name="Jim McGowan" userId="e2c7446dd3aca506" providerId="LiveId" clId="{BC8723CE-76D1-40EE-A663-631E5BF21878}" dt="2022-10-09T17:24:43.333" v="65" actId="948"/>
          <ac:spMkLst>
            <pc:docMk/>
            <pc:sldMk cId="2407560838" sldId="9167"/>
            <ac:spMk id="6" creationId="{EE7029BF-8EAA-4334-9E5B-20D3596C7594}"/>
          </ac:spMkLst>
        </pc:spChg>
      </pc:sldChg>
      <pc:sldChg chg="delSp modSp new mod ord">
        <pc:chgData name="Jim McGowan" userId="e2c7446dd3aca506" providerId="LiveId" clId="{BC8723CE-76D1-40EE-A663-631E5BF21878}" dt="2022-10-09T17:26:53.478" v="84"/>
        <pc:sldMkLst>
          <pc:docMk/>
          <pc:sldMk cId="211772443" sldId="9168"/>
        </pc:sldMkLst>
        <pc:spChg chg="mod">
          <ac:chgData name="Jim McGowan" userId="e2c7446dd3aca506" providerId="LiveId" clId="{BC8723CE-76D1-40EE-A663-631E5BF21878}" dt="2022-10-09T17:26:23.026" v="82" actId="12789"/>
          <ac:spMkLst>
            <pc:docMk/>
            <pc:sldMk cId="211772443" sldId="9168"/>
            <ac:spMk id="2" creationId="{D850B042-13D0-B394-8919-9B55142C29D9}"/>
          </ac:spMkLst>
        </pc:spChg>
        <pc:spChg chg="del">
          <ac:chgData name="Jim McGowan" userId="e2c7446dd3aca506" providerId="LiveId" clId="{BC8723CE-76D1-40EE-A663-631E5BF21878}" dt="2022-10-09T17:26:14.708" v="80" actId="478"/>
          <ac:spMkLst>
            <pc:docMk/>
            <pc:sldMk cId="211772443" sldId="9168"/>
            <ac:spMk id="3" creationId="{93F46BCD-24E5-A6FC-8821-21ACB76151D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096 - 25v1-11 </a:t>
            </a:r>
          </a:p>
          <a:p>
            <a:pPr>
              <a:defRPr/>
            </a:pPr>
            <a:r>
              <a:rPr lang="en-US" sz="1600" dirty="0"/>
              <a:t>10-30-2022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10/29/2022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103</a:t>
            </a:fld>
            <a:endParaRPr lang="en-US" altLang="en-US" dirty="0"/>
          </a:p>
        </p:txBody>
      </p:sp>
    </p:spTree>
    <p:extLst>
      <p:ext uri="{BB962C8B-B14F-4D97-AF65-F5344CB8AC3E}">
        <p14:creationId xmlns:p14="http://schemas.microsoft.com/office/powerpoint/2010/main" val="275453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105</a:t>
            </a:fld>
            <a:endParaRPr lang="en-US" altLang="en-US" dirty="0"/>
          </a:p>
        </p:txBody>
      </p:sp>
    </p:spTree>
    <p:extLst>
      <p:ext uri="{BB962C8B-B14F-4D97-AF65-F5344CB8AC3E}">
        <p14:creationId xmlns:p14="http://schemas.microsoft.com/office/powerpoint/2010/main" val="350813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118</a:t>
            </a:fld>
            <a:endParaRPr lang="en-US" altLang="en-US" dirty="0"/>
          </a:p>
        </p:txBody>
      </p:sp>
    </p:spTree>
    <p:extLst>
      <p:ext uri="{BB962C8B-B14F-4D97-AF65-F5344CB8AC3E}">
        <p14:creationId xmlns:p14="http://schemas.microsoft.com/office/powerpoint/2010/main" val="419118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119</a:t>
            </a:fld>
            <a:endParaRPr lang="en-US" altLang="en-US" dirty="0"/>
          </a:p>
        </p:txBody>
      </p:sp>
    </p:spTree>
    <p:extLst>
      <p:ext uri="{BB962C8B-B14F-4D97-AF65-F5344CB8AC3E}">
        <p14:creationId xmlns:p14="http://schemas.microsoft.com/office/powerpoint/2010/main" val="67447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120</a:t>
            </a:fld>
            <a:endParaRPr lang="en-US" altLang="en-US" dirty="0"/>
          </a:p>
        </p:txBody>
      </p:sp>
    </p:spTree>
    <p:extLst>
      <p:ext uri="{BB962C8B-B14F-4D97-AF65-F5344CB8AC3E}">
        <p14:creationId xmlns:p14="http://schemas.microsoft.com/office/powerpoint/2010/main" val="1650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121</a:t>
            </a:fld>
            <a:endParaRPr lang="en-US" altLang="en-US" dirty="0"/>
          </a:p>
        </p:txBody>
      </p:sp>
    </p:spTree>
    <p:extLst>
      <p:ext uri="{BB962C8B-B14F-4D97-AF65-F5344CB8AC3E}">
        <p14:creationId xmlns:p14="http://schemas.microsoft.com/office/powerpoint/2010/main" val="94951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122</a:t>
            </a:fld>
            <a:endParaRPr lang="en-US" altLang="en-US" dirty="0"/>
          </a:p>
        </p:txBody>
      </p:sp>
    </p:spTree>
    <p:extLst>
      <p:ext uri="{BB962C8B-B14F-4D97-AF65-F5344CB8AC3E}">
        <p14:creationId xmlns:p14="http://schemas.microsoft.com/office/powerpoint/2010/main" val="311264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135</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136</a:t>
            </a:fld>
            <a:endParaRPr lang="en-US" altLang="en-US" dirty="0"/>
          </a:p>
        </p:txBody>
      </p:sp>
    </p:spTree>
    <p:extLst>
      <p:ext uri="{BB962C8B-B14F-4D97-AF65-F5344CB8AC3E}">
        <p14:creationId xmlns:p14="http://schemas.microsoft.com/office/powerpoint/2010/main" val="126204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137</a:t>
            </a:fld>
            <a:endParaRPr lang="en-US" altLang="en-US" dirty="0"/>
          </a:p>
        </p:txBody>
      </p:sp>
    </p:spTree>
    <p:extLst>
      <p:ext uri="{BB962C8B-B14F-4D97-AF65-F5344CB8AC3E}">
        <p14:creationId xmlns:p14="http://schemas.microsoft.com/office/powerpoint/2010/main" val="3628092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316587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138</a:t>
            </a:fld>
            <a:endParaRPr lang="en-US" altLang="en-US" dirty="0"/>
          </a:p>
        </p:txBody>
      </p:sp>
    </p:spTree>
    <p:extLst>
      <p:ext uri="{BB962C8B-B14F-4D97-AF65-F5344CB8AC3E}">
        <p14:creationId xmlns:p14="http://schemas.microsoft.com/office/powerpoint/2010/main" val="206059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139</a:t>
            </a:fld>
            <a:endParaRPr lang="en-US" altLang="en-US" dirty="0"/>
          </a:p>
        </p:txBody>
      </p:sp>
    </p:spTree>
    <p:extLst>
      <p:ext uri="{BB962C8B-B14F-4D97-AF65-F5344CB8AC3E}">
        <p14:creationId xmlns:p14="http://schemas.microsoft.com/office/powerpoint/2010/main" val="1337521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141</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148</a:t>
            </a:fld>
            <a:endParaRPr lang="en-US" altLang="en-US" dirty="0"/>
          </a:p>
        </p:txBody>
      </p:sp>
    </p:spTree>
    <p:extLst>
      <p:ext uri="{BB962C8B-B14F-4D97-AF65-F5344CB8AC3E}">
        <p14:creationId xmlns:p14="http://schemas.microsoft.com/office/powerpoint/2010/main" val="3014102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155</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245565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67</a:t>
            </a:fld>
            <a:endParaRPr lang="en-US" altLang="en-US" dirty="0"/>
          </a:p>
        </p:txBody>
      </p:sp>
    </p:spTree>
    <p:extLst>
      <p:ext uri="{BB962C8B-B14F-4D97-AF65-F5344CB8AC3E}">
        <p14:creationId xmlns:p14="http://schemas.microsoft.com/office/powerpoint/2010/main" val="108280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154217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91</a:t>
            </a:fld>
            <a:endParaRPr lang="en-US" altLang="en-US" dirty="0"/>
          </a:p>
        </p:txBody>
      </p:sp>
    </p:spTree>
    <p:extLst>
      <p:ext uri="{BB962C8B-B14F-4D97-AF65-F5344CB8AC3E}">
        <p14:creationId xmlns:p14="http://schemas.microsoft.com/office/powerpoint/2010/main" val="58910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151051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1247307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9.jpeg"/><Relationship Id="rId5" Type="http://schemas.microsoft.com/office/2007/relationships/hdphoto" Target="../media/hdphoto1.wdp"/><Relationship Id="rId4" Type="http://schemas.openxmlformats.org/officeDocument/2006/relationships/image" Target="../media/image23.png"/></Relationships>
</file>

<file path=ppt/slides/_rels/slide1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23.png"/></Relationships>
</file>

<file path=ppt/slides/_rels/slide1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3.png"/></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62590350-AC5E-23A3-1428-73CA88EDF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625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F4735304-45D9-101A-C222-75084FD9AC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33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i="1"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20908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Isaac’s </a:t>
            </a:r>
            <a:r>
              <a:rPr lang="en-US" sz="2800" b="1" i="1" u="sng" dirty="0" err="1">
                <a:solidFill>
                  <a:srgbClr val="FFFFCC"/>
                </a:solidFill>
                <a:effectLst>
                  <a:outerShdw blurRad="38100" dist="38100" dir="2700000" algn="tl">
                    <a:srgbClr val="000000">
                      <a:alpha val="43137"/>
                    </a:srgbClr>
                  </a:outerShdw>
                </a:effectLst>
              </a:rPr>
              <a:t>toledoth</a:t>
            </a:r>
            <a:r>
              <a:rPr lang="en-US" sz="2800" b="1" u="sng" dirty="0">
                <a:solidFill>
                  <a:srgbClr val="FFFFCC"/>
                </a:solidFill>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218094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39658669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063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367802913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280517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311796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338610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43C64A99-4DDC-88B0-25AC-829F222E47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0398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2" name="Picture 1">
            <a:extLst>
              <a:ext uri="{FF2B5EF4-FFF2-40B4-BE49-F238E27FC236}">
                <a16:creationId xmlns:a16="http://schemas.microsoft.com/office/drawing/2014/main" id="{10DAACAA-0F0F-71B2-9270-681581FF7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125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b="1" dirty="0">
                          <a:latin typeface="Calibri" panose="020F0502020204030204" pitchFamily="34" charset="0"/>
                          <a:ea typeface="Calibri" panose="020F0502020204030204" pitchFamily="34" charset="0"/>
                          <a:cs typeface="Calibri" panose="020F0502020204030204" pitchFamily="34" charset="0"/>
                        </a:rPr>
                        <a:t>1. </a:t>
                      </a:r>
                      <a:r>
                        <a:rPr lang="en-US" sz="2800" b="1" dirty="0" err="1">
                          <a:latin typeface="Calibri" panose="020F0502020204030204" pitchFamily="34" charset="0"/>
                          <a:ea typeface="Calibri" panose="020F0502020204030204" pitchFamily="34" charset="0"/>
                          <a:cs typeface="Calibri" panose="020F0502020204030204" pitchFamily="34" charset="0"/>
                        </a:rPr>
                        <a:t>Uz</a:t>
                      </a:r>
                      <a:r>
                        <a:rPr lang="en-US" sz="28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3628489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b="1" u="sng" dirty="0">
                <a:solidFill>
                  <a:srgbClr val="FFFFCC"/>
                </a:solidFill>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170175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‒24</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410442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65785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b="1" u="sng" dirty="0">
                <a:solidFill>
                  <a:srgbClr val="FFFFCC"/>
                </a:solidFill>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80937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b="1" u="sng" dirty="0">
                <a:solidFill>
                  <a:srgbClr val="FFFFCC"/>
                </a:solidFill>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292759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b="1" u="sng" dirty="0">
                <a:solidFill>
                  <a:srgbClr val="FFFFCC"/>
                </a:solidFill>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785056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1043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Two nations are in your womb</a:t>
            </a:r>
            <a:r>
              <a:rPr lang="en-US" sz="3200" dirty="0">
                <a:effectLst>
                  <a:outerShdw blurRad="38100" dist="38100" dir="2700000" algn="tl">
                    <a:srgbClr val="000000">
                      <a:alpha val="43137"/>
                    </a:srgbClr>
                  </a:outerShdw>
                </a:effectLst>
                <a:latin typeface="Calibri" panose="020F0502020204030204" pitchFamily="34" charset="0"/>
              </a:rPr>
              <a:t>;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984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5181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8867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two peoples will be separated from your body</a:t>
            </a:r>
            <a:r>
              <a:rPr lang="en-US" sz="3200" dirty="0">
                <a:effectLst>
                  <a:outerShdw blurRad="38100" dist="38100" dir="2700000" algn="tl">
                    <a:srgbClr val="000000">
                      <a:alpha val="43137"/>
                    </a:srgbClr>
                  </a:outerShdw>
                </a:effectLst>
                <a:latin typeface="Calibri" panose="020F0502020204030204" pitchFamily="34" charset="0"/>
              </a:rPr>
              <a:t>;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5369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one people shall be stronger than the other</a:t>
            </a:r>
            <a:r>
              <a:rPr lang="en-US" sz="3200" dirty="0">
                <a:effectLst>
                  <a:outerShdw blurRad="38100" dist="38100" dir="2700000" algn="tl">
                    <a:srgbClr val="000000">
                      <a:alpha val="43137"/>
                    </a:srgbClr>
                  </a:outerShdw>
                </a:effectLst>
                <a:latin typeface="Calibri" panose="020F0502020204030204" pitchFamily="34" charset="0"/>
              </a:rPr>
              <a:t>;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82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the older shall serve the younger</a:t>
            </a:r>
            <a:r>
              <a:rPr lang="en-US" sz="32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4951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609600" y="1600200"/>
            <a:ext cx="10972800" cy="4343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4:3-5a</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Messianic line through Abel (Gen 3:21; Heb 11:4) contrary to Eve’s false expectation (4:1)</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Begins selection of younger over older pattern (Abel over Cain, Seth over Cain, Shem over Japheth, Isaac over Ishmael, Jacob over Esau, Judah and Joseph over their brothers, and Ephraim over Manasseh) </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14D7350-D1AA-4558-84E7-DC761ED41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
        <p:nvSpPr>
          <p:cNvPr id="6" name="Rectangle 2">
            <a:extLst>
              <a:ext uri="{FF2B5EF4-FFF2-40B4-BE49-F238E27FC236}">
                <a16:creationId xmlns:a16="http://schemas.microsoft.com/office/drawing/2014/main" id="{592CFE5D-4A41-4389-811B-14E6D109D48B}"/>
              </a:ext>
            </a:extLst>
          </p:cNvPr>
          <p:cNvSpPr txBox="1">
            <a:spLocks noChangeArrowheads="1"/>
          </p:cNvSpPr>
          <p:nvPr/>
        </p:nvSpPr>
        <p:spPr bwMode="auto">
          <a:xfrm>
            <a:off x="3276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Cain Murders Abel</a:t>
            </a:r>
            <a:br>
              <a:rPr lang="en-US" sz="3600" kern="0" dirty="0">
                <a:effectLst>
                  <a:outerShdw blurRad="38100" dist="38100" dir="2700000" algn="tl">
                    <a:srgbClr val="000000">
                      <a:alpha val="43137"/>
                    </a:srgbClr>
                  </a:outerShdw>
                </a:effectLst>
              </a:rPr>
            </a:br>
            <a:r>
              <a:rPr lang="en-US" sz="2800" kern="0" dirty="0">
                <a:solidFill>
                  <a:schemeClr val="tx1"/>
                </a:solidFill>
              </a:rPr>
              <a:t>(4:3-8)</a:t>
            </a:r>
            <a:endParaRPr lang="en-US" sz="2800" kern="0" dirty="0">
              <a:solidFill>
                <a:schemeClr val="tx1"/>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25:19-26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Jacob &amp; Esau</a:t>
            </a:r>
          </a:p>
        </p:txBody>
      </p:sp>
      <p:sp>
        <p:nvSpPr>
          <p:cNvPr id="161795" name="Rectangle 3"/>
          <p:cNvSpPr>
            <a:spLocks noGrp="1" noChangeArrowheads="1"/>
          </p:cNvSpPr>
          <p:nvPr>
            <p:ph type="body" idx="1"/>
          </p:nvPr>
        </p:nvSpPr>
        <p:spPr>
          <a:xfrm>
            <a:off x="593100" y="1524000"/>
            <a:ext cx="5045700" cy="4267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t>
            </a:r>
            <a:r>
              <a:rPr lang="en-US" sz="2800" dirty="0" err="1">
                <a:effectLst>
                  <a:outerShdw blurRad="38100" dist="38100" dir="2700000" algn="tl">
                    <a:srgbClr val="000000">
                      <a:alpha val="43137"/>
                    </a:srgbClr>
                  </a:outerShdw>
                </a:effectLst>
              </a:rPr>
              <a:t>toledoth</a:t>
            </a:r>
            <a:r>
              <a:rPr lang="en-US" sz="2800" dirty="0">
                <a:effectLst>
                  <a:outerShdw blurRad="38100" dist="38100" dir="2700000" algn="tl">
                    <a:srgbClr val="000000">
                      <a:alpha val="43137"/>
                    </a:srgbClr>
                  </a:outerShdw>
                </a:effectLst>
              </a:rPr>
              <a:t> (19a)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Hebrew line (19b)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age (20a)</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Rebekah’s lineage (20b)</a:t>
            </a:r>
          </a:p>
          <a:p>
            <a:pPr marL="457200" lvl="2" indent="-457200" eaLnBrk="1" hangingPunct="1">
              <a:spcBef>
                <a:spcPts val="0"/>
              </a:spcBef>
              <a:spcAft>
                <a:spcPts val="24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Isaac’s intercession (21a)</a:t>
            </a:r>
          </a:p>
        </p:txBody>
      </p:sp>
      <p:sp>
        <p:nvSpPr>
          <p:cNvPr id="2" name="Rectangle 3">
            <a:extLst>
              <a:ext uri="{FF2B5EF4-FFF2-40B4-BE49-F238E27FC236}">
                <a16:creationId xmlns:a16="http://schemas.microsoft.com/office/drawing/2014/main" id="{D32C97BD-F8C4-BB44-84B0-2BD1FFCCA286}"/>
              </a:ext>
            </a:extLst>
          </p:cNvPr>
          <p:cNvSpPr txBox="1">
            <a:spLocks noChangeArrowheads="1"/>
          </p:cNvSpPr>
          <p:nvPr/>
        </p:nvSpPr>
        <p:spPr bwMode="auto">
          <a:xfrm>
            <a:off x="6019800" y="1524000"/>
            <a:ext cx="5579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conception (21b)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Struggle in Rebekah’s womb (22a)</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Rebekah’s prayer (22b)</a:t>
            </a:r>
          </a:p>
          <a:p>
            <a:pPr marL="457200" lvl="2" indent="-457200" eaLnBrk="1" hangingPunct="1">
              <a:spcBef>
                <a:spcPts val="0"/>
              </a:spcBef>
              <a:spcAft>
                <a:spcPts val="2400"/>
              </a:spcAft>
              <a:buClr>
                <a:srgbClr val="CC66FF"/>
              </a:buClr>
              <a:buSzPct val="100000"/>
              <a:buFont typeface="+mj-lt"/>
              <a:buAutoNum type="alphaUcPeriod" startAt="6"/>
              <a:defRPr/>
            </a:pPr>
            <a:r>
              <a:rPr lang="en-US" sz="2800" kern="0" dirty="0">
                <a:effectLst>
                  <a:outerShdw blurRad="38100" dist="38100" dir="2700000" algn="tl">
                    <a:srgbClr val="000000">
                      <a:alpha val="43137"/>
                    </a:srgbClr>
                  </a:outerShdw>
                </a:effectLst>
              </a:rPr>
              <a:t>God’s prophecy (23)</a:t>
            </a:r>
          </a:p>
          <a:p>
            <a:pPr marL="457200" lvl="2" indent="-457200" eaLnBrk="1" hangingPunct="1">
              <a:spcBef>
                <a:spcPts val="0"/>
              </a:spcBef>
              <a:spcAft>
                <a:spcPts val="2400"/>
              </a:spcAft>
              <a:buClr>
                <a:srgbClr val="CC66FF"/>
              </a:buClr>
              <a:buSzPct val="100000"/>
              <a:buFont typeface="+mj-lt"/>
              <a:buAutoNum type="alphaUcPeriod" startAt="6"/>
              <a:defRPr/>
            </a:pPr>
            <a:r>
              <a:rPr lang="en-US" sz="2800" b="1" u="sng" dirty="0">
                <a:solidFill>
                  <a:srgbClr val="FFFFCC"/>
                </a:solidFill>
                <a:effectLst>
                  <a:outerShdw blurRad="38100" dist="38100" dir="2700000" algn="tl">
                    <a:srgbClr val="000000">
                      <a:alpha val="43137"/>
                    </a:srgbClr>
                  </a:outerShdw>
                </a:effectLst>
              </a:rPr>
              <a:t>Birth of the twins (24-26)</a:t>
            </a:r>
          </a:p>
        </p:txBody>
      </p:sp>
    </p:spTree>
    <p:extLst>
      <p:ext uri="{BB962C8B-B14F-4D97-AF65-F5344CB8AC3E}">
        <p14:creationId xmlns:p14="http://schemas.microsoft.com/office/powerpoint/2010/main" val="2847526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25:24-26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Birth of the Twins</a:t>
            </a:r>
          </a:p>
        </p:txBody>
      </p:sp>
      <p:sp>
        <p:nvSpPr>
          <p:cNvPr id="161795" name="Rectangle 3"/>
          <p:cNvSpPr>
            <a:spLocks noGrp="1" noChangeArrowheads="1"/>
          </p:cNvSpPr>
          <p:nvPr>
            <p:ph type="body" idx="1"/>
          </p:nvPr>
        </p:nvSpPr>
        <p:spPr>
          <a:xfrm>
            <a:off x="1066800" y="1562100"/>
            <a:ext cx="6858000" cy="37338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Births (24)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(25)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Jacob (26a)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Isaac’s age (26b)</a:t>
            </a:r>
          </a:p>
        </p:txBody>
      </p:sp>
      <p:pic>
        <p:nvPicPr>
          <p:cNvPr id="2" name="Picture 1">
            <a:extLst>
              <a:ext uri="{FF2B5EF4-FFF2-40B4-BE49-F238E27FC236}">
                <a16:creationId xmlns:a16="http://schemas.microsoft.com/office/drawing/2014/main" id="{40DC9191-DA58-8BF0-A51A-3FE473B2E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1307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562100"/>
            <a:ext cx="6858000" cy="37338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Births (24)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(25)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Jacob (26a)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Isaac’s age (26b)</a:t>
            </a:r>
          </a:p>
        </p:txBody>
      </p:sp>
      <p:pic>
        <p:nvPicPr>
          <p:cNvPr id="2" name="Picture 1">
            <a:extLst>
              <a:ext uri="{FF2B5EF4-FFF2-40B4-BE49-F238E27FC236}">
                <a16:creationId xmlns:a16="http://schemas.microsoft.com/office/drawing/2014/main" id="{40DC9191-DA58-8BF0-A51A-3FE473B2E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9E8DABB-524B-CDFA-2609-47317E23BEAE}"/>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10"/>
            </a:pPr>
            <a:r>
              <a:rPr lang="en-US" sz="3600" kern="0">
                <a:effectLst>
                  <a:outerShdw blurRad="38100" dist="38100" dir="2700000" algn="tl">
                    <a:srgbClr val="000000">
                      <a:alpha val="43137"/>
                    </a:srgbClr>
                  </a:outerShdw>
                </a:effectLst>
              </a:rPr>
              <a:t>Genesis 25:24-26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Birth of the Twins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60054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562100"/>
            <a:ext cx="6858000" cy="37338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Births (24)</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 (25)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Jacob (26a)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Isaac’s age (26b)</a:t>
            </a:r>
          </a:p>
        </p:txBody>
      </p:sp>
      <p:pic>
        <p:nvPicPr>
          <p:cNvPr id="2" name="Picture 1">
            <a:extLst>
              <a:ext uri="{FF2B5EF4-FFF2-40B4-BE49-F238E27FC236}">
                <a16:creationId xmlns:a16="http://schemas.microsoft.com/office/drawing/2014/main" id="{40DC9191-DA58-8BF0-A51A-3FE473B2E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C01B73BF-E913-BBD5-A74C-1C937544751B}"/>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10"/>
            </a:pPr>
            <a:r>
              <a:rPr lang="en-US" sz="3600" kern="0">
                <a:effectLst>
                  <a:outerShdw blurRad="38100" dist="38100" dir="2700000" algn="tl">
                    <a:srgbClr val="000000">
                      <a:alpha val="43137"/>
                    </a:srgbClr>
                  </a:outerShdw>
                </a:effectLst>
              </a:rPr>
              <a:t>Genesis 25:24-26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Birth of the Twins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3303351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562100"/>
            <a:ext cx="6858000" cy="37338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Births (24)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(25)</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 (26a)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Isaac’s age (26b)</a:t>
            </a:r>
          </a:p>
        </p:txBody>
      </p:sp>
      <p:pic>
        <p:nvPicPr>
          <p:cNvPr id="2" name="Picture 1">
            <a:extLst>
              <a:ext uri="{FF2B5EF4-FFF2-40B4-BE49-F238E27FC236}">
                <a16:creationId xmlns:a16="http://schemas.microsoft.com/office/drawing/2014/main" id="{40DC9191-DA58-8BF0-A51A-3FE473B2E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B5F1A8BD-EB0B-584D-177E-97B4EC24CD65}"/>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10"/>
            </a:pPr>
            <a:r>
              <a:rPr lang="en-US" sz="3600" kern="0">
                <a:effectLst>
                  <a:outerShdw blurRad="38100" dist="38100" dir="2700000" algn="tl">
                    <a:srgbClr val="000000">
                      <a:alpha val="43137"/>
                    </a:srgbClr>
                  </a:outerShdw>
                </a:effectLst>
              </a:rPr>
              <a:t>Genesis 25:24-26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Birth of the Twins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054090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609600" y="0"/>
            <a:ext cx="109728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41 </a:t>
            </a:r>
            <a:r>
              <a:rPr lang="en-US" sz="3200" dirty="0">
                <a:effectLst>
                  <a:outerShdw blurRad="38100" dist="38100" dir="2700000" algn="tl">
                    <a:srgbClr val="000000">
                      <a:alpha val="43137"/>
                    </a:srgbClr>
                  </a:outerShdw>
                </a:effectLst>
                <a:latin typeface="Calibri" panose="020F0502020204030204" pitchFamily="34" charset="0"/>
              </a:rPr>
              <a:t>When He approached </a:t>
            </a:r>
            <a:r>
              <a:rPr lang="en-US" sz="3200" i="1" dirty="0">
                <a:effectLst>
                  <a:outerShdw blurRad="38100" dist="38100" dir="2700000" algn="tl">
                    <a:srgbClr val="000000">
                      <a:alpha val="43137"/>
                    </a:srgbClr>
                  </a:outerShdw>
                </a:effectLst>
                <a:latin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rPr>
              <a:t>, He saw the city and wept over it, </a:t>
            </a:r>
            <a:r>
              <a:rPr lang="en-US" sz="3200" baseline="30000" dirty="0">
                <a:effectLst>
                  <a:outerShdw blurRad="38100" dist="38100" dir="2700000" algn="tl">
                    <a:srgbClr val="000000">
                      <a:alpha val="43137"/>
                    </a:srgbClr>
                  </a:outerShdw>
                </a:effectLst>
                <a:latin typeface="Calibri" panose="020F0502020204030204" pitchFamily="34" charset="0"/>
              </a:rPr>
              <a:t>42 </a:t>
            </a:r>
            <a:r>
              <a:rPr lang="en-US" sz="3200" dirty="0">
                <a:effectLst>
                  <a:outerShdw blurRad="38100" dist="38100" dir="2700000" algn="tl">
                    <a:srgbClr val="000000">
                      <a:alpha val="43137"/>
                    </a:srgbClr>
                  </a:outerShdw>
                </a:effectLst>
                <a:latin typeface="Calibri" panose="020F0502020204030204" pitchFamily="34" charset="0"/>
              </a:rPr>
              <a:t>saying, ‘If you had known in this day, even you, the things which make for peace! But now they have been hidden from your eyes. </a:t>
            </a:r>
            <a:r>
              <a:rPr lang="en-US" sz="3200" baseline="30000" dirty="0">
                <a:effectLst>
                  <a:outerShdw blurRad="38100" dist="38100" dir="2700000" algn="tl">
                    <a:srgbClr val="000000">
                      <a:alpha val="43137"/>
                    </a:srgbClr>
                  </a:outerShdw>
                </a:effectLst>
                <a:latin typeface="Calibri" panose="020F0502020204030204" pitchFamily="34" charset="0"/>
              </a:rPr>
              <a:t>43 </a:t>
            </a:r>
            <a:r>
              <a:rPr lang="en-US" sz="320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200" baseline="30000" dirty="0">
                <a:effectLst>
                  <a:outerShdw blurRad="38100" dist="38100" dir="2700000" algn="tl">
                    <a:srgbClr val="000000">
                      <a:alpha val="43137"/>
                    </a:srgbClr>
                  </a:outerShdw>
                </a:effectLst>
                <a:latin typeface="Calibri" panose="020F0502020204030204" pitchFamily="34" charset="0"/>
              </a:rPr>
              <a:t>44 </a:t>
            </a:r>
            <a:r>
              <a:rPr lang="en-US" sz="3200" dirty="0">
                <a:effectLst>
                  <a:outerShdw blurRad="38100" dist="38100" dir="2700000" algn="tl">
                    <a:srgbClr val="000000">
                      <a:alpha val="43137"/>
                    </a:srgbClr>
                  </a:outerShdw>
                </a:effectLst>
                <a:latin typeface="Calibri" panose="020F0502020204030204" pitchFamily="34" charset="0"/>
              </a:rPr>
              <a:t>and they will level you to the ground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your children within you</a:t>
            </a:r>
            <a:r>
              <a:rPr lang="en-US" sz="3200" dirty="0">
                <a:effectLst>
                  <a:outerShdw blurRad="38100" dist="38100" dir="2700000" algn="tl">
                    <a:srgbClr val="000000">
                      <a:alpha val="43137"/>
                    </a:srgbClr>
                  </a:outerShdw>
                </a:effectLst>
                <a:latin typeface="Calibri" panose="020F0502020204030204" pitchFamily="34" charset="0"/>
              </a:rPr>
              <a:t>, and they will not leave in you one stone upon another, because you did not recognize the time of your visitation.’</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4890856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52578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35058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667000" y="228600"/>
            <a:ext cx="6858000" cy="1066800"/>
          </a:xfrm>
        </p:spPr>
        <p:txBody>
          <a:bodyPr/>
          <a:lstStyle/>
          <a:p>
            <a:pPr algn="ctr"/>
            <a:r>
              <a:rPr lang="en-US" sz="4000" dirty="0">
                <a:latin typeface="Calibri" panose="020F0502020204030204" pitchFamily="34" charset="0"/>
              </a:rPr>
              <a:t>SLBC Position Statements # 1</a:t>
            </a:r>
          </a:p>
        </p:txBody>
      </p:sp>
      <p:sp>
        <p:nvSpPr>
          <p:cNvPr id="3" name="Content Placeholder 2"/>
          <p:cNvSpPr>
            <a:spLocks noGrp="1"/>
          </p:cNvSpPr>
          <p:nvPr>
            <p:ph idx="1"/>
          </p:nvPr>
        </p:nvSpPr>
        <p:spPr>
          <a:xfrm>
            <a:off x="533400" y="1600200"/>
            <a:ext cx="11201399" cy="3048000"/>
          </a:xfrm>
        </p:spPr>
        <p:txBody>
          <a:bodyPr/>
          <a:lstStyle/>
          <a:p>
            <a:pPr marL="0" indent="0" algn="just">
              <a:buNone/>
              <a:defRPr/>
            </a:pPr>
            <a:r>
              <a:rPr lang="en-US" sz="3600" b="1" dirty="0">
                <a:solidFill>
                  <a:srgbClr val="FFFFCC"/>
                </a:solidFill>
                <a:effectLst/>
              </a:rPr>
              <a:t>SANCTITY OF LIFE</a:t>
            </a:r>
            <a:r>
              <a:rPr lang="en-US" sz="3600" dirty="0">
                <a:effectLst/>
              </a:rPr>
              <a:t> – We believe that the fetus, from the moment of conception, is a person (Psalm 139:13-18).  We also believe that all persons are created in the image of God regardless of age, health, function and/or condition of dependency.</a:t>
            </a:r>
            <a:endParaRPr lang="en-US" sz="4000" dirty="0"/>
          </a:p>
        </p:txBody>
      </p:sp>
      <p:pic>
        <p:nvPicPr>
          <p:cNvPr id="52229" name="Picture 2" descr="http://docs-eu.livesiteadmin.com/24e40b27-8e38-459e-8f71-bbb6c6361a35/257bd009f93e73cdff5dedd4becd249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683875" y="152400"/>
            <a:ext cx="898525" cy="762000"/>
          </a:xfrm>
          <a:prstGeom prst="rect">
            <a:avLst/>
          </a:prstGeom>
          <a:noFill/>
          <a:ln w="9525">
            <a:noFill/>
            <a:miter lim="800000"/>
            <a:headEnd/>
            <a:tailEnd/>
          </a:ln>
        </p:spPr>
      </p:pic>
      <p:pic>
        <p:nvPicPr>
          <p:cNvPr id="4" name="Picture 3">
            <a:extLst>
              <a:ext uri="{FF2B5EF4-FFF2-40B4-BE49-F238E27FC236}">
                <a16:creationId xmlns:a16="http://schemas.microsoft.com/office/drawing/2014/main" id="{72C706DD-B0C4-2C49-2780-7F471BF906C5}"/>
              </a:ext>
            </a:extLst>
          </p:cNvPr>
          <p:cNvPicPr>
            <a:picLocks noChangeAspect="1"/>
          </p:cNvPicPr>
          <p:nvPr/>
        </p:nvPicPr>
        <p:blipFill>
          <a:blip r:embed="rId3"/>
          <a:stretch>
            <a:fillRect/>
          </a:stretch>
        </p:blipFill>
        <p:spPr>
          <a:xfrm>
            <a:off x="3638914" y="4419600"/>
            <a:ext cx="4914172"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562100"/>
            <a:ext cx="6858000" cy="37338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Births (24)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(25)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Jacob (26a)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age (26b)</a:t>
            </a:r>
          </a:p>
        </p:txBody>
      </p:sp>
      <p:pic>
        <p:nvPicPr>
          <p:cNvPr id="2" name="Picture 1">
            <a:extLst>
              <a:ext uri="{FF2B5EF4-FFF2-40B4-BE49-F238E27FC236}">
                <a16:creationId xmlns:a16="http://schemas.microsoft.com/office/drawing/2014/main" id="{40DC9191-DA58-8BF0-A51A-3FE473B2E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B5F1A8BD-EB0B-584D-177E-97B4EC24CD65}"/>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10"/>
            </a:pPr>
            <a:r>
              <a:rPr lang="en-US" sz="3600" kern="0">
                <a:effectLst>
                  <a:outerShdw blurRad="38100" dist="38100" dir="2700000" algn="tl">
                    <a:srgbClr val="000000">
                      <a:alpha val="43137"/>
                    </a:srgbClr>
                  </a:outerShdw>
                </a:effectLst>
              </a:rPr>
              <a:t>Genesis 25:24-26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Birth of the Twins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416049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7617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25:27-34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Birthright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Development of the boys (27)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Parental preferences (28)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purchases the birthright (29-34)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6656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25:27-34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Birthright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Development of the boys (27)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Parental preferences (28)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purchases the birthright (29-34)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045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915478" y="1600201"/>
            <a:ext cx="8361045" cy="129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“For the meaning of the verb form </a:t>
            </a:r>
            <a:r>
              <a:rPr lang="en-US" i="1" dirty="0" err="1">
                <a:effectLst>
                  <a:outerShdw blurRad="38100" dist="38100" dir="2700000" algn="tl">
                    <a:srgbClr val="000000">
                      <a:alpha val="43137"/>
                    </a:srgbClr>
                  </a:outerShdw>
                </a:effectLst>
              </a:rPr>
              <a:t>nimrodh</a:t>
            </a:r>
            <a:r>
              <a:rPr lang="en-US" dirty="0">
                <a:effectLst>
                  <a:outerShdw blurRad="38100" dist="38100" dir="2700000" algn="tl">
                    <a:srgbClr val="000000">
                      <a:alpha val="43137"/>
                    </a:srgbClr>
                  </a:outerShdw>
                </a:effectLst>
              </a:rPr>
              <a:t>, without a doubt, is </a:t>
            </a:r>
            <a:r>
              <a:rPr lang="en-US" b="1" dirty="0">
                <a:solidFill>
                  <a:srgbClr val="FFFFCC"/>
                </a:solidFill>
                <a:effectLst>
                  <a:outerShdw blurRad="38100" dist="38100" dir="2700000" algn="tl">
                    <a:srgbClr val="000000">
                      <a:alpha val="43137"/>
                    </a:srgbClr>
                  </a:outerShdw>
                </a:effectLst>
              </a:rPr>
              <a:t>‘let us revolt’</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1:366.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61535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866853" cy="16764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9 deals with Nimrod’s relationship to God: He was a mighty hunter before Jehovah. The terminology implies antagonism; antagonism against and in opposition to God.”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8" name="Picture 2" descr="60-Year-Old Nimrod is Safe • Jane's Genes • Origin of the ...">
            <a:extLst>
              <a:ext uri="{FF2B5EF4-FFF2-40B4-BE49-F238E27FC236}">
                <a16:creationId xmlns:a16="http://schemas.microsoft.com/office/drawing/2014/main" id="{830A3003-2B97-4043-BCC3-52D1A4CB7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25599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The Jerusalem Targum paraphrases this passage as follows: “He was powerful in hunting and in wickedness before the Lord for </a:t>
            </a:r>
            <a:r>
              <a:rPr lang="en-US" b="1" u="sng" dirty="0">
                <a:solidFill>
                  <a:srgbClr val="FFFFCC"/>
                </a:solidFill>
                <a:effectLst>
                  <a:outerShdw blurRad="38100" dist="38100" dir="2700000" algn="tl">
                    <a:srgbClr val="000000">
                      <a:alpha val="43137"/>
                    </a:srgbClr>
                  </a:outerShdw>
                </a:effectLst>
              </a:rPr>
              <a:t>he was a hunter of the sons of men</a:t>
            </a:r>
            <a:r>
              <a:rPr lang="en-US" dirty="0">
                <a:effectLst>
                  <a:outerShdw blurRad="38100" dist="38100" dir="2700000" algn="tl">
                    <a:srgbClr val="000000">
                      <a:alpha val="43137"/>
                    </a:srgbClr>
                  </a:outerShdw>
                </a:effectLst>
              </a:rPr>
              <a:t>, as he said to them, ‘Depart from the judgment of the Lord and hear the judgement of Nimrod.’ Therefore, it is said as Nimrod the strong one, strong in hunting, and wickedness before the Lord.”</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Jerusalem Targum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154" y="4800600"/>
            <a:ext cx="254369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Genesis Account By JONATHAN SARFATI">
            <a:extLst>
              <a:ext uri="{FF2B5EF4-FFF2-40B4-BE49-F238E27FC236}">
                <a16:creationId xmlns:a16="http://schemas.microsoft.com/office/drawing/2014/main" id="{7DF9A592-C195-4F4C-835C-8148857F0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tion Conference 2019 - Grace Advance Mid-Atlantic">
            <a:extLst>
              <a:ext uri="{FF2B5EF4-FFF2-40B4-BE49-F238E27FC236}">
                <a16:creationId xmlns:a16="http://schemas.microsoft.com/office/drawing/2014/main" id="{A3D96B73-3502-4C92-991F-BDCF97ACC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7015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 now became a hunter. In the context of Genesis, this is not a positive but a negative, as already indicated with </a:t>
            </a:r>
            <a:r>
              <a:rPr lang="en-US" i="1" dirty="0">
                <a:effectLst>
                  <a:outerShdw blurRad="38100" dist="38100" dir="2700000" algn="tl">
                    <a:srgbClr val="000000">
                      <a:alpha val="43137"/>
                    </a:srgbClr>
                  </a:outerShdw>
                </a:effectLst>
              </a:rPr>
              <a:t>Nimrod</a:t>
            </a:r>
            <a:r>
              <a:rPr lang="en-US" dirty="0">
                <a:effectLst>
                  <a:outerShdw blurRad="38100" dist="38100" dir="2700000" algn="tl">
                    <a:srgbClr val="000000">
                      <a:alpha val="43137"/>
                    </a:srgbClr>
                  </a:outerShdw>
                </a:effectLst>
              </a:rPr>
              <a:t>; for he, too, was a mighty hunter before the Lord.”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55AD7828-0FE1-F85B-16A0-61E577C04891}"/>
              </a:ext>
            </a:extLst>
          </p:cNvPr>
          <p:cNvPicPr>
            <a:picLocks noChangeAspect="1"/>
          </p:cNvPicPr>
          <p:nvPr/>
        </p:nvPicPr>
        <p:blipFill>
          <a:blip r:embed="rId6"/>
          <a:stretch>
            <a:fillRect/>
          </a:stretch>
        </p:blipFill>
        <p:spPr>
          <a:xfrm>
            <a:off x="4383641" y="3552825"/>
            <a:ext cx="342471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7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Esau was a skillful hunter</a:t>
            </a:r>
            <a:r>
              <a:rPr lang="en-US" dirty="0">
                <a:effectLst>
                  <a:outerShdw blurRad="38100" dist="38100" dir="2700000" algn="tl">
                    <a:srgbClr val="000000">
                      <a:alpha val="43137"/>
                    </a:srgbClr>
                  </a:outerShdw>
                </a:effectLst>
              </a:rPr>
              <a:t>, just as Nimrod was a skillful hunter (10:8–12). In the context of Genesis, being a skillful hunter is not a positive statement, but a negative one. This is important because throughout church history, Jacob has received a lot of bad press. In most sermons, especially in Christian circles, Jacob is painted very negatively, and attributes are ascribed to Jacob that are not true to the Word of God and certainly do not correspond with God’s own evaluation of Jacob.”</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402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49706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4576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381000" y="0"/>
            <a:ext cx="11430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8 </a:t>
            </a:r>
            <a:r>
              <a:rPr lang="en-US" sz="3400" dirty="0">
                <a:effectLst>
                  <a:outerShdw blurRad="38100" dist="38100" dir="2700000" algn="tl">
                    <a:srgbClr val="000000">
                      <a:alpha val="43137"/>
                    </a:srgbClr>
                  </a:outerShdw>
                </a:effectLst>
              </a:rPr>
              <a:t>But Noah found favor in the eyes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These are </a:t>
            </a:r>
            <a:r>
              <a:rPr lang="en-US" sz="3400" i="1" dirty="0">
                <a:effectLst>
                  <a:outerShdw blurRad="38100" dist="38100" dir="2700000" algn="tl">
                    <a:srgbClr val="000000">
                      <a:alpha val="43137"/>
                    </a:srgbClr>
                  </a:outerShdw>
                </a:effectLst>
              </a:rPr>
              <a:t>the records of</a:t>
            </a:r>
            <a:r>
              <a:rPr lang="en-US" sz="3400" dirty="0">
                <a:effectLst>
                  <a:outerShdw blurRad="38100" dist="38100" dir="2700000" algn="tl">
                    <a:srgbClr val="000000">
                      <a:alpha val="43137"/>
                    </a:srgbClr>
                  </a:outerShdw>
                </a:effectLst>
              </a:rPr>
              <a:t> the generations of Noah. Noah was a </a:t>
            </a:r>
            <a:r>
              <a:rPr lang="en-US" sz="3400" b="1" u="sng" dirty="0">
                <a:solidFill>
                  <a:srgbClr val="FFFFCC"/>
                </a:solidFill>
                <a:effectLst>
                  <a:outerShdw blurRad="38100" dist="38100" dir="2700000" algn="tl">
                    <a:srgbClr val="000000">
                      <a:alpha val="43137"/>
                    </a:srgbClr>
                  </a:outerShdw>
                </a:effectLst>
              </a:rPr>
              <a:t>righteous</a:t>
            </a:r>
            <a:r>
              <a:rPr lang="en-US" sz="3400" dirty="0">
                <a:effectLst>
                  <a:outerShdw blurRad="38100" dist="38100" dir="2700000" algn="tl">
                    <a:srgbClr val="000000">
                      <a:alpha val="43137"/>
                    </a:srgbClr>
                  </a:outerShdw>
                </a:effectLst>
              </a:rPr>
              <a:t> man, </a:t>
            </a:r>
            <a:r>
              <a:rPr lang="en-US" sz="3400" b="1" u="sng" dirty="0">
                <a:solidFill>
                  <a:srgbClr val="FFFFCC"/>
                </a:solidFill>
                <a:effectLst>
                  <a:outerShdw blurRad="38100" dist="38100" dir="2700000" algn="tl">
                    <a:srgbClr val="000000">
                      <a:alpha val="43137"/>
                    </a:srgbClr>
                  </a:outerShdw>
                </a:effectLst>
              </a:rPr>
              <a:t>blameless</a:t>
            </a:r>
            <a:r>
              <a:rPr lang="en-US" sz="3400" dirty="0">
                <a:effectLst>
                  <a:outerShdw blurRad="38100" dist="38100" dir="2700000" algn="tl">
                    <a:srgbClr val="000000">
                      <a:alpha val="43137"/>
                    </a:srgbClr>
                  </a:outerShdw>
                </a:effectLst>
              </a:rPr>
              <a:t> in his time; Noah walked with God.”</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496" y="3048000"/>
            <a:ext cx="1921008" cy="1828800"/>
          </a:xfrm>
          <a:prstGeom prst="rect">
            <a:avLst/>
          </a:prstGeom>
          <a:ln>
            <a:solidFill>
              <a:schemeClr val="tx1"/>
            </a:solidFill>
          </a:ln>
        </p:spPr>
      </p:pic>
    </p:spTree>
    <p:extLst>
      <p:ext uri="{BB962C8B-B14F-4D97-AF65-F5344CB8AC3E}">
        <p14:creationId xmlns:p14="http://schemas.microsoft.com/office/powerpoint/2010/main" val="263055441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other words, this word does not mean </a:t>
            </a:r>
            <a:r>
              <a:rPr lang="en-US" i="1" dirty="0">
                <a:effectLst>
                  <a:outerShdw blurRad="38100" dist="38100" dir="2700000" algn="tl">
                    <a:srgbClr val="000000">
                      <a:alpha val="43137"/>
                    </a:srgbClr>
                  </a:outerShdw>
                </a:effectLst>
              </a:rPr>
              <a:t>quiet</a:t>
            </a:r>
            <a:r>
              <a:rPr lang="en-US" dirty="0">
                <a:effectLst>
                  <a:outerShdw blurRad="38100" dist="38100" dir="2700000" algn="tl">
                    <a:srgbClr val="000000">
                      <a:alpha val="43137"/>
                    </a:srgbClr>
                  </a:outerShdw>
                </a:effectLst>
              </a:rPr>
              <a:t>, but </a:t>
            </a:r>
            <a:r>
              <a:rPr lang="en-US" i="1" dirty="0">
                <a:effectLst>
                  <a:outerShdw blurRad="38100" dist="38100" dir="2700000" algn="tl">
                    <a:srgbClr val="000000">
                      <a:alpha val="43137"/>
                    </a:srgbClr>
                  </a:outerShdw>
                </a:effectLst>
              </a:rPr>
              <a:t>perfect</a:t>
            </a:r>
            <a:r>
              <a:rPr lang="en-US" dirty="0">
                <a:effectLst>
                  <a:outerShdw blurRad="38100" dist="38100" dir="2700000" algn="tl">
                    <a:srgbClr val="000000">
                      <a:alpha val="43137"/>
                    </a:srgbClr>
                  </a:outerShdw>
                </a:effectLst>
              </a:rPr>
              <a:t>. Why is it not translated that way? The reason is not because it does not make sense in the text, but rather because it does not fit people’s preconceived notions about Jacob. This is the first of several examples where the biblical view of Jacob is opposite from the portrayal of all too many commentators and preachers.”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403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7701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25:27-34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Birthright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Development of the boys (27)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Parental preferences (28)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purchases the birthright (29-34)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8726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25:27-34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Birthright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Development of the boys (27)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Parental preferences (28)</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purchases the birthright (29-34)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220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878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129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343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67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the </a:t>
            </a:r>
            <a:r>
              <a:rPr lang="en-US" i="1" dirty="0" err="1">
                <a:effectLst>
                  <a:outerShdw blurRad="38100" dist="38100" dir="2700000" algn="tl">
                    <a:srgbClr val="000000">
                      <a:alpha val="43137"/>
                    </a:srgbClr>
                  </a:outerShdw>
                </a:effectLst>
              </a:rPr>
              <a:t>Nuzi</a:t>
            </a:r>
            <a:r>
              <a:rPr lang="en-US" i="1" dirty="0">
                <a:effectLst>
                  <a:outerShdw blurRad="38100" dist="38100" dir="2700000" algn="tl">
                    <a:srgbClr val="000000">
                      <a:alpha val="43137"/>
                    </a:srgbClr>
                  </a:outerShdw>
                </a:effectLst>
              </a:rPr>
              <a:t> Tablets</a:t>
            </a:r>
            <a:r>
              <a:rPr lang="en-US" dirty="0">
                <a:effectLst>
                  <a:outerShdw blurRad="38100" dist="38100" dir="2700000" algn="tl">
                    <a:srgbClr val="000000">
                      <a:alpha val="43137"/>
                    </a:srgbClr>
                  </a:outerShdw>
                </a:effectLst>
              </a:rPr>
              <a:t>, the birthright was salable; the firstborn had the right to sell his birthright. Esau’s birthright included four elements: physical benefits (Deut. 21:17); spiritual benefits (I Chron. 5:1–2); being in the Messianic line, because this is the birthright of the Abrahamic Covenant; and the possession of the Land. Esau did not care anything about the spiritual benefits. Because the spiritual benefits were in the forefront, he did not particularly care to hang on to his birthright.”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404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80631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3979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390332182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6150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630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Purchases the Birthright</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Occasion (29)</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Request (30)</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Counter-offer (31)</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Esau’s agreement (32)</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Selling (33)</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Payment (34a)</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943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86A5F519-6408-3047-C167-FDA7A46A6F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35456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0" cy="6583680"/>
          </a:xfrm>
          <a:prstGeom prst="rect">
            <a:avLst/>
          </a:prstGeom>
        </p:spPr>
      </p:pic>
    </p:spTree>
    <p:extLst>
      <p:ext uri="{BB962C8B-B14F-4D97-AF65-F5344CB8AC3E}">
        <p14:creationId xmlns:p14="http://schemas.microsoft.com/office/powerpoint/2010/main" val="26394932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810000"/>
            <a:ext cx="2667000" cy="2133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63880" y="640071"/>
          <a:ext cx="11064240" cy="4800618"/>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0312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3291840">
                  <a:extLst>
                    <a:ext uri="{9D8B030D-6E8A-4147-A177-3AD203B41FA5}">
                      <a16:colId xmlns:a16="http://schemas.microsoft.com/office/drawing/2014/main" val="20004"/>
                    </a:ext>
                  </a:extLst>
                </a:gridCol>
              </a:tblGrid>
              <a:tr h="914400">
                <a:tc gridSpan="5">
                  <a:txBody>
                    <a:bodyPr/>
                    <a:lstStyle/>
                    <a:p>
                      <a:pPr algn="ctr"/>
                      <a:r>
                        <a:rPr lang="en-US" altLang="en-US" sz="3200" b="0" dirty="0">
                          <a:solidFill>
                            <a:schemeClr val="tx2"/>
                          </a:solidFill>
                          <a:latin typeface="Calibri" panose="020F0502020204030204" pitchFamily="34" charset="0"/>
                          <a:ea typeface="+mj-ea"/>
                          <a:cs typeface="+mj-cs"/>
                        </a:rPr>
                        <a:t>THREE PHASES OF MOSES’ 120 YEAR LIFE</a:t>
                      </a:r>
                      <a:endParaRPr lang="en-US" sz="3200" b="0" dirty="0">
                        <a:solidFill>
                          <a:schemeClr val="tx2"/>
                        </a:solidFill>
                        <a:latin typeface="Calibri" panose="020F0502020204030204" pitchFamily="34" charset="0"/>
                        <a:ea typeface="+mj-ea"/>
                        <a:cs typeface="+mj-cs"/>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914400">
                <a:tc>
                  <a:txBody>
                    <a:bodyPr/>
                    <a:lstStyle/>
                    <a:p>
                      <a:pPr algn="ctr"/>
                      <a:r>
                        <a:rPr lang="en-US" sz="23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3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3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3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300" b="1" u="none" dirty="0">
                          <a:solidFill>
                            <a:srgbClr val="CC00CC"/>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914400">
                <a:tc>
                  <a:txBody>
                    <a:bodyPr/>
                    <a:lstStyle/>
                    <a:p>
                      <a:pPr marL="0" algn="ctr" defTabSz="914400" rtl="0" eaLnBrk="1" latinLnBrk="0" hangingPunct="1"/>
                      <a:r>
                        <a:rPr lang="en-US" sz="23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3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3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3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pPr algn="just"/>
                      <a:r>
                        <a:rPr lang="en-US" sz="2300" b="1" u="none" kern="1200" dirty="0">
                          <a:solidFill>
                            <a:srgbClr val="CC00CC"/>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914400">
                <a:tc>
                  <a:txBody>
                    <a:bodyPr/>
                    <a:lstStyle/>
                    <a:p>
                      <a:pPr marL="0" algn="ctr" defTabSz="914400" rtl="0" eaLnBrk="1" latinLnBrk="0" hangingPunct="1"/>
                      <a:r>
                        <a:rPr lang="en-US" sz="23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3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pPr algn="just"/>
                      <a:r>
                        <a:rPr lang="en-US" sz="2300" b="1" u="none" kern="1200" dirty="0">
                          <a:solidFill>
                            <a:srgbClr val="CC00CC"/>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914400">
                <a:tc>
                  <a:txBody>
                    <a:bodyPr/>
                    <a:lstStyle/>
                    <a:p>
                      <a:pPr marL="0" algn="ctr" defTabSz="914400" rtl="0" eaLnBrk="1" latinLnBrk="0" hangingPunct="1"/>
                      <a:r>
                        <a:rPr lang="en-US" sz="23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3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3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pPr algn="just"/>
                      <a:r>
                        <a:rPr lang="en-US" sz="2300" b="1" u="none" kern="1200" dirty="0">
                          <a:solidFill>
                            <a:srgbClr val="CC00CC"/>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3794669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Jokshan’s</a:t>
            </a:r>
            <a:r>
              <a:rPr lang="en-US" b="1" u="sng" dirty="0">
                <a:solidFill>
                  <a:srgbClr val="FFFFCC"/>
                </a:solidFill>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633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5146242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8B044FE-1BBA-B199-53E9-289EF48488C5}"/>
              </a:ext>
            </a:extLst>
          </p:cNvPr>
          <p:cNvSpPr>
            <a:spLocks noChangeArrowheads="1"/>
          </p:cNvSpPr>
          <p:nvPr/>
        </p:nvSpPr>
        <p:spPr bwMode="auto">
          <a:xfrm>
            <a:off x="7315200" y="48006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TextBox 2">
            <a:extLst>
              <a:ext uri="{FF2B5EF4-FFF2-40B4-BE49-F238E27FC236}">
                <a16:creationId xmlns:a16="http://schemas.microsoft.com/office/drawing/2014/main" id="{064A4E3B-E2FE-1411-C492-46DA5D7A4DD2}"/>
              </a:ext>
            </a:extLst>
          </p:cNvPr>
          <p:cNvSpPr txBox="1"/>
          <p:nvPr/>
        </p:nvSpPr>
        <p:spPr>
          <a:xfrm>
            <a:off x="7482840" y="5071646"/>
            <a:ext cx="1280160" cy="338554"/>
          </a:xfrm>
          <a:prstGeom prst="rect">
            <a:avLst/>
          </a:prstGeom>
          <a:solidFill>
            <a:srgbClr val="FFFFCC"/>
          </a:solidFill>
        </p:spPr>
        <p:txBody>
          <a:bodyPr wrap="square" rtlCol="0">
            <a:spAutoFit/>
          </a:bodyPr>
          <a:lstStyle/>
          <a:p>
            <a:pPr algn="ctr"/>
            <a:r>
              <a:rPr lang="en-US" sz="1600" b="1" dirty="0">
                <a:solidFill>
                  <a:schemeClr val="bg2"/>
                </a:solidFill>
                <a:latin typeface="Calibri" panose="020F0502020204030204" pitchFamily="34" charset="0"/>
                <a:ea typeface="Calibri" panose="020F0502020204030204" pitchFamily="34" charset="0"/>
                <a:cs typeface="Calibri" panose="020F0502020204030204" pitchFamily="34" charset="0"/>
              </a:rPr>
              <a:t>Saudi Arabia</a:t>
            </a:r>
          </a:p>
        </p:txBody>
      </p:sp>
    </p:spTree>
    <p:extLst>
      <p:ext uri="{BB962C8B-B14F-4D97-AF65-F5344CB8AC3E}">
        <p14:creationId xmlns:p14="http://schemas.microsoft.com/office/powerpoint/2010/main" val="19493796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3528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dirty="0">
                <a:cs typeface="Calibri" panose="020F0502020204030204" pitchFamily="34" charset="0"/>
              </a:rPr>
              <a:t>“</a:t>
            </a:r>
            <a:r>
              <a:rPr lang="en-US" b="1" u="sng" dirty="0">
                <a:solidFill>
                  <a:srgbClr val="FFFFCC"/>
                </a:solidFill>
                <a:cs typeface="Calibri" panose="020F0502020204030204" pitchFamily="34" charset="0"/>
              </a:rPr>
              <a:t>Sheba and Dedan</a:t>
            </a:r>
            <a:r>
              <a:rPr lang="en-US" dirty="0">
                <a:cs typeface="Calibri" panose="020F0502020204030204" pitchFamily="34" charset="0"/>
              </a:rPr>
              <a:t> and the merchants of Tarshish with all its villages will say to you, ‘Have you come to capture spoil? Have you assembled your company to seize plunder, to carry away silver and gold, to take away cattle and goods, to capture great spoil?’</a:t>
            </a:r>
            <a:r>
              <a:rPr lang="en-US"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5E75558-B91E-078B-107A-EABEC247216F}"/>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1380289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Dedan’s</a:t>
            </a:r>
            <a:r>
              <a:rPr lang="en-US" b="1" u="sng" dirty="0">
                <a:solidFill>
                  <a:srgbClr val="FFFFCC"/>
                </a:solidFill>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2851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36235700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229600" y="4776019"/>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096766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4555" y="228600"/>
            <a:ext cx="8582890" cy="6400800"/>
          </a:xfrm>
          <a:prstGeom prst="rect">
            <a:avLst/>
          </a:prstGeom>
        </p:spPr>
      </p:pic>
    </p:spTree>
    <p:extLst>
      <p:ext uri="{BB962C8B-B14F-4D97-AF65-F5344CB8AC3E}">
        <p14:creationId xmlns:p14="http://schemas.microsoft.com/office/powerpoint/2010/main" val="1321880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697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9135643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076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878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313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25:5-6a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Contrast</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Seven others (6a)</a:t>
            </a:r>
          </a:p>
        </p:txBody>
      </p:sp>
      <p:pic>
        <p:nvPicPr>
          <p:cNvPr id="2" name="Picture 1">
            <a:extLst>
              <a:ext uri="{FF2B5EF4-FFF2-40B4-BE49-F238E27FC236}">
                <a16:creationId xmlns:a16="http://schemas.microsoft.com/office/drawing/2014/main" id="{7A4B8EB4-1F9D-436B-D578-6B6B078223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1222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2638"/>
            <a:ext cx="6858000" cy="2747962"/>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 (5)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Seven others (6a)</a:t>
            </a:r>
          </a:p>
        </p:txBody>
      </p:sp>
      <p:pic>
        <p:nvPicPr>
          <p:cNvPr id="2" name="Picture 1">
            <a:extLst>
              <a:ext uri="{FF2B5EF4-FFF2-40B4-BE49-F238E27FC236}">
                <a16:creationId xmlns:a16="http://schemas.microsoft.com/office/drawing/2014/main" id="{80646F86-EF0C-881E-6491-CC99AAACAB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DFCED5D5-813A-05CB-66AF-15D52A1E1452}"/>
              </a:ext>
            </a:extLst>
          </p:cNvPr>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25:5-6a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Contrast</a:t>
            </a:r>
          </a:p>
        </p:txBody>
      </p:sp>
    </p:spTree>
    <p:extLst>
      <p:ext uri="{BB962C8B-B14F-4D97-AF65-F5344CB8AC3E}">
        <p14:creationId xmlns:p14="http://schemas.microsoft.com/office/powerpoint/2010/main" val="357767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(5)</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Seven others (6a)</a:t>
            </a:r>
          </a:p>
        </p:txBody>
      </p:sp>
      <p:pic>
        <p:nvPicPr>
          <p:cNvPr id="2" name="Picture 1">
            <a:extLst>
              <a:ext uri="{FF2B5EF4-FFF2-40B4-BE49-F238E27FC236}">
                <a16:creationId xmlns:a16="http://schemas.microsoft.com/office/drawing/2014/main" id="{58858ED5-F0FF-E9AB-30D9-7CF83DC890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825138E5-8AEA-9BA2-7C60-F73A364218DC}"/>
              </a:ext>
            </a:extLst>
          </p:cNvPr>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25:5-6a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Contrast</a:t>
            </a:r>
          </a:p>
        </p:txBody>
      </p:sp>
    </p:spTree>
    <p:extLst>
      <p:ext uri="{BB962C8B-B14F-4D97-AF65-F5344CB8AC3E}">
        <p14:creationId xmlns:p14="http://schemas.microsoft.com/office/powerpoint/2010/main" val="137293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Keturah</a:t>
            </a:r>
          </a:p>
        </p:txBody>
      </p:sp>
      <p:sp>
        <p:nvSpPr>
          <p:cNvPr id="161795" name="Rectangle 3"/>
          <p:cNvSpPr>
            <a:spLocks noGrp="1" noChangeArrowheads="1"/>
          </p:cNvSpPr>
          <p:nvPr>
            <p:ph type="body" idx="1"/>
          </p:nvPr>
        </p:nvSpPr>
        <p:spPr>
          <a:xfrm>
            <a:off x="577843" y="1219200"/>
            <a:ext cx="7788900" cy="44196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marriage to Keturah (1)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Keturah’s sons (2)</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Jokshan’s</a:t>
            </a:r>
            <a:r>
              <a:rPr lang="en-US" dirty="0">
                <a:effectLst>
                  <a:outerShdw blurRad="38100" dist="38100" dir="2700000" algn="tl">
                    <a:srgbClr val="000000">
                      <a:alpha val="43137"/>
                    </a:srgbClr>
                  </a:outerShdw>
                </a:effectLst>
              </a:rPr>
              <a:t> sons (3a)</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Dedan’s</a:t>
            </a:r>
            <a:r>
              <a:rPr lang="en-US" dirty="0">
                <a:effectLst>
                  <a:outerShdw blurRad="38100" dist="38100" dir="2700000" algn="tl">
                    <a:srgbClr val="000000">
                      <a:alpha val="43137"/>
                    </a:srgbClr>
                  </a:outerShdw>
                </a:effectLst>
              </a:rPr>
              <a:t> sons (3b)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Median’s sons (4a)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(4b)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Contrast (5-6a)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Distance from Isaac (6b)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0536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13742558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1454505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8B044FE-1BBA-B199-53E9-289EF48488C5}"/>
              </a:ext>
            </a:extLst>
          </p:cNvPr>
          <p:cNvSpPr>
            <a:spLocks noChangeArrowheads="1"/>
          </p:cNvSpPr>
          <p:nvPr/>
        </p:nvSpPr>
        <p:spPr bwMode="auto">
          <a:xfrm>
            <a:off x="7315200" y="48006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TextBox 2">
            <a:extLst>
              <a:ext uri="{FF2B5EF4-FFF2-40B4-BE49-F238E27FC236}">
                <a16:creationId xmlns:a16="http://schemas.microsoft.com/office/drawing/2014/main" id="{064A4E3B-E2FE-1411-C492-46DA5D7A4DD2}"/>
              </a:ext>
            </a:extLst>
          </p:cNvPr>
          <p:cNvSpPr txBox="1"/>
          <p:nvPr/>
        </p:nvSpPr>
        <p:spPr>
          <a:xfrm>
            <a:off x="7482840" y="5071646"/>
            <a:ext cx="1280160" cy="338554"/>
          </a:xfrm>
          <a:prstGeom prst="rect">
            <a:avLst/>
          </a:prstGeom>
          <a:solidFill>
            <a:srgbClr val="FFFFCC"/>
          </a:solidFill>
        </p:spPr>
        <p:txBody>
          <a:bodyPr wrap="square" rtlCol="0">
            <a:spAutoFit/>
          </a:bodyPr>
          <a:lstStyle/>
          <a:p>
            <a:pPr algn="ctr"/>
            <a:r>
              <a:rPr lang="en-US" sz="1600" b="1" dirty="0">
                <a:solidFill>
                  <a:schemeClr val="bg2"/>
                </a:solidFill>
                <a:latin typeface="Calibri" panose="020F0502020204030204" pitchFamily="34" charset="0"/>
                <a:ea typeface="Calibri" panose="020F0502020204030204" pitchFamily="34" charset="0"/>
                <a:cs typeface="Calibri" panose="020F0502020204030204" pitchFamily="34" charset="0"/>
              </a:rPr>
              <a:t>Saudi Arabia</a:t>
            </a:r>
          </a:p>
        </p:txBody>
      </p:sp>
    </p:spTree>
    <p:extLst>
      <p:ext uri="{BB962C8B-B14F-4D97-AF65-F5344CB8AC3E}">
        <p14:creationId xmlns:p14="http://schemas.microsoft.com/office/powerpoint/2010/main" val="383076811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188228"/>
            <a:ext cx="10972800" cy="5288772"/>
          </a:xfrm>
        </p:spPr>
        <p:txBody>
          <a:bodyPr/>
          <a:lstStyle/>
          <a:p>
            <a:pPr marL="0" indent="0" algn="just">
              <a:spcBef>
                <a:spcPts val="0"/>
              </a:spcBef>
              <a:spcAft>
                <a:spcPts val="0"/>
              </a:spcAft>
              <a:buNone/>
            </a:pPr>
            <a:r>
              <a:rPr lang="en-US" sz="2900" dirty="0">
                <a:effectLst>
                  <a:outerShdw blurRad="38100" dist="38100" dir="2700000" algn="tl">
                    <a:srgbClr val="000000">
                      <a:alpha val="43137"/>
                    </a:srgbClr>
                  </a:outerShdw>
                </a:effectLst>
              </a:rPr>
              <a:t>“Then the text states: </a:t>
            </a:r>
            <a:r>
              <a:rPr lang="en-US" sz="2900" i="1" dirty="0">
                <a:effectLst>
                  <a:outerShdw blurRad="38100" dist="38100" dir="2700000" algn="tl">
                    <a:srgbClr val="000000">
                      <a:alpha val="43137"/>
                    </a:srgbClr>
                  </a:outerShdw>
                </a:effectLst>
              </a:rPr>
              <a:t>He sent them away from Isaac his son</a:t>
            </a:r>
            <a:r>
              <a:rPr lang="en-US" sz="2900" dirty="0">
                <a:effectLst>
                  <a:outerShdw blurRad="38100" dist="38100" dir="2700000" algn="tl">
                    <a:srgbClr val="000000">
                      <a:alpha val="43137"/>
                    </a:srgbClr>
                  </a:outerShdw>
                </a:effectLst>
              </a:rPr>
              <a:t>. He made sure that there was a distance between </a:t>
            </a:r>
            <a:r>
              <a:rPr lang="en-US" sz="2900" i="1" dirty="0">
                <a:effectLst>
                  <a:outerShdw blurRad="38100" dist="38100" dir="2700000" algn="tl">
                    <a:srgbClr val="000000">
                      <a:alpha val="43137"/>
                    </a:srgbClr>
                  </a:outerShdw>
                </a:effectLst>
              </a:rPr>
              <a:t>Isaac</a:t>
            </a:r>
            <a:r>
              <a:rPr lang="en-US" sz="2900" dirty="0">
                <a:effectLst>
                  <a:outerShdw blurRad="38100" dist="38100" dir="2700000" algn="tl">
                    <a:srgbClr val="000000">
                      <a:alpha val="43137"/>
                    </a:srgbClr>
                  </a:outerShdw>
                </a:effectLst>
              </a:rPr>
              <a:t> and his other sons, for </a:t>
            </a:r>
            <a:r>
              <a:rPr lang="en-US" sz="2900" i="1" dirty="0">
                <a:effectLst>
                  <a:outerShdw blurRad="38100" dist="38100" dir="2700000" algn="tl">
                    <a:srgbClr val="000000">
                      <a:alpha val="43137"/>
                    </a:srgbClr>
                  </a:outerShdw>
                </a:effectLst>
              </a:rPr>
              <a:t>Isaac</a:t>
            </a:r>
            <a:r>
              <a:rPr lang="en-US" sz="2900" dirty="0">
                <a:effectLst>
                  <a:outerShdw blurRad="38100" dist="38100" dir="2700000" algn="tl">
                    <a:srgbClr val="000000">
                      <a:alpha val="43137"/>
                    </a:srgbClr>
                  </a:outerShdw>
                </a:effectLst>
              </a:rPr>
              <a:t> was to inherit the Land. The Hebrew word means it was a deliberate sending away from his son and from the Promised Land because they were not part of the covenant; the Abrahamic Covenant was sustained only through </a:t>
            </a:r>
            <a:r>
              <a:rPr lang="en-US" sz="2900" i="1" dirty="0">
                <a:effectLst>
                  <a:outerShdw blurRad="38100" dist="38100" dir="2700000" algn="tl">
                    <a:srgbClr val="000000">
                      <a:alpha val="43137"/>
                    </a:srgbClr>
                  </a:outerShdw>
                </a:effectLst>
              </a:rPr>
              <a:t>Isaac</a:t>
            </a:r>
            <a:r>
              <a:rPr lang="en-US" sz="2900" dirty="0">
                <a:effectLst>
                  <a:outerShdw blurRad="38100" dist="38100" dir="2700000" algn="tl">
                    <a:srgbClr val="000000">
                      <a:alpha val="43137"/>
                    </a:srgbClr>
                  </a:outerShdw>
                </a:effectLst>
              </a:rPr>
              <a:t>. This he did </a:t>
            </a:r>
            <a:r>
              <a:rPr lang="en-US" sz="2900" i="1" dirty="0">
                <a:effectLst>
                  <a:outerShdw blurRad="38100" dist="38100" dir="2700000" algn="tl">
                    <a:srgbClr val="000000">
                      <a:alpha val="43137"/>
                    </a:srgbClr>
                  </a:outerShdw>
                </a:effectLst>
              </a:rPr>
              <a:t>while he yet lived</a:t>
            </a:r>
            <a:r>
              <a:rPr lang="en-US" sz="2900" dirty="0">
                <a:effectLst>
                  <a:outerShdw blurRad="38100" dist="38100" dir="2700000" algn="tl">
                    <a:srgbClr val="000000">
                      <a:alpha val="43137"/>
                    </a:srgbClr>
                  </a:outerShdw>
                </a:effectLst>
              </a:rPr>
              <a:t>. He did not wait until he died for things to be worked out; in order that there be no disputes after his death whatsoever as to what was to go to Isaac and what was to go to his other sons, he divided his inheritance </a:t>
            </a:r>
            <a:r>
              <a:rPr lang="en-US" sz="2900" i="1" dirty="0">
                <a:effectLst>
                  <a:outerShdw blurRad="38100" dist="38100" dir="2700000" algn="tl">
                    <a:srgbClr val="000000">
                      <a:alpha val="43137"/>
                    </a:srgbClr>
                  </a:outerShdw>
                </a:effectLst>
              </a:rPr>
              <a:t>while he yet lived</a:t>
            </a:r>
            <a:r>
              <a:rPr lang="en-US" sz="2900" dirty="0">
                <a:effectLst>
                  <a:outerShdw blurRad="38100" dist="38100" dir="2700000" algn="tl">
                    <a:srgbClr val="000000">
                      <a:alpha val="43137"/>
                    </a:srgbClr>
                  </a:outerShdw>
                </a:effectLst>
              </a:rPr>
              <a:t>. He gave the others gifts and then sent them all away; he sent them </a:t>
            </a:r>
            <a:r>
              <a:rPr lang="en-US" sz="2900" i="1" dirty="0">
                <a:effectLst>
                  <a:outerShdw blurRad="38100" dist="38100" dir="2700000" algn="tl">
                    <a:srgbClr val="000000">
                      <a:alpha val="43137"/>
                    </a:srgbClr>
                  </a:outerShdw>
                </a:effectLst>
              </a:rPr>
              <a:t>eastward</a:t>
            </a:r>
            <a:r>
              <a:rPr lang="en-US" sz="2900" dirty="0">
                <a:effectLst>
                  <a:outerShdw blurRad="38100" dist="38100" dir="2700000" algn="tl">
                    <a:srgbClr val="000000">
                      <a:alpha val="43137"/>
                    </a:srgbClr>
                  </a:outerShdw>
                </a:effectLst>
              </a:rPr>
              <a:t>, east of the Promised Land: </a:t>
            </a:r>
            <a:r>
              <a:rPr lang="en-US" sz="2900" i="1" dirty="0">
                <a:effectLst>
                  <a:outerShdw blurRad="38100" dist="38100" dir="2700000" algn="tl">
                    <a:srgbClr val="000000">
                      <a:alpha val="43137"/>
                    </a:srgbClr>
                  </a:outerShdw>
                </a:effectLst>
              </a:rPr>
              <a:t>unto the east country</a:t>
            </a:r>
            <a:r>
              <a:rPr lang="en-US" sz="2900" dirty="0">
                <a:effectLst>
                  <a:outerShdw blurRad="38100" dist="38100" dir="2700000" algn="tl">
                    <a:srgbClr val="000000">
                      <a:alpha val="43137"/>
                    </a:srgbClr>
                  </a:outerShdw>
                </a:effectLst>
              </a:rPr>
              <a:t>; he sent them into the Trans-Jordan area and the Saudi Arabian area.</a:t>
            </a:r>
            <a:r>
              <a:rPr lang="en-US" altLang="en-US" sz="2900" dirty="0">
                <a:effectLst>
                  <a:outerShdw blurRad="38100" dist="38100" dir="2700000" algn="tl">
                    <a:srgbClr val="000000">
                      <a:alpha val="43137"/>
                    </a:srgbClr>
                  </a:outerShdw>
                </a:effectLst>
                <a:cs typeface="Calibri" panose="020F0502020204030204" pitchFamily="34" charset="0"/>
              </a:rPr>
              <a:t>”</a:t>
            </a:r>
            <a:endParaRPr lang="en-US" altLang="en-US" sz="29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7538809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846716453"/>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552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20ED0F8E-C56E-8C60-9E94-575BB4BE90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246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blessing (11)</a:t>
            </a:r>
          </a:p>
        </p:txBody>
      </p:sp>
      <p:pic>
        <p:nvPicPr>
          <p:cNvPr id="2" name="Picture 1">
            <a:extLst>
              <a:ext uri="{FF2B5EF4-FFF2-40B4-BE49-F238E27FC236}">
                <a16:creationId xmlns:a16="http://schemas.microsoft.com/office/drawing/2014/main" id="{B6168223-3052-3CBE-040C-7B8D7E609D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153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blessing (11)</a:t>
            </a:r>
          </a:p>
        </p:txBody>
      </p:sp>
      <p:pic>
        <p:nvPicPr>
          <p:cNvPr id="2" name="Picture 1">
            <a:extLst>
              <a:ext uri="{FF2B5EF4-FFF2-40B4-BE49-F238E27FC236}">
                <a16:creationId xmlns:a16="http://schemas.microsoft.com/office/drawing/2014/main" id="{4A459E17-2022-4717-C70C-0B3AC6436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3100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7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1231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blessing (11)</a:t>
            </a:r>
          </a:p>
        </p:txBody>
      </p:sp>
      <p:pic>
        <p:nvPicPr>
          <p:cNvPr id="2" name="Picture 1">
            <a:extLst>
              <a:ext uri="{FF2B5EF4-FFF2-40B4-BE49-F238E27FC236}">
                <a16:creationId xmlns:a16="http://schemas.microsoft.com/office/drawing/2014/main" id="{AF193E8E-96BC-2CCB-3574-3EE94A358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4642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7</a:t>
            </a:r>
            <a:r>
              <a:rPr lang="en-US" sz="36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91073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1764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phrase ‘gathered to his people’ is used ten times, and only in the Pentateuch: Genesis 25:8, of Abraham; 25:17, of Ishmael; 35:29, of Isaac; 49:29, of Jacob; 49:33, of Jacob; Numbers 20:24, of Aaron; 20:26, of Aaron; 27:13, of Moses; 31:2, of Moses; and Deuteronomy 32:50, of Aaron and Moses. A parallel phrase is gathered to his fathers in Genesis 15:15 and 47:30.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blessing (11)</a:t>
            </a:r>
          </a:p>
        </p:txBody>
      </p:sp>
      <p:pic>
        <p:nvPicPr>
          <p:cNvPr id="3" name="Picture 2">
            <a:extLst>
              <a:ext uri="{FF2B5EF4-FFF2-40B4-BE49-F238E27FC236}">
                <a16:creationId xmlns:a16="http://schemas.microsoft.com/office/drawing/2014/main" id="{74836C61-9A9C-DE0A-BC9E-D8E79F1668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12623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758026184"/>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421323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3124200" y="4343400"/>
            <a:ext cx="1981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324499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blessing (11)</a:t>
            </a:r>
          </a:p>
        </p:txBody>
      </p:sp>
      <p:pic>
        <p:nvPicPr>
          <p:cNvPr id="2" name="Picture 1">
            <a:extLst>
              <a:ext uri="{FF2B5EF4-FFF2-40B4-BE49-F238E27FC236}">
                <a16:creationId xmlns:a16="http://schemas.microsoft.com/office/drawing/2014/main" id="{A10A9952-7BA2-7318-61D9-400DC3C814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770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8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84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 16:14</a:t>
            </a:r>
            <a:r>
              <a:rPr lang="en-US" dirty="0">
                <a:effectLst>
                  <a:outerShdw blurRad="38100" dist="38100" dir="2700000" algn="tl">
                    <a:srgbClr val="000000">
                      <a:alpha val="43137"/>
                    </a:srgbClr>
                  </a:outerShdw>
                </a:effectLst>
              </a:rPr>
              <a:t> (RSB:NASB1995U): 16:14 </a:t>
            </a:r>
            <a:r>
              <a:rPr lang="en-US" i="1" dirty="0">
                <a:effectLst>
                  <a:outerShdw blurRad="38100" dist="38100" dir="2700000" algn="tl">
                    <a:srgbClr val="000000">
                      <a:alpha val="43137"/>
                    </a:srgbClr>
                  </a:outerShdw>
                </a:effectLst>
              </a:rPr>
              <a:t>Beer-</a:t>
            </a:r>
            <a:r>
              <a:rPr lang="en-US" i="1" dirty="0" err="1">
                <a:effectLst>
                  <a:outerShdw blurRad="38100" dist="38100" dir="2700000" algn="tl">
                    <a:srgbClr val="000000">
                      <a:alpha val="43137"/>
                    </a:srgbClr>
                  </a:outerShdw>
                </a:effectLst>
              </a:rPr>
              <a:t>lahai</a:t>
            </a:r>
            <a:r>
              <a:rPr lang="en-US" i="1"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roi</a:t>
            </a:r>
            <a:r>
              <a:rPr lang="en-US" dirty="0">
                <a:effectLst>
                  <a:outerShdw blurRad="38100" dist="38100" dir="2700000" algn="tl">
                    <a:srgbClr val="000000">
                      <a:alpha val="43137"/>
                    </a:srgbClr>
                  </a:outerShdw>
                </a:effectLst>
              </a:rPr>
              <a:t> means ‘a well of the Living One who sees me.’ The exact location is unknown, though possibly it was SW of Beersheba.”</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433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3505200" y="5562600"/>
            <a:ext cx="2438400" cy="5544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51826197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‒24</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4062648450"/>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73029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262996683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Ishmael’s </a:t>
            </a:r>
            <a:r>
              <a:rPr lang="en-US" b="1" i="1" u="sng" dirty="0" err="1">
                <a:solidFill>
                  <a:srgbClr val="FFFFCC"/>
                </a:solidFill>
                <a:effectLst>
                  <a:outerShdw blurRad="38100" dist="38100" dir="2700000" algn="tl">
                    <a:srgbClr val="000000">
                      <a:alpha val="43137"/>
                    </a:srgbClr>
                  </a:outerShdw>
                </a:effectLst>
              </a:rPr>
              <a:t>Toledoth</a:t>
            </a:r>
            <a:r>
              <a:rPr lang="en-US" b="1" u="sng" dirty="0">
                <a:solidFill>
                  <a:srgbClr val="FFFFCC"/>
                </a:solidFill>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C86C899F-AC6C-0AED-7B0E-D179FBDE0D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806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4132592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16187056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EAB9C05B-8B41-B559-4C6C-05108EB328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714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a:t>
            </a:r>
            <a:r>
              <a:rPr lang="en-US" b="1" i="1" u="sng" dirty="0" err="1">
                <a:solidFill>
                  <a:srgbClr val="FFFFCC"/>
                </a:solidFill>
                <a:effectLst>
                  <a:outerShdw blurRad="38100" dist="38100" dir="2700000" algn="tl">
                    <a:srgbClr val="000000">
                      <a:alpha val="43137"/>
                    </a:srgbClr>
                  </a:outerShdw>
                </a:effectLst>
              </a:rPr>
              <a:t>toledoth</a:t>
            </a:r>
            <a:r>
              <a:rPr lang="en-US" b="1" u="sng" dirty="0">
                <a:solidFill>
                  <a:srgbClr val="FFFFCC"/>
                </a:solidFill>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8BED2A8-8357-7B9A-CCF5-B9E892E02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96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purpose of recording the death of Ishmael here, which is not a strict chronological sequence, is to continue the author’s pattern in the book, which is to dispense with the non-seed line before dealing with the main seed line, in this case Ishmael’s half-brother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054074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0923C5F0-4FAE-8A32-E2AF-C0DC3604B5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8570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‒24</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01831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50F99D44-B262-77E1-7C80-CB0A00B55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3155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25:13-16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12 sons</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277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27FBAB2-1161-FEF8-FDCC-DEDBFA522A03}"/>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63767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A36314C1-B757-AED4-6AB9-945C2B171C6A}"/>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68231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bassador for Christ Ministries, Inc. - #160/Genesis 25Abraham and ...">
            <a:extLst>
              <a:ext uri="{FF2B5EF4-FFF2-40B4-BE49-F238E27FC236}">
                <a16:creationId xmlns:a16="http://schemas.microsoft.com/office/drawing/2014/main" id="{E3E53094-FEE2-14A9-0A38-5FE6FF3A1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7160"/>
            <a:ext cx="1097280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690650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467951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229600" y="4776019"/>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818197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8119862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0A60BF3D-06D8-108D-CD03-1A0455C98215}"/>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59156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EB0376F-C559-CADE-9D0D-20D79B986D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357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008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4089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339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64705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34755671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395058214"/>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3B9DD1C4-298F-23C0-B280-DCA97F8B0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286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a:t>
            </a:r>
            <a:r>
              <a:rPr lang="en-US" i="1" dirty="0" err="1">
                <a:effectLst>
                  <a:outerShdw blurRad="38100" dist="38100" dir="2700000" algn="tl">
                    <a:srgbClr val="000000">
                      <a:alpha val="43137"/>
                    </a:srgbClr>
                  </a:outerShdw>
                </a:effectLst>
              </a:rPr>
              <a:t>toldot</a:t>
            </a:r>
            <a:r>
              <a:rPr lang="en-US" dirty="0">
                <a:effectLst>
                  <a:outerShdw blurRad="38100" dist="38100" dir="2700000" algn="tl">
                    <a:srgbClr val="000000">
                      <a:alpha val="43137"/>
                    </a:srgbClr>
                  </a:outerShdw>
                </a:effectLst>
              </a:rPr>
              <a:t> concludes by describing Ishmael’s territory and descendants: </a:t>
            </a:r>
            <a:r>
              <a:rPr lang="en-US" i="1" dirty="0">
                <a:effectLst>
                  <a:outerShdw blurRad="38100" dist="38100" dir="2700000" algn="tl">
                    <a:srgbClr val="000000">
                      <a:alpha val="43137"/>
                    </a:srgbClr>
                  </a:outerShdw>
                </a:effectLst>
              </a:rPr>
              <a:t>And they dwelled from Havilah unto </a:t>
            </a:r>
            <a:r>
              <a:rPr lang="en-US" i="1" dirty="0" err="1">
                <a:effectLst>
                  <a:outerShdw blurRad="38100" dist="38100" dir="2700000" algn="tl">
                    <a:srgbClr val="000000">
                      <a:alpha val="43137"/>
                    </a:srgbClr>
                  </a:outerShdw>
                </a:effectLst>
              </a:rPr>
              <a:t>Shur</a:t>
            </a:r>
            <a:r>
              <a:rPr lang="en-US" i="1" dirty="0">
                <a:effectLst>
                  <a:outerShdw blurRad="38100" dist="38100" dir="2700000" algn="tl">
                    <a:srgbClr val="000000">
                      <a:alpha val="43137"/>
                    </a:srgbClr>
                  </a:outerShdw>
                </a:effectLst>
              </a:rPr>
              <a:t> that is before Egypt, as you go toward Assyria</a:t>
            </a:r>
            <a:r>
              <a:rPr lang="en-US" dirty="0">
                <a:effectLst>
                  <a:outerShdw blurRad="38100" dist="38100" dir="2700000" algn="tl">
                    <a:srgbClr val="000000">
                      <a:alpha val="43137"/>
                    </a:srgbClr>
                  </a:outerShdw>
                </a:effectLst>
              </a:rPr>
              <a:t>. That means the territory extended from the Euphrates River in the north to the Red Sea in the south, and from the Northern Sinai to the western border of Babylonia. </a:t>
            </a:r>
            <a:r>
              <a:rPr lang="en-US" i="1" dirty="0">
                <a:effectLst>
                  <a:outerShdw blurRad="38100" dist="38100" dir="2700000" algn="tl">
                    <a:srgbClr val="000000">
                      <a:alpha val="43137"/>
                    </a:srgbClr>
                  </a:outerShdw>
                </a:effectLst>
              </a:rPr>
              <a:t>Havilah</a:t>
            </a:r>
            <a:r>
              <a:rPr lang="en-US" dirty="0">
                <a:effectLst>
                  <a:outerShdw blurRad="38100" dist="38100" dir="2700000" algn="tl">
                    <a:srgbClr val="000000">
                      <a:alpha val="43137"/>
                    </a:srgbClr>
                  </a:outerShdw>
                </a:effectLst>
              </a:rPr>
              <a:t> was the southeast border of his territory, located in Northeast Arabia. </a:t>
            </a:r>
            <a:r>
              <a:rPr lang="en-US" i="1" dirty="0" err="1">
                <a:effectLst>
                  <a:outerShdw blurRad="38100" dist="38100" dir="2700000" algn="tl">
                    <a:srgbClr val="000000">
                      <a:alpha val="43137"/>
                    </a:srgbClr>
                  </a:outerShdw>
                </a:effectLst>
              </a:rPr>
              <a:t>Shur</a:t>
            </a:r>
            <a:r>
              <a:rPr lang="en-US" dirty="0">
                <a:effectLst>
                  <a:outerShdw blurRad="38100" dist="38100" dir="2700000" algn="tl">
                    <a:srgbClr val="000000">
                      <a:alpha val="43137"/>
                    </a:srgbClr>
                  </a:outerShdw>
                </a:effectLst>
              </a:rPr>
              <a:t> was the southwest border </a:t>
            </a:r>
            <a:r>
              <a:rPr lang="en-US" i="1" dirty="0">
                <a:effectLst>
                  <a:outerShdw blurRad="38100" dist="38100" dir="2700000" algn="tl">
                    <a:srgbClr val="000000">
                      <a:alpha val="43137"/>
                    </a:srgbClr>
                  </a:outerShdw>
                </a:effectLst>
              </a:rPr>
              <a:t>toward Assyria</a:t>
            </a:r>
            <a:r>
              <a:rPr lang="en-US" dirty="0">
                <a:effectLst>
                  <a:outerShdw blurRad="38100" dist="38100" dir="2700000" algn="tl">
                    <a:srgbClr val="000000">
                      <a:alpha val="43137"/>
                    </a:srgbClr>
                  </a:outerShdw>
                </a:effectLst>
              </a:rPr>
              <a:t>, giving the northern border. Basically, this was the Arabian Peninsula that is described.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917833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193218743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8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99995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33154179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1759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196621121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6167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29045</TotalTime>
  <Words>6546</Words>
  <Application>Microsoft Office PowerPoint</Application>
  <PresentationFormat>Widescreen</PresentationFormat>
  <Paragraphs>796</Paragraphs>
  <Slides>155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155</vt:i4>
      </vt:variant>
    </vt:vector>
  </HeadingPairs>
  <TitlesOfParts>
    <vt:vector size="160"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12‒25 Abraham’s Early Journeys</vt:lpstr>
      <vt:lpstr>Genesis 25 Chapter Summary</vt:lpstr>
      <vt:lpstr>Genesis 25 Chapter Summary</vt:lpstr>
      <vt:lpstr>I. Genesis 25:1-6 Abraham &amp; Keturah</vt:lpstr>
      <vt:lpstr>I. Genesis 25:1-6 Abraham &amp; Keturah</vt:lpstr>
      <vt:lpstr>I. Genesis 25:1-6 Abraham &amp; Keturah</vt:lpstr>
      <vt:lpstr>PowerPoint Presentation</vt:lpstr>
      <vt:lpstr>PowerPoint Presentation</vt:lpstr>
      <vt:lpstr>PowerPoint Presentation</vt:lpstr>
      <vt:lpstr>PowerPoint Presentation</vt:lpstr>
      <vt:lpstr>PowerPoint Presentation</vt:lpstr>
      <vt:lpstr>I. Genesis 25:1-6 Abraham &amp; Keturah</vt:lpstr>
      <vt:lpstr>PowerPoint Presentation</vt:lpstr>
      <vt:lpstr>PowerPoint Presentation</vt:lpstr>
      <vt:lpstr>PowerPoint Presentation</vt:lpstr>
      <vt:lpstr>I. Genesis 25:1-6 Abraham &amp; Keturah</vt:lpstr>
      <vt:lpstr>PowerPoint Presentation</vt:lpstr>
      <vt:lpstr>PowerPoint Presentation</vt:lpstr>
      <vt:lpstr>PowerPoint Presentation</vt:lpstr>
      <vt:lpstr>I. Genesis 25:1-6 Abraham &amp; Keturah</vt:lpstr>
      <vt:lpstr>PowerPoint Presentation</vt:lpstr>
      <vt:lpstr>I. Genesis 25:1-6 Abraham &amp; Keturah</vt:lpstr>
      <vt:lpstr>PowerPoint Presentation</vt:lpstr>
      <vt:lpstr>PowerPoint Presentation</vt:lpstr>
      <vt:lpstr>I. Genesis 25:1-6 Abraham &amp; Keturah</vt:lpstr>
      <vt:lpstr>Genesis 25:5-6a Contrast</vt:lpstr>
      <vt:lpstr>Genesis 25:5-6a Contrast</vt:lpstr>
      <vt:lpstr>Genesis 25:5-6a Contrast</vt:lpstr>
      <vt:lpstr>I. Genesis 25:1-6 Abraham &amp; Keturah</vt:lpstr>
      <vt:lpstr>PowerPoint Presentation</vt:lpstr>
      <vt:lpstr>PowerPoint Presentation</vt:lpstr>
      <vt:lpstr>PowerPoint Presentation</vt:lpstr>
      <vt:lpstr>PowerPoint Presentation</vt:lpstr>
      <vt:lpstr>Genesis 12‒25 Abraham’s Early Journeys</vt:lpstr>
      <vt:lpstr>Genesis 25 Chapter Summary</vt:lpstr>
      <vt:lpstr>II. Genesis 25:7-11 Abraham’s Death</vt:lpstr>
      <vt:lpstr>II. Genesis 25:7-11 Abraham’s Death</vt:lpstr>
      <vt:lpstr>PowerPoint Presentation</vt:lpstr>
      <vt:lpstr>PowerPoint Presentation</vt:lpstr>
      <vt:lpstr>II. Genesis 25:7-11 Abraham’s Death</vt:lpstr>
      <vt:lpstr>Mark Twain Autobiography, 2:37</vt:lpstr>
      <vt:lpstr>PowerPoint Presentation</vt:lpstr>
      <vt:lpstr>PowerPoint Presentation</vt:lpstr>
      <vt:lpstr>PowerPoint Presentation</vt:lpstr>
      <vt:lpstr>PowerPoint Presentation</vt:lpstr>
      <vt:lpstr>II. Genesis 25:7-11 Abraham’s Death</vt:lpstr>
      <vt:lpstr>Genesis 12‒25 Abraham’s Early Journeys</vt:lpstr>
      <vt:lpstr>PowerPoint Presentation</vt:lpstr>
      <vt:lpstr>II. Genesis 25:7-11 Abraham’s Death</vt:lpstr>
      <vt:lpstr>PowerPoint Presentation</vt:lpstr>
      <vt:lpstr>PowerPoint Presentation</vt:lpstr>
      <vt:lpstr>PowerPoint Presentation</vt:lpstr>
      <vt:lpstr>PowerPoint Presentation</vt:lpstr>
      <vt:lpstr>Genesis 12‒24 Abraham’s Early Journeys</vt:lpstr>
      <vt:lpstr>PowerPoint Presentation</vt:lpstr>
      <vt:lpstr>Genesis 25 Chapter Summary</vt:lpstr>
      <vt:lpstr>Toledoth  “And These Are the Generations of…”</vt:lpstr>
      <vt:lpstr>PowerPoint Presentation</vt:lpstr>
      <vt:lpstr>PowerPoint Presentation</vt:lpstr>
      <vt:lpstr>III. Genesis 25:12-18 The Generations of Ishmael</vt:lpstr>
      <vt:lpstr>III. Genesis 25:12-18 The Generations of Ishmael</vt:lpstr>
      <vt:lpstr>PowerPoint Presentation</vt:lpstr>
      <vt:lpstr>III. Genesis 25:12-18 The Generations of Ishmael</vt:lpstr>
      <vt:lpstr>Genesis 12‒24 Abraham’s Early Journeys</vt:lpstr>
      <vt:lpstr>III. Genesis 25:12-18 The Generations of Ishmael</vt:lpstr>
      <vt:lpstr>Genesis 25:13-16 Ishmael’s 12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Genesis 25:12-18 The Generations of Ishmael</vt:lpstr>
      <vt:lpstr>Genesis 25:17 Ishmael’s Death</vt:lpstr>
      <vt:lpstr>Genesis 25:17 Ishmael’s Death</vt:lpstr>
      <vt:lpstr>Genesis 25:17 Ishmael’s Death</vt:lpstr>
      <vt:lpstr>Genesis 25:17 Ishmael’s Death</vt:lpstr>
      <vt:lpstr>PowerPoint Presentation</vt:lpstr>
      <vt:lpstr>III. Genesis 25:12-18 The Generations of Ishmael</vt:lpstr>
      <vt:lpstr>PowerPoint Presentation</vt:lpstr>
      <vt:lpstr>PowerPoint Presentation</vt:lpstr>
      <vt:lpstr>PowerPoint Presentation</vt:lpstr>
      <vt:lpstr>PowerPoint Presentation</vt:lpstr>
      <vt:lpstr>PowerPoint Presentation</vt:lpstr>
      <vt:lpstr>Toledoth  “And These Are the Generations of…”</vt:lpstr>
      <vt:lpstr>PowerPoint Presentation</vt:lpstr>
      <vt:lpstr>PowerPoint Presentation</vt:lpstr>
      <vt:lpstr>GENESIS STRUCTURE</vt:lpstr>
      <vt:lpstr>Genesis 25 Chapter Summary</vt:lpstr>
      <vt:lpstr>IV. Genesis 25:19-26 Birth of Jacob &amp; Esau</vt:lpstr>
      <vt:lpstr>IV. Genesis 25:19-26 Birth of Jacob &amp; Esau</vt:lpstr>
      <vt:lpstr>Toledoth  “And These Are the Generations of…”</vt:lpstr>
      <vt:lpstr>PowerPoint Presentation</vt:lpstr>
      <vt:lpstr>PowerPoint Presentation</vt:lpstr>
      <vt:lpstr>IV. Genesis 25:19-26 Birth of Jacob &amp; Esau</vt:lpstr>
      <vt:lpstr>IV. Genesis 25:19-26 Birth of Jacob &amp; Esau</vt:lpstr>
      <vt:lpstr>IV. Genesis 25:19-26 Birth of Jacob &amp; Esau</vt:lpstr>
      <vt:lpstr>PowerPoint Presentation</vt:lpstr>
      <vt:lpstr>Genesis 22:20-24 Rebekah’s Lineage</vt:lpstr>
      <vt:lpstr>PowerPoint Presentation</vt:lpstr>
      <vt:lpstr>IV. Genesis 25:19-26 Birth of Jacob &amp; Esau</vt:lpstr>
      <vt:lpstr>IV. Genesis 25:19-26 Birth of Jacob &amp; Esau</vt:lpstr>
      <vt:lpstr>Genesis 12‒24 Abraham’s Early Journeys</vt:lpstr>
      <vt:lpstr>IV. Genesis 25:19-26 Birth of Jacob &amp; Esau</vt:lpstr>
      <vt:lpstr>IV. Genesis 25:19-26 Birth of Jacob &amp; Esau</vt:lpstr>
      <vt:lpstr>IV. Genesis 25:19-26 Birth of Jacob &amp; Esau</vt:lpstr>
      <vt:lpstr>PowerPoint Presentation</vt:lpstr>
      <vt:lpstr>PowerPoint Presentation</vt:lpstr>
      <vt:lpstr>PowerPoint Presentation</vt:lpstr>
      <vt:lpstr>PowerPoint Presentation</vt:lpstr>
      <vt:lpstr>PowerPoint Presentation</vt:lpstr>
      <vt:lpstr>PowerPoint Presentation</vt:lpstr>
      <vt:lpstr>IV. Genesis 25:19-26 Birth of Jacob &amp; Esau</vt:lpstr>
      <vt:lpstr>Genesis 25:24-26 Birth of the Twins</vt:lpstr>
      <vt:lpstr>PowerPoint Presentation</vt:lpstr>
      <vt:lpstr>PowerPoint Presentation</vt:lpstr>
      <vt:lpstr>PowerPoint Presentation</vt:lpstr>
      <vt:lpstr>PowerPoint Presentation</vt:lpstr>
      <vt:lpstr>SLBC Position Statements # 1</vt:lpstr>
      <vt:lpstr>PowerPoint Presentation</vt:lpstr>
      <vt:lpstr>Genesis 25 Chapter Summary</vt:lpstr>
      <vt:lpstr>V. Genesis 25:27-34 Selling of the Birthright</vt:lpstr>
      <vt:lpstr>V. Genesis 25:27-34 Selling of the Birthright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Genesis 25:27-34 Selling of the Birthright</vt:lpstr>
      <vt:lpstr>V. Genesis 25:27-34 Selling of the Birthright</vt:lpstr>
      <vt:lpstr>Genesis 25:29-34 Jacob Purchases the Birthright</vt:lpstr>
      <vt:lpstr>Genesis 25:29-34 Jacob Purchases the Birthright</vt:lpstr>
      <vt:lpstr>Genesis 25:29-34 Jacob Purchases the Birthright</vt:lpstr>
      <vt:lpstr>Genesis 25:29-34 Jacob Purchases the Birthright</vt:lpstr>
      <vt:lpstr>PowerPoint Presentation</vt:lpstr>
      <vt:lpstr>Genesis 25:29-34 Jacob Purchases the Birthright</vt:lpstr>
      <vt:lpstr>Genesis 25:29-34 Jacob Purchases the Birthright</vt:lpstr>
      <vt:lpstr>Genesis 25:29-34 Jacob Purchases the Birthright</vt:lpstr>
      <vt:lpstr>Genesis 25:29-34 Jacob Purchases the Birthright</vt:lpstr>
      <vt:lpstr>Conclusion</vt:lpstr>
      <vt:lpstr>Genesis 25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096 - 25v1-11 - 16x9</dc:title>
  <dc:subject>Genesis 25</dc:subject>
  <dc:creator>A. Woods</dc:creator>
  <dc:description>Modified by Jim McGowan</dc:description>
  <cp:lastModifiedBy>Jim McGowan</cp:lastModifiedBy>
  <cp:revision>2957</cp:revision>
  <cp:lastPrinted>2022-10-30T03:50:19Z</cp:lastPrinted>
  <dcterms:created xsi:type="dcterms:W3CDTF">2009-03-17T12:21:13Z</dcterms:created>
  <dcterms:modified xsi:type="dcterms:W3CDTF">2022-10-30T03:50:33Z</dcterms:modified>
</cp:coreProperties>
</file>