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47" r:id="rId2"/>
  </p:sldMasterIdLst>
  <p:notesMasterIdLst>
    <p:notesMasterId r:id="rId53"/>
  </p:notesMasterIdLst>
  <p:handoutMasterIdLst>
    <p:handoutMasterId r:id="rId54"/>
  </p:handoutMasterIdLst>
  <p:sldIdLst>
    <p:sldId id="9037" r:id="rId3"/>
    <p:sldId id="292" r:id="rId4"/>
    <p:sldId id="266" r:id="rId5"/>
    <p:sldId id="264" r:id="rId6"/>
    <p:sldId id="2083" r:id="rId7"/>
    <p:sldId id="2084" r:id="rId8"/>
    <p:sldId id="8699" r:id="rId9"/>
    <p:sldId id="6178" r:id="rId10"/>
    <p:sldId id="8700" r:id="rId11"/>
    <p:sldId id="1323" r:id="rId12"/>
    <p:sldId id="780" r:id="rId13"/>
    <p:sldId id="8701" r:id="rId14"/>
    <p:sldId id="259" r:id="rId15"/>
    <p:sldId id="9038" r:id="rId16"/>
    <p:sldId id="2998" r:id="rId17"/>
    <p:sldId id="8702" r:id="rId18"/>
    <p:sldId id="9027" r:id="rId19"/>
    <p:sldId id="9039" r:id="rId20"/>
    <p:sldId id="9041" r:id="rId21"/>
    <p:sldId id="5702" r:id="rId22"/>
    <p:sldId id="8703" r:id="rId23"/>
    <p:sldId id="9029" r:id="rId24"/>
    <p:sldId id="7478" r:id="rId25"/>
    <p:sldId id="580" r:id="rId26"/>
    <p:sldId id="9022" r:id="rId27"/>
    <p:sldId id="8704" r:id="rId28"/>
    <p:sldId id="4645" r:id="rId29"/>
    <p:sldId id="9035" r:id="rId30"/>
    <p:sldId id="1158" r:id="rId31"/>
    <p:sldId id="4675" r:id="rId32"/>
    <p:sldId id="1244" r:id="rId33"/>
    <p:sldId id="289" r:id="rId34"/>
    <p:sldId id="2805" r:id="rId35"/>
    <p:sldId id="6665" r:id="rId36"/>
    <p:sldId id="9032" r:id="rId37"/>
    <p:sldId id="9033" r:id="rId38"/>
    <p:sldId id="3825" r:id="rId39"/>
    <p:sldId id="9040" r:id="rId40"/>
    <p:sldId id="1100" r:id="rId41"/>
    <p:sldId id="322" r:id="rId42"/>
    <p:sldId id="1126" r:id="rId43"/>
    <p:sldId id="6926" r:id="rId44"/>
    <p:sldId id="1101" r:id="rId45"/>
    <p:sldId id="9036" r:id="rId46"/>
    <p:sldId id="271" r:id="rId47"/>
    <p:sldId id="9043" r:id="rId48"/>
    <p:sldId id="9042" r:id="rId49"/>
    <p:sldId id="8695" r:id="rId50"/>
    <p:sldId id="8705" r:id="rId51"/>
    <p:sldId id="9031" r:id="rId52"/>
  </p:sldIdLst>
  <p:sldSz cx="12192000" cy="6858000"/>
  <p:notesSz cx="7315200" cy="9601200"/>
  <p:custDataLst>
    <p:tags r:id="rId55"/>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00CC"/>
    <a:srgbClr val="000066"/>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7DFC2E-9DDD-4B0D-8AD6-7D82E22BFE29}" v="4" dt="2022-10-23T15:45:07.5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23" autoAdjust="0"/>
    <p:restoredTop sz="96208" autoAdjust="0"/>
  </p:normalViewPr>
  <p:slideViewPr>
    <p:cSldViewPr>
      <p:cViewPr varScale="1">
        <p:scale>
          <a:sx n="105" d="100"/>
          <a:sy n="105" d="100"/>
        </p:scale>
        <p:origin x="197" y="77"/>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3523"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DAAE025-F79B-D980-D6D8-08AA4A259FD0}"/>
              </a:ext>
            </a:extLst>
          </p:cNvPr>
          <p:cNvSpPr>
            <a:spLocks noGrp="1" noChangeArrowheads="1"/>
          </p:cNvSpPr>
          <p:nvPr>
            <p:ph type="sldNum" sz="quarter" idx="3"/>
          </p:nvPr>
        </p:nvSpPr>
        <p:spPr bwMode="auto">
          <a:xfrm>
            <a:off x="3901441" y="9018505"/>
            <a:ext cx="3413760" cy="502685"/>
          </a:xfrm>
          <a:prstGeom prst="rect">
            <a:avLst/>
          </a:prstGeom>
          <a:noFill/>
          <a:ln w="9525">
            <a:noFill/>
            <a:miter lim="800000"/>
            <a:headEnd/>
            <a:tailEnd/>
          </a:ln>
        </p:spPr>
        <p:txBody>
          <a:bodyPr vert="horz" wrap="square" lIns="102953" tIns="51478" rIns="102953" bIns="51478" numCol="1" anchor="b" anchorCtr="0" compatLnSpc="1">
            <a:prstTxWarp prst="textNoShape">
              <a:avLst/>
            </a:prstTxWarp>
          </a:bodyPr>
          <a:lstStyle>
            <a:lvl1pPr algn="r" defTabSz="972087">
              <a:defRPr sz="15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7" name="Rectangle 4">
            <a:extLst>
              <a:ext uri="{FF2B5EF4-FFF2-40B4-BE49-F238E27FC236}">
                <a16:creationId xmlns:a16="http://schemas.microsoft.com/office/drawing/2014/main" id="{96BE0F7B-497B-F23F-240C-FD382E68CDF6}"/>
              </a:ext>
            </a:extLst>
          </p:cNvPr>
          <p:cNvSpPr>
            <a:spLocks noGrp="1" noChangeArrowheads="1"/>
          </p:cNvSpPr>
          <p:nvPr>
            <p:ph type="ftr" sz="quarter" idx="2"/>
          </p:nvPr>
        </p:nvSpPr>
        <p:spPr bwMode="auto">
          <a:xfrm>
            <a:off x="0" y="8976066"/>
            <a:ext cx="3413760" cy="545124"/>
          </a:xfrm>
          <a:prstGeom prst="rect">
            <a:avLst/>
          </a:prstGeom>
          <a:noFill/>
          <a:ln w="9525">
            <a:noFill/>
            <a:miter lim="800000"/>
            <a:headEnd/>
            <a:tailEnd/>
          </a:ln>
        </p:spPr>
        <p:txBody>
          <a:bodyPr vert="horz" wrap="square" lIns="113957" tIns="56981" rIns="113957" bIns="56981" numCol="1" anchor="b" anchorCtr="0" compatLnSpc="1">
            <a:prstTxWarp prst="textNoShape">
              <a:avLst/>
            </a:prstTxWarp>
          </a:bodyPr>
          <a:lstStyle>
            <a:lvl1pPr defTabSz="1077620" eaLnBrk="1" hangingPunct="1">
              <a:defRPr sz="17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8" name="Header Placeholder 1">
            <a:extLst>
              <a:ext uri="{FF2B5EF4-FFF2-40B4-BE49-F238E27FC236}">
                <a16:creationId xmlns:a16="http://schemas.microsoft.com/office/drawing/2014/main" id="{AAB6E4B6-5EA3-5C2B-84EE-FA51B1A3E3A3}"/>
              </a:ext>
            </a:extLst>
          </p:cNvPr>
          <p:cNvSpPr>
            <a:spLocks noGrp="1"/>
          </p:cNvSpPr>
          <p:nvPr>
            <p:ph type="hdr" sz="quarter"/>
          </p:nvPr>
        </p:nvSpPr>
        <p:spPr>
          <a:xfrm>
            <a:off x="1720355" y="126426"/>
            <a:ext cx="4362172" cy="833695"/>
          </a:xfrm>
          <a:prstGeom prst="rect">
            <a:avLst/>
          </a:prstGeom>
        </p:spPr>
        <p:txBody>
          <a:bodyPr vert="horz" lIns="124995" tIns="62497" rIns="124995" bIns="62497" rtlCol="0"/>
          <a:lstStyle>
            <a:lvl1pPr algn="ctr">
              <a:defRPr sz="1800" dirty="0">
                <a:latin typeface="Calibri" panose="020F0502020204030204" pitchFamily="34" charset="0"/>
                <a:cs typeface="Calibri" panose="020F0502020204030204" pitchFamily="34" charset="0"/>
              </a:defRPr>
            </a:lvl1pPr>
          </a:lstStyle>
          <a:p>
            <a:pPr>
              <a:defRPr/>
            </a:pPr>
            <a:r>
              <a:rPr lang="en-US" sz="1700" dirty="0"/>
              <a:t>Dr. Andy Woods</a:t>
            </a:r>
          </a:p>
          <a:p>
            <a:pPr>
              <a:defRPr/>
            </a:pPr>
            <a:r>
              <a:rPr lang="en-US" sz="1700" dirty="0"/>
              <a:t>1 Thessalonians 003 – 1v4-10  </a:t>
            </a:r>
          </a:p>
          <a:p>
            <a:pPr>
              <a:defRPr/>
            </a:pPr>
            <a:r>
              <a:rPr lang="en-US" sz="1700" dirty="0"/>
              <a:t>10-30-2022</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C2E49868-2573-475A-8413-D96967CA2DCE}" type="datetimeFigureOut">
              <a:rPr lang="en-US" smtClean="0"/>
              <a:t>10/29/2022</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D0E7F31C-C88B-4A9A-92AC-2711558A100B}" type="slidenum">
              <a:rPr lang="en-US" smtClean="0"/>
              <a:t>‹#›</a:t>
            </a:fld>
            <a:endParaRPr lang="en-US"/>
          </a:p>
        </p:txBody>
      </p:sp>
    </p:spTree>
    <p:extLst>
      <p:ext uri="{BB962C8B-B14F-4D97-AF65-F5344CB8AC3E}">
        <p14:creationId xmlns:p14="http://schemas.microsoft.com/office/powerpoint/2010/main" val="1433909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E5424-D4B9-4AFD-9B49-AB165923F980}" type="slidenum">
              <a:rPr lang="en-US" altLang="en-US" smtClean="0"/>
              <a:pPr/>
              <a:t>24</a:t>
            </a:fld>
            <a:endParaRPr lang="en-US" altLang="en-US"/>
          </a:p>
        </p:txBody>
      </p:sp>
      <p:sp>
        <p:nvSpPr>
          <p:cNvPr id="5" name="Date Placeholder 4">
            <a:extLst>
              <a:ext uri="{FF2B5EF4-FFF2-40B4-BE49-F238E27FC236}">
                <a16:creationId xmlns:a16="http://schemas.microsoft.com/office/drawing/2014/main" id="{4E80FC55-0BAD-43BF-987D-0DE1CFD4C3F9}"/>
              </a:ext>
            </a:extLst>
          </p:cNvPr>
          <p:cNvSpPr>
            <a:spLocks noGrp="1"/>
          </p:cNvSpPr>
          <p:nvPr>
            <p:ph type="dt" idx="11"/>
          </p:nvPr>
        </p:nvSpPr>
        <p:spPr/>
        <p:txBody>
          <a:bodyPr/>
          <a:lstStyle/>
          <a:p>
            <a:pPr>
              <a:defRPr/>
            </a:pPr>
            <a:r>
              <a:rPr lang="en-US"/>
              <a:t>January 6, 2016</a:t>
            </a:r>
          </a:p>
        </p:txBody>
      </p:sp>
      <p:sp>
        <p:nvSpPr>
          <p:cNvPr id="6" name="Footer Placeholder 5">
            <a:extLst>
              <a:ext uri="{FF2B5EF4-FFF2-40B4-BE49-F238E27FC236}">
                <a16:creationId xmlns:a16="http://schemas.microsoft.com/office/drawing/2014/main" id="{E8144BD1-1A97-425C-AC14-6516E3D12DC0}"/>
              </a:ext>
            </a:extLst>
          </p:cNvPr>
          <p:cNvSpPr>
            <a:spLocks noGrp="1"/>
          </p:cNvSpPr>
          <p:nvPr>
            <p:ph type="ftr" sz="quarter" idx="12"/>
          </p:nvPr>
        </p:nvSpPr>
        <p:spPr/>
        <p:txBody>
          <a:bodyPr/>
          <a:lstStyle/>
          <a:p>
            <a:pPr>
              <a:defRPr/>
            </a:pPr>
            <a:r>
              <a:rPr lang="en-US"/>
              <a:t>Sugar Land Bible Church</a:t>
            </a:r>
          </a:p>
        </p:txBody>
      </p:sp>
      <p:sp>
        <p:nvSpPr>
          <p:cNvPr id="7" name="Header Placeholder 6">
            <a:extLst>
              <a:ext uri="{FF2B5EF4-FFF2-40B4-BE49-F238E27FC236}">
                <a16:creationId xmlns:a16="http://schemas.microsoft.com/office/drawing/2014/main" id="{22E3AE8F-71A5-4BA8-A4DE-8174B071DAB5}"/>
              </a:ext>
            </a:extLst>
          </p:cNvPr>
          <p:cNvSpPr>
            <a:spLocks noGrp="1"/>
          </p:cNvSpPr>
          <p:nvPr>
            <p:ph type="hdr" sz="quarter" idx="13"/>
          </p:nvPr>
        </p:nvSpPr>
        <p:spPr/>
        <p:txBody>
          <a:bodyPr/>
          <a:lstStyle/>
          <a:p>
            <a:pPr>
              <a:defRPr/>
            </a:pPr>
            <a:r>
              <a:rPr lang="en-US"/>
              <a:t>Dr. Andy Woods - Soteriolgy Session 01</a:t>
            </a:r>
          </a:p>
        </p:txBody>
      </p:sp>
    </p:spTree>
    <p:extLst>
      <p:ext uri="{BB962C8B-B14F-4D97-AF65-F5344CB8AC3E}">
        <p14:creationId xmlns:p14="http://schemas.microsoft.com/office/powerpoint/2010/main" val="57672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AABD3E3B-3F01-71A8-A32C-3CA6DA60DCA9}"/>
              </a:ext>
            </a:extLst>
          </p:cNvPr>
          <p:cNvGrpSpPr>
            <a:grpSpLocks/>
          </p:cNvGrpSpPr>
          <p:nvPr/>
        </p:nvGrpSpPr>
        <p:grpSpPr bwMode="auto">
          <a:xfrm>
            <a:off x="0" y="0"/>
            <a:ext cx="1447800" cy="6854825"/>
            <a:chOff x="0" y="0"/>
            <a:chExt cx="684" cy="4318"/>
          </a:xfrm>
        </p:grpSpPr>
        <p:sp>
          <p:nvSpPr>
            <p:cNvPr id="5" name="Rectangle 3">
              <a:extLst>
                <a:ext uri="{FF2B5EF4-FFF2-40B4-BE49-F238E27FC236}">
                  <a16:creationId xmlns:a16="http://schemas.microsoft.com/office/drawing/2014/main" id="{749A45BB-C457-F6D8-3594-71547BEBF7A7}"/>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26E55BBB-2F69-27CF-9FF4-30BDC62E9072}"/>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9C1DFFA4-FAAE-5944-9B2C-5D29AAA9CEF5}"/>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a:extLst>
                  <a:ext uri="{FF2B5EF4-FFF2-40B4-BE49-F238E27FC236}">
                    <a16:creationId xmlns:a16="http://schemas.microsoft.com/office/drawing/2014/main" id="{7E55F635-D077-4E6A-8913-8888E88BFFA9}"/>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a:extLst>
                  <a:ext uri="{FF2B5EF4-FFF2-40B4-BE49-F238E27FC236}">
                    <a16:creationId xmlns:a16="http://schemas.microsoft.com/office/drawing/2014/main" id="{83D3EEF0-45E4-8969-D77C-E16C2D955590}"/>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a:extLst>
                  <a:ext uri="{FF2B5EF4-FFF2-40B4-BE49-F238E27FC236}">
                    <a16:creationId xmlns:a16="http://schemas.microsoft.com/office/drawing/2014/main" id="{CE328EC4-8F89-DD2C-2FE9-E508C38C4980}"/>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a:extLst>
                  <a:ext uri="{FF2B5EF4-FFF2-40B4-BE49-F238E27FC236}">
                    <a16:creationId xmlns:a16="http://schemas.microsoft.com/office/drawing/2014/main" id="{8BE09188-5390-EAF6-57B9-C2415A513649}"/>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a:extLst>
                  <a:ext uri="{FF2B5EF4-FFF2-40B4-BE49-F238E27FC236}">
                    <a16:creationId xmlns:a16="http://schemas.microsoft.com/office/drawing/2014/main" id="{A0445F5C-0750-EFA3-4200-2D94A5E4A325}"/>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a:extLst>
                  <a:ext uri="{FF2B5EF4-FFF2-40B4-BE49-F238E27FC236}">
                    <a16:creationId xmlns:a16="http://schemas.microsoft.com/office/drawing/2014/main" id="{ADCEDFE4-2E1C-3D89-CC79-918FB9FF0504}"/>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a:extLst>
                  <a:ext uri="{FF2B5EF4-FFF2-40B4-BE49-F238E27FC236}">
                    <a16:creationId xmlns:a16="http://schemas.microsoft.com/office/drawing/2014/main" id="{790EA320-70BC-F23E-849E-AE481F1D2837}"/>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a:extLst>
                  <a:ext uri="{FF2B5EF4-FFF2-40B4-BE49-F238E27FC236}">
                    <a16:creationId xmlns:a16="http://schemas.microsoft.com/office/drawing/2014/main" id="{6CA6D4BF-D8C1-ED65-08AE-3121782C3DF0}"/>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a:extLst>
                  <a:ext uri="{FF2B5EF4-FFF2-40B4-BE49-F238E27FC236}">
                    <a16:creationId xmlns:a16="http://schemas.microsoft.com/office/drawing/2014/main" id="{F0BE34C5-0E8B-9DE7-1468-D54957223823}"/>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a:extLst>
                  <a:ext uri="{FF2B5EF4-FFF2-40B4-BE49-F238E27FC236}">
                    <a16:creationId xmlns:a16="http://schemas.microsoft.com/office/drawing/2014/main" id="{2BB11FB3-6139-1A10-C8B1-FAD725CBF201}"/>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a:extLst>
                  <a:ext uri="{FF2B5EF4-FFF2-40B4-BE49-F238E27FC236}">
                    <a16:creationId xmlns:a16="http://schemas.microsoft.com/office/drawing/2014/main" id="{0A652A6F-8369-0431-F82F-0AC3A3D4B5D1}"/>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a:extLst>
                  <a:ext uri="{FF2B5EF4-FFF2-40B4-BE49-F238E27FC236}">
                    <a16:creationId xmlns:a16="http://schemas.microsoft.com/office/drawing/2014/main" id="{E569F5F3-ECCB-BDA9-DE57-7AF5C2548C87}"/>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a:extLst>
                  <a:ext uri="{FF2B5EF4-FFF2-40B4-BE49-F238E27FC236}">
                    <a16:creationId xmlns:a16="http://schemas.microsoft.com/office/drawing/2014/main" id="{2B0FA4D3-913B-CDA0-C007-729D0A937ABA}"/>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a:extLst>
                  <a:ext uri="{FF2B5EF4-FFF2-40B4-BE49-F238E27FC236}">
                    <a16:creationId xmlns:a16="http://schemas.microsoft.com/office/drawing/2014/main" id="{3A7C69FB-17FA-E555-0C8B-73659917943C}"/>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a:extLst>
                  <a:ext uri="{FF2B5EF4-FFF2-40B4-BE49-F238E27FC236}">
                    <a16:creationId xmlns:a16="http://schemas.microsoft.com/office/drawing/2014/main" id="{376A8028-39E1-277B-C809-42111C36A819}"/>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a:extLst>
                  <a:ext uri="{FF2B5EF4-FFF2-40B4-BE49-F238E27FC236}">
                    <a16:creationId xmlns:a16="http://schemas.microsoft.com/office/drawing/2014/main" id="{1271234A-93C0-071C-4EDA-CFE20E258524}"/>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a:extLst>
                  <a:ext uri="{FF2B5EF4-FFF2-40B4-BE49-F238E27FC236}">
                    <a16:creationId xmlns:a16="http://schemas.microsoft.com/office/drawing/2014/main" id="{7F6F3685-DC1F-7EF6-9F9B-915E90745E06}"/>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a:extLst>
                  <a:ext uri="{FF2B5EF4-FFF2-40B4-BE49-F238E27FC236}">
                    <a16:creationId xmlns:a16="http://schemas.microsoft.com/office/drawing/2014/main" id="{56B1DB56-1812-C55A-F6BE-7C7992EA1686}"/>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a:extLst>
                  <a:ext uri="{FF2B5EF4-FFF2-40B4-BE49-F238E27FC236}">
                    <a16:creationId xmlns:a16="http://schemas.microsoft.com/office/drawing/2014/main" id="{8B389011-A0A9-F550-CC60-41EAC850FA05}"/>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a:extLst>
                  <a:ext uri="{FF2B5EF4-FFF2-40B4-BE49-F238E27FC236}">
                    <a16:creationId xmlns:a16="http://schemas.microsoft.com/office/drawing/2014/main" id="{3AE53A26-1F16-A696-4D10-3F8C820DE855}"/>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a:extLst>
                  <a:ext uri="{FF2B5EF4-FFF2-40B4-BE49-F238E27FC236}">
                    <a16:creationId xmlns:a16="http://schemas.microsoft.com/office/drawing/2014/main" id="{0CCCF225-AEE1-3129-CDA0-10888B611BC8}"/>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a:extLst>
                  <a:ext uri="{FF2B5EF4-FFF2-40B4-BE49-F238E27FC236}">
                    <a16:creationId xmlns:a16="http://schemas.microsoft.com/office/drawing/2014/main" id="{A115FB83-9698-357F-9DAC-D4350112AAD7}"/>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a:extLst>
                  <a:ext uri="{FF2B5EF4-FFF2-40B4-BE49-F238E27FC236}">
                    <a16:creationId xmlns:a16="http://schemas.microsoft.com/office/drawing/2014/main" id="{A8D9E61C-DE7B-4FAF-ABA4-5C4AD471DD75}"/>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a:extLst>
                  <a:ext uri="{FF2B5EF4-FFF2-40B4-BE49-F238E27FC236}">
                    <a16:creationId xmlns:a16="http://schemas.microsoft.com/office/drawing/2014/main" id="{20A09BCA-F748-2D99-F54F-FE66FB7E615D}"/>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a:extLst>
                  <a:ext uri="{FF2B5EF4-FFF2-40B4-BE49-F238E27FC236}">
                    <a16:creationId xmlns:a16="http://schemas.microsoft.com/office/drawing/2014/main" id="{89CA1EF7-280A-F850-8404-94C903FA4250}"/>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a:extLst>
                  <a:ext uri="{FF2B5EF4-FFF2-40B4-BE49-F238E27FC236}">
                    <a16:creationId xmlns:a16="http://schemas.microsoft.com/office/drawing/2014/main" id="{E904D2B4-5FE2-880B-878C-7A7B9DEF9F82}"/>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a:extLst>
                  <a:ext uri="{FF2B5EF4-FFF2-40B4-BE49-F238E27FC236}">
                    <a16:creationId xmlns:a16="http://schemas.microsoft.com/office/drawing/2014/main" id="{80282C76-9D0D-6431-185D-CBB9F479A4E8}"/>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a:extLst>
                  <a:ext uri="{FF2B5EF4-FFF2-40B4-BE49-F238E27FC236}">
                    <a16:creationId xmlns:a16="http://schemas.microsoft.com/office/drawing/2014/main" id="{53EDA3DA-F524-3675-8B8D-DEE4CD9BD548}"/>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38946" name="Rectangle 34"/>
          <p:cNvSpPr>
            <a:spLocks noGrp="1" noChangeArrowheads="1"/>
          </p:cNvSpPr>
          <p:nvPr>
            <p:ph type="ctrTitle" sz="quarter"/>
          </p:nvPr>
        </p:nvSpPr>
        <p:spPr>
          <a:xfrm>
            <a:off x="1524000" y="2286000"/>
            <a:ext cx="10363200" cy="1143000"/>
          </a:xfrm>
        </p:spPr>
        <p:txBody>
          <a:bodyPr/>
          <a:lstStyle>
            <a:lvl1pPr algn="ctr">
              <a:defRPr>
                <a:solidFill>
                  <a:srgbClr val="00FFFF"/>
                </a:solidFill>
              </a:defRPr>
            </a:lvl1pPr>
          </a:lstStyle>
          <a:p>
            <a:r>
              <a:rPr lang="en-US"/>
              <a:t>Click to edit Master title style</a:t>
            </a:r>
          </a:p>
        </p:txBody>
      </p:sp>
      <p:sp>
        <p:nvSpPr>
          <p:cNvPr id="38947" name="Rectangle 35"/>
          <p:cNvSpPr>
            <a:spLocks noGrp="1" noChangeArrowheads="1"/>
          </p:cNvSpPr>
          <p:nvPr>
            <p:ph type="subTitle" sz="quarter" idx="1"/>
          </p:nvPr>
        </p:nvSpPr>
        <p:spPr>
          <a:xfrm>
            <a:off x="2438400" y="3886200"/>
            <a:ext cx="85344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F991F424-C427-B59A-BE7F-5A6F2FBFAAC8}"/>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FF9A501D-C645-ED4C-1F7A-AE47E4CC7823}"/>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65FC91F7-0537-DC0D-0A84-3ECE3A5F461E}"/>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28DD11C9-9D93-433D-92D4-D7F971B2E0EC}" type="slidenum">
              <a:rPr lang="en-US" altLang="en-US"/>
              <a:pPr>
                <a:defRPr/>
              </a:pPr>
              <a:t>‹#›</a:t>
            </a:fld>
            <a:endParaRPr lang="en-US" altLang="en-US"/>
          </a:p>
        </p:txBody>
      </p:sp>
    </p:spTree>
    <p:extLst>
      <p:ext uri="{BB962C8B-B14F-4D97-AF65-F5344CB8AC3E}">
        <p14:creationId xmlns:p14="http://schemas.microsoft.com/office/powerpoint/2010/main" val="678765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FFE69FE-4E88-4964-81C6-3AAF7914F218}"/>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21ECABFE-E5EF-B2AA-0E9D-3C32A91AD6CD}"/>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5482993-8BFD-96CF-EEB2-36A72577A554}"/>
              </a:ext>
            </a:extLst>
          </p:cNvPr>
          <p:cNvSpPr>
            <a:spLocks noGrp="1" noChangeArrowheads="1"/>
          </p:cNvSpPr>
          <p:nvPr>
            <p:ph type="sldNum" sz="quarter" idx="12"/>
          </p:nvPr>
        </p:nvSpPr>
        <p:spPr/>
        <p:txBody>
          <a:bodyPr/>
          <a:lstStyle>
            <a:lvl1pPr>
              <a:defRPr smtClean="0"/>
            </a:lvl1pPr>
          </a:lstStyle>
          <a:p>
            <a:pPr>
              <a:defRPr/>
            </a:pPr>
            <a:fld id="{B68E3B8E-5B4B-47EC-ABA3-AFB2C55B035D}" type="slidenum">
              <a:rPr lang="en-US" altLang="en-US"/>
              <a:pPr>
                <a:defRPr/>
              </a:pPr>
              <a:t>‹#›</a:t>
            </a:fld>
            <a:endParaRPr lang="en-US" altLang="en-US"/>
          </a:p>
        </p:txBody>
      </p:sp>
    </p:spTree>
    <p:extLst>
      <p:ext uri="{BB962C8B-B14F-4D97-AF65-F5344CB8AC3E}">
        <p14:creationId xmlns:p14="http://schemas.microsoft.com/office/powerpoint/2010/main" val="2175435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23917" y="609601"/>
            <a:ext cx="2599267"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609601"/>
            <a:ext cx="7596717"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177E2276-340F-FC1C-4E82-5D64F191D5B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5E6817BE-7DE2-CE82-D8A7-9C6491C4DBD6}"/>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5223E12C-DEA5-5E67-97A2-CC0A0D93DD03}"/>
              </a:ext>
            </a:extLst>
          </p:cNvPr>
          <p:cNvSpPr>
            <a:spLocks noGrp="1" noChangeArrowheads="1"/>
          </p:cNvSpPr>
          <p:nvPr>
            <p:ph type="sldNum" sz="quarter" idx="12"/>
          </p:nvPr>
        </p:nvSpPr>
        <p:spPr/>
        <p:txBody>
          <a:bodyPr/>
          <a:lstStyle>
            <a:lvl1pPr>
              <a:defRPr smtClean="0"/>
            </a:lvl1pPr>
          </a:lstStyle>
          <a:p>
            <a:pPr>
              <a:defRPr/>
            </a:pPr>
            <a:fld id="{097DF588-C10E-41FF-B296-E6932DE3291F}" type="slidenum">
              <a:rPr lang="en-US" altLang="en-US"/>
              <a:pPr>
                <a:defRPr/>
              </a:pPr>
              <a:t>‹#›</a:t>
            </a:fld>
            <a:endParaRPr lang="en-US" altLang="en-US"/>
          </a:p>
        </p:txBody>
      </p:sp>
    </p:spTree>
    <p:extLst>
      <p:ext uri="{BB962C8B-B14F-4D97-AF65-F5344CB8AC3E}">
        <p14:creationId xmlns:p14="http://schemas.microsoft.com/office/powerpoint/2010/main" val="2487245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59984" y="1946275"/>
            <a:ext cx="10363200" cy="4114800"/>
          </a:xfrm>
        </p:spPr>
        <p:txBody>
          <a:bodyPr/>
          <a:lstStyle/>
          <a:p>
            <a:pPr lvl="0"/>
            <a:endParaRPr lang="en-US" noProof="0"/>
          </a:p>
        </p:txBody>
      </p:sp>
      <p:sp>
        <p:nvSpPr>
          <p:cNvPr id="4" name="Rectangle 35">
            <a:extLst>
              <a:ext uri="{FF2B5EF4-FFF2-40B4-BE49-F238E27FC236}">
                <a16:creationId xmlns:a16="http://schemas.microsoft.com/office/drawing/2014/main" id="{E0B6ECDF-5AD1-A6B7-4493-C8832E98CC7B}"/>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865A068F-0DFE-48DC-A887-27049B999827}"/>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F33045A4-1D10-CDD3-FD0A-02B8A36A7412}"/>
              </a:ext>
            </a:extLst>
          </p:cNvPr>
          <p:cNvSpPr>
            <a:spLocks noGrp="1" noChangeArrowheads="1"/>
          </p:cNvSpPr>
          <p:nvPr>
            <p:ph type="sldNum" sz="quarter" idx="12"/>
          </p:nvPr>
        </p:nvSpPr>
        <p:spPr/>
        <p:txBody>
          <a:bodyPr/>
          <a:lstStyle>
            <a:lvl1pPr>
              <a:defRPr smtClean="0"/>
            </a:lvl1pPr>
          </a:lstStyle>
          <a:p>
            <a:pPr>
              <a:defRPr/>
            </a:pPr>
            <a:fld id="{9D71C071-BEF5-4080-BBA9-3688134E6BF9}" type="slidenum">
              <a:rPr lang="en-US" altLang="en-US"/>
              <a:pPr>
                <a:defRPr/>
              </a:pPr>
              <a:t>‹#›</a:t>
            </a:fld>
            <a:endParaRPr lang="en-US" altLang="en-US"/>
          </a:p>
        </p:txBody>
      </p:sp>
    </p:spTree>
    <p:extLst>
      <p:ext uri="{BB962C8B-B14F-4D97-AF65-F5344CB8AC3E}">
        <p14:creationId xmlns:p14="http://schemas.microsoft.com/office/powerpoint/2010/main" val="1295981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endParaRPr lang="en-US" altLang="en-US" sz="4400" dirty="0">
              <a:solidFill>
                <a:schemeClr val="tx2"/>
              </a:solidFill>
            </a:endParaRPr>
          </a:p>
        </p:txBody>
      </p:sp>
      <p:sp>
        <p:nvSpPr>
          <p:cNvPr id="3" name="Rectangle 3"/>
          <p:cNvSpPr>
            <a:spLocks noGrp="1" noChangeArrowheads="1"/>
          </p:cNvSpPr>
          <p:nvPr/>
        </p:nvSpPr>
        <p:spPr bwMode="auto">
          <a:xfrm>
            <a:off x="1559984" y="1946275"/>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pPr>
            <a:endParaRPr lang="en-US" altLang="en-US" sz="3200" dirty="0"/>
          </a:p>
        </p:txBody>
      </p:sp>
    </p:spTree>
    <p:extLst>
      <p:ext uri="{BB962C8B-B14F-4D97-AF65-F5344CB8AC3E}">
        <p14:creationId xmlns:p14="http://schemas.microsoft.com/office/powerpoint/2010/main" val="24504686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a:lstStyle/>
          <a:p>
            <a:pPr lvl="0"/>
            <a:endParaRPr lang="en-US" noProof="0" dirty="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dirty="0"/>
          </a:p>
        </p:txBody>
      </p:sp>
      <p:sp>
        <p:nvSpPr>
          <p:cNvPr id="6" name="Rectangle 36"/>
          <p:cNvSpPr>
            <a:spLocks noGrp="1" noChangeArrowheads="1"/>
          </p:cNvSpPr>
          <p:nvPr>
            <p:ph type="ftr" sz="quarter" idx="11"/>
          </p:nvPr>
        </p:nvSpPr>
        <p:spPr/>
        <p:txBody>
          <a:bodyPr/>
          <a:lstStyle>
            <a:lvl1pPr>
              <a:defRPr/>
            </a:lvl1pPr>
          </a:lstStyle>
          <a:p>
            <a:pPr>
              <a:defRPr/>
            </a:pPr>
            <a:endParaRPr lang="en-US" dirty="0"/>
          </a:p>
        </p:txBody>
      </p:sp>
      <p:sp>
        <p:nvSpPr>
          <p:cNvPr id="7" name="Rectangle 37"/>
          <p:cNvSpPr>
            <a:spLocks noGrp="1" noChangeArrowheads="1"/>
          </p:cNvSpPr>
          <p:nvPr>
            <p:ph type="sldNum" sz="quarter" idx="12"/>
          </p:nvPr>
        </p:nvSpPr>
        <p:spPr/>
        <p:txBody>
          <a:bodyPr/>
          <a:lstStyle>
            <a:lvl1pPr>
              <a:defRPr smtClean="0"/>
            </a:lvl1pPr>
          </a:lstStyle>
          <a:p>
            <a:pPr>
              <a:defRPr/>
            </a:pPr>
            <a:fld id="{2E6AC120-5AD1-4F3C-9026-490E77274D1D}" type="slidenum">
              <a:rPr lang="en-US" altLang="en-US"/>
              <a:pPr>
                <a:defRPr/>
              </a:pPr>
              <a:t>‹#›</a:t>
            </a:fld>
            <a:endParaRPr lang="en-US" altLang="en-US" dirty="0"/>
          </a:p>
        </p:txBody>
      </p:sp>
    </p:spTree>
    <p:extLst>
      <p:ext uri="{BB962C8B-B14F-4D97-AF65-F5344CB8AC3E}">
        <p14:creationId xmlns:p14="http://schemas.microsoft.com/office/powerpoint/2010/main" val="2175884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71841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67323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465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8162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2349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5937EF32-3A73-9E49-F8D3-769DEEA4CDE1}"/>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66D13BAB-CCC8-9908-0E69-4E65EF742A59}"/>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AB896BD1-1021-301F-9518-E7A85D1A5FAF}"/>
              </a:ext>
            </a:extLst>
          </p:cNvPr>
          <p:cNvSpPr>
            <a:spLocks noGrp="1" noChangeArrowheads="1"/>
          </p:cNvSpPr>
          <p:nvPr>
            <p:ph type="sldNum" sz="quarter" idx="12"/>
          </p:nvPr>
        </p:nvSpPr>
        <p:spPr/>
        <p:txBody>
          <a:bodyPr/>
          <a:lstStyle>
            <a:lvl1pPr>
              <a:defRPr smtClean="0"/>
            </a:lvl1pPr>
          </a:lstStyle>
          <a:p>
            <a:pPr>
              <a:defRPr/>
            </a:pPr>
            <a:fld id="{C07200EB-991A-4FE1-91DB-C9F6DE8B1E46}" type="slidenum">
              <a:rPr lang="en-US" altLang="en-US"/>
              <a:pPr>
                <a:defRPr/>
              </a:pPr>
              <a:t>‹#›</a:t>
            </a:fld>
            <a:endParaRPr lang="en-US" altLang="en-US"/>
          </a:p>
        </p:txBody>
      </p:sp>
    </p:spTree>
    <p:extLst>
      <p:ext uri="{BB962C8B-B14F-4D97-AF65-F5344CB8AC3E}">
        <p14:creationId xmlns:p14="http://schemas.microsoft.com/office/powerpoint/2010/main" val="393667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63824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66718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30721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343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extLst>
      <p:ext uri="{BB962C8B-B14F-4D97-AF65-F5344CB8AC3E}">
        <p14:creationId xmlns:p14="http://schemas.microsoft.com/office/powerpoint/2010/main" val="1238809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10/29/2022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extLst>
      <p:ext uri="{BB962C8B-B14F-4D97-AF65-F5344CB8AC3E}">
        <p14:creationId xmlns:p14="http://schemas.microsoft.com/office/powerpoint/2010/main" val="9929964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1559984" y="1946275"/>
            <a:ext cx="5080000" cy="4114800"/>
          </a:xfrm>
        </p:spPr>
        <p:txBody>
          <a:bodyPr rtlCol="0">
            <a:normAutofit/>
          </a:bodyPr>
          <a:lstStyle/>
          <a:p>
            <a:pPr lvl="0"/>
            <a:endParaRPr lang="en-US" noProof="0"/>
          </a:p>
        </p:txBody>
      </p:sp>
      <p:sp>
        <p:nvSpPr>
          <p:cNvPr id="4" name="Text Placeholder 3"/>
          <p:cNvSpPr>
            <a:spLocks noGrp="1"/>
          </p:cNvSpPr>
          <p:nvPr>
            <p:ph type="body" sz="half" idx="2"/>
          </p:nvPr>
        </p:nvSpPr>
        <p:spPr>
          <a:xfrm>
            <a:off x="68431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pPr>
              <a:defRPr/>
            </a:pPr>
            <a:fld id="{BD85A5CC-2907-4BF9-824D-5877B2E017CA}" type="slidenum">
              <a:rPr lang="en-US"/>
              <a:pPr>
                <a:defRPr/>
              </a:pPr>
              <a:t>‹#›</a:t>
            </a:fld>
            <a:endParaRPr lang="en-US"/>
          </a:p>
        </p:txBody>
      </p:sp>
    </p:spTree>
    <p:extLst>
      <p:ext uri="{BB962C8B-B14F-4D97-AF65-F5344CB8AC3E}">
        <p14:creationId xmlns:p14="http://schemas.microsoft.com/office/powerpoint/2010/main" val="10036268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9"/>
          <p:cNvSpPr>
            <a:spLocks noGrp="1" noChangeArrowheads="1"/>
          </p:cNvSpPr>
          <p:nvPr>
            <p:ph type="dt" sz="half" idx="10"/>
          </p:nvPr>
        </p:nvSpPr>
        <p:spPr>
          <a:ln/>
        </p:spPr>
        <p:txBody>
          <a:bodyPr/>
          <a:lstStyle>
            <a:lvl1pPr>
              <a:defRPr/>
            </a:lvl1pPr>
          </a:lstStyle>
          <a:p>
            <a:pPr>
              <a:defRPr/>
            </a:pPr>
            <a:fld id="{DF3D671D-A2A5-4CD9-8A9B-1F7FC052D772}" type="datetime1">
              <a:rPr lang="en-US"/>
              <a:pPr>
                <a:defRPr/>
              </a:pPr>
              <a:t>10/29/2022</a:t>
            </a:fld>
            <a:endParaRPr lang="en-US"/>
          </a:p>
        </p:txBody>
      </p:sp>
      <p:sp>
        <p:nvSpPr>
          <p:cNvPr id="4" name="Rectangle 1030"/>
          <p:cNvSpPr>
            <a:spLocks noGrp="1" noChangeArrowheads="1"/>
          </p:cNvSpPr>
          <p:nvPr>
            <p:ph type="ftr" sz="quarter" idx="11"/>
          </p:nvPr>
        </p:nvSpPr>
        <p:spPr>
          <a:ln/>
        </p:spPr>
        <p:txBody>
          <a:bodyPr/>
          <a:lstStyle>
            <a:lvl1pPr>
              <a:defRPr/>
            </a:lvl1pPr>
          </a:lstStyle>
          <a:p>
            <a:pPr>
              <a:defRPr/>
            </a:pPr>
            <a:r>
              <a:rPr lang="en-US"/>
              <a:t>DANIEL</a:t>
            </a:r>
          </a:p>
        </p:txBody>
      </p:sp>
      <p:sp>
        <p:nvSpPr>
          <p:cNvPr id="5" name="Rectangle 1031"/>
          <p:cNvSpPr>
            <a:spLocks noGrp="1" noChangeArrowheads="1"/>
          </p:cNvSpPr>
          <p:nvPr>
            <p:ph type="sldNum" sz="quarter" idx="12"/>
          </p:nvPr>
        </p:nvSpPr>
        <p:spPr>
          <a:ln/>
        </p:spPr>
        <p:txBody>
          <a:bodyPr/>
          <a:lstStyle>
            <a:lvl1pPr>
              <a:defRPr/>
            </a:lvl1pPr>
          </a:lstStyle>
          <a:p>
            <a:pPr>
              <a:defRPr/>
            </a:pPr>
            <a:fld id="{92FA45A4-3805-48A4-AA47-434E5CC7F107}" type="slidenum">
              <a:rPr lang="en-US"/>
              <a:pPr>
                <a:defRPr/>
              </a:pPr>
              <a:t>‹#›</a:t>
            </a:fld>
            <a:endParaRPr lang="en-US"/>
          </a:p>
        </p:txBody>
      </p:sp>
    </p:spTree>
    <p:extLst>
      <p:ext uri="{BB962C8B-B14F-4D97-AF65-F5344CB8AC3E}">
        <p14:creationId xmlns:p14="http://schemas.microsoft.com/office/powerpoint/2010/main" val="38143917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SmartArt Placeholder 2"/>
          <p:cNvSpPr>
            <a:spLocks noGrp="1"/>
          </p:cNvSpPr>
          <p:nvPr>
            <p:ph type="dgm" idx="1"/>
          </p:nvPr>
        </p:nvSpPr>
        <p:spPr>
          <a:xfrm>
            <a:off x="1524000" y="1981200"/>
            <a:ext cx="10363200" cy="4114800"/>
          </a:xfrm>
        </p:spPr>
        <p:txBody>
          <a:bodyPr/>
          <a:lstStyle/>
          <a:p>
            <a:pPr lvl="0"/>
            <a:endParaRPr lang="en-US" noProof="0"/>
          </a:p>
        </p:txBody>
      </p:sp>
      <p:sp>
        <p:nvSpPr>
          <p:cNvPr id="4" name="Rectangle 36"/>
          <p:cNvSpPr>
            <a:spLocks noGrp="1" noChangeArrowheads="1"/>
          </p:cNvSpPr>
          <p:nvPr>
            <p:ph type="dt" sz="half" idx="10"/>
          </p:nvPr>
        </p:nvSpPr>
        <p:spPr/>
        <p:txBody>
          <a:bodyPr/>
          <a:lstStyle>
            <a:lvl1pPr>
              <a:defRPr/>
            </a:lvl1pPr>
          </a:lstStyle>
          <a:p>
            <a:pPr>
              <a:defRPr/>
            </a:pPr>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fld id="{32F9550C-4842-44BB-ABB1-FF2905F89024}" type="slidenum">
              <a:rPr lang="en-US" altLang="en-US"/>
              <a:pPr/>
              <a:t>‹#›</a:t>
            </a:fld>
            <a:endParaRPr lang="en-US" altLang="en-US"/>
          </a:p>
        </p:txBody>
      </p:sp>
    </p:spTree>
    <p:extLst>
      <p:ext uri="{BB962C8B-B14F-4D97-AF65-F5344CB8AC3E}">
        <p14:creationId xmlns:p14="http://schemas.microsoft.com/office/powerpoint/2010/main" val="13243730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812800" y="1981200"/>
            <a:ext cx="10363200" cy="4114800"/>
          </a:xfrm>
        </p:spPr>
        <p:txBody>
          <a:bodyPr/>
          <a:lstStyle/>
          <a:p>
            <a:pPr lvl="0"/>
            <a:endParaRPr lang="en-US" noProof="0"/>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6B196BFA-0DE7-4BE2-97C4-13B184514A8C}" type="slidenum">
              <a:rPr lang="en-US" altLang="en-US"/>
              <a:pPr>
                <a:defRPr/>
              </a:pPr>
              <a:t>‹#›</a:t>
            </a:fld>
            <a:endParaRPr lang="en-US" altLang="en-US"/>
          </a:p>
        </p:txBody>
      </p:sp>
    </p:spTree>
    <p:extLst>
      <p:ext uri="{BB962C8B-B14F-4D97-AF65-F5344CB8AC3E}">
        <p14:creationId xmlns:p14="http://schemas.microsoft.com/office/powerpoint/2010/main" val="2612350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4F7235A3-BD51-1D0D-6A40-B4EE136F3D7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F7EB1D6E-ACB1-9323-44A7-5F03367CA35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E5D8DE6C-B1E9-5CDC-5121-025F8CAAEF50}"/>
              </a:ext>
            </a:extLst>
          </p:cNvPr>
          <p:cNvSpPr>
            <a:spLocks noGrp="1" noChangeArrowheads="1"/>
          </p:cNvSpPr>
          <p:nvPr>
            <p:ph type="sldNum" sz="quarter" idx="12"/>
          </p:nvPr>
        </p:nvSpPr>
        <p:spPr/>
        <p:txBody>
          <a:bodyPr/>
          <a:lstStyle>
            <a:lvl1pPr>
              <a:defRPr smtClean="0"/>
            </a:lvl1pPr>
          </a:lstStyle>
          <a:p>
            <a:pPr>
              <a:defRPr/>
            </a:pPr>
            <a:fld id="{D27244FE-3536-43D2-B673-EDB4061C6948}" type="slidenum">
              <a:rPr lang="en-US" altLang="en-US"/>
              <a:pPr>
                <a:defRPr/>
              </a:pPr>
              <a:t>‹#›</a:t>
            </a:fld>
            <a:endParaRPr lang="en-US" altLang="en-US"/>
          </a:p>
        </p:txBody>
      </p:sp>
    </p:spTree>
    <p:extLst>
      <p:ext uri="{BB962C8B-B14F-4D97-AF65-F5344CB8AC3E}">
        <p14:creationId xmlns:p14="http://schemas.microsoft.com/office/powerpoint/2010/main" val="6863484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A7638D0F-AF1C-4AFB-8987-872321CF80B4}" type="slidenum">
              <a:rPr lang="en-US" altLang="en-US"/>
              <a:pPr>
                <a:defRPr/>
              </a:pPr>
              <a:t>‹#›</a:t>
            </a:fld>
            <a:endParaRPr lang="en-US" altLang="en-US"/>
          </a:p>
        </p:txBody>
      </p:sp>
    </p:spTree>
    <p:extLst>
      <p:ext uri="{BB962C8B-B14F-4D97-AF65-F5344CB8AC3E}">
        <p14:creationId xmlns:p14="http://schemas.microsoft.com/office/powerpoint/2010/main" val="3098369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599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31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2F70D892-2506-5E33-0376-D02C52F5229C}"/>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D0F157F0-DFFA-FE53-A99B-F9D245B8575E}"/>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FFFA34E0-AAB2-8AD3-8695-0580B6F9D2F0}"/>
              </a:ext>
            </a:extLst>
          </p:cNvPr>
          <p:cNvSpPr>
            <a:spLocks noGrp="1" noChangeArrowheads="1"/>
          </p:cNvSpPr>
          <p:nvPr>
            <p:ph type="sldNum" sz="quarter" idx="12"/>
          </p:nvPr>
        </p:nvSpPr>
        <p:spPr/>
        <p:txBody>
          <a:bodyPr/>
          <a:lstStyle>
            <a:lvl1pPr>
              <a:defRPr smtClean="0"/>
            </a:lvl1pPr>
          </a:lstStyle>
          <a:p>
            <a:pPr>
              <a:defRPr/>
            </a:pPr>
            <a:fld id="{790E2EA2-9CE6-4C73-B271-57490F731DCA}" type="slidenum">
              <a:rPr lang="en-US" altLang="en-US"/>
              <a:pPr>
                <a:defRPr/>
              </a:pPr>
              <a:t>‹#›</a:t>
            </a:fld>
            <a:endParaRPr lang="en-US" altLang="en-US"/>
          </a:p>
        </p:txBody>
      </p:sp>
    </p:spTree>
    <p:extLst>
      <p:ext uri="{BB962C8B-B14F-4D97-AF65-F5344CB8AC3E}">
        <p14:creationId xmlns:p14="http://schemas.microsoft.com/office/powerpoint/2010/main" val="224134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4A56C7CA-64A8-D8AB-8C56-7B59A47FA322}"/>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DAC97FC5-7DE4-4504-4379-D095F0A3240B}"/>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E0EA6888-75FB-407B-E137-7C0DA57838B5}"/>
              </a:ext>
            </a:extLst>
          </p:cNvPr>
          <p:cNvSpPr>
            <a:spLocks noGrp="1" noChangeArrowheads="1"/>
          </p:cNvSpPr>
          <p:nvPr>
            <p:ph type="sldNum" sz="quarter" idx="12"/>
          </p:nvPr>
        </p:nvSpPr>
        <p:spPr/>
        <p:txBody>
          <a:bodyPr/>
          <a:lstStyle>
            <a:lvl1pPr>
              <a:defRPr smtClean="0"/>
            </a:lvl1pPr>
          </a:lstStyle>
          <a:p>
            <a:pPr>
              <a:defRPr/>
            </a:pPr>
            <a:fld id="{E668F61C-35DC-4B79-9FA1-3558FF7CE09B}" type="slidenum">
              <a:rPr lang="en-US" altLang="en-US"/>
              <a:pPr>
                <a:defRPr/>
              </a:pPr>
              <a:t>‹#›</a:t>
            </a:fld>
            <a:endParaRPr lang="en-US" altLang="en-US"/>
          </a:p>
        </p:txBody>
      </p:sp>
    </p:spTree>
    <p:extLst>
      <p:ext uri="{BB962C8B-B14F-4D97-AF65-F5344CB8AC3E}">
        <p14:creationId xmlns:p14="http://schemas.microsoft.com/office/powerpoint/2010/main" val="2118087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1DD59262-0348-DB43-7E7B-92C258FB255F}"/>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DC22EFCA-0ADF-73AB-718F-D6C4756242E6}"/>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F69623EC-8E66-C2A1-C82E-50446D4197C9}"/>
              </a:ext>
            </a:extLst>
          </p:cNvPr>
          <p:cNvSpPr>
            <a:spLocks noGrp="1" noChangeArrowheads="1"/>
          </p:cNvSpPr>
          <p:nvPr>
            <p:ph type="sldNum" sz="quarter" idx="12"/>
          </p:nvPr>
        </p:nvSpPr>
        <p:spPr/>
        <p:txBody>
          <a:bodyPr/>
          <a:lstStyle>
            <a:lvl1pPr>
              <a:defRPr smtClean="0"/>
            </a:lvl1pPr>
          </a:lstStyle>
          <a:p>
            <a:pPr>
              <a:defRPr/>
            </a:pPr>
            <a:fld id="{9E6B5554-FA75-4E86-A13A-CDAF27C31F27}" type="slidenum">
              <a:rPr lang="en-US" altLang="en-US"/>
              <a:pPr>
                <a:defRPr/>
              </a:pPr>
              <a:t>‹#›</a:t>
            </a:fld>
            <a:endParaRPr lang="en-US" altLang="en-US"/>
          </a:p>
        </p:txBody>
      </p:sp>
    </p:spTree>
    <p:extLst>
      <p:ext uri="{BB962C8B-B14F-4D97-AF65-F5344CB8AC3E}">
        <p14:creationId xmlns:p14="http://schemas.microsoft.com/office/powerpoint/2010/main" val="94990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715473E0-5559-F804-9090-F45FB0048C80}"/>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BBCA76AE-2E28-9F8A-5EE6-0B80A070F22A}"/>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CEE71234-54C8-57CA-D690-3C02F8B4A3A1}"/>
              </a:ext>
            </a:extLst>
          </p:cNvPr>
          <p:cNvSpPr>
            <a:spLocks noGrp="1" noChangeArrowheads="1"/>
          </p:cNvSpPr>
          <p:nvPr>
            <p:ph type="sldNum" sz="quarter" idx="12"/>
          </p:nvPr>
        </p:nvSpPr>
        <p:spPr/>
        <p:txBody>
          <a:bodyPr/>
          <a:lstStyle>
            <a:lvl1pPr>
              <a:defRPr smtClean="0"/>
            </a:lvl1pPr>
          </a:lstStyle>
          <a:p>
            <a:pPr>
              <a:defRPr/>
            </a:pPr>
            <a:fld id="{51AF59A2-8ADD-4864-9BFD-7BF621015B14}" type="slidenum">
              <a:rPr lang="en-US" altLang="en-US"/>
              <a:pPr>
                <a:defRPr/>
              </a:pPr>
              <a:t>‹#›</a:t>
            </a:fld>
            <a:endParaRPr lang="en-US" altLang="en-US"/>
          </a:p>
        </p:txBody>
      </p:sp>
    </p:spTree>
    <p:extLst>
      <p:ext uri="{BB962C8B-B14F-4D97-AF65-F5344CB8AC3E}">
        <p14:creationId xmlns:p14="http://schemas.microsoft.com/office/powerpoint/2010/main" val="808611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67BBBC5D-39C0-E83A-5F26-88A169227C25}"/>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53F80C0-AA45-72F0-A4B7-DCADBFCA1201}"/>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D097DFC1-5EF0-A826-3C29-6B3F7C405E72}"/>
              </a:ext>
            </a:extLst>
          </p:cNvPr>
          <p:cNvSpPr>
            <a:spLocks noGrp="1" noChangeArrowheads="1"/>
          </p:cNvSpPr>
          <p:nvPr>
            <p:ph type="sldNum" sz="quarter" idx="12"/>
          </p:nvPr>
        </p:nvSpPr>
        <p:spPr/>
        <p:txBody>
          <a:bodyPr/>
          <a:lstStyle>
            <a:lvl1pPr>
              <a:defRPr smtClean="0"/>
            </a:lvl1pPr>
          </a:lstStyle>
          <a:p>
            <a:pPr>
              <a:defRPr/>
            </a:pPr>
            <a:fld id="{632669C9-D97E-449C-B1B0-CABC96403C34}" type="slidenum">
              <a:rPr lang="en-US" altLang="en-US"/>
              <a:pPr>
                <a:defRPr/>
              </a:pPr>
              <a:t>‹#›</a:t>
            </a:fld>
            <a:endParaRPr lang="en-US" altLang="en-US"/>
          </a:p>
        </p:txBody>
      </p:sp>
    </p:spTree>
    <p:extLst>
      <p:ext uri="{BB962C8B-B14F-4D97-AF65-F5344CB8AC3E}">
        <p14:creationId xmlns:p14="http://schemas.microsoft.com/office/powerpoint/2010/main" val="3083719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5796B415-E482-0ABA-87A0-CF66D8817476}"/>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208D26D7-8F88-895C-B231-C63EC1D06704}"/>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34FDBDD0-D3A8-D202-0F4C-75688DA285CE}"/>
              </a:ext>
            </a:extLst>
          </p:cNvPr>
          <p:cNvSpPr>
            <a:spLocks noGrp="1" noChangeArrowheads="1"/>
          </p:cNvSpPr>
          <p:nvPr>
            <p:ph type="sldNum" sz="quarter" idx="12"/>
          </p:nvPr>
        </p:nvSpPr>
        <p:spPr/>
        <p:txBody>
          <a:bodyPr/>
          <a:lstStyle>
            <a:lvl1pPr>
              <a:defRPr smtClean="0"/>
            </a:lvl1pPr>
          </a:lstStyle>
          <a:p>
            <a:pPr>
              <a:defRPr/>
            </a:pPr>
            <a:fld id="{95F2AD91-684D-4D77-AE4F-2CFFE84A6A71}" type="slidenum">
              <a:rPr lang="en-US" altLang="en-US"/>
              <a:pPr>
                <a:defRPr/>
              </a:pPr>
              <a:t>‹#›</a:t>
            </a:fld>
            <a:endParaRPr lang="en-US" altLang="en-US"/>
          </a:p>
        </p:txBody>
      </p:sp>
    </p:spTree>
    <p:extLst>
      <p:ext uri="{BB962C8B-B14F-4D97-AF65-F5344CB8AC3E}">
        <p14:creationId xmlns:p14="http://schemas.microsoft.com/office/powerpoint/2010/main" val="149991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2.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598F0CD2-8E28-0196-2B26-040A583C6489}"/>
              </a:ext>
            </a:extLst>
          </p:cNvPr>
          <p:cNvGrpSpPr>
            <a:grpSpLocks/>
          </p:cNvGrpSpPr>
          <p:nvPr/>
        </p:nvGrpSpPr>
        <p:grpSpPr bwMode="auto">
          <a:xfrm>
            <a:off x="0" y="0"/>
            <a:ext cx="1447800" cy="6854825"/>
            <a:chOff x="0" y="0"/>
            <a:chExt cx="684" cy="4318"/>
          </a:xfrm>
        </p:grpSpPr>
        <p:sp>
          <p:nvSpPr>
            <p:cNvPr id="37891" name="Rectangle 3">
              <a:extLst>
                <a:ext uri="{FF2B5EF4-FFF2-40B4-BE49-F238E27FC236}">
                  <a16:creationId xmlns:a16="http://schemas.microsoft.com/office/drawing/2014/main" id="{BB28B39A-E552-3243-F67E-DA18870268C3}"/>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FCB39ADA-4387-5DD4-28D3-9480AB72F3D7}"/>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8B0C6602-F639-5FF2-13F4-62EAD51D1696}"/>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6">
                <a:extLst>
                  <a:ext uri="{FF2B5EF4-FFF2-40B4-BE49-F238E27FC236}">
                    <a16:creationId xmlns:a16="http://schemas.microsoft.com/office/drawing/2014/main" id="{803D73D7-C1C9-1F9F-9156-897E51A52E20}"/>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7">
                <a:extLst>
                  <a:ext uri="{FF2B5EF4-FFF2-40B4-BE49-F238E27FC236}">
                    <a16:creationId xmlns:a16="http://schemas.microsoft.com/office/drawing/2014/main" id="{0984B52C-C345-1619-72BA-35241F7FF4AC}"/>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8">
                <a:extLst>
                  <a:ext uri="{FF2B5EF4-FFF2-40B4-BE49-F238E27FC236}">
                    <a16:creationId xmlns:a16="http://schemas.microsoft.com/office/drawing/2014/main" id="{FC40FBFC-9328-2626-2A2A-843732ADD5EC}"/>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9">
                <a:extLst>
                  <a:ext uri="{FF2B5EF4-FFF2-40B4-BE49-F238E27FC236}">
                    <a16:creationId xmlns:a16="http://schemas.microsoft.com/office/drawing/2014/main" id="{17E796C2-EC83-41DF-32FE-84200B6E8EE0}"/>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
                <a:extLst>
                  <a:ext uri="{FF2B5EF4-FFF2-40B4-BE49-F238E27FC236}">
                    <a16:creationId xmlns:a16="http://schemas.microsoft.com/office/drawing/2014/main" id="{FC65B5C8-ADB8-A9DF-EB80-09996DBE7228}"/>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1">
                <a:extLst>
                  <a:ext uri="{FF2B5EF4-FFF2-40B4-BE49-F238E27FC236}">
                    <a16:creationId xmlns:a16="http://schemas.microsoft.com/office/drawing/2014/main" id="{DDBAF225-8136-E87B-5E24-DCDE94C12983}"/>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2">
                <a:extLst>
                  <a:ext uri="{FF2B5EF4-FFF2-40B4-BE49-F238E27FC236}">
                    <a16:creationId xmlns:a16="http://schemas.microsoft.com/office/drawing/2014/main" id="{5BC7E8EF-8C04-A673-7ED5-22EA9BA090D7}"/>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3">
                <a:extLst>
                  <a:ext uri="{FF2B5EF4-FFF2-40B4-BE49-F238E27FC236}">
                    <a16:creationId xmlns:a16="http://schemas.microsoft.com/office/drawing/2014/main" id="{575602DD-0195-2369-8B20-1FD7CB5DD906}"/>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4">
                <a:extLst>
                  <a:ext uri="{FF2B5EF4-FFF2-40B4-BE49-F238E27FC236}">
                    <a16:creationId xmlns:a16="http://schemas.microsoft.com/office/drawing/2014/main" id="{355A6B12-CEA4-7A4B-B26B-C37BD9D490E2}"/>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5">
                <a:extLst>
                  <a:ext uri="{FF2B5EF4-FFF2-40B4-BE49-F238E27FC236}">
                    <a16:creationId xmlns:a16="http://schemas.microsoft.com/office/drawing/2014/main" id="{C5B6AD59-D9AD-A619-2310-146068F4F69F}"/>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6">
                <a:extLst>
                  <a:ext uri="{FF2B5EF4-FFF2-40B4-BE49-F238E27FC236}">
                    <a16:creationId xmlns:a16="http://schemas.microsoft.com/office/drawing/2014/main" id="{8DF078F1-3624-65E0-F813-01653BA1FBF5}"/>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7">
                <a:extLst>
                  <a:ext uri="{FF2B5EF4-FFF2-40B4-BE49-F238E27FC236}">
                    <a16:creationId xmlns:a16="http://schemas.microsoft.com/office/drawing/2014/main" id="{E7FFD1C5-5065-2213-A7B8-F31B102BF8B3}"/>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8">
                <a:extLst>
                  <a:ext uri="{FF2B5EF4-FFF2-40B4-BE49-F238E27FC236}">
                    <a16:creationId xmlns:a16="http://schemas.microsoft.com/office/drawing/2014/main" id="{474C445E-6488-B759-B05E-A0A0748DF769}"/>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9">
                <a:extLst>
                  <a:ext uri="{FF2B5EF4-FFF2-40B4-BE49-F238E27FC236}">
                    <a16:creationId xmlns:a16="http://schemas.microsoft.com/office/drawing/2014/main" id="{8FC28E01-3CA8-64CF-53B6-1D77F3C8DD8B}"/>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20">
                <a:extLst>
                  <a:ext uri="{FF2B5EF4-FFF2-40B4-BE49-F238E27FC236}">
                    <a16:creationId xmlns:a16="http://schemas.microsoft.com/office/drawing/2014/main" id="{B2EF0E4F-38F2-2617-D353-7A8B3F4B0E7A}"/>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21">
                <a:extLst>
                  <a:ext uri="{FF2B5EF4-FFF2-40B4-BE49-F238E27FC236}">
                    <a16:creationId xmlns:a16="http://schemas.microsoft.com/office/drawing/2014/main" id="{69CD4C2E-0864-CB18-2D98-6CE2A0B3E97C}"/>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22">
                <a:extLst>
                  <a:ext uri="{FF2B5EF4-FFF2-40B4-BE49-F238E27FC236}">
                    <a16:creationId xmlns:a16="http://schemas.microsoft.com/office/drawing/2014/main" id="{E4414374-1987-AEB8-AC5F-39138DB4EEF4}"/>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23">
                <a:extLst>
                  <a:ext uri="{FF2B5EF4-FFF2-40B4-BE49-F238E27FC236}">
                    <a16:creationId xmlns:a16="http://schemas.microsoft.com/office/drawing/2014/main" id="{87D23D71-082D-405F-8DFB-580E202116B8}"/>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24">
                <a:extLst>
                  <a:ext uri="{FF2B5EF4-FFF2-40B4-BE49-F238E27FC236}">
                    <a16:creationId xmlns:a16="http://schemas.microsoft.com/office/drawing/2014/main" id="{30E38449-3B1A-762A-2A09-87BD60464194}"/>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25">
                <a:extLst>
                  <a:ext uri="{FF2B5EF4-FFF2-40B4-BE49-F238E27FC236}">
                    <a16:creationId xmlns:a16="http://schemas.microsoft.com/office/drawing/2014/main" id="{12C6C5D3-B6BA-69C8-1A1D-D1448CF1581D}"/>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26">
                <a:extLst>
                  <a:ext uri="{FF2B5EF4-FFF2-40B4-BE49-F238E27FC236}">
                    <a16:creationId xmlns:a16="http://schemas.microsoft.com/office/drawing/2014/main" id="{FFF76EB3-BCEA-B27F-CFF0-C9C8FC7236E5}"/>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27">
                <a:extLst>
                  <a:ext uri="{FF2B5EF4-FFF2-40B4-BE49-F238E27FC236}">
                    <a16:creationId xmlns:a16="http://schemas.microsoft.com/office/drawing/2014/main" id="{2F758DF3-4D4C-0233-EF2C-D41F3FC477C9}"/>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28">
                <a:extLst>
                  <a:ext uri="{FF2B5EF4-FFF2-40B4-BE49-F238E27FC236}">
                    <a16:creationId xmlns:a16="http://schemas.microsoft.com/office/drawing/2014/main" id="{B1A45B67-BE29-966A-BA20-798AEE868A1F}"/>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29">
                <a:extLst>
                  <a:ext uri="{FF2B5EF4-FFF2-40B4-BE49-F238E27FC236}">
                    <a16:creationId xmlns:a16="http://schemas.microsoft.com/office/drawing/2014/main" id="{B26C85B8-E762-C0D3-8900-C8552716E4B7}"/>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30">
                <a:extLst>
                  <a:ext uri="{FF2B5EF4-FFF2-40B4-BE49-F238E27FC236}">
                    <a16:creationId xmlns:a16="http://schemas.microsoft.com/office/drawing/2014/main" id="{16A85AA8-9E00-93D6-4CA4-056F304D84D3}"/>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31">
                <a:extLst>
                  <a:ext uri="{FF2B5EF4-FFF2-40B4-BE49-F238E27FC236}">
                    <a16:creationId xmlns:a16="http://schemas.microsoft.com/office/drawing/2014/main" id="{FC4DA4F8-F364-FC0A-66C6-A42931313429}"/>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32">
                <a:extLst>
                  <a:ext uri="{FF2B5EF4-FFF2-40B4-BE49-F238E27FC236}">
                    <a16:creationId xmlns:a16="http://schemas.microsoft.com/office/drawing/2014/main" id="{7534B785-AB1C-68C7-47CA-274FC621DEB2}"/>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33">
                <a:extLst>
                  <a:ext uri="{FF2B5EF4-FFF2-40B4-BE49-F238E27FC236}">
                    <a16:creationId xmlns:a16="http://schemas.microsoft.com/office/drawing/2014/main" id="{C6A67BE9-9829-C337-9ED4-C84175EF3930}"/>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34">
            <a:extLst>
              <a:ext uri="{FF2B5EF4-FFF2-40B4-BE49-F238E27FC236}">
                <a16:creationId xmlns:a16="http://schemas.microsoft.com/office/drawing/2014/main" id="{8422AEB7-F477-5522-3120-A38F7B0705EF}"/>
              </a:ext>
            </a:extLst>
          </p:cNvPr>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37923" name="Rectangle 35">
            <a:extLst>
              <a:ext uri="{FF2B5EF4-FFF2-40B4-BE49-F238E27FC236}">
                <a16:creationId xmlns:a16="http://schemas.microsoft.com/office/drawing/2014/main" id="{7576B130-125F-A0FC-67DD-9C3B36684BD0}"/>
              </a:ext>
            </a:extLst>
          </p:cNvPr>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dirty="0"/>
          </a:p>
        </p:txBody>
      </p:sp>
      <p:sp>
        <p:nvSpPr>
          <p:cNvPr id="37924" name="Rectangle 36">
            <a:extLst>
              <a:ext uri="{FF2B5EF4-FFF2-40B4-BE49-F238E27FC236}">
                <a16:creationId xmlns:a16="http://schemas.microsoft.com/office/drawing/2014/main" id="{AF845C94-12CA-E9B2-4CAF-C37AF5A423D9}"/>
              </a:ext>
            </a:extLst>
          </p:cNvPr>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dirty="0"/>
          </a:p>
        </p:txBody>
      </p:sp>
      <p:sp>
        <p:nvSpPr>
          <p:cNvPr id="37925" name="Rectangle 37">
            <a:extLst>
              <a:ext uri="{FF2B5EF4-FFF2-40B4-BE49-F238E27FC236}">
                <a16:creationId xmlns:a16="http://schemas.microsoft.com/office/drawing/2014/main" id="{65C1B6AF-2BB9-6F77-3A5B-ED41E3F9E63F}"/>
              </a:ext>
            </a:extLst>
          </p:cNvPr>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65A036BE-C698-4817-B8F4-7690D465CCD6}" type="slidenum">
              <a:rPr lang="en-US" altLang="en-US" smtClean="0"/>
              <a:pPr>
                <a:defRPr/>
              </a:pPr>
              <a:t>‹#›</a:t>
            </a:fld>
            <a:endParaRPr lang="en-US" altLang="en-US" dirty="0"/>
          </a:p>
        </p:txBody>
      </p:sp>
      <p:sp>
        <p:nvSpPr>
          <p:cNvPr id="37926" name="Rectangle 38">
            <a:extLst>
              <a:ext uri="{FF2B5EF4-FFF2-40B4-BE49-F238E27FC236}">
                <a16:creationId xmlns:a16="http://schemas.microsoft.com/office/drawing/2014/main" id="{26638F89-1808-5990-DF77-B55C8ED61663}"/>
              </a:ext>
            </a:extLst>
          </p:cNvPr>
          <p:cNvSpPr>
            <a:spLocks noGrp="1" noChangeArrowheads="1"/>
          </p:cNvSpPr>
          <p:nvPr>
            <p:ph type="body" idx="1"/>
          </p:nvPr>
        </p:nvSpPr>
        <p:spPr bwMode="auto">
          <a:xfrm>
            <a:off x="1560513"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 id="2147483764" r:id="rId13"/>
    <p:sldLayoutId id="2147483765"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3"/>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524000" y="609600"/>
            <a:ext cx="103632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5443242"/>
      </p:ext>
    </p:extLst>
  </p:cSld>
  <p:clrMap bg1="dk2" tx1="lt1" bg2="dk1"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spiritandtruth.org/questions/151.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2362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200" b="0" i="0" u="none"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mn-cs"/>
              </a:rPr>
              <a:t>Dr. Andy Woods</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Senior Pastor – Sugar Land Bible Church</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President – Chafer Theological Seminary</a:t>
            </a:r>
          </a:p>
        </p:txBody>
      </p:sp>
      <p:pic>
        <p:nvPicPr>
          <p:cNvPr id="7" name="Picture 6">
            <a:extLst>
              <a:ext uri="{FF2B5EF4-FFF2-40B4-BE49-F238E27FC236}">
                <a16:creationId xmlns:a16="http://schemas.microsoft.com/office/drawing/2014/main" id="{1F1C9DD5-DAD3-475F-944B-639177036F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5245395"/>
            <a:ext cx="913733" cy="1371600"/>
          </a:xfrm>
          <a:prstGeom prst="rect">
            <a:avLst/>
          </a:prstGeom>
        </p:spPr>
      </p:pic>
      <p:pic>
        <p:nvPicPr>
          <p:cNvPr id="4" name="Picture 3" descr="A picture containing text, nature, cloud&#10;&#10;Description automatically generated">
            <a:extLst>
              <a:ext uri="{FF2B5EF4-FFF2-40B4-BE49-F238E27FC236}">
                <a16:creationId xmlns:a16="http://schemas.microsoft.com/office/drawing/2014/main" id="{8CF67377-A97C-A301-B0CE-6C20FB982F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0" y="457200"/>
            <a:ext cx="8128000" cy="4572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AA0525-9AA2-4DF9-AE20-A7022593096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8000"/>
          </a:xfrm>
          <a:prstGeom prst="rect">
            <a:avLst/>
          </a:prstGeom>
        </p:spPr>
      </p:pic>
      <p:sp>
        <p:nvSpPr>
          <p:cNvPr id="198659" name="Rectangle 1"/>
          <p:cNvSpPr>
            <a:spLocks noChangeArrowheads="1"/>
          </p:cNvSpPr>
          <p:nvPr/>
        </p:nvSpPr>
        <p:spPr bwMode="auto">
          <a:xfrm>
            <a:off x="609599" y="0"/>
            <a:ext cx="10972801" cy="3154710"/>
          </a:xfrm>
          <a:prstGeom prst="rect">
            <a:avLst/>
          </a:prstGeom>
          <a:noFill/>
          <a:ln w="28575">
            <a:noFill/>
            <a:miter lim="800000"/>
            <a:headEnd/>
            <a:tailEnd/>
          </a:ln>
        </p:spPr>
        <p:txBody>
          <a:bodyPr wrap="square">
            <a:spAutoFit/>
          </a:bodyPr>
          <a:lstStyle/>
          <a:p>
            <a:pPr algn="ctr" defTabSz="685800">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5:24</a:t>
            </a:r>
          </a:p>
          <a:p>
            <a:pPr algn="just">
              <a:spcBef>
                <a:spcPts val="600"/>
              </a:spcBef>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“Truly, truly, I say to you, he who hears My word, and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believes Him</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sent Me,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has eternal life</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does not come into judgment, but </a:t>
            </a:r>
            <a:r>
              <a:rPr lang="en-US" alt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has passed out</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of death into life.”</a:t>
            </a:r>
          </a:p>
        </p:txBody>
      </p:sp>
    </p:spTree>
    <p:extLst>
      <p:ext uri="{BB962C8B-B14F-4D97-AF65-F5344CB8AC3E}">
        <p14:creationId xmlns:p14="http://schemas.microsoft.com/office/powerpoint/2010/main" val="604044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1524000" y="6400800"/>
            <a:ext cx="9144000" cy="381000"/>
          </a:xfrm>
        </p:spPr>
        <p:txBody>
          <a:bodyPr anchor="t"/>
          <a:lstStyle/>
          <a:p>
            <a:pPr algn="ctr" eaLnBrk="1" hangingPunct="1">
              <a:defRPr/>
            </a:pPr>
            <a:r>
              <a:rPr lang="en-US" altLang="en-US" sz="1600" dirty="0">
                <a:solidFill>
                  <a:schemeClr val="tx1"/>
                </a:solidFill>
                <a:effectLst>
                  <a:outerShdw blurRad="38100" dist="38100" dir="2700000" algn="tl">
                    <a:srgbClr val="000000">
                      <a:alpha val="43137"/>
                    </a:srgbClr>
                  </a:outerShdw>
                </a:effectLst>
              </a:rPr>
              <a:t>Lewis Sperry Chafer, </a:t>
            </a:r>
            <a:r>
              <a:rPr lang="en-US" altLang="en-US" sz="1600" i="1" dirty="0">
                <a:solidFill>
                  <a:schemeClr val="tx1"/>
                </a:solidFill>
                <a:effectLst>
                  <a:outerShdw blurRad="38100" dist="38100" dir="2700000" algn="tl">
                    <a:srgbClr val="000000">
                      <a:alpha val="43137"/>
                    </a:srgbClr>
                  </a:outerShdw>
                </a:effectLst>
              </a:rPr>
              <a:t>Salvation: A Clear Doctrinal Analysis </a:t>
            </a:r>
            <a:r>
              <a:rPr lang="en-US" altLang="en-US" sz="1600" dirty="0">
                <a:solidFill>
                  <a:schemeClr val="tx1"/>
                </a:solidFill>
                <a:effectLst>
                  <a:outerShdw blurRad="38100" dist="38100" dir="2700000" algn="tl">
                    <a:srgbClr val="000000">
                      <a:alpha val="43137"/>
                    </a:srgbClr>
                  </a:outerShdw>
                </a:effectLst>
              </a:rPr>
              <a:t>(Grand Rapids: Zondervan, 1977), 60. Italics added</a:t>
            </a:r>
          </a:p>
        </p:txBody>
      </p:sp>
      <p:pic>
        <p:nvPicPr>
          <p:cNvPr id="4" name="Picture 2" descr="http://t1.gstatic.com/images?q=tbn:ANd9GcQxv3vyi4YqgamHAJTIgWkNJkLqWWIuAG2pkecTpX67vjz6XE96Kw"/>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09600" y="1822944"/>
            <a:ext cx="2278931" cy="3212113"/>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Content Placeholder 1"/>
          <p:cNvSpPr>
            <a:spLocks noGrp="1"/>
          </p:cNvSpPr>
          <p:nvPr>
            <p:ph idx="1"/>
          </p:nvPr>
        </p:nvSpPr>
        <p:spPr>
          <a:xfrm>
            <a:off x="3124201" y="1638300"/>
            <a:ext cx="8458200" cy="3581400"/>
          </a:xfrm>
        </p:spPr>
        <p:txBody>
          <a:bodyPr/>
          <a:lstStyle/>
          <a:p>
            <a:pPr marL="0" indent="0" algn="just" eaLnBrk="1" hangingPunct="1">
              <a:buNone/>
              <a:defRPr/>
            </a:pPr>
            <a:r>
              <a:rPr lang="en-US" altLang="en-US" dirty="0">
                <a:solidFill>
                  <a:prstClr val="white"/>
                </a:solidFill>
                <a:effectLst>
                  <a:outerShdw blurRad="38100" dist="38100" dir="2700000" algn="tl">
                    <a:srgbClr val="000000">
                      <a:alpha val="43137"/>
                    </a:srgbClr>
                  </a:outerShdw>
                </a:effectLst>
              </a:rPr>
              <a:t>“There is a normal Christian experience. There are new and blessed emotions and desires. Old things do pass away; and behold all things do become new; but </a:t>
            </a:r>
            <a:r>
              <a:rPr lang="en-US" altLang="en-US" b="1" i="1" u="sng" dirty="0">
                <a:solidFill>
                  <a:srgbClr val="FFFFCC"/>
                </a:solidFill>
                <a:effectLst>
                  <a:outerShdw blurRad="38100" dist="38100" dir="2700000" algn="tl">
                    <a:srgbClr val="000000">
                      <a:alpha val="43137"/>
                    </a:srgbClr>
                  </a:outerShdw>
                </a:effectLst>
              </a:rPr>
              <a:t>all such experiences are but  secondary evidences</a:t>
            </a:r>
            <a:r>
              <a:rPr lang="en-US" altLang="en-US" dirty="0">
                <a:solidFill>
                  <a:prstClr val="white"/>
                </a:solidFill>
                <a:effectLst>
                  <a:outerShdw blurRad="38100" dist="38100" dir="2700000" algn="tl">
                    <a:srgbClr val="000000">
                      <a:alpha val="43137"/>
                    </a:srgbClr>
                  </a:outerShdw>
                </a:effectLst>
              </a:rPr>
              <a:t>, as to the fact of salvation, in that they grow out of that positive  repose of faith which is the primary evidence.”</a:t>
            </a:r>
          </a:p>
        </p:txBody>
      </p:sp>
      <p:sp>
        <p:nvSpPr>
          <p:cNvPr id="5" name="Rectangle 4"/>
          <p:cNvSpPr/>
          <p:nvPr/>
        </p:nvSpPr>
        <p:spPr>
          <a:xfrm>
            <a:off x="3952499" y="242360"/>
            <a:ext cx="4287007" cy="707886"/>
          </a:xfrm>
          <a:prstGeom prst="rect">
            <a:avLst/>
          </a:prstGeom>
        </p:spPr>
        <p:txBody>
          <a:bodyPr wrap="none">
            <a:spAutoFit/>
          </a:bodyPr>
          <a:lstStyle/>
          <a:p>
            <a:pPr algn="ctr" eaLnBrk="1" hangingPunct="1">
              <a:defRPr/>
            </a:pPr>
            <a:r>
              <a:rPr lang="en-US" sz="4000" dirty="0">
                <a:solidFill>
                  <a:schemeClr val="tx2"/>
                </a:solidFill>
                <a:latin typeface="Calibri" panose="020F0502020204030204" pitchFamily="34" charset="0"/>
                <a:ea typeface="+mj-ea"/>
                <a:cs typeface="+mj-cs"/>
              </a:rPr>
              <a:t>Lewis Sperry Chafer</a:t>
            </a:r>
          </a:p>
        </p:txBody>
      </p:sp>
    </p:spTree>
    <p:extLst>
      <p:ext uri="{BB962C8B-B14F-4D97-AF65-F5344CB8AC3E}">
        <p14:creationId xmlns:p14="http://schemas.microsoft.com/office/powerpoint/2010/main" val="3680690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137BB47-6692-C345-70E4-7399AEFF2B04}"/>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Genuine Conversion? (1 </a:t>
            </a:r>
            <a:r>
              <a:rPr lang="en-US" altLang="en-US" sz="4000" dirty="0" err="1"/>
              <a:t>Thess</a:t>
            </a:r>
            <a:r>
              <a:rPr lang="en-US" altLang="en-US" sz="4000" dirty="0"/>
              <a:t> 1)</a:t>
            </a:r>
          </a:p>
        </p:txBody>
      </p:sp>
      <p:sp>
        <p:nvSpPr>
          <p:cNvPr id="16387" name="Rectangle 3">
            <a:extLst>
              <a:ext uri="{FF2B5EF4-FFF2-40B4-BE49-F238E27FC236}">
                <a16:creationId xmlns:a16="http://schemas.microsoft.com/office/drawing/2014/main" id="{614E983E-EF83-0607-AD2C-7B7F3DB02639}"/>
              </a:ext>
            </a:extLst>
          </p:cNvPr>
          <p:cNvSpPr>
            <a:spLocks noGrp="1" noChangeArrowheads="1"/>
          </p:cNvSpPr>
          <p:nvPr>
            <p:ph type="body" idx="1"/>
          </p:nvPr>
        </p:nvSpPr>
        <p:spPr>
          <a:xfrm>
            <a:off x="1754883" y="1371600"/>
            <a:ext cx="8871969" cy="5105400"/>
          </a:xfrm>
        </p:spPr>
        <p:txBody>
          <a:bodyPr/>
          <a:lstStyle/>
          <a:p>
            <a:pPr marL="457200" indent="-457200" eaLnBrk="1" hangingPunct="1">
              <a:lnSpc>
                <a:spcPct val="90000"/>
              </a:lnSpc>
              <a:spcBef>
                <a:spcPts val="0"/>
              </a:spcBef>
              <a:spcAft>
                <a:spcPts val="1800"/>
              </a:spcAft>
              <a:defRPr/>
            </a:pPr>
            <a:r>
              <a:rPr lang="en-US" kern="1200" dirty="0"/>
              <a:t>Greeting (1:1)</a:t>
            </a:r>
          </a:p>
          <a:p>
            <a:pPr marL="457200" indent="-457200" eaLnBrk="1" hangingPunct="1">
              <a:lnSpc>
                <a:spcPct val="90000"/>
              </a:lnSpc>
              <a:spcBef>
                <a:spcPts val="0"/>
              </a:spcBef>
              <a:spcAft>
                <a:spcPts val="1800"/>
              </a:spcAft>
              <a:defRPr/>
            </a:pPr>
            <a:r>
              <a:rPr lang="en-US" kern="1200" dirty="0"/>
              <a:t>Faith, hope, and love in Christ (1:2-3)</a:t>
            </a:r>
          </a:p>
          <a:p>
            <a:pPr marL="457200" indent="-457200" eaLnBrk="1" hangingPunct="1">
              <a:lnSpc>
                <a:spcPct val="90000"/>
              </a:lnSpc>
              <a:spcBef>
                <a:spcPts val="0"/>
              </a:spcBef>
              <a:spcAft>
                <a:spcPts val="1800"/>
              </a:spcAft>
              <a:defRPr/>
            </a:pPr>
            <a:r>
              <a:rPr lang="en-US" kern="1200" dirty="0"/>
              <a:t>Response to the Gospel (1:4-5)</a:t>
            </a:r>
          </a:p>
          <a:p>
            <a:pPr marL="457200" indent="-457200" eaLnBrk="1" hangingPunct="1">
              <a:lnSpc>
                <a:spcPct val="90000"/>
              </a:lnSpc>
              <a:spcBef>
                <a:spcPts val="0"/>
              </a:spcBef>
              <a:spcAft>
                <a:spcPts val="1800"/>
              </a:spcAft>
              <a:defRPr/>
            </a:pPr>
            <a:r>
              <a:rPr lang="en-US" kern="1200" dirty="0"/>
              <a:t>Joy in the midst of tribulation (1:6)</a:t>
            </a:r>
          </a:p>
          <a:p>
            <a:pPr marL="457200" indent="-457200" eaLnBrk="1" hangingPunct="1">
              <a:lnSpc>
                <a:spcPct val="90000"/>
              </a:lnSpc>
              <a:spcBef>
                <a:spcPts val="0"/>
              </a:spcBef>
              <a:spcAft>
                <a:spcPts val="1800"/>
              </a:spcAft>
              <a:defRPr/>
            </a:pPr>
            <a:r>
              <a:rPr lang="en-US" b="1" u="sng" kern="1200" dirty="0">
                <a:solidFill>
                  <a:srgbClr val="FFFFCC"/>
                </a:solidFill>
              </a:rPr>
              <a:t>Example to those in Macedonia and Achaia (1:7)</a:t>
            </a:r>
          </a:p>
          <a:p>
            <a:pPr marL="457200" indent="-457200" eaLnBrk="1" hangingPunct="1">
              <a:lnSpc>
                <a:spcPct val="90000"/>
              </a:lnSpc>
              <a:spcBef>
                <a:spcPts val="0"/>
              </a:spcBef>
              <a:spcAft>
                <a:spcPts val="1800"/>
              </a:spcAft>
              <a:defRPr/>
            </a:pPr>
            <a:r>
              <a:rPr lang="en-US" kern="1200" dirty="0"/>
              <a:t>No formal missionary endeavor (1:8-9a)</a:t>
            </a:r>
          </a:p>
          <a:p>
            <a:pPr marL="457200" indent="-457200" eaLnBrk="1" hangingPunct="1">
              <a:lnSpc>
                <a:spcPct val="90000"/>
              </a:lnSpc>
              <a:spcBef>
                <a:spcPts val="0"/>
              </a:spcBef>
              <a:spcAft>
                <a:spcPts val="1800"/>
              </a:spcAft>
              <a:defRPr/>
            </a:pPr>
            <a:r>
              <a:rPr lang="en-US" kern="1200" dirty="0"/>
              <a:t>Turned from idols (1:9b)</a:t>
            </a:r>
          </a:p>
          <a:p>
            <a:pPr marL="457200" indent="-457200" eaLnBrk="1" hangingPunct="1">
              <a:lnSpc>
                <a:spcPct val="90000"/>
              </a:lnSpc>
              <a:spcBef>
                <a:spcPts val="0"/>
              </a:spcBef>
              <a:spcAft>
                <a:spcPts val="1800"/>
              </a:spcAft>
              <a:defRPr/>
            </a:pPr>
            <a:r>
              <a:rPr lang="en-US" kern="1200" dirty="0"/>
              <a:t>Eschatological hope (1:10)</a:t>
            </a:r>
            <a:endParaRPr lang="en-US" sz="2800" kern="1200" dirty="0"/>
          </a:p>
        </p:txBody>
      </p:sp>
      <p:pic>
        <p:nvPicPr>
          <p:cNvPr id="4" name="Picture 3">
            <a:extLst>
              <a:ext uri="{FF2B5EF4-FFF2-40B4-BE49-F238E27FC236}">
                <a16:creationId xmlns:a16="http://schemas.microsoft.com/office/drawing/2014/main" id="{D95B51EB-64C6-9081-9609-51D6D2A504C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17097439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5768B7B-6C81-1CD4-CA24-3267707A5F76}"/>
              </a:ext>
            </a:extLst>
          </p:cNvPr>
          <p:cNvSpPr>
            <a:spLocks noGrp="1" noChangeArrowheads="1"/>
          </p:cNvSpPr>
          <p:nvPr>
            <p:ph type="title"/>
          </p:nvPr>
        </p:nvSpPr>
        <p:spPr>
          <a:xfrm>
            <a:off x="2667000" y="228600"/>
            <a:ext cx="7772400" cy="1143000"/>
          </a:xfrm>
        </p:spPr>
        <p:txBody>
          <a:bodyPr/>
          <a:lstStyle/>
          <a:p>
            <a:pPr eaLnBrk="1" hangingPunct="1"/>
            <a:r>
              <a:rPr lang="en-US" altLang="en-US"/>
              <a:t>Second Missionary Journey</a:t>
            </a:r>
          </a:p>
        </p:txBody>
      </p:sp>
      <p:pic>
        <p:nvPicPr>
          <p:cNvPr id="21507" name="Picture 3">
            <a:extLst>
              <a:ext uri="{FF2B5EF4-FFF2-40B4-BE49-F238E27FC236}">
                <a16:creationId xmlns:a16="http://schemas.microsoft.com/office/drawing/2014/main" id="{CD2D45E6-6F79-C286-A8AA-6206AF8F8F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0"/>
            <a:ext cx="85344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31ACA90F-8759-9E5D-1F9F-8A39144CF501}"/>
              </a:ext>
            </a:extLst>
          </p:cNvPr>
          <p:cNvPicPr>
            <a:picLocks noChangeAspect="1"/>
          </p:cNvPicPr>
          <p:nvPr/>
        </p:nvPicPr>
        <p:blipFill>
          <a:blip r:embed="rId3"/>
          <a:stretch>
            <a:fillRect/>
          </a:stretch>
        </p:blipFill>
        <p:spPr>
          <a:xfrm>
            <a:off x="2095499" y="740834"/>
            <a:ext cx="2359917" cy="101176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5768B7B-6C81-1CD4-CA24-3267707A5F76}"/>
              </a:ext>
            </a:extLst>
          </p:cNvPr>
          <p:cNvSpPr>
            <a:spLocks noGrp="1" noChangeArrowheads="1"/>
          </p:cNvSpPr>
          <p:nvPr>
            <p:ph type="title"/>
          </p:nvPr>
        </p:nvSpPr>
        <p:spPr>
          <a:xfrm>
            <a:off x="2667000" y="228600"/>
            <a:ext cx="7772400" cy="1143000"/>
          </a:xfrm>
        </p:spPr>
        <p:txBody>
          <a:bodyPr/>
          <a:lstStyle/>
          <a:p>
            <a:pPr eaLnBrk="1" hangingPunct="1"/>
            <a:r>
              <a:rPr lang="en-US" altLang="en-US"/>
              <a:t>Second Missionary Journey</a:t>
            </a:r>
          </a:p>
        </p:txBody>
      </p:sp>
      <p:pic>
        <p:nvPicPr>
          <p:cNvPr id="21507" name="Picture 3">
            <a:extLst>
              <a:ext uri="{FF2B5EF4-FFF2-40B4-BE49-F238E27FC236}">
                <a16:creationId xmlns:a16="http://schemas.microsoft.com/office/drawing/2014/main" id="{CD2D45E6-6F79-C286-A8AA-6206AF8F8F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0"/>
            <a:ext cx="85344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31ACA90F-8759-9E5D-1F9F-8A39144CF501}"/>
              </a:ext>
            </a:extLst>
          </p:cNvPr>
          <p:cNvPicPr>
            <a:picLocks noChangeAspect="1"/>
          </p:cNvPicPr>
          <p:nvPr/>
        </p:nvPicPr>
        <p:blipFill>
          <a:blip r:embed="rId3"/>
          <a:stretch>
            <a:fillRect/>
          </a:stretch>
        </p:blipFill>
        <p:spPr>
          <a:xfrm>
            <a:off x="2667001" y="2209800"/>
            <a:ext cx="1752600" cy="1011766"/>
          </a:xfrm>
          <a:prstGeom prst="rect">
            <a:avLst/>
          </a:prstGeom>
        </p:spPr>
      </p:pic>
    </p:spTree>
    <p:extLst>
      <p:ext uri="{BB962C8B-B14F-4D97-AF65-F5344CB8AC3E}">
        <p14:creationId xmlns:p14="http://schemas.microsoft.com/office/powerpoint/2010/main" val="35914735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7" name="Picture 3">
            <a:extLst>
              <a:ext uri="{FF2B5EF4-FFF2-40B4-BE49-F238E27FC236}">
                <a16:creationId xmlns:a16="http://schemas.microsoft.com/office/drawing/2014/main" id="{18C6265D-EB20-461E-AAB3-6BF18CC470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56763" y="228600"/>
            <a:ext cx="8878475"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Oval 7">
            <a:extLst>
              <a:ext uri="{FF2B5EF4-FFF2-40B4-BE49-F238E27FC236}">
                <a16:creationId xmlns:a16="http://schemas.microsoft.com/office/drawing/2014/main" id="{065E9EBD-3367-CE44-9B22-57D9AF87E595}"/>
              </a:ext>
            </a:extLst>
          </p:cNvPr>
          <p:cNvSpPr>
            <a:spLocks noChangeArrowheads="1"/>
          </p:cNvSpPr>
          <p:nvPr/>
        </p:nvSpPr>
        <p:spPr bwMode="auto">
          <a:xfrm>
            <a:off x="5185649" y="2753711"/>
            <a:ext cx="1354667" cy="675289"/>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0"/>
              </a:spcBef>
              <a:buClrTx/>
              <a:buSzTx/>
              <a:buFontTx/>
              <a:buNone/>
            </a:pPr>
            <a:endParaRPr lang="en-US" altLang="en-US" sz="2400" dirty="0">
              <a:latin typeface="Corbel" panose="020B0503020204020204" pitchFamily="34" charset="0"/>
            </a:endParaRPr>
          </a:p>
        </p:txBody>
      </p:sp>
      <p:sp>
        <p:nvSpPr>
          <p:cNvPr id="4" name="Oval 7">
            <a:extLst>
              <a:ext uri="{FF2B5EF4-FFF2-40B4-BE49-F238E27FC236}">
                <a16:creationId xmlns:a16="http://schemas.microsoft.com/office/drawing/2014/main" id="{D59317B2-169B-7F4B-988F-8DC2BB3DFDDB}"/>
              </a:ext>
            </a:extLst>
          </p:cNvPr>
          <p:cNvSpPr>
            <a:spLocks noChangeArrowheads="1"/>
          </p:cNvSpPr>
          <p:nvPr/>
        </p:nvSpPr>
        <p:spPr bwMode="auto">
          <a:xfrm>
            <a:off x="4953000" y="1458384"/>
            <a:ext cx="2057400" cy="1056216"/>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0"/>
              </a:spcBef>
              <a:buClrTx/>
              <a:buSzTx/>
              <a:buFontTx/>
              <a:buNone/>
            </a:pPr>
            <a:endParaRPr lang="en-US" altLang="en-US" sz="2400" dirty="0">
              <a:latin typeface="Corbel" panose="020B0503020204020204" pitchFamily="34" charset="0"/>
            </a:endParaRPr>
          </a:p>
        </p:txBody>
      </p:sp>
    </p:spTree>
    <p:extLst>
      <p:ext uri="{BB962C8B-B14F-4D97-AF65-F5344CB8AC3E}">
        <p14:creationId xmlns:p14="http://schemas.microsoft.com/office/powerpoint/2010/main" val="8589723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137BB47-6692-C345-70E4-7399AEFF2B04}"/>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Genuine Conversion? (1 </a:t>
            </a:r>
            <a:r>
              <a:rPr lang="en-US" altLang="en-US" sz="4000" dirty="0" err="1"/>
              <a:t>Thess</a:t>
            </a:r>
            <a:r>
              <a:rPr lang="en-US" altLang="en-US" sz="4000" dirty="0"/>
              <a:t> 1)</a:t>
            </a:r>
          </a:p>
        </p:txBody>
      </p:sp>
      <p:sp>
        <p:nvSpPr>
          <p:cNvPr id="16387" name="Rectangle 3">
            <a:extLst>
              <a:ext uri="{FF2B5EF4-FFF2-40B4-BE49-F238E27FC236}">
                <a16:creationId xmlns:a16="http://schemas.microsoft.com/office/drawing/2014/main" id="{614E983E-EF83-0607-AD2C-7B7F3DB02639}"/>
              </a:ext>
            </a:extLst>
          </p:cNvPr>
          <p:cNvSpPr>
            <a:spLocks noGrp="1" noChangeArrowheads="1"/>
          </p:cNvSpPr>
          <p:nvPr>
            <p:ph type="body" idx="1"/>
          </p:nvPr>
        </p:nvSpPr>
        <p:spPr>
          <a:xfrm>
            <a:off x="1754883" y="1371600"/>
            <a:ext cx="8682235" cy="5105400"/>
          </a:xfrm>
        </p:spPr>
        <p:txBody>
          <a:bodyPr/>
          <a:lstStyle/>
          <a:p>
            <a:pPr marL="457200" indent="-457200" eaLnBrk="1" hangingPunct="1">
              <a:lnSpc>
                <a:spcPct val="90000"/>
              </a:lnSpc>
              <a:spcBef>
                <a:spcPts val="0"/>
              </a:spcBef>
              <a:spcAft>
                <a:spcPts val="1800"/>
              </a:spcAft>
              <a:defRPr/>
            </a:pPr>
            <a:r>
              <a:rPr lang="en-US" kern="1200" dirty="0"/>
              <a:t>Greeting (1:1)</a:t>
            </a:r>
          </a:p>
          <a:p>
            <a:pPr marL="457200" indent="-457200" eaLnBrk="1" hangingPunct="1">
              <a:lnSpc>
                <a:spcPct val="90000"/>
              </a:lnSpc>
              <a:spcBef>
                <a:spcPts val="0"/>
              </a:spcBef>
              <a:spcAft>
                <a:spcPts val="1800"/>
              </a:spcAft>
              <a:defRPr/>
            </a:pPr>
            <a:r>
              <a:rPr lang="en-US" kern="1200" dirty="0"/>
              <a:t>Faith, hope, and love in Christ (1:2-3)</a:t>
            </a:r>
          </a:p>
          <a:p>
            <a:pPr marL="457200" indent="-457200" eaLnBrk="1" hangingPunct="1">
              <a:lnSpc>
                <a:spcPct val="90000"/>
              </a:lnSpc>
              <a:spcBef>
                <a:spcPts val="0"/>
              </a:spcBef>
              <a:spcAft>
                <a:spcPts val="1800"/>
              </a:spcAft>
              <a:defRPr/>
            </a:pPr>
            <a:r>
              <a:rPr lang="en-US" kern="1200" dirty="0"/>
              <a:t>Response to the Gospel (1:4-5)</a:t>
            </a:r>
          </a:p>
          <a:p>
            <a:pPr marL="457200" indent="-457200" eaLnBrk="1" hangingPunct="1">
              <a:lnSpc>
                <a:spcPct val="90000"/>
              </a:lnSpc>
              <a:spcBef>
                <a:spcPts val="0"/>
              </a:spcBef>
              <a:spcAft>
                <a:spcPts val="1800"/>
              </a:spcAft>
              <a:defRPr/>
            </a:pPr>
            <a:r>
              <a:rPr lang="en-US" kern="1200" dirty="0"/>
              <a:t>Joy in the midst of tribulation (1:6)</a:t>
            </a:r>
          </a:p>
          <a:p>
            <a:pPr marL="457200" indent="-457200" eaLnBrk="1" hangingPunct="1">
              <a:lnSpc>
                <a:spcPct val="90000"/>
              </a:lnSpc>
              <a:spcBef>
                <a:spcPts val="0"/>
              </a:spcBef>
              <a:spcAft>
                <a:spcPts val="1800"/>
              </a:spcAft>
              <a:defRPr/>
            </a:pPr>
            <a:r>
              <a:rPr lang="en-US" kern="1200" dirty="0"/>
              <a:t>Example to those in Macedonia and Achaia (1:7)</a:t>
            </a:r>
          </a:p>
          <a:p>
            <a:pPr marL="457200" indent="-457200" eaLnBrk="1" hangingPunct="1">
              <a:lnSpc>
                <a:spcPct val="90000"/>
              </a:lnSpc>
              <a:spcBef>
                <a:spcPts val="0"/>
              </a:spcBef>
              <a:spcAft>
                <a:spcPts val="1800"/>
              </a:spcAft>
              <a:defRPr/>
            </a:pPr>
            <a:r>
              <a:rPr lang="en-US" b="1" u="sng" kern="1200" dirty="0">
                <a:solidFill>
                  <a:srgbClr val="FFFFCC"/>
                </a:solidFill>
              </a:rPr>
              <a:t>No formal missionary endeavor (1:8-9a)</a:t>
            </a:r>
          </a:p>
          <a:p>
            <a:pPr marL="457200" indent="-457200" eaLnBrk="1" hangingPunct="1">
              <a:lnSpc>
                <a:spcPct val="90000"/>
              </a:lnSpc>
              <a:spcBef>
                <a:spcPts val="0"/>
              </a:spcBef>
              <a:spcAft>
                <a:spcPts val="1800"/>
              </a:spcAft>
              <a:defRPr/>
            </a:pPr>
            <a:r>
              <a:rPr lang="en-US" kern="1200" dirty="0"/>
              <a:t>Turned from idols (1:9b)</a:t>
            </a:r>
          </a:p>
          <a:p>
            <a:pPr marL="457200" indent="-457200" eaLnBrk="1" hangingPunct="1">
              <a:lnSpc>
                <a:spcPct val="90000"/>
              </a:lnSpc>
              <a:spcBef>
                <a:spcPts val="0"/>
              </a:spcBef>
              <a:spcAft>
                <a:spcPts val="1800"/>
              </a:spcAft>
              <a:defRPr/>
            </a:pPr>
            <a:r>
              <a:rPr lang="en-US" kern="1200" dirty="0"/>
              <a:t>Eschatological hope (1:10)</a:t>
            </a:r>
            <a:endParaRPr lang="en-US" sz="2800" kern="1200" dirty="0"/>
          </a:p>
        </p:txBody>
      </p:sp>
      <p:pic>
        <p:nvPicPr>
          <p:cNvPr id="4" name="Picture 3">
            <a:extLst>
              <a:ext uri="{FF2B5EF4-FFF2-40B4-BE49-F238E27FC236}">
                <a16:creationId xmlns:a16="http://schemas.microsoft.com/office/drawing/2014/main" id="{D95B51EB-64C6-9081-9609-51D6D2A504C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16608199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5768B7B-6C81-1CD4-CA24-3267707A5F76}"/>
              </a:ext>
            </a:extLst>
          </p:cNvPr>
          <p:cNvSpPr>
            <a:spLocks noGrp="1" noChangeArrowheads="1"/>
          </p:cNvSpPr>
          <p:nvPr>
            <p:ph type="title"/>
          </p:nvPr>
        </p:nvSpPr>
        <p:spPr>
          <a:xfrm>
            <a:off x="2667000" y="228600"/>
            <a:ext cx="7772400" cy="1143000"/>
          </a:xfrm>
        </p:spPr>
        <p:txBody>
          <a:bodyPr/>
          <a:lstStyle/>
          <a:p>
            <a:pPr eaLnBrk="1" hangingPunct="1"/>
            <a:r>
              <a:rPr lang="en-US" altLang="en-US"/>
              <a:t>Second Missionary Journey</a:t>
            </a:r>
          </a:p>
        </p:txBody>
      </p:sp>
      <p:pic>
        <p:nvPicPr>
          <p:cNvPr id="21507" name="Picture 3">
            <a:extLst>
              <a:ext uri="{FF2B5EF4-FFF2-40B4-BE49-F238E27FC236}">
                <a16:creationId xmlns:a16="http://schemas.microsoft.com/office/drawing/2014/main" id="{CD2D45E6-6F79-C286-A8AA-6206AF8F8F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0"/>
            <a:ext cx="85344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31ACA90F-8759-9E5D-1F9F-8A39144CF501}"/>
              </a:ext>
            </a:extLst>
          </p:cNvPr>
          <p:cNvPicPr>
            <a:picLocks noChangeAspect="1"/>
          </p:cNvPicPr>
          <p:nvPr/>
        </p:nvPicPr>
        <p:blipFill>
          <a:blip r:embed="rId3"/>
          <a:stretch>
            <a:fillRect/>
          </a:stretch>
        </p:blipFill>
        <p:spPr>
          <a:xfrm>
            <a:off x="2095499" y="740834"/>
            <a:ext cx="2359917" cy="1011766"/>
          </a:xfrm>
          <a:prstGeom prst="rect">
            <a:avLst/>
          </a:prstGeom>
        </p:spPr>
      </p:pic>
    </p:spTree>
    <p:extLst>
      <p:ext uri="{BB962C8B-B14F-4D97-AF65-F5344CB8AC3E}">
        <p14:creationId xmlns:p14="http://schemas.microsoft.com/office/powerpoint/2010/main" val="150438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45768B7B-6C81-1CD4-CA24-3267707A5F76}"/>
              </a:ext>
            </a:extLst>
          </p:cNvPr>
          <p:cNvSpPr>
            <a:spLocks noGrp="1" noChangeArrowheads="1"/>
          </p:cNvSpPr>
          <p:nvPr>
            <p:ph type="title"/>
          </p:nvPr>
        </p:nvSpPr>
        <p:spPr>
          <a:xfrm>
            <a:off x="2667000" y="228600"/>
            <a:ext cx="7772400" cy="1143000"/>
          </a:xfrm>
        </p:spPr>
        <p:txBody>
          <a:bodyPr/>
          <a:lstStyle/>
          <a:p>
            <a:pPr eaLnBrk="1" hangingPunct="1"/>
            <a:r>
              <a:rPr lang="en-US" altLang="en-US"/>
              <a:t>Second Missionary Journey</a:t>
            </a:r>
          </a:p>
        </p:txBody>
      </p:sp>
      <p:pic>
        <p:nvPicPr>
          <p:cNvPr id="21507" name="Picture 3">
            <a:extLst>
              <a:ext uri="{FF2B5EF4-FFF2-40B4-BE49-F238E27FC236}">
                <a16:creationId xmlns:a16="http://schemas.microsoft.com/office/drawing/2014/main" id="{CD2D45E6-6F79-C286-A8AA-6206AF8F8F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228600"/>
            <a:ext cx="8534400"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Picture 2">
            <a:extLst>
              <a:ext uri="{FF2B5EF4-FFF2-40B4-BE49-F238E27FC236}">
                <a16:creationId xmlns:a16="http://schemas.microsoft.com/office/drawing/2014/main" id="{31ACA90F-8759-9E5D-1F9F-8A39144CF501}"/>
              </a:ext>
            </a:extLst>
          </p:cNvPr>
          <p:cNvPicPr>
            <a:picLocks noChangeAspect="1"/>
          </p:cNvPicPr>
          <p:nvPr/>
        </p:nvPicPr>
        <p:blipFill>
          <a:blip r:embed="rId3"/>
          <a:stretch>
            <a:fillRect/>
          </a:stretch>
        </p:blipFill>
        <p:spPr>
          <a:xfrm>
            <a:off x="2667001" y="2209800"/>
            <a:ext cx="1752600" cy="1011766"/>
          </a:xfrm>
          <a:prstGeom prst="rect">
            <a:avLst/>
          </a:prstGeom>
        </p:spPr>
      </p:pic>
    </p:spTree>
    <p:extLst>
      <p:ext uri="{BB962C8B-B14F-4D97-AF65-F5344CB8AC3E}">
        <p14:creationId xmlns:p14="http://schemas.microsoft.com/office/powerpoint/2010/main" val="7154792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7" name="Picture 3">
            <a:extLst>
              <a:ext uri="{FF2B5EF4-FFF2-40B4-BE49-F238E27FC236}">
                <a16:creationId xmlns:a16="http://schemas.microsoft.com/office/drawing/2014/main" id="{18C6265D-EB20-461E-AAB3-6BF18CC470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56763" y="228600"/>
            <a:ext cx="8878475"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Oval 7">
            <a:extLst>
              <a:ext uri="{FF2B5EF4-FFF2-40B4-BE49-F238E27FC236}">
                <a16:creationId xmlns:a16="http://schemas.microsoft.com/office/drawing/2014/main" id="{065E9EBD-3367-CE44-9B22-57D9AF87E595}"/>
              </a:ext>
            </a:extLst>
          </p:cNvPr>
          <p:cNvSpPr>
            <a:spLocks noChangeArrowheads="1"/>
          </p:cNvSpPr>
          <p:nvPr/>
        </p:nvSpPr>
        <p:spPr bwMode="auto">
          <a:xfrm>
            <a:off x="5185649" y="2753711"/>
            <a:ext cx="1354667" cy="675289"/>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0"/>
              </a:spcBef>
              <a:buClrTx/>
              <a:buSzTx/>
              <a:buFontTx/>
              <a:buNone/>
            </a:pPr>
            <a:endParaRPr lang="en-US" altLang="en-US" sz="2400" dirty="0">
              <a:latin typeface="Corbel" panose="020B0503020204020204" pitchFamily="34" charset="0"/>
            </a:endParaRPr>
          </a:p>
        </p:txBody>
      </p:sp>
      <p:sp>
        <p:nvSpPr>
          <p:cNvPr id="4" name="Oval 7">
            <a:extLst>
              <a:ext uri="{FF2B5EF4-FFF2-40B4-BE49-F238E27FC236}">
                <a16:creationId xmlns:a16="http://schemas.microsoft.com/office/drawing/2014/main" id="{D59317B2-169B-7F4B-988F-8DC2BB3DFDDB}"/>
              </a:ext>
            </a:extLst>
          </p:cNvPr>
          <p:cNvSpPr>
            <a:spLocks noChangeArrowheads="1"/>
          </p:cNvSpPr>
          <p:nvPr/>
        </p:nvSpPr>
        <p:spPr bwMode="auto">
          <a:xfrm>
            <a:off x="4953000" y="1458384"/>
            <a:ext cx="2057400" cy="1056216"/>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0"/>
              </a:spcBef>
              <a:buClrTx/>
              <a:buSzTx/>
              <a:buFontTx/>
              <a:buNone/>
            </a:pPr>
            <a:endParaRPr lang="en-US" altLang="en-US" sz="2400" dirty="0">
              <a:latin typeface="Corbel" panose="020B0503020204020204" pitchFamily="34" charset="0"/>
            </a:endParaRPr>
          </a:p>
        </p:txBody>
      </p:sp>
    </p:spTree>
    <p:extLst>
      <p:ext uri="{BB962C8B-B14F-4D97-AF65-F5344CB8AC3E}">
        <p14:creationId xmlns:p14="http://schemas.microsoft.com/office/powerpoint/2010/main" val="1923495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D1F20F1-5C25-1907-A402-4CC684CB6455}"/>
              </a:ext>
            </a:extLst>
          </p:cNvPr>
          <p:cNvSpPr>
            <a:spLocks noGrp="1" noChangeArrowheads="1"/>
          </p:cNvSpPr>
          <p:nvPr>
            <p:ph type="title"/>
          </p:nvPr>
        </p:nvSpPr>
        <p:spPr>
          <a:xfrm>
            <a:off x="914400" y="304800"/>
            <a:ext cx="10363200" cy="838200"/>
          </a:xfrm>
        </p:spPr>
        <p:txBody>
          <a:bodyPr/>
          <a:lstStyle/>
          <a:p>
            <a:pPr algn="ctr" eaLnBrk="1" hangingPunct="1"/>
            <a:r>
              <a:rPr lang="en-US" altLang="en-US" sz="4000" dirty="0"/>
              <a:t>Introductory Matters</a:t>
            </a:r>
          </a:p>
        </p:txBody>
      </p:sp>
      <p:graphicFrame>
        <p:nvGraphicFramePr>
          <p:cNvPr id="5" name="Table 5">
            <a:extLst>
              <a:ext uri="{FF2B5EF4-FFF2-40B4-BE49-F238E27FC236}">
                <a16:creationId xmlns:a16="http://schemas.microsoft.com/office/drawing/2014/main" id="{486E064E-667D-25BF-C874-23939810A56D}"/>
              </a:ext>
            </a:extLst>
          </p:cNvPr>
          <p:cNvGraphicFramePr>
            <a:graphicFrameLocks noGrp="1"/>
          </p:cNvGraphicFramePr>
          <p:nvPr>
            <p:extLst>
              <p:ext uri="{D42A27DB-BD31-4B8C-83A1-F6EECF244321}">
                <p14:modId xmlns:p14="http://schemas.microsoft.com/office/powerpoint/2010/main" val="1215075952"/>
              </p:ext>
            </p:extLst>
          </p:nvPr>
        </p:nvGraphicFramePr>
        <p:xfrm>
          <a:off x="975360" y="1371600"/>
          <a:ext cx="10241280" cy="4572000"/>
        </p:xfrm>
        <a:graphic>
          <a:graphicData uri="http://schemas.openxmlformats.org/drawingml/2006/table">
            <a:tbl>
              <a:tblPr firstRow="1" bandRow="1">
                <a:tableStyleId>{5940675A-B579-460E-94D1-54222C63F5DA}</a:tableStyleId>
              </a:tblPr>
              <a:tblGrid>
                <a:gridCol w="4206240">
                  <a:extLst>
                    <a:ext uri="{9D8B030D-6E8A-4147-A177-3AD203B41FA5}">
                      <a16:colId xmlns:a16="http://schemas.microsoft.com/office/drawing/2014/main" val="1535100101"/>
                    </a:ext>
                  </a:extLst>
                </a:gridCol>
                <a:gridCol w="1828800">
                  <a:extLst>
                    <a:ext uri="{9D8B030D-6E8A-4147-A177-3AD203B41FA5}">
                      <a16:colId xmlns:a16="http://schemas.microsoft.com/office/drawing/2014/main" val="223714573"/>
                    </a:ext>
                  </a:extLst>
                </a:gridCol>
                <a:gridCol w="4206240">
                  <a:extLst>
                    <a:ext uri="{9D8B030D-6E8A-4147-A177-3AD203B41FA5}">
                      <a16:colId xmlns:a16="http://schemas.microsoft.com/office/drawing/2014/main" val="2735129495"/>
                    </a:ext>
                  </a:extLst>
                </a:gridCol>
              </a:tblGrid>
              <a:tr h="914400">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Authorship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Occasion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164737651"/>
                  </a:ext>
                </a:extLst>
              </a:tr>
              <a:tr h="914400">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Recipients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rtl="0" eaLnBrk="1" fontAlgn="base" hangingPunct="1">
                        <a:spcBef>
                          <a:spcPts val="0"/>
                        </a:spcBef>
                        <a:spcAft>
                          <a:spcPts val="3600"/>
                        </a:spcAft>
                        <a:buClr>
                          <a:schemeClr val="tx2"/>
                        </a:buClr>
                        <a:buSzPct val="75000"/>
                        <a:buFont typeface="Wingdings" panose="05000000000000000000" pitchFamily="2" charset="2"/>
                        <a:buChar char="n"/>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Structure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35044558"/>
                  </a:ext>
                </a:extLst>
              </a:tr>
              <a:tr h="914400">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Place of writing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Unique characteristics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64260810"/>
                  </a:ext>
                </a:extLst>
              </a:tr>
              <a:tr h="914400">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Date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Purpose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00988564"/>
                  </a:ext>
                </a:extLst>
              </a:tr>
              <a:tr h="914400">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r>
                        <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rPr>
                        <a:t>Audience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marR="0" lvl="0" indent="-342900" algn="l" defTabSz="914400" rtl="0" eaLnBrk="1" fontAlgn="base" latinLnBrk="0" hangingPunct="1">
                        <a:lnSpc>
                          <a:spcPct val="100000"/>
                        </a:lnSpc>
                        <a:spcBef>
                          <a:spcPts val="0"/>
                        </a:spcBef>
                        <a:spcAft>
                          <a:spcPts val="3600"/>
                        </a:spcAft>
                        <a:buClr>
                          <a:schemeClr val="tx2"/>
                        </a:buClr>
                        <a:buSzPct val="75000"/>
                        <a:buFont typeface="Wingdings" panose="05000000000000000000" pitchFamily="2" charset="2"/>
                        <a:buChar char="n"/>
                        <a:tabLst/>
                        <a:defRPr/>
                      </a:pPr>
                      <a:endParaRPr lang="en-US" sz="3200" dirty="0">
                        <a:solidFill>
                          <a:schemeClr val="tx1"/>
                        </a:solidFill>
                        <a:effectLst>
                          <a:outerShdw blurRad="38100" dist="38100" dir="2700000" algn="tl">
                            <a:srgbClr val="000000"/>
                          </a:outerShdw>
                        </a:effectLst>
                        <a:latin typeface="Calibri" panose="020F0502020204030204" pitchFamily="34" charset="0"/>
                        <a:ea typeface="+mn-ea"/>
                        <a:cs typeface="+mn-cs"/>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342900" indent="-342900" algn="l" defTabSz="914400" rtl="0" eaLnBrk="1" fontAlgn="base" latinLnBrk="0" hangingPunct="1">
                        <a:spcBef>
                          <a:spcPts val="0"/>
                        </a:spcBef>
                        <a:spcAft>
                          <a:spcPts val="3600"/>
                        </a:spcAft>
                        <a:buClr>
                          <a:schemeClr val="tx2"/>
                        </a:buClr>
                        <a:buSzPct val="75000"/>
                        <a:buFont typeface="Wingdings" panose="05000000000000000000" pitchFamily="2" charset="2"/>
                        <a:buChar char="n"/>
                        <a:defRPr/>
                      </a:pPr>
                      <a:r>
                        <a:rPr lang="en-US" sz="3200" kern="1200" dirty="0">
                          <a:solidFill>
                            <a:schemeClr val="tx1"/>
                          </a:solidFill>
                          <a:effectLst>
                            <a:outerShdw blurRad="38100" dist="38100" dir="2700000" algn="tl">
                              <a:srgbClr val="000000"/>
                            </a:outerShdw>
                          </a:effectLst>
                          <a:latin typeface="Calibri" panose="020F0502020204030204" pitchFamily="34" charset="0"/>
                          <a:ea typeface="+mn-ea"/>
                          <a:cs typeface="+mn-cs"/>
                        </a:rPr>
                        <a:t>Message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621658093"/>
                  </a:ext>
                </a:extLst>
              </a:tr>
            </a:tbl>
          </a:graphicData>
        </a:graphic>
      </p:graphicFrame>
      <p:pic>
        <p:nvPicPr>
          <p:cNvPr id="4" name="Picture 3">
            <a:extLst>
              <a:ext uri="{FF2B5EF4-FFF2-40B4-BE49-F238E27FC236}">
                <a16:creationId xmlns:a16="http://schemas.microsoft.com/office/drawing/2014/main" id="{3E475D7B-4742-D9BA-4513-8FAFF084FD63}"/>
              </a:ext>
            </a:extLst>
          </p:cNvPr>
          <p:cNvPicPr>
            <a:picLocks noChangeAspect="1"/>
          </p:cNvPicPr>
          <p:nvPr/>
        </p:nvPicPr>
        <p:blipFill>
          <a:blip r:embed="rId2"/>
          <a:stretch>
            <a:fillRect/>
          </a:stretch>
        </p:blipFill>
        <p:spPr>
          <a:xfrm>
            <a:off x="10626852" y="104274"/>
            <a:ext cx="955548" cy="9144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le 1"/>
          <p:cNvSpPr>
            <a:spLocks noGrp="1"/>
          </p:cNvSpPr>
          <p:nvPr>
            <p:ph type="title"/>
          </p:nvPr>
        </p:nvSpPr>
        <p:spPr>
          <a:xfrm>
            <a:off x="609600" y="6400800"/>
            <a:ext cx="10972800" cy="334963"/>
          </a:xfrm>
        </p:spPr>
        <p:txBody>
          <a:bodyPr anchor="t"/>
          <a:lstStyle/>
          <a:p>
            <a:pPr algn="ctr" eaLnBrk="1" hangingPunct="1"/>
            <a:r>
              <a:rPr lang="en-US" altLang="en-US" sz="1600" dirty="0">
                <a:solidFill>
                  <a:schemeClr val="tx1"/>
                </a:solidFill>
              </a:rPr>
              <a:t>Lewis Sperry Chafer, vol. 7, </a:t>
            </a:r>
            <a:r>
              <a:rPr lang="en-US" altLang="en-US" sz="1600" i="1" dirty="0">
                <a:solidFill>
                  <a:schemeClr val="tx1"/>
                </a:solidFill>
              </a:rPr>
              <a:t>Systematic </a:t>
            </a:r>
            <a:r>
              <a:rPr lang="en-US" altLang="en-US" sz="1600" i="1" dirty="0" err="1">
                <a:solidFill>
                  <a:schemeClr val="tx1"/>
                </a:solidFill>
              </a:rPr>
              <a:t>Theology</a:t>
            </a:r>
            <a:r>
              <a:rPr lang="en-US" altLang="en-US" sz="1600" baseline="30000" dirty="0" err="1">
                <a:solidFill>
                  <a:schemeClr val="tx1"/>
                </a:solidFill>
                <a:hlinkClick r:id="rId2">
                  <a:extLst>
                    <a:ext uri="{A12FA001-AC4F-418D-AE19-62706E023703}">
                      <ahyp:hlinkClr xmlns:ahyp="http://schemas.microsoft.com/office/drawing/2018/hyperlinkcolor" val="tx"/>
                    </a:ext>
                  </a:extLst>
                </a:hlinkClick>
              </a:rPr>
              <a:t>b</a:t>
            </a:r>
            <a:r>
              <a:rPr lang="en-US" altLang="en-US" sz="1600" dirty="0">
                <a:solidFill>
                  <a:schemeClr val="tx1"/>
                </a:solidFill>
              </a:rPr>
              <a:t> (Grand Rapids, MI: Kregel Publications, 1993), 265-66.</a:t>
            </a:r>
          </a:p>
        </p:txBody>
      </p:sp>
      <p:sp>
        <p:nvSpPr>
          <p:cNvPr id="105475" name="Content Placeholder 2"/>
          <p:cNvSpPr>
            <a:spLocks noGrp="1"/>
          </p:cNvSpPr>
          <p:nvPr>
            <p:ph idx="1"/>
          </p:nvPr>
        </p:nvSpPr>
        <p:spPr>
          <a:xfrm>
            <a:off x="3733800" y="1934086"/>
            <a:ext cx="6934200" cy="1799714"/>
          </a:xfrm>
        </p:spPr>
        <p:txBody>
          <a:bodyPr/>
          <a:lstStyle/>
          <a:p>
            <a:pPr marL="0" indent="0" algn="just" eaLnBrk="1" hangingPunct="1">
              <a:buNone/>
            </a:pPr>
            <a:r>
              <a:rPr lang="en-US" altLang="en-US" dirty="0"/>
              <a:t>“…because upwards of 150 passages of Scripture condition salvation upon believing only</a:t>
            </a:r>
            <a:r>
              <a:rPr lang="en-US" altLang="en-US" b="1" dirty="0"/>
              <a:t> </a:t>
            </a:r>
            <a:r>
              <a:rPr lang="en-US" altLang="en-US" dirty="0"/>
              <a:t>(cf. John 3:16; Acts 16:31). </a:t>
            </a:r>
          </a:p>
        </p:txBody>
      </p:sp>
      <p:sp>
        <p:nvSpPr>
          <p:cNvPr id="5" name="Title 1"/>
          <p:cNvSpPr txBox="1">
            <a:spLocks/>
          </p:cNvSpPr>
          <p:nvPr/>
        </p:nvSpPr>
        <p:spPr>
          <a:xfrm>
            <a:off x="1981200" y="274638"/>
            <a:ext cx="8229600" cy="715962"/>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rPr>
              <a:t>Belief-God’s One Condition for Justification</a:t>
            </a:r>
          </a:p>
        </p:txBody>
      </p:sp>
      <p:pic>
        <p:nvPicPr>
          <p:cNvPr id="2" name="Picture 2" descr="http://t1.gstatic.com/images?q=tbn:ANd9GcQxv3vyi4YqgamHAJTIgWkNJkLqWWIuAG2pkecTpX67vjz6XE96Kw">
            <a:extLst>
              <a:ext uri="{FF2B5EF4-FFF2-40B4-BE49-F238E27FC236}">
                <a16:creationId xmlns:a16="http://schemas.microsoft.com/office/drawing/2014/main" id="{F78C26C5-4D29-1D3F-4F40-F3044C212E61}"/>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09600" y="1822944"/>
            <a:ext cx="2278931" cy="3212113"/>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137BB47-6692-C345-70E4-7399AEFF2B04}"/>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Genuine Conversion? (1 </a:t>
            </a:r>
            <a:r>
              <a:rPr lang="en-US" altLang="en-US" sz="4000" dirty="0" err="1"/>
              <a:t>Thess</a:t>
            </a:r>
            <a:r>
              <a:rPr lang="en-US" altLang="en-US" sz="4000" dirty="0"/>
              <a:t> 1)</a:t>
            </a:r>
          </a:p>
        </p:txBody>
      </p:sp>
      <p:sp>
        <p:nvSpPr>
          <p:cNvPr id="16387" name="Rectangle 3">
            <a:extLst>
              <a:ext uri="{FF2B5EF4-FFF2-40B4-BE49-F238E27FC236}">
                <a16:creationId xmlns:a16="http://schemas.microsoft.com/office/drawing/2014/main" id="{614E983E-EF83-0607-AD2C-7B7F3DB02639}"/>
              </a:ext>
            </a:extLst>
          </p:cNvPr>
          <p:cNvSpPr>
            <a:spLocks noGrp="1" noChangeArrowheads="1"/>
          </p:cNvSpPr>
          <p:nvPr>
            <p:ph type="body" idx="1"/>
          </p:nvPr>
        </p:nvSpPr>
        <p:spPr>
          <a:xfrm>
            <a:off x="1754883" y="1371600"/>
            <a:ext cx="8682235" cy="5105400"/>
          </a:xfrm>
        </p:spPr>
        <p:txBody>
          <a:bodyPr/>
          <a:lstStyle/>
          <a:p>
            <a:pPr marL="457200" indent="-457200" eaLnBrk="1" hangingPunct="1">
              <a:lnSpc>
                <a:spcPct val="90000"/>
              </a:lnSpc>
              <a:spcBef>
                <a:spcPts val="0"/>
              </a:spcBef>
              <a:spcAft>
                <a:spcPts val="1800"/>
              </a:spcAft>
              <a:defRPr/>
            </a:pPr>
            <a:r>
              <a:rPr lang="en-US" kern="1200" dirty="0"/>
              <a:t>Greeting (1:1)</a:t>
            </a:r>
          </a:p>
          <a:p>
            <a:pPr marL="457200" indent="-457200" eaLnBrk="1" hangingPunct="1">
              <a:lnSpc>
                <a:spcPct val="90000"/>
              </a:lnSpc>
              <a:spcBef>
                <a:spcPts val="0"/>
              </a:spcBef>
              <a:spcAft>
                <a:spcPts val="1800"/>
              </a:spcAft>
              <a:defRPr/>
            </a:pPr>
            <a:r>
              <a:rPr lang="en-US" kern="1200" dirty="0"/>
              <a:t>Faith, hope, and love in Christ (1:2-3)</a:t>
            </a:r>
          </a:p>
          <a:p>
            <a:pPr marL="457200" indent="-457200" eaLnBrk="1" hangingPunct="1">
              <a:lnSpc>
                <a:spcPct val="90000"/>
              </a:lnSpc>
              <a:spcBef>
                <a:spcPts val="0"/>
              </a:spcBef>
              <a:spcAft>
                <a:spcPts val="1800"/>
              </a:spcAft>
              <a:defRPr/>
            </a:pPr>
            <a:r>
              <a:rPr lang="en-US" kern="1200" dirty="0"/>
              <a:t>Response to the Gospel (1:4-5)</a:t>
            </a:r>
          </a:p>
          <a:p>
            <a:pPr marL="457200" indent="-457200" eaLnBrk="1" hangingPunct="1">
              <a:lnSpc>
                <a:spcPct val="90000"/>
              </a:lnSpc>
              <a:spcBef>
                <a:spcPts val="0"/>
              </a:spcBef>
              <a:spcAft>
                <a:spcPts val="1800"/>
              </a:spcAft>
              <a:defRPr/>
            </a:pPr>
            <a:r>
              <a:rPr lang="en-US" kern="1200" dirty="0"/>
              <a:t>Joy in the midst of tribulation (1:6)</a:t>
            </a:r>
          </a:p>
          <a:p>
            <a:pPr marL="457200" indent="-457200" eaLnBrk="1" hangingPunct="1">
              <a:lnSpc>
                <a:spcPct val="90000"/>
              </a:lnSpc>
              <a:spcBef>
                <a:spcPts val="0"/>
              </a:spcBef>
              <a:spcAft>
                <a:spcPts val="1800"/>
              </a:spcAft>
              <a:defRPr/>
            </a:pPr>
            <a:r>
              <a:rPr lang="en-US" kern="1200" dirty="0"/>
              <a:t>Example to those in Macedonia and Achaia (1:7)</a:t>
            </a:r>
          </a:p>
          <a:p>
            <a:pPr marL="457200" indent="-457200" eaLnBrk="1" hangingPunct="1">
              <a:lnSpc>
                <a:spcPct val="90000"/>
              </a:lnSpc>
              <a:spcBef>
                <a:spcPts val="0"/>
              </a:spcBef>
              <a:spcAft>
                <a:spcPts val="1800"/>
              </a:spcAft>
              <a:defRPr/>
            </a:pPr>
            <a:r>
              <a:rPr lang="en-US" kern="1200" dirty="0"/>
              <a:t>No formal missionary endeavor (1:8-9a)</a:t>
            </a:r>
          </a:p>
          <a:p>
            <a:pPr marL="457200" indent="-457200" eaLnBrk="1" hangingPunct="1">
              <a:lnSpc>
                <a:spcPct val="90000"/>
              </a:lnSpc>
              <a:spcBef>
                <a:spcPts val="0"/>
              </a:spcBef>
              <a:spcAft>
                <a:spcPts val="1800"/>
              </a:spcAft>
              <a:defRPr/>
            </a:pPr>
            <a:r>
              <a:rPr lang="en-US" b="1" u="sng" kern="1200" dirty="0">
                <a:solidFill>
                  <a:srgbClr val="FFFFCC"/>
                </a:solidFill>
              </a:rPr>
              <a:t>Turned from idols (1:9b)</a:t>
            </a:r>
          </a:p>
          <a:p>
            <a:pPr marL="457200" indent="-457200" eaLnBrk="1" hangingPunct="1">
              <a:lnSpc>
                <a:spcPct val="90000"/>
              </a:lnSpc>
              <a:spcBef>
                <a:spcPts val="0"/>
              </a:spcBef>
              <a:spcAft>
                <a:spcPts val="1800"/>
              </a:spcAft>
              <a:defRPr/>
            </a:pPr>
            <a:r>
              <a:rPr lang="en-US" kern="1200" dirty="0"/>
              <a:t>Eschatological hope (1:10)</a:t>
            </a:r>
            <a:endParaRPr lang="en-US" sz="2800" kern="1200" dirty="0"/>
          </a:p>
        </p:txBody>
      </p:sp>
      <p:pic>
        <p:nvPicPr>
          <p:cNvPr id="4" name="Picture 3">
            <a:extLst>
              <a:ext uri="{FF2B5EF4-FFF2-40B4-BE49-F238E27FC236}">
                <a16:creationId xmlns:a16="http://schemas.microsoft.com/office/drawing/2014/main" id="{D95B51EB-64C6-9081-9609-51D6D2A504C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1729839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7" name="Picture 3">
            <a:extLst>
              <a:ext uri="{FF2B5EF4-FFF2-40B4-BE49-F238E27FC236}">
                <a16:creationId xmlns:a16="http://schemas.microsoft.com/office/drawing/2014/main" id="{18C6265D-EB20-461E-AAB3-6BF18CC4705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56763" y="228600"/>
            <a:ext cx="8878475" cy="6400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Oval 7">
            <a:extLst>
              <a:ext uri="{FF2B5EF4-FFF2-40B4-BE49-F238E27FC236}">
                <a16:creationId xmlns:a16="http://schemas.microsoft.com/office/drawing/2014/main" id="{065E9EBD-3367-CE44-9B22-57D9AF87E595}"/>
              </a:ext>
            </a:extLst>
          </p:cNvPr>
          <p:cNvSpPr>
            <a:spLocks noChangeArrowheads="1"/>
          </p:cNvSpPr>
          <p:nvPr/>
        </p:nvSpPr>
        <p:spPr bwMode="auto">
          <a:xfrm>
            <a:off x="5713471" y="2857500"/>
            <a:ext cx="1068918" cy="381000"/>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0"/>
              </a:spcBef>
              <a:buClrTx/>
              <a:buSzTx/>
              <a:buFontTx/>
              <a:buNone/>
            </a:pPr>
            <a:endParaRPr lang="en-US" altLang="en-US" sz="2400" dirty="0">
              <a:latin typeface="Corbel" panose="020B0503020204020204" pitchFamily="34" charset="0"/>
            </a:endParaRPr>
          </a:p>
        </p:txBody>
      </p:sp>
      <p:sp>
        <p:nvSpPr>
          <p:cNvPr id="3" name="Oval 7">
            <a:extLst>
              <a:ext uri="{FF2B5EF4-FFF2-40B4-BE49-F238E27FC236}">
                <a16:creationId xmlns:a16="http://schemas.microsoft.com/office/drawing/2014/main" id="{5616277D-505F-5931-30A2-260A71233549}"/>
              </a:ext>
            </a:extLst>
          </p:cNvPr>
          <p:cNvSpPr>
            <a:spLocks noChangeArrowheads="1"/>
          </p:cNvSpPr>
          <p:nvPr/>
        </p:nvSpPr>
        <p:spPr bwMode="auto">
          <a:xfrm>
            <a:off x="5046719" y="2015066"/>
            <a:ext cx="1068918" cy="381000"/>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eaLnBrk="1" hangingPunct="1">
              <a:spcBef>
                <a:spcPct val="0"/>
              </a:spcBef>
              <a:buClrTx/>
              <a:buSzTx/>
              <a:buFontTx/>
              <a:buNone/>
            </a:pPr>
            <a:endParaRPr lang="en-US" altLang="en-US" sz="2400" dirty="0">
              <a:latin typeface="Corbel" panose="020B0503020204020204" pitchFamily="34" charset="0"/>
            </a:endParaRPr>
          </a:p>
        </p:txBody>
      </p:sp>
    </p:spTree>
    <p:extLst>
      <p:ext uri="{BB962C8B-B14F-4D97-AF65-F5344CB8AC3E}">
        <p14:creationId xmlns:p14="http://schemas.microsoft.com/office/powerpoint/2010/main" val="24275469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32951" y="45720"/>
            <a:ext cx="8926101" cy="6766560"/>
          </a:xfrm>
          <a:prstGeom prst="rect">
            <a:avLst/>
          </a:prstGeom>
        </p:spPr>
      </p:pic>
    </p:spTree>
    <p:extLst>
      <p:ext uri="{BB962C8B-B14F-4D97-AF65-F5344CB8AC3E}">
        <p14:creationId xmlns:p14="http://schemas.microsoft.com/office/powerpoint/2010/main" val="1483310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2438400" y="0"/>
            <a:ext cx="7772400" cy="1143000"/>
          </a:xfrm>
        </p:spPr>
        <p:txBody>
          <a:bodyPr vert="horz" wrap="square" lIns="92075" tIns="46038" rIns="92075" bIns="46038" numCol="1" anchor="ctr" anchorCtr="0" compatLnSpc="1">
            <a:prstTxWarp prst="textNoShape">
              <a:avLst/>
            </a:prstTxWarp>
          </a:bodyPr>
          <a:lstStyle/>
          <a:p>
            <a:pPr algn="ctr">
              <a:defRPr/>
            </a:pPr>
            <a:r>
              <a:rPr lang="en-US" altLang="en-US" dirty="0">
                <a:solidFill>
                  <a:srgbClr val="00FFFF"/>
                </a:solidFill>
                <a:effectLst>
                  <a:outerShdw blurRad="38100" dist="38100" dir="2700000" algn="tl">
                    <a:srgbClr val="000000">
                      <a:alpha val="43137"/>
                    </a:srgbClr>
                  </a:outerShdw>
                </a:effectLst>
              </a:rPr>
              <a:t>Three Tenses of Salvation</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4170242855"/>
              </p:ext>
            </p:extLst>
          </p:nvPr>
        </p:nvGraphicFramePr>
        <p:xfrm>
          <a:off x="381000" y="1143000"/>
          <a:ext cx="11201400" cy="4419601"/>
        </p:xfrm>
        <a:graphic>
          <a:graphicData uri="http://schemas.openxmlformats.org/drawingml/2006/table">
            <a:tbl>
              <a:tblPr>
                <a:tableStyleId>{16D9F66E-5EB9-4882-86FB-DCBF35E3C3E4}</a:tableStyleId>
              </a:tblPr>
              <a:tblGrid>
                <a:gridCol w="3318933">
                  <a:extLst>
                    <a:ext uri="{9D8B030D-6E8A-4147-A177-3AD203B41FA5}">
                      <a16:colId xmlns:a16="http://schemas.microsoft.com/office/drawing/2014/main" val="20000"/>
                    </a:ext>
                  </a:extLst>
                </a:gridCol>
                <a:gridCol w="2592917">
                  <a:extLst>
                    <a:ext uri="{9D8B030D-6E8A-4147-A177-3AD203B41FA5}">
                      <a16:colId xmlns:a16="http://schemas.microsoft.com/office/drawing/2014/main" val="20001"/>
                    </a:ext>
                  </a:extLst>
                </a:gridCol>
                <a:gridCol w="2800350">
                  <a:extLst>
                    <a:ext uri="{9D8B030D-6E8A-4147-A177-3AD203B41FA5}">
                      <a16:colId xmlns:a16="http://schemas.microsoft.com/office/drawing/2014/main" val="20002"/>
                    </a:ext>
                  </a:extLst>
                </a:gridCol>
                <a:gridCol w="2489200">
                  <a:extLst>
                    <a:ext uri="{9D8B030D-6E8A-4147-A177-3AD203B41FA5}">
                      <a16:colId xmlns:a16="http://schemas.microsoft.com/office/drawing/2014/main" val="20003"/>
                    </a:ext>
                  </a:extLst>
                </a:gridCol>
              </a:tblGrid>
              <a:tr h="811649">
                <a:tc>
                  <a:txBody>
                    <a:bodyPr/>
                    <a:lstStyle/>
                    <a:p>
                      <a:pPr algn="ctr"/>
                      <a:r>
                        <a:rPr lang="en-US" sz="3200" b="1" dirty="0">
                          <a:latin typeface="Calibri" pitchFamily="34" charset="0"/>
                          <a:cs typeface="Calibri" pitchFamily="34" charset="0"/>
                        </a:rPr>
                        <a:t>Phase</a:t>
                      </a:r>
                      <a:endParaRPr lang="en-US" sz="3200" b="1" dirty="0">
                        <a:solidFill>
                          <a:srgbClr val="FFFF00"/>
                        </a:solidFill>
                        <a:latin typeface="Calibri" pitchFamily="34" charset="0"/>
                        <a:cs typeface="Calibri" pitchFamily="34" charset="0"/>
                      </a:endParaRPr>
                    </a:p>
                  </a:txBody>
                  <a:tcPr marT="45712" marB="45712" anchor="ctr"/>
                </a:tc>
                <a:tc>
                  <a:txBody>
                    <a:bodyPr/>
                    <a:lstStyle/>
                    <a:p>
                      <a:pPr algn="ctr"/>
                      <a:r>
                        <a:rPr lang="en-US" sz="3200" b="1" dirty="0">
                          <a:latin typeface="Calibri" pitchFamily="34" charset="0"/>
                          <a:cs typeface="Calibri" pitchFamily="34" charset="0"/>
                        </a:rPr>
                        <a:t>Justification</a:t>
                      </a:r>
                      <a:endParaRPr lang="en-US" sz="3200" b="1" dirty="0">
                        <a:solidFill>
                          <a:srgbClr val="FFFF00"/>
                        </a:solidFill>
                        <a:latin typeface="Calibri" pitchFamily="34" charset="0"/>
                        <a:cs typeface="Calibri" pitchFamily="34" charset="0"/>
                      </a:endParaRPr>
                    </a:p>
                  </a:txBody>
                  <a:tcPr marT="45712" marB="45712" anchor="ctr"/>
                </a:tc>
                <a:tc>
                  <a:txBody>
                    <a:bodyPr/>
                    <a:lstStyle/>
                    <a:p>
                      <a:pPr algn="ctr"/>
                      <a:r>
                        <a:rPr lang="en-US" sz="3200" b="1" u="none" dirty="0">
                          <a:latin typeface="Calibri" pitchFamily="34" charset="0"/>
                          <a:cs typeface="Calibri" pitchFamily="34" charset="0"/>
                        </a:rPr>
                        <a:t>Sanctification</a:t>
                      </a:r>
                      <a:endParaRPr lang="en-US" sz="3200" b="1" u="none" dirty="0">
                        <a:solidFill>
                          <a:srgbClr val="FFFF00"/>
                        </a:solidFill>
                        <a:latin typeface="Calibri" pitchFamily="34" charset="0"/>
                        <a:cs typeface="Calibri" pitchFamily="34" charset="0"/>
                      </a:endParaRPr>
                    </a:p>
                  </a:txBody>
                  <a:tcPr marT="45712" marB="45712" anchor="ctr"/>
                </a:tc>
                <a:tc>
                  <a:txBody>
                    <a:bodyPr/>
                    <a:lstStyle/>
                    <a:p>
                      <a:pPr algn="ctr"/>
                      <a:r>
                        <a:rPr lang="en-US" sz="3200" b="1" dirty="0">
                          <a:latin typeface="Calibri" pitchFamily="34" charset="0"/>
                          <a:cs typeface="Calibri" pitchFamily="34" charset="0"/>
                        </a:rPr>
                        <a:t>Glorification</a:t>
                      </a:r>
                      <a:endParaRPr lang="en-US" sz="3200" b="1" dirty="0">
                        <a:solidFill>
                          <a:srgbClr val="FFFF00"/>
                        </a:solidFill>
                        <a:latin typeface="Calibri" pitchFamily="34" charset="0"/>
                        <a:cs typeface="Calibri" pitchFamily="34" charset="0"/>
                      </a:endParaRPr>
                    </a:p>
                  </a:txBody>
                  <a:tcPr marT="45712" marB="45712" anchor="ctr"/>
                </a:tc>
                <a:extLst>
                  <a:ext uri="{0D108BD9-81ED-4DB2-BD59-A6C34878D82A}">
                    <a16:rowId xmlns:a16="http://schemas.microsoft.com/office/drawing/2014/main" val="10000"/>
                  </a:ext>
                </a:extLst>
              </a:tr>
              <a:tr h="873207">
                <a:tc>
                  <a:txBody>
                    <a:bodyPr/>
                    <a:lstStyle/>
                    <a:p>
                      <a:pPr algn="ctr"/>
                      <a:r>
                        <a:rPr lang="en-US" sz="3200" b="1" dirty="0">
                          <a:latin typeface="Calibri" pitchFamily="34" charset="0"/>
                          <a:cs typeface="Calibri" pitchFamily="34" charset="0"/>
                        </a:rPr>
                        <a:t>Tense</a:t>
                      </a:r>
                    </a:p>
                  </a:txBody>
                  <a:tcPr marT="45712" marB="45712" anchor="ctr"/>
                </a:tc>
                <a:tc>
                  <a:txBody>
                    <a:bodyPr/>
                    <a:lstStyle/>
                    <a:p>
                      <a:pPr algn="ctr"/>
                      <a:r>
                        <a:rPr lang="en-US" sz="3200" b="1" dirty="0">
                          <a:solidFill>
                            <a:srgbClr val="C00000"/>
                          </a:solidFill>
                          <a:latin typeface="Calibri" pitchFamily="34" charset="0"/>
                          <a:cs typeface="Calibri" pitchFamily="34" charset="0"/>
                        </a:rPr>
                        <a:t>Past</a:t>
                      </a:r>
                    </a:p>
                  </a:txBody>
                  <a:tcPr marT="45712" marB="45712" anchor="ctr"/>
                </a:tc>
                <a:tc>
                  <a:txBody>
                    <a:bodyPr/>
                    <a:lstStyle/>
                    <a:p>
                      <a:pPr algn="ctr"/>
                      <a:r>
                        <a:rPr lang="en-US" sz="3200" b="1" u="none" dirty="0">
                          <a:solidFill>
                            <a:srgbClr val="C00000"/>
                          </a:solidFill>
                          <a:latin typeface="Calibri" pitchFamily="34" charset="0"/>
                          <a:cs typeface="Calibri" pitchFamily="34" charset="0"/>
                        </a:rPr>
                        <a:t>Present</a:t>
                      </a:r>
                    </a:p>
                  </a:txBody>
                  <a:tcPr marT="45712" marB="45712" anchor="ctr"/>
                </a:tc>
                <a:tc>
                  <a:txBody>
                    <a:bodyPr/>
                    <a:lstStyle/>
                    <a:p>
                      <a:pPr algn="ctr"/>
                      <a:r>
                        <a:rPr lang="en-US" sz="3200" b="1" dirty="0">
                          <a:solidFill>
                            <a:srgbClr val="C00000"/>
                          </a:solidFill>
                          <a:latin typeface="Calibri" pitchFamily="34" charset="0"/>
                          <a:cs typeface="Calibri" pitchFamily="34" charset="0"/>
                        </a:rPr>
                        <a:t>Future</a:t>
                      </a:r>
                    </a:p>
                  </a:txBody>
                  <a:tcPr marT="45712" marB="45712" anchor="ctr"/>
                </a:tc>
                <a:extLst>
                  <a:ext uri="{0D108BD9-81ED-4DB2-BD59-A6C34878D82A}">
                    <a16:rowId xmlns:a16="http://schemas.microsoft.com/office/drawing/2014/main" val="10001"/>
                  </a:ext>
                </a:extLst>
              </a:tr>
              <a:tr h="1126207">
                <a:tc>
                  <a:txBody>
                    <a:bodyPr/>
                    <a:lstStyle/>
                    <a:p>
                      <a:pPr algn="ctr"/>
                      <a:r>
                        <a:rPr lang="en-US" sz="3200" b="1" dirty="0">
                          <a:latin typeface="Calibri" pitchFamily="34" charset="0"/>
                          <a:cs typeface="Calibri" pitchFamily="34" charset="0"/>
                        </a:rPr>
                        <a:t>Saved from sin’s:</a:t>
                      </a:r>
                    </a:p>
                  </a:txBody>
                  <a:tcPr marT="45712" marB="45712" anchor="ctr"/>
                </a:tc>
                <a:tc>
                  <a:txBody>
                    <a:bodyPr/>
                    <a:lstStyle/>
                    <a:p>
                      <a:pPr algn="ctr"/>
                      <a:r>
                        <a:rPr lang="en-US" sz="3200" b="1" dirty="0">
                          <a:solidFill>
                            <a:srgbClr val="C00000"/>
                          </a:solidFill>
                          <a:latin typeface="Calibri" pitchFamily="34" charset="0"/>
                          <a:cs typeface="Calibri" pitchFamily="34" charset="0"/>
                        </a:rPr>
                        <a:t>Penalty</a:t>
                      </a:r>
                    </a:p>
                  </a:txBody>
                  <a:tcPr marT="45712" marB="45712" anchor="ctr"/>
                </a:tc>
                <a:tc>
                  <a:txBody>
                    <a:bodyPr/>
                    <a:lstStyle/>
                    <a:p>
                      <a:pPr algn="ctr"/>
                      <a:r>
                        <a:rPr lang="en-US" sz="3200" b="1" u="none" dirty="0">
                          <a:solidFill>
                            <a:srgbClr val="C00000"/>
                          </a:solidFill>
                          <a:latin typeface="Calibri" pitchFamily="34" charset="0"/>
                          <a:cs typeface="Calibri" pitchFamily="34" charset="0"/>
                        </a:rPr>
                        <a:t>Power</a:t>
                      </a:r>
                    </a:p>
                  </a:txBody>
                  <a:tcPr marT="45712" marB="45712" anchor="ctr"/>
                </a:tc>
                <a:tc>
                  <a:txBody>
                    <a:bodyPr/>
                    <a:lstStyle/>
                    <a:p>
                      <a:pPr algn="ctr"/>
                      <a:r>
                        <a:rPr lang="en-US" sz="3200" b="1" dirty="0">
                          <a:solidFill>
                            <a:srgbClr val="C00000"/>
                          </a:solidFill>
                          <a:latin typeface="Calibri" pitchFamily="34" charset="0"/>
                          <a:cs typeface="Calibri" pitchFamily="34" charset="0"/>
                        </a:rPr>
                        <a:t>Presence</a:t>
                      </a:r>
                    </a:p>
                  </a:txBody>
                  <a:tcPr marT="45712" marB="45712" anchor="ctr"/>
                </a:tc>
                <a:extLst>
                  <a:ext uri="{0D108BD9-81ED-4DB2-BD59-A6C34878D82A}">
                    <a16:rowId xmlns:a16="http://schemas.microsoft.com/office/drawing/2014/main" val="10002"/>
                  </a:ext>
                </a:extLst>
              </a:tr>
              <a:tr h="1608538">
                <a:tc>
                  <a:txBody>
                    <a:bodyPr/>
                    <a:lstStyle/>
                    <a:p>
                      <a:pPr algn="ctr"/>
                      <a:r>
                        <a:rPr lang="en-US" sz="3200" b="1" dirty="0">
                          <a:latin typeface="Calibri" pitchFamily="34" charset="0"/>
                          <a:cs typeface="Calibri" pitchFamily="34" charset="0"/>
                        </a:rPr>
                        <a:t>Scripture</a:t>
                      </a:r>
                    </a:p>
                  </a:txBody>
                  <a:tcPr marT="45712" marB="45712" anchor="ctr"/>
                </a:tc>
                <a:tc>
                  <a:txBody>
                    <a:bodyPr/>
                    <a:lstStyle/>
                    <a:p>
                      <a:pPr algn="ctr"/>
                      <a:r>
                        <a:rPr lang="en-US" sz="3200" b="1" dirty="0">
                          <a:solidFill>
                            <a:srgbClr val="C00000"/>
                          </a:solidFill>
                          <a:latin typeface="Calibri" pitchFamily="34" charset="0"/>
                          <a:cs typeface="Calibri" pitchFamily="34" charset="0"/>
                        </a:rPr>
                        <a:t>Eph 2:8-9; Titus 3:5</a:t>
                      </a:r>
                    </a:p>
                  </a:txBody>
                  <a:tcPr marT="45712" marB="45712" anchor="ctr"/>
                </a:tc>
                <a:tc>
                  <a:txBody>
                    <a:bodyPr/>
                    <a:lstStyle/>
                    <a:p>
                      <a:pPr algn="ctr"/>
                      <a:r>
                        <a:rPr lang="en-US" sz="3200" b="1" u="none" dirty="0">
                          <a:solidFill>
                            <a:srgbClr val="C00000"/>
                          </a:solidFill>
                          <a:latin typeface="Calibri" pitchFamily="34" charset="0"/>
                          <a:cs typeface="Calibri" pitchFamily="34" charset="0"/>
                        </a:rPr>
                        <a:t>Philip 2:12</a:t>
                      </a:r>
                    </a:p>
                  </a:txBody>
                  <a:tcPr marT="45712" marB="45712" anchor="ctr"/>
                </a:tc>
                <a:tc>
                  <a:txBody>
                    <a:bodyPr/>
                    <a:lstStyle/>
                    <a:p>
                      <a:pPr algn="ctr"/>
                      <a:r>
                        <a:rPr lang="en-US" sz="3200" b="1" dirty="0">
                          <a:solidFill>
                            <a:srgbClr val="C00000"/>
                          </a:solidFill>
                          <a:latin typeface="Calibri" pitchFamily="34" charset="0"/>
                          <a:cs typeface="Calibri" pitchFamily="34" charset="0"/>
                        </a:rPr>
                        <a:t>Rom 5:10</a:t>
                      </a:r>
                    </a:p>
                  </a:txBody>
                  <a:tcPr marT="45712" marB="45712"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89560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53C69A-636A-4C6D-AD58-6A04BCDA9D0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 name="Rectangle 3"/>
          <p:cNvSpPr txBox="1">
            <a:spLocks/>
          </p:cNvSpPr>
          <p:nvPr/>
        </p:nvSpPr>
        <p:spPr bwMode="auto">
          <a:xfrm>
            <a:off x="609600" y="0"/>
            <a:ext cx="109728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ctr" defTabSz="685800">
              <a:spcBef>
                <a:spcPct val="0"/>
              </a:spcBef>
              <a:spcAft>
                <a:spcPts val="1200"/>
              </a:spcAft>
              <a:buNone/>
              <a:defRPr/>
            </a:pPr>
            <a:r>
              <a:rPr lang="en-US" altLang="en-US" sz="4000" dirty="0">
                <a:solidFill>
                  <a:schemeClr val="tx2"/>
                </a:solidFill>
                <a:ea typeface="+mj-ea"/>
                <a:cs typeface="Calibri" panose="020F0502020204030204" pitchFamily="34" charset="0"/>
              </a:rPr>
              <a:t>Revelation 9:20-21</a:t>
            </a:r>
          </a:p>
          <a:p>
            <a:pPr marL="0" indent="0" algn="just">
              <a:spcBef>
                <a:spcPct val="0"/>
              </a:spcBef>
              <a:buClrTx/>
              <a:buSzTx/>
              <a:buNone/>
            </a:pPr>
            <a:r>
              <a:rPr lang="en-US" altLang="en-US" sz="3600" dirty="0">
                <a:solidFill>
                  <a:srgbClr val="FFFFCC"/>
                </a:solidFill>
                <a:effectLst>
                  <a:outerShdw blurRad="38100" dist="38100" dir="2700000" algn="tl">
                    <a:srgbClr val="000000">
                      <a:alpha val="43137"/>
                    </a:srgbClr>
                  </a:outerShdw>
                </a:effectLst>
                <a:cs typeface="Arial" panose="020B0604020202020204" pitchFamily="34" charset="0"/>
              </a:rPr>
              <a:t>“</a:t>
            </a:r>
            <a:r>
              <a:rPr lang="en-US" sz="3600" dirty="0">
                <a:effectLst>
                  <a:outerShdw blurRad="38100" dist="38100" dir="2700000" algn="tl">
                    <a:srgbClr val="000000">
                      <a:alpha val="43137"/>
                    </a:srgbClr>
                  </a:outerShdw>
                </a:effectLst>
              </a:rPr>
              <a:t>The rest of mankind, who were not killed by these plagues, did not repent of the works of their hands, so as not to worship demons, and the idols of gold and of silver and of brass and of stone and of wood, </a:t>
            </a:r>
            <a:r>
              <a:rPr lang="en-US" sz="3600" b="1" u="sng" dirty="0">
                <a:solidFill>
                  <a:srgbClr val="FFFFCC"/>
                </a:solidFill>
                <a:effectLst>
                  <a:outerShdw blurRad="38100" dist="38100" dir="2700000" algn="tl">
                    <a:srgbClr val="000000">
                      <a:alpha val="43137"/>
                    </a:srgbClr>
                  </a:outerShdw>
                </a:effectLst>
              </a:rPr>
              <a:t>which can neither see nor hear nor walk</a:t>
            </a:r>
            <a:r>
              <a:rPr lang="en-US" sz="3600" dirty="0">
                <a:effectLst>
                  <a:outerShdw blurRad="38100" dist="38100" dir="2700000" algn="tl">
                    <a:srgbClr val="000000">
                      <a:alpha val="43137"/>
                    </a:srgbClr>
                  </a:outerShdw>
                </a:effectLst>
              </a:rPr>
              <a:t>; </a:t>
            </a:r>
            <a:r>
              <a:rPr lang="en-US" sz="3600" baseline="30000" dirty="0">
                <a:effectLst>
                  <a:outerShdw blurRad="38100" dist="38100" dir="2700000" algn="tl">
                    <a:srgbClr val="000000">
                      <a:alpha val="43137"/>
                    </a:srgbClr>
                  </a:outerShdw>
                </a:effectLst>
              </a:rPr>
              <a:t>21 </a:t>
            </a:r>
            <a:r>
              <a:rPr lang="en-US" sz="3600" dirty="0">
                <a:effectLst>
                  <a:outerShdw blurRad="38100" dist="38100" dir="2700000" algn="tl">
                    <a:srgbClr val="000000">
                      <a:alpha val="43137"/>
                    </a:srgbClr>
                  </a:outerShdw>
                </a:effectLst>
              </a:rPr>
              <a:t>and they did not repent of their murders nor of their sorceries (</a:t>
            </a:r>
            <a:r>
              <a:rPr lang="en-US" sz="3600" i="1" dirty="0" err="1">
                <a:effectLst>
                  <a:outerShdw blurRad="38100" dist="38100" dir="2700000" algn="tl">
                    <a:srgbClr val="000000">
                      <a:alpha val="43137"/>
                    </a:srgbClr>
                  </a:outerShdw>
                </a:effectLst>
              </a:rPr>
              <a:t>pharmakov</a:t>
            </a:r>
            <a:r>
              <a:rPr lang="en-US" sz="3600" dirty="0">
                <a:effectLst>
                  <a:outerShdw blurRad="38100" dist="38100" dir="2700000" algn="tl">
                    <a:srgbClr val="000000">
                      <a:alpha val="43137"/>
                    </a:srgbClr>
                  </a:outerShdw>
                </a:effectLst>
              </a:rPr>
              <a:t>)</a:t>
            </a:r>
            <a:r>
              <a:rPr lang="en-US" sz="3600" b="1" dirty="0">
                <a:solidFill>
                  <a:srgbClr val="FFFFCC"/>
                </a:solidFill>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nor of their immorality nor of their thefts.</a:t>
            </a:r>
            <a:r>
              <a:rPr lang="en-US" altLang="en-US" sz="3600" dirty="0">
                <a:solidFill>
                  <a:srgbClr val="FFFFCC"/>
                </a:solidFill>
                <a:effectLst>
                  <a:outerShdw blurRad="38100" dist="38100" dir="2700000" algn="tl">
                    <a:srgbClr val="000000">
                      <a:alpha val="43137"/>
                    </a:srgbClr>
                  </a:outerShdw>
                </a:effectLst>
                <a:cs typeface="Arial" panose="020B0604020202020204" pitchFamily="34" charset="0"/>
              </a:rPr>
              <a:t>”</a:t>
            </a:r>
          </a:p>
        </p:txBody>
      </p:sp>
    </p:spTree>
    <p:extLst>
      <p:ext uri="{BB962C8B-B14F-4D97-AF65-F5344CB8AC3E}">
        <p14:creationId xmlns:p14="http://schemas.microsoft.com/office/powerpoint/2010/main" val="325452313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137BB47-6692-C345-70E4-7399AEFF2B04}"/>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Genuine Conversion? (1 </a:t>
            </a:r>
            <a:r>
              <a:rPr lang="en-US" altLang="en-US" sz="4000" dirty="0" err="1"/>
              <a:t>Thess</a:t>
            </a:r>
            <a:r>
              <a:rPr lang="en-US" altLang="en-US" sz="4000" dirty="0"/>
              <a:t> 1)</a:t>
            </a:r>
          </a:p>
        </p:txBody>
      </p:sp>
      <p:sp>
        <p:nvSpPr>
          <p:cNvPr id="16387" name="Rectangle 3">
            <a:extLst>
              <a:ext uri="{FF2B5EF4-FFF2-40B4-BE49-F238E27FC236}">
                <a16:creationId xmlns:a16="http://schemas.microsoft.com/office/drawing/2014/main" id="{614E983E-EF83-0607-AD2C-7B7F3DB02639}"/>
              </a:ext>
            </a:extLst>
          </p:cNvPr>
          <p:cNvSpPr>
            <a:spLocks noGrp="1" noChangeArrowheads="1"/>
          </p:cNvSpPr>
          <p:nvPr>
            <p:ph type="body" idx="1"/>
          </p:nvPr>
        </p:nvSpPr>
        <p:spPr>
          <a:xfrm>
            <a:off x="1754883" y="1371600"/>
            <a:ext cx="8682235" cy="5105400"/>
          </a:xfrm>
        </p:spPr>
        <p:txBody>
          <a:bodyPr/>
          <a:lstStyle/>
          <a:p>
            <a:pPr marL="457200" indent="-457200" eaLnBrk="1" hangingPunct="1">
              <a:lnSpc>
                <a:spcPct val="90000"/>
              </a:lnSpc>
              <a:spcBef>
                <a:spcPts val="0"/>
              </a:spcBef>
              <a:spcAft>
                <a:spcPts val="1800"/>
              </a:spcAft>
              <a:defRPr/>
            </a:pPr>
            <a:r>
              <a:rPr lang="en-US" kern="1200" dirty="0"/>
              <a:t>Greeting (1:1)</a:t>
            </a:r>
          </a:p>
          <a:p>
            <a:pPr marL="457200" indent="-457200" eaLnBrk="1" hangingPunct="1">
              <a:lnSpc>
                <a:spcPct val="90000"/>
              </a:lnSpc>
              <a:spcBef>
                <a:spcPts val="0"/>
              </a:spcBef>
              <a:spcAft>
                <a:spcPts val="1800"/>
              </a:spcAft>
              <a:defRPr/>
            </a:pPr>
            <a:r>
              <a:rPr lang="en-US" kern="1200" dirty="0"/>
              <a:t>Faith, hope, and love in Christ (1:2-3)</a:t>
            </a:r>
          </a:p>
          <a:p>
            <a:pPr marL="457200" indent="-457200" eaLnBrk="1" hangingPunct="1">
              <a:lnSpc>
                <a:spcPct val="90000"/>
              </a:lnSpc>
              <a:spcBef>
                <a:spcPts val="0"/>
              </a:spcBef>
              <a:spcAft>
                <a:spcPts val="1800"/>
              </a:spcAft>
              <a:defRPr/>
            </a:pPr>
            <a:r>
              <a:rPr lang="en-US" kern="1200" dirty="0"/>
              <a:t>Response to the Gospel (1:4-5)</a:t>
            </a:r>
          </a:p>
          <a:p>
            <a:pPr marL="457200" indent="-457200" eaLnBrk="1" hangingPunct="1">
              <a:lnSpc>
                <a:spcPct val="90000"/>
              </a:lnSpc>
              <a:spcBef>
                <a:spcPts val="0"/>
              </a:spcBef>
              <a:spcAft>
                <a:spcPts val="1800"/>
              </a:spcAft>
              <a:defRPr/>
            </a:pPr>
            <a:r>
              <a:rPr lang="en-US" kern="1200" dirty="0"/>
              <a:t>Joy in the midst of tribulation (1:6)</a:t>
            </a:r>
          </a:p>
          <a:p>
            <a:pPr marL="457200" indent="-457200" eaLnBrk="1" hangingPunct="1">
              <a:lnSpc>
                <a:spcPct val="90000"/>
              </a:lnSpc>
              <a:spcBef>
                <a:spcPts val="0"/>
              </a:spcBef>
              <a:spcAft>
                <a:spcPts val="1800"/>
              </a:spcAft>
              <a:defRPr/>
            </a:pPr>
            <a:r>
              <a:rPr lang="en-US" kern="1200" dirty="0"/>
              <a:t>Example to those in Macedonia and Achaia (1:7)</a:t>
            </a:r>
          </a:p>
          <a:p>
            <a:pPr marL="457200" indent="-457200" eaLnBrk="1" hangingPunct="1">
              <a:lnSpc>
                <a:spcPct val="90000"/>
              </a:lnSpc>
              <a:spcBef>
                <a:spcPts val="0"/>
              </a:spcBef>
              <a:spcAft>
                <a:spcPts val="1800"/>
              </a:spcAft>
              <a:defRPr/>
            </a:pPr>
            <a:r>
              <a:rPr lang="en-US" kern="1200" dirty="0"/>
              <a:t>No formal missionary endeavor (1:8-9a)</a:t>
            </a:r>
          </a:p>
          <a:p>
            <a:pPr marL="457200" indent="-457200" eaLnBrk="1" hangingPunct="1">
              <a:lnSpc>
                <a:spcPct val="90000"/>
              </a:lnSpc>
              <a:spcBef>
                <a:spcPts val="0"/>
              </a:spcBef>
              <a:spcAft>
                <a:spcPts val="1800"/>
              </a:spcAft>
              <a:defRPr/>
            </a:pPr>
            <a:r>
              <a:rPr lang="en-US" kern="1200" dirty="0"/>
              <a:t>Turned from idols (1:9b)</a:t>
            </a:r>
          </a:p>
          <a:p>
            <a:pPr marL="457200" indent="-457200" eaLnBrk="1" hangingPunct="1">
              <a:lnSpc>
                <a:spcPct val="90000"/>
              </a:lnSpc>
              <a:spcBef>
                <a:spcPts val="0"/>
              </a:spcBef>
              <a:spcAft>
                <a:spcPts val="1800"/>
              </a:spcAft>
              <a:defRPr/>
            </a:pPr>
            <a:r>
              <a:rPr lang="en-US" b="1" u="sng" kern="1200" dirty="0">
                <a:solidFill>
                  <a:srgbClr val="FFFFCC"/>
                </a:solidFill>
              </a:rPr>
              <a:t>Eschatological hope (1:10)</a:t>
            </a:r>
            <a:endParaRPr lang="en-US" sz="2800" b="1" u="sng" kern="1200" dirty="0">
              <a:solidFill>
                <a:srgbClr val="FFFFCC"/>
              </a:solidFill>
            </a:endParaRPr>
          </a:p>
        </p:txBody>
      </p:sp>
      <p:pic>
        <p:nvPicPr>
          <p:cNvPr id="4" name="Picture 3">
            <a:extLst>
              <a:ext uri="{FF2B5EF4-FFF2-40B4-BE49-F238E27FC236}">
                <a16:creationId xmlns:a16="http://schemas.microsoft.com/office/drawing/2014/main" id="{D95B51EB-64C6-9081-9609-51D6D2A504C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3605064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D8777A-4407-D8DD-20BD-1B7A6F4A63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9939" name="Rectangle 3"/>
          <p:cNvSpPr>
            <a:spLocks noGrp="1"/>
          </p:cNvSpPr>
          <p:nvPr>
            <p:ph type="body" sz="half" idx="2"/>
          </p:nvPr>
        </p:nvSpPr>
        <p:spPr>
          <a:xfrm>
            <a:off x="609599" y="0"/>
            <a:ext cx="10972799" cy="5105400"/>
          </a:xfrm>
        </p:spPr>
        <p:txBody>
          <a:bodyPr/>
          <a:lstStyle/>
          <a:p>
            <a:pPr marL="0" indent="0" algn="ctr">
              <a:spcBef>
                <a:spcPts val="0"/>
              </a:spcBef>
              <a:spcAft>
                <a:spcPts val="1200"/>
              </a:spcAft>
              <a:buNone/>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4:13-18</a:t>
            </a:r>
          </a:p>
          <a:p>
            <a:pPr marL="0" indent="0" algn="just">
              <a:spcBef>
                <a:spcPts val="0"/>
              </a:spcBef>
              <a:buNone/>
            </a:pP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13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"But we do not want you to be uninformed, brethren, about those who are asleep, so that you will not grieve as do the rest who have no hope.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if we believe that Jesus died and rose again, even so God will bring with Him those who have fallen asleep in Jesus.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this we say to you by the word of the Lord, that we who are alive and remain until the coming of the Lord, will not precede those who have fallen asleep.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the Lord Himself will descend from . . .</a:t>
            </a:r>
          </a:p>
        </p:txBody>
      </p:sp>
    </p:spTree>
    <p:extLst>
      <p:ext uri="{BB962C8B-B14F-4D97-AF65-F5344CB8AC3E}">
        <p14:creationId xmlns:p14="http://schemas.microsoft.com/office/powerpoint/2010/main" val="2474473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ED8777A-4407-D8DD-20BD-1B7A6F4A637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9939" name="Rectangle 3"/>
          <p:cNvSpPr>
            <a:spLocks noGrp="1"/>
          </p:cNvSpPr>
          <p:nvPr>
            <p:ph type="body" sz="half" idx="2"/>
          </p:nvPr>
        </p:nvSpPr>
        <p:spPr>
          <a:xfrm>
            <a:off x="609599" y="0"/>
            <a:ext cx="10972799" cy="5105400"/>
          </a:xfrm>
        </p:spPr>
        <p:txBody>
          <a:bodyPr/>
          <a:lstStyle/>
          <a:p>
            <a:pPr marL="0" indent="0" algn="ctr">
              <a:spcBef>
                <a:spcPts val="0"/>
              </a:spcBef>
              <a:spcAft>
                <a:spcPts val="1200"/>
              </a:spcAft>
              <a:buNone/>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Thessalonians 4:13-18</a:t>
            </a:r>
          </a:p>
          <a:p>
            <a:pPr marL="0" indent="0" algn="just">
              <a:spcBef>
                <a:spcPts val="0"/>
              </a:spcBef>
              <a:buNone/>
            </a:pP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.heaven with a shout, with the voice of </a:t>
            </a:r>
            <a:r>
              <a:rPr lang="en-US" sz="34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archangel and with the trumpet of God, and the dead in Christ will rise first.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we who are alive and remain will be </a:t>
            </a:r>
            <a:r>
              <a:rPr lang="en-US" sz="34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caught up</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together with them in the clouds to meet the Lord in the air, and so we shall always be with the Lord. </a:t>
            </a:r>
            <a:r>
              <a:rPr lang="en-US" sz="34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18 </a:t>
            </a:r>
            <a:r>
              <a:rPr lang="en-US" sz="3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Therefore comfort one another with these words."</a:t>
            </a:r>
          </a:p>
        </p:txBody>
      </p:sp>
    </p:spTree>
    <p:extLst>
      <p:ext uri="{BB962C8B-B14F-4D97-AF65-F5344CB8AC3E}">
        <p14:creationId xmlns:p14="http://schemas.microsoft.com/office/powerpoint/2010/main" val="1705875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2209800" y="228600"/>
            <a:ext cx="7772400" cy="1219200"/>
          </a:xfrm>
        </p:spPr>
        <p:txBody>
          <a:bodyPr/>
          <a:lstStyle/>
          <a:p>
            <a:pPr algn="ctr" eaLnBrk="1" hangingPunct="1"/>
            <a: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Imminent</a:t>
            </a: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b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 Cor 15:51; 1 Thess 4:15)</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16387" name="Rectangle 3"/>
          <p:cNvSpPr>
            <a:spLocks noGrp="1" noChangeArrowheads="1"/>
          </p:cNvSpPr>
          <p:nvPr>
            <p:ph idx="1"/>
          </p:nvPr>
        </p:nvSpPr>
        <p:spPr>
          <a:xfrm>
            <a:off x="1714500" y="1600200"/>
            <a:ext cx="8763000" cy="4114800"/>
          </a:xfrm>
        </p:spPr>
        <p:txBody>
          <a:bodyPr/>
          <a:lstStyle/>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Imminency definition</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James 5:8; 1 Thess 1:10; 1 Cor 1:7; Philip 3:20</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We are to be looking for Jesus Christ and not the Antichrist!</a:t>
            </a:r>
          </a:p>
          <a:p>
            <a:pPr marL="457200" indent="-457200" eaLnBrk="1" hangingPunct="1">
              <a:spcBef>
                <a:spcPts val="0"/>
              </a:spcBef>
              <a:spcAft>
                <a:spcPts val="2400"/>
              </a:spcAft>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Motivator (Holiness, Evangelism)</a:t>
            </a:r>
          </a:p>
        </p:txBody>
      </p:sp>
      <p:pic>
        <p:nvPicPr>
          <p:cNvPr id="4" name="Picture 2">
            <a:extLst>
              <a:ext uri="{FF2B5EF4-FFF2-40B4-BE49-F238E27FC236}">
                <a16:creationId xmlns:a16="http://schemas.microsoft.com/office/drawing/2014/main" id="{9561CFD7-4A67-4A5F-82C5-7EC1306F366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753600" y="76200"/>
            <a:ext cx="18288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Table 4">
            <a:extLst>
              <a:ext uri="{FF2B5EF4-FFF2-40B4-BE49-F238E27FC236}">
                <a16:creationId xmlns:a16="http://schemas.microsoft.com/office/drawing/2014/main" id="{65E2C15E-7BA6-5307-FDAD-A3935DACD47A}"/>
              </a:ext>
            </a:extLst>
          </p:cNvPr>
          <p:cNvGraphicFramePr>
            <a:graphicFrameLocks noGrp="1"/>
          </p:cNvGraphicFramePr>
          <p:nvPr>
            <p:extLst>
              <p:ext uri="{D42A27DB-BD31-4B8C-83A1-F6EECF244321}">
                <p14:modId xmlns:p14="http://schemas.microsoft.com/office/powerpoint/2010/main" val="2960376842"/>
              </p:ext>
            </p:extLst>
          </p:nvPr>
        </p:nvGraphicFramePr>
        <p:xfrm>
          <a:off x="685800" y="1600200"/>
          <a:ext cx="6705600" cy="3566160"/>
        </p:xfrm>
        <a:graphic>
          <a:graphicData uri="http://schemas.openxmlformats.org/drawingml/2006/table">
            <a:tbl>
              <a:tblPr firstRow="1" bandRow="1">
                <a:tableStyleId>{E8B1032C-EA38-4F05-BA0D-38AFFFC7BED3}</a:tableStyleId>
              </a:tblPr>
              <a:tblGrid>
                <a:gridCol w="3352800">
                  <a:extLst>
                    <a:ext uri="{9D8B030D-6E8A-4147-A177-3AD203B41FA5}">
                      <a16:colId xmlns:a16="http://schemas.microsoft.com/office/drawing/2014/main" val="2471753490"/>
                    </a:ext>
                  </a:extLst>
                </a:gridCol>
                <a:gridCol w="3352800">
                  <a:extLst>
                    <a:ext uri="{9D8B030D-6E8A-4147-A177-3AD203B41FA5}">
                      <a16:colId xmlns:a16="http://schemas.microsoft.com/office/drawing/2014/main" val="4163398497"/>
                    </a:ext>
                  </a:extLst>
                </a:gridCol>
              </a:tblGrid>
              <a:tr h="118872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1 THESSALONIANS 1-3</a:t>
                      </a:r>
                      <a:endParaRPr kumimoji="0" lang="en-US" sz="2600"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u="none" strike="noStrike"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rPr>
                        <a:t>1 THESSALONIANS 4-5</a:t>
                      </a:r>
                      <a:endParaRPr kumimoji="0" lang="en-US" sz="2600" b="1" i="0" u="none" strike="noStrike"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lumMod val="85000"/>
                      </a:schemeClr>
                    </a:solidFill>
                  </a:tcPr>
                </a:tc>
                <a:extLst>
                  <a:ext uri="{0D108BD9-81ED-4DB2-BD59-A6C34878D82A}">
                    <a16:rowId xmlns:a16="http://schemas.microsoft.com/office/drawing/2014/main" val="1750457174"/>
                  </a:ext>
                </a:extLst>
              </a:tr>
              <a:tr h="1188720">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600" b="1"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Personal Experience</a:t>
                      </a:r>
                      <a:endParaRPr kumimoji="0" lang="en-US" sz="2600" b="1" i="0"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600" b="1"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rPr>
                        <a:t>Practical Exhortation</a:t>
                      </a:r>
                      <a:endParaRPr kumimoji="0" lang="en-US" sz="2600" b="1" i="0"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extLst>
                  <a:ext uri="{0D108BD9-81ED-4DB2-BD59-A6C34878D82A}">
                    <a16:rowId xmlns:a16="http://schemas.microsoft.com/office/drawing/2014/main" val="2844135064"/>
                  </a:ext>
                </a:extLst>
              </a:tr>
              <a:tr h="1188720">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600" b="1"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Looking Back</a:t>
                      </a:r>
                      <a:endParaRPr kumimoji="0" lang="en-US" sz="2600" b="1" i="0"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600" b="1"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rPr>
                        <a:t>Looking Forward</a:t>
                      </a:r>
                      <a:endParaRPr kumimoji="0" lang="en-US" sz="2600" b="1" i="0"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extLst>
                  <a:ext uri="{0D108BD9-81ED-4DB2-BD59-A6C34878D82A}">
                    <a16:rowId xmlns:a16="http://schemas.microsoft.com/office/drawing/2014/main" val="1311439648"/>
                  </a:ext>
                </a:extLst>
              </a:tr>
            </a:tbl>
          </a:graphicData>
        </a:graphic>
      </p:graphicFrame>
      <p:pic>
        <p:nvPicPr>
          <p:cNvPr id="2" name="Picture 1">
            <a:extLst>
              <a:ext uri="{FF2B5EF4-FFF2-40B4-BE49-F238E27FC236}">
                <a16:creationId xmlns:a16="http://schemas.microsoft.com/office/drawing/2014/main" id="{3607D159-1E0C-F52A-9C5C-FF8A688F1725}"/>
              </a:ext>
            </a:extLst>
          </p:cNvPr>
          <p:cNvPicPr>
            <a:picLocks noChangeAspect="1"/>
          </p:cNvPicPr>
          <p:nvPr/>
        </p:nvPicPr>
        <p:blipFill>
          <a:blip r:embed="rId2"/>
          <a:stretch>
            <a:fillRect/>
          </a:stretch>
        </p:blipFill>
        <p:spPr>
          <a:xfrm>
            <a:off x="8670061" y="1600200"/>
            <a:ext cx="2836139" cy="3657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a:extLst>
              <a:ext uri="{FF2B5EF4-FFF2-40B4-BE49-F238E27FC236}">
                <a16:creationId xmlns:a16="http://schemas.microsoft.com/office/drawing/2014/main" id="{49C4EA9C-41DB-479A-E80E-9719B2B8D8FF}"/>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Structure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A272FE-121C-07C6-A132-AE8D12F49505}"/>
              </a:ext>
            </a:extLst>
          </p:cNvPr>
          <p:cNvPicPr>
            <a:picLocks noChangeAspect="1"/>
          </p:cNvPicPr>
          <p:nvPr/>
        </p:nvPicPr>
        <p:blipFill>
          <a:blip r:embed="rId2"/>
          <a:stretch>
            <a:fillRect/>
          </a:stretch>
        </p:blipFill>
        <p:spPr>
          <a:xfrm>
            <a:off x="0" y="0"/>
            <a:ext cx="12192000" cy="6857999"/>
          </a:xfrm>
          <a:prstGeom prst="rect">
            <a:avLst/>
          </a:prstGeom>
        </p:spPr>
      </p:pic>
      <p:pic>
        <p:nvPicPr>
          <p:cNvPr id="5126" name="Picture 6" descr="http://www.maggiesnotebook.com/wp-content/uploads/2011/08/Apostle_John_3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67881" y="3688080"/>
            <a:ext cx="1056238" cy="1280160"/>
          </a:xfrm>
          <a:prstGeom prst="rect">
            <a:avLst/>
          </a:prstGeom>
          <a:ln>
            <a:solidFill>
              <a:schemeClr val="tx1"/>
            </a:solidFill>
          </a:ln>
        </p:spPr>
      </p:pic>
      <p:sp>
        <p:nvSpPr>
          <p:cNvPr id="3" name="Rectangle 2">
            <a:extLst>
              <a:ext uri="{FF2B5EF4-FFF2-40B4-BE49-F238E27FC236}">
                <a16:creationId xmlns:a16="http://schemas.microsoft.com/office/drawing/2014/main" id="{A240BBFD-3BCA-4D4C-AFB8-F750B1DF6001}"/>
              </a:ext>
            </a:extLst>
          </p:cNvPr>
          <p:cNvSpPr/>
          <p:nvPr/>
        </p:nvSpPr>
        <p:spPr>
          <a:xfrm>
            <a:off x="609599" y="0"/>
            <a:ext cx="10972799" cy="3790781"/>
          </a:xfrm>
          <a:prstGeom prst="rect">
            <a:avLst/>
          </a:prstGeom>
        </p:spPr>
        <p:txBody>
          <a:bodyPr wrap="square">
            <a:spAutoFit/>
          </a:bodyPr>
          <a:lstStyle/>
          <a:p>
            <a:pPr marL="0" marR="0" algn="ctr">
              <a:spcBef>
                <a:spcPts val="0"/>
              </a:spcBef>
              <a:spcAft>
                <a:spcPts val="10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a:t>
            </a:r>
            <a:r>
              <a:rPr lang="en-US" sz="3600" dirty="0">
                <a:solidFill>
                  <a:schemeClr val="bg1"/>
                </a:solidFill>
                <a:effectLst>
                  <a:outerShdw blurRad="38100" dist="38100" dir="2700000" algn="tl">
                    <a:srgbClr val="000000">
                      <a:alpha val="43137"/>
                    </a:srgbClr>
                  </a:outerShdw>
                </a:effectLst>
                <a:latin typeface="Calibri" panose="020F0502020204030204" pitchFamily="34" charset="0"/>
              </a:rPr>
              <a:t> </a:t>
            </a: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14:1–4</a:t>
            </a:r>
          </a:p>
          <a:p>
            <a:pPr marL="0" marR="0" algn="just">
              <a:spcBef>
                <a:spcPts val="0"/>
              </a:spcBef>
              <a:spcAft>
                <a:spcPts val="0"/>
              </a:spcAft>
            </a:pPr>
            <a:r>
              <a:rPr lang="en-US" sz="3200" baseline="30000" dirty="0">
                <a:effectLst>
                  <a:outerShdw blurRad="38100" dist="38100" dir="2700000" algn="tl">
                    <a:srgbClr val="000000">
                      <a:alpha val="43137"/>
                    </a:srgbClr>
                  </a:outerShdw>
                </a:effectLst>
                <a:latin typeface="Calibri" panose="020F0502020204030204" pitchFamily="34" charset="0"/>
              </a:rPr>
              <a:t>1</a:t>
            </a:r>
            <a:r>
              <a:rPr lang="en-US" sz="3200" dirty="0">
                <a:effectLst>
                  <a:outerShdw blurRad="38100" dist="38100" dir="2700000" algn="tl">
                    <a:srgbClr val="000000">
                      <a:alpha val="43137"/>
                    </a:srgbClr>
                  </a:outerShdw>
                </a:effectLst>
                <a:latin typeface="Calibri" panose="020F0502020204030204" pitchFamily="34" charset="0"/>
              </a:rPr>
              <a:t> “Do not let your heart be troubled; believe in God, believe also in Me. </a:t>
            </a:r>
            <a:r>
              <a:rPr lang="en-US" sz="3200" baseline="30000" dirty="0">
                <a:effectLst>
                  <a:outerShdw blurRad="38100" dist="38100" dir="2700000" algn="tl">
                    <a:srgbClr val="000000">
                      <a:alpha val="43137"/>
                    </a:srgbClr>
                  </a:outerShdw>
                </a:effectLst>
                <a:latin typeface="Calibri" panose="020F0502020204030204" pitchFamily="34" charset="0"/>
              </a:rPr>
              <a:t>2</a:t>
            </a:r>
            <a:r>
              <a:rPr lang="en-US" sz="3200" dirty="0">
                <a:effectLst>
                  <a:outerShdw blurRad="38100" dist="38100" dir="2700000" algn="tl">
                    <a:srgbClr val="000000">
                      <a:alpha val="43137"/>
                    </a:srgbClr>
                  </a:outerShdw>
                </a:effectLst>
                <a:latin typeface="Calibri" panose="020F0502020204030204" pitchFamily="34" charset="0"/>
              </a:rPr>
              <a:t> In My Father’s house are many dwelling places; if it were not so, I would have told you; for I go to prepare a place for you. </a:t>
            </a:r>
            <a:r>
              <a:rPr lang="en-US" sz="3200" baseline="30000" dirty="0">
                <a:effectLst>
                  <a:outerShdw blurRad="38100" dist="38100" dir="2700000" algn="tl">
                    <a:srgbClr val="000000">
                      <a:alpha val="43137"/>
                    </a:srgbClr>
                  </a:outerShdw>
                </a:effectLst>
                <a:latin typeface="Calibri" panose="020F0502020204030204" pitchFamily="34" charset="0"/>
              </a:rPr>
              <a:t>3</a:t>
            </a:r>
            <a:r>
              <a:rPr lang="en-US" sz="3200" dirty="0">
                <a:effectLst>
                  <a:outerShdw blurRad="38100" dist="38100" dir="2700000" algn="tl">
                    <a:srgbClr val="000000">
                      <a:alpha val="43137"/>
                    </a:srgbClr>
                  </a:outerShdw>
                </a:effectLst>
                <a:latin typeface="Calibri" panose="020F0502020204030204" pitchFamily="34" charset="0"/>
              </a:rPr>
              <a:t> If I go and prepare a place for you,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I will come again and receive you to Myself</a:t>
            </a:r>
            <a:r>
              <a:rPr lang="en-US" sz="3200" dirty="0">
                <a:effectLst>
                  <a:outerShdw blurRad="38100" dist="38100" dir="2700000" algn="tl">
                    <a:srgbClr val="000000">
                      <a:alpha val="43137"/>
                    </a:srgbClr>
                  </a:outerShdw>
                </a:effectLst>
                <a:latin typeface="Calibri" panose="020F0502020204030204" pitchFamily="34" charset="0"/>
              </a:rPr>
              <a:t>, that where I am, </a:t>
            </a:r>
            <a:r>
              <a:rPr lang="en-US" sz="3200" i="1" dirty="0">
                <a:effectLst>
                  <a:outerShdw blurRad="38100" dist="38100" dir="2700000" algn="tl">
                    <a:srgbClr val="000000">
                      <a:alpha val="43137"/>
                    </a:srgbClr>
                  </a:outerShdw>
                </a:effectLst>
                <a:latin typeface="Calibri" panose="020F0502020204030204" pitchFamily="34" charset="0"/>
              </a:rPr>
              <a:t>there</a:t>
            </a:r>
            <a:r>
              <a:rPr lang="en-US" sz="3200" dirty="0">
                <a:effectLst>
                  <a:outerShdw blurRad="38100" dist="38100" dir="2700000" algn="tl">
                    <a:srgbClr val="000000">
                      <a:alpha val="43137"/>
                    </a:srgbClr>
                  </a:outerShdw>
                </a:effectLst>
                <a:latin typeface="Calibri" panose="020F0502020204030204" pitchFamily="34" charset="0"/>
              </a:rPr>
              <a:t> you may be also. </a:t>
            </a:r>
            <a:r>
              <a:rPr lang="en-US" sz="3200" baseline="30000" dirty="0">
                <a:effectLst>
                  <a:outerShdw blurRad="38100" dist="38100" dir="2700000" algn="tl">
                    <a:srgbClr val="000000">
                      <a:alpha val="43137"/>
                    </a:srgbClr>
                  </a:outerShdw>
                </a:effectLst>
                <a:latin typeface="Calibri" panose="020F0502020204030204" pitchFamily="34" charset="0"/>
              </a:rPr>
              <a:t>4</a:t>
            </a:r>
            <a:r>
              <a:rPr lang="en-US" sz="3200" dirty="0">
                <a:effectLst>
                  <a:outerShdw blurRad="38100" dist="38100" dir="2700000" algn="tl">
                    <a:srgbClr val="000000">
                      <a:alpha val="43137"/>
                    </a:srgbClr>
                  </a:outerShdw>
                </a:effectLst>
                <a:latin typeface="Calibri" panose="020F0502020204030204" pitchFamily="34" charset="0"/>
              </a:rPr>
              <a:t> And you know the way where I am going.” </a:t>
            </a:r>
          </a:p>
        </p:txBody>
      </p:sp>
    </p:spTree>
    <p:extLst>
      <p:ext uri="{BB962C8B-B14F-4D97-AF65-F5344CB8AC3E}">
        <p14:creationId xmlns:p14="http://schemas.microsoft.com/office/powerpoint/2010/main" val="1929439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609600" y="1600200"/>
            <a:ext cx="10972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just" eaLnBrk="1" hangingPunct="1">
              <a:spcBef>
                <a:spcPct val="0"/>
              </a:spcBef>
              <a:buClrTx/>
              <a:buSzTx/>
              <a:buFontTx/>
              <a:buNone/>
            </a:pP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Four criteria may be suggested, any one of which indicates imminence: (1) The passage speaks of Christ’s return as at any moment. (2) The passage speaks of Christ’s return as ‘near,’ without stating any signs that must precede His coming. (3) The passage speaks of Christ’s return as something that gives believers hope and encouragement, without indicating that these believers will suffer tribulation. (4) The passage speaks of Christ’s return as giving hope without relating it to God’s judgment of unbelievers.</a:t>
            </a:r>
            <a: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
        <p:nvSpPr>
          <p:cNvPr id="50179" name="TextBox 3"/>
          <p:cNvSpPr txBox="1">
            <a:spLocks noChangeArrowheads="1"/>
          </p:cNvSpPr>
          <p:nvPr/>
        </p:nvSpPr>
        <p:spPr bwMode="auto">
          <a:xfrm>
            <a:off x="3629025" y="228600"/>
            <a:ext cx="4933950" cy="12157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tx2"/>
              </a:buClr>
              <a:buSzPct val="75000"/>
              <a:buFont typeface="Wingdings" panose="05000000000000000000" pitchFamily="2" charset="2"/>
              <a:buChar char="n"/>
              <a:defRPr sz="3200">
                <a:solidFill>
                  <a:schemeClr val="tx1"/>
                </a:solidFill>
                <a:latin typeface="Times New Roman" panose="02020603050405020304" pitchFamily="18" charset="0"/>
              </a:defRPr>
            </a:lvl1pPr>
            <a:lvl2pPr marL="742950" indent="-285750">
              <a:spcBef>
                <a:spcPct val="20000"/>
              </a:spcBef>
              <a:buClr>
                <a:schemeClr val="folHlink"/>
              </a:buClr>
              <a:buSzPct val="60000"/>
              <a:buFont typeface="Wingdings" panose="05000000000000000000" pitchFamily="2" charset="2"/>
              <a:buChar char="u"/>
              <a:defRPr sz="3200">
                <a:solidFill>
                  <a:schemeClr val="tx1"/>
                </a:solidFill>
                <a:latin typeface="Times New Roman" panose="02020603050405020304" pitchFamily="18" charset="0"/>
              </a:defRPr>
            </a:lvl2pPr>
            <a:lvl3pPr marL="1143000" indent="-228600">
              <a:spcBef>
                <a:spcPct val="20000"/>
              </a:spcBef>
              <a:buClr>
                <a:schemeClr val="tx2"/>
              </a:buClr>
              <a:buSzPct val="60000"/>
              <a:buFont typeface="Wingdings" panose="05000000000000000000" pitchFamily="2" charset="2"/>
              <a:buChar char="t"/>
              <a:defRPr sz="3200">
                <a:solidFill>
                  <a:schemeClr val="tx1"/>
                </a:solidFill>
                <a:latin typeface="Times New Roman" panose="02020603050405020304" pitchFamily="18" charset="0"/>
              </a:defRPr>
            </a:lvl3pPr>
            <a:lvl4pPr marL="1600200" indent="-228600">
              <a:spcBef>
                <a:spcPct val="20000"/>
              </a:spcBef>
              <a:buClr>
                <a:schemeClr val="tx1"/>
              </a:buClr>
              <a:buSzPct val="100000"/>
              <a:buChar char="•"/>
              <a:defRPr sz="3200">
                <a:solidFill>
                  <a:schemeClr val="tx1"/>
                </a:solidFill>
                <a:latin typeface="Times New Roman" panose="02020603050405020304" pitchFamily="18" charset="0"/>
              </a:defRPr>
            </a:lvl4pPr>
            <a:lvl5pPr marL="2057400" indent="-228600">
              <a:spcBef>
                <a:spcPct val="20000"/>
              </a:spcBef>
              <a:buClr>
                <a:schemeClr val="tx1"/>
              </a:buClr>
              <a:buSzPct val="100000"/>
              <a:buChar char="–"/>
              <a:defRPr sz="32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1"/>
              </a:buClr>
              <a:buSzPct val="100000"/>
              <a:buChar char="–"/>
              <a:defRPr sz="3200">
                <a:solidFill>
                  <a:schemeClr val="tx1"/>
                </a:solidFill>
                <a:latin typeface="Times New Roman" panose="02020603050405020304" pitchFamily="18" charset="0"/>
              </a:defRPr>
            </a:lvl9pPr>
          </a:lstStyle>
          <a:p>
            <a:pPr algn="ctr" eaLnBrk="1" hangingPunct="1">
              <a:spcBef>
                <a:spcPct val="0"/>
              </a:spcBef>
              <a:spcAft>
                <a:spcPts val="600"/>
              </a:spcAft>
              <a:buClrTx/>
              <a:buSzTx/>
              <a:buFontTx/>
              <a:buNone/>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Wayne Brindle</a:t>
            </a:r>
          </a:p>
          <a:p>
            <a:pPr algn="ctr" eaLnBrk="1" hangingPunct="1">
              <a:spcBef>
                <a:spcPct val="0"/>
              </a:spcBef>
              <a:buClrTx/>
              <a:buSzTx/>
              <a:buFontTx/>
              <a:buNone/>
            </a:pP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"Biblical Evidence for the Imminence of the Rapture," </a:t>
            </a:r>
            <a:r>
              <a:rPr lang="en-US" sz="1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Bibliotheca Sacra</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158, no. 630 (April-June 2001): 138-51.</a:t>
            </a:r>
            <a:r>
              <a:rPr lang="en-US" alt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pic>
        <p:nvPicPr>
          <p:cNvPr id="5" name="Picture 4">
            <a:extLst>
              <a:ext uri="{FF2B5EF4-FFF2-40B4-BE49-F238E27FC236}">
                <a16:creationId xmlns:a16="http://schemas.microsoft.com/office/drawing/2014/main" id="{6D5AF9A7-AEAC-44B8-88C3-411AE05D107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09600" y="76200"/>
            <a:ext cx="822960" cy="1097280"/>
          </a:xfrm>
          <a:prstGeom prst="rect">
            <a:avLst/>
          </a:prstGeom>
          <a:ln>
            <a:solidFill>
              <a:schemeClr val="tx1"/>
            </a:solidFill>
          </a:ln>
        </p:spPr>
      </p:pic>
    </p:spTree>
    <p:extLst>
      <p:ext uri="{BB962C8B-B14F-4D97-AF65-F5344CB8AC3E}">
        <p14:creationId xmlns:p14="http://schemas.microsoft.com/office/powerpoint/2010/main" val="29873504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2A768F-E806-A1B2-AB32-92B3AEA54FA5}"/>
              </a:ext>
            </a:extLst>
          </p:cNvPr>
          <p:cNvPicPr>
            <a:picLocks noChangeAspect="1"/>
          </p:cNvPicPr>
          <p:nvPr/>
        </p:nvPicPr>
        <p:blipFill>
          <a:blip r:embed="rId2"/>
          <a:stretch>
            <a:fillRect/>
          </a:stretch>
        </p:blipFill>
        <p:spPr>
          <a:xfrm>
            <a:off x="2001823" y="228600"/>
            <a:ext cx="8188355" cy="6400800"/>
          </a:xfrm>
          <a:prstGeom prst="rect">
            <a:avLst/>
          </a:prstGeom>
          <a:ln>
            <a:solidFill>
              <a:schemeClr val="tx1"/>
            </a:solid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76200"/>
            <a:ext cx="778498"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Content Placeholder 1"/>
          <p:cNvSpPr>
            <a:spLocks noGrp="1"/>
          </p:cNvSpPr>
          <p:nvPr>
            <p:ph idx="1"/>
          </p:nvPr>
        </p:nvSpPr>
        <p:spPr>
          <a:xfrm>
            <a:off x="609600" y="1600200"/>
            <a:ext cx="10972800" cy="5039618"/>
          </a:xfrm>
        </p:spPr>
        <p:txBody>
          <a:bodyPr/>
          <a:lstStyle/>
          <a:p>
            <a:pPr marL="0" indent="0" algn="just" eaLnBrk="1" hangingPunct="1">
              <a:spcBef>
                <a:spcPts val="0"/>
              </a:spcBef>
              <a:buNone/>
              <a:defRPr/>
            </a:pPr>
            <a:r>
              <a:rPr lang="en-US" altLang="en-US"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THE IMMINENT RETURN OF CHRIST. Whether it be that coming of Christ to the earth in glory when Israel is to be delivered or that coming into the air to receive His Bride, the coming is imminent. Scripture which directs Israel in the tribulation, which time is terminated by the glorious return of Christ as their judge and Deliverer, warns her to </a:t>
            </a:r>
            <a:r>
              <a:rPr lang="en-US" b="1" u="sng" dirty="0">
                <a:solidFill>
                  <a:srgbClr val="FFFFCC"/>
                </a:solidFill>
                <a:effectLst>
                  <a:outerShdw blurRad="38100" dist="38100" dir="2700000" algn="tl">
                    <a:srgbClr val="000000">
                      <a:alpha val="43137"/>
                    </a:srgbClr>
                  </a:outerShdw>
                </a:effectLst>
              </a:rPr>
              <a:t>watch</a:t>
            </a:r>
            <a:r>
              <a:rPr lang="en-US" dirty="0">
                <a:effectLst>
                  <a:outerShdw blurRad="38100" dist="38100" dir="2700000" algn="tl">
                    <a:srgbClr val="000000">
                      <a:alpha val="43137"/>
                    </a:srgbClr>
                  </a:outerShdw>
                </a:effectLst>
              </a:rPr>
              <a:t>, for He will then come ‘as a thief in the night’ (cf. Matt. 24:32–25:13; 1 Thess. 5:1–8; 2 Pet. 3:8, 10). Over against this, the Church is instructed to </a:t>
            </a:r>
            <a:r>
              <a:rPr lang="en-US" b="1" u="sng" dirty="0">
                <a:solidFill>
                  <a:srgbClr val="FFFFCC"/>
                </a:solidFill>
                <a:effectLst>
                  <a:outerShdw blurRad="38100" dist="38100" dir="2700000" algn="tl">
                    <a:srgbClr val="000000">
                      <a:alpha val="43137"/>
                    </a:srgbClr>
                  </a:outerShdw>
                </a:effectLst>
              </a:rPr>
              <a:t>wait</a:t>
            </a:r>
            <a:r>
              <a:rPr lang="en-US" dirty="0">
                <a:effectLst>
                  <a:outerShdw blurRad="38100" dist="38100" dir="2700000" algn="tl">
                    <a:srgbClr val="000000">
                      <a:alpha val="43137"/>
                    </a:srgbClr>
                  </a:outerShdw>
                </a:effectLst>
              </a:rPr>
              <a:t> and to look for His return for her (1 Thess. 1:9–10; Titus 2:13; Heb. 9:28). </a:t>
            </a:r>
            <a:r>
              <a:rPr lang="en-US" sz="3200" dirty="0">
                <a:effectLst>
                  <a:outerShdw blurRad="38100" dist="38100" dir="2700000" algn="tl">
                    <a:srgbClr val="000000">
                      <a:alpha val="43137"/>
                    </a:srgbClr>
                  </a:outerShdw>
                </a:effectLst>
              </a:rPr>
              <a:t>In both instances the return of Christ is unannounced . . . </a:t>
            </a:r>
            <a:endParaRPr lang="en-US" dirty="0">
              <a:effectLst>
                <a:outerShdw blurRad="38100" dist="38100" dir="2700000" algn="tl">
                  <a:srgbClr val="000000">
                    <a:alpha val="43137"/>
                  </a:srgbClr>
                </a:outerShdw>
              </a:effectLst>
            </a:endParaRPr>
          </a:p>
        </p:txBody>
      </p:sp>
      <p:sp>
        <p:nvSpPr>
          <p:cNvPr id="5" name="Rectangle 4"/>
          <p:cNvSpPr/>
          <p:nvPr/>
        </p:nvSpPr>
        <p:spPr>
          <a:xfrm>
            <a:off x="4160087" y="218182"/>
            <a:ext cx="3871829" cy="923330"/>
          </a:xfrm>
          <a:prstGeom prst="rect">
            <a:avLst/>
          </a:prstGeom>
        </p:spPr>
        <p:txBody>
          <a:bodyPr wrap="none">
            <a:spAutoFit/>
          </a:bodyP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p>
          <a:p>
            <a:pPr algn="ctr">
              <a:defRPr/>
            </a:pPr>
            <a:r>
              <a:rPr lang="en-US" sz="1800" i="1"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Systematic Theology</a:t>
            </a:r>
            <a:r>
              <a:rPr lang="en-US" sz="18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Vol. 4, p. 367</a:t>
            </a:r>
          </a:p>
        </p:txBody>
      </p:sp>
    </p:spTree>
    <p:extLst>
      <p:ext uri="{BB962C8B-B14F-4D97-AF65-F5344CB8AC3E}">
        <p14:creationId xmlns:p14="http://schemas.microsoft.com/office/powerpoint/2010/main" val="15757280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09600" y="1600200"/>
            <a:ext cx="10972800" cy="3048000"/>
          </a:xfrm>
        </p:spPr>
        <p:txBody>
          <a:bodyPr/>
          <a:lstStyle/>
          <a:p>
            <a:pPr marL="0" indent="0" algn="just" eaLnBrk="1" hangingPunct="1">
              <a:spcBef>
                <a:spcPts val="0"/>
              </a:spcBef>
              <a:buNone/>
              <a:defRPr/>
            </a:pPr>
            <a:r>
              <a:rPr lang="en-US" altLang="en-US" sz="3400" dirty="0">
                <a:effectLst>
                  <a:outerShdw blurRad="38100" dist="38100" dir="2700000" algn="tl">
                    <a:srgbClr val="000000">
                      <a:alpha val="43137"/>
                    </a:srgbClr>
                  </a:outerShdw>
                </a:effectLst>
              </a:rPr>
              <a:t>. . .</a:t>
            </a:r>
            <a:r>
              <a:rPr lang="en-US" sz="3400" dirty="0">
                <a:effectLst>
                  <a:outerShdw blurRad="38100" dist="38100" dir="2700000" algn="tl">
                    <a:srgbClr val="000000">
                      <a:alpha val="43137"/>
                    </a:srgbClr>
                  </a:outerShdw>
                </a:effectLst>
              </a:rPr>
              <a:t> and therefore impending, within the period to which each event belongs. The return of Christ for His Church was not impending in Old Testament days; nor is the glorious appearing impending until the tribulation (2 Thess. 2:3).”</a:t>
            </a:r>
          </a:p>
        </p:txBody>
      </p:sp>
      <p:sp>
        <p:nvSpPr>
          <p:cNvPr id="7" name="Rectangle 6">
            <a:extLst>
              <a:ext uri="{FF2B5EF4-FFF2-40B4-BE49-F238E27FC236}">
                <a16:creationId xmlns:a16="http://schemas.microsoft.com/office/drawing/2014/main" id="{FD614B1D-47CB-46CB-8287-B9FABD547CF6}"/>
              </a:ext>
            </a:extLst>
          </p:cNvPr>
          <p:cNvSpPr/>
          <p:nvPr/>
        </p:nvSpPr>
        <p:spPr>
          <a:xfrm>
            <a:off x="4160087" y="218182"/>
            <a:ext cx="3871829" cy="923330"/>
          </a:xfrm>
          <a:prstGeom prst="rect">
            <a:avLst/>
          </a:prstGeom>
        </p:spPr>
        <p:txBody>
          <a:bodyPr wrap="none">
            <a:spAutoFit/>
          </a:bodyPr>
          <a:lstStyle/>
          <a:p>
            <a:pPr algn="ctr">
              <a:defRPr/>
            </a:pPr>
            <a:r>
              <a:rPr 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p>
          <a:p>
            <a:pPr algn="ctr">
              <a:defRPr/>
            </a:pPr>
            <a:r>
              <a:rPr lang="en-US" sz="1800" i="1"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Systematic Theology</a:t>
            </a:r>
            <a:r>
              <a:rPr lang="en-US" sz="1800" dirty="0">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 Vol. 4, p. 367</a:t>
            </a:r>
          </a:p>
        </p:txBody>
      </p:sp>
      <p:pic>
        <p:nvPicPr>
          <p:cNvPr id="3" name="Picture 2" descr="http://t1.gstatic.com/images?q=tbn:ANd9GcQxv3vyi4YqgamHAJTIgWkNJkLqWWIuAG2pkecTpX67vjz6XE96Kw">
            <a:extLst>
              <a:ext uri="{FF2B5EF4-FFF2-40B4-BE49-F238E27FC236}">
                <a16:creationId xmlns:a16="http://schemas.microsoft.com/office/drawing/2014/main" id="{AA9F2E3C-DCF7-2A66-2F9D-B36E016370FE}"/>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76200"/>
            <a:ext cx="778498"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0937517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type="body" idx="1"/>
          </p:nvPr>
        </p:nvSpPr>
        <p:spPr>
          <a:xfrm>
            <a:off x="609600" y="1600203"/>
            <a:ext cx="10972800" cy="3733797"/>
          </a:xfrm>
        </p:spPr>
        <p:txBody>
          <a:bodyPr/>
          <a:lstStyle/>
          <a:p>
            <a:pPr marL="0" indent="0" algn="just" eaLnBrk="1" hangingPunct="1">
              <a:buNone/>
              <a:defRPr/>
            </a:pPr>
            <a:r>
              <a:rPr lang="en-US" dirty="0">
                <a:effectLst>
                  <a:outerShdw blurRad="38100" dist="38100" dir="2700000" algn="tl">
                    <a:srgbClr val="000000">
                      <a:alpha val="43137"/>
                    </a:srgbClr>
                  </a:outerShdw>
                </a:effectLst>
              </a:rPr>
              <a:t>“It is significant that Paul in such a brief period of ministry not only led them out of darkness into the light in the gospel, but also faithfully preached to them the truth of the coming of the Lord. By contrast today, some folks who go to church year after year never hear the precious truth that Christ who came to Bethlehem so long ago is coming again and that we can be looking for that wonderful return of the Lord for His own. So, in verse 10 he reminds the believers in Thessalonica that they not only have turned to God from idols to serve the living and true God—a present work—but they also have a new hope for . . .</a:t>
            </a:r>
          </a:p>
        </p:txBody>
      </p:sp>
      <p:pic>
        <p:nvPicPr>
          <p:cNvPr id="3" name="Picture 2" descr="A person wearing glasses and smiling at the camera&#10;&#10;Description generated with very high confidence">
            <a:extLst>
              <a:ext uri="{FF2B5EF4-FFF2-40B4-BE49-F238E27FC236}">
                <a16:creationId xmlns:a16="http://schemas.microsoft.com/office/drawing/2014/main" id="{014E1AD3-C066-47F0-9EA5-C2DB78BBE5E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21920"/>
            <a:ext cx="774883" cy="914400"/>
          </a:xfrm>
          <a:prstGeom prst="rect">
            <a:avLst/>
          </a:prstGeom>
          <a:ln>
            <a:solidFill>
              <a:schemeClr val="tx1"/>
            </a:solidFill>
          </a:ln>
        </p:spPr>
      </p:pic>
      <p:sp>
        <p:nvSpPr>
          <p:cNvPr id="2" name="Rectangle 1">
            <a:extLst>
              <a:ext uri="{FF2B5EF4-FFF2-40B4-BE49-F238E27FC236}">
                <a16:creationId xmlns:a16="http://schemas.microsoft.com/office/drawing/2014/main" id="{7797E9C7-3384-4043-8FE1-DFEF58A0D4FC}"/>
              </a:ext>
            </a:extLst>
          </p:cNvPr>
          <p:cNvSpPr/>
          <p:nvPr/>
        </p:nvSpPr>
        <p:spPr>
          <a:xfrm>
            <a:off x="3048000" y="235803"/>
            <a:ext cx="6096000" cy="1092607"/>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John Walvoord</a:t>
            </a:r>
          </a:p>
          <a:p>
            <a:pPr algn="ctr"/>
            <a:r>
              <a:rPr lang="en-US" i="1" dirty="0">
                <a:effectLst>
                  <a:outerShdw blurRad="38100" dist="38100" dir="2700000" algn="tl">
                    <a:srgbClr val="000000">
                      <a:alpha val="43137"/>
                    </a:srgbClr>
                  </a:outerShdw>
                </a:effectLst>
                <a:latin typeface="Calibri" panose="020F0502020204030204" pitchFamily="34" charset="0"/>
                <a:ea typeface="+mj-ea"/>
                <a:cs typeface="+mj-cs"/>
              </a:rPr>
              <a:t>The Thessalonian Epistles, </a:t>
            </a:r>
            <a:r>
              <a:rPr lang="en-US" dirty="0">
                <a:effectLst>
                  <a:outerShdw blurRad="38100" dist="38100" dir="2700000" algn="tl">
                    <a:srgbClr val="000000">
                      <a:alpha val="43137"/>
                    </a:srgbClr>
                  </a:outerShdw>
                </a:effectLst>
                <a:latin typeface="Calibri" panose="020F0502020204030204" pitchFamily="34" charset="0"/>
                <a:ea typeface="+mj-ea"/>
                <a:cs typeface="+mj-cs"/>
              </a:rPr>
              <a:t>17</a:t>
            </a:r>
          </a:p>
        </p:txBody>
      </p:sp>
    </p:spTree>
    <p:extLst>
      <p:ext uri="{BB962C8B-B14F-4D97-AF65-F5344CB8AC3E}">
        <p14:creationId xmlns:p14="http://schemas.microsoft.com/office/powerpoint/2010/main" val="2498236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3"/>
          <p:cNvSpPr>
            <a:spLocks noGrp="1" noChangeArrowheads="1"/>
          </p:cNvSpPr>
          <p:nvPr>
            <p:ph type="body" idx="1"/>
          </p:nvPr>
        </p:nvSpPr>
        <p:spPr>
          <a:xfrm>
            <a:off x="609600" y="1600203"/>
            <a:ext cx="10972800" cy="3733797"/>
          </a:xfrm>
        </p:spPr>
        <p:txBody>
          <a:bodyPr/>
          <a:lstStyle/>
          <a:p>
            <a:pPr marL="0" indent="0" algn="just" eaLnBrk="1" hangingPunct="1">
              <a:buNone/>
              <a:defRPr/>
            </a:pPr>
            <a:r>
              <a:rPr lang="en-US" dirty="0">
                <a:effectLst>
                  <a:outerShdw blurRad="38100" dist="38100" dir="2700000" algn="tl">
                    <a:srgbClr val="000000">
                      <a:alpha val="43137"/>
                    </a:srgbClr>
                  </a:outerShdw>
                </a:effectLst>
              </a:rPr>
              <a:t>. . .the future: ‘And to wait for His Son from heaven. The word ‘wait’ is in the present tense. They had turned to God in one act, but there remained the constant, day by day expectation. In other words, they were constantly looking for the return of the Lord, the coming of the Lord for His saints.”</a:t>
            </a:r>
          </a:p>
        </p:txBody>
      </p:sp>
      <p:sp>
        <p:nvSpPr>
          <p:cNvPr id="2" name="Rectangle 1">
            <a:extLst>
              <a:ext uri="{FF2B5EF4-FFF2-40B4-BE49-F238E27FC236}">
                <a16:creationId xmlns:a16="http://schemas.microsoft.com/office/drawing/2014/main" id="{7797E9C7-3384-4043-8FE1-DFEF58A0D4FC}"/>
              </a:ext>
            </a:extLst>
          </p:cNvPr>
          <p:cNvSpPr/>
          <p:nvPr/>
        </p:nvSpPr>
        <p:spPr>
          <a:xfrm>
            <a:off x="3048000" y="235803"/>
            <a:ext cx="6096000" cy="1092607"/>
          </a:xfrm>
          <a:prstGeom prst="rect">
            <a:avLst/>
          </a:prstGeom>
        </p:spPr>
        <p:txBody>
          <a:bodyPr>
            <a:spAutoFit/>
          </a:bodyPr>
          <a:lstStyle/>
          <a:p>
            <a:pPr algn="ctr">
              <a:spcAft>
                <a:spcPts val="600"/>
              </a:spcAft>
            </a:pP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mj-cs"/>
              </a:rPr>
              <a:t>Dr. John Walvoord</a:t>
            </a:r>
          </a:p>
          <a:p>
            <a:pPr algn="ctr"/>
            <a:r>
              <a:rPr lang="en-US" i="1" dirty="0">
                <a:effectLst>
                  <a:outerShdw blurRad="38100" dist="38100" dir="2700000" algn="tl">
                    <a:srgbClr val="000000">
                      <a:alpha val="43137"/>
                    </a:srgbClr>
                  </a:outerShdw>
                </a:effectLst>
                <a:latin typeface="Calibri" panose="020F0502020204030204" pitchFamily="34" charset="0"/>
                <a:ea typeface="+mj-ea"/>
                <a:cs typeface="+mj-cs"/>
              </a:rPr>
              <a:t>The Thessalonian Epistles, </a:t>
            </a:r>
            <a:r>
              <a:rPr lang="en-US" dirty="0">
                <a:effectLst>
                  <a:outerShdw blurRad="38100" dist="38100" dir="2700000" algn="tl">
                    <a:srgbClr val="000000">
                      <a:alpha val="43137"/>
                    </a:srgbClr>
                  </a:outerShdw>
                </a:effectLst>
                <a:latin typeface="Calibri" panose="020F0502020204030204" pitchFamily="34" charset="0"/>
                <a:ea typeface="+mj-ea"/>
                <a:cs typeface="+mj-cs"/>
              </a:rPr>
              <a:t>17</a:t>
            </a:r>
          </a:p>
        </p:txBody>
      </p:sp>
      <p:pic>
        <p:nvPicPr>
          <p:cNvPr id="4" name="Picture 3" descr="A person wearing glasses and smiling at the camera&#10;&#10;Description generated with very high confidence">
            <a:extLst>
              <a:ext uri="{FF2B5EF4-FFF2-40B4-BE49-F238E27FC236}">
                <a16:creationId xmlns:a16="http://schemas.microsoft.com/office/drawing/2014/main" id="{C72F2057-6020-67E6-3A28-72F4C53DD07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121920"/>
            <a:ext cx="774883" cy="914400"/>
          </a:xfrm>
          <a:prstGeom prst="rect">
            <a:avLst/>
          </a:prstGeom>
          <a:ln>
            <a:solidFill>
              <a:schemeClr val="tx1"/>
            </a:solidFill>
          </a:ln>
        </p:spPr>
      </p:pic>
    </p:spTree>
    <p:extLst>
      <p:ext uri="{BB962C8B-B14F-4D97-AF65-F5344CB8AC3E}">
        <p14:creationId xmlns:p14="http://schemas.microsoft.com/office/powerpoint/2010/main" val="1360258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62AE92CD-D7C3-4811-B78A-FC7F1BC2723F}"/>
              </a:ext>
            </a:extLst>
          </p:cNvPr>
          <p:cNvSpPr>
            <a:spLocks noGrp="1" noChangeArrowheads="1"/>
          </p:cNvSpPr>
          <p:nvPr>
            <p:ph type="title" idx="4294967295"/>
          </p:nvPr>
        </p:nvSpPr>
        <p:spPr>
          <a:xfrm>
            <a:off x="2209800" y="195020"/>
            <a:ext cx="7772400" cy="762000"/>
          </a:xfrm>
        </p:spPr>
        <p:txBody>
          <a:bodyPr/>
          <a:lstStyle/>
          <a:p>
            <a:pPr algn="ctr"/>
            <a:r>
              <a:rPr lang="en-US" altLang="en-US" sz="3400" dirty="0"/>
              <a:t>God’s Resurrection Program</a:t>
            </a:r>
          </a:p>
        </p:txBody>
      </p:sp>
      <p:pic>
        <p:nvPicPr>
          <p:cNvPr id="2" name="Picture 1">
            <a:extLst>
              <a:ext uri="{FF2B5EF4-FFF2-40B4-BE49-F238E27FC236}">
                <a16:creationId xmlns:a16="http://schemas.microsoft.com/office/drawing/2014/main" id="{EF876367-5F08-4823-BAFD-729EE69F89D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1752600" y="1371600"/>
            <a:ext cx="8686800" cy="4495800"/>
          </a:xfrm>
          <a:prstGeom prst="rect">
            <a:avLst/>
          </a:prstGeom>
          <a:solidFill>
            <a:schemeClr val="bg1">
              <a:lumMod val="50000"/>
            </a:schemeClr>
          </a:solidFill>
          <a:ln>
            <a:solidFill>
              <a:schemeClr val="tx1"/>
            </a:solidFill>
          </a:ln>
        </p:spPr>
      </p:pic>
    </p:spTree>
    <p:extLst>
      <p:ext uri="{BB962C8B-B14F-4D97-AF65-F5344CB8AC3E}">
        <p14:creationId xmlns:p14="http://schemas.microsoft.com/office/powerpoint/2010/main" val="39720805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E48FE6-FDF4-CC10-0BED-406561A0C480}"/>
              </a:ext>
            </a:extLst>
          </p:cNvPr>
          <p:cNvPicPr>
            <a:picLocks noChangeAspect="1"/>
          </p:cNvPicPr>
          <p:nvPr/>
        </p:nvPicPr>
        <p:blipFill>
          <a:blip r:embed="rId2"/>
          <a:stretch>
            <a:fillRect/>
          </a:stretch>
        </p:blipFill>
        <p:spPr>
          <a:xfrm>
            <a:off x="1646190" y="137160"/>
            <a:ext cx="8899621" cy="6583680"/>
          </a:xfrm>
          <a:prstGeom prst="rect">
            <a:avLst/>
          </a:prstGeom>
        </p:spPr>
      </p:pic>
    </p:spTree>
    <p:extLst>
      <p:ext uri="{BB962C8B-B14F-4D97-AF65-F5344CB8AC3E}">
        <p14:creationId xmlns:p14="http://schemas.microsoft.com/office/powerpoint/2010/main" val="1110841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714500" y="228600"/>
            <a:ext cx="8763000" cy="1143000"/>
          </a:xfrm>
        </p:spPr>
        <p:txBody>
          <a:bodyPr/>
          <a:lstStyle/>
          <a:p>
            <a:pPr algn="ctr" eaLnBrk="1" hangingPunct="1"/>
            <a: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Promised Exemption from Divine Wrath</a:t>
            </a:r>
          </a:p>
        </p:txBody>
      </p:sp>
      <p:sp>
        <p:nvSpPr>
          <p:cNvPr id="23555" name="Rectangle 3"/>
          <p:cNvSpPr>
            <a:spLocks noGrp="1" noChangeArrowheads="1"/>
          </p:cNvSpPr>
          <p:nvPr>
            <p:ph idx="1"/>
          </p:nvPr>
        </p:nvSpPr>
        <p:spPr>
          <a:xfrm>
            <a:off x="609600" y="1600200"/>
            <a:ext cx="10972800" cy="2778125"/>
          </a:xfrm>
        </p:spPr>
        <p:txBody>
          <a:bodyPr/>
          <a:lstStyle/>
          <a:p>
            <a:pPr marL="457200" indent="-457200" eaLnBrk="1" hangingPunct="1">
              <a:spcBef>
                <a:spcPts val="0"/>
              </a:spcBef>
              <a:spcAft>
                <a:spcPts val="3600"/>
              </a:spcAf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promise (1 Thess 1:10; 5:9; Rom 5:9; 8:1; Rev 3:10)</a:t>
            </a:r>
          </a:p>
          <a:p>
            <a:pPr marL="457200" indent="-457200" eaLnBrk="1" hangingPunct="1">
              <a:spcBef>
                <a:spcPts val="0"/>
              </a:spcBef>
              <a:spcAft>
                <a:spcPts val="3600"/>
              </a:spcAft>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Tribulation = divine wrath (Rev 6:16-17; 11:18; 15:1, 7; 16:1, 19)</a:t>
            </a:r>
          </a:p>
        </p:txBody>
      </p:sp>
      <p:pic>
        <p:nvPicPr>
          <p:cNvPr id="4" name="Picture 3">
            <a:extLst>
              <a:ext uri="{FF2B5EF4-FFF2-40B4-BE49-F238E27FC236}">
                <a16:creationId xmlns:a16="http://schemas.microsoft.com/office/drawing/2014/main" id="{ED767283-BEF4-4FC8-9A04-B81D579E933D}"/>
              </a:ext>
            </a:extLst>
          </p:cNvPr>
          <p:cNvPicPr>
            <a:picLocks noChangeAspect="1"/>
          </p:cNvPicPr>
          <p:nvPr/>
        </p:nvPicPr>
        <p:blipFill>
          <a:blip r:embed="rId2"/>
          <a:stretch>
            <a:fillRect/>
          </a:stretch>
        </p:blipFill>
        <p:spPr>
          <a:xfrm>
            <a:off x="3437914" y="3949982"/>
            <a:ext cx="5316173" cy="260321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dirty="0"/>
              <a:t>Personal (1</a:t>
            </a:r>
            <a:r>
              <a:rPr lang="en-US" sz="2800" dirty="0">
                <a:cs typeface="Calibri" panose="020F0502020204030204" pitchFamily="34" charset="0"/>
              </a:rPr>
              <a:t>–3)</a:t>
            </a:r>
          </a:p>
          <a:p>
            <a:pPr lvl="1" eaLnBrk="1" hangingPunct="1">
              <a:spcBef>
                <a:spcPts val="0"/>
              </a:spcBef>
              <a:spcAft>
                <a:spcPts val="1800"/>
              </a:spcAft>
              <a:defRPr/>
            </a:pPr>
            <a:r>
              <a:rPr lang="en-US" sz="2800" dirty="0"/>
              <a:t>Genuine conversion (1)</a:t>
            </a:r>
          </a:p>
          <a:p>
            <a:pPr lvl="1" eaLnBrk="1" hangingPunct="1">
              <a:spcBef>
                <a:spcPts val="0"/>
              </a:spcBef>
              <a:spcAft>
                <a:spcPts val="1800"/>
              </a:spcAft>
              <a:defRPr/>
            </a:pPr>
            <a:r>
              <a:rPr lang="en-US" sz="2800" dirty="0"/>
              <a:t>Impure motives (2:1-16)</a:t>
            </a:r>
          </a:p>
          <a:p>
            <a:pPr lvl="1" eaLnBrk="1" hangingPunct="1">
              <a:spcBef>
                <a:spcPts val="0"/>
              </a:spcBef>
              <a:spcAft>
                <a:spcPts val="1800"/>
              </a:spcAft>
              <a:defRPr/>
            </a:pPr>
            <a:r>
              <a:rPr lang="en-US" sz="2800" dirty="0"/>
              <a:t>Lack of concern (2:17</a:t>
            </a:r>
            <a:r>
              <a:rPr lang="en-US" sz="2800" dirty="0">
                <a:cs typeface="Calibri" panose="020F0502020204030204" pitchFamily="34" charset="0"/>
              </a:rPr>
              <a:t>–3:13)</a:t>
            </a:r>
            <a:endParaRPr lang="en-US" sz="2800" dirty="0"/>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198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dirty="0"/>
              <a:t>Practical (4–5)</a:t>
            </a:r>
          </a:p>
          <a:p>
            <a:pPr lvl="1" eaLnBrk="1" hangingPunct="1">
              <a:lnSpc>
                <a:spcPct val="90000"/>
              </a:lnSpc>
              <a:spcBef>
                <a:spcPts val="0"/>
              </a:spcBef>
              <a:spcAft>
                <a:spcPts val="1800"/>
              </a:spcAft>
              <a:defRPr/>
            </a:pPr>
            <a:r>
              <a:rPr lang="en-US" sz="2800" dirty="0"/>
              <a:t>Immorality (4:1-8)</a:t>
            </a:r>
          </a:p>
          <a:p>
            <a:pPr lvl="1" eaLnBrk="1" hangingPunct="1">
              <a:lnSpc>
                <a:spcPct val="90000"/>
              </a:lnSpc>
              <a:spcBef>
                <a:spcPts val="0"/>
              </a:spcBef>
              <a:spcAft>
                <a:spcPts val="1800"/>
              </a:spcAft>
              <a:defRPr/>
            </a:pPr>
            <a:r>
              <a:rPr lang="en-US" sz="2800" dirty="0"/>
              <a:t>Laziness (4:9-12)</a:t>
            </a:r>
          </a:p>
          <a:p>
            <a:pPr lvl="1" eaLnBrk="1" hangingPunct="1">
              <a:lnSpc>
                <a:spcPct val="90000"/>
              </a:lnSpc>
              <a:spcBef>
                <a:spcPts val="0"/>
              </a:spcBef>
              <a:spcAft>
                <a:spcPts val="1800"/>
              </a:spcAft>
              <a:defRPr/>
            </a:pPr>
            <a:r>
              <a:rPr lang="en-US" sz="2800" dirty="0"/>
              <a:t>Eschatology (4:13–5:11)</a:t>
            </a:r>
          </a:p>
          <a:p>
            <a:pPr lvl="1" eaLnBrk="1" hangingPunct="1">
              <a:lnSpc>
                <a:spcPct val="90000"/>
              </a:lnSpc>
              <a:spcBef>
                <a:spcPts val="0"/>
              </a:spcBef>
              <a:spcAft>
                <a:spcPts val="1800"/>
              </a:spcAft>
              <a:defRPr/>
            </a:pPr>
            <a:r>
              <a:rPr lang="en-US" sz="2800" dirty="0"/>
              <a:t>Ministry imbalances (5:12-15)</a:t>
            </a:r>
          </a:p>
          <a:p>
            <a:pPr lvl="1" eaLnBrk="1" hangingPunct="1">
              <a:lnSpc>
                <a:spcPct val="90000"/>
              </a:lnSpc>
              <a:spcBef>
                <a:spcPts val="0"/>
              </a:spcBef>
              <a:spcAft>
                <a:spcPts val="1800"/>
              </a:spcAft>
              <a:defRPr/>
            </a:pPr>
            <a:r>
              <a:rPr lang="en-US" sz="2800" dirty="0"/>
              <a:t>Progressive sanctification (5:16-28)</a:t>
            </a:r>
          </a:p>
        </p:txBody>
      </p:sp>
      <p:pic>
        <p:nvPicPr>
          <p:cNvPr id="5" name="Picture 4">
            <a:extLst>
              <a:ext uri="{FF2B5EF4-FFF2-40B4-BE49-F238E27FC236}">
                <a16:creationId xmlns:a16="http://schemas.microsoft.com/office/drawing/2014/main" id="{C062140E-6488-29DA-F662-031DA69797AD}"/>
              </a:ext>
            </a:extLst>
          </p:cNvPr>
          <p:cNvPicPr>
            <a:picLocks noChangeAspect="1"/>
          </p:cNvPicPr>
          <p:nvPr/>
        </p:nvPicPr>
        <p:blipFill>
          <a:blip r:embed="rId2"/>
          <a:stretch>
            <a:fillRect/>
          </a:stretch>
        </p:blipFill>
        <p:spPr>
          <a:xfrm>
            <a:off x="10626852" y="104274"/>
            <a:ext cx="955548" cy="9144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6E48FE6-FDF4-CC10-0BED-406561A0C480}"/>
              </a:ext>
            </a:extLst>
          </p:cNvPr>
          <p:cNvPicPr>
            <a:picLocks noChangeAspect="1"/>
          </p:cNvPicPr>
          <p:nvPr/>
        </p:nvPicPr>
        <p:blipFill>
          <a:blip r:embed="rId2"/>
          <a:stretch>
            <a:fillRect/>
          </a:stretch>
        </p:blipFill>
        <p:spPr>
          <a:xfrm>
            <a:off x="1646190" y="137160"/>
            <a:ext cx="8899621" cy="658368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209800" y="228600"/>
            <a:ext cx="7772400" cy="1143000"/>
          </a:xfrm>
        </p:spPr>
        <p:txBody>
          <a:bodyPr/>
          <a:lstStyle/>
          <a:p>
            <a:pPr algn="ctr" eaLnBrk="1" hangingPunct="1"/>
            <a: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a:t>
            </a:r>
            <a:r>
              <a:rPr lang="en-US" altLang="en-US" sz="40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t>
            </a:r>
            <a:r>
              <a:rPr lang="en-US" alt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Six Seals (Revelation 6)</a:t>
            </a:r>
          </a:p>
        </p:txBody>
      </p:sp>
      <p:sp>
        <p:nvSpPr>
          <p:cNvPr id="77827" name="Content Placeholder 2"/>
          <p:cNvSpPr>
            <a:spLocks noGrp="1"/>
          </p:cNvSpPr>
          <p:nvPr>
            <p:ph idx="1"/>
          </p:nvPr>
        </p:nvSpPr>
        <p:spPr>
          <a:xfrm>
            <a:off x="2781300" y="1600201"/>
            <a:ext cx="6629400" cy="4906963"/>
          </a:xfrm>
        </p:spPr>
        <p:txBody>
          <a:bodyPr/>
          <a:lstStyle/>
          <a:p>
            <a:pPr marL="742950" indent="-742950" eaLnBrk="1" hangingPunct="1">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6:1-2 – Advent of antichrist</a:t>
            </a:r>
          </a:p>
          <a:p>
            <a:pPr marL="742950" indent="-742950" eaLnBrk="1" hangingPunct="1">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6:3-4 – War</a:t>
            </a:r>
          </a:p>
          <a:p>
            <a:pPr marL="742950" indent="-742950" eaLnBrk="1" hangingPunct="1">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6:5-6 – Famine</a:t>
            </a:r>
          </a:p>
          <a:p>
            <a:pPr marL="742950" indent="-742950" eaLnBrk="1" hangingPunct="1">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6:7-8 – Death</a:t>
            </a:r>
          </a:p>
          <a:p>
            <a:pPr marL="742950" indent="-742950" eaLnBrk="1" hangingPunct="1">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6:9-11 – Martyrdoms</a:t>
            </a:r>
          </a:p>
          <a:p>
            <a:pPr marL="742950" indent="-742950" eaLnBrk="1" hangingPunct="1">
              <a:spcBef>
                <a:spcPts val="0"/>
              </a:spcBef>
              <a:spcAft>
                <a:spcPts val="2400"/>
              </a:spcAft>
              <a:buSzPct val="100000"/>
              <a:buFont typeface="+mj-lt"/>
              <a:buAutoNum type="arabicPeriod"/>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6:12-17 – Cosmic disturbances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9939" name="Rectangle 3"/>
          <p:cNvSpPr>
            <a:spLocks noGrp="1"/>
          </p:cNvSpPr>
          <p:nvPr>
            <p:ph type="body" sz="half" idx="2"/>
          </p:nvPr>
        </p:nvSpPr>
        <p:spPr>
          <a:xfrm>
            <a:off x="647701" y="0"/>
            <a:ext cx="10896599" cy="3276600"/>
          </a:xfrm>
        </p:spPr>
        <p:txBody>
          <a:bodyPr/>
          <a:lstStyle/>
          <a:p>
            <a:pPr marL="0" indent="0" algn="ctr" defTabSz="514350" eaLnBrk="1" fontAlgn="auto" hangingPunct="1">
              <a:spcBef>
                <a:spcPts val="0"/>
              </a:spcBef>
              <a:spcAft>
                <a:spcPts val="1200"/>
              </a:spcAft>
              <a:buNone/>
              <a:defRPr/>
            </a:pPr>
            <a:r>
              <a:rPr lang="en-US" sz="4000" kern="1200" dirty="0">
                <a:solidFill>
                  <a:schemeClr val="tx2"/>
                </a:solidFill>
                <a:ea typeface="+mj-ea"/>
                <a:cs typeface="Calibri" panose="020F0502020204030204" pitchFamily="34" charset="0"/>
              </a:rPr>
              <a:t>Revelation 6:16-17</a:t>
            </a:r>
          </a:p>
          <a:p>
            <a:pPr marL="0" indent="0" algn="just">
              <a:spcBef>
                <a:spcPts val="0"/>
              </a:spcBef>
              <a:buNone/>
            </a:pPr>
            <a:r>
              <a:rPr lang="en-US" sz="3600" baseline="30000" dirty="0">
                <a:effectLst>
                  <a:outerShdw blurRad="38100" dist="38100" dir="2700000" algn="tl">
                    <a:srgbClr val="000000">
                      <a:alpha val="43137"/>
                    </a:srgbClr>
                  </a:outerShdw>
                </a:effectLst>
                <a:cs typeface="Calibri" panose="020F0502020204030204" pitchFamily="34" charset="0"/>
              </a:rPr>
              <a:t>“16</a:t>
            </a:r>
            <a:r>
              <a:rPr lang="en-US" sz="3600" dirty="0">
                <a:effectLst>
                  <a:outerShdw blurRad="38100" dist="38100" dir="2700000" algn="tl">
                    <a:srgbClr val="000000">
                      <a:alpha val="43137"/>
                    </a:srgbClr>
                  </a:outerShdw>
                </a:effectLst>
                <a:cs typeface="Calibri" panose="020F0502020204030204" pitchFamily="34" charset="0"/>
              </a:rPr>
              <a:t> and they said to the mountains and the rocks, ‘Fall on us and hide us from the sight of Him who sits on the throne, and from the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wrath</a:t>
            </a:r>
            <a:r>
              <a:rPr lang="en-US" sz="3600" u="sng" dirty="0">
                <a:effectLst>
                  <a:outerShdw blurRad="38100" dist="38100" dir="2700000" algn="tl">
                    <a:srgbClr val="000000">
                      <a:alpha val="43137"/>
                    </a:srgbClr>
                  </a:outerShdw>
                </a:effectLst>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cs typeface="Calibri" panose="020F0502020204030204" pitchFamily="34" charset="0"/>
              </a:rPr>
              <a:t>orgḗ</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3600" dirty="0">
                <a:effectLst>
                  <a:outerShdw blurRad="38100" dist="38100" dir="2700000" algn="tl">
                    <a:srgbClr val="000000">
                      <a:alpha val="43137"/>
                    </a:srgbClr>
                  </a:outerShdw>
                </a:effectLst>
                <a:cs typeface="Calibri" panose="020F0502020204030204" pitchFamily="34" charset="0"/>
              </a:rPr>
              <a:t>of the Lamb; </a:t>
            </a:r>
            <a:r>
              <a:rPr lang="en-US" sz="3600" baseline="30000" dirty="0">
                <a:effectLst>
                  <a:outerShdw blurRad="38100" dist="38100" dir="2700000" algn="tl">
                    <a:srgbClr val="000000">
                      <a:alpha val="43137"/>
                    </a:srgbClr>
                  </a:outerShdw>
                </a:effectLst>
                <a:cs typeface="Calibri" panose="020F0502020204030204" pitchFamily="34" charset="0"/>
              </a:rPr>
              <a:t>17</a:t>
            </a:r>
            <a:r>
              <a:rPr lang="en-US" sz="3600" dirty="0">
                <a:effectLst>
                  <a:outerShdw blurRad="38100" dist="38100" dir="2700000" algn="tl">
                    <a:srgbClr val="000000">
                      <a:alpha val="43137"/>
                    </a:srgbClr>
                  </a:outerShdw>
                </a:effectLst>
                <a:cs typeface="Calibri" panose="020F0502020204030204" pitchFamily="34" charset="0"/>
              </a:rPr>
              <a:t> for the great day of Their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wrath</a:t>
            </a:r>
            <a:r>
              <a:rPr lang="en-US" sz="3600" u="sng" dirty="0">
                <a:effectLst>
                  <a:outerShdw blurRad="38100" dist="38100" dir="2700000" algn="tl">
                    <a:srgbClr val="000000">
                      <a:alpha val="43137"/>
                    </a:srgbClr>
                  </a:outerShdw>
                </a:effectLst>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b="1" i="1" u="sng" dirty="0" err="1">
                <a:solidFill>
                  <a:srgbClr val="FFFFCC"/>
                </a:solidFill>
                <a:effectLst>
                  <a:outerShdw blurRad="38100" dist="38100" dir="2700000" algn="tl">
                    <a:srgbClr val="000000">
                      <a:alpha val="43137"/>
                    </a:srgbClr>
                  </a:outerShdw>
                </a:effectLst>
                <a:cs typeface="Calibri" panose="020F0502020204030204" pitchFamily="34" charset="0"/>
              </a:rPr>
              <a:t>orgḗ</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b="1" dirty="0">
                <a:solidFill>
                  <a:srgbClr val="FFFFCC"/>
                </a:solidFill>
                <a:effectLst>
                  <a:outerShdw blurRad="38100" dist="38100" dir="2700000" algn="tl">
                    <a:srgbClr val="000000">
                      <a:alpha val="43137"/>
                    </a:srgbClr>
                  </a:outerShdw>
                </a:effectLst>
                <a:cs typeface="Calibri" panose="020F0502020204030204" pitchFamily="34" charset="0"/>
              </a:rPr>
              <a:t> </a:t>
            </a:r>
            <a:r>
              <a:rPr lang="en-US" sz="3600" dirty="0">
                <a:effectLst>
                  <a:outerShdw blurRad="38100" dist="38100" dir="2700000" algn="tl">
                    <a:srgbClr val="000000">
                      <a:alpha val="43137"/>
                    </a:srgbClr>
                  </a:outerShdw>
                </a:effectLst>
                <a:cs typeface="Calibri" panose="020F0502020204030204" pitchFamily="34" charset="0"/>
              </a:rPr>
              <a:t>has come, and who is able to stand?’”</a:t>
            </a:r>
          </a:p>
        </p:txBody>
      </p:sp>
      <p:pic>
        <p:nvPicPr>
          <p:cNvPr id="6" name="Picture 5">
            <a:extLst>
              <a:ext uri="{FF2B5EF4-FFF2-40B4-BE49-F238E27FC236}">
                <a16:creationId xmlns:a16="http://schemas.microsoft.com/office/drawing/2014/main" id="{1C212462-3D02-4139-B7F0-B0625A0950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1920" y="3048000"/>
            <a:ext cx="4108160" cy="2011680"/>
          </a:xfrm>
          <a:prstGeom prst="rect">
            <a:avLst/>
          </a:prstGeom>
        </p:spPr>
      </p:pic>
    </p:spTree>
    <p:extLst>
      <p:ext uri="{BB962C8B-B14F-4D97-AF65-F5344CB8AC3E}">
        <p14:creationId xmlns:p14="http://schemas.microsoft.com/office/powerpoint/2010/main" val="19526292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a:xfrm>
            <a:off x="2933700" y="227012"/>
            <a:ext cx="6324600" cy="1144588"/>
          </a:xfrm>
        </p:spPr>
        <p:txBody>
          <a:bodyPr/>
          <a:lstStyle/>
          <a:p>
            <a:pPr lvl="0" algn="ctr" eaLnBrk="1" hangingPunct="1">
              <a:spcBef>
                <a:spcPts val="0"/>
              </a:spcBef>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6:16-17</a:t>
            </a:r>
            <a:b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1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Robert L. Thomas, Revelation 1–7: An Exegetical Commentary, ed. Kenneth Barker (Chicago: Moody, 1992), 457-58. </a:t>
            </a:r>
          </a:p>
        </p:txBody>
      </p:sp>
      <p:sp>
        <p:nvSpPr>
          <p:cNvPr id="35843" name="Rectangle 3"/>
          <p:cNvSpPr>
            <a:spLocks noGrp="1"/>
          </p:cNvSpPr>
          <p:nvPr>
            <p:ph type="body" sz="half" idx="2"/>
          </p:nvPr>
        </p:nvSpPr>
        <p:spPr>
          <a:xfrm>
            <a:off x="609600" y="1600200"/>
            <a:ext cx="10972800" cy="5087938"/>
          </a:xfrm>
        </p:spPr>
        <p:txBody>
          <a:bodyPr/>
          <a:lstStyle/>
          <a:p>
            <a:pPr marL="0" indent="0" algn="just">
              <a:buNone/>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"Mankind in his rebellion correctly analyzes the cosmic and terrestrial disturbances as a part of the great end-time day of wrath from the one sitting on the throne and from the Lamb. The verb </a:t>
            </a:r>
            <a:r>
              <a:rPr lang="en-US"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ēlethen</a:t>
            </a: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("has come") is aorist indicative, referring to a previous arrival of wrath, not something that is about to take place. Men see the arrival of this day at least as early as the cosmic upheavals that characterize the sixth seal (6:12-14), but upon reflection they probably recognize that it was already in effect with the death of one-fourth of the population (6:7-8), the worldwide famine (6:5-6), and the global warfare (6:3-4). . . .</a:t>
            </a:r>
          </a:p>
        </p:txBody>
      </p:sp>
      <p:pic>
        <p:nvPicPr>
          <p:cNvPr id="61445" name="Picture 2" descr="https://encrypted-tbn3.gstatic.com/images?q=tbn:ANd9GcRR4VQVxzrvddGZwdcX10jRK8c4rNR7mJ6YoXpiuHi-m_8PZjB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8651" y="150812"/>
            <a:ext cx="785293" cy="10972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a:xfrm>
            <a:off x="2933700" y="227012"/>
            <a:ext cx="6324600" cy="1144588"/>
          </a:xfrm>
        </p:spPr>
        <p:txBody>
          <a:bodyPr/>
          <a:lstStyle/>
          <a:p>
            <a:pPr lvl="0" algn="ctr" eaLnBrk="1" hangingPunct="1">
              <a:spcBef>
                <a:spcPts val="0"/>
              </a:spcBef>
              <a:spcAft>
                <a:spcPts val="600"/>
              </a:spcAft>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Rev. 6:16-17</a:t>
            </a:r>
            <a:br>
              <a:rPr lang="en-US" alt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r>
              <a:rPr lang="en-US" altLang="en-US" sz="1800" dirty="0">
                <a:solidFill>
                  <a:schemeClr val="tx1"/>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Robert L. Thomas, Revelation 1–7: An Exegetical Commentary, ed. Kenneth Barker (Chicago: Moody, 1992), 457-58. </a:t>
            </a:r>
          </a:p>
        </p:txBody>
      </p:sp>
      <p:sp>
        <p:nvSpPr>
          <p:cNvPr id="35843" name="Rectangle 3"/>
          <p:cNvSpPr>
            <a:spLocks noGrp="1"/>
          </p:cNvSpPr>
          <p:nvPr>
            <p:ph type="body" sz="half" idx="2"/>
          </p:nvPr>
        </p:nvSpPr>
        <p:spPr>
          <a:xfrm>
            <a:off x="609600" y="1600200"/>
            <a:ext cx="10972800" cy="2667000"/>
          </a:xfrm>
        </p:spPr>
        <p:txBody>
          <a:bodyPr/>
          <a:lstStyle/>
          <a:p>
            <a:pPr marL="0" indent="0" algn="just">
              <a:buNone/>
              <a:defRPr/>
            </a:pPr>
            <a:r>
              <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 rapid sequence of all of these events could not escape notice, but the light of their true explanation does not dawn upon human consciousness until the severe phenomena of the sixth seal arrive." </a:t>
            </a:r>
          </a:p>
        </p:txBody>
      </p:sp>
      <p:pic>
        <p:nvPicPr>
          <p:cNvPr id="61445" name="Picture 2" descr="https://encrypted-tbn3.gstatic.com/images?q=tbn:ANd9GcRR4VQVxzrvddGZwdcX10jRK8c4rNR7mJ6YoXpiuHi-m_8PZjB9"/>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8651" y="150812"/>
            <a:ext cx="785293" cy="10972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02D2C177-B024-4E82-D251-C9F8932B27E0}"/>
              </a:ext>
            </a:extLst>
          </p:cNvPr>
          <p:cNvPicPr>
            <a:picLocks noChangeAspect="1"/>
          </p:cNvPicPr>
          <p:nvPr/>
        </p:nvPicPr>
        <p:blipFill>
          <a:blip r:embed="rId3"/>
          <a:stretch>
            <a:fillRect/>
          </a:stretch>
        </p:blipFill>
        <p:spPr>
          <a:xfrm>
            <a:off x="3653350" y="3733800"/>
            <a:ext cx="4885301" cy="2743200"/>
          </a:xfrm>
          <a:prstGeom prst="rect">
            <a:avLst/>
          </a:prstGeom>
          <a:ln>
            <a:solidFill>
              <a:schemeClr val="tx1"/>
            </a:solidFill>
          </a:ln>
        </p:spPr>
      </p:pic>
    </p:spTree>
    <p:extLst>
      <p:ext uri="{BB962C8B-B14F-4D97-AF65-F5344CB8AC3E}">
        <p14:creationId xmlns:p14="http://schemas.microsoft.com/office/powerpoint/2010/main" val="34968194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7EB2036A-2BB5-D8FF-0E45-B015E7D620CE}"/>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First Thessalonians 1:10 and the Pre-</a:t>
            </a:r>
            <a:r>
              <a:rPr lang="en-US" altLang="en-US" sz="4000" dirty="0" err="1"/>
              <a:t>Tribulational</a:t>
            </a:r>
            <a:r>
              <a:rPr lang="en-US" altLang="en-US" sz="4000" dirty="0"/>
              <a:t> Rapture</a:t>
            </a:r>
          </a:p>
        </p:txBody>
      </p:sp>
      <p:sp>
        <p:nvSpPr>
          <p:cNvPr id="17411" name="Rectangle 3">
            <a:extLst>
              <a:ext uri="{FF2B5EF4-FFF2-40B4-BE49-F238E27FC236}">
                <a16:creationId xmlns:a16="http://schemas.microsoft.com/office/drawing/2014/main" id="{12C5BFFC-1569-22C1-C010-A5DFA3FBF056}"/>
              </a:ext>
            </a:extLst>
          </p:cNvPr>
          <p:cNvSpPr>
            <a:spLocks noGrp="1" noChangeArrowheads="1"/>
          </p:cNvSpPr>
          <p:nvPr>
            <p:ph type="body" idx="1"/>
          </p:nvPr>
        </p:nvSpPr>
        <p:spPr>
          <a:xfrm>
            <a:off x="1066800" y="1946275"/>
            <a:ext cx="7754145" cy="4114800"/>
          </a:xfrm>
        </p:spPr>
        <p:txBody>
          <a:bodyPr/>
          <a:lstStyle/>
          <a:p>
            <a:pPr marL="457200" indent="-457200" eaLnBrk="1" hangingPunct="1">
              <a:spcBef>
                <a:spcPts val="0"/>
              </a:spcBef>
              <a:spcAft>
                <a:spcPts val="3600"/>
              </a:spcAft>
              <a:defRPr/>
            </a:pPr>
            <a:r>
              <a:rPr lang="en-US" dirty="0"/>
              <a:t>Ek vs. para/</a:t>
            </a:r>
            <a:r>
              <a:rPr lang="en-US" dirty="0" err="1"/>
              <a:t>en</a:t>
            </a:r>
            <a:endParaRPr lang="en-US" dirty="0"/>
          </a:p>
          <a:p>
            <a:pPr marL="457200" indent="-457200" eaLnBrk="1" hangingPunct="1">
              <a:spcBef>
                <a:spcPts val="0"/>
              </a:spcBef>
              <a:spcAft>
                <a:spcPts val="3600"/>
              </a:spcAft>
              <a:defRPr/>
            </a:pPr>
            <a:r>
              <a:rPr lang="en-US" dirty="0"/>
              <a:t>Rescues/from (2 Cor 1:10)</a:t>
            </a:r>
          </a:p>
          <a:p>
            <a:pPr marL="457200" indent="-457200" eaLnBrk="1" hangingPunct="1">
              <a:spcBef>
                <a:spcPts val="0"/>
              </a:spcBef>
              <a:spcAft>
                <a:spcPts val="3600"/>
              </a:spcAft>
              <a:defRPr/>
            </a:pPr>
            <a:r>
              <a:rPr lang="en-US" dirty="0"/>
              <a:t>Imminency</a:t>
            </a:r>
          </a:p>
          <a:p>
            <a:pPr marL="457200" indent="-457200" eaLnBrk="1" hangingPunct="1">
              <a:spcBef>
                <a:spcPts val="0"/>
              </a:spcBef>
              <a:spcAft>
                <a:spcPts val="3600"/>
              </a:spcAft>
              <a:defRPr/>
            </a:pPr>
            <a:r>
              <a:rPr lang="en-US" dirty="0"/>
              <a:t>Prepare for the Tribulation?</a:t>
            </a:r>
          </a:p>
        </p:txBody>
      </p:sp>
      <p:pic>
        <p:nvPicPr>
          <p:cNvPr id="4" name="Picture 3">
            <a:extLst>
              <a:ext uri="{FF2B5EF4-FFF2-40B4-BE49-F238E27FC236}">
                <a16:creationId xmlns:a16="http://schemas.microsoft.com/office/drawing/2014/main" id="{AC26C85E-192E-6874-89EC-F58F49D5C0E0}"/>
              </a:ext>
            </a:extLst>
          </p:cNvPr>
          <p:cNvPicPr>
            <a:picLocks noChangeAspect="1"/>
          </p:cNvPicPr>
          <p:nvPr/>
        </p:nvPicPr>
        <p:blipFill>
          <a:blip r:embed="rId2"/>
          <a:stretch>
            <a:fillRect/>
          </a:stretch>
        </p:blipFill>
        <p:spPr>
          <a:xfrm>
            <a:off x="8229600" y="2133600"/>
            <a:ext cx="3344418" cy="32004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9939" name="Rectangle 3"/>
          <p:cNvSpPr>
            <a:spLocks noGrp="1"/>
          </p:cNvSpPr>
          <p:nvPr>
            <p:ph type="body" sz="half" idx="2"/>
          </p:nvPr>
        </p:nvSpPr>
        <p:spPr>
          <a:xfrm>
            <a:off x="647701" y="0"/>
            <a:ext cx="10896599" cy="3276600"/>
          </a:xfrm>
        </p:spPr>
        <p:txBody>
          <a:bodyPr/>
          <a:lstStyle/>
          <a:p>
            <a:pPr marL="0" indent="0" algn="ctr" defTabSz="514350" eaLnBrk="1" fontAlgn="auto" hangingPunct="1">
              <a:spcBef>
                <a:spcPts val="0"/>
              </a:spcBef>
              <a:spcAft>
                <a:spcPts val="1200"/>
              </a:spcAft>
              <a:buNone/>
              <a:defRPr/>
            </a:pPr>
            <a:r>
              <a:rPr lang="en-US" sz="4000" kern="1200" dirty="0">
                <a:solidFill>
                  <a:schemeClr val="tx2"/>
                </a:solidFill>
                <a:ea typeface="+mj-ea"/>
                <a:cs typeface="Calibri" panose="020F0502020204030204" pitchFamily="34" charset="0"/>
              </a:rPr>
              <a:t>1 Thessalonians 1:10</a:t>
            </a:r>
          </a:p>
          <a:p>
            <a:pPr marL="0" indent="0" algn="just">
              <a:spcBef>
                <a:spcPts val="0"/>
              </a:spcBef>
              <a:buNone/>
            </a:pPr>
            <a:r>
              <a:rPr lang="en-US" sz="3600" baseline="30000" dirty="0">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and to wait for His Son from heaven, whom He raised from the dead, that is Jesus, who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rescues (</a:t>
            </a:r>
            <a:r>
              <a:rPr lang="en-US" sz="3600" b="1" i="1" u="sng" dirty="0" err="1">
                <a:solidFill>
                  <a:srgbClr val="FFFFCC"/>
                </a:solidFill>
                <a:effectLst>
                  <a:outerShdw blurRad="38100" dist="38100" dir="2700000" algn="tl">
                    <a:srgbClr val="000000">
                      <a:alpha val="43137"/>
                    </a:srgbClr>
                  </a:outerShdw>
                </a:effectLst>
                <a:cs typeface="Calibri" panose="020F0502020204030204" pitchFamily="34" charset="0"/>
              </a:rPr>
              <a:t>rhyomai</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us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from (</a:t>
            </a:r>
            <a:r>
              <a:rPr lang="en-US" sz="3600" b="1" i="1" u="sng" dirty="0">
                <a:solidFill>
                  <a:srgbClr val="FFFFCC"/>
                </a:solidFill>
                <a:effectLst>
                  <a:outerShdw blurRad="38100" dist="38100" dir="2700000" algn="tl">
                    <a:srgbClr val="000000">
                      <a:alpha val="43137"/>
                    </a:srgbClr>
                  </a:outerShdw>
                </a:effectLst>
                <a:cs typeface="Calibri" panose="020F0502020204030204" pitchFamily="34" charset="0"/>
              </a:rPr>
              <a:t>ek</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the wrath (</a:t>
            </a:r>
            <a:r>
              <a:rPr lang="en-US" sz="3600" b="1" i="1" u="sng" dirty="0" err="1">
                <a:solidFill>
                  <a:srgbClr val="FFFFCC"/>
                </a:solidFill>
                <a:effectLst>
                  <a:outerShdw blurRad="38100" dist="38100" dir="2700000" algn="tl">
                    <a:srgbClr val="000000">
                      <a:alpha val="43137"/>
                    </a:srgbClr>
                  </a:outerShdw>
                </a:effectLst>
                <a:cs typeface="Calibri" panose="020F0502020204030204" pitchFamily="34" charset="0"/>
              </a:rPr>
              <a:t>orgē</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to come..”</a:t>
            </a:r>
          </a:p>
        </p:txBody>
      </p:sp>
      <p:pic>
        <p:nvPicPr>
          <p:cNvPr id="6" name="Picture 5">
            <a:extLst>
              <a:ext uri="{FF2B5EF4-FFF2-40B4-BE49-F238E27FC236}">
                <a16:creationId xmlns:a16="http://schemas.microsoft.com/office/drawing/2014/main" id="{1C212462-3D02-4139-B7F0-B0625A0950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1920" y="3048000"/>
            <a:ext cx="4108160" cy="2011680"/>
          </a:xfrm>
          <a:prstGeom prst="rect">
            <a:avLst/>
          </a:prstGeom>
        </p:spPr>
      </p:pic>
    </p:spTree>
    <p:extLst>
      <p:ext uri="{BB962C8B-B14F-4D97-AF65-F5344CB8AC3E}">
        <p14:creationId xmlns:p14="http://schemas.microsoft.com/office/powerpoint/2010/main" val="15658578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81A323-982F-4D83-B7B8-35CDBE08E1A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39939" name="Rectangle 3"/>
          <p:cNvSpPr>
            <a:spLocks noGrp="1"/>
          </p:cNvSpPr>
          <p:nvPr>
            <p:ph type="body" sz="half" idx="2"/>
          </p:nvPr>
        </p:nvSpPr>
        <p:spPr>
          <a:xfrm>
            <a:off x="647701" y="0"/>
            <a:ext cx="10896599" cy="3276600"/>
          </a:xfrm>
        </p:spPr>
        <p:txBody>
          <a:bodyPr/>
          <a:lstStyle/>
          <a:p>
            <a:pPr marL="0" indent="0" algn="ctr" defTabSz="514350" eaLnBrk="1" fontAlgn="auto" hangingPunct="1">
              <a:spcBef>
                <a:spcPts val="0"/>
              </a:spcBef>
              <a:spcAft>
                <a:spcPts val="1200"/>
              </a:spcAft>
              <a:buNone/>
              <a:defRPr/>
            </a:pPr>
            <a:r>
              <a:rPr lang="en-US" sz="4000" kern="1200" dirty="0">
                <a:solidFill>
                  <a:schemeClr val="tx2"/>
                </a:solidFill>
                <a:ea typeface="+mj-ea"/>
                <a:cs typeface="Calibri" panose="020F0502020204030204" pitchFamily="34" charset="0"/>
              </a:rPr>
              <a:t>2 Corinthians 1:10</a:t>
            </a:r>
          </a:p>
          <a:p>
            <a:pPr marL="0" indent="0" algn="just">
              <a:spcBef>
                <a:spcPts val="0"/>
              </a:spcBef>
              <a:buNone/>
            </a:pPr>
            <a:r>
              <a:rPr lang="en-US" sz="3600" baseline="30000" dirty="0">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who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delivered (</a:t>
            </a:r>
            <a:r>
              <a:rPr lang="en-US" sz="3600" b="1" i="1" u="sng" dirty="0" err="1">
                <a:solidFill>
                  <a:srgbClr val="FFFFCC"/>
                </a:solidFill>
                <a:effectLst>
                  <a:outerShdw blurRad="38100" dist="38100" dir="2700000" algn="tl">
                    <a:srgbClr val="000000">
                      <a:alpha val="43137"/>
                    </a:srgbClr>
                  </a:outerShdw>
                </a:effectLst>
                <a:cs typeface="Calibri" panose="020F0502020204030204" pitchFamily="34" charset="0"/>
              </a:rPr>
              <a:t>rhyomai</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us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from (</a:t>
            </a:r>
            <a:r>
              <a:rPr lang="en-US" sz="3600" b="1" i="1" u="sng" dirty="0">
                <a:solidFill>
                  <a:srgbClr val="FFFFCC"/>
                </a:solidFill>
                <a:effectLst>
                  <a:outerShdw blurRad="38100" dist="38100" dir="2700000" algn="tl">
                    <a:srgbClr val="000000">
                      <a:alpha val="43137"/>
                    </a:srgbClr>
                  </a:outerShdw>
                </a:effectLst>
                <a:cs typeface="Calibri" panose="020F0502020204030204" pitchFamily="34" charset="0"/>
              </a:rPr>
              <a:t>ek</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so great a peril of </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death (</a:t>
            </a:r>
            <a:r>
              <a:rPr lang="en-US" sz="3600" b="1" i="1" u="sng" dirty="0" err="1">
                <a:solidFill>
                  <a:srgbClr val="FFFFCC"/>
                </a:solidFill>
                <a:effectLst>
                  <a:outerShdw blurRad="38100" dist="38100" dir="2700000" algn="tl">
                    <a:srgbClr val="000000">
                      <a:alpha val="43137"/>
                    </a:srgbClr>
                  </a:outerShdw>
                </a:effectLst>
                <a:cs typeface="Calibri" panose="020F0502020204030204" pitchFamily="34" charset="0"/>
              </a:rPr>
              <a:t>thanatos</a:t>
            </a:r>
            <a:r>
              <a:rPr lang="en-US" sz="3600" b="1" u="sng" dirty="0">
                <a:solidFill>
                  <a:srgbClr val="FFFFCC"/>
                </a:solidFill>
                <a:effectLst>
                  <a:outerShdw blurRad="38100" dist="38100" dir="2700000" algn="tl">
                    <a:srgbClr val="000000">
                      <a:alpha val="43137"/>
                    </a:srgbClr>
                  </a:outerShdw>
                </a:effectLst>
                <a:cs typeface="Calibri" panose="020F0502020204030204" pitchFamily="34" charset="0"/>
              </a:rPr>
              <a:t>)</a:t>
            </a:r>
            <a:r>
              <a:rPr lang="en-US" sz="3600" dirty="0">
                <a:effectLst>
                  <a:outerShdw blurRad="38100" dist="38100" dir="2700000" algn="tl">
                    <a:srgbClr val="000000">
                      <a:alpha val="43137"/>
                    </a:srgbClr>
                  </a:outerShdw>
                </a:effectLst>
                <a:cs typeface="Calibri" panose="020F0502020204030204" pitchFamily="34" charset="0"/>
              </a:rPr>
              <a:t>, and will deliver us, He on whom we have set our hope. And He will yet deliver us.”</a:t>
            </a:r>
          </a:p>
        </p:txBody>
      </p:sp>
      <p:pic>
        <p:nvPicPr>
          <p:cNvPr id="6" name="Picture 5">
            <a:extLst>
              <a:ext uri="{FF2B5EF4-FFF2-40B4-BE49-F238E27FC236}">
                <a16:creationId xmlns:a16="http://schemas.microsoft.com/office/drawing/2014/main" id="{1C212462-3D02-4139-B7F0-B0625A0950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41920" y="3048000"/>
            <a:ext cx="4108160" cy="2011680"/>
          </a:xfrm>
          <a:prstGeom prst="rect">
            <a:avLst/>
          </a:prstGeom>
        </p:spPr>
      </p:pic>
    </p:spTree>
    <p:extLst>
      <p:ext uri="{BB962C8B-B14F-4D97-AF65-F5344CB8AC3E}">
        <p14:creationId xmlns:p14="http://schemas.microsoft.com/office/powerpoint/2010/main" val="35048246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42466020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137BB47-6692-C345-70E4-7399AEFF2B04}"/>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Genuine Conversion? (1 </a:t>
            </a:r>
            <a:r>
              <a:rPr lang="en-US" altLang="en-US" sz="4000" dirty="0" err="1"/>
              <a:t>Thess</a:t>
            </a:r>
            <a:r>
              <a:rPr lang="en-US" altLang="en-US" sz="4000" dirty="0"/>
              <a:t> 1)</a:t>
            </a:r>
          </a:p>
        </p:txBody>
      </p:sp>
      <p:sp>
        <p:nvSpPr>
          <p:cNvPr id="16387" name="Rectangle 3">
            <a:extLst>
              <a:ext uri="{FF2B5EF4-FFF2-40B4-BE49-F238E27FC236}">
                <a16:creationId xmlns:a16="http://schemas.microsoft.com/office/drawing/2014/main" id="{614E983E-EF83-0607-AD2C-7B7F3DB02639}"/>
              </a:ext>
            </a:extLst>
          </p:cNvPr>
          <p:cNvSpPr>
            <a:spLocks noGrp="1" noChangeArrowheads="1"/>
          </p:cNvSpPr>
          <p:nvPr>
            <p:ph type="body" idx="1"/>
          </p:nvPr>
        </p:nvSpPr>
        <p:spPr>
          <a:xfrm>
            <a:off x="1754883" y="1371600"/>
            <a:ext cx="8682235" cy="5105400"/>
          </a:xfrm>
        </p:spPr>
        <p:txBody>
          <a:bodyPr/>
          <a:lstStyle/>
          <a:p>
            <a:pPr marL="457200" indent="-457200" eaLnBrk="1" hangingPunct="1">
              <a:lnSpc>
                <a:spcPct val="90000"/>
              </a:lnSpc>
              <a:spcBef>
                <a:spcPts val="0"/>
              </a:spcBef>
              <a:spcAft>
                <a:spcPts val="1800"/>
              </a:spcAft>
              <a:defRPr/>
            </a:pPr>
            <a:r>
              <a:rPr lang="en-US" kern="1200" dirty="0"/>
              <a:t>Greeting (1:1)</a:t>
            </a:r>
          </a:p>
          <a:p>
            <a:pPr marL="457200" indent="-457200" eaLnBrk="1" hangingPunct="1">
              <a:lnSpc>
                <a:spcPct val="90000"/>
              </a:lnSpc>
              <a:spcBef>
                <a:spcPts val="0"/>
              </a:spcBef>
              <a:spcAft>
                <a:spcPts val="1800"/>
              </a:spcAft>
              <a:defRPr/>
            </a:pPr>
            <a:r>
              <a:rPr lang="en-US" kern="1200" dirty="0"/>
              <a:t>Faith, hope, and love in Christ (1:2-3)</a:t>
            </a:r>
          </a:p>
          <a:p>
            <a:pPr marL="457200" indent="-457200" eaLnBrk="1" hangingPunct="1">
              <a:lnSpc>
                <a:spcPct val="90000"/>
              </a:lnSpc>
              <a:spcBef>
                <a:spcPts val="0"/>
              </a:spcBef>
              <a:spcAft>
                <a:spcPts val="1800"/>
              </a:spcAft>
              <a:defRPr/>
            </a:pPr>
            <a:r>
              <a:rPr lang="en-US" kern="1200" dirty="0"/>
              <a:t>Response to the Gospel (1:4-5)</a:t>
            </a:r>
          </a:p>
          <a:p>
            <a:pPr marL="457200" indent="-457200" eaLnBrk="1" hangingPunct="1">
              <a:lnSpc>
                <a:spcPct val="90000"/>
              </a:lnSpc>
              <a:spcBef>
                <a:spcPts val="0"/>
              </a:spcBef>
              <a:spcAft>
                <a:spcPts val="1800"/>
              </a:spcAft>
              <a:defRPr/>
            </a:pPr>
            <a:r>
              <a:rPr lang="en-US" kern="1200" dirty="0"/>
              <a:t>Joy in the midst of tribulation (1:6)</a:t>
            </a:r>
          </a:p>
          <a:p>
            <a:pPr marL="457200" indent="-457200" eaLnBrk="1" hangingPunct="1">
              <a:lnSpc>
                <a:spcPct val="90000"/>
              </a:lnSpc>
              <a:spcBef>
                <a:spcPts val="0"/>
              </a:spcBef>
              <a:spcAft>
                <a:spcPts val="1800"/>
              </a:spcAft>
              <a:defRPr/>
            </a:pPr>
            <a:r>
              <a:rPr lang="en-US" kern="1200" dirty="0"/>
              <a:t>Example to those in Macedonia and Achaia (1:7)</a:t>
            </a:r>
          </a:p>
          <a:p>
            <a:pPr marL="457200" indent="-457200" eaLnBrk="1" hangingPunct="1">
              <a:lnSpc>
                <a:spcPct val="90000"/>
              </a:lnSpc>
              <a:spcBef>
                <a:spcPts val="0"/>
              </a:spcBef>
              <a:spcAft>
                <a:spcPts val="1800"/>
              </a:spcAft>
              <a:defRPr/>
            </a:pPr>
            <a:r>
              <a:rPr lang="en-US" kern="1200" dirty="0"/>
              <a:t>No formal missionary endeavor (1:8-9a)</a:t>
            </a:r>
          </a:p>
          <a:p>
            <a:pPr marL="457200" indent="-457200" eaLnBrk="1" hangingPunct="1">
              <a:lnSpc>
                <a:spcPct val="90000"/>
              </a:lnSpc>
              <a:spcBef>
                <a:spcPts val="0"/>
              </a:spcBef>
              <a:spcAft>
                <a:spcPts val="1800"/>
              </a:spcAft>
              <a:defRPr/>
            </a:pPr>
            <a:r>
              <a:rPr lang="en-US" kern="1200" dirty="0"/>
              <a:t>Turned from idols (1:9b)</a:t>
            </a:r>
          </a:p>
          <a:p>
            <a:pPr marL="457200" indent="-457200" eaLnBrk="1" hangingPunct="1">
              <a:lnSpc>
                <a:spcPct val="90000"/>
              </a:lnSpc>
              <a:spcBef>
                <a:spcPts val="0"/>
              </a:spcBef>
              <a:spcAft>
                <a:spcPts val="1800"/>
              </a:spcAft>
              <a:defRPr/>
            </a:pPr>
            <a:r>
              <a:rPr lang="en-US" kern="1200" dirty="0"/>
              <a:t>Eschatological hope (1:10)</a:t>
            </a:r>
            <a:endParaRPr lang="en-US" sz="2800" kern="1200" dirty="0"/>
          </a:p>
        </p:txBody>
      </p:sp>
      <p:pic>
        <p:nvPicPr>
          <p:cNvPr id="4" name="Picture 3">
            <a:extLst>
              <a:ext uri="{FF2B5EF4-FFF2-40B4-BE49-F238E27FC236}">
                <a16:creationId xmlns:a16="http://schemas.microsoft.com/office/drawing/2014/main" id="{D95B51EB-64C6-9081-9609-51D6D2A504C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765092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b="1" u="sng" dirty="0">
                <a:solidFill>
                  <a:srgbClr val="FFFFCC"/>
                </a:solidFill>
              </a:rPr>
              <a:t>Personal (1</a:t>
            </a:r>
            <a:r>
              <a:rPr lang="en-US" sz="2800" b="1" u="sng" dirty="0">
                <a:solidFill>
                  <a:srgbClr val="FFFFCC"/>
                </a:solidFill>
                <a:cs typeface="Calibri" panose="020F0502020204030204" pitchFamily="34" charset="0"/>
              </a:rPr>
              <a:t>–3)</a:t>
            </a:r>
          </a:p>
          <a:p>
            <a:pPr lvl="1" eaLnBrk="1" hangingPunct="1">
              <a:spcBef>
                <a:spcPts val="0"/>
              </a:spcBef>
              <a:spcAft>
                <a:spcPts val="1800"/>
              </a:spcAft>
              <a:defRPr/>
            </a:pPr>
            <a:r>
              <a:rPr lang="en-US" sz="2800" dirty="0"/>
              <a:t>Genuine conversion (1)</a:t>
            </a:r>
          </a:p>
          <a:p>
            <a:pPr lvl="1" eaLnBrk="1" hangingPunct="1">
              <a:spcBef>
                <a:spcPts val="0"/>
              </a:spcBef>
              <a:spcAft>
                <a:spcPts val="1800"/>
              </a:spcAft>
              <a:defRPr/>
            </a:pPr>
            <a:r>
              <a:rPr lang="en-US" sz="2800" dirty="0"/>
              <a:t>Impure motives (2:1-16)</a:t>
            </a:r>
          </a:p>
          <a:p>
            <a:pPr lvl="1" eaLnBrk="1" hangingPunct="1">
              <a:spcBef>
                <a:spcPts val="0"/>
              </a:spcBef>
              <a:spcAft>
                <a:spcPts val="1800"/>
              </a:spcAft>
              <a:defRPr/>
            </a:pPr>
            <a:r>
              <a:rPr lang="en-US" sz="2800" dirty="0"/>
              <a:t>Lack of concern (2:17</a:t>
            </a:r>
            <a:r>
              <a:rPr lang="en-US" sz="2800" dirty="0">
                <a:cs typeface="Calibri" panose="020F0502020204030204" pitchFamily="34" charset="0"/>
              </a:rPr>
              <a:t>–3:13)</a:t>
            </a:r>
            <a:endParaRPr lang="en-US" sz="2800" dirty="0"/>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198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dirty="0"/>
              <a:t>Practical (4–5)</a:t>
            </a:r>
          </a:p>
          <a:p>
            <a:pPr lvl="1" eaLnBrk="1" hangingPunct="1">
              <a:lnSpc>
                <a:spcPct val="90000"/>
              </a:lnSpc>
              <a:spcBef>
                <a:spcPts val="0"/>
              </a:spcBef>
              <a:spcAft>
                <a:spcPts val="1800"/>
              </a:spcAft>
              <a:defRPr/>
            </a:pPr>
            <a:r>
              <a:rPr lang="en-US" sz="2800" dirty="0"/>
              <a:t>Immorality (4:1-8)</a:t>
            </a:r>
          </a:p>
          <a:p>
            <a:pPr lvl="1" eaLnBrk="1" hangingPunct="1">
              <a:lnSpc>
                <a:spcPct val="90000"/>
              </a:lnSpc>
              <a:spcBef>
                <a:spcPts val="0"/>
              </a:spcBef>
              <a:spcAft>
                <a:spcPts val="1800"/>
              </a:spcAft>
              <a:defRPr/>
            </a:pPr>
            <a:r>
              <a:rPr lang="en-US" sz="2800" dirty="0"/>
              <a:t>Laziness (4:9-12)</a:t>
            </a:r>
          </a:p>
          <a:p>
            <a:pPr lvl="1" eaLnBrk="1" hangingPunct="1">
              <a:lnSpc>
                <a:spcPct val="90000"/>
              </a:lnSpc>
              <a:spcBef>
                <a:spcPts val="0"/>
              </a:spcBef>
              <a:spcAft>
                <a:spcPts val="1800"/>
              </a:spcAft>
              <a:defRPr/>
            </a:pPr>
            <a:r>
              <a:rPr lang="en-US" sz="2800" dirty="0"/>
              <a:t>Eschatology (4:13–5:11)</a:t>
            </a:r>
          </a:p>
          <a:p>
            <a:pPr lvl="1" eaLnBrk="1" hangingPunct="1">
              <a:lnSpc>
                <a:spcPct val="90000"/>
              </a:lnSpc>
              <a:spcBef>
                <a:spcPts val="0"/>
              </a:spcBef>
              <a:spcAft>
                <a:spcPts val="1800"/>
              </a:spcAft>
              <a:defRPr/>
            </a:pPr>
            <a:r>
              <a:rPr lang="en-US" sz="2800" dirty="0"/>
              <a:t>Ministry imbalances (5:12-15)</a:t>
            </a:r>
          </a:p>
          <a:p>
            <a:pPr lvl="1" eaLnBrk="1" hangingPunct="1">
              <a:lnSpc>
                <a:spcPct val="90000"/>
              </a:lnSpc>
              <a:spcBef>
                <a:spcPts val="0"/>
              </a:spcBef>
              <a:spcAft>
                <a:spcPts val="1800"/>
              </a:spcAft>
              <a:defRPr/>
            </a:pPr>
            <a:r>
              <a:rPr lang="en-US" sz="2800" dirty="0"/>
              <a:t>Progressive sanctification (5:16-28)</a:t>
            </a:r>
          </a:p>
        </p:txBody>
      </p:sp>
      <p:pic>
        <p:nvPicPr>
          <p:cNvPr id="5" name="Picture 4">
            <a:extLst>
              <a:ext uri="{FF2B5EF4-FFF2-40B4-BE49-F238E27FC236}">
                <a16:creationId xmlns:a16="http://schemas.microsoft.com/office/drawing/2014/main" id="{05C3FE94-CB13-8A02-FD3D-B271B72117C5}"/>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5844953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b="1" dirty="0">
                <a:solidFill>
                  <a:srgbClr val="FFFFCC"/>
                </a:solidFill>
              </a:rPr>
              <a:t>Personal (1</a:t>
            </a:r>
            <a:r>
              <a:rPr lang="en-US" sz="2800" b="1" dirty="0">
                <a:solidFill>
                  <a:srgbClr val="FFFFCC"/>
                </a:solidFill>
                <a:cs typeface="Calibri" panose="020F0502020204030204" pitchFamily="34" charset="0"/>
              </a:rPr>
              <a:t>–3)</a:t>
            </a:r>
          </a:p>
          <a:p>
            <a:pPr lvl="1" eaLnBrk="1" hangingPunct="1">
              <a:spcBef>
                <a:spcPts val="0"/>
              </a:spcBef>
              <a:spcAft>
                <a:spcPts val="1800"/>
              </a:spcAft>
              <a:defRPr/>
            </a:pPr>
            <a:r>
              <a:rPr lang="en-US" sz="2800" dirty="0">
                <a:ea typeface="+mn-ea"/>
                <a:cs typeface="+mn-cs"/>
              </a:rPr>
              <a:t>Genuine conversion (1)</a:t>
            </a:r>
          </a:p>
          <a:p>
            <a:pPr lvl="1" eaLnBrk="1" hangingPunct="1">
              <a:spcBef>
                <a:spcPts val="0"/>
              </a:spcBef>
              <a:spcAft>
                <a:spcPts val="1800"/>
              </a:spcAft>
              <a:defRPr/>
            </a:pPr>
            <a:r>
              <a:rPr lang="en-US" sz="2800" b="1" u="sng" dirty="0">
                <a:solidFill>
                  <a:srgbClr val="FFFFCC"/>
                </a:solidFill>
              </a:rPr>
              <a:t>Impure motives (2:1-16)</a:t>
            </a:r>
          </a:p>
          <a:p>
            <a:pPr lvl="1" eaLnBrk="1" hangingPunct="1">
              <a:spcBef>
                <a:spcPts val="0"/>
              </a:spcBef>
              <a:spcAft>
                <a:spcPts val="1800"/>
              </a:spcAft>
              <a:defRPr/>
            </a:pPr>
            <a:r>
              <a:rPr lang="en-US" sz="2800" dirty="0"/>
              <a:t>Lack of concern (2:17</a:t>
            </a:r>
            <a:r>
              <a:rPr lang="en-US" sz="2800" dirty="0">
                <a:cs typeface="Calibri" panose="020F0502020204030204" pitchFamily="34" charset="0"/>
              </a:rPr>
              <a:t>–3:13)</a:t>
            </a:r>
            <a:endParaRPr lang="en-US" sz="2800" dirty="0"/>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198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dirty="0"/>
              <a:t>Practical (4–5)</a:t>
            </a:r>
          </a:p>
          <a:p>
            <a:pPr lvl="1" eaLnBrk="1" hangingPunct="1">
              <a:lnSpc>
                <a:spcPct val="90000"/>
              </a:lnSpc>
              <a:spcBef>
                <a:spcPts val="0"/>
              </a:spcBef>
              <a:spcAft>
                <a:spcPts val="1800"/>
              </a:spcAft>
              <a:defRPr/>
            </a:pPr>
            <a:r>
              <a:rPr lang="en-US" sz="2800" dirty="0"/>
              <a:t>Immorality (4:1-8)</a:t>
            </a:r>
          </a:p>
          <a:p>
            <a:pPr lvl="1" eaLnBrk="1" hangingPunct="1">
              <a:lnSpc>
                <a:spcPct val="90000"/>
              </a:lnSpc>
              <a:spcBef>
                <a:spcPts val="0"/>
              </a:spcBef>
              <a:spcAft>
                <a:spcPts val="1800"/>
              </a:spcAft>
              <a:defRPr/>
            </a:pPr>
            <a:r>
              <a:rPr lang="en-US" sz="2800" dirty="0"/>
              <a:t>Laziness (4:9-12)</a:t>
            </a:r>
          </a:p>
          <a:p>
            <a:pPr lvl="1" eaLnBrk="1" hangingPunct="1">
              <a:lnSpc>
                <a:spcPct val="90000"/>
              </a:lnSpc>
              <a:spcBef>
                <a:spcPts val="0"/>
              </a:spcBef>
              <a:spcAft>
                <a:spcPts val="1800"/>
              </a:spcAft>
              <a:defRPr/>
            </a:pPr>
            <a:r>
              <a:rPr lang="en-US" sz="2800" dirty="0"/>
              <a:t>Eschatology (4:13–5:11)</a:t>
            </a:r>
          </a:p>
          <a:p>
            <a:pPr lvl="1" eaLnBrk="1" hangingPunct="1">
              <a:lnSpc>
                <a:spcPct val="90000"/>
              </a:lnSpc>
              <a:spcBef>
                <a:spcPts val="0"/>
              </a:spcBef>
              <a:spcAft>
                <a:spcPts val="1800"/>
              </a:spcAft>
              <a:defRPr/>
            </a:pPr>
            <a:r>
              <a:rPr lang="en-US" sz="2800" dirty="0"/>
              <a:t>Ministry imbalances (5:12-15)</a:t>
            </a:r>
          </a:p>
          <a:p>
            <a:pPr lvl="1" eaLnBrk="1" hangingPunct="1">
              <a:lnSpc>
                <a:spcPct val="90000"/>
              </a:lnSpc>
              <a:spcBef>
                <a:spcPts val="0"/>
              </a:spcBef>
              <a:spcAft>
                <a:spcPts val="1800"/>
              </a:spcAft>
              <a:defRPr/>
            </a:pPr>
            <a:r>
              <a:rPr lang="en-US" sz="2800" dirty="0"/>
              <a:t>Progressive sanctification (5:16-28)</a:t>
            </a:r>
          </a:p>
        </p:txBody>
      </p:sp>
      <p:pic>
        <p:nvPicPr>
          <p:cNvPr id="5" name="Picture 4">
            <a:extLst>
              <a:ext uri="{FF2B5EF4-FFF2-40B4-BE49-F238E27FC236}">
                <a16:creationId xmlns:a16="http://schemas.microsoft.com/office/drawing/2014/main" id="{0146322F-829F-2473-605D-07007BE0A095}"/>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983660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b="1" dirty="0">
                <a:solidFill>
                  <a:srgbClr val="FFFFCC"/>
                </a:solidFill>
              </a:rPr>
              <a:t>Personal (1</a:t>
            </a:r>
            <a:r>
              <a:rPr lang="en-US" sz="2800" b="1" dirty="0">
                <a:solidFill>
                  <a:srgbClr val="FFFFCC"/>
                </a:solidFill>
                <a:cs typeface="Calibri" panose="020F0502020204030204" pitchFamily="34" charset="0"/>
              </a:rPr>
              <a:t>–3)</a:t>
            </a:r>
          </a:p>
          <a:p>
            <a:pPr lvl="1" eaLnBrk="1" hangingPunct="1">
              <a:spcBef>
                <a:spcPts val="0"/>
              </a:spcBef>
              <a:spcAft>
                <a:spcPts val="1800"/>
              </a:spcAft>
              <a:defRPr/>
            </a:pPr>
            <a:r>
              <a:rPr lang="en-US" sz="2800" b="1" u="sng" dirty="0">
                <a:solidFill>
                  <a:srgbClr val="FFFFCC"/>
                </a:solidFill>
                <a:ea typeface="+mn-ea"/>
                <a:cs typeface="+mn-cs"/>
              </a:rPr>
              <a:t>Genuine conversion (1)</a:t>
            </a:r>
          </a:p>
          <a:p>
            <a:pPr lvl="1" eaLnBrk="1" hangingPunct="1">
              <a:spcBef>
                <a:spcPts val="0"/>
              </a:spcBef>
              <a:spcAft>
                <a:spcPts val="1800"/>
              </a:spcAft>
              <a:defRPr/>
            </a:pPr>
            <a:r>
              <a:rPr lang="en-US" sz="2800" dirty="0"/>
              <a:t>Impure motives (2:1-16)</a:t>
            </a:r>
          </a:p>
          <a:p>
            <a:pPr lvl="1" eaLnBrk="1" hangingPunct="1">
              <a:spcBef>
                <a:spcPts val="0"/>
              </a:spcBef>
              <a:spcAft>
                <a:spcPts val="1800"/>
              </a:spcAft>
              <a:defRPr/>
            </a:pPr>
            <a:r>
              <a:rPr lang="en-US" sz="2800" dirty="0"/>
              <a:t>Lack of concern (2:17</a:t>
            </a:r>
            <a:r>
              <a:rPr lang="en-US" sz="2800" dirty="0">
                <a:cs typeface="Calibri" panose="020F0502020204030204" pitchFamily="34" charset="0"/>
              </a:rPr>
              <a:t>–3:13)</a:t>
            </a:r>
            <a:endParaRPr lang="en-US" sz="2800" dirty="0"/>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198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dirty="0"/>
              <a:t>Practical (4–5)</a:t>
            </a:r>
          </a:p>
          <a:p>
            <a:pPr lvl="1" eaLnBrk="1" hangingPunct="1">
              <a:lnSpc>
                <a:spcPct val="90000"/>
              </a:lnSpc>
              <a:spcBef>
                <a:spcPts val="0"/>
              </a:spcBef>
              <a:spcAft>
                <a:spcPts val="1800"/>
              </a:spcAft>
              <a:defRPr/>
            </a:pPr>
            <a:r>
              <a:rPr lang="en-US" sz="2800" dirty="0"/>
              <a:t>Immorality (4:1-8)</a:t>
            </a:r>
          </a:p>
          <a:p>
            <a:pPr lvl="1" eaLnBrk="1" hangingPunct="1">
              <a:lnSpc>
                <a:spcPct val="90000"/>
              </a:lnSpc>
              <a:spcBef>
                <a:spcPts val="0"/>
              </a:spcBef>
              <a:spcAft>
                <a:spcPts val="1800"/>
              </a:spcAft>
              <a:defRPr/>
            </a:pPr>
            <a:r>
              <a:rPr lang="en-US" sz="2800" dirty="0"/>
              <a:t>Laziness (4:9-12)</a:t>
            </a:r>
          </a:p>
          <a:p>
            <a:pPr lvl="1" eaLnBrk="1" hangingPunct="1">
              <a:lnSpc>
                <a:spcPct val="90000"/>
              </a:lnSpc>
              <a:spcBef>
                <a:spcPts val="0"/>
              </a:spcBef>
              <a:spcAft>
                <a:spcPts val="1800"/>
              </a:spcAft>
              <a:defRPr/>
            </a:pPr>
            <a:r>
              <a:rPr lang="en-US" sz="2800" dirty="0"/>
              <a:t>Eschatology (4:13–5:11)</a:t>
            </a:r>
          </a:p>
          <a:p>
            <a:pPr lvl="1" eaLnBrk="1" hangingPunct="1">
              <a:lnSpc>
                <a:spcPct val="90000"/>
              </a:lnSpc>
              <a:spcBef>
                <a:spcPts val="0"/>
              </a:spcBef>
              <a:spcAft>
                <a:spcPts val="1800"/>
              </a:spcAft>
              <a:defRPr/>
            </a:pPr>
            <a:r>
              <a:rPr lang="en-US" sz="2800" dirty="0"/>
              <a:t>Ministry imbalances (5:12-15)</a:t>
            </a:r>
          </a:p>
          <a:p>
            <a:pPr lvl="1" eaLnBrk="1" hangingPunct="1">
              <a:lnSpc>
                <a:spcPct val="90000"/>
              </a:lnSpc>
              <a:spcBef>
                <a:spcPts val="0"/>
              </a:spcBef>
              <a:spcAft>
                <a:spcPts val="1800"/>
              </a:spcAft>
              <a:defRPr/>
            </a:pPr>
            <a:r>
              <a:rPr lang="en-US" sz="2800" dirty="0"/>
              <a:t>Progressive sanctification (5:16-28)</a:t>
            </a:r>
          </a:p>
        </p:txBody>
      </p:sp>
      <p:pic>
        <p:nvPicPr>
          <p:cNvPr id="5" name="Picture 4">
            <a:extLst>
              <a:ext uri="{FF2B5EF4-FFF2-40B4-BE49-F238E27FC236}">
                <a16:creationId xmlns:a16="http://schemas.microsoft.com/office/drawing/2014/main" id="{0146322F-829F-2473-605D-07007BE0A095}"/>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501711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137BB47-6692-C345-70E4-7399AEFF2B04}"/>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Genuine Conversion? (1 </a:t>
            </a:r>
            <a:r>
              <a:rPr lang="en-US" altLang="en-US" sz="4000" dirty="0" err="1"/>
              <a:t>Thess</a:t>
            </a:r>
            <a:r>
              <a:rPr lang="en-US" altLang="en-US" sz="4000" dirty="0"/>
              <a:t> 1)</a:t>
            </a:r>
          </a:p>
        </p:txBody>
      </p:sp>
      <p:sp>
        <p:nvSpPr>
          <p:cNvPr id="16387" name="Rectangle 3">
            <a:extLst>
              <a:ext uri="{FF2B5EF4-FFF2-40B4-BE49-F238E27FC236}">
                <a16:creationId xmlns:a16="http://schemas.microsoft.com/office/drawing/2014/main" id="{614E983E-EF83-0607-AD2C-7B7F3DB02639}"/>
              </a:ext>
            </a:extLst>
          </p:cNvPr>
          <p:cNvSpPr>
            <a:spLocks noGrp="1" noChangeArrowheads="1"/>
          </p:cNvSpPr>
          <p:nvPr>
            <p:ph type="body" idx="1"/>
          </p:nvPr>
        </p:nvSpPr>
        <p:spPr>
          <a:xfrm>
            <a:off x="1754883" y="1371600"/>
            <a:ext cx="8682235" cy="5105400"/>
          </a:xfrm>
        </p:spPr>
        <p:txBody>
          <a:bodyPr/>
          <a:lstStyle/>
          <a:p>
            <a:pPr marL="457200" indent="-457200" eaLnBrk="1" hangingPunct="1">
              <a:lnSpc>
                <a:spcPct val="90000"/>
              </a:lnSpc>
              <a:spcBef>
                <a:spcPts val="0"/>
              </a:spcBef>
              <a:spcAft>
                <a:spcPts val="1800"/>
              </a:spcAft>
              <a:defRPr/>
            </a:pPr>
            <a:r>
              <a:rPr lang="en-US" kern="1200" dirty="0"/>
              <a:t>Greeting (1:1)</a:t>
            </a:r>
          </a:p>
          <a:p>
            <a:pPr marL="457200" indent="-457200" eaLnBrk="1" hangingPunct="1">
              <a:lnSpc>
                <a:spcPct val="90000"/>
              </a:lnSpc>
              <a:spcBef>
                <a:spcPts val="0"/>
              </a:spcBef>
              <a:spcAft>
                <a:spcPts val="1800"/>
              </a:spcAft>
              <a:defRPr/>
            </a:pPr>
            <a:r>
              <a:rPr lang="en-US" kern="1200" dirty="0"/>
              <a:t>Faith, hope, and love in Christ (1:2-3)</a:t>
            </a:r>
          </a:p>
          <a:p>
            <a:pPr marL="457200" indent="-457200" eaLnBrk="1" hangingPunct="1">
              <a:lnSpc>
                <a:spcPct val="90000"/>
              </a:lnSpc>
              <a:spcBef>
                <a:spcPts val="0"/>
              </a:spcBef>
              <a:spcAft>
                <a:spcPts val="1800"/>
              </a:spcAft>
              <a:defRPr/>
            </a:pPr>
            <a:r>
              <a:rPr lang="en-US" b="1" u="sng" kern="1200" dirty="0">
                <a:solidFill>
                  <a:srgbClr val="FFFFCC"/>
                </a:solidFill>
              </a:rPr>
              <a:t>Response to the Gospel (1:4-5)</a:t>
            </a:r>
          </a:p>
          <a:p>
            <a:pPr marL="457200" indent="-457200" eaLnBrk="1" hangingPunct="1">
              <a:lnSpc>
                <a:spcPct val="90000"/>
              </a:lnSpc>
              <a:spcBef>
                <a:spcPts val="0"/>
              </a:spcBef>
              <a:spcAft>
                <a:spcPts val="1800"/>
              </a:spcAft>
              <a:defRPr/>
            </a:pPr>
            <a:r>
              <a:rPr lang="en-US" kern="1200" dirty="0"/>
              <a:t>Joy in the midst of tribulation (1:6)</a:t>
            </a:r>
          </a:p>
          <a:p>
            <a:pPr marL="457200" indent="-457200" eaLnBrk="1" hangingPunct="1">
              <a:lnSpc>
                <a:spcPct val="90000"/>
              </a:lnSpc>
              <a:spcBef>
                <a:spcPts val="0"/>
              </a:spcBef>
              <a:spcAft>
                <a:spcPts val="1800"/>
              </a:spcAft>
              <a:defRPr/>
            </a:pPr>
            <a:r>
              <a:rPr lang="en-US" kern="1200" dirty="0"/>
              <a:t>Example to those in Macedonia and Achaia (1:7)</a:t>
            </a:r>
          </a:p>
          <a:p>
            <a:pPr marL="457200" indent="-457200" eaLnBrk="1" hangingPunct="1">
              <a:lnSpc>
                <a:spcPct val="90000"/>
              </a:lnSpc>
              <a:spcBef>
                <a:spcPts val="0"/>
              </a:spcBef>
              <a:spcAft>
                <a:spcPts val="1800"/>
              </a:spcAft>
              <a:defRPr/>
            </a:pPr>
            <a:r>
              <a:rPr lang="en-US" kern="1200" dirty="0"/>
              <a:t>No formal missionary endeavor (1:8-9a)</a:t>
            </a:r>
          </a:p>
          <a:p>
            <a:pPr marL="457200" indent="-457200" eaLnBrk="1" hangingPunct="1">
              <a:lnSpc>
                <a:spcPct val="90000"/>
              </a:lnSpc>
              <a:spcBef>
                <a:spcPts val="0"/>
              </a:spcBef>
              <a:spcAft>
                <a:spcPts val="1800"/>
              </a:spcAft>
              <a:defRPr/>
            </a:pPr>
            <a:r>
              <a:rPr lang="en-US" kern="1200" dirty="0"/>
              <a:t>Turned from idols (1:9b)</a:t>
            </a:r>
          </a:p>
          <a:p>
            <a:pPr marL="457200" indent="-457200" eaLnBrk="1" hangingPunct="1">
              <a:lnSpc>
                <a:spcPct val="90000"/>
              </a:lnSpc>
              <a:spcBef>
                <a:spcPts val="0"/>
              </a:spcBef>
              <a:spcAft>
                <a:spcPts val="1800"/>
              </a:spcAft>
              <a:defRPr/>
            </a:pPr>
            <a:r>
              <a:rPr lang="en-US" kern="1200" dirty="0"/>
              <a:t>Eschatological hope (1:10)</a:t>
            </a:r>
            <a:endParaRPr lang="en-US" sz="2800" kern="1200" dirty="0"/>
          </a:p>
        </p:txBody>
      </p:sp>
      <p:pic>
        <p:nvPicPr>
          <p:cNvPr id="4" name="Picture 3">
            <a:extLst>
              <a:ext uri="{FF2B5EF4-FFF2-40B4-BE49-F238E27FC236}">
                <a16:creationId xmlns:a16="http://schemas.microsoft.com/office/drawing/2014/main" id="{D95B51EB-64C6-9081-9609-51D6D2A504C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447750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09600" y="1796448"/>
            <a:ext cx="10972801" cy="4375751"/>
          </a:xfrm>
        </p:spPr>
        <p:txBody>
          <a:bodyPr/>
          <a:lstStyle/>
          <a:p>
            <a:pPr marL="0" indent="0" algn="just">
              <a:buNone/>
              <a:defRPr/>
            </a:pPr>
            <a:r>
              <a:rPr lang="en-US" sz="3000" dirty="0">
                <a:effectLst>
                  <a:outerShdw blurRad="38100" dist="38100" dir="2700000" algn="tl">
                    <a:srgbClr val="000000">
                      <a:alpha val="43137"/>
                    </a:srgbClr>
                  </a:outerShdw>
                </a:effectLst>
              </a:rPr>
              <a:t>"We believe Scripture reveals two clear and indisputable lines of evidence. One line shows God sovereignly choosing His own in Christ; the other shows man possessing the function of volition, able to receive or reject God's uniquely born Son (regarding sovereignty, see Job 42:2; Psalm 135:6; Isaiah 46:9–10; Jeremiah 1:5; Matthew 24:22, 24, 31; Luke 18:7; Romans 8:29–33; Galatians 1:15; 2 Timothy 2:10; 1 Peter 1:1–2; regarding human volition, see John 1:9–13; 3:16, 36; 6:47; 20:30–31; Acts 16:30–31; Romans 10:11–13; 1 John 5:9–13, as well as every command in the epistles).”</a:t>
            </a:r>
          </a:p>
        </p:txBody>
      </p:sp>
      <p:sp>
        <p:nvSpPr>
          <p:cNvPr id="6" name="Rectangle 5">
            <a:extLst>
              <a:ext uri="{FF2B5EF4-FFF2-40B4-BE49-F238E27FC236}">
                <a16:creationId xmlns:a16="http://schemas.microsoft.com/office/drawing/2014/main" id="{EE7029BF-8EAA-4334-9E5B-20D3596C7594}"/>
              </a:ext>
            </a:extLst>
          </p:cNvPr>
          <p:cNvSpPr/>
          <p:nvPr/>
        </p:nvSpPr>
        <p:spPr>
          <a:xfrm>
            <a:off x="1518253" y="228600"/>
            <a:ext cx="9155494" cy="1215717"/>
          </a:xfrm>
          <a:prstGeom prst="rect">
            <a:avLst/>
          </a:prstGeom>
        </p:spPr>
        <p:txBody>
          <a:bodyPr wrap="square">
            <a:spAutoFit/>
          </a:bodyPr>
          <a:lstStyle/>
          <a:p>
            <a:pPr algn="ctr">
              <a:spcAft>
                <a:spcPts val="600"/>
              </a:spcAft>
            </a:pPr>
            <a:r>
              <a:rPr lang="en-US" sz="34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Chafer Theological Seminary Statement of Faith: </a:t>
            </a:r>
          </a:p>
          <a:p>
            <a:pPr algn="ctr">
              <a:spcAft>
                <a:spcPts val="0"/>
              </a:spcAft>
            </a:pPr>
            <a:r>
              <a:rPr lang="en-US" sz="3400" cap="small" dirty="0">
                <a:solidFill>
                  <a:srgbClr val="FFFFCC"/>
                </a:solidFill>
                <a:latin typeface="Calibri" panose="020F0502020204030204" pitchFamily="34" charset="0"/>
                <a:cs typeface="Calibri" panose="020F0502020204030204" pitchFamily="34" charset="0"/>
              </a:rPr>
              <a:t>ELECTION</a:t>
            </a:r>
          </a:p>
        </p:txBody>
      </p:sp>
      <p:sp>
        <p:nvSpPr>
          <p:cNvPr id="2" name="Rectangle 1">
            <a:extLst>
              <a:ext uri="{FF2B5EF4-FFF2-40B4-BE49-F238E27FC236}">
                <a16:creationId xmlns:a16="http://schemas.microsoft.com/office/drawing/2014/main" id="{4103A637-2730-434B-8674-4535AFFEF14D}"/>
              </a:ext>
            </a:extLst>
          </p:cNvPr>
          <p:cNvSpPr/>
          <p:nvPr/>
        </p:nvSpPr>
        <p:spPr>
          <a:xfrm>
            <a:off x="609600" y="6320135"/>
            <a:ext cx="10972801" cy="400110"/>
          </a:xfrm>
          <a:prstGeom prst="rect">
            <a:avLst/>
          </a:prstGeom>
        </p:spPr>
        <p:txBody>
          <a:bodyPr wrap="square">
            <a:spAutoFit/>
          </a:bodyPr>
          <a:lstStyle/>
          <a:p>
            <a:pPr algn="ctr"/>
            <a:r>
              <a:rPr lang="en-US" sz="2000" dirty="0">
                <a:latin typeface="Calibri" panose="020F0502020204030204" pitchFamily="34" charset="0"/>
                <a:cs typeface="Calibri" panose="020F0502020204030204" pitchFamily="34" charset="0"/>
              </a:rPr>
              <a:t>https://www.chafer.edu/soteriology</a:t>
            </a:r>
          </a:p>
        </p:txBody>
      </p:sp>
      <p:pic>
        <p:nvPicPr>
          <p:cNvPr id="7" name="Picture 6" descr="cts-logo-clr">
            <a:extLst>
              <a:ext uri="{FF2B5EF4-FFF2-40B4-BE49-F238E27FC236}">
                <a16:creationId xmlns:a16="http://schemas.microsoft.com/office/drawing/2014/main" id="{355291FC-3CE3-43F6-ABE7-72A4E86D1D33}"/>
              </a:ext>
            </a:extLst>
          </p:cNvPr>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1" y="76200"/>
            <a:ext cx="1371599" cy="1371600"/>
          </a:xfrm>
          <a:prstGeom prst="rect">
            <a:avLst/>
          </a:prstGeom>
          <a:noFill/>
          <a:ln w="9525">
            <a:noFill/>
            <a:miter lim="800000"/>
            <a:headEnd/>
            <a:tailEnd/>
          </a:ln>
        </p:spPr>
      </p:pic>
    </p:spTree>
    <p:extLst>
      <p:ext uri="{BB962C8B-B14F-4D97-AF65-F5344CB8AC3E}">
        <p14:creationId xmlns:p14="http://schemas.microsoft.com/office/powerpoint/2010/main" val="2416650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0137BB47-6692-C345-70E4-7399AEFF2B04}"/>
              </a:ext>
            </a:extLst>
          </p:cNvPr>
          <p:cNvSpPr>
            <a:spLocks noGrp="1" noChangeArrowheads="1"/>
          </p:cNvSpPr>
          <p:nvPr>
            <p:ph type="title"/>
          </p:nvPr>
        </p:nvSpPr>
        <p:spPr>
          <a:xfrm>
            <a:off x="914400" y="228600"/>
            <a:ext cx="10363200" cy="1143000"/>
          </a:xfrm>
        </p:spPr>
        <p:txBody>
          <a:bodyPr/>
          <a:lstStyle/>
          <a:p>
            <a:pPr algn="ctr" eaLnBrk="1" hangingPunct="1"/>
            <a:r>
              <a:rPr lang="en-US" altLang="en-US" sz="4000" dirty="0"/>
              <a:t>Genuine Conversion? (1 </a:t>
            </a:r>
            <a:r>
              <a:rPr lang="en-US" altLang="en-US" sz="4000" dirty="0" err="1"/>
              <a:t>Thess</a:t>
            </a:r>
            <a:r>
              <a:rPr lang="en-US" altLang="en-US" sz="4000" dirty="0"/>
              <a:t> 1)</a:t>
            </a:r>
          </a:p>
        </p:txBody>
      </p:sp>
      <p:sp>
        <p:nvSpPr>
          <p:cNvPr id="16387" name="Rectangle 3">
            <a:extLst>
              <a:ext uri="{FF2B5EF4-FFF2-40B4-BE49-F238E27FC236}">
                <a16:creationId xmlns:a16="http://schemas.microsoft.com/office/drawing/2014/main" id="{614E983E-EF83-0607-AD2C-7B7F3DB02639}"/>
              </a:ext>
            </a:extLst>
          </p:cNvPr>
          <p:cNvSpPr>
            <a:spLocks noGrp="1" noChangeArrowheads="1"/>
          </p:cNvSpPr>
          <p:nvPr>
            <p:ph type="body" idx="1"/>
          </p:nvPr>
        </p:nvSpPr>
        <p:spPr>
          <a:xfrm>
            <a:off x="1754883" y="1371600"/>
            <a:ext cx="8682235" cy="5105400"/>
          </a:xfrm>
        </p:spPr>
        <p:txBody>
          <a:bodyPr/>
          <a:lstStyle/>
          <a:p>
            <a:pPr marL="457200" indent="-457200" eaLnBrk="1" hangingPunct="1">
              <a:lnSpc>
                <a:spcPct val="90000"/>
              </a:lnSpc>
              <a:spcBef>
                <a:spcPts val="0"/>
              </a:spcBef>
              <a:spcAft>
                <a:spcPts val="1800"/>
              </a:spcAft>
              <a:defRPr/>
            </a:pPr>
            <a:r>
              <a:rPr lang="en-US" kern="1200" dirty="0"/>
              <a:t>Greeting (1:1)</a:t>
            </a:r>
          </a:p>
          <a:p>
            <a:pPr marL="457200" indent="-457200" eaLnBrk="1" hangingPunct="1">
              <a:lnSpc>
                <a:spcPct val="90000"/>
              </a:lnSpc>
              <a:spcBef>
                <a:spcPts val="0"/>
              </a:spcBef>
              <a:spcAft>
                <a:spcPts val="1800"/>
              </a:spcAft>
              <a:defRPr/>
            </a:pPr>
            <a:r>
              <a:rPr lang="en-US" kern="1200" dirty="0"/>
              <a:t>Faith, hope, and love in Christ (1:2-3)</a:t>
            </a:r>
          </a:p>
          <a:p>
            <a:pPr marL="457200" indent="-457200" eaLnBrk="1" hangingPunct="1">
              <a:lnSpc>
                <a:spcPct val="90000"/>
              </a:lnSpc>
              <a:spcBef>
                <a:spcPts val="0"/>
              </a:spcBef>
              <a:spcAft>
                <a:spcPts val="1800"/>
              </a:spcAft>
              <a:defRPr/>
            </a:pPr>
            <a:r>
              <a:rPr lang="en-US" kern="1200" dirty="0"/>
              <a:t>Response to the Gospel (1:4-5)</a:t>
            </a:r>
          </a:p>
          <a:p>
            <a:pPr marL="457200" indent="-457200" eaLnBrk="1" hangingPunct="1">
              <a:lnSpc>
                <a:spcPct val="90000"/>
              </a:lnSpc>
              <a:spcBef>
                <a:spcPts val="0"/>
              </a:spcBef>
              <a:spcAft>
                <a:spcPts val="1800"/>
              </a:spcAft>
              <a:defRPr/>
            </a:pPr>
            <a:r>
              <a:rPr lang="en-US" b="1" u="sng" kern="1200" dirty="0">
                <a:solidFill>
                  <a:srgbClr val="FFFFCC"/>
                </a:solidFill>
              </a:rPr>
              <a:t>Joy in the midst of tribulation (1:6)</a:t>
            </a:r>
          </a:p>
          <a:p>
            <a:pPr marL="457200" indent="-457200" eaLnBrk="1" hangingPunct="1">
              <a:lnSpc>
                <a:spcPct val="90000"/>
              </a:lnSpc>
              <a:spcBef>
                <a:spcPts val="0"/>
              </a:spcBef>
              <a:spcAft>
                <a:spcPts val="1800"/>
              </a:spcAft>
              <a:defRPr/>
            </a:pPr>
            <a:r>
              <a:rPr lang="en-US" kern="1200" dirty="0"/>
              <a:t>Example to those in Macedonia and Achaia (1:7)</a:t>
            </a:r>
          </a:p>
          <a:p>
            <a:pPr marL="457200" indent="-457200" eaLnBrk="1" hangingPunct="1">
              <a:lnSpc>
                <a:spcPct val="90000"/>
              </a:lnSpc>
              <a:spcBef>
                <a:spcPts val="0"/>
              </a:spcBef>
              <a:spcAft>
                <a:spcPts val="1800"/>
              </a:spcAft>
              <a:defRPr/>
            </a:pPr>
            <a:r>
              <a:rPr lang="en-US" kern="1200" dirty="0"/>
              <a:t>No formal missionary endeavor (1:8-9a)</a:t>
            </a:r>
          </a:p>
          <a:p>
            <a:pPr marL="457200" indent="-457200" eaLnBrk="1" hangingPunct="1">
              <a:lnSpc>
                <a:spcPct val="90000"/>
              </a:lnSpc>
              <a:spcBef>
                <a:spcPts val="0"/>
              </a:spcBef>
              <a:spcAft>
                <a:spcPts val="1800"/>
              </a:spcAft>
              <a:defRPr/>
            </a:pPr>
            <a:r>
              <a:rPr lang="en-US" kern="1200" dirty="0"/>
              <a:t>Turned from idols (1:9b)</a:t>
            </a:r>
          </a:p>
          <a:p>
            <a:pPr marL="457200" indent="-457200" eaLnBrk="1" hangingPunct="1">
              <a:lnSpc>
                <a:spcPct val="90000"/>
              </a:lnSpc>
              <a:spcBef>
                <a:spcPts val="0"/>
              </a:spcBef>
              <a:spcAft>
                <a:spcPts val="1800"/>
              </a:spcAft>
              <a:defRPr/>
            </a:pPr>
            <a:r>
              <a:rPr lang="en-US" kern="1200" dirty="0"/>
              <a:t>Eschatological hope (1:10)</a:t>
            </a:r>
            <a:endParaRPr lang="en-US" sz="2800" kern="1200" dirty="0"/>
          </a:p>
        </p:txBody>
      </p:sp>
      <p:pic>
        <p:nvPicPr>
          <p:cNvPr id="4" name="Picture 3">
            <a:extLst>
              <a:ext uri="{FF2B5EF4-FFF2-40B4-BE49-F238E27FC236}">
                <a16:creationId xmlns:a16="http://schemas.microsoft.com/office/drawing/2014/main" id="{D95B51EB-64C6-9081-9609-51D6D2A504C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33571515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9031"/>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1342</TotalTime>
  <Words>2530</Words>
  <Application>Microsoft Office PowerPoint</Application>
  <PresentationFormat>Widescreen</PresentationFormat>
  <Paragraphs>220</Paragraphs>
  <Slides>50</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50</vt:i4>
      </vt:variant>
    </vt:vector>
  </HeadingPairs>
  <TitlesOfParts>
    <vt:vector size="56" baseType="lpstr">
      <vt:lpstr>Calibri</vt:lpstr>
      <vt:lpstr>Corbel</vt:lpstr>
      <vt:lpstr>Times New Roman</vt:lpstr>
      <vt:lpstr>Wingdings</vt:lpstr>
      <vt:lpstr>Azure</vt:lpstr>
      <vt:lpstr>1_Azure</vt:lpstr>
      <vt:lpstr>PowerPoint Presentation</vt:lpstr>
      <vt:lpstr>Introductory Matters</vt:lpstr>
      <vt:lpstr>Structure</vt:lpstr>
      <vt:lpstr>Structure</vt:lpstr>
      <vt:lpstr>Structure</vt:lpstr>
      <vt:lpstr>Structure</vt:lpstr>
      <vt:lpstr>Genuine Conversion? (1 Thess 1)</vt:lpstr>
      <vt:lpstr>PowerPoint Presentation</vt:lpstr>
      <vt:lpstr>Genuine Conversion? (1 Thess 1)</vt:lpstr>
      <vt:lpstr>PowerPoint Presentation</vt:lpstr>
      <vt:lpstr>Lewis Sperry Chafer, Salvation: A Clear Doctrinal Analysis (Grand Rapids: Zondervan, 1977), 60. Italics added</vt:lpstr>
      <vt:lpstr>Genuine Conversion? (1 Thess 1)</vt:lpstr>
      <vt:lpstr>Second Missionary Journey</vt:lpstr>
      <vt:lpstr>Second Missionary Journey</vt:lpstr>
      <vt:lpstr>PowerPoint Presentation</vt:lpstr>
      <vt:lpstr>Genuine Conversion? (1 Thess 1)</vt:lpstr>
      <vt:lpstr>Second Missionary Journey</vt:lpstr>
      <vt:lpstr>Second Missionary Journey</vt:lpstr>
      <vt:lpstr>PowerPoint Presentation</vt:lpstr>
      <vt:lpstr>Lewis Sperry Chafer, vol. 7, Systematic Theologyb (Grand Rapids, MI: Kregel Publications, 1993), 265-66.</vt:lpstr>
      <vt:lpstr>Genuine Conversion? (1 Thess 1)</vt:lpstr>
      <vt:lpstr>PowerPoint Presentation</vt:lpstr>
      <vt:lpstr>PowerPoint Presentation</vt:lpstr>
      <vt:lpstr>Three Tenses of Salvation</vt:lpstr>
      <vt:lpstr>PowerPoint Presentation</vt:lpstr>
      <vt:lpstr>Genuine Conversion? (1 Thess 1)</vt:lpstr>
      <vt:lpstr>PowerPoint Presentation</vt:lpstr>
      <vt:lpstr>PowerPoint Presentation</vt:lpstr>
      <vt:lpstr>Imminent  (1 Cor 15:51; 1 Thess 4:15)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God’s Resurrection Program</vt:lpstr>
      <vt:lpstr>PowerPoint Presentation</vt:lpstr>
      <vt:lpstr>Promised Exemption from Divine Wrath</vt:lpstr>
      <vt:lpstr>PowerPoint Presentation</vt:lpstr>
      <vt:lpstr>1st Six Seals (Revelation 6)</vt:lpstr>
      <vt:lpstr>PowerPoint Presentation</vt:lpstr>
      <vt:lpstr>Rev. 6:16-17 Robert L. Thomas, Revelation 1–7: An Exegetical Commentary, ed. Kenneth Barker (Chicago: Moody, 1992), 457-58. </vt:lpstr>
      <vt:lpstr>Rev. 6:16-17 Robert L. Thomas, Revelation 1–7: An Exegetical Commentary, ed. Kenneth Barker (Chicago: Moody, 1992), 457-58. </vt:lpstr>
      <vt:lpstr>First Thessalonians 1:10 and the Pre-Tribulational Rapture</vt:lpstr>
      <vt:lpstr>PowerPoint Presentation</vt:lpstr>
      <vt:lpstr>PowerPoint Presentation</vt:lpstr>
      <vt:lpstr>Conclusion</vt:lpstr>
      <vt:lpstr>Genuine Conversion? (1 Thess 1)</vt:lpstr>
      <vt:lpstr>Structure</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Thessalonians 003 - 1v4-10 - 16 X 9</dc:title>
  <dc:subject>1 Thessalonians</dc:subject>
  <dc:creator>A. Woods</dc:creator>
  <cp:lastModifiedBy>Jim McGowan</cp:lastModifiedBy>
  <cp:revision>127</cp:revision>
  <cp:lastPrinted>2022-10-30T03:35:03Z</cp:lastPrinted>
  <dcterms:created xsi:type="dcterms:W3CDTF">2009-02-09T13:26:58Z</dcterms:created>
  <dcterms:modified xsi:type="dcterms:W3CDTF">2022-10-30T03:35:30Z</dcterms:modified>
</cp:coreProperties>
</file>