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handoutMasterIdLst>
    <p:handoutMasterId r:id="rId38"/>
  </p:handoutMasterIdLst>
  <p:sldIdLst>
    <p:sldId id="2094" r:id="rId2"/>
    <p:sldId id="2064" r:id="rId3"/>
    <p:sldId id="1984" r:id="rId4"/>
    <p:sldId id="7886" r:id="rId5"/>
    <p:sldId id="7802" r:id="rId6"/>
    <p:sldId id="1985" r:id="rId7"/>
    <p:sldId id="2039" r:id="rId8"/>
    <p:sldId id="7909" r:id="rId9"/>
    <p:sldId id="9158" r:id="rId10"/>
    <p:sldId id="8899" r:id="rId11"/>
    <p:sldId id="9122" r:id="rId12"/>
    <p:sldId id="9065" r:id="rId13"/>
    <p:sldId id="9066" r:id="rId14"/>
    <p:sldId id="9166" r:id="rId15"/>
    <p:sldId id="5702" r:id="rId16"/>
    <p:sldId id="9067" r:id="rId17"/>
    <p:sldId id="4736" r:id="rId18"/>
    <p:sldId id="7977" r:id="rId19"/>
    <p:sldId id="9162" r:id="rId20"/>
    <p:sldId id="9068" r:id="rId21"/>
    <p:sldId id="9105" r:id="rId22"/>
    <p:sldId id="9106" r:id="rId23"/>
    <p:sldId id="9167" r:id="rId24"/>
    <p:sldId id="9069" r:id="rId25"/>
    <p:sldId id="9039" r:id="rId26"/>
    <p:sldId id="2878" r:id="rId27"/>
    <p:sldId id="9070" r:id="rId28"/>
    <p:sldId id="9107" r:id="rId29"/>
    <p:sldId id="9108" r:id="rId30"/>
    <p:sldId id="8695" r:id="rId31"/>
    <p:sldId id="9019" r:id="rId32"/>
    <p:sldId id="9123" r:id="rId33"/>
    <p:sldId id="9168" r:id="rId34"/>
    <p:sldId id="9109" r:id="rId35"/>
    <p:sldId id="7975" r:id="rId36"/>
  </p:sldIdLst>
  <p:sldSz cx="12192000" cy="6858000"/>
  <p:notesSz cx="7315200" cy="9601200"/>
  <p:custDataLst>
    <p:tags r:id="rId39"/>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CC66FF"/>
    <a:srgbClr val="00FF00"/>
    <a:srgbClr val="99FFCC"/>
    <a:srgbClr val="FF99FF"/>
    <a:srgbClr val="FF00FF"/>
    <a:srgbClr val="00CCFF"/>
    <a:srgbClr val="000066"/>
    <a:srgbClr val="4D4D4D"/>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8723CE-76D1-40EE-A663-631E5BF21878}" v="5" dt="2022-10-09T17:26:23.026"/>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3" autoAdjust="0"/>
    <p:restoredTop sz="95428" autoAdjust="0"/>
  </p:normalViewPr>
  <p:slideViewPr>
    <p:cSldViewPr>
      <p:cViewPr varScale="1">
        <p:scale>
          <a:sx n="107" d="100"/>
          <a:sy n="107" d="100"/>
        </p:scale>
        <p:origin x="852"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44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BC8723CE-76D1-40EE-A663-631E5BF21878}"/>
    <pc:docChg chg="custSel addSld modSld sldOrd">
      <pc:chgData name="Jim McGowan" userId="e2c7446dd3aca506" providerId="LiveId" clId="{BC8723CE-76D1-40EE-A663-631E5BF21878}" dt="2022-10-09T17:26:53.478" v="84"/>
      <pc:docMkLst>
        <pc:docMk/>
      </pc:docMkLst>
      <pc:sldChg chg="addSp modSp mod">
        <pc:chgData name="Jim McGowan" userId="e2c7446dd3aca506" providerId="LiveId" clId="{BC8723CE-76D1-40EE-A663-631E5BF21878}" dt="2022-10-09T17:22:10.926" v="58" actId="1036"/>
        <pc:sldMkLst>
          <pc:docMk/>
          <pc:sldMk cId="2794946201" sldId="8816"/>
        </pc:sldMkLst>
        <pc:spChg chg="add mod">
          <ac:chgData name="Jim McGowan" userId="e2c7446dd3aca506" providerId="LiveId" clId="{BC8723CE-76D1-40EE-A663-631E5BF21878}" dt="2022-10-09T17:21:54.774" v="57" actId="255"/>
          <ac:spMkLst>
            <pc:docMk/>
            <pc:sldMk cId="2794946201" sldId="8816"/>
            <ac:spMk id="3" creationId="{1B3C8201-80A5-5396-C7AD-8DF9B0EA56D0}"/>
          </ac:spMkLst>
        </pc:spChg>
        <pc:picChg chg="mod">
          <ac:chgData name="Jim McGowan" userId="e2c7446dd3aca506" providerId="LiveId" clId="{BC8723CE-76D1-40EE-A663-631E5BF21878}" dt="2022-10-09T17:22:10.926" v="58" actId="1036"/>
          <ac:picMkLst>
            <pc:docMk/>
            <pc:sldMk cId="2794946201" sldId="8816"/>
            <ac:picMk id="2" creationId="{EAB26BAA-D14F-4618-A37F-D6B3BE09003A}"/>
          </ac:picMkLst>
        </pc:picChg>
      </pc:sldChg>
      <pc:sldChg chg="addSp modSp mod">
        <pc:chgData name="Jim McGowan" userId="e2c7446dd3aca506" providerId="LiveId" clId="{BC8723CE-76D1-40EE-A663-631E5BF21878}" dt="2022-10-09T17:16:24.399" v="32" actId="14100"/>
        <pc:sldMkLst>
          <pc:docMk/>
          <pc:sldMk cId="4275612001" sldId="9103"/>
        </pc:sldMkLst>
        <pc:spChg chg="mod">
          <ac:chgData name="Jim McGowan" userId="e2c7446dd3aca506" providerId="LiveId" clId="{BC8723CE-76D1-40EE-A663-631E5BF21878}" dt="2022-10-09T17:16:24.399" v="32" actId="14100"/>
          <ac:spMkLst>
            <pc:docMk/>
            <pc:sldMk cId="4275612001" sldId="9103"/>
            <ac:spMk id="68611" creationId="{00000000-0000-0000-0000-000000000000}"/>
          </ac:spMkLst>
        </pc:spChg>
        <pc:picChg chg="add mod">
          <ac:chgData name="Jim McGowan" userId="e2c7446dd3aca506" providerId="LiveId" clId="{BC8723CE-76D1-40EE-A663-631E5BF21878}" dt="2022-10-09T17:15:30.605" v="31" actId="1035"/>
          <ac:picMkLst>
            <pc:docMk/>
            <pc:sldMk cId="4275612001" sldId="9103"/>
            <ac:picMk id="2" creationId="{7A07643F-C24D-442F-9B75-B763865FA134}"/>
          </ac:picMkLst>
        </pc:picChg>
      </pc:sldChg>
      <pc:sldChg chg="modSp mod">
        <pc:chgData name="Jim McGowan" userId="e2c7446dd3aca506" providerId="LiveId" clId="{BC8723CE-76D1-40EE-A663-631E5BF21878}" dt="2022-10-09T17:24:43.333" v="65" actId="948"/>
        <pc:sldMkLst>
          <pc:docMk/>
          <pc:sldMk cId="2407560838" sldId="9167"/>
        </pc:sldMkLst>
        <pc:spChg chg="mod">
          <ac:chgData name="Jim McGowan" userId="e2c7446dd3aca506" providerId="LiveId" clId="{BC8723CE-76D1-40EE-A663-631E5BF21878}" dt="2022-10-09T17:24:43.333" v="65" actId="948"/>
          <ac:spMkLst>
            <pc:docMk/>
            <pc:sldMk cId="2407560838" sldId="9167"/>
            <ac:spMk id="6" creationId="{EE7029BF-8EAA-4334-9E5B-20D3596C7594}"/>
          </ac:spMkLst>
        </pc:spChg>
      </pc:sldChg>
      <pc:sldChg chg="delSp modSp new mod ord">
        <pc:chgData name="Jim McGowan" userId="e2c7446dd3aca506" providerId="LiveId" clId="{BC8723CE-76D1-40EE-A663-631E5BF21878}" dt="2022-10-09T17:26:53.478" v="84"/>
        <pc:sldMkLst>
          <pc:docMk/>
          <pc:sldMk cId="211772443" sldId="9168"/>
        </pc:sldMkLst>
        <pc:spChg chg="mod">
          <ac:chgData name="Jim McGowan" userId="e2c7446dd3aca506" providerId="LiveId" clId="{BC8723CE-76D1-40EE-A663-631E5BF21878}" dt="2022-10-09T17:26:23.026" v="82" actId="12789"/>
          <ac:spMkLst>
            <pc:docMk/>
            <pc:sldMk cId="211772443" sldId="9168"/>
            <ac:spMk id="2" creationId="{D850B042-13D0-B394-8919-9B55142C29D9}"/>
          </ac:spMkLst>
        </pc:spChg>
        <pc:spChg chg="del">
          <ac:chgData name="Jim McGowan" userId="e2c7446dd3aca506" providerId="LiveId" clId="{BC8723CE-76D1-40EE-A663-631E5BF21878}" dt="2022-10-09T17:26:14.708" v="80" actId="478"/>
          <ac:spMkLst>
            <pc:docMk/>
            <pc:sldMk cId="211772443" sldId="9168"/>
            <ac:spMk id="3" creationId="{93F46BCD-24E5-A6FC-8821-21ACB76151D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095 - 24v59-67 </a:t>
            </a:r>
          </a:p>
          <a:p>
            <a:pPr>
              <a:defRPr/>
            </a:pPr>
            <a:r>
              <a:rPr lang="en-US" sz="1600" dirty="0"/>
              <a:t>10-23-2022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10/22/2022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a:t>
            </a:fld>
            <a:endParaRPr lang="en-US" altLang="en-US" dirty="0"/>
          </a:p>
        </p:txBody>
      </p:sp>
    </p:spTree>
    <p:extLst>
      <p:ext uri="{BB962C8B-B14F-4D97-AF65-F5344CB8AC3E}">
        <p14:creationId xmlns:p14="http://schemas.microsoft.com/office/powerpoint/2010/main" val="36176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21</a:t>
            </a:fld>
            <a:endParaRPr lang="en-US" altLang="en-US" dirty="0"/>
          </a:p>
        </p:txBody>
      </p:sp>
    </p:spTree>
    <p:extLst>
      <p:ext uri="{BB962C8B-B14F-4D97-AF65-F5344CB8AC3E}">
        <p14:creationId xmlns:p14="http://schemas.microsoft.com/office/powerpoint/2010/main" val="316587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22</a:t>
            </a:fld>
            <a:endParaRPr lang="en-US" altLang="en-US" dirty="0"/>
          </a:p>
        </p:txBody>
      </p:sp>
    </p:spTree>
    <p:extLst>
      <p:ext uri="{BB962C8B-B14F-4D97-AF65-F5344CB8AC3E}">
        <p14:creationId xmlns:p14="http://schemas.microsoft.com/office/powerpoint/2010/main" val="911499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28</a:t>
            </a:fld>
            <a:endParaRPr lang="en-US" altLang="en-US" dirty="0"/>
          </a:p>
        </p:txBody>
      </p:sp>
    </p:spTree>
    <p:extLst>
      <p:ext uri="{BB962C8B-B14F-4D97-AF65-F5344CB8AC3E}">
        <p14:creationId xmlns:p14="http://schemas.microsoft.com/office/powerpoint/2010/main" val="587699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29</a:t>
            </a:fld>
            <a:endParaRPr lang="en-US" altLang="en-US" dirty="0"/>
          </a:p>
        </p:txBody>
      </p:sp>
    </p:spTree>
    <p:extLst>
      <p:ext uri="{BB962C8B-B14F-4D97-AF65-F5344CB8AC3E}">
        <p14:creationId xmlns:p14="http://schemas.microsoft.com/office/powerpoint/2010/main" val="207377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35</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F24002A-9B19-40B9-8E6C-CD2AF577A1B4}" type="slidenum">
              <a:rPr lang="en-US"/>
              <a:pPr>
                <a:defRPr/>
              </a:pPr>
              <a:t>‹#›</a:t>
            </a:fld>
            <a:endParaRPr lang="en-US"/>
          </a:p>
        </p:txBody>
      </p:sp>
    </p:spTree>
    <p:extLst>
      <p:ext uri="{BB962C8B-B14F-4D97-AF65-F5344CB8AC3E}">
        <p14:creationId xmlns:p14="http://schemas.microsoft.com/office/powerpoint/2010/main" val="84445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 id="2147488921"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spiritandtruth.org/questions/151.htm"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4196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688675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061531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56138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89892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1764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609600" y="6400800"/>
            <a:ext cx="10972800" cy="334963"/>
          </a:xfrm>
        </p:spPr>
        <p:txBody>
          <a:bodyPr anchor="t"/>
          <a:lstStyle/>
          <a:p>
            <a:pPr algn="ctr" eaLnBrk="1" hangingPunct="1"/>
            <a:r>
              <a:rPr lang="en-US" altLang="en-US" sz="1600" dirty="0">
                <a:solidFill>
                  <a:schemeClr val="tx1"/>
                </a:solidFill>
              </a:rPr>
              <a:t>Lewis Sperry Chafer, vol. 7, </a:t>
            </a:r>
            <a:r>
              <a:rPr lang="en-US" altLang="en-US" sz="1600" i="1" dirty="0">
                <a:solidFill>
                  <a:schemeClr val="tx1"/>
                </a:solidFill>
              </a:rPr>
              <a:t>Systematic </a:t>
            </a:r>
            <a:r>
              <a:rPr lang="en-US" altLang="en-US" sz="1600" i="1" dirty="0" err="1">
                <a:solidFill>
                  <a:schemeClr val="tx1"/>
                </a:solidFill>
              </a:rPr>
              <a:t>Theology</a:t>
            </a:r>
            <a:r>
              <a:rPr lang="en-US" altLang="en-US" sz="1600" baseline="30000" dirty="0" err="1">
                <a:solidFill>
                  <a:schemeClr val="tx1"/>
                </a:solidFill>
                <a:hlinkClick r:id="rId2">
                  <a:extLst>
                    <a:ext uri="{A12FA001-AC4F-418D-AE19-62706E023703}">
                      <ahyp:hlinkClr xmlns:ahyp="http://schemas.microsoft.com/office/drawing/2018/hyperlinkcolor" val="tx"/>
                    </a:ext>
                  </a:extLst>
                </a:hlinkClick>
              </a:rPr>
              <a:t>b</a:t>
            </a:r>
            <a:r>
              <a:rPr lang="en-US" altLang="en-US" sz="1600" dirty="0">
                <a:solidFill>
                  <a:schemeClr val="tx1"/>
                </a:solidFill>
              </a:rPr>
              <a:t> (Grand Rapids, MI: Kregel Publications, 1993), 265-66.</a:t>
            </a:r>
          </a:p>
        </p:txBody>
      </p:sp>
      <p:sp>
        <p:nvSpPr>
          <p:cNvPr id="105475" name="Content Placeholder 2"/>
          <p:cNvSpPr>
            <a:spLocks noGrp="1"/>
          </p:cNvSpPr>
          <p:nvPr>
            <p:ph idx="1"/>
          </p:nvPr>
        </p:nvSpPr>
        <p:spPr>
          <a:xfrm>
            <a:off x="3733800" y="1934086"/>
            <a:ext cx="6934200" cy="1799714"/>
          </a:xfrm>
        </p:spPr>
        <p:txBody>
          <a:bodyPr/>
          <a:lstStyle/>
          <a:p>
            <a:pPr marL="0" indent="0" algn="just" eaLnBrk="1" hangingPunct="1">
              <a:buNone/>
            </a:pPr>
            <a:r>
              <a:rPr lang="en-US" altLang="en-US" dirty="0"/>
              <a:t>“…because upwards of 150 passages of Scripture condition salvation upon believing only</a:t>
            </a:r>
            <a:r>
              <a:rPr lang="en-US" altLang="en-US" b="1" dirty="0"/>
              <a:t> </a:t>
            </a:r>
            <a:r>
              <a:rPr lang="en-US" altLang="en-US" dirty="0"/>
              <a:t>(cf. John 3:16; Acts 16:31). </a:t>
            </a:r>
          </a:p>
        </p:txBody>
      </p:sp>
      <p:sp>
        <p:nvSpPr>
          <p:cNvPr id="5" name="Title 1"/>
          <p:cNvSpPr txBox="1">
            <a:spLocks/>
          </p:cNvSpPr>
          <p:nvPr/>
        </p:nvSpPr>
        <p:spPr>
          <a:xfrm>
            <a:off x="1981200" y="274638"/>
            <a:ext cx="822960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Belief-God’s One Condition for Justification</a:t>
            </a:r>
          </a:p>
        </p:txBody>
      </p:sp>
      <p:pic>
        <p:nvPicPr>
          <p:cNvPr id="2" name="Picture 2" descr="http://t1.gstatic.com/images?q=tbn:ANd9GcQxv3vyi4YqgamHAJTIgWkNJkLqWWIuAG2pkecTpX67vjz6XE96Kw">
            <a:extLst>
              <a:ext uri="{FF2B5EF4-FFF2-40B4-BE49-F238E27FC236}">
                <a16:creationId xmlns:a16="http://schemas.microsoft.com/office/drawing/2014/main" id="{F78C26C5-4D29-1D3F-4F40-F3044C212E6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9600" y="1822944"/>
            <a:ext cx="2278931" cy="321211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916402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828800"/>
            <a:ext cx="10972800" cy="2286000"/>
          </a:xfrm>
        </p:spPr>
        <p:txBody>
          <a:bodyPr/>
          <a:lstStyle/>
          <a:p>
            <a:pPr marL="0" indent="0" algn="just">
              <a:spcBef>
                <a:spcPts val="0"/>
              </a:spcBef>
              <a:buNone/>
              <a:defRPr/>
            </a:pPr>
            <a:r>
              <a:rPr lang="en-US" dirty="0">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Genesis 16:14</a:t>
            </a:r>
            <a:r>
              <a:rPr lang="en-US" dirty="0">
                <a:effectLst>
                  <a:outerShdw blurRad="38100" dist="38100" dir="2700000" algn="tl">
                    <a:srgbClr val="000000">
                      <a:alpha val="43137"/>
                    </a:srgbClr>
                  </a:outerShdw>
                </a:effectLst>
              </a:rPr>
              <a:t> (RSB:NASB1995U): 16:14 </a:t>
            </a:r>
            <a:r>
              <a:rPr lang="en-US" i="1" dirty="0">
                <a:effectLst>
                  <a:outerShdw blurRad="38100" dist="38100" dir="2700000" algn="tl">
                    <a:srgbClr val="000000">
                      <a:alpha val="43137"/>
                    </a:srgbClr>
                  </a:outerShdw>
                </a:effectLst>
              </a:rPr>
              <a:t>Beer-</a:t>
            </a:r>
            <a:r>
              <a:rPr lang="en-US" i="1" dirty="0" err="1">
                <a:effectLst>
                  <a:outerShdw blurRad="38100" dist="38100" dir="2700000" algn="tl">
                    <a:srgbClr val="000000">
                      <a:alpha val="43137"/>
                    </a:srgbClr>
                  </a:outerShdw>
                </a:effectLst>
              </a:rPr>
              <a:t>lahai</a:t>
            </a:r>
            <a:r>
              <a:rPr lang="en-US" i="1" dirty="0">
                <a:effectLst>
                  <a:outerShdw blurRad="38100" dist="38100" dir="2700000" algn="tl">
                    <a:srgbClr val="000000">
                      <a:alpha val="43137"/>
                    </a:srgbClr>
                  </a:outerShdw>
                </a:effectLst>
              </a:rPr>
              <a:t>-</a:t>
            </a:r>
            <a:r>
              <a:rPr lang="en-US" i="1" dirty="0" err="1">
                <a:effectLst>
                  <a:outerShdw blurRad="38100" dist="38100" dir="2700000" algn="tl">
                    <a:srgbClr val="000000">
                      <a:alpha val="43137"/>
                    </a:srgbClr>
                  </a:outerShdw>
                </a:effectLst>
              </a:rPr>
              <a:t>roi</a:t>
            </a:r>
            <a:r>
              <a:rPr lang="en-US" dirty="0">
                <a:effectLst>
                  <a:outerShdw blurRad="38100" dist="38100" dir="2700000" algn="tl">
                    <a:srgbClr val="000000">
                      <a:alpha val="43137"/>
                    </a:srgbClr>
                  </a:outerShdw>
                </a:effectLst>
              </a:rPr>
              <a:t> means ‘a well of the Living One who sees me.’ The exact location is unknown, though possibly it was SW of Beersheba.”</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3495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54334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125A11-A1DF-49A2-8CF4-9BF982D1ED56}"/>
              </a:ext>
            </a:extLst>
          </p:cNvPr>
          <p:cNvPicPr>
            <a:picLocks noChangeAspect="1"/>
          </p:cNvPicPr>
          <p:nvPr/>
        </p:nvPicPr>
        <p:blipFill>
          <a:blip r:embed="rId2"/>
          <a:stretch>
            <a:fillRect/>
          </a:stretch>
        </p:blipFill>
        <p:spPr>
          <a:xfrm>
            <a:off x="3653162" y="137160"/>
            <a:ext cx="4885676"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val 7">
            <a:extLst>
              <a:ext uri="{FF2B5EF4-FFF2-40B4-BE49-F238E27FC236}">
                <a16:creationId xmlns:a16="http://schemas.microsoft.com/office/drawing/2014/main" id="{2247BE60-1F06-4AF3-8A03-DFC9D58FFC23}"/>
              </a:ext>
            </a:extLst>
          </p:cNvPr>
          <p:cNvSpPr>
            <a:spLocks noChangeArrowheads="1"/>
          </p:cNvSpPr>
          <p:nvPr/>
        </p:nvSpPr>
        <p:spPr bwMode="auto">
          <a:xfrm>
            <a:off x="5410200" y="4114800"/>
            <a:ext cx="990600" cy="762000"/>
          </a:xfrm>
          <a:prstGeom prst="ellipse">
            <a:avLst/>
          </a:prstGeom>
          <a:solidFill>
            <a:schemeClr val="tx1"/>
          </a:solidFill>
          <a:ln w="3810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dirty="0">
                <a:solidFill>
                  <a:schemeClr val="bg2"/>
                </a:solidFill>
                <a:latin typeface="Calibri" panose="020F0502020204030204" pitchFamily="34" charset="0"/>
                <a:cs typeface="Calibri" panose="020F0502020204030204" pitchFamily="34" charset="0"/>
              </a:rPr>
              <a:t>Negev</a:t>
            </a:r>
          </a:p>
        </p:txBody>
      </p:sp>
    </p:spTree>
    <p:extLst>
      <p:ext uri="{BB962C8B-B14F-4D97-AF65-F5344CB8AC3E}">
        <p14:creationId xmlns:p14="http://schemas.microsoft.com/office/powerpoint/2010/main" val="229235295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‒24</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4275162687"/>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730298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E7F1DD-30FD-46F0-8C66-85C8434E1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75993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“Genesis 24:64–65 records Rebekah’s encounter, with verse 64 giving the occasion: </a:t>
            </a:r>
            <a:r>
              <a:rPr lang="en-US" sz="3000" i="1" dirty="0">
                <a:effectLst>
                  <a:outerShdw blurRad="38100" dist="38100" dir="2700000" algn="tl">
                    <a:srgbClr val="000000">
                      <a:alpha val="43137"/>
                    </a:srgbClr>
                  </a:outerShdw>
                </a:effectLst>
              </a:rPr>
              <a:t>And Rebekah lifted up her eyes, and when she saw Isaac, she alighted from the camel</a:t>
            </a:r>
            <a:r>
              <a:rPr lang="en-US" sz="3000" dirty="0">
                <a:effectLst>
                  <a:outerShdw blurRad="38100" dist="38100" dir="2700000" algn="tl">
                    <a:srgbClr val="000000">
                      <a:alpha val="43137"/>
                    </a:srgbClr>
                  </a:outerShdw>
                </a:effectLst>
              </a:rPr>
              <a:t>. The Hebrew word for </a:t>
            </a:r>
            <a:r>
              <a:rPr lang="en-US" sz="3000" i="1" dirty="0">
                <a:effectLst>
                  <a:outerShdw blurRad="38100" dist="38100" dir="2700000" algn="tl">
                    <a:srgbClr val="000000">
                      <a:alpha val="43137"/>
                    </a:srgbClr>
                  </a:outerShdw>
                </a:effectLst>
              </a:rPr>
              <a:t>alighted</a:t>
            </a:r>
            <a:r>
              <a:rPr lang="en-US" sz="3000" dirty="0">
                <a:effectLst>
                  <a:outerShdw blurRad="38100" dist="38100" dir="2700000" algn="tl">
                    <a:srgbClr val="000000">
                      <a:alpha val="43137"/>
                    </a:srgbClr>
                  </a:outerShdw>
                </a:effectLst>
              </a:rPr>
              <a:t> is </a:t>
            </a:r>
            <a:r>
              <a:rPr lang="en-US" sz="3000" i="1" dirty="0" err="1">
                <a:effectLst>
                  <a:outerShdw blurRad="38100" dist="38100" dir="2700000" algn="tl">
                    <a:srgbClr val="000000">
                      <a:alpha val="43137"/>
                    </a:srgbClr>
                  </a:outerShdw>
                </a:effectLst>
              </a:rPr>
              <a:t>naphal</a:t>
            </a:r>
            <a:r>
              <a:rPr lang="en-US" sz="3000" dirty="0">
                <a:effectLst>
                  <a:outerShdw blurRad="38100" dist="38100" dir="2700000" algn="tl">
                    <a:srgbClr val="000000">
                      <a:alpha val="43137"/>
                    </a:srgbClr>
                  </a:outerShdw>
                </a:effectLst>
              </a:rPr>
              <a:t>, which normally means ‘to fall.’ The picture being conveyed is that when she saw Isaac, she ‘fell off’ her camel. This did not happen because she knew who he was, because the event happened before she knew who he was. Therefore, when she saw Isaac, something about Isaac’s demeanor or looks or whatever caused her to fall off her camel. If ever there was any implication of love at first sight, this may very well be it. Again, this was before she knew who he was; because only in verse 65 is Isaac identified to her.</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75388090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“That was in keeping with the custom of those days in that the bride’s face was veiled on the wedding night…Nevertheless, realizing that Isaac is the one she is going to marry, in keeping with the tradition of a bride veiling her face on the wedding night, she veiled herself.</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pic>
        <p:nvPicPr>
          <p:cNvPr id="2" name="Picture 1">
            <a:extLst>
              <a:ext uri="{FF2B5EF4-FFF2-40B4-BE49-F238E27FC236}">
                <a16:creationId xmlns:a16="http://schemas.microsoft.com/office/drawing/2014/main" id="{5569B78E-58BC-E981-1D0D-C8890AC17198}"/>
              </a:ext>
            </a:extLst>
          </p:cNvPr>
          <p:cNvPicPr>
            <a:picLocks noChangeAspect="1"/>
          </p:cNvPicPr>
          <p:nvPr/>
        </p:nvPicPr>
        <p:blipFill>
          <a:blip r:embed="rId6"/>
          <a:stretch>
            <a:fillRect/>
          </a:stretch>
        </p:blipFill>
        <p:spPr>
          <a:xfrm>
            <a:off x="3810000" y="4114800"/>
            <a:ext cx="45720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8347393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828800"/>
            <a:ext cx="10972800" cy="2286000"/>
          </a:xfrm>
        </p:spPr>
        <p:txBody>
          <a:bodyPr/>
          <a:lstStyle/>
          <a:p>
            <a:pPr marL="0" indent="0" algn="just">
              <a:spcBef>
                <a:spcPts val="0"/>
              </a:spcBef>
              <a:buNone/>
              <a:defRPr/>
            </a:pPr>
            <a:r>
              <a:rPr lang="en-US" dirty="0">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Genesis 24:65</a:t>
            </a:r>
            <a:r>
              <a:rPr lang="en-US" dirty="0">
                <a:effectLst>
                  <a:outerShdw blurRad="38100" dist="38100" dir="2700000" algn="tl">
                    <a:srgbClr val="000000">
                      <a:alpha val="43137"/>
                    </a:srgbClr>
                  </a:outerShdw>
                </a:effectLst>
              </a:rPr>
              <a:t> (RSB:NASB1995U): The veil, a sign of modesty and respect, was large enough to wrap around both face and body.”</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3495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304599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136191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AFD06A-8923-45A4-BE0C-5B2A072CBB26}"/>
              </a:ext>
            </a:extLst>
          </p:cNvPr>
          <p:cNvPicPr>
            <a:picLocks noChangeAspect="1"/>
          </p:cNvPicPr>
          <p:nvPr/>
        </p:nvPicPr>
        <p:blipFill>
          <a:blip r:embed="rId2"/>
          <a:stretch>
            <a:fillRect/>
          </a:stretch>
        </p:blipFill>
        <p:spPr>
          <a:xfrm>
            <a:off x="0" y="0"/>
            <a:ext cx="12191999" cy="6858000"/>
          </a:xfrm>
          <a:prstGeom prst="rect">
            <a:avLst/>
          </a:prstGeom>
        </p:spPr>
      </p:pic>
      <p:sp>
        <p:nvSpPr>
          <p:cNvPr id="3" name="Content Placeholder 2">
            <a:extLst>
              <a:ext uri="{FF2B5EF4-FFF2-40B4-BE49-F238E27FC236}">
                <a16:creationId xmlns:a16="http://schemas.microsoft.com/office/drawing/2014/main" id="{9F3BD21D-5830-467D-A8D6-78FE35815F5F}"/>
              </a:ext>
            </a:extLst>
          </p:cNvPr>
          <p:cNvSpPr>
            <a:spLocks noGrp="1"/>
          </p:cNvSpPr>
          <p:nvPr>
            <p:ph idx="1"/>
          </p:nvPr>
        </p:nvSpPr>
        <p:spPr>
          <a:xfrm>
            <a:off x="609600" y="0"/>
            <a:ext cx="10972799" cy="2971800"/>
          </a:xfrm>
        </p:spPr>
        <p:txBody>
          <a:bodyPr/>
          <a:lstStyle/>
          <a:p>
            <a:pPr marL="0" indent="0" algn="ctr" defTabSz="685800" eaLnBrk="1" hangingPunct="1">
              <a:spcBef>
                <a:spcPts val="0"/>
              </a:spcBef>
              <a:spcAft>
                <a:spcPts val="1200"/>
              </a:spcAft>
              <a:buNone/>
              <a:defRPr/>
            </a:pPr>
            <a:r>
              <a:rPr lang="en-US" sz="4000" kern="1200" dirty="0">
                <a:solidFill>
                  <a:schemeClr val="tx2"/>
                </a:solidFill>
                <a:latin typeface="Calibri" panose="020F0502020204030204" pitchFamily="34" charset="0"/>
                <a:ea typeface="+mj-ea"/>
                <a:cs typeface="Calibri" panose="020F0502020204030204" pitchFamily="34" charset="0"/>
              </a:rPr>
              <a:t>1 Corinthians 4:2 </a:t>
            </a:r>
          </a:p>
          <a:p>
            <a:pPr marL="0" indent="0" algn="just" eaLnBrk="1" hangingPunct="1">
              <a:spcBef>
                <a:spcPts val="0"/>
              </a:spcBef>
              <a:buNone/>
              <a:defRPr/>
            </a:pPr>
            <a:r>
              <a:rPr lang="en-US" sz="3600" dirty="0">
                <a:latin typeface="Calibri" panose="020F0502020204030204" pitchFamily="34" charset="0"/>
                <a:cs typeface="Calibri" panose="020F0502020204030204" pitchFamily="34" charset="0"/>
              </a:rPr>
              <a:t>“In this case, moreover, it is required of </a:t>
            </a:r>
            <a:r>
              <a:rPr lang="en-US" sz="3600" b="1" u="sng" dirty="0">
                <a:solidFill>
                  <a:srgbClr val="FFFFCC"/>
                </a:solidFill>
                <a:latin typeface="Calibri" panose="020F0502020204030204" pitchFamily="34" charset="0"/>
                <a:cs typeface="Calibri" panose="020F0502020204030204" pitchFamily="34" charset="0"/>
              </a:rPr>
              <a:t>stewards</a:t>
            </a:r>
            <a:r>
              <a:rPr lang="en-US" sz="3600" dirty="0">
                <a:latin typeface="Calibri" panose="020F0502020204030204" pitchFamily="34" charset="0"/>
                <a:cs typeface="Calibri" panose="020F0502020204030204" pitchFamily="34" charset="0"/>
              </a:rPr>
              <a:t> that one be found </a:t>
            </a:r>
            <a:r>
              <a:rPr lang="en-US" sz="3600" b="1" u="sng" dirty="0">
                <a:solidFill>
                  <a:srgbClr val="FFFFCC"/>
                </a:solidFill>
                <a:latin typeface="Calibri" panose="020F0502020204030204" pitchFamily="34" charset="0"/>
                <a:cs typeface="Calibri" panose="020F0502020204030204" pitchFamily="34" charset="0"/>
              </a:rPr>
              <a:t>trustworthy</a:t>
            </a:r>
            <a:r>
              <a:rPr lang="en-US" sz="3600" dirty="0">
                <a:latin typeface="Calibri" panose="020F0502020204030204" pitchFamily="34" charset="0"/>
                <a:cs typeface="Calibri" panose="020F0502020204030204" pitchFamily="34" charset="0"/>
              </a:rPr>
              <a:t>.”</a:t>
            </a:r>
          </a:p>
        </p:txBody>
      </p:sp>
      <p:pic>
        <p:nvPicPr>
          <p:cNvPr id="4" name="Picture 2">
            <a:extLst>
              <a:ext uri="{FF2B5EF4-FFF2-40B4-BE49-F238E27FC236}">
                <a16:creationId xmlns:a16="http://schemas.microsoft.com/office/drawing/2014/main" id="{221FA673-DCF4-DBEF-0E56-CB5BBCD66180}"/>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48200" y="1790700"/>
            <a:ext cx="3295438" cy="3276600"/>
          </a:xfrm>
          <a:prstGeom prst="rect">
            <a:avLst/>
          </a:prstGeom>
          <a:ln>
            <a:noFill/>
          </a:ln>
          <a:effectLst>
            <a:softEdge rad="112500"/>
          </a:effectLst>
        </p:spPr>
      </p:pic>
      <p:sp>
        <p:nvSpPr>
          <p:cNvPr id="5" name="Rectangle 37">
            <a:extLst>
              <a:ext uri="{FF2B5EF4-FFF2-40B4-BE49-F238E27FC236}">
                <a16:creationId xmlns:a16="http://schemas.microsoft.com/office/drawing/2014/main" id="{579CB95D-44B9-AB7F-A382-F74F35D5317E}"/>
              </a:ext>
            </a:extLst>
          </p:cNvPr>
          <p:cNvSpPr txBox="1">
            <a:spLocks noChangeArrowheads="1"/>
          </p:cNvSpPr>
          <p:nvPr/>
        </p:nvSpPr>
        <p:spPr>
          <a:xfrm>
            <a:off x="10668000" y="6248400"/>
            <a:ext cx="914400" cy="457200"/>
          </a:xfrm>
          <a:prstGeom prst="rect">
            <a:avLst/>
          </a:prstGeom>
        </p:spPr>
        <p:txBody>
          <a:bodyPr/>
          <a:lstStyle>
            <a:defPPr>
              <a:defRPr lang="en-US"/>
            </a:defPPr>
            <a:lvl1pPr algn="l" rtl="0" eaLnBrk="0" fontAlgn="base" hangingPunct="0">
              <a:spcBef>
                <a:spcPct val="0"/>
              </a:spcBef>
              <a:spcAft>
                <a:spcPct val="0"/>
              </a:spcAft>
              <a:defRPr sz="2400" kern="1200" smtClean="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6C66F440-5D10-45D9-8CEF-05FCBC835039}" type="slidenum">
              <a:rPr lang="en-US" altLang="en-US" sz="20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pPr algn="r">
                <a:defRPr/>
              </a:pPr>
              <a:t>25</a:t>
            </a:fld>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644068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65AE40-F7A5-4937-BD4B-180F01FD54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1066800" y="0"/>
            <a:ext cx="10058400" cy="3154710"/>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2 Corinthians 5:10</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we must all</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600" dirty="0">
                <a:effectLst>
                  <a:outerShdw blurRad="38100" dist="38100" dir="2700000" algn="tl">
                    <a:srgbClr val="000000">
                      <a:alpha val="43137"/>
                    </a:srgbClr>
                  </a:outerShdw>
                </a:effectLst>
                <a:latin typeface="Calibri" panose="020F0502020204030204" pitchFamily="34" charset="0"/>
              </a:rPr>
              <a:t>appear before the judgment seat of Christ, so that each one may be recompensed for his deeds in the body, according to what he has done, whether good or bad.”</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213997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80060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“This helps to clarify exactly what a biblical marriage is and is not. A biblical marriage is not merely living together; nor is a biblical marriage merely sexual union. It was possible to have sexual union without marriage even within the biblical context. However, there were three elements in a biblical marriage. First, there had to be a commitment to one another; she was committed to Isaac, and Isaac was committed to her. There may not have been any love at this point because, as in the case here, they had only just met. This shows it is possible to make a commitment without the feeling of love per se, but the commitment to love the one you marry.</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388-89</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93316785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342900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“The second necessary element is the marriage ceremony, a ceremony recognized by society to be a marriage ceremony. With different societies there are different customs, but every society has a ceremony for marriage, such as marrying under a canopy or the custom of exchanging rings and exchanging vows. The third element for a biblical marriage is the first sexual union by which the couple becomes one.</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388-89</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pic>
        <p:nvPicPr>
          <p:cNvPr id="8" name="Picture 7">
            <a:extLst>
              <a:ext uri="{FF2B5EF4-FFF2-40B4-BE49-F238E27FC236}">
                <a16:creationId xmlns:a16="http://schemas.microsoft.com/office/drawing/2014/main" id="{E6647928-A4DB-4468-5E0E-DBFA02681915}"/>
              </a:ext>
            </a:extLst>
          </p:cNvPr>
          <p:cNvPicPr>
            <a:picLocks noChangeAspect="1"/>
          </p:cNvPicPr>
          <p:nvPr/>
        </p:nvPicPr>
        <p:blipFill>
          <a:blip r:embed="rId6"/>
          <a:stretch>
            <a:fillRect/>
          </a:stretch>
        </p:blipFill>
        <p:spPr>
          <a:xfrm>
            <a:off x="5159454" y="4419600"/>
            <a:ext cx="1873093" cy="2286000"/>
          </a:xfrm>
          <a:prstGeom prst="rect">
            <a:avLst/>
          </a:prstGeom>
        </p:spPr>
      </p:pic>
    </p:spTree>
    <p:extLst>
      <p:ext uri="{BB962C8B-B14F-4D97-AF65-F5344CB8AC3E}">
        <p14:creationId xmlns:p14="http://schemas.microsoft.com/office/powerpoint/2010/main" val="2191379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9" name="Picture 8">
            <a:extLst>
              <a:ext uri="{FF2B5EF4-FFF2-40B4-BE49-F238E27FC236}">
                <a16:creationId xmlns:a16="http://schemas.microsoft.com/office/drawing/2014/main" id="{57E6D205-418D-486C-A1FC-476A121F4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‒24</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230439021"/>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Isaac’s marriage (24)</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113758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Isaac’s Marriage</a:t>
            </a:r>
          </a:p>
        </p:txBody>
      </p:sp>
      <p:sp>
        <p:nvSpPr>
          <p:cNvPr id="161795" name="Rectangle 3"/>
          <p:cNvSpPr>
            <a:spLocks noGrp="1" noChangeArrowheads="1"/>
          </p:cNvSpPr>
          <p:nvPr>
            <p:ph type="body" idx="1"/>
          </p:nvPr>
        </p:nvSpPr>
        <p:spPr>
          <a:xfrm>
            <a:off x="585217" y="1600200"/>
            <a:ext cx="7788900" cy="42672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instructions (1-9)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prays (10-14)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meets Rebekah (15-27)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Servant and Laban (28-49)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Betrothal of Isaac &amp; Rebekah (50-60)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Marriage of Isaac &amp; Rebekah (61-67)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607983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571500" indent="-571500" algn="ctr" eaLnBrk="1" hangingPunct="1">
              <a:buFont typeface="+mj-lt"/>
              <a:buAutoNum type="romanUcPeriod" startAt="6"/>
            </a:pPr>
            <a:r>
              <a:rPr lang="en-US" sz="3600" dirty="0">
                <a:effectLst>
                  <a:outerShdw blurRad="38100" dist="38100" dir="2700000" algn="tl">
                    <a:srgbClr val="000000">
                      <a:alpha val="43137"/>
                    </a:srgbClr>
                  </a:outerShdw>
                </a:effectLst>
              </a:rPr>
              <a:t>Genesis 24:61-67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Isaac &amp; Rebekah’s marriage </a:t>
            </a:r>
          </a:p>
        </p:txBody>
      </p:sp>
      <p:sp>
        <p:nvSpPr>
          <p:cNvPr id="161795" name="Rectangle 3"/>
          <p:cNvSpPr>
            <a:spLocks noGrp="1" noChangeArrowheads="1"/>
          </p:cNvSpPr>
          <p:nvPr>
            <p:ph type="body" idx="1"/>
          </p:nvPr>
        </p:nvSpPr>
        <p:spPr>
          <a:xfrm>
            <a:off x="990600" y="1752600"/>
            <a:ext cx="6858000" cy="3733800"/>
          </a:xfrm>
        </p:spPr>
        <p:txBody>
          <a:bodyPr/>
          <a:lstStyle/>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Journey &amp; arrival (61)</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Isaac’s encounter (62-63)</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Rebekah’s encounter (64-65)</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Servant reports to Isaac (66)</a:t>
            </a:r>
          </a:p>
          <a:p>
            <a:pPr marL="457200" lvl="2" indent="-457200" eaLnBrk="1" hangingPunct="1">
              <a:spcBef>
                <a:spcPts val="0"/>
              </a:spcBef>
              <a:spcAft>
                <a:spcPts val="4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(67)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463881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‒25</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3041340645"/>
              </p:ext>
            </p:extLst>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marriage (24)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Abraham’s death (25)</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242027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 </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720" y="2590800"/>
            <a:ext cx="2194560" cy="2286000"/>
          </a:xfrm>
          <a:prstGeom prst="rect">
            <a:avLst/>
          </a:prstGeom>
        </p:spPr>
      </p:pic>
    </p:spTree>
    <p:extLst>
      <p:ext uri="{BB962C8B-B14F-4D97-AF65-F5344CB8AC3E}">
        <p14:creationId xmlns:p14="http://schemas.microsoft.com/office/powerpoint/2010/main" val="3211428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52A684-4CDD-4290-ACF1-B09810BF9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3467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u="sng"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523174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F0E6A-6FEF-418B-9CC7-F5A4576B350A}"/>
              </a:ext>
            </a:extLst>
          </p:cNvPr>
          <p:cNvPicPr>
            <a:picLocks noChangeAspect="1"/>
          </p:cNvPicPr>
          <p:nvPr/>
        </p:nvPicPr>
        <p:blipFill>
          <a:blip r:embed="rId3"/>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43:1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now, thus says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Creator, O Jacob, And He who formed you, O Israel</a:t>
            </a:r>
            <a:r>
              <a:rPr lang="en-US" sz="3600" dirty="0">
                <a:effectLst>
                  <a:outerShdw blurRad="38100" dist="38100" dir="2700000" algn="tl">
                    <a:srgbClr val="000000">
                      <a:alpha val="43137"/>
                    </a:srgbClr>
                  </a:outerShdw>
                </a:effectLst>
                <a:latin typeface="Calibri" panose="020F0502020204030204" pitchFamily="34" charset="0"/>
              </a:rPr>
              <a:t>, 'Do not fear, for I have redeemed you; I have called you by name; you are Mine!'”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3C8C4205-0307-40A2-984C-8A7D15AAF5D8}"/>
              </a:ext>
            </a:extLst>
          </p:cNvPr>
          <p:cNvPicPr>
            <a:picLocks noChangeAspect="1"/>
          </p:cNvPicPr>
          <p:nvPr/>
        </p:nvPicPr>
        <p:blipFill>
          <a:blip r:embed="rId4"/>
          <a:stretch>
            <a:fillRect/>
          </a:stretch>
        </p:blipFill>
        <p:spPr>
          <a:xfrm>
            <a:off x="4559716" y="2971800"/>
            <a:ext cx="3072568" cy="1828800"/>
          </a:xfrm>
          <a:prstGeom prst="rect">
            <a:avLst/>
          </a:prstGeom>
          <a:ln>
            <a:solidFill>
              <a:schemeClr val="tx1"/>
            </a:solidFill>
          </a:ln>
        </p:spPr>
      </p:pic>
    </p:spTree>
    <p:extLst>
      <p:ext uri="{BB962C8B-B14F-4D97-AF65-F5344CB8AC3E}">
        <p14:creationId xmlns:p14="http://schemas.microsoft.com/office/powerpoint/2010/main" val="176534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68957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‒24</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nvPr>
        </p:nvGraphicFramePr>
        <p:xfrm>
          <a:off x="609600" y="1351280"/>
          <a:ext cx="11353800" cy="514350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457200" marR="0" lvl="1" indent="-457200" algn="l" defTabSz="914400" rtl="0" eaLnBrk="1" fontAlgn="base" latinLnBrk="0" hangingPunct="1">
                        <a:lnSpc>
                          <a:spcPct val="100000"/>
                        </a:lnSpc>
                        <a:spcBef>
                          <a:spcPts val="0"/>
                        </a:spcBef>
                        <a:spcAft>
                          <a:spcPts val="9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p>
                      <a:pPr marL="574675" marR="0" lvl="1" indent="-574675" algn="l" defTabSz="914400" rtl="0" eaLnBrk="1" fontAlgn="base" latinLnBrk="0" hangingPunct="1">
                        <a:lnSpc>
                          <a:spcPct val="100000"/>
                        </a:lnSpc>
                        <a:spcBef>
                          <a:spcPts val="0"/>
                        </a:spcBef>
                        <a:spcAft>
                          <a:spcPts val="900"/>
                        </a:spcAft>
                        <a:buClr>
                          <a:srgbClr val="00FFFF"/>
                        </a:buClr>
                        <a:buSzPct val="100000"/>
                        <a:buFont typeface="+mj-lt"/>
                        <a:buAutoNum type="romanUcPeriod" startAt="11"/>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Isaac’s marriage (24)</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2394085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28359</TotalTime>
  <Words>1813</Words>
  <Application>Microsoft Office PowerPoint</Application>
  <PresentationFormat>Widescreen</PresentationFormat>
  <Paragraphs>209</Paragraphs>
  <Slides>35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Calibri</vt:lpstr>
      <vt:lpstr>Times New Roman</vt:lpstr>
      <vt:lpstr>Wingdings</vt:lpstr>
      <vt:lpstr>Azure</vt:lpstr>
      <vt:lpstr>PowerPoint Presentation</vt:lpstr>
      <vt:lpstr>GENESIS STRUCTURE</vt:lpstr>
      <vt:lpstr>GENESIS STRUCTURE</vt:lpstr>
      <vt:lpstr>PowerPoint Presentation</vt:lpstr>
      <vt:lpstr>GENESIS STRUCTURE</vt:lpstr>
      <vt:lpstr>GENESIS STRUCTURE</vt:lpstr>
      <vt:lpstr>PowerPoint Presentation</vt:lpstr>
      <vt:lpstr>GENESIS STRUCTURE</vt:lpstr>
      <vt:lpstr>Genesis 12‒24 Abraham’s Early Journeys</vt:lpstr>
      <vt:lpstr>Genesis 24 Isaac’s Marriage</vt:lpstr>
      <vt:lpstr>Genesis 24 Isaac’s Marriage</vt:lpstr>
      <vt:lpstr>Genesis 24:61-67 Isaac &amp; Rebekah’s marriage </vt:lpstr>
      <vt:lpstr>Genesis 24:61-67 Isaac &amp; Rebekah’s marriage </vt:lpstr>
      <vt:lpstr>PowerPoint Presentation</vt:lpstr>
      <vt:lpstr>Lewis Sperry Chafer, vol. 7, Systematic Theologyb (Grand Rapids, MI: Kregel Publications, 1993), 265-66.</vt:lpstr>
      <vt:lpstr>Genesis 24:61-67 Isaac &amp; Rebekah’s marriage </vt:lpstr>
      <vt:lpstr>PowerPoint Presentation</vt:lpstr>
      <vt:lpstr>PowerPoint Presentation</vt:lpstr>
      <vt:lpstr>Genesis 12‒24 Abraham’s Early Journeys</vt:lpstr>
      <vt:lpstr>Genesis 24:61-67 Isaac &amp; Rebekah’s marriage </vt:lpstr>
      <vt:lpstr>PowerPoint Presentation</vt:lpstr>
      <vt:lpstr>PowerPoint Presentation</vt:lpstr>
      <vt:lpstr>PowerPoint Presentation</vt:lpstr>
      <vt:lpstr>Genesis 24:61-67 Isaac &amp; Rebekah’s marriage </vt:lpstr>
      <vt:lpstr>PowerPoint Presentation</vt:lpstr>
      <vt:lpstr>PowerPoint Presentation</vt:lpstr>
      <vt:lpstr>Genesis 24:61-67 Isaac &amp; Rebekah’s marriage </vt:lpstr>
      <vt:lpstr>PowerPoint Presentation</vt:lpstr>
      <vt:lpstr>PowerPoint Presentation</vt:lpstr>
      <vt:lpstr>Conclusion</vt:lpstr>
      <vt:lpstr>Genesis 12‒24 Abraham’s Early Journeys</vt:lpstr>
      <vt:lpstr>Genesis 24 Isaac’s Marriage</vt:lpstr>
      <vt:lpstr>Genesis 24:61-67 Isaac &amp; Rebekah’s marriage </vt:lpstr>
      <vt:lpstr>Genesis 12‒25 Abraham’s Early Journeys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095 - 24v59-67 - 16x9</dc:title>
  <dc:subject>Genesis 24</dc:subject>
  <dc:creator>A. Woods</dc:creator>
  <dc:description>Modified by Jim McGowan</dc:description>
  <cp:lastModifiedBy>Jim McGowan</cp:lastModifiedBy>
  <cp:revision>2889</cp:revision>
  <cp:lastPrinted>2022-10-22T20:00:15Z</cp:lastPrinted>
  <dcterms:created xsi:type="dcterms:W3CDTF">2009-03-17T12:21:13Z</dcterms:created>
  <dcterms:modified xsi:type="dcterms:W3CDTF">2022-10-22T20:17:06Z</dcterms:modified>
</cp:coreProperties>
</file>