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5"/>
  </p:notesMasterIdLst>
  <p:handoutMasterIdLst>
    <p:handoutMasterId r:id="rId76"/>
  </p:handoutMasterIdLst>
  <p:sldIdLst>
    <p:sldId id="2094" r:id="rId2"/>
    <p:sldId id="7738" r:id="rId3"/>
    <p:sldId id="263" r:id="rId4"/>
    <p:sldId id="8636" r:id="rId5"/>
    <p:sldId id="7754" r:id="rId6"/>
    <p:sldId id="8468" r:id="rId7"/>
    <p:sldId id="8221" r:id="rId8"/>
    <p:sldId id="8220" r:id="rId9"/>
    <p:sldId id="8255" r:id="rId10"/>
    <p:sldId id="7729" r:id="rId11"/>
    <p:sldId id="8390" r:id="rId12"/>
    <p:sldId id="8395" r:id="rId13"/>
    <p:sldId id="8676" r:id="rId14"/>
    <p:sldId id="8391" r:id="rId15"/>
    <p:sldId id="8574" r:id="rId16"/>
    <p:sldId id="5155" r:id="rId17"/>
    <p:sldId id="8629" r:id="rId18"/>
    <p:sldId id="8609" r:id="rId19"/>
    <p:sldId id="8644" r:id="rId20"/>
    <p:sldId id="8648" r:id="rId21"/>
    <p:sldId id="8645" r:id="rId22"/>
    <p:sldId id="8191" r:id="rId23"/>
    <p:sldId id="8656" r:id="rId24"/>
    <p:sldId id="8646" r:id="rId25"/>
    <p:sldId id="8661" r:id="rId26"/>
    <p:sldId id="8662" r:id="rId27"/>
    <p:sldId id="7918" r:id="rId28"/>
    <p:sldId id="9114" r:id="rId29"/>
    <p:sldId id="6727" r:id="rId30"/>
    <p:sldId id="5369" r:id="rId31"/>
    <p:sldId id="8663" r:id="rId32"/>
    <p:sldId id="9027" r:id="rId33"/>
    <p:sldId id="8664" r:id="rId34"/>
    <p:sldId id="2654" r:id="rId35"/>
    <p:sldId id="7451" r:id="rId36"/>
    <p:sldId id="7460" r:id="rId37"/>
    <p:sldId id="8665" r:id="rId38"/>
    <p:sldId id="8537" r:id="rId39"/>
    <p:sldId id="2910" r:id="rId40"/>
    <p:sldId id="8647" r:id="rId41"/>
    <p:sldId id="8666" r:id="rId42"/>
    <p:sldId id="8667" r:id="rId43"/>
    <p:sldId id="8678" r:id="rId44"/>
    <p:sldId id="2850" r:id="rId45"/>
    <p:sldId id="8681" r:id="rId46"/>
    <p:sldId id="2581" r:id="rId47"/>
    <p:sldId id="2671" r:id="rId48"/>
    <p:sldId id="5930" r:id="rId49"/>
    <p:sldId id="2012" r:id="rId50"/>
    <p:sldId id="7962" r:id="rId51"/>
    <p:sldId id="9095" r:id="rId52"/>
    <p:sldId id="9115" r:id="rId53"/>
    <p:sldId id="8668" r:id="rId54"/>
    <p:sldId id="9096" r:id="rId55"/>
    <p:sldId id="9105" r:id="rId56"/>
    <p:sldId id="9106" r:id="rId57"/>
    <p:sldId id="9099" r:id="rId58"/>
    <p:sldId id="9100" r:id="rId59"/>
    <p:sldId id="8640" r:id="rId60"/>
    <p:sldId id="8641" r:id="rId61"/>
    <p:sldId id="9102" r:id="rId62"/>
    <p:sldId id="9101" r:id="rId63"/>
    <p:sldId id="9103" r:id="rId64"/>
    <p:sldId id="3264" r:id="rId65"/>
    <p:sldId id="8669" r:id="rId66"/>
    <p:sldId id="9110" r:id="rId67"/>
    <p:sldId id="9108" r:id="rId68"/>
    <p:sldId id="7727" r:id="rId69"/>
    <p:sldId id="9104" r:id="rId70"/>
    <p:sldId id="2497" r:id="rId71"/>
    <p:sldId id="9113" r:id="rId72"/>
    <p:sldId id="2248" r:id="rId73"/>
    <p:sldId id="8670" r:id="rId74"/>
  </p:sldIdLst>
  <p:sldSz cx="12192000" cy="6858000"/>
  <p:notesSz cx="7315200" cy="9601200"/>
  <p:custDataLst>
    <p:tags r:id="rId7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00FF"/>
    <a:srgbClr val="0000CC"/>
    <a:srgbClr val="A50021"/>
    <a:srgbClr val="CC3300"/>
    <a:srgbClr val="008000"/>
    <a:srgbClr val="663300"/>
    <a:srgbClr val="336600"/>
    <a:srgbClr val="99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2" autoAdjust="0"/>
    <p:restoredTop sz="96778" autoAdjust="0"/>
  </p:normalViewPr>
  <p:slideViewPr>
    <p:cSldViewPr>
      <p:cViewPr varScale="1">
        <p:scale>
          <a:sx n="61" d="100"/>
          <a:sy n="61" d="100"/>
        </p:scale>
        <p:origin x="108"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96"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034-14v12-21</a:t>
            </a:r>
          </a:p>
          <a:p>
            <a:pPr>
              <a:defRPr/>
            </a:pPr>
            <a:r>
              <a:rPr lang="en-US" sz="1600" dirty="0"/>
              <a:t>10-19-2022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10/19/2022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411189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251112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196841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83170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24210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92800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53808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180774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412016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28283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286884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593517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195482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3982879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10/19/2022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8246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162860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1" r:id="rId12"/>
    <p:sldLayoutId id="2147488923" r:id="rId13"/>
    <p:sldLayoutId id="214748892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b="1"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50183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90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2052" name="Picture 4" descr="Image result for zechariah 12">
            <a:extLst>
              <a:ext uri="{FF2B5EF4-FFF2-40B4-BE49-F238E27FC236}">
                <a16:creationId xmlns:a16="http://schemas.microsoft.com/office/drawing/2014/main" id="{A6C30304-849E-4566-91CA-4B0E43622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zechariah 12">
            <a:extLst>
              <a:ext uri="{FF2B5EF4-FFF2-40B4-BE49-F238E27FC236}">
                <a16:creationId xmlns:a16="http://schemas.microsoft.com/office/drawing/2014/main" id="{26330CDD-01C6-4BAE-8BE7-A138F426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2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8886823"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7" name="Picture 6">
            <a:extLst>
              <a:ext uri="{FF2B5EF4-FFF2-40B4-BE49-F238E27FC236}">
                <a16:creationId xmlns:a16="http://schemas.microsoft.com/office/drawing/2014/main" id="{1DF14126-310D-C6E9-D116-8575016FBC31}"/>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05224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6FB83A02-17FB-6F5C-3750-A16D811D2756}"/>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30908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AEA6567-5A8A-A6BD-93E8-E9F7BC27A34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33932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228600"/>
            <a:ext cx="2438400" cy="838200"/>
          </a:xfrm>
        </p:spPr>
        <p:txBody>
          <a:bodyPr/>
          <a:lstStyle/>
          <a:p>
            <a:pPr algn="ctr"/>
            <a:r>
              <a:rPr lang="en-US" altLang="en-US" sz="3600" dirty="0">
                <a:effectLst>
                  <a:outerShdw blurRad="38100" dist="38100" dir="2700000" algn="tl">
                    <a:srgbClr val="000000">
                      <a:alpha val="43137"/>
                    </a:srgbClr>
                  </a:outerShdw>
                </a:effectLst>
              </a:rPr>
              <a:t>Occasion</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1524000" y="1143001"/>
            <a:ext cx="8991600" cy="5257800"/>
          </a:xfrm>
        </p:spPr>
        <p:txBody>
          <a:bodyPr/>
          <a:lstStyle/>
          <a:p>
            <a:pPr marL="457200" indent="-457200">
              <a:spcBef>
                <a:spcPts val="0"/>
              </a:spcBef>
              <a:spcAft>
                <a:spcPts val="1400"/>
              </a:spcAft>
            </a:pPr>
            <a:r>
              <a:rPr lang="en-US" altLang="en-US" dirty="0">
                <a:effectLst>
                  <a:outerShdw blurRad="38100" dist="38100" dir="2700000" algn="tl">
                    <a:srgbClr val="000000">
                      <a:alpha val="43137"/>
                    </a:srgbClr>
                  </a:outerShdw>
                </a:effectLst>
              </a:rPr>
              <a:t>538 B.C. ‒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536 B.C. ‒ Temple foundation laid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534 B.C. ‒ Temple building interrupted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Temple project stalled for 15 years</a:t>
            </a:r>
          </a:p>
          <a:p>
            <a:pPr marL="457200" indent="-457200">
              <a:spcBef>
                <a:spcPts val="0"/>
              </a:spcBef>
              <a:spcAft>
                <a:spcPts val="1400"/>
              </a:spcAft>
            </a:pPr>
            <a:r>
              <a:rPr lang="en-US" altLang="en-US" b="1" u="sng" dirty="0">
                <a:solidFill>
                  <a:srgbClr val="FFFFCC"/>
                </a:solidFill>
                <a:effectLst>
                  <a:outerShdw blurRad="38100" dist="38100" dir="2700000" algn="tl">
                    <a:srgbClr val="000000">
                      <a:alpha val="43137"/>
                    </a:srgbClr>
                  </a:outerShdw>
                </a:effectLst>
              </a:rPr>
              <a:t>520‒518 B.C. ‒ Ministries of Zechariah &amp; Haggai</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519 B.C. ‒ Darius confirmation of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Resumption of Temple building</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516 B.C. ‒ Temple completed</a:t>
            </a:r>
          </a:p>
        </p:txBody>
      </p:sp>
      <p:pic>
        <p:nvPicPr>
          <p:cNvPr id="4" name="Picture 2" descr="Zechariah - davidould.net">
            <a:extLst>
              <a:ext uri="{FF2B5EF4-FFF2-40B4-BE49-F238E27FC236}">
                <a16:creationId xmlns:a16="http://schemas.microsoft.com/office/drawing/2014/main" id="{5F7DD502-A189-4D30-9445-17E3517234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682389" y="5166360"/>
            <a:ext cx="1900011" cy="1463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096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204EB091-838A-9CB3-80B9-F52608BBA69D}"/>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78501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95756A7D-2117-0862-263E-C54682E1FFE5}"/>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60368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0F8ECE8F-E123-108D-7A7A-FB78C4F9D27C}"/>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74954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A6FF2912-B3DC-23B0-B856-2EEB6BEDF679}"/>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58767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6226AEA1-555C-8FD2-2647-1DDE8E776B0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46399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406E9B3B-FA02-38E6-1D2F-36FD68354D49}"/>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172105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06108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of the </a:t>
            </a:r>
            <a:r>
              <a:rPr lang="en-US" altLang="en-US" sz="3600" dirty="0">
                <a:effectLst>
                  <a:outerShdw blurRad="38100" dist="38100" dir="2700000" algn="tl">
                    <a:srgbClr val="000000">
                      <a:alpha val="43137"/>
                    </a:srgbClr>
                  </a:outerShdw>
                </a:effectLst>
                <a:cs typeface="Calibri" panose="020F0502020204030204" pitchFamily="34" charset="0"/>
              </a:rPr>
              <a:t>Second Coming</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1066800" y="1219200"/>
            <a:ext cx="7467600" cy="4953000"/>
          </a:xfrm>
        </p:spPr>
        <p:txBody>
          <a:bodyPr/>
          <a:lstStyle/>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International Politics</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Economics</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Technology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Spirituality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Society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Understanding Bible Prophecy</a:t>
            </a:r>
          </a:p>
        </p:txBody>
      </p:sp>
      <p:pic>
        <p:nvPicPr>
          <p:cNvPr id="2050" name="Picture 2" descr="Image result for signs of the tim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94732"/>
            <a:ext cx="4031711" cy="226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16839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of the </a:t>
            </a:r>
            <a:r>
              <a:rPr lang="en-US" altLang="en-US" sz="3600" dirty="0">
                <a:effectLst>
                  <a:outerShdw blurRad="38100" dist="38100" dir="2700000" algn="tl">
                    <a:srgbClr val="000000">
                      <a:alpha val="43137"/>
                    </a:srgbClr>
                  </a:outerShdw>
                </a:effectLst>
                <a:cs typeface="Calibri" panose="020F0502020204030204" pitchFamily="34" charset="0"/>
              </a:rPr>
              <a:t>Second Coming</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1066800" y="1219200"/>
            <a:ext cx="7467600" cy="4953000"/>
          </a:xfrm>
        </p:spPr>
        <p:txBody>
          <a:bodyPr/>
          <a:lstStyle/>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International Politics</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Economics</a:t>
            </a:r>
          </a:p>
          <a:p>
            <a:pPr marL="574675" indent="-574675"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Technology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Spirituality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Society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Understanding Bible Prophecy</a:t>
            </a:r>
          </a:p>
        </p:txBody>
      </p:sp>
      <p:pic>
        <p:nvPicPr>
          <p:cNvPr id="2050" name="Picture 2" descr="Image result for signs of the tim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94732"/>
            <a:ext cx="4031711" cy="226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2355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15429C6-C115-4B73-8D0F-F35B0801F979}"/>
              </a:ext>
            </a:extLst>
          </p:cNvPr>
          <p:cNvSpPr>
            <a:spLocks noGrp="1" noChangeArrowheads="1"/>
          </p:cNvSpPr>
          <p:nvPr>
            <p:ph type="title"/>
          </p:nvPr>
        </p:nvSpPr>
        <p:spPr>
          <a:xfrm>
            <a:off x="4686300" y="228600"/>
            <a:ext cx="2819400" cy="914400"/>
          </a:xfrm>
        </p:spPr>
        <p:txBody>
          <a:bodyPr/>
          <a:lstStyle/>
          <a:p>
            <a:pPr algn="ctr"/>
            <a:r>
              <a:rPr lang="en-US" altLang="en-US" sz="3600" dirty="0">
                <a:effectLst>
                  <a:outerShdw blurRad="38100" dist="38100" dir="2700000" algn="tl">
                    <a:srgbClr val="000000">
                      <a:alpha val="43137"/>
                    </a:srgbClr>
                  </a:outerShdw>
                </a:effectLst>
              </a:rPr>
              <a:t>Purposes</a:t>
            </a:r>
          </a:p>
        </p:txBody>
      </p:sp>
      <p:sp>
        <p:nvSpPr>
          <p:cNvPr id="9219" name="Rectangle 3">
            <a:extLst>
              <a:ext uri="{FF2B5EF4-FFF2-40B4-BE49-F238E27FC236}">
                <a16:creationId xmlns:a16="http://schemas.microsoft.com/office/drawing/2014/main" id="{A363A858-DDCC-455C-A3F2-AA499D97F1FA}"/>
              </a:ext>
            </a:extLst>
          </p:cNvPr>
          <p:cNvSpPr>
            <a:spLocks noGrp="1" noChangeArrowheads="1"/>
          </p:cNvSpPr>
          <p:nvPr>
            <p:ph idx="1"/>
          </p:nvPr>
        </p:nvSpPr>
        <p:spPr>
          <a:xfrm>
            <a:off x="1371600" y="1143000"/>
            <a:ext cx="9448800" cy="35814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To encourage the returnees to rebuild the 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provide eschatological hope in the challenging post-exilic world</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prepare the returnees for Temple worship</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exhort the returnees toward covenant obedience</a:t>
            </a:r>
          </a:p>
        </p:txBody>
      </p:sp>
      <p:pic>
        <p:nvPicPr>
          <p:cNvPr id="4" name="Picture 2" descr="Zechariah - davidould.net">
            <a:extLst>
              <a:ext uri="{FF2B5EF4-FFF2-40B4-BE49-F238E27FC236}">
                <a16:creationId xmlns:a16="http://schemas.microsoft.com/office/drawing/2014/main" id="{32EC8059-4171-4891-99C2-B777BA33ED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3" y="4724400"/>
            <a:ext cx="237501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31A91-8A76-4637-A0AC-13227E8C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DF74D364-2FEA-47A9-9517-A9925B8A64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1" y="3505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101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3F323E8E-8CD1-59C7-18F1-E84DE5B2CEF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527138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915539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3D322141-EAA5-18C0-AB3E-5F37C2DDD365}"/>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080386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7354" y="91440"/>
            <a:ext cx="4477292" cy="6675120"/>
          </a:xfrm>
          <a:prstGeom prst="rect">
            <a:avLst/>
          </a:prstGeom>
        </p:spPr>
      </p:pic>
    </p:spTree>
    <p:extLst>
      <p:ext uri="{BB962C8B-B14F-4D97-AF65-F5344CB8AC3E}">
        <p14:creationId xmlns:p14="http://schemas.microsoft.com/office/powerpoint/2010/main" val="998022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6" name="Picture 5">
            <a:extLst>
              <a:ext uri="{FF2B5EF4-FFF2-40B4-BE49-F238E27FC236}">
                <a16:creationId xmlns:a16="http://schemas.microsoft.com/office/drawing/2014/main" id="{36EC256F-18FA-46B4-A946-3BE0E5F0E7FB}"/>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9672536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3528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b="1" u="sng" dirty="0">
                <a:solidFill>
                  <a:srgbClr val="FFFFCC"/>
                </a:solidFill>
                <a:cs typeface="Calibri" panose="020F0502020204030204" pitchFamily="34" charset="0"/>
              </a:rPr>
              <a:t>silver and gold</a:t>
            </a:r>
            <a:r>
              <a:rPr lang="en-US" dirty="0">
                <a:cs typeface="Calibri" panose="020F0502020204030204" pitchFamily="34" charset="0"/>
              </a:rPr>
              <a:t>, to take away </a:t>
            </a:r>
            <a:r>
              <a:rPr lang="en-US" b="1" u="sng" dirty="0">
                <a:solidFill>
                  <a:srgbClr val="FFFFCC"/>
                </a:solidFill>
                <a:cs typeface="Calibri" panose="020F0502020204030204" pitchFamily="34" charset="0"/>
              </a:rPr>
              <a:t>cattle and goods</a:t>
            </a:r>
            <a:r>
              <a:rPr lang="en-US" dirty="0">
                <a:cs typeface="Calibri" panose="020F0502020204030204" pitchFamily="34" charset="0"/>
              </a:rPr>
              <a:t>, to capture </a:t>
            </a:r>
            <a:r>
              <a:rPr lang="en-US" b="1" u="sng" dirty="0">
                <a:solidFill>
                  <a:srgbClr val="FFFFCC"/>
                </a:solidFill>
                <a:cs typeface="Calibri" panose="020F0502020204030204" pitchFamily="34" charset="0"/>
              </a:rPr>
              <a:t>great spoil</a:t>
            </a:r>
            <a:r>
              <a:rPr lang="en-US" dirty="0">
                <a:cs typeface="Calibri" panose="020F0502020204030204" pitchFamily="34" charset="0"/>
              </a:rPr>
              <a:t>?’</a:t>
            </a:r>
            <a:r>
              <a:rPr lang="en-US"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5E75558-B91E-078B-107A-EABEC247216F}"/>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1380289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2D28DE97-9320-9F1E-3A08-1C29469DE21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418804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114986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429000" y="1661702"/>
            <a:ext cx="8153400" cy="3064470"/>
          </a:xfrm>
        </p:spPr>
        <p:txBody>
          <a:bodyPr/>
          <a:lstStyle/>
          <a:p>
            <a:pPr marL="0" indent="0" algn="just">
              <a:buNone/>
            </a:pPr>
            <a:r>
              <a:rPr lang="en-US" sz="3400" dirty="0"/>
              <a:t>“Interestingly, these prophesied military instruments though centuries old have not been made obsolete. The horse, for instance, is still used in warfare on certain kinds of terrain.”</a:t>
            </a:r>
          </a:p>
        </p:txBody>
      </p:sp>
      <p:sp>
        <p:nvSpPr>
          <p:cNvPr id="68613" name="Text Box 5"/>
          <p:cNvSpPr txBox="1">
            <a:spLocks noChangeArrowheads="1"/>
          </p:cNvSpPr>
          <p:nvPr/>
        </p:nvSpPr>
        <p:spPr bwMode="auto">
          <a:xfrm>
            <a:off x="2019300" y="295870"/>
            <a:ext cx="8153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 Lee Tan</a:t>
            </a:r>
          </a:p>
          <a:p>
            <a:pPr algn="ctr"/>
            <a:r>
              <a:rPr lang="en-US" altLang="en-US" sz="1800" i="1" dirty="0">
                <a:effectLst>
                  <a:outerShdw blurRad="38100" dist="38100" dir="2700000" algn="tl">
                    <a:srgbClr val="000000"/>
                  </a:outerShdw>
                </a:effectLst>
                <a:latin typeface="Calibri" panose="020F0502020204030204" pitchFamily="34" charset="0"/>
                <a:cs typeface="+mn-cs"/>
              </a:rPr>
              <a:t>The Interpretation of Prophecy, 223-24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828800"/>
            <a:ext cx="2409026" cy="3657600"/>
          </a:xfrm>
          <a:prstGeom prst="rect">
            <a:avLst/>
          </a:prstGeom>
        </p:spPr>
      </p:pic>
    </p:spTree>
    <p:extLst>
      <p:ext uri="{BB962C8B-B14F-4D97-AF65-F5344CB8AC3E}">
        <p14:creationId xmlns:p14="http://schemas.microsoft.com/office/powerpoint/2010/main" val="40849459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38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0982BBE8-F258-24A1-6961-16FF23AFE4C4}"/>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55688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61ED4AE2-6A1F-92DC-DFB6-101B7A60F28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1787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9E3F584C-8649-E298-4180-C2B450C58C9B}"/>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21283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46267457"/>
              </p:ext>
            </p:extLst>
          </p:nvPr>
        </p:nvGraphicFramePr>
        <p:xfrm>
          <a:off x="609600" y="316858"/>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rgbClr val="0000CC"/>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solidFill>
                            <a:schemeClr val="bg2"/>
                          </a:solidFill>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rgbClr val="9900FF"/>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kern="1200" dirty="0">
                          <a:solidFill>
                            <a:srgbClr val="C00000"/>
                          </a:solidFill>
                          <a:latin typeface="Calibri" panose="020F0502020204030204" pitchFamily="34" charset="0"/>
                          <a:ea typeface="+mn-ea"/>
                          <a:cs typeface="+mn-cs"/>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9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extLst>
              <p:ext uri="{D42A27DB-BD31-4B8C-83A1-F6EECF244321}">
                <p14:modId xmlns:p14="http://schemas.microsoft.com/office/powerpoint/2010/main" val="2092754489"/>
              </p:ext>
            </p:extLst>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029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 </a:t>
            </a:r>
            <a:r>
              <a:rPr lang="en-US">
                <a:effectLst>
                  <a:outerShdw blurRad="38100" dist="38100" dir="2700000" algn="tl">
                    <a:srgbClr val="000000">
                      <a:alpha val="43137"/>
                    </a:srgbClr>
                  </a:outerShdw>
                </a:effectLst>
              </a:rPr>
              <a:t>are usually. </a:t>
            </a:r>
            <a:r>
              <a:rPr lang="en-US" dirty="0">
                <a:effectLst>
                  <a:outerShdw blurRad="38100" dist="38100" dir="2700000" algn="tl">
                    <a:srgbClr val="000000">
                      <a:alpha val="43137"/>
                    </a:srgbClr>
                  </a:outerShdw>
                </a:effectLst>
              </a:rPr>
              <a:t>. </a:t>
            </a:r>
            <a:r>
              <a:rPr lang="en-US">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objections to taking these sacrifices literally. </a:t>
            </a:r>
            <a:r>
              <a:rPr lang="en-US" b="1" i="1" u="sng" dirty="0">
                <a:solidFill>
                  <a:srgbClr val="FFFFCC"/>
                </a:solidFill>
                <a:effectLst>
                  <a:outerShdw blurRad="38100" dist="38100" dir="2700000" algn="tl">
                    <a:srgbClr val="000000">
                      <a:alpha val="43137"/>
                    </a:srgbClr>
                  </a:outerShdw>
                </a:effectLst>
              </a:rPr>
              <a:t>First objection</a:t>
            </a:r>
            <a:r>
              <a:rPr lang="en-US" b="1"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This would mean a return to the sacrificial system of the Mosaic Law which ended when Messiah died and therefore violates all that the New Testament teaches about the termination of the Law as a rule of life. </a:t>
            </a:r>
            <a:r>
              <a:rPr lang="en-US" b="1" i="1" u="sng" dirty="0">
                <a:solidFill>
                  <a:srgbClr val="FFFFCC"/>
                </a:solidFill>
                <a:effectLst>
                  <a:outerShdw blurRad="38100" dist="38100" dir="2700000" algn="tl">
                    <a:srgbClr val="000000">
                      <a:alpha val="43137"/>
                    </a:srgbClr>
                  </a:outerShdw>
                </a:effectLst>
              </a:rPr>
              <a:t>Answer</a:t>
            </a:r>
            <a:r>
              <a:rPr lang="en-US" b="1" dirty="0">
                <a:solidFill>
                  <a:srgbClr val="FFFFCC"/>
                </a:solidFill>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While there are many similarities with the sacrifices of the Mosaic Law, as there are between the sacrifices of Noah and Moses, the differences show they are not the same. It was these very differences that kept the rabbis from accepting Ezekiel into the Hebrew Canon for some time. These differences include .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456-57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149325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2590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 . . the following…All these differences show that </a:t>
            </a:r>
            <a:r>
              <a:rPr lang="en-US" b="1" u="sng" dirty="0">
                <a:solidFill>
                  <a:srgbClr val="FFFFCC"/>
                </a:solidFill>
                <a:effectLst>
                  <a:outerShdw blurRad="38100" dist="38100" dir="2700000" algn="tl">
                    <a:srgbClr val="000000">
                      <a:alpha val="43137"/>
                    </a:srgbClr>
                  </a:outerShdw>
                </a:effectLst>
              </a:rPr>
              <a:t>this is not a return to the Law of Moses</a:t>
            </a:r>
            <a:r>
              <a:rPr lang="en-US" dirty="0">
                <a:effectLst>
                  <a:outerShdw blurRad="38100" dist="38100" dir="2700000" algn="tl">
                    <a:srgbClr val="000000">
                      <a:alpha val="43137"/>
                    </a:srgbClr>
                  </a:outerShdw>
                </a:effectLst>
              </a:rPr>
              <a:t>, but it is a new system under Kingdom Law and so it does not violate what the New Testament teaches concerning the termination of the Law with Messiah’s death.</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456-57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9A03E23B-1F23-0949-00D7-99FF6629C5F0}"/>
              </a:ext>
            </a:extLst>
          </p:cNvPr>
          <p:cNvPicPr>
            <a:picLocks noChangeAspect="1"/>
          </p:cNvPicPr>
          <p:nvPr/>
        </p:nvPicPr>
        <p:blipFill>
          <a:blip r:embed="rId6"/>
          <a:stretch>
            <a:fillRect/>
          </a:stretch>
        </p:blipFill>
        <p:spPr>
          <a:xfrm>
            <a:off x="3657600" y="3886200"/>
            <a:ext cx="4876800"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79906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5B11AE1F-6A9E-CDD4-AAF3-5F1814300640}"/>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5804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p:transition advTm="9168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3B48D-3BC9-9802-D0AA-6DBF9FB0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death;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BC647C-30C8-E7E1-EE8B-59479E9BD7AA}"/>
              </a:ext>
            </a:extLst>
          </p:cNvPr>
          <p:cNvPicPr>
            <a:picLocks noChangeAspect="1"/>
          </p:cNvPicPr>
          <p:nvPr/>
        </p:nvPicPr>
        <p:blipFill rotWithShape="1">
          <a:blip r:embed="rId3"/>
          <a:srcRect r="22222" b="15145"/>
          <a:stretch/>
        </p:blipFill>
        <p:spPr>
          <a:xfrm>
            <a:off x="4844010" y="3048000"/>
            <a:ext cx="25039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68336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extLst>
              <p:ext uri="{D42A27DB-BD31-4B8C-83A1-F6EECF244321}">
                <p14:modId xmlns:p14="http://schemas.microsoft.com/office/powerpoint/2010/main" val="2815421713"/>
              </p:ext>
            </p:extLst>
          </p:nvPr>
        </p:nvGraphicFramePr>
        <p:xfrm>
          <a:off x="609600" y="213372"/>
          <a:ext cx="10972800" cy="624838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a:t>
                      </a:r>
                      <a:endPar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a:t>
                      </a:r>
                      <a:endPar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51791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548034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353391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1"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 judgment with your fathers in the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78609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3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62178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9475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fire came down from heaven and devoured them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18338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6" name="Picture 5">
            <a:extLst>
              <a:ext uri="{FF2B5EF4-FFF2-40B4-BE49-F238E27FC236}">
                <a16:creationId xmlns:a16="http://schemas.microsoft.com/office/drawing/2014/main" id="{AD98B011-66D3-5D1A-E59D-8B3DC4DCDD2E}"/>
              </a:ext>
            </a:extLst>
          </p:cNvPr>
          <p:cNvPicPr>
            <a:picLocks noChangeAspect="1"/>
          </p:cNvPicPr>
          <p:nvPr/>
        </p:nvPicPr>
        <p:blipFill>
          <a:blip r:embed="rId3"/>
          <a:stretch>
            <a:fillRect/>
          </a:stretch>
        </p:blipFill>
        <p:spPr>
          <a:xfrm>
            <a:off x="8597500" y="2286000"/>
            <a:ext cx="2984898" cy="2301766"/>
          </a:xfrm>
          <a:prstGeom prst="rect">
            <a:avLst/>
          </a:prstGeom>
        </p:spPr>
      </p:pic>
    </p:spTree>
    <p:extLst>
      <p:ext uri="{BB962C8B-B14F-4D97-AF65-F5344CB8AC3E}">
        <p14:creationId xmlns:p14="http://schemas.microsoft.com/office/powerpoint/2010/main" val="81718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2932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632456889"/>
      </p:ext>
    </p:extLst>
  </p:cSld>
  <p:clrMapOvr>
    <a:masterClrMapping/>
  </p:clrMapOvr>
  <p:transition advTm="9168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a:t>
            </a:r>
            <a:r>
              <a:rPr lang="en-US" altLang="en-US" b="1" u="sng" dirty="0">
                <a:solidFill>
                  <a:srgbClr val="FFFFCC"/>
                </a:solidFill>
              </a:rPr>
              <a:t>Millennial temple (Ezek. 40-48)</a:t>
            </a:r>
          </a:p>
        </p:txBody>
      </p:sp>
    </p:spTree>
    <p:extLst>
      <p:ext uri="{BB962C8B-B14F-4D97-AF65-F5344CB8AC3E}">
        <p14:creationId xmlns:p14="http://schemas.microsoft.com/office/powerpoint/2010/main" val="324509699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HP Desktop\Pictures\Gabe's images\TheMellenniumTemp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585" y="228600"/>
            <a:ext cx="657283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3423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3772767520"/>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P Desktop\Pictures\Gabe's images\TempleComparison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5950" y="595314"/>
            <a:ext cx="84201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822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641526" y="228600"/>
            <a:ext cx="8908949" cy="6400800"/>
          </a:xfrm>
          <a:prstGeom prst="rect">
            <a:avLst/>
          </a:prstGeom>
        </p:spPr>
      </p:pic>
    </p:spTree>
    <p:extLst>
      <p:ext uri="{BB962C8B-B14F-4D97-AF65-F5344CB8AC3E}">
        <p14:creationId xmlns:p14="http://schemas.microsoft.com/office/powerpoint/2010/main" val="263949323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39624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CDD64BC-7B79-4665-4ECE-BEEC6D1B350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49016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23911</TotalTime>
  <Words>3013</Words>
  <Application>Microsoft Office PowerPoint</Application>
  <PresentationFormat>Widescreen</PresentationFormat>
  <Paragraphs>423</Paragraphs>
  <Slides>73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Times New Roman</vt:lpstr>
      <vt:lpstr>Wingdings</vt:lpstr>
      <vt:lpstr>Azure</vt:lpstr>
      <vt:lpstr>PowerPoint Presentation</vt:lpstr>
      <vt:lpstr>Occasion</vt:lpstr>
      <vt:lpstr>Purposes</vt:lpstr>
      <vt:lpstr>Structure</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IV. Two Burdens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Signs of the Second Coming</vt:lpstr>
      <vt:lpstr>Signs of the Second Coming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Eternal State is Future</vt:lpstr>
      <vt:lpstr>ISRAEL’S FOUR TEMPLES</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034-14v12-21 - MODIFIED</dc:title>
  <dc:subject>Zechariah</dc:subject>
  <dc:creator>A. Woods</dc:creator>
  <dc:description>Modified by Jim McGowan</dc:description>
  <cp:lastModifiedBy>anne woods</cp:lastModifiedBy>
  <cp:revision>2496</cp:revision>
  <cp:lastPrinted>2022-10-19T12:11:06Z</cp:lastPrinted>
  <dcterms:created xsi:type="dcterms:W3CDTF">2009-03-17T12:21:13Z</dcterms:created>
  <dcterms:modified xsi:type="dcterms:W3CDTF">2022-10-19T13:27:49Z</dcterms:modified>
</cp:coreProperties>
</file>