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sldIdLst>
    <p:sldId id="1780" r:id="rId4"/>
    <p:sldId id="257" r:id="rId5"/>
    <p:sldId id="271" r:id="rId6"/>
    <p:sldId id="259" r:id="rId7"/>
    <p:sldId id="272" r:id="rId8"/>
    <p:sldId id="279" r:id="rId9"/>
    <p:sldId id="280" r:id="rId10"/>
    <p:sldId id="282" r:id="rId11"/>
    <p:sldId id="1781" r:id="rId12"/>
    <p:sldId id="283" r:id="rId13"/>
    <p:sldId id="284" r:id="rId14"/>
    <p:sldId id="285" r:id="rId15"/>
    <p:sldId id="273" r:id="rId16"/>
    <p:sldId id="294" r:id="rId17"/>
    <p:sldId id="295" r:id="rId18"/>
    <p:sldId id="296" r:id="rId19"/>
    <p:sldId id="297" r:id="rId20"/>
    <p:sldId id="274" r:id="rId21"/>
    <p:sldId id="263" r:id="rId22"/>
    <p:sldId id="1782" r:id="rId23"/>
    <p:sldId id="301" r:id="rId24"/>
    <p:sldId id="302" r:id="rId25"/>
    <p:sldId id="303" r:id="rId26"/>
    <p:sldId id="278"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299" r:id="rId42"/>
    <p:sldId id="321" r:id="rId43"/>
    <p:sldId id="322" r:id="rId44"/>
    <p:sldId id="323" r:id="rId45"/>
    <p:sldId id="262" r:id="rId46"/>
    <p:sldId id="298" r:id="rId47"/>
    <p:sldId id="32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72" d="100"/>
          <a:sy n="72" d="100"/>
        </p:scale>
        <p:origin x="54" y="19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07F6-BB13-F792-D8B0-72FFB6EA77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C55970-0E5A-9688-8AB3-F814C834E7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A6470-DA35-31A4-ACFF-54902A9E8B43}"/>
              </a:ext>
            </a:extLst>
          </p:cNvPr>
          <p:cNvSpPr>
            <a:spLocks noGrp="1"/>
          </p:cNvSpPr>
          <p:nvPr>
            <p:ph type="dt" sz="half" idx="10"/>
          </p:nvPr>
        </p:nvSpPr>
        <p:spPr/>
        <p:txBody>
          <a:bodyPr/>
          <a:lstStyle/>
          <a:p>
            <a:fld id="{D812446B-64D4-42F0-8487-6BBC798E819E}" type="datetimeFigureOut">
              <a:rPr lang="en-US" smtClean="0"/>
              <a:t>10/13/2022</a:t>
            </a:fld>
            <a:endParaRPr lang="en-US"/>
          </a:p>
        </p:txBody>
      </p:sp>
      <p:sp>
        <p:nvSpPr>
          <p:cNvPr id="5" name="Footer Placeholder 4">
            <a:extLst>
              <a:ext uri="{FF2B5EF4-FFF2-40B4-BE49-F238E27FC236}">
                <a16:creationId xmlns:a16="http://schemas.microsoft.com/office/drawing/2014/main" id="{85B673A4-2B9E-C9CB-6AC8-BB6ACB5CD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379CE-424C-9481-C0D5-03487E2E67A1}"/>
              </a:ext>
            </a:extLst>
          </p:cNvPr>
          <p:cNvSpPr>
            <a:spLocks noGrp="1"/>
          </p:cNvSpPr>
          <p:nvPr>
            <p:ph type="sldNum" sz="quarter" idx="12"/>
          </p:nvPr>
        </p:nvSpPr>
        <p:spPr/>
        <p:txBody>
          <a:bodyPr/>
          <a:lstStyle/>
          <a:p>
            <a:fld id="{9D0A5200-6D4A-4085-8D39-0775C66C69B6}" type="slidenum">
              <a:rPr lang="en-US" smtClean="0"/>
              <a:t>‹#›</a:t>
            </a:fld>
            <a:endParaRPr lang="en-US"/>
          </a:p>
        </p:txBody>
      </p:sp>
    </p:spTree>
    <p:extLst>
      <p:ext uri="{BB962C8B-B14F-4D97-AF65-F5344CB8AC3E}">
        <p14:creationId xmlns:p14="http://schemas.microsoft.com/office/powerpoint/2010/main" val="298612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3C21-DFC5-8CB3-49E8-7F5A1C2AD3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F227DC-26C6-CDD5-009B-1C1F88E736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272B4-B3FF-0EC4-5664-29D32BC162A1}"/>
              </a:ext>
            </a:extLst>
          </p:cNvPr>
          <p:cNvSpPr>
            <a:spLocks noGrp="1"/>
          </p:cNvSpPr>
          <p:nvPr>
            <p:ph type="dt" sz="half" idx="10"/>
          </p:nvPr>
        </p:nvSpPr>
        <p:spPr/>
        <p:txBody>
          <a:bodyPr/>
          <a:lstStyle/>
          <a:p>
            <a:fld id="{D812446B-64D4-42F0-8487-6BBC798E819E}" type="datetimeFigureOut">
              <a:rPr lang="en-US" smtClean="0"/>
              <a:t>10/13/2022</a:t>
            </a:fld>
            <a:endParaRPr lang="en-US"/>
          </a:p>
        </p:txBody>
      </p:sp>
      <p:sp>
        <p:nvSpPr>
          <p:cNvPr id="5" name="Footer Placeholder 4">
            <a:extLst>
              <a:ext uri="{FF2B5EF4-FFF2-40B4-BE49-F238E27FC236}">
                <a16:creationId xmlns:a16="http://schemas.microsoft.com/office/drawing/2014/main" id="{E629076B-DBE4-83BF-CF47-73F2285F1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272E8-71BC-DF3A-3A34-EFC09111A7A8}"/>
              </a:ext>
            </a:extLst>
          </p:cNvPr>
          <p:cNvSpPr>
            <a:spLocks noGrp="1"/>
          </p:cNvSpPr>
          <p:nvPr>
            <p:ph type="sldNum" sz="quarter" idx="12"/>
          </p:nvPr>
        </p:nvSpPr>
        <p:spPr/>
        <p:txBody>
          <a:bodyPr/>
          <a:lstStyle/>
          <a:p>
            <a:fld id="{9D0A5200-6D4A-4085-8D39-0775C66C69B6}" type="slidenum">
              <a:rPr lang="en-US" smtClean="0"/>
              <a:t>‹#›</a:t>
            </a:fld>
            <a:endParaRPr lang="en-US"/>
          </a:p>
        </p:txBody>
      </p:sp>
    </p:spTree>
    <p:extLst>
      <p:ext uri="{BB962C8B-B14F-4D97-AF65-F5344CB8AC3E}">
        <p14:creationId xmlns:p14="http://schemas.microsoft.com/office/powerpoint/2010/main" val="428888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8246D3-E71A-70CD-5AEA-6512B56DB2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0987C-25C7-F6EF-AAD3-7C3D826009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8C9ED-2359-9840-6E54-B7C8497DC439}"/>
              </a:ext>
            </a:extLst>
          </p:cNvPr>
          <p:cNvSpPr>
            <a:spLocks noGrp="1"/>
          </p:cNvSpPr>
          <p:nvPr>
            <p:ph type="dt" sz="half" idx="10"/>
          </p:nvPr>
        </p:nvSpPr>
        <p:spPr/>
        <p:txBody>
          <a:bodyPr/>
          <a:lstStyle/>
          <a:p>
            <a:fld id="{D812446B-64D4-42F0-8487-6BBC798E819E}" type="datetimeFigureOut">
              <a:rPr lang="en-US" smtClean="0"/>
              <a:t>10/13/2022</a:t>
            </a:fld>
            <a:endParaRPr lang="en-US"/>
          </a:p>
        </p:txBody>
      </p:sp>
      <p:sp>
        <p:nvSpPr>
          <p:cNvPr id="5" name="Footer Placeholder 4">
            <a:extLst>
              <a:ext uri="{FF2B5EF4-FFF2-40B4-BE49-F238E27FC236}">
                <a16:creationId xmlns:a16="http://schemas.microsoft.com/office/drawing/2014/main" id="{BB4B044F-60F9-EBDD-51ED-4AE96DFF4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30602-435E-E0C1-B028-DDB7CAB8AA7D}"/>
              </a:ext>
            </a:extLst>
          </p:cNvPr>
          <p:cNvSpPr>
            <a:spLocks noGrp="1"/>
          </p:cNvSpPr>
          <p:nvPr>
            <p:ph type="sldNum" sz="quarter" idx="12"/>
          </p:nvPr>
        </p:nvSpPr>
        <p:spPr/>
        <p:txBody>
          <a:bodyPr/>
          <a:lstStyle/>
          <a:p>
            <a:fld id="{9D0A5200-6D4A-4085-8D39-0775C66C69B6}" type="slidenum">
              <a:rPr lang="en-US" smtClean="0"/>
              <a:t>‹#›</a:t>
            </a:fld>
            <a:endParaRPr lang="en-US"/>
          </a:p>
        </p:txBody>
      </p:sp>
    </p:spTree>
    <p:extLst>
      <p:ext uri="{BB962C8B-B14F-4D97-AF65-F5344CB8AC3E}">
        <p14:creationId xmlns:p14="http://schemas.microsoft.com/office/powerpoint/2010/main" val="3730641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1767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7733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3163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930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2669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8605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2388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506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1F57-93B1-83FB-BD37-4DAA9DF02E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71D8A-5720-AC0D-77E5-4A9EE701A3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B1AB6-5C8E-3BF6-E328-A3415C97C520}"/>
              </a:ext>
            </a:extLst>
          </p:cNvPr>
          <p:cNvSpPr>
            <a:spLocks noGrp="1"/>
          </p:cNvSpPr>
          <p:nvPr>
            <p:ph type="dt" sz="half" idx="10"/>
          </p:nvPr>
        </p:nvSpPr>
        <p:spPr/>
        <p:txBody>
          <a:bodyPr/>
          <a:lstStyle/>
          <a:p>
            <a:fld id="{D812446B-64D4-42F0-8487-6BBC798E819E}" type="datetimeFigureOut">
              <a:rPr lang="en-US" smtClean="0"/>
              <a:t>10/13/2022</a:t>
            </a:fld>
            <a:endParaRPr lang="en-US"/>
          </a:p>
        </p:txBody>
      </p:sp>
      <p:sp>
        <p:nvSpPr>
          <p:cNvPr id="5" name="Footer Placeholder 4">
            <a:extLst>
              <a:ext uri="{FF2B5EF4-FFF2-40B4-BE49-F238E27FC236}">
                <a16:creationId xmlns:a16="http://schemas.microsoft.com/office/drawing/2014/main" id="{C9E39890-74F1-1869-BF50-1D3922360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FAA8F-2BCA-5A27-793D-13D4B0AEE3D4}"/>
              </a:ext>
            </a:extLst>
          </p:cNvPr>
          <p:cNvSpPr>
            <a:spLocks noGrp="1"/>
          </p:cNvSpPr>
          <p:nvPr>
            <p:ph type="sldNum" sz="quarter" idx="12"/>
          </p:nvPr>
        </p:nvSpPr>
        <p:spPr/>
        <p:txBody>
          <a:bodyPr/>
          <a:lstStyle/>
          <a:p>
            <a:fld id="{9D0A5200-6D4A-4085-8D39-0775C66C69B6}" type="slidenum">
              <a:rPr lang="en-US" smtClean="0"/>
              <a:t>‹#›</a:t>
            </a:fld>
            <a:endParaRPr lang="en-US"/>
          </a:p>
        </p:txBody>
      </p:sp>
    </p:spTree>
    <p:extLst>
      <p:ext uri="{BB962C8B-B14F-4D97-AF65-F5344CB8AC3E}">
        <p14:creationId xmlns:p14="http://schemas.microsoft.com/office/powerpoint/2010/main" val="3067061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10/15/2022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0185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1345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5749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8466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0629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4452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5449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0072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7343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DB1A8A5-2E45-4BD4-8910-604AEF051C2E}" type="datetimeFigureOut">
              <a:rPr lang="en-US" smtClean="0"/>
              <a:t>10/13/2022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7012CB9-4C6F-4341-84C7-D23C69C8982D}" type="slidenum">
              <a:rPr lang="en-US" smtClean="0"/>
              <a:t>‹#›</a:t>
            </a:fld>
            <a:endParaRPr lang="en-US" dirty="0"/>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6149554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4D95E-5898-22E8-1A15-938A0F0BD1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ED291F-1C06-0D82-1199-99986BEC88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31B7A3-068F-4C2B-D911-88D40736A734}"/>
              </a:ext>
            </a:extLst>
          </p:cNvPr>
          <p:cNvSpPr>
            <a:spLocks noGrp="1"/>
          </p:cNvSpPr>
          <p:nvPr>
            <p:ph type="dt" sz="half" idx="10"/>
          </p:nvPr>
        </p:nvSpPr>
        <p:spPr/>
        <p:txBody>
          <a:bodyPr/>
          <a:lstStyle/>
          <a:p>
            <a:fld id="{D812446B-64D4-42F0-8487-6BBC798E819E}" type="datetimeFigureOut">
              <a:rPr lang="en-US" smtClean="0"/>
              <a:t>10/13/2022</a:t>
            </a:fld>
            <a:endParaRPr lang="en-US"/>
          </a:p>
        </p:txBody>
      </p:sp>
      <p:sp>
        <p:nvSpPr>
          <p:cNvPr id="5" name="Footer Placeholder 4">
            <a:extLst>
              <a:ext uri="{FF2B5EF4-FFF2-40B4-BE49-F238E27FC236}">
                <a16:creationId xmlns:a16="http://schemas.microsoft.com/office/drawing/2014/main" id="{4464C735-E8C6-759E-A7E7-045700810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61B80-BD1B-750A-124B-386A145CAD9F}"/>
              </a:ext>
            </a:extLst>
          </p:cNvPr>
          <p:cNvSpPr>
            <a:spLocks noGrp="1"/>
          </p:cNvSpPr>
          <p:nvPr>
            <p:ph type="sldNum" sz="quarter" idx="12"/>
          </p:nvPr>
        </p:nvSpPr>
        <p:spPr/>
        <p:txBody>
          <a:bodyPr/>
          <a:lstStyle/>
          <a:p>
            <a:fld id="{9D0A5200-6D4A-4085-8D39-0775C66C69B6}" type="slidenum">
              <a:rPr lang="en-US" smtClean="0"/>
              <a:t>‹#›</a:t>
            </a:fld>
            <a:endParaRPr lang="en-US"/>
          </a:p>
        </p:txBody>
      </p:sp>
    </p:spTree>
    <p:extLst>
      <p:ext uri="{BB962C8B-B14F-4D97-AF65-F5344CB8AC3E}">
        <p14:creationId xmlns:p14="http://schemas.microsoft.com/office/powerpoint/2010/main" val="2481623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1A8A5-2E45-4BD4-8910-604AEF051C2E}" type="datetimeFigureOut">
              <a:rPr lang="en-US" smtClean="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12CB9-4C6F-4341-84C7-D23C69C8982D}" type="slidenum">
              <a:rPr lang="en-US" smtClean="0"/>
              <a:t>‹#›</a:t>
            </a:fld>
            <a:endParaRPr lang="en-US" dirty="0"/>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323228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1A8A5-2E45-4BD4-8910-604AEF051C2E}" type="datetimeFigureOut">
              <a:rPr lang="en-US" smtClean="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12CB9-4C6F-4341-84C7-D23C69C8982D}" type="slidenum">
              <a:rPr lang="en-US" smtClean="0"/>
              <a:t>‹#›</a:t>
            </a:fld>
            <a:endParaRPr lang="en-US" dirty="0"/>
          </a:p>
        </p:txBody>
      </p:sp>
    </p:spTree>
    <p:extLst>
      <p:ext uri="{BB962C8B-B14F-4D97-AF65-F5344CB8AC3E}">
        <p14:creationId xmlns:p14="http://schemas.microsoft.com/office/powerpoint/2010/main" val="332427847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B1A8A5-2E45-4BD4-8910-604AEF051C2E}" type="datetimeFigureOut">
              <a:rPr lang="en-US" smtClean="0"/>
              <a:t>10/13/2022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012CB9-4C6F-4341-84C7-D23C69C8982D}"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193535"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5682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B1A8A5-2E45-4BD4-8910-604AEF051C2E}" type="datetimeFigureOut">
              <a:rPr lang="en-US" smtClean="0"/>
              <a:t>10/13/2022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012CB9-4C6F-4341-84C7-D23C69C8982D}" type="slidenum">
              <a:rPr lang="en-US" smtClean="0"/>
              <a:t>‹#›</a:t>
            </a:fld>
            <a:endParaRPr lang="en-US" dirty="0"/>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623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B1A8A5-2E45-4BD4-8910-604AEF051C2E}" type="datetimeFigureOut">
              <a:rPr lang="en-US" smtClean="0"/>
              <a:t>10/13/2022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012CB9-4C6F-4341-84C7-D23C69C8982D}" type="slidenum">
              <a:rPr lang="en-US" smtClean="0"/>
              <a:t>‹#›</a:t>
            </a:fld>
            <a:endParaRPr lang="en-US" dirty="0"/>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965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1A8A5-2E45-4BD4-8910-604AEF051C2E}" type="datetimeFigureOut">
              <a:rPr lang="en-US" smtClean="0"/>
              <a:t>10/13/2022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012CB9-4C6F-4341-84C7-D23C69C8982D}" type="slidenum">
              <a:rPr lang="en-US" smtClean="0"/>
              <a:t>‹#›</a:t>
            </a:fld>
            <a:endParaRPr lang="en-US" dirty="0"/>
          </a:p>
        </p:txBody>
      </p:sp>
    </p:spTree>
    <p:extLst>
      <p:ext uri="{BB962C8B-B14F-4D97-AF65-F5344CB8AC3E}">
        <p14:creationId xmlns:p14="http://schemas.microsoft.com/office/powerpoint/2010/main" val="3423813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1A8A5-2E45-4BD4-8910-604AEF051C2E}" type="datetimeFigureOut">
              <a:rPr lang="en-US" smtClean="0"/>
              <a:t>10/13/2022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012CB9-4C6F-4341-84C7-D23C69C8982D}" type="slidenum">
              <a:rPr lang="en-US" smtClean="0"/>
              <a:t>‹#›</a:t>
            </a:fld>
            <a:endParaRPr lang="en-US" dirty="0"/>
          </a:p>
        </p:txBody>
      </p:sp>
    </p:spTree>
    <p:extLst>
      <p:ext uri="{BB962C8B-B14F-4D97-AF65-F5344CB8AC3E}">
        <p14:creationId xmlns:p14="http://schemas.microsoft.com/office/powerpoint/2010/main" val="26492421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1A8A5-2E45-4BD4-8910-604AEF051C2E}" type="datetimeFigureOut">
              <a:rPr lang="en-US" smtClean="0"/>
              <a:t>10/13/2022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012CB9-4C6F-4341-84C7-D23C69C8982D}" type="slidenum">
              <a:rPr lang="en-US" smtClean="0"/>
              <a:t>‹#›</a:t>
            </a:fld>
            <a:endParaRPr lang="en-US" dirty="0"/>
          </a:p>
        </p:txBody>
      </p:sp>
    </p:spTree>
    <p:extLst>
      <p:ext uri="{BB962C8B-B14F-4D97-AF65-F5344CB8AC3E}">
        <p14:creationId xmlns:p14="http://schemas.microsoft.com/office/powerpoint/2010/main" val="2932465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1A8A5-2E45-4BD4-8910-604AEF051C2E}" type="datetimeFigureOut">
              <a:rPr lang="en-US" smtClean="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12CB9-4C6F-4341-84C7-D23C69C8982D}" type="slidenum">
              <a:rPr lang="en-US" smtClean="0"/>
              <a:t>‹#›</a:t>
            </a:fld>
            <a:endParaRPr lang="en-US" dirty="0"/>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8097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1A8A5-2E45-4BD4-8910-604AEF051C2E}" type="datetimeFigureOut">
              <a:rPr lang="en-US" smtClean="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12CB9-4C6F-4341-84C7-D23C69C8982D}" type="slidenum">
              <a:rPr lang="en-US" smtClean="0"/>
              <a:t>‹#›</a:t>
            </a:fld>
            <a:endParaRPr lang="en-US" dirty="0"/>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047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3E3D-EC52-C8BA-C6A9-C011B946C0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324A0-C238-C26A-F5F6-1904F17353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C04242-0833-C79E-21DB-B29CEC80CF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9FF491-5647-0777-0F9E-E503918C1D01}"/>
              </a:ext>
            </a:extLst>
          </p:cNvPr>
          <p:cNvSpPr>
            <a:spLocks noGrp="1"/>
          </p:cNvSpPr>
          <p:nvPr>
            <p:ph type="dt" sz="half" idx="10"/>
          </p:nvPr>
        </p:nvSpPr>
        <p:spPr/>
        <p:txBody>
          <a:bodyPr/>
          <a:lstStyle/>
          <a:p>
            <a:fld id="{D812446B-64D4-42F0-8487-6BBC798E819E}" type="datetimeFigureOut">
              <a:rPr lang="en-US" smtClean="0"/>
              <a:t>10/13/2022</a:t>
            </a:fld>
            <a:endParaRPr lang="en-US"/>
          </a:p>
        </p:txBody>
      </p:sp>
      <p:sp>
        <p:nvSpPr>
          <p:cNvPr id="6" name="Footer Placeholder 5">
            <a:extLst>
              <a:ext uri="{FF2B5EF4-FFF2-40B4-BE49-F238E27FC236}">
                <a16:creationId xmlns:a16="http://schemas.microsoft.com/office/drawing/2014/main" id="{595F2738-C21C-9100-291A-EA996C37C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42BF4E-BCB2-5E4D-3A5C-124A6AE5CAE4}"/>
              </a:ext>
            </a:extLst>
          </p:cNvPr>
          <p:cNvSpPr>
            <a:spLocks noGrp="1"/>
          </p:cNvSpPr>
          <p:nvPr>
            <p:ph type="sldNum" sz="quarter" idx="12"/>
          </p:nvPr>
        </p:nvSpPr>
        <p:spPr/>
        <p:txBody>
          <a:bodyPr/>
          <a:lstStyle/>
          <a:p>
            <a:fld id="{9D0A5200-6D4A-4085-8D39-0775C66C69B6}" type="slidenum">
              <a:rPr lang="en-US" smtClean="0"/>
              <a:t>‹#›</a:t>
            </a:fld>
            <a:endParaRPr lang="en-US"/>
          </a:p>
        </p:txBody>
      </p:sp>
    </p:spTree>
    <p:extLst>
      <p:ext uri="{BB962C8B-B14F-4D97-AF65-F5344CB8AC3E}">
        <p14:creationId xmlns:p14="http://schemas.microsoft.com/office/powerpoint/2010/main" val="2769474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E247-28A3-E3B4-AD9A-DAD6BFA8F8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2E054F-A8D2-6E54-453B-5E5C4D896E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5F48A9-403C-C32F-61AD-1559589EB8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5C645F-29EF-58D7-2008-64BA8814CF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5D32E4-5817-D901-F722-A5DE639F07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7F42BB-404D-761E-7FDF-1ADA05DA7043}"/>
              </a:ext>
            </a:extLst>
          </p:cNvPr>
          <p:cNvSpPr>
            <a:spLocks noGrp="1"/>
          </p:cNvSpPr>
          <p:nvPr>
            <p:ph type="dt" sz="half" idx="10"/>
          </p:nvPr>
        </p:nvSpPr>
        <p:spPr/>
        <p:txBody>
          <a:bodyPr/>
          <a:lstStyle/>
          <a:p>
            <a:fld id="{D812446B-64D4-42F0-8487-6BBC798E819E}" type="datetimeFigureOut">
              <a:rPr lang="en-US" smtClean="0"/>
              <a:t>10/13/2022</a:t>
            </a:fld>
            <a:endParaRPr lang="en-US"/>
          </a:p>
        </p:txBody>
      </p:sp>
      <p:sp>
        <p:nvSpPr>
          <p:cNvPr id="8" name="Footer Placeholder 7">
            <a:extLst>
              <a:ext uri="{FF2B5EF4-FFF2-40B4-BE49-F238E27FC236}">
                <a16:creationId xmlns:a16="http://schemas.microsoft.com/office/drawing/2014/main" id="{D0B16A4D-0DA9-5785-66A2-1B44E5356C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7EDF23-BE35-8BBB-0A23-DFE53A1DACCE}"/>
              </a:ext>
            </a:extLst>
          </p:cNvPr>
          <p:cNvSpPr>
            <a:spLocks noGrp="1"/>
          </p:cNvSpPr>
          <p:nvPr>
            <p:ph type="sldNum" sz="quarter" idx="12"/>
          </p:nvPr>
        </p:nvSpPr>
        <p:spPr/>
        <p:txBody>
          <a:bodyPr/>
          <a:lstStyle/>
          <a:p>
            <a:fld id="{9D0A5200-6D4A-4085-8D39-0775C66C69B6}" type="slidenum">
              <a:rPr lang="en-US" smtClean="0"/>
              <a:t>‹#›</a:t>
            </a:fld>
            <a:endParaRPr lang="en-US"/>
          </a:p>
        </p:txBody>
      </p:sp>
    </p:spTree>
    <p:extLst>
      <p:ext uri="{BB962C8B-B14F-4D97-AF65-F5344CB8AC3E}">
        <p14:creationId xmlns:p14="http://schemas.microsoft.com/office/powerpoint/2010/main" val="293983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7E6C-0E61-C8C3-7C52-CBDA1622A2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F9A0DF-316D-4C21-68D2-3CD214007C49}"/>
              </a:ext>
            </a:extLst>
          </p:cNvPr>
          <p:cNvSpPr>
            <a:spLocks noGrp="1"/>
          </p:cNvSpPr>
          <p:nvPr>
            <p:ph type="dt" sz="half" idx="10"/>
          </p:nvPr>
        </p:nvSpPr>
        <p:spPr/>
        <p:txBody>
          <a:bodyPr/>
          <a:lstStyle/>
          <a:p>
            <a:fld id="{D812446B-64D4-42F0-8487-6BBC798E819E}" type="datetimeFigureOut">
              <a:rPr lang="en-US" smtClean="0"/>
              <a:t>10/13/2022</a:t>
            </a:fld>
            <a:endParaRPr lang="en-US"/>
          </a:p>
        </p:txBody>
      </p:sp>
      <p:sp>
        <p:nvSpPr>
          <p:cNvPr id="4" name="Footer Placeholder 3">
            <a:extLst>
              <a:ext uri="{FF2B5EF4-FFF2-40B4-BE49-F238E27FC236}">
                <a16:creationId xmlns:a16="http://schemas.microsoft.com/office/drawing/2014/main" id="{795A4C65-B2D4-EE0B-972D-53175C8CB7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DD3F66-2220-22EE-0B6E-6F6D6C65FD51}"/>
              </a:ext>
            </a:extLst>
          </p:cNvPr>
          <p:cNvSpPr>
            <a:spLocks noGrp="1"/>
          </p:cNvSpPr>
          <p:nvPr>
            <p:ph type="sldNum" sz="quarter" idx="12"/>
          </p:nvPr>
        </p:nvSpPr>
        <p:spPr/>
        <p:txBody>
          <a:bodyPr/>
          <a:lstStyle/>
          <a:p>
            <a:fld id="{9D0A5200-6D4A-4085-8D39-0775C66C69B6}" type="slidenum">
              <a:rPr lang="en-US" smtClean="0"/>
              <a:t>‹#›</a:t>
            </a:fld>
            <a:endParaRPr lang="en-US"/>
          </a:p>
        </p:txBody>
      </p:sp>
    </p:spTree>
    <p:extLst>
      <p:ext uri="{BB962C8B-B14F-4D97-AF65-F5344CB8AC3E}">
        <p14:creationId xmlns:p14="http://schemas.microsoft.com/office/powerpoint/2010/main" val="283716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F5D52-2CE0-8202-07DE-E4374E938E10}"/>
              </a:ext>
            </a:extLst>
          </p:cNvPr>
          <p:cNvSpPr>
            <a:spLocks noGrp="1"/>
          </p:cNvSpPr>
          <p:nvPr>
            <p:ph type="dt" sz="half" idx="10"/>
          </p:nvPr>
        </p:nvSpPr>
        <p:spPr/>
        <p:txBody>
          <a:bodyPr/>
          <a:lstStyle/>
          <a:p>
            <a:fld id="{D812446B-64D4-42F0-8487-6BBC798E819E}" type="datetimeFigureOut">
              <a:rPr lang="en-US" smtClean="0"/>
              <a:t>10/13/2022</a:t>
            </a:fld>
            <a:endParaRPr lang="en-US"/>
          </a:p>
        </p:txBody>
      </p:sp>
      <p:sp>
        <p:nvSpPr>
          <p:cNvPr id="3" name="Footer Placeholder 2">
            <a:extLst>
              <a:ext uri="{FF2B5EF4-FFF2-40B4-BE49-F238E27FC236}">
                <a16:creationId xmlns:a16="http://schemas.microsoft.com/office/drawing/2014/main" id="{DD4A2A71-6D61-B68A-820D-44E2E17612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DEF0B9-813E-BDAC-03AF-96B90965850F}"/>
              </a:ext>
            </a:extLst>
          </p:cNvPr>
          <p:cNvSpPr>
            <a:spLocks noGrp="1"/>
          </p:cNvSpPr>
          <p:nvPr>
            <p:ph type="sldNum" sz="quarter" idx="12"/>
          </p:nvPr>
        </p:nvSpPr>
        <p:spPr/>
        <p:txBody>
          <a:bodyPr/>
          <a:lstStyle/>
          <a:p>
            <a:fld id="{9D0A5200-6D4A-4085-8D39-0775C66C69B6}" type="slidenum">
              <a:rPr lang="en-US" smtClean="0"/>
              <a:t>‹#›</a:t>
            </a:fld>
            <a:endParaRPr lang="en-US"/>
          </a:p>
        </p:txBody>
      </p:sp>
    </p:spTree>
    <p:extLst>
      <p:ext uri="{BB962C8B-B14F-4D97-AF65-F5344CB8AC3E}">
        <p14:creationId xmlns:p14="http://schemas.microsoft.com/office/powerpoint/2010/main" val="3050806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D8666-D01C-F5C5-0321-03FB1887F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04D0CD-1C85-4401-699C-E8CC087D6C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47529A-6943-9401-6202-0DFC7B01CC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71B211-E0C5-8BA4-9AE5-2F1436B2AB0D}"/>
              </a:ext>
            </a:extLst>
          </p:cNvPr>
          <p:cNvSpPr>
            <a:spLocks noGrp="1"/>
          </p:cNvSpPr>
          <p:nvPr>
            <p:ph type="dt" sz="half" idx="10"/>
          </p:nvPr>
        </p:nvSpPr>
        <p:spPr/>
        <p:txBody>
          <a:bodyPr/>
          <a:lstStyle/>
          <a:p>
            <a:fld id="{D812446B-64D4-42F0-8487-6BBC798E819E}" type="datetimeFigureOut">
              <a:rPr lang="en-US" smtClean="0"/>
              <a:t>10/13/2022</a:t>
            </a:fld>
            <a:endParaRPr lang="en-US"/>
          </a:p>
        </p:txBody>
      </p:sp>
      <p:sp>
        <p:nvSpPr>
          <p:cNvPr id="6" name="Footer Placeholder 5">
            <a:extLst>
              <a:ext uri="{FF2B5EF4-FFF2-40B4-BE49-F238E27FC236}">
                <a16:creationId xmlns:a16="http://schemas.microsoft.com/office/drawing/2014/main" id="{315F8784-B1BC-5C90-F96A-07641CE64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474C8-637F-8EC8-4961-F112899402C3}"/>
              </a:ext>
            </a:extLst>
          </p:cNvPr>
          <p:cNvSpPr>
            <a:spLocks noGrp="1"/>
          </p:cNvSpPr>
          <p:nvPr>
            <p:ph type="sldNum" sz="quarter" idx="12"/>
          </p:nvPr>
        </p:nvSpPr>
        <p:spPr/>
        <p:txBody>
          <a:bodyPr/>
          <a:lstStyle/>
          <a:p>
            <a:fld id="{9D0A5200-6D4A-4085-8D39-0775C66C69B6}" type="slidenum">
              <a:rPr lang="en-US" smtClean="0"/>
              <a:t>‹#›</a:t>
            </a:fld>
            <a:endParaRPr lang="en-US"/>
          </a:p>
        </p:txBody>
      </p:sp>
    </p:spTree>
    <p:extLst>
      <p:ext uri="{BB962C8B-B14F-4D97-AF65-F5344CB8AC3E}">
        <p14:creationId xmlns:p14="http://schemas.microsoft.com/office/powerpoint/2010/main" val="157591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B9210-6F61-27BA-B9EB-4ACD21C25A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0E225D-2496-F4ED-B776-8D2FADC64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71B562-BDC4-B0FA-751A-6BC2BB73A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C79E7B-F769-AAED-EF56-861CE5B9B748}"/>
              </a:ext>
            </a:extLst>
          </p:cNvPr>
          <p:cNvSpPr>
            <a:spLocks noGrp="1"/>
          </p:cNvSpPr>
          <p:nvPr>
            <p:ph type="dt" sz="half" idx="10"/>
          </p:nvPr>
        </p:nvSpPr>
        <p:spPr/>
        <p:txBody>
          <a:bodyPr/>
          <a:lstStyle/>
          <a:p>
            <a:fld id="{D812446B-64D4-42F0-8487-6BBC798E819E}" type="datetimeFigureOut">
              <a:rPr lang="en-US" smtClean="0"/>
              <a:t>10/13/2022</a:t>
            </a:fld>
            <a:endParaRPr lang="en-US"/>
          </a:p>
        </p:txBody>
      </p:sp>
      <p:sp>
        <p:nvSpPr>
          <p:cNvPr id="6" name="Footer Placeholder 5">
            <a:extLst>
              <a:ext uri="{FF2B5EF4-FFF2-40B4-BE49-F238E27FC236}">
                <a16:creationId xmlns:a16="http://schemas.microsoft.com/office/drawing/2014/main" id="{2911C9CB-A4A9-899E-217E-88E4A5D81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BF543B-E6AA-4819-9BD5-F72F4649CB7B}"/>
              </a:ext>
            </a:extLst>
          </p:cNvPr>
          <p:cNvSpPr>
            <a:spLocks noGrp="1"/>
          </p:cNvSpPr>
          <p:nvPr>
            <p:ph type="sldNum" sz="quarter" idx="12"/>
          </p:nvPr>
        </p:nvSpPr>
        <p:spPr/>
        <p:txBody>
          <a:bodyPr/>
          <a:lstStyle/>
          <a:p>
            <a:fld id="{9D0A5200-6D4A-4085-8D39-0775C66C69B6}" type="slidenum">
              <a:rPr lang="en-US" smtClean="0"/>
              <a:t>‹#›</a:t>
            </a:fld>
            <a:endParaRPr lang="en-US"/>
          </a:p>
        </p:txBody>
      </p:sp>
    </p:spTree>
    <p:extLst>
      <p:ext uri="{BB962C8B-B14F-4D97-AF65-F5344CB8AC3E}">
        <p14:creationId xmlns:p14="http://schemas.microsoft.com/office/powerpoint/2010/main" val="407899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3000" b="-8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1AABF-743E-3429-A97D-7445216E8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8C8F7A-590E-0107-237D-194B7369F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AE665-4106-8855-2F83-A3972E457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2446B-64D4-42F0-8487-6BBC798E819E}" type="datetimeFigureOut">
              <a:rPr lang="en-US" smtClean="0"/>
              <a:t>10/13/2022</a:t>
            </a:fld>
            <a:endParaRPr lang="en-US"/>
          </a:p>
        </p:txBody>
      </p:sp>
      <p:sp>
        <p:nvSpPr>
          <p:cNvPr id="5" name="Footer Placeholder 4">
            <a:extLst>
              <a:ext uri="{FF2B5EF4-FFF2-40B4-BE49-F238E27FC236}">
                <a16:creationId xmlns:a16="http://schemas.microsoft.com/office/drawing/2014/main" id="{1175D651-0673-5BF0-F890-8FF896BAA9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A4E09C-6D77-2FC2-DA78-E1CEB9692C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A5200-6D4A-4085-8D39-0775C66C69B6}" type="slidenum">
              <a:rPr lang="en-US" smtClean="0"/>
              <a:t>‹#›</a:t>
            </a:fld>
            <a:endParaRPr lang="en-US"/>
          </a:p>
        </p:txBody>
      </p:sp>
    </p:spTree>
    <p:extLst>
      <p:ext uri="{BB962C8B-B14F-4D97-AF65-F5344CB8AC3E}">
        <p14:creationId xmlns:p14="http://schemas.microsoft.com/office/powerpoint/2010/main" val="2789980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10/15/2022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8464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2DB1A8A5-2E45-4BD4-8910-604AEF051C2E}" type="datetimeFigureOut">
              <a:rPr lang="en-US" smtClean="0"/>
              <a:t>10/13/2022</a:t>
            </a:fld>
            <a:endParaRPr lang="en-US" dirty="0"/>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17012CB9-4C6F-4341-84C7-D23C69C8982D}" type="slidenum">
              <a:rPr lang="en-US" smtClean="0"/>
              <a:t>‹#›</a:t>
            </a:fld>
            <a:endParaRPr lang="en-US" dirty="0"/>
          </a:p>
        </p:txBody>
      </p:sp>
    </p:spTree>
    <p:extLst>
      <p:ext uri="{BB962C8B-B14F-4D97-AF65-F5344CB8AC3E}">
        <p14:creationId xmlns:p14="http://schemas.microsoft.com/office/powerpoint/2010/main" val="16459930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EF1702-164E-A419-0186-B59DA15152EF}"/>
              </a:ext>
            </a:extLst>
          </p:cNvPr>
          <p:cNvPicPr>
            <a:picLocks noChangeAspect="1"/>
          </p:cNvPicPr>
          <p:nvPr/>
        </p:nvPicPr>
        <p:blipFill rotWithShape="1">
          <a:blip r:embed="rId2"/>
          <a:srcRect l="15230"/>
          <a:stretch/>
        </p:blipFill>
        <p:spPr>
          <a:xfrm>
            <a:off x="7666074" y="-7556"/>
            <a:ext cx="4525926" cy="6885425"/>
          </a:xfrm>
          <a:prstGeom prst="rect">
            <a:avLst/>
          </a:prstGeom>
        </p:spPr>
      </p:pic>
      <p:sp>
        <p:nvSpPr>
          <p:cNvPr id="11" name="Rectangle 10">
            <a:extLst>
              <a:ext uri="{FF2B5EF4-FFF2-40B4-BE49-F238E27FC236}">
                <a16:creationId xmlns:a16="http://schemas.microsoft.com/office/drawing/2014/main" id="{2244DC8E-B471-9D56-E8CB-AEC32B38C0D3}"/>
              </a:ext>
            </a:extLst>
          </p:cNvPr>
          <p:cNvSpPr/>
          <p:nvPr/>
        </p:nvSpPr>
        <p:spPr>
          <a:xfrm>
            <a:off x="0" y="-7556"/>
            <a:ext cx="12192000" cy="6865556"/>
          </a:xfrm>
          <a:prstGeom prst="rect">
            <a:avLst/>
          </a:prstGeom>
          <a:solidFill>
            <a:schemeClr val="bg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5924BCBD-0576-4241-BB06-779BFB748575}"/>
              </a:ext>
            </a:extLst>
          </p:cNvPr>
          <p:cNvSpPr txBox="1"/>
          <p:nvPr/>
        </p:nvSpPr>
        <p:spPr>
          <a:xfrm>
            <a:off x="228600" y="1111220"/>
            <a:ext cx="11860823" cy="4236288"/>
          </a:xfrm>
          <a:prstGeom prst="rect">
            <a:avLst/>
          </a:prstGeom>
          <a:noFill/>
        </p:spPr>
        <p:txBody>
          <a:bodyPr wrap="square" rtlCol="0">
            <a:spAutoFit/>
          </a:bodyPr>
          <a:lstStyle/>
          <a:p>
            <a:pPr marL="1371600" marR="0" lvl="2" indent="-457200" algn="l" defTabSz="457200" rtl="0" eaLnBrk="1" fontAlgn="auto" latinLnBrk="0" hangingPunct="1">
              <a:lnSpc>
                <a:spcPct val="107000"/>
              </a:lnSpc>
              <a:spcBef>
                <a:spcPts val="0"/>
              </a:spcBef>
              <a:spcAft>
                <a:spcPts val="0"/>
              </a:spcAft>
              <a:buClrTx/>
              <a:buSzTx/>
              <a:buFont typeface="+mj-lt"/>
              <a:buAutoNum type="alphaLcParenR"/>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71550" marR="0" lvl="1" indent="-514350" algn="l" defTabSz="457200" rtl="0" eaLnBrk="1" fontAlgn="auto" latinLnBrk="0" hangingPunct="1">
              <a:lnSpc>
                <a:spcPct val="15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blessings of orderly ministry </a:t>
            </a:r>
          </a:p>
          <a:p>
            <a:pPr marL="971550" marR="0" lvl="1" indent="-514350" algn="l" defTabSz="457200" rtl="0" eaLnBrk="1" fontAlgn="auto" latinLnBrk="0" hangingPunct="1">
              <a:lnSpc>
                <a:spcPct val="15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rPr>
              <a:t>The blessings of shared ministry</a:t>
            </a:r>
          </a:p>
          <a:p>
            <a:pPr marL="971550" marR="0" lvl="1" indent="-514350" algn="l" defTabSz="457200" rtl="0" eaLnBrk="1" fontAlgn="auto" latinLnBrk="0" hangingPunct="1">
              <a:lnSpc>
                <a:spcPct val="15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blessings of brotherly ministry</a:t>
            </a:r>
          </a:p>
          <a:p>
            <a:pPr marL="971550" marR="0" lvl="1" indent="-514350" algn="l" defTabSz="457200" rtl="0" eaLnBrk="1" fontAlgn="auto" latinLnBrk="0" hangingPunct="1">
              <a:lnSpc>
                <a:spcPct val="15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blessings of resourceful ministry</a:t>
            </a:r>
          </a:p>
          <a:p>
            <a:pPr marL="971550" marR="0" lvl="1" indent="-514350" algn="l" defTabSz="457200" rtl="0" eaLnBrk="1" fontAlgn="auto" latinLnBrk="0" hangingPunct="1">
              <a:lnSpc>
                <a:spcPct val="15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The blessings of doctrinal ministry </a:t>
            </a:r>
          </a:p>
        </p:txBody>
      </p:sp>
      <p:sp>
        <p:nvSpPr>
          <p:cNvPr id="3" name="TextBox 2">
            <a:extLst>
              <a:ext uri="{FF2B5EF4-FFF2-40B4-BE49-F238E27FC236}">
                <a16:creationId xmlns:a16="http://schemas.microsoft.com/office/drawing/2014/main" id="{884CE7E8-C9D2-8901-5521-5960CBE35A86}"/>
              </a:ext>
            </a:extLst>
          </p:cNvPr>
          <p:cNvSpPr txBox="1"/>
          <p:nvPr/>
        </p:nvSpPr>
        <p:spPr>
          <a:xfrm>
            <a:off x="0" y="6441463"/>
            <a:ext cx="12085982" cy="276999"/>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rPr>
              <a:t>Outline adapted from R. Caldwell, “</a:t>
            </a:r>
            <a:r>
              <a:rPr kumimoji="0" lang="en-US" sz="1200" b="0" i="1" u="none" strike="noStrike" kern="1200" cap="none" spc="0" normalizeH="0" baseline="0" noProof="0" dirty="0">
                <a:ln>
                  <a:noFill/>
                </a:ln>
                <a:solidFill>
                  <a:prstClr val="white"/>
                </a:solidFill>
                <a:effectLst/>
                <a:uLnTx/>
                <a:uFillTx/>
                <a:latin typeface="Century Gothic" panose="020B0502020202020204"/>
                <a:ea typeface="+mn-ea"/>
                <a:cs typeface="+mn-cs"/>
              </a:rPr>
              <a:t>A Window Into the Work</a:t>
            </a:r>
            <a:r>
              <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rPr>
              <a:t>,” 2019.  </a:t>
            </a:r>
          </a:p>
        </p:txBody>
      </p:sp>
      <p:sp>
        <p:nvSpPr>
          <p:cNvPr id="7" name="Title 1">
            <a:extLst>
              <a:ext uri="{FF2B5EF4-FFF2-40B4-BE49-F238E27FC236}">
                <a16:creationId xmlns:a16="http://schemas.microsoft.com/office/drawing/2014/main" id="{8803C0E1-301F-E693-8119-842E216B7A2E}"/>
              </a:ext>
            </a:extLst>
          </p:cNvPr>
          <p:cNvSpPr>
            <a:spLocks noGrp="1"/>
          </p:cNvSpPr>
          <p:nvPr>
            <p:ph type="title"/>
          </p:nvPr>
        </p:nvSpPr>
        <p:spPr>
          <a:xfrm>
            <a:off x="430821" y="164305"/>
            <a:ext cx="11532579" cy="1312480"/>
          </a:xfrm>
        </p:spPr>
        <p:txBody>
          <a:bodyPr>
            <a:noAutofit/>
          </a:bodyPr>
          <a:lstStyle/>
          <a:p>
            <a:r>
              <a:rPr lang="en-US" b="1" dirty="0">
                <a:solidFill>
                  <a:schemeClr val="tx1"/>
                </a:solidFill>
              </a:rPr>
              <a:t>Ministry from Paul’s perspective (Titus 3:12-15): </a:t>
            </a:r>
            <a:br>
              <a:rPr lang="en-US" b="1" dirty="0">
                <a:solidFill>
                  <a:schemeClr val="tx1"/>
                </a:solidFill>
              </a:rPr>
            </a:br>
            <a:r>
              <a:rPr lang="en-US" b="1" dirty="0">
                <a:solidFill>
                  <a:srgbClr val="FFFF00"/>
                </a:solidFill>
              </a:rPr>
              <a:t>Five Observations</a:t>
            </a:r>
          </a:p>
        </p:txBody>
      </p:sp>
    </p:spTree>
    <p:extLst>
      <p:ext uri="{BB962C8B-B14F-4D97-AF65-F5344CB8AC3E}">
        <p14:creationId xmlns:p14="http://schemas.microsoft.com/office/powerpoint/2010/main" val="3276321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200" y="2309101"/>
            <a:ext cx="10515600" cy="3776389"/>
          </a:xfrm>
        </p:spPr>
        <p:txBody>
          <a:bodyPr>
            <a:normAutofit/>
          </a:bodyPr>
          <a:lstStyle/>
          <a:p>
            <a:pPr marL="0" indent="0">
              <a:buNone/>
            </a:pPr>
            <a:r>
              <a:rPr lang="en-US" sz="3600" dirty="0">
                <a:solidFill>
                  <a:schemeClr val="bg1"/>
                </a:solidFill>
                <a:effectLst>
                  <a:outerShdw blurRad="50800" dist="38100" dir="8100000" algn="tr" rotWithShape="0">
                    <a:prstClr val="black">
                      <a:alpha val="40000"/>
                    </a:prstClr>
                  </a:outerShdw>
                </a:effectLst>
              </a:rPr>
              <a:t>9     Therefore </a:t>
            </a:r>
            <a:r>
              <a:rPr lang="en-US" sz="3600" b="1" u="sng" dirty="0">
                <a:solidFill>
                  <a:srgbClr val="FFFF00"/>
                </a:solidFill>
                <a:effectLst>
                  <a:outerShdw blurRad="50800" dist="38100" dir="8100000" algn="tr" rotWithShape="0">
                    <a:prstClr val="black">
                      <a:alpha val="40000"/>
                    </a:prstClr>
                  </a:outerShdw>
                </a:effectLst>
              </a:rPr>
              <a:t>we</a:t>
            </a:r>
            <a:r>
              <a:rPr lang="en-US" sz="3600" dirty="0">
                <a:solidFill>
                  <a:schemeClr val="bg1"/>
                </a:solidFill>
                <a:effectLst>
                  <a:outerShdw blurRad="50800" dist="38100" dir="8100000" algn="tr" rotWithShape="0">
                    <a:prstClr val="black">
                      <a:alpha val="40000"/>
                    </a:prstClr>
                  </a:outerShdw>
                </a:effectLst>
              </a:rPr>
              <a:t> also have as our ambition, whether at home or absent, to be pleasing to Him. </a:t>
            </a:r>
          </a:p>
          <a:p>
            <a:pPr marL="0" indent="0">
              <a:buNone/>
            </a:pPr>
            <a:r>
              <a:rPr lang="en-US" sz="3600" dirty="0">
                <a:solidFill>
                  <a:schemeClr val="bg1"/>
                </a:solidFill>
                <a:effectLst>
                  <a:outerShdw blurRad="50800" dist="38100" dir="8100000" algn="tr" rotWithShape="0">
                    <a:prstClr val="black">
                      <a:alpha val="40000"/>
                    </a:prstClr>
                  </a:outerShdw>
                </a:effectLst>
              </a:rPr>
              <a:t>10     For </a:t>
            </a:r>
            <a:r>
              <a:rPr lang="en-US" sz="3600" b="1" u="sng" dirty="0">
                <a:solidFill>
                  <a:srgbClr val="FFFF00"/>
                </a:solidFill>
                <a:effectLst>
                  <a:outerShdw blurRad="50800" dist="38100" dir="8100000" algn="tr" rotWithShape="0">
                    <a:prstClr val="black">
                      <a:alpha val="40000"/>
                    </a:prstClr>
                  </a:outerShdw>
                </a:effectLst>
              </a:rPr>
              <a:t>we must all</a:t>
            </a:r>
            <a:r>
              <a:rPr lang="en-US" sz="3600" dirty="0">
                <a:solidFill>
                  <a:schemeClr val="bg1"/>
                </a:solidFill>
                <a:effectLst>
                  <a:outerShdw blurRad="50800" dist="38100" dir="8100000" algn="tr" rotWithShape="0">
                    <a:prstClr val="black">
                      <a:alpha val="40000"/>
                    </a:prstClr>
                  </a:outerShdw>
                </a:effectLst>
              </a:rPr>
              <a:t> appear before the judgment seat of Christ, so that each one may be recompensed for his deeds in the body, according to what he has done, whether good or bad. </a:t>
            </a:r>
          </a:p>
          <a:p>
            <a:endParaRPr lang="en-US" sz="3600" dirty="0">
              <a:solidFill>
                <a:schemeClr val="bg1"/>
              </a:solidFill>
              <a:effectLst>
                <a:outerShdw blurRad="50800" dist="38100" dir="8100000" algn="tr" rotWithShape="0">
                  <a:prstClr val="black">
                    <a:alpha val="40000"/>
                  </a:prstClr>
                </a:outerShdw>
              </a:effectLst>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2 Corinthians 5:9-10 (NASB)</a:t>
            </a:r>
          </a:p>
        </p:txBody>
      </p:sp>
    </p:spTree>
    <p:extLst>
      <p:ext uri="{BB962C8B-B14F-4D97-AF65-F5344CB8AC3E}">
        <p14:creationId xmlns:p14="http://schemas.microsoft.com/office/powerpoint/2010/main" val="187391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200" y="2309101"/>
            <a:ext cx="10515600" cy="3776389"/>
          </a:xfrm>
        </p:spPr>
        <p:txBody>
          <a:bodyPr>
            <a:normAutofit/>
          </a:bodyPr>
          <a:lstStyle/>
          <a:p>
            <a:pPr marL="0" indent="0">
              <a:buNone/>
            </a:pPr>
            <a:r>
              <a:rPr lang="en-US" sz="3600" dirty="0">
                <a:solidFill>
                  <a:schemeClr val="bg1"/>
                </a:solidFill>
              </a:rPr>
              <a:t>9     Therefore we also have as our ambition, whether at home or absent, to be pleasing to Him. </a:t>
            </a:r>
          </a:p>
          <a:p>
            <a:pPr marL="0" indent="0">
              <a:buNone/>
            </a:pPr>
            <a:r>
              <a:rPr lang="en-US" sz="3600" dirty="0">
                <a:solidFill>
                  <a:schemeClr val="bg1"/>
                </a:solidFill>
              </a:rPr>
              <a:t>10     For we must all appear before the judgment seat of Christ, so that </a:t>
            </a:r>
            <a:r>
              <a:rPr lang="en-US" sz="3600" b="1" dirty="0">
                <a:solidFill>
                  <a:srgbClr val="FFFF00"/>
                </a:solidFill>
              </a:rPr>
              <a:t>each one </a:t>
            </a:r>
            <a:r>
              <a:rPr lang="en-US" sz="3600" dirty="0">
                <a:solidFill>
                  <a:schemeClr val="bg1"/>
                </a:solidFill>
              </a:rPr>
              <a:t>may be recompensed for </a:t>
            </a:r>
            <a:r>
              <a:rPr lang="en-US" sz="3600" b="1" dirty="0">
                <a:solidFill>
                  <a:srgbClr val="FFFF00"/>
                </a:solidFill>
              </a:rPr>
              <a:t>his</a:t>
            </a:r>
            <a:r>
              <a:rPr lang="en-US" sz="3600" dirty="0">
                <a:solidFill>
                  <a:schemeClr val="bg1"/>
                </a:solidFill>
              </a:rPr>
              <a:t> deeds in the body, according to what </a:t>
            </a:r>
            <a:r>
              <a:rPr lang="en-US" sz="3600" b="1" dirty="0">
                <a:solidFill>
                  <a:srgbClr val="FFFF00"/>
                </a:solidFill>
              </a:rPr>
              <a:t>he</a:t>
            </a:r>
            <a:r>
              <a:rPr lang="en-US" sz="3600" dirty="0">
                <a:solidFill>
                  <a:schemeClr val="bg1"/>
                </a:solidFill>
              </a:rPr>
              <a:t> has done, whether good or bad. </a:t>
            </a:r>
          </a:p>
          <a:p>
            <a:endParaRPr lang="en-US" sz="3600" dirty="0">
              <a:solidFill>
                <a:schemeClr val="bg1"/>
              </a:solidFill>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2 Corinthians 5:9-10 (NASB)</a:t>
            </a:r>
          </a:p>
        </p:txBody>
      </p:sp>
    </p:spTree>
    <p:extLst>
      <p:ext uri="{BB962C8B-B14F-4D97-AF65-F5344CB8AC3E}">
        <p14:creationId xmlns:p14="http://schemas.microsoft.com/office/powerpoint/2010/main" val="1871733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200" y="2309101"/>
            <a:ext cx="10515600" cy="3776389"/>
          </a:xfrm>
        </p:spPr>
        <p:txBody>
          <a:bodyPr>
            <a:normAutofit/>
          </a:bodyPr>
          <a:lstStyle/>
          <a:p>
            <a:pPr marL="0" indent="0">
              <a:buNone/>
            </a:pPr>
            <a:r>
              <a:rPr lang="en-US" sz="3600" dirty="0">
                <a:solidFill>
                  <a:schemeClr val="bg1"/>
                </a:solidFill>
              </a:rPr>
              <a:t>9     Therefore we also have as our ambition, whether at home or absent, to be pleasing to Him. </a:t>
            </a:r>
          </a:p>
          <a:p>
            <a:pPr marL="0" indent="0">
              <a:buNone/>
            </a:pPr>
            <a:r>
              <a:rPr lang="en-US" sz="3600" dirty="0">
                <a:solidFill>
                  <a:schemeClr val="bg1"/>
                </a:solidFill>
              </a:rPr>
              <a:t>10     For we must all appear before </a:t>
            </a:r>
            <a:r>
              <a:rPr lang="en-US" sz="3600" b="1" dirty="0">
                <a:solidFill>
                  <a:srgbClr val="FFFF00"/>
                </a:solidFill>
              </a:rPr>
              <a:t>the judgment seat of Christ</a:t>
            </a:r>
            <a:r>
              <a:rPr lang="en-US" sz="3600" dirty="0">
                <a:solidFill>
                  <a:schemeClr val="bg1"/>
                </a:solidFill>
              </a:rPr>
              <a:t>, so that each one may be recompensed for his deeds in the body, according to what he has done, whether good or bad. </a:t>
            </a:r>
          </a:p>
          <a:p>
            <a:endParaRPr lang="en-US" sz="3600" dirty="0">
              <a:solidFill>
                <a:schemeClr val="bg1"/>
              </a:solidFill>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2 Corinthians 5:9-10 (NASB)</a:t>
            </a:r>
          </a:p>
        </p:txBody>
      </p:sp>
    </p:spTree>
    <p:extLst>
      <p:ext uri="{BB962C8B-B14F-4D97-AF65-F5344CB8AC3E}">
        <p14:creationId xmlns:p14="http://schemas.microsoft.com/office/powerpoint/2010/main" val="3494297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384E-CF4C-DA46-5D4B-1849CEF96676}"/>
              </a:ext>
            </a:extLst>
          </p:cNvPr>
          <p:cNvSpPr>
            <a:spLocks noGrp="1"/>
          </p:cNvSpPr>
          <p:nvPr>
            <p:ph type="title"/>
          </p:nvPr>
        </p:nvSpPr>
        <p:spPr/>
        <p:txBody>
          <a:bodyPr/>
          <a:lstStyle/>
          <a:p>
            <a:r>
              <a:rPr lang="en-US" b="1" dirty="0">
                <a:solidFill>
                  <a:schemeClr val="bg1"/>
                </a:solidFill>
              </a:rPr>
              <a:t>6 Questions About the Bema Seat of Christ</a:t>
            </a:r>
          </a:p>
        </p:txBody>
      </p:sp>
      <p:pic>
        <p:nvPicPr>
          <p:cNvPr id="4" name="Picture 3">
            <a:extLst>
              <a:ext uri="{FF2B5EF4-FFF2-40B4-BE49-F238E27FC236}">
                <a16:creationId xmlns:a16="http://schemas.microsoft.com/office/drawing/2014/main" id="{1FB59BCD-574D-2482-C659-7BDC6A3A3F5A}"/>
              </a:ext>
            </a:extLst>
          </p:cNvPr>
          <p:cNvPicPr>
            <a:picLocks noChangeAspect="1"/>
          </p:cNvPicPr>
          <p:nvPr/>
        </p:nvPicPr>
        <p:blipFill>
          <a:blip r:embed="rId2">
            <a:alphaModFix amt="56000"/>
          </a:blip>
          <a:stretch>
            <a:fillRect/>
          </a:stretch>
        </p:blipFill>
        <p:spPr>
          <a:xfrm>
            <a:off x="3648891" y="1819987"/>
            <a:ext cx="7286897" cy="3908565"/>
          </a:xfrm>
          <a:prstGeom prst="rect">
            <a:avLst/>
          </a:prstGeom>
          <a:effectLst>
            <a:softEdge rad="355600"/>
          </a:effectLst>
        </p:spPr>
      </p:pic>
      <p:sp>
        <p:nvSpPr>
          <p:cNvPr id="6" name="TextBox 5">
            <a:extLst>
              <a:ext uri="{FF2B5EF4-FFF2-40B4-BE49-F238E27FC236}">
                <a16:creationId xmlns:a16="http://schemas.microsoft.com/office/drawing/2014/main" id="{BC5383D2-3E11-DD30-3D21-5C16F042D024}"/>
              </a:ext>
            </a:extLst>
          </p:cNvPr>
          <p:cNvSpPr txBox="1"/>
          <p:nvPr/>
        </p:nvSpPr>
        <p:spPr>
          <a:xfrm>
            <a:off x="600892" y="6486556"/>
            <a:ext cx="12192000" cy="307777"/>
          </a:xfrm>
          <a:prstGeom prst="rect">
            <a:avLst/>
          </a:prstGeom>
          <a:noFill/>
        </p:spPr>
        <p:txBody>
          <a:bodyPr wrap="square">
            <a:spAutoFit/>
          </a:bodyPr>
          <a:lstStyle/>
          <a:p>
            <a:r>
              <a:rPr lang="en-US" sz="1400" dirty="0">
                <a:solidFill>
                  <a:schemeClr val="bg1">
                    <a:lumMod val="85000"/>
                  </a:schemeClr>
                </a:solidFill>
              </a:rPr>
              <a:t>Outline adapted from Mark Hitchcock, The End: A Complete Overview of Bible Prophecy and the End of Days (Carol Stream, IL: Tyndale, 2012), 207-217.</a:t>
            </a:r>
          </a:p>
        </p:txBody>
      </p:sp>
      <p:sp>
        <p:nvSpPr>
          <p:cNvPr id="3" name="Content Placeholder 2">
            <a:extLst>
              <a:ext uri="{FF2B5EF4-FFF2-40B4-BE49-F238E27FC236}">
                <a16:creationId xmlns:a16="http://schemas.microsoft.com/office/drawing/2014/main" id="{989A2DA9-78D0-CA66-F073-90EB3D10004B}"/>
              </a:ext>
            </a:extLst>
          </p:cNvPr>
          <p:cNvSpPr>
            <a:spLocks noGrp="1"/>
          </p:cNvSpPr>
          <p:nvPr>
            <p:ph idx="1"/>
          </p:nvPr>
        </p:nvSpPr>
        <p:spPr>
          <a:xfrm>
            <a:off x="838200" y="1825625"/>
            <a:ext cx="10515600" cy="4531632"/>
          </a:xfrm>
        </p:spPr>
        <p:txBody>
          <a:bodyPr>
            <a:normAutofit/>
          </a:bodyPr>
          <a:lstStyle/>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Who?</a:t>
            </a:r>
          </a:p>
          <a:p>
            <a:pPr marL="514350" indent="-514350">
              <a:buFont typeface="+mj-lt"/>
              <a:buAutoNum type="arabicPeriod"/>
            </a:pPr>
            <a:r>
              <a:rPr lang="en-US" sz="4000" b="1" dirty="0">
                <a:solidFill>
                  <a:srgbClr val="FFFF00"/>
                </a:solidFill>
                <a:effectLst>
                  <a:outerShdw blurRad="50800" dist="38100" dir="2700000" algn="tl" rotWithShape="0">
                    <a:prstClr val="black">
                      <a:alpha val="40000"/>
                    </a:prstClr>
                  </a:outerShdw>
                </a:effectLst>
              </a:rPr>
              <a:t>What?</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When?</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Where?</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Why?</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How?</a:t>
            </a:r>
          </a:p>
        </p:txBody>
      </p:sp>
    </p:spTree>
    <p:extLst>
      <p:ext uri="{BB962C8B-B14F-4D97-AF65-F5344CB8AC3E}">
        <p14:creationId xmlns:p14="http://schemas.microsoft.com/office/powerpoint/2010/main" val="634205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980037973"/>
              </p:ext>
            </p:extLst>
          </p:nvPr>
        </p:nvGraphicFramePr>
        <p:xfrm>
          <a:off x="0" y="914401"/>
          <a:ext cx="12192000" cy="5943599"/>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2438400">
                  <a:extLst>
                    <a:ext uri="{9D8B030D-6E8A-4147-A177-3AD203B41FA5}">
                      <a16:colId xmlns:a16="http://schemas.microsoft.com/office/drawing/2014/main" val="20004"/>
                    </a:ext>
                  </a:extLst>
                </a:gridCol>
              </a:tblGrid>
              <a:tr h="785808">
                <a:tc>
                  <a:txBody>
                    <a:bodyPr/>
                    <a:lstStyle/>
                    <a:p>
                      <a:pPr algn="ctr"/>
                      <a:r>
                        <a:rPr lang="en-US" sz="1800" dirty="0"/>
                        <a:t>Name</a:t>
                      </a:r>
                    </a:p>
                  </a:txBody>
                  <a:tcPr marT="45717" marB="45717"/>
                </a:tc>
                <a:tc>
                  <a:txBody>
                    <a:bodyPr/>
                    <a:lstStyle/>
                    <a:p>
                      <a:pPr algn="ctr"/>
                      <a:r>
                        <a:rPr lang="en-US" sz="1800" dirty="0"/>
                        <a:t>Sheep and</a:t>
                      </a:r>
                      <a:r>
                        <a:rPr lang="en-US" sz="1800" baseline="0" dirty="0"/>
                        <a:t> Goat</a:t>
                      </a:r>
                      <a:endParaRPr lang="en-US" sz="1800" dirty="0"/>
                    </a:p>
                  </a:txBody>
                  <a:tcPr marT="45717" marB="45717"/>
                </a:tc>
                <a:tc>
                  <a:txBody>
                    <a:bodyPr/>
                    <a:lstStyle/>
                    <a:p>
                      <a:pPr algn="ctr"/>
                      <a:r>
                        <a:rPr lang="en-US" sz="1800" dirty="0"/>
                        <a:t>Judgment of the Jews</a:t>
                      </a:r>
                    </a:p>
                  </a:txBody>
                  <a:tcPr marT="45717" marB="45717"/>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FF00"/>
                          </a:solidFill>
                          <a:effectLst/>
                          <a:uLnTx/>
                          <a:uFillTx/>
                          <a:latin typeface="+mn-lt"/>
                          <a:ea typeface="+mn-ea"/>
                          <a:cs typeface="+mn-cs"/>
                        </a:rPr>
                        <a:t>Bema Seat of Christ</a:t>
                      </a:r>
                    </a:p>
                  </a:txBody>
                  <a:tcPr marT="45717" marB="45717"/>
                </a:tc>
                <a:tc>
                  <a:txBody>
                    <a:bodyPr/>
                    <a:lstStyle/>
                    <a:p>
                      <a:pPr algn="ctr"/>
                      <a:r>
                        <a:rPr lang="en-US" sz="1800" dirty="0"/>
                        <a:t>Great White Throne</a:t>
                      </a:r>
                    </a:p>
                  </a:txBody>
                  <a:tcPr marT="45717" marB="45717"/>
                </a:tc>
                <a:extLst>
                  <a:ext uri="{0D108BD9-81ED-4DB2-BD59-A6C34878D82A}">
                    <a16:rowId xmlns:a16="http://schemas.microsoft.com/office/drawing/2014/main" val="10000"/>
                  </a:ext>
                </a:extLst>
              </a:tr>
              <a:tr h="480151">
                <a:tc>
                  <a:txBody>
                    <a:bodyPr/>
                    <a:lstStyle/>
                    <a:p>
                      <a:r>
                        <a:rPr lang="en-US" sz="2400" dirty="0">
                          <a:solidFill>
                            <a:schemeClr val="tx1"/>
                          </a:solidFill>
                        </a:rPr>
                        <a:t>Scripture</a:t>
                      </a:r>
                    </a:p>
                  </a:txBody>
                  <a:tcPr marT="45717" marB="45717">
                    <a:solidFill>
                      <a:schemeClr val="accent6"/>
                    </a:solidFill>
                  </a:tcPr>
                </a:tc>
                <a:tc>
                  <a:txBody>
                    <a:bodyPr/>
                    <a:lstStyle/>
                    <a:p>
                      <a:r>
                        <a:rPr lang="en-US" sz="2000" dirty="0"/>
                        <a:t>Matt 25:31-46</a:t>
                      </a:r>
                    </a:p>
                  </a:txBody>
                  <a:tcPr marT="45717" marB="45717"/>
                </a:tc>
                <a:tc>
                  <a:txBody>
                    <a:bodyPr/>
                    <a:lstStyle/>
                    <a:p>
                      <a:r>
                        <a:rPr lang="en-US" sz="2000" dirty="0"/>
                        <a:t>Ezek 20:33-44</a:t>
                      </a:r>
                    </a:p>
                  </a:txBody>
                  <a:tcPr marT="45717" marB="45717"/>
                </a:tc>
                <a:tc>
                  <a:txBody>
                    <a:bodyPr/>
                    <a:lstStyle/>
                    <a:p>
                      <a:r>
                        <a:rPr lang="en-US" sz="2000" b="1" u="sng" dirty="0">
                          <a:solidFill>
                            <a:srgbClr val="C00000"/>
                          </a:solidFill>
                        </a:rPr>
                        <a:t>1 Cor 3:10-15</a:t>
                      </a:r>
                    </a:p>
                  </a:txBody>
                  <a:tcPr marT="45717" marB="45717">
                    <a:solidFill>
                      <a:schemeClr val="accent3">
                        <a:lumMod val="60000"/>
                        <a:lumOff val="40000"/>
                      </a:schemeClr>
                    </a:solidFill>
                  </a:tcPr>
                </a:tc>
                <a:tc>
                  <a:txBody>
                    <a:bodyPr/>
                    <a:lstStyle/>
                    <a:p>
                      <a:r>
                        <a:rPr lang="en-US" sz="2000" dirty="0"/>
                        <a:t>Rev 20:11-15</a:t>
                      </a:r>
                    </a:p>
                  </a:txBody>
                  <a:tcPr marT="45717" marB="45717"/>
                </a:tc>
                <a:extLst>
                  <a:ext uri="{0D108BD9-81ED-4DB2-BD59-A6C34878D82A}">
                    <a16:rowId xmlns:a16="http://schemas.microsoft.com/office/drawing/2014/main" val="10001"/>
                  </a:ext>
                </a:extLst>
              </a:tr>
              <a:tr h="744170">
                <a:tc>
                  <a:txBody>
                    <a:bodyPr/>
                    <a:lstStyle/>
                    <a:p>
                      <a:r>
                        <a:rPr lang="en-US" sz="2400" dirty="0">
                          <a:solidFill>
                            <a:schemeClr val="tx1"/>
                          </a:solidFill>
                        </a:rPr>
                        <a:t>Place</a:t>
                      </a:r>
                    </a:p>
                  </a:txBody>
                  <a:tcPr marT="45717" marB="45717">
                    <a:solidFill>
                      <a:schemeClr val="accent6"/>
                    </a:solidFill>
                  </a:tcPr>
                </a:tc>
                <a:tc>
                  <a:txBody>
                    <a:bodyPr/>
                    <a:lstStyle/>
                    <a:p>
                      <a:r>
                        <a:rPr lang="en-US" sz="2000" dirty="0"/>
                        <a:t>Earth, Jerusalem</a:t>
                      </a:r>
                    </a:p>
                  </a:txBody>
                  <a:tcPr marT="45717" marB="45717"/>
                </a:tc>
                <a:tc>
                  <a:txBody>
                    <a:bodyPr/>
                    <a:lstStyle/>
                    <a:p>
                      <a:r>
                        <a:rPr lang="en-US" sz="2000" dirty="0"/>
                        <a:t>Earth, wilderness</a:t>
                      </a:r>
                    </a:p>
                  </a:txBody>
                  <a:tcPr marT="45717" marB="45717"/>
                </a:tc>
                <a:tc>
                  <a:txBody>
                    <a:bodyPr/>
                    <a:lstStyle/>
                    <a:p>
                      <a:r>
                        <a:rPr lang="en-US" sz="2000" b="1" u="sng" dirty="0">
                          <a:solidFill>
                            <a:srgbClr val="C00000"/>
                          </a:solidFill>
                        </a:rPr>
                        <a:t>Heaven</a:t>
                      </a:r>
                    </a:p>
                  </a:txBody>
                  <a:tcPr marT="45717" marB="45717">
                    <a:solidFill>
                      <a:schemeClr val="accent3">
                        <a:lumMod val="60000"/>
                        <a:lumOff val="40000"/>
                      </a:schemeClr>
                    </a:solidFill>
                  </a:tcPr>
                </a:tc>
                <a:tc>
                  <a:txBody>
                    <a:bodyPr/>
                    <a:lstStyle/>
                    <a:p>
                      <a:r>
                        <a:rPr lang="en-US" sz="2000" dirty="0"/>
                        <a:t>Earth</a:t>
                      </a:r>
                    </a:p>
                  </a:txBody>
                  <a:tcPr marT="45717" marB="45717"/>
                </a:tc>
                <a:extLst>
                  <a:ext uri="{0D108BD9-81ED-4DB2-BD59-A6C34878D82A}">
                    <a16:rowId xmlns:a16="http://schemas.microsoft.com/office/drawing/2014/main" val="10002"/>
                  </a:ext>
                </a:extLst>
              </a:tr>
              <a:tr h="1063100">
                <a:tc>
                  <a:txBody>
                    <a:bodyPr/>
                    <a:lstStyle/>
                    <a:p>
                      <a:r>
                        <a:rPr lang="en-US" sz="2400" dirty="0">
                          <a:solidFill>
                            <a:schemeClr val="tx1"/>
                          </a:solidFill>
                        </a:rPr>
                        <a:t>Audience</a:t>
                      </a:r>
                    </a:p>
                  </a:txBody>
                  <a:tcPr marT="45717" marB="45717">
                    <a:solidFill>
                      <a:schemeClr val="accent6"/>
                    </a:solidFill>
                  </a:tcPr>
                </a:tc>
                <a:tc>
                  <a:txBody>
                    <a:bodyPr/>
                    <a:lstStyle/>
                    <a:p>
                      <a:r>
                        <a:rPr lang="en-US" sz="2000" dirty="0"/>
                        <a:t>Gentile Tribulation survivors</a:t>
                      </a:r>
                    </a:p>
                  </a:txBody>
                  <a:tcPr marT="45717" marB="45717"/>
                </a:tc>
                <a:tc>
                  <a:txBody>
                    <a:bodyPr/>
                    <a:lstStyle/>
                    <a:p>
                      <a:r>
                        <a:rPr lang="en-US" sz="2000" dirty="0"/>
                        <a:t>Jewish Tribulation survivors</a:t>
                      </a:r>
                    </a:p>
                  </a:txBody>
                  <a:tcPr marT="45717" marB="45717"/>
                </a:tc>
                <a:tc>
                  <a:txBody>
                    <a:bodyPr/>
                    <a:lstStyle/>
                    <a:p>
                      <a:r>
                        <a:rPr lang="en-US" sz="2000" b="1" u="sng" dirty="0">
                          <a:solidFill>
                            <a:srgbClr val="C00000"/>
                          </a:solidFill>
                        </a:rPr>
                        <a:t>Church</a:t>
                      </a:r>
                      <a:r>
                        <a:rPr lang="en-US" sz="2000" b="1" u="sng" baseline="0" dirty="0">
                          <a:solidFill>
                            <a:srgbClr val="C00000"/>
                          </a:solidFill>
                        </a:rPr>
                        <a:t> Age believers</a:t>
                      </a:r>
                      <a:endParaRPr lang="en-US" sz="2000" b="1" u="sng" dirty="0">
                        <a:solidFill>
                          <a:srgbClr val="C00000"/>
                        </a:solidFill>
                      </a:endParaRPr>
                    </a:p>
                  </a:txBody>
                  <a:tcPr marT="45717" marB="45717">
                    <a:solidFill>
                      <a:schemeClr val="accent3">
                        <a:lumMod val="60000"/>
                        <a:lumOff val="40000"/>
                      </a:schemeClr>
                    </a:solidFill>
                  </a:tcPr>
                </a:tc>
                <a:tc>
                  <a:txBody>
                    <a:bodyPr/>
                    <a:lstStyle/>
                    <a:p>
                      <a:r>
                        <a:rPr lang="en-US" sz="2000" dirty="0"/>
                        <a:t>All unsaved</a:t>
                      </a:r>
                    </a:p>
                  </a:txBody>
                  <a:tcPr marT="45717" marB="45717"/>
                </a:tc>
                <a:extLst>
                  <a:ext uri="{0D108BD9-81ED-4DB2-BD59-A6C34878D82A}">
                    <a16:rowId xmlns:a16="http://schemas.microsoft.com/office/drawing/2014/main" val="10003"/>
                  </a:ext>
                </a:extLst>
              </a:tr>
              <a:tr h="744170">
                <a:tc>
                  <a:txBody>
                    <a:bodyPr/>
                    <a:lstStyle/>
                    <a:p>
                      <a:r>
                        <a:rPr lang="en-US" sz="2400" dirty="0">
                          <a:solidFill>
                            <a:schemeClr val="tx1"/>
                          </a:solidFill>
                        </a:rPr>
                        <a:t>When</a:t>
                      </a:r>
                    </a:p>
                  </a:txBody>
                  <a:tcPr marT="45717" marB="45717">
                    <a:solidFill>
                      <a:schemeClr val="accent6"/>
                    </a:solidFill>
                  </a:tcPr>
                </a:tc>
                <a:tc>
                  <a:txBody>
                    <a:bodyPr/>
                    <a:lstStyle/>
                    <a:p>
                      <a:r>
                        <a:rPr lang="en-US" sz="2000" dirty="0"/>
                        <a:t>After Tribulation</a:t>
                      </a:r>
                    </a:p>
                  </a:txBody>
                  <a:tcPr marT="45717" marB="45717"/>
                </a:tc>
                <a:tc>
                  <a:txBody>
                    <a:bodyPr/>
                    <a:lstStyle/>
                    <a:p>
                      <a:r>
                        <a:rPr lang="en-US" sz="2000" dirty="0"/>
                        <a:t>After Tribulation</a:t>
                      </a:r>
                    </a:p>
                  </a:txBody>
                  <a:tcPr marT="45717" marB="45717"/>
                </a:tc>
                <a:tc>
                  <a:txBody>
                    <a:bodyPr/>
                    <a:lstStyle/>
                    <a:p>
                      <a:r>
                        <a:rPr lang="en-US" sz="2000" b="1" u="sng" dirty="0">
                          <a:solidFill>
                            <a:srgbClr val="C00000"/>
                          </a:solidFill>
                        </a:rPr>
                        <a:t>After rapture</a:t>
                      </a:r>
                    </a:p>
                  </a:txBody>
                  <a:tcPr marT="45717" marB="45717">
                    <a:solidFill>
                      <a:schemeClr val="accent3">
                        <a:lumMod val="60000"/>
                        <a:lumOff val="40000"/>
                      </a:schemeClr>
                    </a:solidFill>
                  </a:tcPr>
                </a:tc>
                <a:tc>
                  <a:txBody>
                    <a:bodyPr/>
                    <a:lstStyle/>
                    <a:p>
                      <a:r>
                        <a:rPr lang="en-US" sz="2000" dirty="0"/>
                        <a:t>After Millennium</a:t>
                      </a:r>
                    </a:p>
                  </a:txBody>
                  <a:tcPr marT="45717" marB="45717"/>
                </a:tc>
                <a:extLst>
                  <a:ext uri="{0D108BD9-81ED-4DB2-BD59-A6C34878D82A}">
                    <a16:rowId xmlns:a16="http://schemas.microsoft.com/office/drawing/2014/main" val="10004"/>
                  </a:ext>
                </a:extLst>
              </a:tr>
              <a:tr h="1063100">
                <a:tc>
                  <a:txBody>
                    <a:bodyPr/>
                    <a:lstStyle/>
                    <a:p>
                      <a:r>
                        <a:rPr lang="en-US" sz="2400" dirty="0">
                          <a:solidFill>
                            <a:schemeClr val="tx1"/>
                          </a:solidFill>
                        </a:rPr>
                        <a:t>Purpose</a:t>
                      </a:r>
                    </a:p>
                  </a:txBody>
                  <a:tcPr marT="45717" marB="45717">
                    <a:solidFill>
                      <a:schemeClr val="accent6"/>
                    </a:solidFill>
                  </a:tcPr>
                </a:tc>
                <a:tc>
                  <a:txBody>
                    <a:bodyPr/>
                    <a:lstStyle/>
                    <a:p>
                      <a:r>
                        <a:rPr lang="en-US" sz="2000" dirty="0"/>
                        <a:t>Saved Gentiles enter kingdom</a:t>
                      </a:r>
                    </a:p>
                  </a:txBody>
                  <a:tcPr marT="45717" marB="45717"/>
                </a:tc>
                <a:tc>
                  <a:txBody>
                    <a:bodyPr/>
                    <a:lstStyle/>
                    <a:p>
                      <a:r>
                        <a:rPr lang="en-US" sz="2000" dirty="0"/>
                        <a:t>Saved Jews enter kingdom</a:t>
                      </a:r>
                    </a:p>
                  </a:txBody>
                  <a:tcPr marT="45717" marB="45717"/>
                </a:tc>
                <a:tc>
                  <a:txBody>
                    <a:bodyPr/>
                    <a:lstStyle/>
                    <a:p>
                      <a:r>
                        <a:rPr lang="en-US" sz="2000" b="1" u="sng" dirty="0">
                          <a:solidFill>
                            <a:srgbClr val="C00000"/>
                          </a:solidFill>
                        </a:rPr>
                        <a:t>Reward believers</a:t>
                      </a:r>
                    </a:p>
                  </a:txBody>
                  <a:tcPr marT="45717" marB="45717">
                    <a:solidFill>
                      <a:schemeClr val="accent3">
                        <a:lumMod val="60000"/>
                        <a:lumOff val="40000"/>
                      </a:schemeClr>
                    </a:solidFill>
                  </a:tcPr>
                </a:tc>
                <a:tc>
                  <a:txBody>
                    <a:bodyPr/>
                    <a:lstStyle/>
                    <a:p>
                      <a:r>
                        <a:rPr lang="en-US" sz="2000" dirty="0"/>
                        <a:t>Degree of punishment in hell</a:t>
                      </a:r>
                    </a:p>
                  </a:txBody>
                  <a:tcPr marT="45717" marB="45717"/>
                </a:tc>
                <a:extLst>
                  <a:ext uri="{0D108BD9-81ED-4DB2-BD59-A6C34878D82A}">
                    <a16:rowId xmlns:a16="http://schemas.microsoft.com/office/drawing/2014/main" val="10005"/>
                  </a:ext>
                </a:extLst>
              </a:tr>
              <a:tr h="1063100">
                <a:tc>
                  <a:txBody>
                    <a:bodyPr/>
                    <a:lstStyle/>
                    <a:p>
                      <a:r>
                        <a:rPr lang="en-US" sz="2400" dirty="0">
                          <a:solidFill>
                            <a:schemeClr val="tx1"/>
                          </a:solidFill>
                        </a:rPr>
                        <a:t>Evaluation</a:t>
                      </a:r>
                    </a:p>
                  </a:txBody>
                  <a:tcPr marT="45717" marB="45717">
                    <a:solidFill>
                      <a:schemeClr val="accent6"/>
                    </a:solidFill>
                  </a:tcPr>
                </a:tc>
                <a:tc>
                  <a:txBody>
                    <a:bodyPr/>
                    <a:lstStyle/>
                    <a:p>
                      <a:r>
                        <a:rPr lang="en-US" sz="2000" dirty="0"/>
                        <a:t>Treatment of Christ’s brethren</a:t>
                      </a:r>
                    </a:p>
                  </a:txBody>
                  <a:tcPr marT="45717" marB="45717"/>
                </a:tc>
                <a:tc>
                  <a:txBody>
                    <a:bodyPr/>
                    <a:lstStyle/>
                    <a:p>
                      <a:r>
                        <a:rPr lang="en-US" sz="2000" dirty="0"/>
                        <a:t>Passing under shepherd’s rod</a:t>
                      </a:r>
                    </a:p>
                  </a:txBody>
                  <a:tcPr marT="45717" marB="45717"/>
                </a:tc>
                <a:tc>
                  <a:txBody>
                    <a:bodyPr/>
                    <a:lstStyle/>
                    <a:p>
                      <a:r>
                        <a:rPr lang="en-US" sz="2000" b="1" u="sng" dirty="0">
                          <a:solidFill>
                            <a:srgbClr val="C00000"/>
                          </a:solidFill>
                        </a:rPr>
                        <a:t>Works taken through fire</a:t>
                      </a:r>
                    </a:p>
                  </a:txBody>
                  <a:tcPr marT="45717" marB="45717">
                    <a:solidFill>
                      <a:schemeClr val="accent3">
                        <a:lumMod val="60000"/>
                        <a:lumOff val="40000"/>
                      </a:schemeClr>
                    </a:solidFill>
                  </a:tcPr>
                </a:tc>
                <a:tc>
                  <a:txBody>
                    <a:bodyPr/>
                    <a:lstStyle/>
                    <a:p>
                      <a:r>
                        <a:rPr lang="en-US" sz="2000" dirty="0"/>
                        <a:t>Not in the book; judged by books</a:t>
                      </a:r>
                    </a:p>
                  </a:txBody>
                  <a:tcPr marT="45717" marB="45717"/>
                </a:tc>
                <a:extLst>
                  <a:ext uri="{0D108BD9-81ED-4DB2-BD59-A6C34878D82A}">
                    <a16:rowId xmlns:a16="http://schemas.microsoft.com/office/drawing/2014/main" val="10006"/>
                  </a:ext>
                </a:extLst>
              </a:tr>
            </a:tbl>
          </a:graphicData>
        </a:graphic>
      </p:graphicFrame>
      <p:sp>
        <p:nvSpPr>
          <p:cNvPr id="3" name="Title 1"/>
          <p:cNvSpPr txBox="1">
            <a:spLocks/>
          </p:cNvSpPr>
          <p:nvPr/>
        </p:nvSpPr>
        <p:spPr>
          <a:xfrm>
            <a:off x="73269" y="87924"/>
            <a:ext cx="12045462" cy="114300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dirty="0">
                <a:solidFill>
                  <a:schemeClr val="bg1"/>
                </a:solidFill>
              </a:rPr>
              <a:t>Scripture’s Four Judgments (for mankind)</a:t>
            </a:r>
          </a:p>
        </p:txBody>
      </p:sp>
    </p:spTree>
    <p:extLst>
      <p:ext uri="{BB962C8B-B14F-4D97-AF65-F5344CB8AC3E}">
        <p14:creationId xmlns:p14="http://schemas.microsoft.com/office/powerpoint/2010/main" val="3294370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9B8C9A-8502-04F4-2A58-BAF6FD034B50}"/>
              </a:ext>
            </a:extLst>
          </p:cNvPr>
          <p:cNvPicPr>
            <a:picLocks noChangeAspect="1"/>
          </p:cNvPicPr>
          <p:nvPr/>
        </p:nvPicPr>
        <p:blipFill>
          <a:blip r:embed="rId2"/>
          <a:stretch>
            <a:fillRect/>
          </a:stretch>
        </p:blipFill>
        <p:spPr>
          <a:xfrm>
            <a:off x="0" y="0"/>
            <a:ext cx="12192000" cy="6288254"/>
          </a:xfrm>
          <a:prstGeom prst="rect">
            <a:avLst/>
          </a:prstGeom>
        </p:spPr>
      </p:pic>
      <p:sp>
        <p:nvSpPr>
          <p:cNvPr id="4" name="TextBox 3">
            <a:extLst>
              <a:ext uri="{FF2B5EF4-FFF2-40B4-BE49-F238E27FC236}">
                <a16:creationId xmlns:a16="http://schemas.microsoft.com/office/drawing/2014/main" id="{C2CD516D-2C42-F62A-3B21-80325B39D2FD}"/>
              </a:ext>
            </a:extLst>
          </p:cNvPr>
          <p:cNvSpPr txBox="1"/>
          <p:nvPr/>
        </p:nvSpPr>
        <p:spPr>
          <a:xfrm>
            <a:off x="600892" y="6486556"/>
            <a:ext cx="12192000" cy="307777"/>
          </a:xfrm>
          <a:prstGeom prst="rect">
            <a:avLst/>
          </a:prstGeom>
          <a:noFill/>
        </p:spPr>
        <p:txBody>
          <a:bodyPr wrap="square">
            <a:spAutoFit/>
          </a:bodyPr>
          <a:lstStyle/>
          <a:p>
            <a:r>
              <a:rPr lang="en-US" sz="1400" dirty="0">
                <a:solidFill>
                  <a:schemeClr val="bg1">
                    <a:lumMod val="65000"/>
                  </a:schemeClr>
                </a:solidFill>
              </a:rPr>
              <a:t>Source: http://timwoodroof.com/wp-content/uploads/2010/09/central-corinth.jpg</a:t>
            </a:r>
          </a:p>
        </p:txBody>
      </p:sp>
      <p:sp>
        <p:nvSpPr>
          <p:cNvPr id="5" name="Oval 4">
            <a:extLst>
              <a:ext uri="{FF2B5EF4-FFF2-40B4-BE49-F238E27FC236}">
                <a16:creationId xmlns:a16="http://schemas.microsoft.com/office/drawing/2014/main" id="{25329F54-613C-93E6-0D5F-23B077381CF0}"/>
              </a:ext>
            </a:extLst>
          </p:cNvPr>
          <p:cNvSpPr/>
          <p:nvPr/>
        </p:nvSpPr>
        <p:spPr>
          <a:xfrm>
            <a:off x="8447314" y="3840479"/>
            <a:ext cx="2220685" cy="116694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864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842341D6-6422-4713-0F55-ABFDB351B5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991" r="1" b="1"/>
          <a:stretch/>
        </p:blipFill>
        <p:spPr bwMode="auto">
          <a:xfrm>
            <a:off x="196850" y="173518"/>
            <a:ext cx="11798300" cy="65127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A7927E39-0F1B-503D-4387-BD58ECE31314}"/>
              </a:ext>
            </a:extLst>
          </p:cNvPr>
          <p:cNvSpPr txBox="1">
            <a:spLocks/>
          </p:cNvSpPr>
          <p:nvPr/>
        </p:nvSpPr>
        <p:spPr>
          <a:xfrm>
            <a:off x="1108166" y="46962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a:solidFill>
                  <a:schemeClr val="bg1"/>
                </a:solidFill>
              </a:rPr>
              <a:t>Bema Seat in Corinth</a:t>
            </a:r>
          </a:p>
        </p:txBody>
      </p:sp>
    </p:spTree>
    <p:extLst>
      <p:ext uri="{BB962C8B-B14F-4D97-AF65-F5344CB8AC3E}">
        <p14:creationId xmlns:p14="http://schemas.microsoft.com/office/powerpoint/2010/main" val="2023219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441.jpg">
            <a:extLst>
              <a:ext uri="{FF2B5EF4-FFF2-40B4-BE49-F238E27FC236}">
                <a16:creationId xmlns:a16="http://schemas.microsoft.com/office/drawing/2014/main" id="{B542FECB-154A-B899-4CCD-939CEF9315FC}"/>
              </a:ext>
            </a:extLst>
          </p:cNvPr>
          <p:cNvPicPr>
            <a:picLocks noGrp="1" noChangeAspect="1"/>
          </p:cNvPicPr>
          <p:nvPr isPhoto="1"/>
        </p:nvPicPr>
        <p:blipFill rotWithShape="1">
          <a:blip r:embed="rId2" cstate="print">
            <a:extLst>
              <a:ext uri="{28A0092B-C50C-407E-A947-70E740481C1C}">
                <a14:useLocalDpi xmlns:a14="http://schemas.microsoft.com/office/drawing/2010/main" val="0"/>
              </a:ext>
            </a:extLst>
          </a:blip>
          <a:srcRect t="1351" b="23649"/>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035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384E-CF4C-DA46-5D4B-1849CEF96676}"/>
              </a:ext>
            </a:extLst>
          </p:cNvPr>
          <p:cNvSpPr>
            <a:spLocks noGrp="1"/>
          </p:cNvSpPr>
          <p:nvPr>
            <p:ph type="title"/>
          </p:nvPr>
        </p:nvSpPr>
        <p:spPr/>
        <p:txBody>
          <a:bodyPr/>
          <a:lstStyle/>
          <a:p>
            <a:r>
              <a:rPr lang="en-US" b="1" dirty="0">
                <a:solidFill>
                  <a:schemeClr val="bg1"/>
                </a:solidFill>
              </a:rPr>
              <a:t>6 Questions About the Bema Seat of Christ</a:t>
            </a:r>
          </a:p>
        </p:txBody>
      </p:sp>
      <p:pic>
        <p:nvPicPr>
          <p:cNvPr id="4" name="Picture 3">
            <a:extLst>
              <a:ext uri="{FF2B5EF4-FFF2-40B4-BE49-F238E27FC236}">
                <a16:creationId xmlns:a16="http://schemas.microsoft.com/office/drawing/2014/main" id="{1FB59BCD-574D-2482-C659-7BDC6A3A3F5A}"/>
              </a:ext>
            </a:extLst>
          </p:cNvPr>
          <p:cNvPicPr>
            <a:picLocks noChangeAspect="1"/>
          </p:cNvPicPr>
          <p:nvPr/>
        </p:nvPicPr>
        <p:blipFill>
          <a:blip r:embed="rId2">
            <a:alphaModFix amt="56000"/>
          </a:blip>
          <a:stretch>
            <a:fillRect/>
          </a:stretch>
        </p:blipFill>
        <p:spPr>
          <a:xfrm>
            <a:off x="3648891" y="1819987"/>
            <a:ext cx="7286897" cy="3908565"/>
          </a:xfrm>
          <a:prstGeom prst="rect">
            <a:avLst/>
          </a:prstGeom>
          <a:effectLst>
            <a:softEdge rad="355600"/>
          </a:effectLst>
        </p:spPr>
      </p:pic>
      <p:sp>
        <p:nvSpPr>
          <p:cNvPr id="6" name="TextBox 5">
            <a:extLst>
              <a:ext uri="{FF2B5EF4-FFF2-40B4-BE49-F238E27FC236}">
                <a16:creationId xmlns:a16="http://schemas.microsoft.com/office/drawing/2014/main" id="{BC5383D2-3E11-DD30-3D21-5C16F042D024}"/>
              </a:ext>
            </a:extLst>
          </p:cNvPr>
          <p:cNvSpPr txBox="1"/>
          <p:nvPr/>
        </p:nvSpPr>
        <p:spPr>
          <a:xfrm>
            <a:off x="600892" y="6486556"/>
            <a:ext cx="12192000" cy="307777"/>
          </a:xfrm>
          <a:prstGeom prst="rect">
            <a:avLst/>
          </a:prstGeom>
          <a:noFill/>
        </p:spPr>
        <p:txBody>
          <a:bodyPr wrap="square">
            <a:spAutoFit/>
          </a:bodyPr>
          <a:lstStyle/>
          <a:p>
            <a:r>
              <a:rPr lang="en-US" sz="1400" dirty="0">
                <a:solidFill>
                  <a:schemeClr val="bg1">
                    <a:lumMod val="85000"/>
                  </a:schemeClr>
                </a:solidFill>
              </a:rPr>
              <a:t>Outline adapted from Mark Hitchcock, The End: A Complete Overview of Bible Prophecy and the End of Days (Carol Stream, IL: Tyndale, 2012), 207-217.</a:t>
            </a:r>
          </a:p>
        </p:txBody>
      </p:sp>
      <p:sp>
        <p:nvSpPr>
          <p:cNvPr id="3" name="Content Placeholder 2">
            <a:extLst>
              <a:ext uri="{FF2B5EF4-FFF2-40B4-BE49-F238E27FC236}">
                <a16:creationId xmlns:a16="http://schemas.microsoft.com/office/drawing/2014/main" id="{989A2DA9-78D0-CA66-F073-90EB3D10004B}"/>
              </a:ext>
            </a:extLst>
          </p:cNvPr>
          <p:cNvSpPr>
            <a:spLocks noGrp="1"/>
          </p:cNvSpPr>
          <p:nvPr>
            <p:ph idx="1"/>
          </p:nvPr>
        </p:nvSpPr>
        <p:spPr>
          <a:xfrm>
            <a:off x="838200" y="1825625"/>
            <a:ext cx="10515600" cy="4531632"/>
          </a:xfrm>
        </p:spPr>
        <p:txBody>
          <a:bodyPr>
            <a:normAutofit/>
          </a:bodyPr>
          <a:lstStyle/>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Who?</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What?</a:t>
            </a:r>
          </a:p>
          <a:p>
            <a:pPr marL="514350" indent="-514350">
              <a:buFont typeface="+mj-lt"/>
              <a:buAutoNum type="arabicPeriod"/>
            </a:pPr>
            <a:r>
              <a:rPr lang="en-US" sz="4000" b="1" dirty="0">
                <a:solidFill>
                  <a:srgbClr val="FFFF00"/>
                </a:solidFill>
                <a:effectLst>
                  <a:outerShdw blurRad="50800" dist="38100" dir="2700000" algn="tl" rotWithShape="0">
                    <a:prstClr val="black">
                      <a:alpha val="40000"/>
                    </a:prstClr>
                  </a:outerShdw>
                </a:effectLst>
              </a:rPr>
              <a:t>When?</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Where?</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Why?</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How?</a:t>
            </a:r>
          </a:p>
        </p:txBody>
      </p:sp>
    </p:spTree>
    <p:extLst>
      <p:ext uri="{BB962C8B-B14F-4D97-AF65-F5344CB8AC3E}">
        <p14:creationId xmlns:p14="http://schemas.microsoft.com/office/powerpoint/2010/main" val="2883885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200" y="2002974"/>
            <a:ext cx="10515600" cy="4439570"/>
          </a:xfrm>
        </p:spPr>
        <p:txBody>
          <a:bodyPr>
            <a:normAutofit lnSpcReduction="10000"/>
          </a:bodyPr>
          <a:lstStyle/>
          <a:p>
            <a:pPr marL="0" indent="0">
              <a:buNone/>
            </a:pPr>
            <a:r>
              <a:rPr lang="en-US" sz="3600" dirty="0">
                <a:solidFill>
                  <a:schemeClr val="bg1"/>
                </a:solidFill>
                <a:effectLst>
                  <a:outerShdw blurRad="50800" dist="38100" dir="8100000" algn="tr" rotWithShape="0">
                    <a:prstClr val="black">
                      <a:alpha val="40000"/>
                    </a:prstClr>
                  </a:outerShdw>
                </a:effectLst>
              </a:rPr>
              <a:t>And He also went on to say to the one who had invited Him, “When you give a luncheon or a dinner, do not invite your friends or your brothers or your relatives or rich neighbors, otherwise they may also invite you in return and that will be your repayment. </a:t>
            </a:r>
            <a:r>
              <a:rPr lang="en-US" sz="3600" dirty="0">
                <a:solidFill>
                  <a:srgbClr val="FFFF00"/>
                </a:solidFill>
                <a:effectLst>
                  <a:outerShdw blurRad="50800" dist="38100" dir="8100000" algn="tr" rotWithShape="0">
                    <a:prstClr val="black">
                      <a:alpha val="40000"/>
                    </a:prstClr>
                  </a:outerShdw>
                </a:effectLst>
              </a:rPr>
              <a:t>“But when you give a reception, invite the poor, the crippled, the lame, the blind, and you will be blessed, since they do not have the means to repay you;</a:t>
            </a:r>
            <a:r>
              <a:rPr lang="en-US" sz="3600" dirty="0">
                <a:solidFill>
                  <a:schemeClr val="bg1"/>
                </a:solidFill>
                <a:effectLst>
                  <a:outerShdw blurRad="50800" dist="38100" dir="8100000" algn="tr" rotWithShape="0">
                    <a:prstClr val="black">
                      <a:alpha val="40000"/>
                    </a:prstClr>
                  </a:outerShdw>
                </a:effectLst>
              </a:rPr>
              <a:t> </a:t>
            </a:r>
            <a:r>
              <a:rPr lang="en-US" sz="3600" dirty="0">
                <a:solidFill>
                  <a:srgbClr val="FFFF00"/>
                </a:solidFill>
                <a:effectLst>
                  <a:outerShdw blurRad="50800" dist="38100" dir="8100000" algn="tr" rotWithShape="0">
                    <a:prstClr val="black">
                      <a:alpha val="40000"/>
                    </a:prstClr>
                  </a:outerShdw>
                </a:effectLst>
              </a:rPr>
              <a:t>for you will be repaid at the resurrection of the righteous.”</a:t>
            </a:r>
          </a:p>
          <a:p>
            <a:endParaRPr lang="en-US" sz="3600" dirty="0">
              <a:solidFill>
                <a:schemeClr val="bg1"/>
              </a:solidFill>
              <a:effectLst>
                <a:outerShdw blurRad="50800" dist="38100" dir="8100000" algn="tr" rotWithShape="0">
                  <a:prstClr val="black">
                    <a:alpha val="40000"/>
                  </a:prstClr>
                </a:outerShdw>
              </a:effectLst>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Luke 14:13-14 </a:t>
            </a:r>
          </a:p>
        </p:txBody>
      </p:sp>
    </p:spTree>
    <p:extLst>
      <p:ext uri="{BB962C8B-B14F-4D97-AF65-F5344CB8AC3E}">
        <p14:creationId xmlns:p14="http://schemas.microsoft.com/office/powerpoint/2010/main" val="4124268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4B8E3-8F68-EBFF-CEC4-CB7051710563}"/>
              </a:ext>
            </a:extLst>
          </p:cNvPr>
          <p:cNvPicPr>
            <a:picLocks noChangeAspect="1"/>
          </p:cNvPicPr>
          <p:nvPr/>
        </p:nvPicPr>
        <p:blipFill>
          <a:blip r:embed="rId2">
            <a:alphaModFix amt="56000"/>
          </a:blip>
          <a:stretch>
            <a:fillRect/>
          </a:stretch>
        </p:blipFill>
        <p:spPr>
          <a:xfrm>
            <a:off x="833639" y="806057"/>
            <a:ext cx="10524717" cy="5645275"/>
          </a:xfrm>
          <a:prstGeom prst="rect">
            <a:avLst/>
          </a:prstGeom>
          <a:effectLst>
            <a:softEdge rad="355600"/>
          </a:effectLst>
        </p:spPr>
      </p:pic>
      <p:sp>
        <p:nvSpPr>
          <p:cNvPr id="2" name="Title 1">
            <a:extLst>
              <a:ext uri="{FF2B5EF4-FFF2-40B4-BE49-F238E27FC236}">
                <a16:creationId xmlns:a16="http://schemas.microsoft.com/office/drawing/2014/main" id="{35738F6F-DE03-2803-458D-CF6918EE0B05}"/>
              </a:ext>
            </a:extLst>
          </p:cNvPr>
          <p:cNvSpPr>
            <a:spLocks noGrp="1"/>
          </p:cNvSpPr>
          <p:nvPr>
            <p:ph type="title"/>
          </p:nvPr>
        </p:nvSpPr>
        <p:spPr>
          <a:xfrm>
            <a:off x="886191" y="208206"/>
            <a:ext cx="10419615" cy="1325563"/>
          </a:xfrm>
        </p:spPr>
        <p:txBody>
          <a:bodyPr>
            <a:noAutofit/>
          </a:bodyPr>
          <a:lstStyle/>
          <a:p>
            <a:pPr algn="ctr"/>
            <a:r>
              <a:rPr lang="en-US" sz="8000" b="1" dirty="0">
                <a:solidFill>
                  <a:schemeClr val="bg1"/>
                </a:solidFill>
                <a:latin typeface="Impact" panose="020B0806030902050204" pitchFamily="34" charset="0"/>
              </a:rPr>
              <a:t>The Bema Seat of Christ</a:t>
            </a:r>
          </a:p>
        </p:txBody>
      </p:sp>
    </p:spTree>
    <p:extLst>
      <p:ext uri="{BB962C8B-B14F-4D97-AF65-F5344CB8AC3E}">
        <p14:creationId xmlns:p14="http://schemas.microsoft.com/office/powerpoint/2010/main" val="1173404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149626" y="98016"/>
            <a:ext cx="9740348" cy="914400"/>
          </a:xfrm>
        </p:spPr>
        <p:txBody>
          <a:bodyPr/>
          <a:lstStyle/>
          <a:p>
            <a:pPr algn="ctr"/>
            <a:r>
              <a:rPr lang="en-US" sz="4000" dirty="0">
                <a:effectLst>
                  <a:outerShdw blurRad="38100" dist="38100" dir="2700000" algn="tl">
                    <a:srgbClr val="000000"/>
                  </a:outerShdw>
                </a:effectLst>
              </a:rPr>
              <a:t>RAPTURE VIEW COMPARISION</a:t>
            </a:r>
          </a:p>
        </p:txBody>
      </p:sp>
      <p:sp>
        <p:nvSpPr>
          <p:cNvPr id="20483" name="Text Box 3"/>
          <p:cNvSpPr txBox="1">
            <a:spLocks noChangeArrowheads="1"/>
          </p:cNvSpPr>
          <p:nvPr/>
        </p:nvSpPr>
        <p:spPr bwMode="auto">
          <a:xfrm>
            <a:off x="2057400" y="13716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dirty="0">
                <a:solidFill>
                  <a:prstClr val="black"/>
                </a:solidFill>
                <a:latin typeface="Book Antiqua"/>
              </a:rPr>
              <a:t>PRETRIBULATION</a:t>
            </a:r>
          </a:p>
        </p:txBody>
      </p:sp>
      <p:sp>
        <p:nvSpPr>
          <p:cNvPr id="20484" name="Text Box 4"/>
          <p:cNvSpPr txBox="1">
            <a:spLocks noChangeArrowheads="1"/>
          </p:cNvSpPr>
          <p:nvPr/>
        </p:nvSpPr>
        <p:spPr bwMode="auto">
          <a:xfrm>
            <a:off x="2057400" y="2667000"/>
            <a:ext cx="2514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b="1" dirty="0">
                <a:solidFill>
                  <a:prstClr val="black"/>
                </a:solidFill>
                <a:latin typeface="Book Antiqua"/>
              </a:rPr>
              <a:t>MIDTRIBULATION</a:t>
            </a:r>
          </a:p>
        </p:txBody>
      </p:sp>
      <p:sp>
        <p:nvSpPr>
          <p:cNvPr id="20485" name="Text Box 5"/>
          <p:cNvSpPr txBox="1">
            <a:spLocks noChangeArrowheads="1"/>
          </p:cNvSpPr>
          <p:nvPr/>
        </p:nvSpPr>
        <p:spPr bwMode="auto">
          <a:xfrm>
            <a:off x="2057400" y="3810000"/>
            <a:ext cx="2667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b="1" dirty="0">
                <a:solidFill>
                  <a:prstClr val="black"/>
                </a:solidFill>
                <a:latin typeface="Book Antiqua"/>
              </a:rPr>
              <a:t>POSTTRIBULATION</a:t>
            </a:r>
          </a:p>
        </p:txBody>
      </p:sp>
      <p:sp>
        <p:nvSpPr>
          <p:cNvPr id="20486" name="Text Box 6"/>
          <p:cNvSpPr txBox="1">
            <a:spLocks noChangeArrowheads="1"/>
          </p:cNvSpPr>
          <p:nvPr/>
        </p:nvSpPr>
        <p:spPr bwMode="auto">
          <a:xfrm>
            <a:off x="1981200" y="4876801"/>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dirty="0">
                <a:solidFill>
                  <a:prstClr val="black"/>
                </a:solidFill>
                <a:latin typeface="Book Antiqua"/>
              </a:rPr>
              <a:t>PREWRATH</a:t>
            </a:r>
          </a:p>
        </p:txBody>
      </p:sp>
      <p:sp>
        <p:nvSpPr>
          <p:cNvPr id="20487" name="Line 7"/>
          <p:cNvSpPr>
            <a:spLocks noChangeShapeType="1"/>
          </p:cNvSpPr>
          <p:nvPr/>
        </p:nvSpPr>
        <p:spPr bwMode="auto">
          <a:xfrm>
            <a:off x="2286000" y="2362200"/>
            <a:ext cx="685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488" name="Line 8"/>
          <p:cNvSpPr>
            <a:spLocks noChangeShapeType="1"/>
          </p:cNvSpPr>
          <p:nvPr/>
        </p:nvSpPr>
        <p:spPr bwMode="auto">
          <a:xfrm>
            <a:off x="2514600" y="1828800"/>
            <a:ext cx="0" cy="533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489" name="Line 9"/>
          <p:cNvSpPr>
            <a:spLocks noChangeShapeType="1"/>
          </p:cNvSpPr>
          <p:nvPr/>
        </p:nvSpPr>
        <p:spPr bwMode="auto">
          <a:xfrm>
            <a:off x="2362200" y="20574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490" name="Line 10"/>
          <p:cNvSpPr>
            <a:spLocks noChangeShapeType="1"/>
          </p:cNvSpPr>
          <p:nvPr/>
        </p:nvSpPr>
        <p:spPr bwMode="auto">
          <a:xfrm>
            <a:off x="2286000" y="3581400"/>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491" name="Line 11"/>
          <p:cNvSpPr>
            <a:spLocks noChangeShapeType="1"/>
          </p:cNvSpPr>
          <p:nvPr/>
        </p:nvSpPr>
        <p:spPr bwMode="auto">
          <a:xfrm>
            <a:off x="2514600" y="3048000"/>
            <a:ext cx="0" cy="533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492" name="Line 12"/>
          <p:cNvSpPr>
            <a:spLocks noChangeShapeType="1"/>
          </p:cNvSpPr>
          <p:nvPr/>
        </p:nvSpPr>
        <p:spPr bwMode="auto">
          <a:xfrm>
            <a:off x="2362200" y="32766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493" name="Line 13"/>
          <p:cNvSpPr>
            <a:spLocks noChangeShapeType="1"/>
          </p:cNvSpPr>
          <p:nvPr/>
        </p:nvSpPr>
        <p:spPr bwMode="auto">
          <a:xfrm>
            <a:off x="2286000" y="4724400"/>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494" name="Line 14"/>
          <p:cNvSpPr>
            <a:spLocks noChangeShapeType="1"/>
          </p:cNvSpPr>
          <p:nvPr/>
        </p:nvSpPr>
        <p:spPr bwMode="auto">
          <a:xfrm>
            <a:off x="2514600" y="4191000"/>
            <a:ext cx="0" cy="533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495" name="Line 15"/>
          <p:cNvSpPr>
            <a:spLocks noChangeShapeType="1"/>
          </p:cNvSpPr>
          <p:nvPr/>
        </p:nvSpPr>
        <p:spPr bwMode="auto">
          <a:xfrm>
            <a:off x="2362200" y="44196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496" name="Line 16"/>
          <p:cNvSpPr>
            <a:spLocks noChangeShapeType="1"/>
          </p:cNvSpPr>
          <p:nvPr/>
        </p:nvSpPr>
        <p:spPr bwMode="auto">
          <a:xfrm>
            <a:off x="2286000" y="5867400"/>
            <a:ext cx="678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497" name="Line 17"/>
          <p:cNvSpPr>
            <a:spLocks noChangeShapeType="1"/>
          </p:cNvSpPr>
          <p:nvPr/>
        </p:nvSpPr>
        <p:spPr bwMode="auto">
          <a:xfrm>
            <a:off x="2514600" y="5334000"/>
            <a:ext cx="0" cy="533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498" name="Line 18"/>
          <p:cNvSpPr>
            <a:spLocks noChangeShapeType="1"/>
          </p:cNvSpPr>
          <p:nvPr/>
        </p:nvSpPr>
        <p:spPr bwMode="auto">
          <a:xfrm>
            <a:off x="2362200" y="55626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499" name="Line 19"/>
          <p:cNvSpPr>
            <a:spLocks noChangeShapeType="1"/>
          </p:cNvSpPr>
          <p:nvPr/>
        </p:nvSpPr>
        <p:spPr bwMode="auto">
          <a:xfrm>
            <a:off x="4572000" y="19812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500" name="Line 20"/>
          <p:cNvSpPr>
            <a:spLocks noChangeShapeType="1"/>
          </p:cNvSpPr>
          <p:nvPr/>
        </p:nvSpPr>
        <p:spPr bwMode="auto">
          <a:xfrm>
            <a:off x="4572000" y="32004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501" name="Line 21"/>
          <p:cNvSpPr>
            <a:spLocks noChangeShapeType="1"/>
          </p:cNvSpPr>
          <p:nvPr/>
        </p:nvSpPr>
        <p:spPr bwMode="auto">
          <a:xfrm>
            <a:off x="4572000" y="43434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502" name="Line 22"/>
          <p:cNvSpPr>
            <a:spLocks noChangeShapeType="1"/>
          </p:cNvSpPr>
          <p:nvPr/>
        </p:nvSpPr>
        <p:spPr bwMode="auto">
          <a:xfrm>
            <a:off x="5638800" y="54864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503" name="Text Box 23"/>
          <p:cNvSpPr txBox="1">
            <a:spLocks noChangeArrowheads="1"/>
          </p:cNvSpPr>
          <p:nvPr/>
        </p:nvSpPr>
        <p:spPr bwMode="auto">
          <a:xfrm>
            <a:off x="3790950" y="1116805"/>
            <a:ext cx="1409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b="1" dirty="0">
                <a:solidFill>
                  <a:srgbClr val="C00000"/>
                </a:solidFill>
                <a:latin typeface="Book Antiqua"/>
              </a:rPr>
              <a:t>RAPTURE</a:t>
            </a:r>
          </a:p>
        </p:txBody>
      </p:sp>
      <p:sp>
        <p:nvSpPr>
          <p:cNvPr id="20504" name="Text Box 24"/>
          <p:cNvSpPr txBox="1">
            <a:spLocks noChangeArrowheads="1"/>
          </p:cNvSpPr>
          <p:nvPr/>
        </p:nvSpPr>
        <p:spPr bwMode="auto">
          <a:xfrm>
            <a:off x="4572000" y="2362200"/>
            <a:ext cx="1562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b="1" dirty="0">
                <a:solidFill>
                  <a:srgbClr val="C00000"/>
                </a:solidFill>
                <a:latin typeface="Book Antiqua"/>
              </a:rPr>
              <a:t>RAPTURE</a:t>
            </a:r>
          </a:p>
        </p:txBody>
      </p:sp>
      <p:sp>
        <p:nvSpPr>
          <p:cNvPr id="20505" name="Text Box 25"/>
          <p:cNvSpPr txBox="1">
            <a:spLocks noChangeArrowheads="1"/>
          </p:cNvSpPr>
          <p:nvPr/>
        </p:nvSpPr>
        <p:spPr bwMode="auto">
          <a:xfrm>
            <a:off x="4724400" y="3505201"/>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b="1" dirty="0">
                <a:solidFill>
                  <a:srgbClr val="C00000"/>
                </a:solidFill>
                <a:latin typeface="Book Antiqua"/>
              </a:rPr>
              <a:t>RAPTURE &amp; REVELATION</a:t>
            </a:r>
          </a:p>
        </p:txBody>
      </p:sp>
      <p:sp>
        <p:nvSpPr>
          <p:cNvPr id="20506" name="Text Box 26"/>
          <p:cNvSpPr txBox="1">
            <a:spLocks noChangeArrowheads="1"/>
          </p:cNvSpPr>
          <p:nvPr/>
        </p:nvSpPr>
        <p:spPr bwMode="auto">
          <a:xfrm>
            <a:off x="3886200" y="5835651"/>
            <a:ext cx="129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dirty="0">
                <a:solidFill>
                  <a:srgbClr val="C00000"/>
                </a:solidFill>
                <a:latin typeface="Book Antiqua"/>
              </a:rPr>
              <a:t>Beginning of Sorrows</a:t>
            </a:r>
          </a:p>
        </p:txBody>
      </p:sp>
      <p:sp>
        <p:nvSpPr>
          <p:cNvPr id="20507" name="Text Box 27"/>
          <p:cNvSpPr txBox="1">
            <a:spLocks noChangeArrowheads="1"/>
          </p:cNvSpPr>
          <p:nvPr/>
        </p:nvSpPr>
        <p:spPr bwMode="auto">
          <a:xfrm>
            <a:off x="4495800" y="1828801"/>
            <a:ext cx="1676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600" dirty="0">
                <a:solidFill>
                  <a:prstClr val="black"/>
                </a:solidFill>
                <a:latin typeface="Book Antiqua"/>
              </a:rPr>
              <a:t>7 YEAR TRIBULATION</a:t>
            </a:r>
          </a:p>
        </p:txBody>
      </p:sp>
      <p:sp>
        <p:nvSpPr>
          <p:cNvPr id="20508" name="Text Box 28"/>
          <p:cNvSpPr txBox="1">
            <a:spLocks noChangeArrowheads="1"/>
          </p:cNvSpPr>
          <p:nvPr/>
        </p:nvSpPr>
        <p:spPr bwMode="auto">
          <a:xfrm>
            <a:off x="4495800" y="3000376"/>
            <a:ext cx="1676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600" dirty="0">
                <a:solidFill>
                  <a:prstClr val="black"/>
                </a:solidFill>
                <a:latin typeface="Book Antiqua"/>
              </a:rPr>
              <a:t>7 YEAR TRIBULATION</a:t>
            </a:r>
          </a:p>
        </p:txBody>
      </p:sp>
      <p:sp>
        <p:nvSpPr>
          <p:cNvPr id="20509" name="Text Box 29"/>
          <p:cNvSpPr txBox="1">
            <a:spLocks noChangeArrowheads="1"/>
          </p:cNvSpPr>
          <p:nvPr/>
        </p:nvSpPr>
        <p:spPr bwMode="auto">
          <a:xfrm>
            <a:off x="4495800" y="4191001"/>
            <a:ext cx="1676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600" dirty="0">
                <a:solidFill>
                  <a:prstClr val="black"/>
                </a:solidFill>
                <a:latin typeface="Book Antiqua"/>
              </a:rPr>
              <a:t>7</a:t>
            </a:r>
            <a:r>
              <a:rPr lang="en-US" sz="1600" dirty="0">
                <a:solidFill>
                  <a:srgbClr val="FFFFFF"/>
                </a:solidFill>
                <a:latin typeface="Book Antiqua"/>
              </a:rPr>
              <a:t> </a:t>
            </a:r>
            <a:r>
              <a:rPr lang="en-US" sz="1600" dirty="0">
                <a:solidFill>
                  <a:prstClr val="black"/>
                </a:solidFill>
                <a:latin typeface="Book Antiqua"/>
              </a:rPr>
              <a:t>YEAR</a:t>
            </a:r>
            <a:r>
              <a:rPr lang="en-US" sz="1600" dirty="0">
                <a:solidFill>
                  <a:srgbClr val="FFFFFF"/>
                </a:solidFill>
                <a:latin typeface="Book Antiqua"/>
              </a:rPr>
              <a:t> </a:t>
            </a:r>
            <a:r>
              <a:rPr lang="en-US" sz="1600" dirty="0">
                <a:solidFill>
                  <a:prstClr val="black"/>
                </a:solidFill>
                <a:latin typeface="Book Antiqua"/>
              </a:rPr>
              <a:t>TRIBULATION</a:t>
            </a:r>
          </a:p>
        </p:txBody>
      </p:sp>
      <p:sp>
        <p:nvSpPr>
          <p:cNvPr id="20510" name="Line 30"/>
          <p:cNvSpPr>
            <a:spLocks noChangeShapeType="1"/>
          </p:cNvSpPr>
          <p:nvPr/>
        </p:nvSpPr>
        <p:spPr bwMode="auto">
          <a:xfrm>
            <a:off x="6477000" y="19812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511" name="Line 31"/>
          <p:cNvSpPr>
            <a:spLocks noChangeShapeType="1"/>
          </p:cNvSpPr>
          <p:nvPr/>
        </p:nvSpPr>
        <p:spPr bwMode="auto">
          <a:xfrm>
            <a:off x="6477000" y="32004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512" name="Line 32"/>
          <p:cNvSpPr>
            <a:spLocks noChangeShapeType="1"/>
          </p:cNvSpPr>
          <p:nvPr/>
        </p:nvSpPr>
        <p:spPr bwMode="auto">
          <a:xfrm>
            <a:off x="6477000" y="43434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513" name="Line 33"/>
          <p:cNvSpPr>
            <a:spLocks noChangeShapeType="1"/>
          </p:cNvSpPr>
          <p:nvPr/>
        </p:nvSpPr>
        <p:spPr bwMode="auto">
          <a:xfrm>
            <a:off x="6553200" y="54864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514" name="Line 34"/>
          <p:cNvSpPr>
            <a:spLocks noChangeShapeType="1"/>
          </p:cNvSpPr>
          <p:nvPr/>
        </p:nvSpPr>
        <p:spPr bwMode="auto">
          <a:xfrm>
            <a:off x="4572000" y="54864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515" name="Text Box 35"/>
          <p:cNvSpPr txBox="1">
            <a:spLocks noChangeArrowheads="1"/>
          </p:cNvSpPr>
          <p:nvPr/>
        </p:nvSpPr>
        <p:spPr bwMode="auto">
          <a:xfrm>
            <a:off x="4495800" y="507365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600" b="1" dirty="0">
                <a:solidFill>
                  <a:srgbClr val="C00000"/>
                </a:solidFill>
                <a:latin typeface="Book Antiqua"/>
              </a:rPr>
              <a:t>No Wrath</a:t>
            </a:r>
          </a:p>
        </p:txBody>
      </p:sp>
      <p:sp>
        <p:nvSpPr>
          <p:cNvPr id="20516" name="Text Box 36"/>
          <p:cNvSpPr txBox="1">
            <a:spLocks noChangeArrowheads="1"/>
          </p:cNvSpPr>
          <p:nvPr/>
        </p:nvSpPr>
        <p:spPr bwMode="auto">
          <a:xfrm>
            <a:off x="5181600" y="5835651"/>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dirty="0">
                <a:solidFill>
                  <a:srgbClr val="C00000"/>
                </a:solidFill>
                <a:latin typeface="Book Antiqua"/>
              </a:rPr>
              <a:t>Great Tribulation</a:t>
            </a:r>
          </a:p>
        </p:txBody>
      </p:sp>
      <p:sp>
        <p:nvSpPr>
          <p:cNvPr id="20517" name="Text Box 37"/>
          <p:cNvSpPr txBox="1">
            <a:spLocks noChangeArrowheads="1"/>
          </p:cNvSpPr>
          <p:nvPr/>
        </p:nvSpPr>
        <p:spPr bwMode="auto">
          <a:xfrm>
            <a:off x="6400800" y="5835650"/>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b="1" dirty="0">
                <a:solidFill>
                  <a:srgbClr val="C00000"/>
                </a:solidFill>
                <a:latin typeface="Book Antiqua"/>
              </a:rPr>
              <a:t>1000 years Millennium</a:t>
            </a:r>
          </a:p>
        </p:txBody>
      </p:sp>
      <p:sp>
        <p:nvSpPr>
          <p:cNvPr id="20518" name="Text Box 38"/>
          <p:cNvSpPr txBox="1">
            <a:spLocks noChangeArrowheads="1"/>
          </p:cNvSpPr>
          <p:nvPr/>
        </p:nvSpPr>
        <p:spPr bwMode="auto">
          <a:xfrm>
            <a:off x="6438900" y="4130675"/>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b="1" dirty="0">
                <a:solidFill>
                  <a:srgbClr val="C00000"/>
                </a:solidFill>
                <a:latin typeface="Book Antiqua"/>
              </a:rPr>
              <a:t>1000 years Millennium</a:t>
            </a:r>
          </a:p>
        </p:txBody>
      </p:sp>
      <p:sp>
        <p:nvSpPr>
          <p:cNvPr id="20519" name="Text Box 39"/>
          <p:cNvSpPr txBox="1">
            <a:spLocks noChangeArrowheads="1"/>
          </p:cNvSpPr>
          <p:nvPr/>
        </p:nvSpPr>
        <p:spPr bwMode="auto">
          <a:xfrm>
            <a:off x="6477000" y="2940050"/>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b="1" dirty="0">
                <a:solidFill>
                  <a:srgbClr val="C00000"/>
                </a:solidFill>
                <a:latin typeface="Book Antiqua"/>
              </a:rPr>
              <a:t>1000 years Millennium</a:t>
            </a:r>
          </a:p>
        </p:txBody>
      </p:sp>
      <p:sp>
        <p:nvSpPr>
          <p:cNvPr id="20520" name="Text Box 40"/>
          <p:cNvSpPr txBox="1">
            <a:spLocks noChangeArrowheads="1"/>
          </p:cNvSpPr>
          <p:nvPr/>
        </p:nvSpPr>
        <p:spPr bwMode="auto">
          <a:xfrm>
            <a:off x="6438900" y="1787525"/>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b="1" dirty="0">
                <a:solidFill>
                  <a:srgbClr val="C00000"/>
                </a:solidFill>
                <a:latin typeface="Book Antiqua"/>
              </a:rPr>
              <a:t>1000 years Millennium</a:t>
            </a:r>
          </a:p>
        </p:txBody>
      </p:sp>
      <p:sp>
        <p:nvSpPr>
          <p:cNvPr id="20521" name="AutoShape 41"/>
          <p:cNvSpPr>
            <a:spLocks noChangeArrowheads="1"/>
          </p:cNvSpPr>
          <p:nvPr/>
        </p:nvSpPr>
        <p:spPr bwMode="auto">
          <a:xfrm flipV="1">
            <a:off x="5105400" y="2667000"/>
            <a:ext cx="228600" cy="3810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dirty="0">
              <a:solidFill>
                <a:srgbClr val="FFFFFF"/>
              </a:solidFill>
              <a:latin typeface="Book Antiqua"/>
            </a:endParaRPr>
          </a:p>
        </p:txBody>
      </p:sp>
      <p:sp>
        <p:nvSpPr>
          <p:cNvPr id="20522" name="AutoShape 42"/>
          <p:cNvSpPr>
            <a:spLocks noChangeArrowheads="1"/>
          </p:cNvSpPr>
          <p:nvPr/>
        </p:nvSpPr>
        <p:spPr bwMode="auto">
          <a:xfrm flipV="1">
            <a:off x="4343400" y="1447800"/>
            <a:ext cx="228600" cy="3810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dirty="0">
              <a:solidFill>
                <a:srgbClr val="FFFFFF"/>
              </a:solidFill>
              <a:latin typeface="Book Antiqua"/>
            </a:endParaRPr>
          </a:p>
        </p:txBody>
      </p:sp>
      <p:sp>
        <p:nvSpPr>
          <p:cNvPr id="20523" name="AutoShape 43"/>
          <p:cNvSpPr>
            <a:spLocks noChangeArrowheads="1"/>
          </p:cNvSpPr>
          <p:nvPr/>
        </p:nvSpPr>
        <p:spPr bwMode="auto">
          <a:xfrm flipV="1">
            <a:off x="6248400" y="3810000"/>
            <a:ext cx="228600" cy="3810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dirty="0">
              <a:solidFill>
                <a:srgbClr val="FFFFFF"/>
              </a:solidFill>
              <a:latin typeface="Book Antiqua"/>
            </a:endParaRPr>
          </a:p>
        </p:txBody>
      </p:sp>
      <p:sp>
        <p:nvSpPr>
          <p:cNvPr id="20524" name="Text Box 44"/>
          <p:cNvSpPr txBox="1">
            <a:spLocks noChangeArrowheads="1"/>
          </p:cNvSpPr>
          <p:nvPr/>
        </p:nvSpPr>
        <p:spPr bwMode="auto">
          <a:xfrm>
            <a:off x="5562600" y="4738688"/>
            <a:ext cx="160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b="1" dirty="0">
                <a:solidFill>
                  <a:srgbClr val="C00000"/>
                </a:solidFill>
                <a:latin typeface="Book Antiqua"/>
              </a:rPr>
              <a:t>RAPTURE</a:t>
            </a:r>
          </a:p>
        </p:txBody>
      </p:sp>
      <p:sp>
        <p:nvSpPr>
          <p:cNvPr id="20525" name="AutoShape 45"/>
          <p:cNvSpPr>
            <a:spLocks noChangeArrowheads="1"/>
          </p:cNvSpPr>
          <p:nvPr/>
        </p:nvSpPr>
        <p:spPr bwMode="auto">
          <a:xfrm flipV="1">
            <a:off x="6019800" y="5105400"/>
            <a:ext cx="228600" cy="3810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dirty="0">
              <a:solidFill>
                <a:srgbClr val="FFFFFF"/>
              </a:solidFill>
              <a:latin typeface="Book Antiqua"/>
            </a:endParaRPr>
          </a:p>
        </p:txBody>
      </p:sp>
      <p:sp>
        <p:nvSpPr>
          <p:cNvPr id="20526" name="Line 46"/>
          <p:cNvSpPr>
            <a:spLocks noChangeShapeType="1"/>
          </p:cNvSpPr>
          <p:nvPr/>
        </p:nvSpPr>
        <p:spPr bwMode="auto">
          <a:xfrm>
            <a:off x="4572000" y="1447800"/>
            <a:ext cx="19050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527" name="Line 47"/>
          <p:cNvSpPr>
            <a:spLocks noChangeShapeType="1"/>
          </p:cNvSpPr>
          <p:nvPr/>
        </p:nvSpPr>
        <p:spPr bwMode="auto">
          <a:xfrm>
            <a:off x="6477000" y="1447800"/>
            <a:ext cx="0" cy="38100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528" name="Line 48"/>
          <p:cNvSpPr>
            <a:spLocks noChangeShapeType="1"/>
          </p:cNvSpPr>
          <p:nvPr/>
        </p:nvSpPr>
        <p:spPr bwMode="auto">
          <a:xfrm>
            <a:off x="5257800" y="2667000"/>
            <a:ext cx="12192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529" name="Line 49"/>
          <p:cNvSpPr>
            <a:spLocks noChangeShapeType="1"/>
          </p:cNvSpPr>
          <p:nvPr/>
        </p:nvSpPr>
        <p:spPr bwMode="auto">
          <a:xfrm>
            <a:off x="6477000" y="2667000"/>
            <a:ext cx="0" cy="38100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530" name="Line 50"/>
          <p:cNvSpPr>
            <a:spLocks noChangeShapeType="1"/>
          </p:cNvSpPr>
          <p:nvPr/>
        </p:nvSpPr>
        <p:spPr bwMode="auto">
          <a:xfrm flipV="1">
            <a:off x="6477000" y="3810000"/>
            <a:ext cx="1524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531" name="Line 51"/>
          <p:cNvSpPr>
            <a:spLocks noChangeShapeType="1"/>
          </p:cNvSpPr>
          <p:nvPr/>
        </p:nvSpPr>
        <p:spPr bwMode="auto">
          <a:xfrm>
            <a:off x="6629400" y="3810000"/>
            <a:ext cx="0" cy="38100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532" name="Line 52"/>
          <p:cNvSpPr>
            <a:spLocks noChangeShapeType="1"/>
          </p:cNvSpPr>
          <p:nvPr/>
        </p:nvSpPr>
        <p:spPr bwMode="auto">
          <a:xfrm>
            <a:off x="6172200" y="5105400"/>
            <a:ext cx="3810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533" name="Line 53"/>
          <p:cNvSpPr>
            <a:spLocks noChangeShapeType="1"/>
          </p:cNvSpPr>
          <p:nvPr/>
        </p:nvSpPr>
        <p:spPr bwMode="auto">
          <a:xfrm>
            <a:off x="6553200" y="5105400"/>
            <a:ext cx="0" cy="38100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Book Antiqua"/>
            </a:endParaRPr>
          </a:p>
        </p:txBody>
      </p:sp>
      <p:sp>
        <p:nvSpPr>
          <p:cNvPr id="20534" name="AutoShape 54"/>
          <p:cNvSpPr>
            <a:spLocks/>
          </p:cNvSpPr>
          <p:nvPr/>
        </p:nvSpPr>
        <p:spPr bwMode="auto">
          <a:xfrm>
            <a:off x="8458200" y="1752600"/>
            <a:ext cx="762000" cy="4191000"/>
          </a:xfrm>
          <a:prstGeom prst="rightBracket">
            <a:avLst>
              <a:gd name="adj" fmla="val 45833"/>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dirty="0">
              <a:solidFill>
                <a:srgbClr val="FFFFFF"/>
              </a:solidFill>
              <a:latin typeface="Book Antiqua"/>
            </a:endParaRPr>
          </a:p>
        </p:txBody>
      </p:sp>
      <p:sp>
        <p:nvSpPr>
          <p:cNvPr id="20535" name="WordArt 55"/>
          <p:cNvSpPr>
            <a:spLocks noChangeArrowheads="1" noChangeShapeType="1" noTextEdit="1"/>
          </p:cNvSpPr>
          <p:nvPr/>
        </p:nvSpPr>
        <p:spPr bwMode="auto">
          <a:xfrm rot="5400000">
            <a:off x="7992269" y="3648869"/>
            <a:ext cx="3598862"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0"/>
                <a:gd name="adj2" fmla="val 0"/>
              </a:avLst>
            </a:prstTxWarp>
          </a:bodyPr>
          <a:lstStyle/>
          <a:p>
            <a:pPr algn="ctr">
              <a:spcBef>
                <a:spcPct val="0"/>
              </a:spcBef>
              <a:spcAft>
                <a:spcPct val="0"/>
              </a:spcAft>
            </a:pPr>
            <a:r>
              <a:rPr lang="en-US" sz="3600" kern="10" dirty="0">
                <a:gradFill rotWithShape="0">
                  <a:gsLst>
                    <a:gs pos="0">
                      <a:srgbClr val="00FF00"/>
                    </a:gs>
                    <a:gs pos="100000">
                      <a:srgbClr val="00CCFF"/>
                    </a:gs>
                  </a:gsLst>
                  <a:lin ang="0" scaled="1"/>
                </a:gradFill>
                <a:effectLst>
                  <a:outerShdw dist="99190" dir="7788334" algn="ctr" rotWithShape="0">
                    <a:srgbClr val="000080"/>
                  </a:outerShdw>
                </a:effectLst>
                <a:latin typeface="Arial Black"/>
              </a:rPr>
              <a:t>ETERNITY</a:t>
            </a:r>
          </a:p>
        </p:txBody>
      </p:sp>
    </p:spTree>
    <p:extLst>
      <p:ext uri="{BB962C8B-B14F-4D97-AF65-F5344CB8AC3E}">
        <p14:creationId xmlns:p14="http://schemas.microsoft.com/office/powerpoint/2010/main" val="581992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200" y="2002974"/>
            <a:ext cx="10515600" cy="4439570"/>
          </a:xfrm>
        </p:spPr>
        <p:txBody>
          <a:bodyPr>
            <a:normAutofit/>
          </a:bodyPr>
          <a:lstStyle/>
          <a:p>
            <a:pPr marL="0" indent="0">
              <a:buNone/>
            </a:pPr>
            <a:r>
              <a:rPr lang="en-US" sz="4000" dirty="0">
                <a:solidFill>
                  <a:schemeClr val="bg1"/>
                </a:solidFill>
                <a:effectLst>
                  <a:outerShdw blurRad="50800" dist="38100" dir="8100000" algn="tr" rotWithShape="0">
                    <a:prstClr val="black">
                      <a:alpha val="40000"/>
                    </a:prstClr>
                  </a:outerShdw>
                </a:effectLst>
              </a:rPr>
              <a:t>Therefore do not go on passing judgment before the time, but wait</a:t>
            </a:r>
            <a:r>
              <a:rPr lang="en-US" sz="4000" dirty="0">
                <a:solidFill>
                  <a:srgbClr val="FFFF00"/>
                </a:solidFill>
                <a:effectLst>
                  <a:outerShdw blurRad="50800" dist="38100" dir="8100000" algn="tr" rotWithShape="0">
                    <a:prstClr val="black">
                      <a:alpha val="40000"/>
                    </a:prstClr>
                  </a:outerShdw>
                </a:effectLst>
              </a:rPr>
              <a:t> until the Lord comes </a:t>
            </a:r>
            <a:r>
              <a:rPr lang="en-US" sz="4000" dirty="0">
                <a:solidFill>
                  <a:schemeClr val="bg1"/>
                </a:solidFill>
                <a:effectLst>
                  <a:outerShdw blurRad="50800" dist="38100" dir="8100000" algn="tr" rotWithShape="0">
                    <a:prstClr val="black">
                      <a:alpha val="40000"/>
                    </a:prstClr>
                  </a:outerShdw>
                </a:effectLst>
              </a:rPr>
              <a:t>who will both bring to light the things hidden in the darkness and disclose the motives of men’s hearts; and then </a:t>
            </a:r>
            <a:r>
              <a:rPr lang="en-US" sz="4000" dirty="0">
                <a:solidFill>
                  <a:srgbClr val="FFFF00"/>
                </a:solidFill>
                <a:effectLst>
                  <a:outerShdw blurRad="50800" dist="38100" dir="8100000" algn="tr" rotWithShape="0">
                    <a:prstClr val="black">
                      <a:alpha val="40000"/>
                    </a:prstClr>
                  </a:outerShdw>
                </a:effectLst>
              </a:rPr>
              <a:t>each man’s praise will come to him from God.</a:t>
            </a:r>
          </a:p>
          <a:p>
            <a:endParaRPr lang="en-US" sz="4000" dirty="0">
              <a:solidFill>
                <a:schemeClr val="bg1"/>
              </a:solidFill>
              <a:effectLst>
                <a:outerShdw blurRad="50800" dist="38100" dir="8100000" algn="tr" rotWithShape="0">
                  <a:prstClr val="black">
                    <a:alpha val="40000"/>
                  </a:prstClr>
                </a:outerShdw>
              </a:effectLst>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1 Corinthians 4:5</a:t>
            </a:r>
          </a:p>
        </p:txBody>
      </p:sp>
    </p:spTree>
    <p:extLst>
      <p:ext uri="{BB962C8B-B14F-4D97-AF65-F5344CB8AC3E}">
        <p14:creationId xmlns:p14="http://schemas.microsoft.com/office/powerpoint/2010/main" val="125357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200" y="2002974"/>
            <a:ext cx="10515600" cy="4439570"/>
          </a:xfrm>
        </p:spPr>
        <p:txBody>
          <a:bodyPr>
            <a:normAutofit/>
          </a:bodyPr>
          <a:lstStyle/>
          <a:p>
            <a:pPr marL="0" indent="0">
              <a:buNone/>
            </a:pPr>
            <a:r>
              <a:rPr lang="en-US" sz="4000" dirty="0">
                <a:solidFill>
                  <a:schemeClr val="bg1"/>
                </a:solidFill>
                <a:effectLst>
                  <a:outerShdw blurRad="50800" dist="38100" dir="8100000" algn="tr" rotWithShape="0">
                    <a:prstClr val="black">
                      <a:alpha val="40000"/>
                    </a:prstClr>
                  </a:outerShdw>
                </a:effectLst>
              </a:rPr>
              <a:t>instructing us to deny ungodliness and worldly desires and to live sensibly, righteously and godly in the present age, </a:t>
            </a:r>
            <a:r>
              <a:rPr lang="en-US" sz="4000" dirty="0">
                <a:solidFill>
                  <a:srgbClr val="FFFF00"/>
                </a:solidFill>
                <a:effectLst>
                  <a:outerShdw blurRad="50800" dist="38100" dir="8100000" algn="tr" rotWithShape="0">
                    <a:prstClr val="black">
                      <a:alpha val="40000"/>
                    </a:prstClr>
                  </a:outerShdw>
                </a:effectLst>
              </a:rPr>
              <a:t>looking for the blessed hope and the appearing</a:t>
            </a:r>
            <a:r>
              <a:rPr lang="en-US" sz="4000" dirty="0">
                <a:solidFill>
                  <a:schemeClr val="bg1"/>
                </a:solidFill>
                <a:effectLst>
                  <a:outerShdw blurRad="50800" dist="38100" dir="8100000" algn="tr" rotWithShape="0">
                    <a:prstClr val="black">
                      <a:alpha val="40000"/>
                    </a:prstClr>
                  </a:outerShdw>
                </a:effectLst>
              </a:rPr>
              <a:t> of the glory of our great God and Savior, Christ Jesus,</a:t>
            </a:r>
          </a:p>
          <a:p>
            <a:endParaRPr lang="en-US" sz="4000" dirty="0">
              <a:solidFill>
                <a:schemeClr val="bg1"/>
              </a:solidFill>
              <a:effectLst>
                <a:outerShdw blurRad="50800" dist="38100" dir="8100000" algn="tr" rotWithShape="0">
                  <a:prstClr val="black">
                    <a:alpha val="40000"/>
                  </a:prstClr>
                </a:outerShdw>
              </a:effectLst>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Titus 2:12-13</a:t>
            </a:r>
          </a:p>
        </p:txBody>
      </p:sp>
    </p:spTree>
    <p:extLst>
      <p:ext uri="{BB962C8B-B14F-4D97-AF65-F5344CB8AC3E}">
        <p14:creationId xmlns:p14="http://schemas.microsoft.com/office/powerpoint/2010/main" val="3833312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0"/>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199" y="1251425"/>
            <a:ext cx="10515600" cy="3108540"/>
          </a:xfrm>
        </p:spPr>
        <p:txBody>
          <a:bodyPr>
            <a:normAutofit/>
          </a:bodyPr>
          <a:lstStyle/>
          <a:p>
            <a:pPr marL="0" indent="0">
              <a:buNone/>
            </a:pPr>
            <a:r>
              <a:rPr lang="en-US" sz="3600" dirty="0">
                <a:solidFill>
                  <a:schemeClr val="bg1"/>
                </a:solidFill>
                <a:effectLst>
                  <a:outerShdw blurRad="50800" dist="38100" dir="8100000" algn="tr" rotWithShape="0">
                    <a:prstClr val="black">
                      <a:alpha val="40000"/>
                    </a:prstClr>
                  </a:outerShdw>
                </a:effectLst>
              </a:rPr>
              <a:t>In the </a:t>
            </a:r>
            <a:r>
              <a:rPr lang="en-US" sz="3600" dirty="0">
                <a:solidFill>
                  <a:srgbClr val="FFFF00"/>
                </a:solidFill>
                <a:effectLst>
                  <a:outerShdw blurRad="50800" dist="38100" dir="8100000" algn="tr" rotWithShape="0">
                    <a:prstClr val="black">
                      <a:alpha val="40000"/>
                    </a:prstClr>
                  </a:outerShdw>
                </a:effectLst>
              </a:rPr>
              <a:t>future</a:t>
            </a:r>
            <a:r>
              <a:rPr lang="en-US" sz="3600" dirty="0">
                <a:solidFill>
                  <a:schemeClr val="bg1"/>
                </a:solidFill>
                <a:effectLst>
                  <a:outerShdw blurRad="50800" dist="38100" dir="8100000" algn="tr" rotWithShape="0">
                    <a:prstClr val="black">
                      <a:alpha val="40000"/>
                    </a:prstClr>
                  </a:outerShdw>
                </a:effectLst>
              </a:rPr>
              <a:t> there is laid up for me the crown of righteousness, which the Lord, the righteous Judge, will </a:t>
            </a:r>
            <a:r>
              <a:rPr lang="en-US" sz="3600" dirty="0">
                <a:solidFill>
                  <a:srgbClr val="FFFF00"/>
                </a:solidFill>
                <a:effectLst>
                  <a:outerShdw blurRad="50800" dist="38100" dir="8100000" algn="tr" rotWithShape="0">
                    <a:prstClr val="black">
                      <a:alpha val="40000"/>
                    </a:prstClr>
                  </a:outerShdw>
                </a:effectLst>
              </a:rPr>
              <a:t>award to me on that day</a:t>
            </a:r>
            <a:r>
              <a:rPr lang="en-US" sz="3600" dirty="0">
                <a:solidFill>
                  <a:schemeClr val="bg1"/>
                </a:solidFill>
                <a:effectLst>
                  <a:outerShdw blurRad="50800" dist="38100" dir="8100000" algn="tr" rotWithShape="0">
                    <a:prstClr val="black">
                      <a:alpha val="40000"/>
                    </a:prstClr>
                  </a:outerShdw>
                </a:effectLst>
              </a:rPr>
              <a:t>; and not only to me, but also to all who have loved His appearing</a:t>
            </a: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2 Timothy 4:8</a:t>
            </a:r>
          </a:p>
        </p:txBody>
      </p:sp>
      <p:sp>
        <p:nvSpPr>
          <p:cNvPr id="4" name="Title 1">
            <a:extLst>
              <a:ext uri="{FF2B5EF4-FFF2-40B4-BE49-F238E27FC236}">
                <a16:creationId xmlns:a16="http://schemas.microsoft.com/office/drawing/2014/main" id="{09017271-1B86-DEFD-75BF-197362633079}"/>
              </a:ext>
            </a:extLst>
          </p:cNvPr>
          <p:cNvSpPr txBox="1">
            <a:spLocks/>
          </p:cNvSpPr>
          <p:nvPr/>
        </p:nvSpPr>
        <p:spPr>
          <a:xfrm>
            <a:off x="838199" y="34290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Revelation 22:12</a:t>
            </a:r>
          </a:p>
        </p:txBody>
      </p:sp>
      <p:sp>
        <p:nvSpPr>
          <p:cNvPr id="5" name="Content Placeholder 2">
            <a:extLst>
              <a:ext uri="{FF2B5EF4-FFF2-40B4-BE49-F238E27FC236}">
                <a16:creationId xmlns:a16="http://schemas.microsoft.com/office/drawing/2014/main" id="{6EFB2913-7CF4-549A-D86D-A0DFAF5912D3}"/>
              </a:ext>
            </a:extLst>
          </p:cNvPr>
          <p:cNvSpPr txBox="1">
            <a:spLocks/>
          </p:cNvSpPr>
          <p:nvPr/>
        </p:nvSpPr>
        <p:spPr>
          <a:xfrm>
            <a:off x="838199" y="4461859"/>
            <a:ext cx="10515600" cy="3108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chemeClr val="bg1"/>
                </a:solidFill>
                <a:effectLst>
                  <a:outerShdw blurRad="50800" dist="38100" dir="8100000" algn="tr" rotWithShape="0">
                    <a:prstClr val="black">
                      <a:alpha val="40000"/>
                    </a:prstClr>
                  </a:outerShdw>
                </a:effectLst>
              </a:rPr>
              <a:t>Behold, </a:t>
            </a:r>
            <a:r>
              <a:rPr lang="en-US" sz="3600" dirty="0">
                <a:solidFill>
                  <a:srgbClr val="FFFF00"/>
                </a:solidFill>
                <a:effectLst>
                  <a:outerShdw blurRad="50800" dist="38100" dir="8100000" algn="tr" rotWithShape="0">
                    <a:prstClr val="black">
                      <a:alpha val="40000"/>
                    </a:prstClr>
                  </a:outerShdw>
                </a:effectLst>
              </a:rPr>
              <a:t>I am coming quickly</a:t>
            </a:r>
            <a:r>
              <a:rPr lang="en-US" sz="3600" dirty="0">
                <a:solidFill>
                  <a:schemeClr val="bg1"/>
                </a:solidFill>
                <a:effectLst>
                  <a:outerShdw blurRad="50800" dist="38100" dir="8100000" algn="tr" rotWithShape="0">
                    <a:prstClr val="black">
                      <a:alpha val="40000"/>
                    </a:prstClr>
                  </a:outerShdw>
                </a:effectLst>
              </a:rPr>
              <a:t>, and My reward is with Me, to render to every man according to what he has done.</a:t>
            </a:r>
          </a:p>
        </p:txBody>
      </p:sp>
    </p:spTree>
    <p:extLst>
      <p:ext uri="{BB962C8B-B14F-4D97-AF65-F5344CB8AC3E}">
        <p14:creationId xmlns:p14="http://schemas.microsoft.com/office/powerpoint/2010/main" val="3453307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384E-CF4C-DA46-5D4B-1849CEF96676}"/>
              </a:ext>
            </a:extLst>
          </p:cNvPr>
          <p:cNvSpPr>
            <a:spLocks noGrp="1"/>
          </p:cNvSpPr>
          <p:nvPr>
            <p:ph type="title"/>
          </p:nvPr>
        </p:nvSpPr>
        <p:spPr/>
        <p:txBody>
          <a:bodyPr/>
          <a:lstStyle/>
          <a:p>
            <a:r>
              <a:rPr lang="en-US" b="1" dirty="0">
                <a:solidFill>
                  <a:schemeClr val="bg1"/>
                </a:solidFill>
              </a:rPr>
              <a:t>6 Questions About the Bema Seat of Christ</a:t>
            </a:r>
          </a:p>
        </p:txBody>
      </p:sp>
      <p:pic>
        <p:nvPicPr>
          <p:cNvPr id="4" name="Picture 3">
            <a:extLst>
              <a:ext uri="{FF2B5EF4-FFF2-40B4-BE49-F238E27FC236}">
                <a16:creationId xmlns:a16="http://schemas.microsoft.com/office/drawing/2014/main" id="{1FB59BCD-574D-2482-C659-7BDC6A3A3F5A}"/>
              </a:ext>
            </a:extLst>
          </p:cNvPr>
          <p:cNvPicPr>
            <a:picLocks noChangeAspect="1"/>
          </p:cNvPicPr>
          <p:nvPr/>
        </p:nvPicPr>
        <p:blipFill>
          <a:blip r:embed="rId2">
            <a:alphaModFix amt="56000"/>
          </a:blip>
          <a:stretch>
            <a:fillRect/>
          </a:stretch>
        </p:blipFill>
        <p:spPr>
          <a:xfrm>
            <a:off x="3648891" y="1819987"/>
            <a:ext cx="7286897" cy="3908565"/>
          </a:xfrm>
          <a:prstGeom prst="rect">
            <a:avLst/>
          </a:prstGeom>
          <a:effectLst>
            <a:softEdge rad="355600"/>
          </a:effectLst>
        </p:spPr>
      </p:pic>
      <p:sp>
        <p:nvSpPr>
          <p:cNvPr id="3" name="Content Placeholder 2">
            <a:extLst>
              <a:ext uri="{FF2B5EF4-FFF2-40B4-BE49-F238E27FC236}">
                <a16:creationId xmlns:a16="http://schemas.microsoft.com/office/drawing/2014/main" id="{989A2DA9-78D0-CA66-F073-90EB3D10004B}"/>
              </a:ext>
            </a:extLst>
          </p:cNvPr>
          <p:cNvSpPr>
            <a:spLocks noGrp="1"/>
          </p:cNvSpPr>
          <p:nvPr>
            <p:ph idx="1"/>
          </p:nvPr>
        </p:nvSpPr>
        <p:spPr>
          <a:xfrm>
            <a:off x="838200" y="1825625"/>
            <a:ext cx="10515600" cy="4531632"/>
          </a:xfrm>
        </p:spPr>
        <p:txBody>
          <a:bodyPr>
            <a:normAutofit/>
          </a:bodyPr>
          <a:lstStyle/>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Who?</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What?</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When?</a:t>
            </a:r>
          </a:p>
          <a:p>
            <a:pPr marL="514350" indent="-514350">
              <a:buFont typeface="+mj-lt"/>
              <a:buAutoNum type="arabicPeriod"/>
            </a:pPr>
            <a:r>
              <a:rPr lang="en-US" sz="4000" b="1" dirty="0">
                <a:solidFill>
                  <a:srgbClr val="FFFF00"/>
                </a:solidFill>
                <a:effectLst>
                  <a:outerShdw blurRad="50800" dist="38100" dir="2700000" algn="tl" rotWithShape="0">
                    <a:prstClr val="black">
                      <a:alpha val="40000"/>
                    </a:prstClr>
                  </a:outerShdw>
                </a:effectLst>
              </a:rPr>
              <a:t>Where?</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Why?</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How?</a:t>
            </a:r>
          </a:p>
        </p:txBody>
      </p:sp>
      <p:sp>
        <p:nvSpPr>
          <p:cNvPr id="5" name="TextBox 4">
            <a:extLst>
              <a:ext uri="{FF2B5EF4-FFF2-40B4-BE49-F238E27FC236}">
                <a16:creationId xmlns:a16="http://schemas.microsoft.com/office/drawing/2014/main" id="{4CBA8A4A-D947-4A0C-7AEE-43A128FE6383}"/>
              </a:ext>
            </a:extLst>
          </p:cNvPr>
          <p:cNvSpPr txBox="1"/>
          <p:nvPr/>
        </p:nvSpPr>
        <p:spPr>
          <a:xfrm>
            <a:off x="600892" y="6486556"/>
            <a:ext cx="12192000" cy="307777"/>
          </a:xfrm>
          <a:prstGeom prst="rect">
            <a:avLst/>
          </a:prstGeom>
          <a:noFill/>
        </p:spPr>
        <p:txBody>
          <a:bodyPr wrap="square">
            <a:spAutoFit/>
          </a:bodyPr>
          <a:lstStyle/>
          <a:p>
            <a:r>
              <a:rPr lang="en-US" sz="1400" dirty="0">
                <a:solidFill>
                  <a:schemeClr val="bg1">
                    <a:lumMod val="85000"/>
                  </a:schemeClr>
                </a:solidFill>
              </a:rPr>
              <a:t>Outline adapted from Mark Hitchcock, The End: A Complete Overview of Bible Prophecy and the End of Days (Carol Stream, IL: Tyndale, 2012), 207-217.</a:t>
            </a:r>
          </a:p>
        </p:txBody>
      </p:sp>
    </p:spTree>
    <p:extLst>
      <p:ext uri="{BB962C8B-B14F-4D97-AF65-F5344CB8AC3E}">
        <p14:creationId xmlns:p14="http://schemas.microsoft.com/office/powerpoint/2010/main" val="135897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0"/>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3829878" y="1464993"/>
            <a:ext cx="8362122" cy="5072555"/>
          </a:xfrm>
        </p:spPr>
        <p:txBody>
          <a:bodyPr>
            <a:normAutofit/>
          </a:bodyPr>
          <a:lstStyle/>
          <a:p>
            <a:pPr marL="0" indent="0">
              <a:buNone/>
            </a:pPr>
            <a:r>
              <a:rPr lang="en-US" dirty="0">
                <a:solidFill>
                  <a:schemeClr val="bg1"/>
                </a:solidFill>
                <a:effectLst>
                  <a:outerShdw blurRad="50800" dist="38100" dir="8100000" algn="tr" rotWithShape="0">
                    <a:prstClr val="black">
                      <a:alpha val="40000"/>
                    </a:prstClr>
                  </a:outerShdw>
                </a:effectLst>
              </a:rPr>
              <a:t>“It is scarcely necessary to point out that this examination must take place in the sphere of the heavenlies. It is said in 1 Thessalonians 4:17 that ‘we shall be caught up…in the clouds, to meet the Lord in the air.’ Since the bema seat follows the translation, the ‘air’ must be the scene of it. This is further supported by 2 Corinthians 5:1-8, where Paul	is describing events that take place when the believer is ‘absent from the body, and…present with the Lord.’ Thus, this event must take place in the Lord’s presence in the sphere of the ‘heavenlies.’”</a:t>
            </a: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732182" y="0"/>
            <a:ext cx="10515600" cy="1325563"/>
          </a:xfrm>
        </p:spPr>
        <p:txBody>
          <a:bodyPr>
            <a:normAutofit/>
          </a:bodyPr>
          <a:lstStyle/>
          <a:p>
            <a:r>
              <a:rPr lang="en-US" sz="6000" b="1" dirty="0">
                <a:solidFill>
                  <a:schemeClr val="bg1"/>
                </a:solidFill>
              </a:rPr>
              <a:t>Where?</a:t>
            </a:r>
          </a:p>
        </p:txBody>
      </p:sp>
      <p:pic>
        <p:nvPicPr>
          <p:cNvPr id="8" name="Picture 2" descr="https://encrypted-tbn1.gstatic.com/images?q=tbn:ANd9GcRDHlR0FmjjNoWbi7oQdzyVymRMtVePJGsmOhIcqCvX19VBwr9t">
            <a:extLst>
              <a:ext uri="{FF2B5EF4-FFF2-40B4-BE49-F238E27FC236}">
                <a16:creationId xmlns:a16="http://schemas.microsoft.com/office/drawing/2014/main" id="{FE90A117-93FD-E67E-F342-08FE20D1A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998" y="1464993"/>
            <a:ext cx="3135882" cy="424075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2">
            <a:extLst>
              <a:ext uri="{FF2B5EF4-FFF2-40B4-BE49-F238E27FC236}">
                <a16:creationId xmlns:a16="http://schemas.microsoft.com/office/drawing/2014/main" id="{6570BACB-B9C8-EEDF-7693-132DF7BBDA54}"/>
              </a:ext>
            </a:extLst>
          </p:cNvPr>
          <p:cNvSpPr txBox="1">
            <a:spLocks/>
          </p:cNvSpPr>
          <p:nvPr/>
        </p:nvSpPr>
        <p:spPr>
          <a:xfrm>
            <a:off x="5009319" y="166909"/>
            <a:ext cx="7756263" cy="1054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rPr>
              <a:t>J. Dwight Pentecost ~ 1915-2014</a:t>
            </a:r>
          </a:p>
        </p:txBody>
      </p:sp>
      <p:sp>
        <p:nvSpPr>
          <p:cNvPr id="10" name="TextBox 9">
            <a:extLst>
              <a:ext uri="{FF2B5EF4-FFF2-40B4-BE49-F238E27FC236}">
                <a16:creationId xmlns:a16="http://schemas.microsoft.com/office/drawing/2014/main" id="{691CB1B2-4DCA-A726-2486-BDAB33514DE3}"/>
              </a:ext>
            </a:extLst>
          </p:cNvPr>
          <p:cNvSpPr txBox="1"/>
          <p:nvPr/>
        </p:nvSpPr>
        <p:spPr>
          <a:xfrm>
            <a:off x="3123382" y="6337951"/>
            <a:ext cx="9355410" cy="584775"/>
          </a:xfrm>
          <a:prstGeom prst="rect">
            <a:avLst/>
          </a:prstGeom>
          <a:noFill/>
        </p:spPr>
        <p:txBody>
          <a:bodyPr wrap="square" rtlCol="0">
            <a:spAutoFit/>
          </a:bodyPr>
          <a:lstStyle/>
          <a:p>
            <a:pPr algn="ctr"/>
            <a:r>
              <a:rPr lang="en-US" sz="1600" dirty="0">
                <a:solidFill>
                  <a:schemeClr val="bg1"/>
                </a:solidFill>
              </a:rPr>
              <a:t>J. Dwight Pentecost, </a:t>
            </a:r>
            <a:r>
              <a:rPr lang="en-US" sz="1600" i="1" dirty="0">
                <a:solidFill>
                  <a:schemeClr val="bg1"/>
                </a:solidFill>
              </a:rPr>
              <a:t>Things to Come</a:t>
            </a:r>
            <a:r>
              <a:rPr lang="en-US" sz="1600" dirty="0">
                <a:solidFill>
                  <a:schemeClr val="bg1"/>
                </a:solidFill>
              </a:rPr>
              <a:t> (Grand Rapids, MI: Zondervan Publishing House, 1958), 221.</a:t>
            </a:r>
          </a:p>
          <a:p>
            <a:pPr algn="ctr"/>
            <a:endParaRPr lang="en-US" sz="1600" dirty="0">
              <a:solidFill>
                <a:schemeClr val="bg1"/>
              </a:solidFill>
            </a:endParaRPr>
          </a:p>
        </p:txBody>
      </p:sp>
    </p:spTree>
    <p:extLst>
      <p:ext uri="{BB962C8B-B14F-4D97-AF65-F5344CB8AC3E}">
        <p14:creationId xmlns:p14="http://schemas.microsoft.com/office/powerpoint/2010/main" val="3616207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200" y="2002974"/>
            <a:ext cx="10515600" cy="4439570"/>
          </a:xfrm>
        </p:spPr>
        <p:txBody>
          <a:bodyPr>
            <a:normAutofit/>
          </a:bodyPr>
          <a:lstStyle/>
          <a:p>
            <a:pPr marL="0" indent="0">
              <a:buNone/>
            </a:pPr>
            <a:r>
              <a:rPr lang="en-US" sz="4000" dirty="0">
                <a:solidFill>
                  <a:schemeClr val="bg1"/>
                </a:solidFill>
                <a:effectLst>
                  <a:outerShdw blurRad="50800" dist="38100" dir="8100000" algn="tr" rotWithShape="0">
                    <a:prstClr val="black">
                      <a:alpha val="40000"/>
                    </a:prstClr>
                  </a:outerShdw>
                </a:effectLst>
              </a:rPr>
              <a:t>For we must all appear </a:t>
            </a:r>
            <a:r>
              <a:rPr lang="en-US" sz="4000" dirty="0">
                <a:solidFill>
                  <a:srgbClr val="FFFF00"/>
                </a:solidFill>
                <a:effectLst>
                  <a:outerShdw blurRad="50800" dist="38100" dir="8100000" algn="tr" rotWithShape="0">
                    <a:prstClr val="black">
                      <a:alpha val="40000"/>
                    </a:prstClr>
                  </a:outerShdw>
                </a:effectLst>
              </a:rPr>
              <a:t>before</a:t>
            </a:r>
            <a:r>
              <a:rPr lang="en-US" sz="4000" dirty="0">
                <a:solidFill>
                  <a:schemeClr val="bg1"/>
                </a:solidFill>
                <a:effectLst>
                  <a:outerShdw blurRad="50800" dist="38100" dir="8100000" algn="tr" rotWithShape="0">
                    <a:prstClr val="black">
                      <a:alpha val="40000"/>
                    </a:prstClr>
                  </a:outerShdw>
                </a:effectLst>
              </a:rPr>
              <a:t> the judgment seat of Christ, so that each one may be recompensed for his deeds in the body, according to what he has done, whether good or bad.</a:t>
            </a:r>
          </a:p>
          <a:p>
            <a:endParaRPr lang="en-US" sz="4000" dirty="0">
              <a:solidFill>
                <a:schemeClr val="bg1"/>
              </a:solidFill>
              <a:effectLst>
                <a:outerShdw blurRad="50800" dist="38100" dir="8100000" algn="tr" rotWithShape="0">
                  <a:prstClr val="black">
                    <a:alpha val="40000"/>
                  </a:prstClr>
                </a:outerShdw>
              </a:effectLst>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2 Corinthians 5:10</a:t>
            </a:r>
          </a:p>
        </p:txBody>
      </p:sp>
    </p:spTree>
    <p:extLst>
      <p:ext uri="{BB962C8B-B14F-4D97-AF65-F5344CB8AC3E}">
        <p14:creationId xmlns:p14="http://schemas.microsoft.com/office/powerpoint/2010/main" val="2440113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200" y="2002974"/>
            <a:ext cx="10515600" cy="4439570"/>
          </a:xfrm>
        </p:spPr>
        <p:txBody>
          <a:bodyPr>
            <a:normAutofit/>
          </a:bodyPr>
          <a:lstStyle/>
          <a:p>
            <a:pPr marL="0" indent="0">
              <a:buNone/>
            </a:pPr>
            <a:r>
              <a:rPr lang="en-US" sz="4000" dirty="0">
                <a:solidFill>
                  <a:schemeClr val="bg1"/>
                </a:solidFill>
                <a:effectLst>
                  <a:outerShdw blurRad="50800" dist="38100" dir="8100000" algn="tr" rotWithShape="0">
                    <a:prstClr val="black">
                      <a:alpha val="40000"/>
                    </a:prstClr>
                  </a:outerShdw>
                </a:effectLst>
              </a:rPr>
              <a:t>For we must all appear before the judgment seat of Christ, </a:t>
            </a:r>
            <a:r>
              <a:rPr lang="en-US" sz="4000" b="1" dirty="0">
                <a:solidFill>
                  <a:srgbClr val="FFFF00"/>
                </a:solidFill>
                <a:effectLst>
                  <a:outerShdw blurRad="50800" dist="38100" dir="8100000" algn="tr" rotWithShape="0">
                    <a:prstClr val="black">
                      <a:alpha val="40000"/>
                    </a:prstClr>
                  </a:outerShdw>
                </a:effectLst>
              </a:rPr>
              <a:t>so that</a:t>
            </a:r>
            <a:r>
              <a:rPr lang="en-US" sz="4000" dirty="0">
                <a:solidFill>
                  <a:schemeClr val="bg1"/>
                </a:solidFill>
                <a:effectLst>
                  <a:outerShdw blurRad="50800" dist="38100" dir="8100000" algn="tr" rotWithShape="0">
                    <a:prstClr val="black">
                      <a:alpha val="40000"/>
                    </a:prstClr>
                  </a:outerShdw>
                </a:effectLst>
              </a:rPr>
              <a:t> </a:t>
            </a:r>
            <a:r>
              <a:rPr lang="en-US" sz="4000" dirty="0">
                <a:solidFill>
                  <a:srgbClr val="00B0F0"/>
                </a:solidFill>
                <a:effectLst>
                  <a:outerShdw blurRad="50800" dist="38100" dir="8100000" algn="tr" rotWithShape="0">
                    <a:prstClr val="black">
                      <a:alpha val="40000"/>
                    </a:prstClr>
                  </a:outerShdw>
                </a:effectLst>
              </a:rPr>
              <a:t>each one may be </a:t>
            </a:r>
            <a:r>
              <a:rPr lang="en-US" sz="4000" b="1" u="sng" dirty="0">
                <a:solidFill>
                  <a:srgbClr val="00B0F0"/>
                </a:solidFill>
                <a:effectLst>
                  <a:outerShdw blurRad="50800" dist="38100" dir="8100000" algn="tr" rotWithShape="0">
                    <a:prstClr val="black">
                      <a:alpha val="40000"/>
                    </a:prstClr>
                  </a:outerShdw>
                </a:effectLst>
              </a:rPr>
              <a:t>recompensed</a:t>
            </a:r>
            <a:r>
              <a:rPr lang="en-US" sz="4000" dirty="0">
                <a:solidFill>
                  <a:srgbClr val="00B0F0"/>
                </a:solidFill>
                <a:effectLst>
                  <a:outerShdw blurRad="50800" dist="38100" dir="8100000" algn="tr" rotWithShape="0">
                    <a:prstClr val="black">
                      <a:alpha val="40000"/>
                    </a:prstClr>
                  </a:outerShdw>
                </a:effectLst>
              </a:rPr>
              <a:t> for his deeds in the body</a:t>
            </a:r>
            <a:r>
              <a:rPr lang="en-US" sz="4000" dirty="0">
                <a:solidFill>
                  <a:schemeClr val="bg1"/>
                </a:solidFill>
                <a:effectLst>
                  <a:outerShdw blurRad="50800" dist="38100" dir="8100000" algn="tr" rotWithShape="0">
                    <a:prstClr val="black">
                      <a:alpha val="40000"/>
                    </a:prstClr>
                  </a:outerShdw>
                </a:effectLst>
              </a:rPr>
              <a:t>, according to what he has done, whether good or bad.</a:t>
            </a:r>
          </a:p>
          <a:p>
            <a:endParaRPr lang="en-US" sz="4000" dirty="0">
              <a:solidFill>
                <a:schemeClr val="bg1"/>
              </a:solidFill>
              <a:effectLst>
                <a:outerShdw blurRad="50800" dist="38100" dir="8100000" algn="tr" rotWithShape="0">
                  <a:prstClr val="black">
                    <a:alpha val="40000"/>
                  </a:prstClr>
                </a:outerShdw>
              </a:effectLst>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2 Corinthians 5:10</a:t>
            </a:r>
          </a:p>
        </p:txBody>
      </p:sp>
    </p:spTree>
    <p:extLst>
      <p:ext uri="{BB962C8B-B14F-4D97-AF65-F5344CB8AC3E}">
        <p14:creationId xmlns:p14="http://schemas.microsoft.com/office/powerpoint/2010/main" val="187987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200" y="2002974"/>
            <a:ext cx="10515600" cy="4439570"/>
          </a:xfrm>
        </p:spPr>
        <p:txBody>
          <a:bodyPr>
            <a:normAutofit/>
          </a:bodyPr>
          <a:lstStyle/>
          <a:p>
            <a:pPr marL="0" indent="0">
              <a:buNone/>
            </a:pPr>
            <a:r>
              <a:rPr lang="en-US" sz="4000" dirty="0">
                <a:solidFill>
                  <a:schemeClr val="bg1"/>
                </a:solidFill>
                <a:effectLst>
                  <a:outerShdw blurRad="50800" dist="38100" dir="8100000" algn="tr" rotWithShape="0">
                    <a:prstClr val="black">
                      <a:alpha val="40000"/>
                    </a:prstClr>
                  </a:outerShdw>
                </a:effectLst>
              </a:rPr>
              <a:t>Truly, truly, I say to you, he who hears My word, and </a:t>
            </a:r>
            <a:r>
              <a:rPr lang="en-US" sz="4000" b="1" dirty="0">
                <a:solidFill>
                  <a:srgbClr val="FFFF00"/>
                </a:solidFill>
                <a:effectLst>
                  <a:outerShdw blurRad="50800" dist="38100" dir="8100000" algn="tr" rotWithShape="0">
                    <a:prstClr val="black">
                      <a:alpha val="40000"/>
                    </a:prstClr>
                  </a:outerShdw>
                </a:effectLst>
              </a:rPr>
              <a:t>believes</a:t>
            </a:r>
            <a:r>
              <a:rPr lang="en-US" sz="4000" dirty="0">
                <a:solidFill>
                  <a:schemeClr val="bg1"/>
                </a:solidFill>
                <a:effectLst>
                  <a:outerShdw blurRad="50800" dist="38100" dir="8100000" algn="tr" rotWithShape="0">
                    <a:prstClr val="black">
                      <a:alpha val="40000"/>
                    </a:prstClr>
                  </a:outerShdw>
                </a:effectLst>
              </a:rPr>
              <a:t> Him who sent Me, </a:t>
            </a:r>
            <a:r>
              <a:rPr lang="en-US" sz="4000" dirty="0">
                <a:solidFill>
                  <a:srgbClr val="FFFF00"/>
                </a:solidFill>
                <a:effectLst>
                  <a:outerShdw blurRad="50800" dist="38100" dir="8100000" algn="tr" rotWithShape="0">
                    <a:prstClr val="black">
                      <a:alpha val="40000"/>
                    </a:prstClr>
                  </a:outerShdw>
                </a:effectLst>
              </a:rPr>
              <a:t>has eternal life</a:t>
            </a:r>
            <a:r>
              <a:rPr lang="en-US" sz="4000" dirty="0">
                <a:solidFill>
                  <a:schemeClr val="bg1"/>
                </a:solidFill>
                <a:effectLst>
                  <a:outerShdw blurRad="50800" dist="38100" dir="8100000" algn="tr" rotWithShape="0">
                    <a:prstClr val="black">
                      <a:alpha val="40000"/>
                    </a:prstClr>
                  </a:outerShdw>
                </a:effectLst>
              </a:rPr>
              <a:t>, </a:t>
            </a:r>
            <a:r>
              <a:rPr lang="en-US" sz="4000" dirty="0">
                <a:solidFill>
                  <a:srgbClr val="FFFF00"/>
                </a:solidFill>
                <a:effectLst>
                  <a:outerShdw blurRad="50800" dist="38100" dir="8100000" algn="tr" rotWithShape="0">
                    <a:prstClr val="black">
                      <a:alpha val="40000"/>
                    </a:prstClr>
                  </a:outerShdw>
                </a:effectLst>
              </a:rPr>
              <a:t>and does not come into judgment</a:t>
            </a:r>
            <a:r>
              <a:rPr lang="en-US" sz="4000" dirty="0">
                <a:solidFill>
                  <a:schemeClr val="bg1"/>
                </a:solidFill>
                <a:effectLst>
                  <a:outerShdw blurRad="50800" dist="38100" dir="8100000" algn="tr" rotWithShape="0">
                    <a:prstClr val="black">
                      <a:alpha val="40000"/>
                    </a:prstClr>
                  </a:outerShdw>
                </a:effectLst>
              </a:rPr>
              <a:t>, but has passed out of death into life</a:t>
            </a: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John 5:24</a:t>
            </a:r>
          </a:p>
        </p:txBody>
      </p:sp>
    </p:spTree>
    <p:extLst>
      <p:ext uri="{BB962C8B-B14F-4D97-AF65-F5344CB8AC3E}">
        <p14:creationId xmlns:p14="http://schemas.microsoft.com/office/powerpoint/2010/main" val="4123221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3DAF-A0F6-2F2D-009C-206F6FA8CB0E}"/>
              </a:ext>
            </a:extLst>
          </p:cNvPr>
          <p:cNvSpPr txBox="1">
            <a:spLocks/>
          </p:cNvSpPr>
          <p:nvPr/>
        </p:nvSpPr>
        <p:spPr>
          <a:xfrm>
            <a:off x="599661" y="86870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bg1"/>
                </a:solidFill>
              </a:rPr>
              <a:t>3 Phases of our Salvation</a:t>
            </a:r>
          </a:p>
        </p:txBody>
      </p:sp>
      <p:pic>
        <p:nvPicPr>
          <p:cNvPr id="3" name="Picture 2">
            <a:extLst>
              <a:ext uri="{FF2B5EF4-FFF2-40B4-BE49-F238E27FC236}">
                <a16:creationId xmlns:a16="http://schemas.microsoft.com/office/drawing/2014/main" id="{92F6C2A3-AC0F-F381-86FC-792B1C7DF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71" y="2106406"/>
            <a:ext cx="10611129" cy="388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07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384E-CF4C-DA46-5D4B-1849CEF96676}"/>
              </a:ext>
            </a:extLst>
          </p:cNvPr>
          <p:cNvSpPr>
            <a:spLocks noGrp="1"/>
          </p:cNvSpPr>
          <p:nvPr>
            <p:ph type="title"/>
          </p:nvPr>
        </p:nvSpPr>
        <p:spPr/>
        <p:txBody>
          <a:bodyPr/>
          <a:lstStyle/>
          <a:p>
            <a:r>
              <a:rPr lang="en-US" b="1" dirty="0">
                <a:solidFill>
                  <a:schemeClr val="bg1"/>
                </a:solidFill>
              </a:rPr>
              <a:t>6 Questions About the Bema Seat of Christ</a:t>
            </a:r>
          </a:p>
        </p:txBody>
      </p:sp>
      <p:pic>
        <p:nvPicPr>
          <p:cNvPr id="4" name="Picture 3">
            <a:extLst>
              <a:ext uri="{FF2B5EF4-FFF2-40B4-BE49-F238E27FC236}">
                <a16:creationId xmlns:a16="http://schemas.microsoft.com/office/drawing/2014/main" id="{1FB59BCD-574D-2482-C659-7BDC6A3A3F5A}"/>
              </a:ext>
            </a:extLst>
          </p:cNvPr>
          <p:cNvPicPr>
            <a:picLocks noChangeAspect="1"/>
          </p:cNvPicPr>
          <p:nvPr/>
        </p:nvPicPr>
        <p:blipFill>
          <a:blip r:embed="rId2">
            <a:alphaModFix amt="56000"/>
          </a:blip>
          <a:stretch>
            <a:fillRect/>
          </a:stretch>
        </p:blipFill>
        <p:spPr>
          <a:xfrm>
            <a:off x="3648891" y="1819987"/>
            <a:ext cx="7286897" cy="3908565"/>
          </a:xfrm>
          <a:prstGeom prst="rect">
            <a:avLst/>
          </a:prstGeom>
          <a:effectLst>
            <a:softEdge rad="355600"/>
          </a:effectLst>
        </p:spPr>
      </p:pic>
      <p:sp>
        <p:nvSpPr>
          <p:cNvPr id="6" name="TextBox 5">
            <a:extLst>
              <a:ext uri="{FF2B5EF4-FFF2-40B4-BE49-F238E27FC236}">
                <a16:creationId xmlns:a16="http://schemas.microsoft.com/office/drawing/2014/main" id="{BC5383D2-3E11-DD30-3D21-5C16F042D024}"/>
              </a:ext>
            </a:extLst>
          </p:cNvPr>
          <p:cNvSpPr txBox="1"/>
          <p:nvPr/>
        </p:nvSpPr>
        <p:spPr>
          <a:xfrm>
            <a:off x="600892" y="6486556"/>
            <a:ext cx="12192000" cy="307777"/>
          </a:xfrm>
          <a:prstGeom prst="rect">
            <a:avLst/>
          </a:prstGeom>
          <a:noFill/>
        </p:spPr>
        <p:txBody>
          <a:bodyPr wrap="square">
            <a:spAutoFit/>
          </a:bodyPr>
          <a:lstStyle/>
          <a:p>
            <a:r>
              <a:rPr lang="en-US" sz="1400" dirty="0">
                <a:solidFill>
                  <a:schemeClr val="bg1">
                    <a:lumMod val="85000"/>
                  </a:schemeClr>
                </a:solidFill>
              </a:rPr>
              <a:t>Outline adapted from Mark Hitchcock, The End: A Complete Overview of Bible Prophecy and the End of Days (Carol Stream, IL: Tyndale, 2012), 207-217.</a:t>
            </a:r>
          </a:p>
        </p:txBody>
      </p:sp>
      <p:sp>
        <p:nvSpPr>
          <p:cNvPr id="3" name="Content Placeholder 2">
            <a:extLst>
              <a:ext uri="{FF2B5EF4-FFF2-40B4-BE49-F238E27FC236}">
                <a16:creationId xmlns:a16="http://schemas.microsoft.com/office/drawing/2014/main" id="{989A2DA9-78D0-CA66-F073-90EB3D10004B}"/>
              </a:ext>
            </a:extLst>
          </p:cNvPr>
          <p:cNvSpPr>
            <a:spLocks noGrp="1"/>
          </p:cNvSpPr>
          <p:nvPr>
            <p:ph idx="1"/>
          </p:nvPr>
        </p:nvSpPr>
        <p:spPr>
          <a:xfrm>
            <a:off x="838200" y="1825625"/>
            <a:ext cx="10515600" cy="4531632"/>
          </a:xfrm>
        </p:spPr>
        <p:txBody>
          <a:bodyPr>
            <a:normAutofit/>
          </a:bodyPr>
          <a:lstStyle/>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Who?</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What?</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When?</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Where?</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Why?</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How?</a:t>
            </a:r>
          </a:p>
        </p:txBody>
      </p:sp>
    </p:spTree>
    <p:extLst>
      <p:ext uri="{BB962C8B-B14F-4D97-AF65-F5344CB8AC3E}">
        <p14:creationId xmlns:p14="http://schemas.microsoft.com/office/powerpoint/2010/main" val="4230629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200" y="2002974"/>
            <a:ext cx="10515600" cy="4439570"/>
          </a:xfrm>
        </p:spPr>
        <p:txBody>
          <a:bodyPr>
            <a:normAutofit/>
          </a:bodyPr>
          <a:lstStyle/>
          <a:p>
            <a:pPr marL="0" indent="0">
              <a:buNone/>
            </a:pPr>
            <a:r>
              <a:rPr lang="en-US" sz="4000" dirty="0">
                <a:solidFill>
                  <a:schemeClr val="bg1"/>
                </a:solidFill>
                <a:effectLst>
                  <a:outerShdw blurRad="50800" dist="38100" dir="8100000" algn="tr" rotWithShape="0">
                    <a:prstClr val="black">
                      <a:alpha val="40000"/>
                    </a:prstClr>
                  </a:outerShdw>
                </a:effectLst>
              </a:rPr>
              <a:t>For we must all appear before the judgment seat of Christ, </a:t>
            </a:r>
            <a:r>
              <a:rPr lang="en-US" sz="4000" b="1" dirty="0">
                <a:solidFill>
                  <a:srgbClr val="FFFF00"/>
                </a:solidFill>
                <a:effectLst>
                  <a:outerShdw blurRad="50800" dist="38100" dir="8100000" algn="tr" rotWithShape="0">
                    <a:prstClr val="black">
                      <a:alpha val="40000"/>
                    </a:prstClr>
                  </a:outerShdw>
                </a:effectLst>
              </a:rPr>
              <a:t>so that</a:t>
            </a:r>
            <a:r>
              <a:rPr lang="en-US" sz="4000" dirty="0">
                <a:solidFill>
                  <a:schemeClr val="bg1"/>
                </a:solidFill>
                <a:effectLst>
                  <a:outerShdw blurRad="50800" dist="38100" dir="8100000" algn="tr" rotWithShape="0">
                    <a:prstClr val="black">
                      <a:alpha val="40000"/>
                    </a:prstClr>
                  </a:outerShdw>
                </a:effectLst>
              </a:rPr>
              <a:t> </a:t>
            </a:r>
            <a:r>
              <a:rPr lang="en-US" sz="4000" dirty="0">
                <a:solidFill>
                  <a:srgbClr val="00B0F0"/>
                </a:solidFill>
                <a:effectLst>
                  <a:outerShdw blurRad="50800" dist="38100" dir="8100000" algn="tr" rotWithShape="0">
                    <a:prstClr val="black">
                      <a:alpha val="40000"/>
                    </a:prstClr>
                  </a:outerShdw>
                </a:effectLst>
              </a:rPr>
              <a:t>each one may be </a:t>
            </a:r>
            <a:r>
              <a:rPr lang="en-US" sz="4000" b="1" u="sng" dirty="0">
                <a:solidFill>
                  <a:srgbClr val="00B0F0"/>
                </a:solidFill>
                <a:effectLst>
                  <a:outerShdw blurRad="50800" dist="38100" dir="8100000" algn="tr" rotWithShape="0">
                    <a:prstClr val="black">
                      <a:alpha val="40000"/>
                    </a:prstClr>
                  </a:outerShdw>
                </a:effectLst>
              </a:rPr>
              <a:t>recompensed</a:t>
            </a:r>
            <a:r>
              <a:rPr lang="en-US" sz="4000" dirty="0">
                <a:solidFill>
                  <a:srgbClr val="00B0F0"/>
                </a:solidFill>
                <a:effectLst>
                  <a:outerShdw blurRad="50800" dist="38100" dir="8100000" algn="tr" rotWithShape="0">
                    <a:prstClr val="black">
                      <a:alpha val="40000"/>
                    </a:prstClr>
                  </a:outerShdw>
                </a:effectLst>
              </a:rPr>
              <a:t> for his deeds in the body</a:t>
            </a:r>
            <a:r>
              <a:rPr lang="en-US" sz="4000" dirty="0">
                <a:solidFill>
                  <a:schemeClr val="bg1"/>
                </a:solidFill>
                <a:effectLst>
                  <a:outerShdw blurRad="50800" dist="38100" dir="8100000" algn="tr" rotWithShape="0">
                    <a:prstClr val="black">
                      <a:alpha val="40000"/>
                    </a:prstClr>
                  </a:outerShdw>
                </a:effectLst>
              </a:rPr>
              <a:t>, according to what he has done, whether good or bad.</a:t>
            </a:r>
          </a:p>
          <a:p>
            <a:endParaRPr lang="en-US" sz="4000" dirty="0">
              <a:solidFill>
                <a:schemeClr val="bg1"/>
              </a:solidFill>
              <a:effectLst>
                <a:outerShdw blurRad="50800" dist="38100" dir="8100000" algn="tr" rotWithShape="0">
                  <a:prstClr val="black">
                    <a:alpha val="40000"/>
                  </a:prstClr>
                </a:outerShdw>
              </a:effectLst>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2 Corinthians 5:10</a:t>
            </a:r>
          </a:p>
        </p:txBody>
      </p:sp>
    </p:spTree>
    <p:extLst>
      <p:ext uri="{BB962C8B-B14F-4D97-AF65-F5344CB8AC3E}">
        <p14:creationId xmlns:p14="http://schemas.microsoft.com/office/powerpoint/2010/main" val="2796437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199" y="1358308"/>
            <a:ext cx="10515600" cy="5499692"/>
          </a:xfrm>
        </p:spPr>
        <p:txBody>
          <a:bodyPr>
            <a:normAutofit fontScale="92500"/>
          </a:bodyPr>
          <a:lstStyle/>
          <a:p>
            <a:pPr marL="0" indent="0">
              <a:buNone/>
            </a:pPr>
            <a:r>
              <a:rPr lang="en-US" sz="4000" dirty="0">
                <a:solidFill>
                  <a:schemeClr val="bg1"/>
                </a:solidFill>
                <a:effectLst>
                  <a:outerShdw blurRad="50800" dist="38100" dir="8100000" algn="tr" rotWithShape="0">
                    <a:prstClr val="black">
                      <a:alpha val="40000"/>
                    </a:prstClr>
                  </a:outerShdw>
                </a:effectLst>
              </a:rPr>
              <a:t>12  Now if any man builds on the foundation with gold, silver, precious stones, wood, hay, straw, </a:t>
            </a:r>
          </a:p>
          <a:p>
            <a:pPr marL="0" indent="0">
              <a:buNone/>
            </a:pPr>
            <a:r>
              <a:rPr lang="en-US" sz="4000" dirty="0">
                <a:solidFill>
                  <a:schemeClr val="bg1"/>
                </a:solidFill>
                <a:effectLst>
                  <a:outerShdw blurRad="50800" dist="38100" dir="8100000" algn="tr" rotWithShape="0">
                    <a:prstClr val="black">
                      <a:alpha val="40000"/>
                    </a:prstClr>
                  </a:outerShdw>
                </a:effectLst>
              </a:rPr>
              <a:t>13  each man’s work will become evident; for the day will show it because it is to be revealed with fire, and the fire itself will test the quality of each man’s work. </a:t>
            </a:r>
          </a:p>
          <a:p>
            <a:pPr marL="0" indent="0">
              <a:buNone/>
            </a:pPr>
            <a:r>
              <a:rPr lang="en-US" sz="4000" dirty="0">
                <a:solidFill>
                  <a:schemeClr val="bg1"/>
                </a:solidFill>
                <a:effectLst>
                  <a:outerShdw blurRad="50800" dist="38100" dir="8100000" algn="tr" rotWithShape="0">
                    <a:prstClr val="black">
                      <a:alpha val="40000"/>
                    </a:prstClr>
                  </a:outerShdw>
                </a:effectLst>
              </a:rPr>
              <a:t>14  If any man’s work which he has built on it remains, he will receive a reward. </a:t>
            </a:r>
          </a:p>
          <a:p>
            <a:pPr marL="0" indent="0">
              <a:buNone/>
            </a:pPr>
            <a:r>
              <a:rPr lang="en-US" sz="4000" dirty="0">
                <a:solidFill>
                  <a:schemeClr val="bg1"/>
                </a:solidFill>
                <a:effectLst>
                  <a:outerShdw blurRad="50800" dist="38100" dir="8100000" algn="tr" rotWithShape="0">
                    <a:prstClr val="black">
                      <a:alpha val="40000"/>
                    </a:prstClr>
                  </a:outerShdw>
                </a:effectLst>
              </a:rPr>
              <a:t>15  If any man’s work is burned up, he will suffer loss; but he himself will be saved, yet so as through fire. </a:t>
            </a:r>
          </a:p>
          <a:p>
            <a:endParaRPr lang="en-US" sz="4000" dirty="0">
              <a:solidFill>
                <a:schemeClr val="bg1"/>
              </a:solidFill>
              <a:effectLst>
                <a:outerShdw blurRad="50800" dist="38100" dir="8100000" algn="tr" rotWithShape="0">
                  <a:prstClr val="black">
                    <a:alpha val="40000"/>
                  </a:prstClr>
                </a:outerShdw>
              </a:effectLst>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1 Corinthians 3:12-15</a:t>
            </a:r>
          </a:p>
        </p:txBody>
      </p:sp>
    </p:spTree>
    <p:extLst>
      <p:ext uri="{BB962C8B-B14F-4D97-AF65-F5344CB8AC3E}">
        <p14:creationId xmlns:p14="http://schemas.microsoft.com/office/powerpoint/2010/main" val="2371316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200" y="2002974"/>
            <a:ext cx="10515600" cy="4439570"/>
          </a:xfrm>
        </p:spPr>
        <p:txBody>
          <a:bodyPr>
            <a:normAutofit/>
          </a:bodyPr>
          <a:lstStyle/>
          <a:p>
            <a:pPr marL="0" indent="0">
              <a:buNone/>
            </a:pPr>
            <a:r>
              <a:rPr lang="en-US" sz="4000" dirty="0">
                <a:solidFill>
                  <a:schemeClr val="bg1"/>
                </a:solidFill>
                <a:effectLst>
                  <a:outerShdw blurRad="50800" dist="38100" dir="8100000" algn="tr" rotWithShape="0">
                    <a:prstClr val="black">
                      <a:alpha val="40000"/>
                    </a:prstClr>
                  </a:outerShdw>
                </a:effectLst>
              </a:rPr>
              <a:t>For we must all appear before the judgment seat of Christ, so that each one may be </a:t>
            </a:r>
            <a:r>
              <a:rPr lang="en-US" sz="4000" u="sng" dirty="0">
                <a:solidFill>
                  <a:schemeClr val="bg1"/>
                </a:solidFill>
                <a:effectLst>
                  <a:outerShdw blurRad="50800" dist="38100" dir="8100000" algn="tr" rotWithShape="0">
                    <a:prstClr val="black">
                      <a:alpha val="40000"/>
                    </a:prstClr>
                  </a:outerShdw>
                </a:effectLst>
              </a:rPr>
              <a:t>recompensed</a:t>
            </a:r>
            <a:r>
              <a:rPr lang="en-US" sz="4000" dirty="0">
                <a:solidFill>
                  <a:schemeClr val="bg1"/>
                </a:solidFill>
                <a:effectLst>
                  <a:outerShdw blurRad="50800" dist="38100" dir="8100000" algn="tr" rotWithShape="0">
                    <a:prstClr val="black">
                      <a:alpha val="40000"/>
                    </a:prstClr>
                  </a:outerShdw>
                </a:effectLst>
              </a:rPr>
              <a:t> for his deeds in the body, </a:t>
            </a:r>
            <a:r>
              <a:rPr lang="en-US" sz="4000" dirty="0">
                <a:solidFill>
                  <a:srgbClr val="FFFF00"/>
                </a:solidFill>
                <a:effectLst>
                  <a:outerShdw blurRad="50800" dist="38100" dir="8100000" algn="tr" rotWithShape="0">
                    <a:prstClr val="black">
                      <a:alpha val="40000"/>
                    </a:prstClr>
                  </a:outerShdw>
                </a:effectLst>
              </a:rPr>
              <a:t>according to what he has done, </a:t>
            </a:r>
            <a:r>
              <a:rPr lang="en-US" sz="4000" b="1" dirty="0">
                <a:solidFill>
                  <a:srgbClr val="FFFF00"/>
                </a:solidFill>
                <a:effectLst>
                  <a:outerShdw blurRad="50800" dist="38100" dir="8100000" algn="tr" rotWithShape="0">
                    <a:prstClr val="black">
                      <a:alpha val="40000"/>
                    </a:prstClr>
                  </a:outerShdw>
                </a:effectLst>
              </a:rPr>
              <a:t>whether good or bad.</a:t>
            </a:r>
          </a:p>
          <a:p>
            <a:endParaRPr lang="en-US" sz="4000" dirty="0">
              <a:solidFill>
                <a:schemeClr val="bg1"/>
              </a:solidFill>
              <a:effectLst>
                <a:outerShdw blurRad="50800" dist="38100" dir="8100000" algn="tr" rotWithShape="0">
                  <a:prstClr val="black">
                    <a:alpha val="40000"/>
                  </a:prstClr>
                </a:outerShdw>
              </a:effectLst>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2 Corinthians 5:10</a:t>
            </a:r>
          </a:p>
        </p:txBody>
      </p:sp>
    </p:spTree>
    <p:extLst>
      <p:ext uri="{BB962C8B-B14F-4D97-AF65-F5344CB8AC3E}">
        <p14:creationId xmlns:p14="http://schemas.microsoft.com/office/powerpoint/2010/main" val="1508144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384312" y="1299926"/>
            <a:ext cx="11635409" cy="6086156"/>
          </a:xfrm>
        </p:spPr>
        <p:txBody>
          <a:bodyPr>
            <a:normAutofit fontScale="92500" lnSpcReduction="20000"/>
          </a:bodyPr>
          <a:lstStyle/>
          <a:p>
            <a:pPr marL="0" indent="0">
              <a:buNone/>
            </a:pPr>
            <a:r>
              <a:rPr lang="en-US" sz="3200" dirty="0">
                <a:solidFill>
                  <a:schemeClr val="bg1"/>
                </a:solidFill>
                <a:effectLst>
                  <a:outerShdw blurRad="50800" dist="38100" dir="8100000" algn="tr" rotWithShape="0">
                    <a:prstClr val="black">
                      <a:alpha val="40000"/>
                    </a:prstClr>
                  </a:outerShdw>
                </a:effectLst>
              </a:rPr>
              <a:t>Beware of practicing your righteousness before men to be noticed by them; otherwise </a:t>
            </a:r>
            <a:r>
              <a:rPr lang="en-US" sz="3200" b="1" dirty="0">
                <a:solidFill>
                  <a:srgbClr val="FFFF00"/>
                </a:solidFill>
                <a:effectLst>
                  <a:outerShdw blurRad="50800" dist="38100" dir="8100000" algn="tr" rotWithShape="0">
                    <a:prstClr val="black">
                      <a:alpha val="40000"/>
                    </a:prstClr>
                  </a:outerShdw>
                </a:effectLst>
              </a:rPr>
              <a:t>you have no reward </a:t>
            </a:r>
            <a:r>
              <a:rPr lang="en-US" sz="3200" dirty="0">
                <a:solidFill>
                  <a:schemeClr val="bg1"/>
                </a:solidFill>
                <a:effectLst>
                  <a:outerShdw blurRad="50800" dist="38100" dir="8100000" algn="tr" rotWithShape="0">
                    <a:prstClr val="black">
                      <a:alpha val="40000"/>
                    </a:prstClr>
                  </a:outerShdw>
                </a:effectLst>
              </a:rPr>
              <a:t>with your Father who is in heaven.</a:t>
            </a:r>
          </a:p>
          <a:p>
            <a:pPr marL="0" indent="0">
              <a:buNone/>
            </a:pPr>
            <a:r>
              <a:rPr lang="en-US" sz="3200" dirty="0">
                <a:solidFill>
                  <a:schemeClr val="bg1"/>
                </a:solidFill>
                <a:effectLst>
                  <a:outerShdw blurRad="50800" dist="38100" dir="8100000" algn="tr" rotWithShape="0">
                    <a:prstClr val="black">
                      <a:alpha val="40000"/>
                    </a:prstClr>
                  </a:outerShdw>
                </a:effectLst>
              </a:rPr>
              <a:t>So when you give to the poor, do not sound a trumpet before you, as the hypocrites do in the synagogues and in the streets, so that they may be honored by men. Truly I say to you, they have their reward in full.</a:t>
            </a:r>
          </a:p>
          <a:p>
            <a:pPr marL="0" indent="0">
              <a:buNone/>
            </a:pPr>
            <a:r>
              <a:rPr lang="en-US" sz="3200" dirty="0">
                <a:solidFill>
                  <a:schemeClr val="bg1"/>
                </a:solidFill>
                <a:effectLst>
                  <a:outerShdw blurRad="50800" dist="38100" dir="8100000" algn="tr" rotWithShape="0">
                    <a:prstClr val="black">
                      <a:alpha val="40000"/>
                    </a:prstClr>
                  </a:outerShdw>
                </a:effectLst>
              </a:rPr>
              <a:t>But when you give to the poor, do not let your left hand know what your right hand is doing, so that your giving will be in secret; and your Father who sees what is done in secret </a:t>
            </a:r>
            <a:r>
              <a:rPr lang="en-US" sz="3200" b="1" dirty="0">
                <a:solidFill>
                  <a:srgbClr val="FFFF00"/>
                </a:solidFill>
                <a:effectLst>
                  <a:outerShdw blurRad="50800" dist="38100" dir="8100000" algn="tr" rotWithShape="0">
                    <a:prstClr val="black">
                      <a:alpha val="40000"/>
                    </a:prstClr>
                  </a:outerShdw>
                </a:effectLst>
              </a:rPr>
              <a:t>will reward you</a:t>
            </a:r>
            <a:r>
              <a:rPr lang="en-US" sz="3200" dirty="0">
                <a:solidFill>
                  <a:schemeClr val="bg1"/>
                </a:solidFill>
                <a:effectLst>
                  <a:outerShdw blurRad="50800" dist="38100" dir="8100000" algn="tr" rotWithShape="0">
                    <a:prstClr val="black">
                      <a:alpha val="40000"/>
                    </a:prstClr>
                  </a:outerShdw>
                </a:effectLst>
              </a:rPr>
              <a:t>. “When you pray, you are not to be like the hypocrites; for they love to stand and pray in the synagogues and on the street corners so that they may be seen by men. Truly I say to you, they have their </a:t>
            </a:r>
            <a:r>
              <a:rPr lang="en-US" sz="3200" b="1" dirty="0">
                <a:solidFill>
                  <a:srgbClr val="FFFF00"/>
                </a:solidFill>
                <a:effectLst>
                  <a:outerShdw blurRad="50800" dist="38100" dir="8100000" algn="tr" rotWithShape="0">
                    <a:prstClr val="black">
                      <a:alpha val="40000"/>
                    </a:prstClr>
                  </a:outerShdw>
                </a:effectLst>
              </a:rPr>
              <a:t>reward in full</a:t>
            </a:r>
            <a:r>
              <a:rPr lang="en-US" sz="3200" dirty="0">
                <a:solidFill>
                  <a:schemeClr val="bg1"/>
                </a:solidFill>
                <a:effectLst>
                  <a:outerShdw blurRad="50800" dist="38100" dir="8100000" algn="tr" rotWithShape="0">
                    <a:prstClr val="black">
                      <a:alpha val="40000"/>
                    </a:prstClr>
                  </a:outerShdw>
                </a:effectLst>
              </a:rPr>
              <a:t>. “But you, when you pray, go into your inner room, close your door and pray to your Father who is in secret, and your Father who sees what is done in secret </a:t>
            </a:r>
            <a:r>
              <a:rPr lang="en-US" sz="3200" b="1" dirty="0">
                <a:solidFill>
                  <a:srgbClr val="FFFF00"/>
                </a:solidFill>
                <a:effectLst>
                  <a:outerShdw blurRad="50800" dist="38100" dir="8100000" algn="tr" rotWithShape="0">
                    <a:prstClr val="black">
                      <a:alpha val="40000"/>
                    </a:prstClr>
                  </a:outerShdw>
                </a:effectLst>
              </a:rPr>
              <a:t>will reward you</a:t>
            </a:r>
            <a:r>
              <a:rPr lang="en-US" sz="3200" dirty="0">
                <a:solidFill>
                  <a:schemeClr val="bg1"/>
                </a:solidFill>
                <a:effectLst>
                  <a:outerShdw blurRad="50800" dist="38100" dir="8100000" algn="tr" rotWithShape="0">
                    <a:prstClr val="black">
                      <a:alpha val="40000"/>
                    </a:prstClr>
                  </a:outerShdw>
                </a:effectLst>
              </a:rPr>
              <a:t>. And when you are praying, do not use meaningless repetition as the Gentiles do, for they suppose that they will be heard for their many words.</a:t>
            </a:r>
          </a:p>
          <a:p>
            <a:endParaRPr lang="en-US" sz="3200" dirty="0">
              <a:solidFill>
                <a:schemeClr val="bg1"/>
              </a:solidFill>
              <a:effectLst>
                <a:outerShdw blurRad="50800" dist="38100" dir="8100000" algn="tr" rotWithShape="0">
                  <a:prstClr val="black">
                    <a:alpha val="40000"/>
                  </a:prstClr>
                </a:outerShdw>
              </a:effectLst>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Matthew 6:1-7</a:t>
            </a:r>
          </a:p>
        </p:txBody>
      </p:sp>
    </p:spTree>
    <p:extLst>
      <p:ext uri="{BB962C8B-B14F-4D97-AF65-F5344CB8AC3E}">
        <p14:creationId xmlns:p14="http://schemas.microsoft.com/office/powerpoint/2010/main" val="1557553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199" y="1358308"/>
            <a:ext cx="10515600" cy="5499692"/>
          </a:xfrm>
        </p:spPr>
        <p:txBody>
          <a:bodyPr>
            <a:normAutofit fontScale="77500" lnSpcReduction="20000"/>
          </a:bodyPr>
          <a:lstStyle/>
          <a:p>
            <a:pPr marL="0" indent="0">
              <a:buNone/>
            </a:pPr>
            <a:r>
              <a:rPr lang="en-US" sz="4000" dirty="0">
                <a:solidFill>
                  <a:schemeClr val="bg1"/>
                </a:solidFill>
                <a:effectLst>
                  <a:outerShdw blurRad="50800" dist="38100" dir="8100000" algn="tr" rotWithShape="0">
                    <a:prstClr val="black">
                      <a:alpha val="40000"/>
                    </a:prstClr>
                  </a:outerShdw>
                </a:effectLst>
              </a:rPr>
              <a:t>10  According to the grace of God which was given to me, like a wise master builder I laid a foundation, and another is building on it. But each man must be careful how he builds on it. </a:t>
            </a:r>
          </a:p>
          <a:p>
            <a:pPr marL="0" indent="0">
              <a:buNone/>
            </a:pPr>
            <a:r>
              <a:rPr lang="en-US" sz="4000" dirty="0">
                <a:solidFill>
                  <a:schemeClr val="bg1"/>
                </a:solidFill>
                <a:effectLst>
                  <a:outerShdw blurRad="50800" dist="38100" dir="8100000" algn="tr" rotWithShape="0">
                    <a:prstClr val="black">
                      <a:alpha val="40000"/>
                    </a:prstClr>
                  </a:outerShdw>
                </a:effectLst>
              </a:rPr>
              <a:t>11  For no man can lay a foundation other than the one which is laid, which is Jesus Christ. </a:t>
            </a:r>
          </a:p>
          <a:p>
            <a:pPr marL="0" indent="0">
              <a:buNone/>
            </a:pPr>
            <a:r>
              <a:rPr lang="en-US" sz="4000" dirty="0">
                <a:solidFill>
                  <a:schemeClr val="bg1"/>
                </a:solidFill>
                <a:effectLst>
                  <a:outerShdw blurRad="50800" dist="38100" dir="8100000" algn="tr" rotWithShape="0">
                    <a:prstClr val="black">
                      <a:alpha val="40000"/>
                    </a:prstClr>
                  </a:outerShdw>
                </a:effectLst>
              </a:rPr>
              <a:t>12  Now if any man builds on the foundation with </a:t>
            </a:r>
            <a:r>
              <a:rPr lang="en-US" sz="4000" dirty="0">
                <a:solidFill>
                  <a:srgbClr val="FFFF00"/>
                </a:solidFill>
                <a:effectLst>
                  <a:outerShdw blurRad="50800" dist="38100" dir="8100000" algn="tr" rotWithShape="0">
                    <a:prstClr val="black">
                      <a:alpha val="40000"/>
                    </a:prstClr>
                  </a:outerShdw>
                </a:effectLst>
              </a:rPr>
              <a:t>gold, silver, precious stones</a:t>
            </a:r>
            <a:r>
              <a:rPr lang="en-US" sz="4000" dirty="0">
                <a:solidFill>
                  <a:schemeClr val="bg1"/>
                </a:solidFill>
                <a:effectLst>
                  <a:outerShdw blurRad="50800" dist="38100" dir="8100000" algn="tr" rotWithShape="0">
                    <a:prstClr val="black">
                      <a:alpha val="40000"/>
                    </a:prstClr>
                  </a:outerShdw>
                </a:effectLst>
              </a:rPr>
              <a:t>, </a:t>
            </a:r>
            <a:r>
              <a:rPr lang="en-US" sz="4000" dirty="0">
                <a:solidFill>
                  <a:srgbClr val="FFFF00"/>
                </a:solidFill>
                <a:effectLst>
                  <a:outerShdw blurRad="50800" dist="38100" dir="8100000" algn="tr" rotWithShape="0">
                    <a:prstClr val="black">
                      <a:alpha val="40000"/>
                    </a:prstClr>
                  </a:outerShdw>
                </a:effectLst>
              </a:rPr>
              <a:t>wood, hay, straw, </a:t>
            </a:r>
          </a:p>
          <a:p>
            <a:pPr marL="0" indent="0">
              <a:buNone/>
            </a:pPr>
            <a:r>
              <a:rPr lang="en-US" sz="4000" dirty="0">
                <a:solidFill>
                  <a:schemeClr val="bg1"/>
                </a:solidFill>
                <a:effectLst>
                  <a:outerShdw blurRad="50800" dist="38100" dir="8100000" algn="tr" rotWithShape="0">
                    <a:prstClr val="black">
                      <a:alpha val="40000"/>
                    </a:prstClr>
                  </a:outerShdw>
                </a:effectLst>
              </a:rPr>
              <a:t>13  each man’s work will become evident; for the day will show it because it is to be revealed with fire, and the fire itself will test the quality of each man’s work. </a:t>
            </a:r>
          </a:p>
          <a:p>
            <a:pPr marL="0" indent="0">
              <a:buNone/>
            </a:pPr>
            <a:r>
              <a:rPr lang="en-US" sz="4000" dirty="0">
                <a:solidFill>
                  <a:schemeClr val="bg1"/>
                </a:solidFill>
                <a:effectLst>
                  <a:outerShdw blurRad="50800" dist="38100" dir="8100000" algn="tr" rotWithShape="0">
                    <a:prstClr val="black">
                      <a:alpha val="40000"/>
                    </a:prstClr>
                  </a:outerShdw>
                </a:effectLst>
              </a:rPr>
              <a:t>14  If any man’s work which he has built on it remains, he will receive a reward. </a:t>
            </a:r>
          </a:p>
          <a:p>
            <a:pPr marL="0" indent="0">
              <a:buNone/>
            </a:pPr>
            <a:r>
              <a:rPr lang="en-US" sz="4000" dirty="0">
                <a:solidFill>
                  <a:schemeClr val="bg1"/>
                </a:solidFill>
                <a:effectLst>
                  <a:outerShdw blurRad="50800" dist="38100" dir="8100000" algn="tr" rotWithShape="0">
                    <a:prstClr val="black">
                      <a:alpha val="40000"/>
                    </a:prstClr>
                  </a:outerShdw>
                </a:effectLst>
              </a:rPr>
              <a:t>15  If any man’s work is burned up, he will suffer loss; but he himself will be saved, yet so as through fire. </a:t>
            </a:r>
          </a:p>
          <a:p>
            <a:endParaRPr lang="en-US" sz="4000" dirty="0">
              <a:solidFill>
                <a:schemeClr val="bg1"/>
              </a:solidFill>
              <a:effectLst>
                <a:outerShdw blurRad="50800" dist="38100" dir="8100000" algn="tr" rotWithShape="0">
                  <a:prstClr val="black">
                    <a:alpha val="40000"/>
                  </a:prstClr>
                </a:outerShdw>
              </a:effectLst>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1 Corinthians 3:10-15</a:t>
            </a:r>
          </a:p>
        </p:txBody>
      </p:sp>
    </p:spTree>
    <p:extLst>
      <p:ext uri="{BB962C8B-B14F-4D97-AF65-F5344CB8AC3E}">
        <p14:creationId xmlns:p14="http://schemas.microsoft.com/office/powerpoint/2010/main" val="1514314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9F187DC-8F3A-3FCC-3CB1-48FE7645B1CF}"/>
              </a:ext>
            </a:extLst>
          </p:cNvPr>
          <p:cNvSpPr>
            <a:spLocks noChangeArrowheads="1"/>
          </p:cNvSpPr>
          <p:nvPr/>
        </p:nvSpPr>
        <p:spPr bwMode="auto">
          <a:xfrm>
            <a:off x="609599" y="533400"/>
            <a:ext cx="1137036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dirty="0">
                <a:solidFill>
                  <a:schemeClr val="bg1"/>
                </a:solidFill>
                <a:latin typeface="Corbel" panose="020B0503020204020204" pitchFamily="34" charset="0"/>
              </a:rPr>
              <a:t>“The judgment seat of Christ might be compared to a commencement ceremony. At graduation there is some measure of disappointment and remorse that one did not do better and work harder. However, at such an event the overwhelming emotion is joy, not remorse. The graduates do not leave the auditorium weeping because they did not earn better grades. Rather, they are thankful that they have been graduated, and they are grateful for what they did achieve. </a:t>
            </a:r>
            <a:r>
              <a:rPr lang="en-US" altLang="en-US" b="1" u="sng" dirty="0">
                <a:solidFill>
                  <a:schemeClr val="bg1"/>
                </a:solidFill>
                <a:latin typeface="Corbel" panose="020B0503020204020204" pitchFamily="34" charset="0"/>
              </a:rPr>
              <a:t>To overdo the sorrow aspect of the judgment seat of Christ is to make heaven hell. To under do the sorrow aspect is to make faithfulness inconsequential.</a:t>
            </a:r>
            <a:r>
              <a:rPr lang="en-US" altLang="en-US" dirty="0">
                <a:solidFill>
                  <a:schemeClr val="bg1"/>
                </a:solidFill>
                <a:latin typeface="Corbel" panose="020B0503020204020204" pitchFamily="34" charset="0"/>
              </a:rPr>
              <a:t>” </a:t>
            </a:r>
          </a:p>
        </p:txBody>
      </p:sp>
      <p:sp>
        <p:nvSpPr>
          <p:cNvPr id="3" name="TextBox 4">
            <a:extLst>
              <a:ext uri="{FF2B5EF4-FFF2-40B4-BE49-F238E27FC236}">
                <a16:creationId xmlns:a16="http://schemas.microsoft.com/office/drawing/2014/main" id="{ADF6D3B3-CAC5-284E-D707-4236A4C90697}"/>
              </a:ext>
            </a:extLst>
          </p:cNvPr>
          <p:cNvSpPr txBox="1">
            <a:spLocks noChangeArrowheads="1"/>
          </p:cNvSpPr>
          <p:nvPr/>
        </p:nvSpPr>
        <p:spPr bwMode="auto">
          <a:xfrm>
            <a:off x="609599" y="6425720"/>
            <a:ext cx="11057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800" dirty="0">
                <a:solidFill>
                  <a:schemeClr val="bg1"/>
                </a:solidFill>
                <a:latin typeface="Corbel" panose="020B0503020204020204" pitchFamily="34" charset="0"/>
              </a:rPr>
              <a:t>Samuel Hoyt, “The Judgment Seat of Christ in Theological Perspective,” Part 2, </a:t>
            </a:r>
            <a:r>
              <a:rPr lang="en-US" altLang="en-US" sz="1800" i="1" dirty="0">
                <a:solidFill>
                  <a:schemeClr val="bg1"/>
                </a:solidFill>
                <a:latin typeface="Corbel" panose="020B0503020204020204" pitchFamily="34" charset="0"/>
              </a:rPr>
              <a:t>Bibliotheca Sacra</a:t>
            </a:r>
            <a:r>
              <a:rPr lang="en-US" altLang="en-US" sz="1800" dirty="0">
                <a:solidFill>
                  <a:schemeClr val="bg1"/>
                </a:solidFill>
                <a:latin typeface="Corbel" panose="020B0503020204020204" pitchFamily="34" charset="0"/>
              </a:rPr>
              <a:t>, electronic media.</a:t>
            </a:r>
          </a:p>
        </p:txBody>
      </p:sp>
    </p:spTree>
    <p:extLst>
      <p:ext uri="{BB962C8B-B14F-4D97-AF65-F5344CB8AC3E}">
        <p14:creationId xmlns:p14="http://schemas.microsoft.com/office/powerpoint/2010/main" val="4154300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200" y="2002974"/>
            <a:ext cx="10515600" cy="4439570"/>
          </a:xfrm>
        </p:spPr>
        <p:txBody>
          <a:bodyPr>
            <a:normAutofit/>
          </a:bodyPr>
          <a:lstStyle/>
          <a:p>
            <a:pPr marL="0" indent="0">
              <a:buNone/>
            </a:pPr>
            <a:r>
              <a:rPr lang="en-US" sz="4000" dirty="0">
                <a:solidFill>
                  <a:schemeClr val="bg1"/>
                </a:solidFill>
                <a:effectLst>
                  <a:outerShdw blurRad="50800" dist="38100" dir="8100000" algn="tr" rotWithShape="0">
                    <a:prstClr val="black">
                      <a:alpha val="40000"/>
                    </a:prstClr>
                  </a:outerShdw>
                </a:effectLst>
              </a:rPr>
              <a:t>Therefore do not go on passing judgment before the time, but wait</a:t>
            </a:r>
            <a:r>
              <a:rPr lang="en-US" sz="4000" dirty="0">
                <a:solidFill>
                  <a:srgbClr val="FFFF00"/>
                </a:solidFill>
                <a:effectLst>
                  <a:outerShdw blurRad="50800" dist="38100" dir="8100000" algn="tr" rotWithShape="0">
                    <a:prstClr val="black">
                      <a:alpha val="40000"/>
                    </a:prstClr>
                  </a:outerShdw>
                </a:effectLst>
              </a:rPr>
              <a:t> until the Lord comes </a:t>
            </a:r>
            <a:r>
              <a:rPr lang="en-US" sz="4000" dirty="0">
                <a:solidFill>
                  <a:schemeClr val="bg1"/>
                </a:solidFill>
                <a:effectLst>
                  <a:outerShdw blurRad="50800" dist="38100" dir="8100000" algn="tr" rotWithShape="0">
                    <a:prstClr val="black">
                      <a:alpha val="40000"/>
                    </a:prstClr>
                  </a:outerShdw>
                </a:effectLst>
              </a:rPr>
              <a:t>who will both bring to light the things hidden in the darkness and disclose the motives of men’s hearts; and then </a:t>
            </a:r>
            <a:r>
              <a:rPr lang="en-US" sz="4000" dirty="0">
                <a:solidFill>
                  <a:srgbClr val="FFFF00"/>
                </a:solidFill>
                <a:effectLst>
                  <a:outerShdw blurRad="50800" dist="38100" dir="8100000" algn="tr" rotWithShape="0">
                    <a:prstClr val="black">
                      <a:alpha val="40000"/>
                    </a:prstClr>
                  </a:outerShdw>
                </a:effectLst>
              </a:rPr>
              <a:t>each man’s praise will come to him from God.</a:t>
            </a:r>
          </a:p>
          <a:p>
            <a:endParaRPr lang="en-US" sz="4000" dirty="0">
              <a:solidFill>
                <a:schemeClr val="bg1"/>
              </a:solidFill>
              <a:effectLst>
                <a:outerShdw blurRad="50800" dist="38100" dir="8100000" algn="tr" rotWithShape="0">
                  <a:prstClr val="black">
                    <a:alpha val="40000"/>
                  </a:prstClr>
                </a:outerShdw>
              </a:effectLst>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1 Corinthians 4:5</a:t>
            </a:r>
          </a:p>
        </p:txBody>
      </p:sp>
    </p:spTree>
    <p:extLst>
      <p:ext uri="{BB962C8B-B14F-4D97-AF65-F5344CB8AC3E}">
        <p14:creationId xmlns:p14="http://schemas.microsoft.com/office/powerpoint/2010/main" val="1515312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00B2F2E0-A322-F2B0-B8E1-D97FEE3933A0}"/>
              </a:ext>
            </a:extLst>
          </p:cNvPr>
          <p:cNvGraphicFramePr>
            <a:graphicFrameLocks/>
          </p:cNvGraphicFramePr>
          <p:nvPr>
            <p:extLst>
              <p:ext uri="{D42A27DB-BD31-4B8C-83A1-F6EECF244321}">
                <p14:modId xmlns:p14="http://schemas.microsoft.com/office/powerpoint/2010/main" val="71137063"/>
              </p:ext>
            </p:extLst>
          </p:nvPr>
        </p:nvGraphicFramePr>
        <p:xfrm>
          <a:off x="0" y="915658"/>
          <a:ext cx="12191999" cy="5942342"/>
        </p:xfrm>
        <a:graphic>
          <a:graphicData uri="http://schemas.openxmlformats.org/drawingml/2006/table">
            <a:tbl>
              <a:tblPr firstRow="1" bandRow="1">
                <a:tableStyleId>{21E4AEA4-8DFA-4A89-87EB-49C32662AFE0}</a:tableStyleId>
              </a:tblPr>
              <a:tblGrid>
                <a:gridCol w="4600754">
                  <a:extLst>
                    <a:ext uri="{9D8B030D-6E8A-4147-A177-3AD203B41FA5}">
                      <a16:colId xmlns:a16="http://schemas.microsoft.com/office/drawing/2014/main" val="20000"/>
                    </a:ext>
                  </a:extLst>
                </a:gridCol>
                <a:gridCol w="2760453">
                  <a:extLst>
                    <a:ext uri="{9D8B030D-6E8A-4147-A177-3AD203B41FA5}">
                      <a16:colId xmlns:a16="http://schemas.microsoft.com/office/drawing/2014/main" val="20001"/>
                    </a:ext>
                  </a:extLst>
                </a:gridCol>
                <a:gridCol w="4830792">
                  <a:extLst>
                    <a:ext uri="{9D8B030D-6E8A-4147-A177-3AD203B41FA5}">
                      <a16:colId xmlns:a16="http://schemas.microsoft.com/office/drawing/2014/main" val="20002"/>
                    </a:ext>
                  </a:extLst>
                </a:gridCol>
              </a:tblGrid>
              <a:tr h="599185">
                <a:tc>
                  <a:txBody>
                    <a:bodyPr/>
                    <a:lstStyle/>
                    <a:p>
                      <a:pPr algn="ctr"/>
                      <a:r>
                        <a:rPr lang="en-US" sz="2800" dirty="0"/>
                        <a:t>Crown</a:t>
                      </a:r>
                    </a:p>
                  </a:txBody>
                  <a:tcPr/>
                </a:tc>
                <a:tc>
                  <a:txBody>
                    <a:bodyPr/>
                    <a:lstStyle/>
                    <a:p>
                      <a:pPr algn="ctr"/>
                      <a:r>
                        <a:rPr lang="en-US" sz="2800" dirty="0"/>
                        <a:t>Reference</a:t>
                      </a:r>
                    </a:p>
                  </a:txBody>
                  <a:tcPr/>
                </a:tc>
                <a:tc>
                  <a:txBody>
                    <a:bodyPr/>
                    <a:lstStyle/>
                    <a:p>
                      <a:pPr algn="ctr"/>
                      <a:r>
                        <a:rPr lang="en-US" sz="2800" dirty="0"/>
                        <a:t>Description</a:t>
                      </a:r>
                      <a:r>
                        <a:rPr lang="en-US" sz="2800" baseline="0" dirty="0"/>
                        <a:t> </a:t>
                      </a:r>
                      <a:endParaRPr lang="en-US" sz="2800" dirty="0"/>
                    </a:p>
                  </a:txBody>
                  <a:tcPr/>
                </a:tc>
                <a:extLst>
                  <a:ext uri="{0D108BD9-81ED-4DB2-BD59-A6C34878D82A}">
                    <a16:rowId xmlns:a16="http://schemas.microsoft.com/office/drawing/2014/main" val="10000"/>
                  </a:ext>
                </a:extLst>
              </a:tr>
              <a:tr h="716102">
                <a:tc>
                  <a:txBody>
                    <a:bodyPr/>
                    <a:lstStyle/>
                    <a:p>
                      <a:r>
                        <a:rPr lang="en-US" sz="2400" b="1" dirty="0"/>
                        <a:t>The Incorruptible Crown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1 Cor. 9:24,25</a:t>
                      </a:r>
                    </a:p>
                    <a:p>
                      <a:endParaRPr lang="en-US" sz="2400" dirty="0"/>
                    </a:p>
                  </a:txBody>
                  <a:tcPr/>
                </a:tc>
                <a:tc>
                  <a:txBody>
                    <a:bodyPr/>
                    <a:lstStyle/>
                    <a:p>
                      <a:r>
                        <a:rPr lang="en-US" sz="2400" dirty="0"/>
                        <a:t>For</a:t>
                      </a:r>
                      <a:r>
                        <a:rPr lang="en-US" sz="2400" baseline="0" dirty="0"/>
                        <a:t> the one who masters the old nature</a:t>
                      </a:r>
                      <a:endParaRPr lang="en-US" sz="2400" dirty="0"/>
                    </a:p>
                  </a:txBody>
                  <a:tcPr/>
                </a:tc>
                <a:extLst>
                  <a:ext uri="{0D108BD9-81ED-4DB2-BD59-A6C34878D82A}">
                    <a16:rowId xmlns:a16="http://schemas.microsoft.com/office/drawing/2014/main" val="10001"/>
                  </a:ext>
                </a:extLst>
              </a:tr>
              <a:tr h="1017618">
                <a:tc>
                  <a:txBody>
                    <a:bodyPr/>
                    <a:lstStyle/>
                    <a:p>
                      <a:r>
                        <a:rPr lang="en-US" sz="2400" b="1" dirty="0"/>
                        <a:t>The crown of rejoicing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1 Thess. 2:19</a:t>
                      </a:r>
                      <a:r>
                        <a:rPr lang="en-US" sz="2400" baseline="0" dirty="0"/>
                        <a:t> – </a:t>
                      </a:r>
                      <a:r>
                        <a:rPr lang="en-US" sz="2400" dirty="0"/>
                        <a:t>20;</a:t>
                      </a:r>
                      <a:r>
                        <a:rPr lang="en-US" sz="2400" baseline="0" dirty="0"/>
                        <a:t> </a:t>
                      </a:r>
                      <a:r>
                        <a:rPr lang="en-US" sz="2400" dirty="0"/>
                        <a:t>Dan 12:3</a:t>
                      </a:r>
                    </a:p>
                    <a:p>
                      <a:endParaRPr lang="en-US" sz="2400" dirty="0"/>
                    </a:p>
                  </a:txBody>
                  <a:tcPr/>
                </a:tc>
                <a:tc>
                  <a:txBody>
                    <a:bodyPr/>
                    <a:lstStyle/>
                    <a:p>
                      <a:r>
                        <a:rPr lang="en-US" sz="2400" dirty="0"/>
                        <a:t>For the one who leads people</a:t>
                      </a:r>
                      <a:r>
                        <a:rPr lang="en-US" sz="2400" baseline="0" dirty="0"/>
                        <a:t> to Christ</a:t>
                      </a:r>
                      <a:endParaRPr lang="en-US" sz="2400" dirty="0"/>
                    </a:p>
                  </a:txBody>
                  <a:tcPr/>
                </a:tc>
                <a:extLst>
                  <a:ext uri="{0D108BD9-81ED-4DB2-BD59-A6C34878D82A}">
                    <a16:rowId xmlns:a16="http://schemas.microsoft.com/office/drawing/2014/main" val="10002"/>
                  </a:ext>
                </a:extLst>
              </a:tr>
              <a:tr h="1017618">
                <a:tc>
                  <a:txBody>
                    <a:bodyPr/>
                    <a:lstStyle/>
                    <a:p>
                      <a:r>
                        <a:rPr lang="en-US" sz="2400" b="1" dirty="0"/>
                        <a:t>The crown of life (or</a:t>
                      </a:r>
                      <a:r>
                        <a:rPr lang="en-US" sz="2400" b="1" baseline="0" dirty="0"/>
                        <a:t> crown of Martyrs – Rev 2:8-11)</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James 1:12</a:t>
                      </a:r>
                    </a:p>
                    <a:p>
                      <a:endParaRPr lang="en-US" sz="2400" dirty="0"/>
                    </a:p>
                  </a:txBody>
                  <a:tcPr/>
                </a:tc>
                <a:tc>
                  <a:txBody>
                    <a:bodyPr/>
                    <a:lstStyle/>
                    <a:p>
                      <a:r>
                        <a:rPr lang="en-US" sz="2400" dirty="0"/>
                        <a:t>For those who endure trials, tribulations, and severe suffering, even unto death</a:t>
                      </a:r>
                    </a:p>
                  </a:txBody>
                  <a:tcPr/>
                </a:tc>
                <a:extLst>
                  <a:ext uri="{0D108BD9-81ED-4DB2-BD59-A6C34878D82A}">
                    <a16:rowId xmlns:a16="http://schemas.microsoft.com/office/drawing/2014/main" val="10003"/>
                  </a:ext>
                </a:extLst>
              </a:tr>
              <a:tr h="1319797">
                <a:tc>
                  <a:txBody>
                    <a:bodyPr/>
                    <a:lstStyle/>
                    <a:p>
                      <a:r>
                        <a:rPr lang="en-US" sz="2400" b="1" dirty="0"/>
                        <a:t> The crown of righteousness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2 Tim. 4:8</a:t>
                      </a:r>
                    </a:p>
                    <a:p>
                      <a:endParaRPr lang="en-US" sz="2400" dirty="0"/>
                    </a:p>
                  </a:txBody>
                  <a:tcPr/>
                </a:tc>
                <a:tc>
                  <a:txBody>
                    <a:bodyPr/>
                    <a:lstStyle/>
                    <a:p>
                      <a:r>
                        <a:rPr lang="en-US" sz="2400" dirty="0"/>
                        <a:t>For those who love and anxiously wait and look forward to the day of His return</a:t>
                      </a:r>
                      <a:r>
                        <a:rPr lang="en-US" sz="2400" baseline="0" dirty="0"/>
                        <a:t> at the Rapture.</a:t>
                      </a:r>
                      <a:endParaRPr lang="en-US" sz="2400" dirty="0"/>
                    </a:p>
                  </a:txBody>
                  <a:tcPr/>
                </a:tc>
                <a:extLst>
                  <a:ext uri="{0D108BD9-81ED-4DB2-BD59-A6C34878D82A}">
                    <a16:rowId xmlns:a16="http://schemas.microsoft.com/office/drawing/2014/main" val="10004"/>
                  </a:ext>
                </a:extLst>
              </a:tr>
              <a:tr h="716102">
                <a:tc>
                  <a:txBody>
                    <a:bodyPr/>
                    <a:lstStyle/>
                    <a:p>
                      <a:r>
                        <a:rPr lang="en-US" sz="2400" b="1" dirty="0"/>
                        <a:t>The crown of glory</a:t>
                      </a:r>
                    </a:p>
                  </a:txBody>
                  <a:tcPr/>
                </a:tc>
                <a:tc>
                  <a:txBody>
                    <a:bodyPr/>
                    <a:lstStyle/>
                    <a:p>
                      <a:r>
                        <a:rPr lang="en-US" sz="2400" dirty="0"/>
                        <a:t>1 Pet. 5:1</a:t>
                      </a:r>
                      <a:r>
                        <a:rPr lang="en-US" sz="2400" baseline="0" dirty="0"/>
                        <a:t> – </a:t>
                      </a:r>
                      <a:r>
                        <a:rPr lang="en-US" sz="2400" dirty="0"/>
                        <a:t>4 </a:t>
                      </a:r>
                    </a:p>
                  </a:txBody>
                  <a:tcPr/>
                </a:tc>
                <a:tc>
                  <a:txBody>
                    <a:bodyPr/>
                    <a:lstStyle/>
                    <a:p>
                      <a:r>
                        <a:rPr lang="en-US" sz="2400" dirty="0"/>
                        <a:t>For those who faithfully teach the flock. </a:t>
                      </a:r>
                    </a:p>
                  </a:txBody>
                  <a:tcPr/>
                </a:tc>
                <a:extLst>
                  <a:ext uri="{0D108BD9-81ED-4DB2-BD59-A6C34878D82A}">
                    <a16:rowId xmlns:a16="http://schemas.microsoft.com/office/drawing/2014/main" val="10005"/>
                  </a:ext>
                </a:extLst>
              </a:tr>
            </a:tbl>
          </a:graphicData>
        </a:graphic>
      </p:graphicFrame>
      <p:sp>
        <p:nvSpPr>
          <p:cNvPr id="3" name="Title 2">
            <a:extLst>
              <a:ext uri="{FF2B5EF4-FFF2-40B4-BE49-F238E27FC236}">
                <a16:creationId xmlns:a16="http://schemas.microsoft.com/office/drawing/2014/main" id="{9990D0F6-A9AB-3600-E525-F24521C78B23}"/>
              </a:ext>
            </a:extLst>
          </p:cNvPr>
          <p:cNvSpPr txBox="1">
            <a:spLocks/>
          </p:cNvSpPr>
          <p:nvPr/>
        </p:nvSpPr>
        <p:spPr>
          <a:xfrm>
            <a:off x="2217867" y="107642"/>
            <a:ext cx="7756263" cy="1054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rPr>
              <a:t>Crowns found in the Bible</a:t>
            </a:r>
          </a:p>
        </p:txBody>
      </p:sp>
    </p:spTree>
    <p:extLst>
      <p:ext uri="{BB962C8B-B14F-4D97-AF65-F5344CB8AC3E}">
        <p14:creationId xmlns:p14="http://schemas.microsoft.com/office/powerpoint/2010/main" val="1186793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199" y="1783980"/>
            <a:ext cx="10515600" cy="4439570"/>
          </a:xfrm>
        </p:spPr>
        <p:txBody>
          <a:bodyPr>
            <a:normAutofit/>
          </a:bodyPr>
          <a:lstStyle/>
          <a:p>
            <a:pPr marL="0" indent="0">
              <a:buNone/>
            </a:pPr>
            <a:r>
              <a:rPr lang="en-US" sz="4000" dirty="0">
                <a:solidFill>
                  <a:schemeClr val="bg1"/>
                </a:solidFill>
                <a:effectLst>
                  <a:outerShdw blurRad="50800" dist="38100" dir="8100000" algn="tr" rotWithShape="0">
                    <a:prstClr val="black">
                      <a:alpha val="40000"/>
                    </a:prstClr>
                  </a:outerShdw>
                </a:effectLst>
              </a:rPr>
              <a:t>And without faith it is impossible to please Him, for he who comes to God must believe that He is and that </a:t>
            </a:r>
            <a:r>
              <a:rPr lang="en-US" sz="4000" dirty="0">
                <a:solidFill>
                  <a:srgbClr val="FFFF00"/>
                </a:solidFill>
                <a:effectLst>
                  <a:outerShdw blurRad="50800" dist="38100" dir="8100000" algn="tr" rotWithShape="0">
                    <a:prstClr val="black">
                      <a:alpha val="40000"/>
                    </a:prstClr>
                  </a:outerShdw>
                </a:effectLst>
              </a:rPr>
              <a:t>He is a rewarder of those who seek Him. </a:t>
            </a:r>
          </a:p>
          <a:p>
            <a:endParaRPr lang="en-US" sz="4000" dirty="0">
              <a:solidFill>
                <a:schemeClr val="bg1"/>
              </a:solidFill>
              <a:effectLst>
                <a:outerShdw blurRad="50800" dist="38100" dir="8100000" algn="tr" rotWithShape="0">
                  <a:prstClr val="black">
                    <a:alpha val="40000"/>
                  </a:prstClr>
                </a:outerShdw>
              </a:effectLst>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Hebrews 11:6</a:t>
            </a:r>
          </a:p>
        </p:txBody>
      </p:sp>
    </p:spTree>
    <p:extLst>
      <p:ext uri="{BB962C8B-B14F-4D97-AF65-F5344CB8AC3E}">
        <p14:creationId xmlns:p14="http://schemas.microsoft.com/office/powerpoint/2010/main" val="3230488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384E-CF4C-DA46-5D4B-1849CEF96676}"/>
              </a:ext>
            </a:extLst>
          </p:cNvPr>
          <p:cNvSpPr>
            <a:spLocks noGrp="1"/>
          </p:cNvSpPr>
          <p:nvPr>
            <p:ph type="title"/>
          </p:nvPr>
        </p:nvSpPr>
        <p:spPr/>
        <p:txBody>
          <a:bodyPr/>
          <a:lstStyle/>
          <a:p>
            <a:r>
              <a:rPr lang="en-US" b="1" dirty="0">
                <a:solidFill>
                  <a:schemeClr val="bg1"/>
                </a:solidFill>
              </a:rPr>
              <a:t>6 Questions About the Bema Seat of Christ</a:t>
            </a:r>
          </a:p>
        </p:txBody>
      </p:sp>
      <p:pic>
        <p:nvPicPr>
          <p:cNvPr id="4" name="Picture 3">
            <a:extLst>
              <a:ext uri="{FF2B5EF4-FFF2-40B4-BE49-F238E27FC236}">
                <a16:creationId xmlns:a16="http://schemas.microsoft.com/office/drawing/2014/main" id="{1FB59BCD-574D-2482-C659-7BDC6A3A3F5A}"/>
              </a:ext>
            </a:extLst>
          </p:cNvPr>
          <p:cNvPicPr>
            <a:picLocks noChangeAspect="1"/>
          </p:cNvPicPr>
          <p:nvPr/>
        </p:nvPicPr>
        <p:blipFill>
          <a:blip r:embed="rId2">
            <a:alphaModFix amt="56000"/>
          </a:blip>
          <a:stretch>
            <a:fillRect/>
          </a:stretch>
        </p:blipFill>
        <p:spPr>
          <a:xfrm>
            <a:off x="3648891" y="1819987"/>
            <a:ext cx="7286897" cy="3908565"/>
          </a:xfrm>
          <a:prstGeom prst="rect">
            <a:avLst/>
          </a:prstGeom>
          <a:effectLst>
            <a:softEdge rad="355600"/>
          </a:effectLst>
        </p:spPr>
      </p:pic>
      <p:sp>
        <p:nvSpPr>
          <p:cNvPr id="6" name="TextBox 5">
            <a:extLst>
              <a:ext uri="{FF2B5EF4-FFF2-40B4-BE49-F238E27FC236}">
                <a16:creationId xmlns:a16="http://schemas.microsoft.com/office/drawing/2014/main" id="{BC5383D2-3E11-DD30-3D21-5C16F042D024}"/>
              </a:ext>
            </a:extLst>
          </p:cNvPr>
          <p:cNvSpPr txBox="1"/>
          <p:nvPr/>
        </p:nvSpPr>
        <p:spPr>
          <a:xfrm>
            <a:off x="600892" y="6486556"/>
            <a:ext cx="12192000" cy="307777"/>
          </a:xfrm>
          <a:prstGeom prst="rect">
            <a:avLst/>
          </a:prstGeom>
          <a:noFill/>
        </p:spPr>
        <p:txBody>
          <a:bodyPr wrap="square">
            <a:spAutoFit/>
          </a:bodyPr>
          <a:lstStyle/>
          <a:p>
            <a:r>
              <a:rPr lang="en-US" sz="1400" dirty="0">
                <a:solidFill>
                  <a:schemeClr val="bg1">
                    <a:lumMod val="85000"/>
                  </a:schemeClr>
                </a:solidFill>
              </a:rPr>
              <a:t>Outline adapted from Mark Hitchcock, The End: A Complete Overview of Bible Prophecy and the End of Days (Carol Stream, IL: Tyndale, 2012), 207-217.</a:t>
            </a:r>
          </a:p>
        </p:txBody>
      </p:sp>
      <p:sp>
        <p:nvSpPr>
          <p:cNvPr id="3" name="Content Placeholder 2">
            <a:extLst>
              <a:ext uri="{FF2B5EF4-FFF2-40B4-BE49-F238E27FC236}">
                <a16:creationId xmlns:a16="http://schemas.microsoft.com/office/drawing/2014/main" id="{989A2DA9-78D0-CA66-F073-90EB3D10004B}"/>
              </a:ext>
            </a:extLst>
          </p:cNvPr>
          <p:cNvSpPr>
            <a:spLocks noGrp="1"/>
          </p:cNvSpPr>
          <p:nvPr>
            <p:ph idx="1"/>
          </p:nvPr>
        </p:nvSpPr>
        <p:spPr>
          <a:xfrm>
            <a:off x="838200" y="1766415"/>
            <a:ext cx="10515600" cy="4531632"/>
          </a:xfrm>
        </p:spPr>
        <p:txBody>
          <a:bodyPr>
            <a:normAutofit/>
          </a:bodyPr>
          <a:lstStyle/>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Who?</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What?</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When?</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Where?</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Why?</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How?</a:t>
            </a:r>
          </a:p>
        </p:txBody>
      </p:sp>
    </p:spTree>
    <p:extLst>
      <p:ext uri="{BB962C8B-B14F-4D97-AF65-F5344CB8AC3E}">
        <p14:creationId xmlns:p14="http://schemas.microsoft.com/office/powerpoint/2010/main" val="2276281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200" y="2309101"/>
            <a:ext cx="10515600" cy="3776389"/>
          </a:xfrm>
        </p:spPr>
        <p:txBody>
          <a:bodyPr>
            <a:normAutofit/>
          </a:bodyPr>
          <a:lstStyle/>
          <a:p>
            <a:pPr marL="0" indent="0">
              <a:buNone/>
            </a:pPr>
            <a:r>
              <a:rPr lang="en-US" sz="3600" dirty="0">
                <a:solidFill>
                  <a:schemeClr val="bg1"/>
                </a:solidFill>
              </a:rPr>
              <a:t>9     Therefore we also have as our ambition, whether at home or absent, to be pleasing to Him. </a:t>
            </a:r>
          </a:p>
          <a:p>
            <a:pPr marL="0" indent="0">
              <a:buNone/>
            </a:pPr>
            <a:r>
              <a:rPr lang="en-US" sz="3600" dirty="0">
                <a:solidFill>
                  <a:schemeClr val="bg1"/>
                </a:solidFill>
              </a:rPr>
              <a:t>10     For we must all appear before the judgment seat of Christ, so that each one may be recompensed for his deeds in the body, according to what he has done, whether good or bad. </a:t>
            </a:r>
          </a:p>
          <a:p>
            <a:endParaRPr lang="en-US" sz="3600" dirty="0">
              <a:solidFill>
                <a:schemeClr val="bg1"/>
              </a:solidFill>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2 Corinthians 5:9-10 (NASB)</a:t>
            </a:r>
          </a:p>
        </p:txBody>
      </p:sp>
    </p:spTree>
    <p:extLst>
      <p:ext uri="{BB962C8B-B14F-4D97-AF65-F5344CB8AC3E}">
        <p14:creationId xmlns:p14="http://schemas.microsoft.com/office/powerpoint/2010/main" val="3075889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353D40-55F7-034A-3EA4-DA48952FB66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EEBD870-2F4F-953D-3C4E-D180F6649BBB}"/>
              </a:ext>
            </a:extLst>
          </p:cNvPr>
          <p:cNvPicPr>
            <a:picLocks noChangeAspect="1"/>
          </p:cNvPicPr>
          <p:nvPr/>
        </p:nvPicPr>
        <p:blipFill rotWithShape="1">
          <a:blip r:embed="rId2">
            <a:alphaModFix amt="46000"/>
          </a:blip>
          <a:srcRect t="9578" b="15657"/>
          <a:stretch/>
        </p:blipFill>
        <p:spPr>
          <a:xfrm>
            <a:off x="0" y="-1"/>
            <a:ext cx="12192000" cy="6858001"/>
          </a:xfrm>
          <a:prstGeom prst="rect">
            <a:avLst/>
          </a:prstGeom>
          <a:effectLst>
            <a:outerShdw blurRad="50800" dist="50800" dir="5400000" algn="ctr" rotWithShape="0">
              <a:srgbClr val="000000"/>
            </a:outerShdw>
          </a:effectLst>
        </p:spPr>
      </p:pic>
      <p:sp>
        <p:nvSpPr>
          <p:cNvPr id="3" name="Title 1">
            <a:extLst>
              <a:ext uri="{FF2B5EF4-FFF2-40B4-BE49-F238E27FC236}">
                <a16:creationId xmlns:a16="http://schemas.microsoft.com/office/drawing/2014/main" id="{CB30B5AF-3E45-A7D3-ECD2-BEF50B55A3DA}"/>
              </a:ext>
            </a:extLst>
          </p:cNvPr>
          <p:cNvSpPr txBox="1">
            <a:spLocks/>
          </p:cNvSpPr>
          <p:nvPr/>
        </p:nvSpPr>
        <p:spPr>
          <a:xfrm>
            <a:off x="838199" y="26591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Preparation for the Bema Seat of Christ</a:t>
            </a:r>
          </a:p>
        </p:txBody>
      </p:sp>
      <p:sp>
        <p:nvSpPr>
          <p:cNvPr id="4" name="Content Placeholder 1">
            <a:extLst>
              <a:ext uri="{FF2B5EF4-FFF2-40B4-BE49-F238E27FC236}">
                <a16:creationId xmlns:a16="http://schemas.microsoft.com/office/drawing/2014/main" id="{B3828F18-AAEF-96A4-5B80-E774E334ECD8}"/>
              </a:ext>
            </a:extLst>
          </p:cNvPr>
          <p:cNvSpPr txBox="1">
            <a:spLocks/>
          </p:cNvSpPr>
          <p:nvPr/>
        </p:nvSpPr>
        <p:spPr>
          <a:xfrm>
            <a:off x="699247" y="1093695"/>
            <a:ext cx="11042179" cy="545950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lt"/>
              <a:buAutoNum type="arabicPeriod"/>
            </a:pPr>
            <a:r>
              <a:rPr lang="en-US" sz="3600" dirty="0">
                <a:solidFill>
                  <a:schemeClr val="bg1"/>
                </a:solidFill>
              </a:rPr>
              <a:t>How we treat other believers (</a:t>
            </a:r>
            <a:r>
              <a:rPr lang="en-US" sz="3600" dirty="0">
                <a:solidFill>
                  <a:srgbClr val="FFFF00"/>
                </a:solidFill>
              </a:rPr>
              <a:t>Hebrews 6:10</a:t>
            </a:r>
            <a:r>
              <a:rPr lang="en-US" sz="3600" dirty="0">
                <a:solidFill>
                  <a:schemeClr val="bg1"/>
                </a:solidFill>
              </a:rPr>
              <a:t>) </a:t>
            </a:r>
          </a:p>
          <a:p>
            <a:pPr marL="457200" indent="-457200">
              <a:lnSpc>
                <a:spcPct val="150000"/>
              </a:lnSpc>
              <a:buFont typeface="+mj-lt"/>
              <a:buAutoNum type="arabicPeriod"/>
            </a:pPr>
            <a:r>
              <a:rPr lang="en-US" sz="3600" dirty="0">
                <a:solidFill>
                  <a:schemeClr val="bg1"/>
                </a:solidFill>
              </a:rPr>
              <a:t>How we use our God given talents, abilities and opportunities (</a:t>
            </a:r>
            <a:r>
              <a:rPr lang="en-US" sz="3600" dirty="0">
                <a:solidFill>
                  <a:srgbClr val="FFFF00"/>
                </a:solidFill>
              </a:rPr>
              <a:t>Luke 19</a:t>
            </a:r>
            <a:r>
              <a:rPr lang="en-US" sz="3600" dirty="0">
                <a:solidFill>
                  <a:schemeClr val="bg1"/>
                </a:solidFill>
              </a:rPr>
              <a:t>)</a:t>
            </a:r>
          </a:p>
          <a:p>
            <a:pPr marL="457200" indent="-457200">
              <a:lnSpc>
                <a:spcPct val="150000"/>
              </a:lnSpc>
              <a:buFont typeface="+mj-lt"/>
              <a:buAutoNum type="arabicPeriod"/>
            </a:pPr>
            <a:r>
              <a:rPr lang="en-US" sz="3600" dirty="0">
                <a:solidFill>
                  <a:schemeClr val="bg1"/>
                </a:solidFill>
              </a:rPr>
              <a:t>How we use our money (</a:t>
            </a:r>
            <a:r>
              <a:rPr lang="en-US" sz="3600" dirty="0">
                <a:solidFill>
                  <a:srgbClr val="FFFF00"/>
                </a:solidFill>
              </a:rPr>
              <a:t>1 Tim 6:17-18</a:t>
            </a:r>
            <a:r>
              <a:rPr lang="en-US" sz="3600" dirty="0">
                <a:solidFill>
                  <a:schemeClr val="bg1"/>
                </a:solidFill>
              </a:rPr>
              <a:t>)</a:t>
            </a:r>
          </a:p>
          <a:p>
            <a:pPr marL="457200" indent="-457200">
              <a:lnSpc>
                <a:spcPct val="150000"/>
              </a:lnSpc>
              <a:buFont typeface="+mj-lt"/>
              <a:buAutoNum type="arabicPeriod"/>
            </a:pPr>
            <a:r>
              <a:rPr lang="en-US" sz="3600" dirty="0">
                <a:solidFill>
                  <a:schemeClr val="bg1"/>
                </a:solidFill>
              </a:rPr>
              <a:t>How well we take injustice and mistreatment (</a:t>
            </a:r>
            <a:r>
              <a:rPr lang="en-US" sz="3600" dirty="0">
                <a:solidFill>
                  <a:srgbClr val="FFFF00"/>
                </a:solidFill>
              </a:rPr>
              <a:t>Matt 5:11-12</a:t>
            </a:r>
            <a:r>
              <a:rPr lang="en-US" sz="3600" dirty="0">
                <a:solidFill>
                  <a:schemeClr val="bg1"/>
                </a:solidFill>
              </a:rPr>
              <a:t>)</a:t>
            </a:r>
          </a:p>
          <a:p>
            <a:pPr marL="457200" indent="-457200">
              <a:lnSpc>
                <a:spcPct val="150000"/>
              </a:lnSpc>
              <a:buFont typeface="+mj-lt"/>
              <a:buAutoNum type="arabicPeriod"/>
            </a:pPr>
            <a:r>
              <a:rPr lang="en-US" sz="3600" dirty="0">
                <a:solidFill>
                  <a:schemeClr val="bg1"/>
                </a:solidFill>
              </a:rPr>
              <a:t>How we endure sufferings and trials (</a:t>
            </a:r>
            <a:r>
              <a:rPr lang="en-US" sz="3600" dirty="0">
                <a:solidFill>
                  <a:srgbClr val="FFFF00"/>
                </a:solidFill>
              </a:rPr>
              <a:t>James 1:12 </a:t>
            </a:r>
            <a:r>
              <a:rPr lang="en-US" sz="3600" dirty="0">
                <a:solidFill>
                  <a:schemeClr val="bg1"/>
                </a:solidFill>
              </a:rPr>
              <a:t>)</a:t>
            </a:r>
          </a:p>
          <a:p>
            <a:pPr marL="457200" indent="-457200">
              <a:buFont typeface="+mj-lt"/>
              <a:buAutoNum type="arabicPeriod"/>
            </a:pPr>
            <a:endParaRPr lang="en-US" sz="4400" dirty="0">
              <a:solidFill>
                <a:schemeClr val="bg1"/>
              </a:solidFill>
            </a:endParaRPr>
          </a:p>
        </p:txBody>
      </p:sp>
    </p:spTree>
    <p:extLst>
      <p:ext uri="{BB962C8B-B14F-4D97-AF65-F5344CB8AC3E}">
        <p14:creationId xmlns:p14="http://schemas.microsoft.com/office/powerpoint/2010/main" val="402581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353D40-55F7-034A-3EA4-DA48952FB66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EEBD870-2F4F-953D-3C4E-D180F6649BBB}"/>
              </a:ext>
            </a:extLst>
          </p:cNvPr>
          <p:cNvPicPr>
            <a:picLocks noChangeAspect="1"/>
          </p:cNvPicPr>
          <p:nvPr/>
        </p:nvPicPr>
        <p:blipFill rotWithShape="1">
          <a:blip r:embed="rId2">
            <a:alphaModFix amt="46000"/>
          </a:blip>
          <a:srcRect t="9578" b="15657"/>
          <a:stretch/>
        </p:blipFill>
        <p:spPr>
          <a:xfrm>
            <a:off x="0" y="-1"/>
            <a:ext cx="12192000" cy="6858001"/>
          </a:xfrm>
          <a:prstGeom prst="rect">
            <a:avLst/>
          </a:prstGeom>
          <a:effectLst>
            <a:outerShdw blurRad="50800" dist="50800" dir="5400000" algn="ctr" rotWithShape="0">
              <a:srgbClr val="000000"/>
            </a:outerShdw>
          </a:effectLst>
        </p:spPr>
      </p:pic>
      <p:sp>
        <p:nvSpPr>
          <p:cNvPr id="3" name="Title 1">
            <a:extLst>
              <a:ext uri="{FF2B5EF4-FFF2-40B4-BE49-F238E27FC236}">
                <a16:creationId xmlns:a16="http://schemas.microsoft.com/office/drawing/2014/main" id="{CB30B5AF-3E45-A7D3-ECD2-BEF50B55A3DA}"/>
              </a:ext>
            </a:extLst>
          </p:cNvPr>
          <p:cNvSpPr txBox="1">
            <a:spLocks/>
          </p:cNvSpPr>
          <p:nvPr/>
        </p:nvSpPr>
        <p:spPr>
          <a:xfrm>
            <a:off x="838199" y="26591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Preparation for the Bema Seat of Christ</a:t>
            </a:r>
          </a:p>
        </p:txBody>
      </p:sp>
      <p:sp>
        <p:nvSpPr>
          <p:cNvPr id="6" name="TextBox 5">
            <a:extLst>
              <a:ext uri="{FF2B5EF4-FFF2-40B4-BE49-F238E27FC236}">
                <a16:creationId xmlns:a16="http://schemas.microsoft.com/office/drawing/2014/main" id="{759A1BFD-B5F8-CD44-F127-4F2C0B6BEB51}"/>
              </a:ext>
            </a:extLst>
          </p:cNvPr>
          <p:cNvSpPr txBox="1"/>
          <p:nvPr/>
        </p:nvSpPr>
        <p:spPr>
          <a:xfrm>
            <a:off x="738808" y="1300455"/>
            <a:ext cx="11015870" cy="5823454"/>
          </a:xfrm>
          <a:prstGeom prst="rect">
            <a:avLst/>
          </a:prstGeom>
          <a:noFill/>
        </p:spPr>
        <p:txBody>
          <a:bodyPr wrap="square" rtlCol="0">
            <a:spAutoFit/>
          </a:bodyPr>
          <a:lstStyle/>
          <a:p>
            <a:pPr marL="342900" indent="-342900">
              <a:lnSpc>
                <a:spcPct val="150000"/>
              </a:lnSpc>
              <a:buAutoNum type="arabicPeriod" startAt="6"/>
            </a:pPr>
            <a:r>
              <a:rPr lang="en-US" sz="3600" dirty="0">
                <a:solidFill>
                  <a:schemeClr val="bg1"/>
                </a:solidFill>
              </a:rPr>
              <a:t>How we spend our time (</a:t>
            </a:r>
            <a:r>
              <a:rPr lang="en-US" sz="3600" dirty="0">
                <a:solidFill>
                  <a:srgbClr val="FFFF00"/>
                </a:solidFill>
              </a:rPr>
              <a:t>Psalm 90:12; Eph 5:16</a:t>
            </a:r>
            <a:r>
              <a:rPr lang="en-US" sz="3600" dirty="0">
                <a:solidFill>
                  <a:schemeClr val="bg1"/>
                </a:solidFill>
              </a:rPr>
              <a:t>)</a:t>
            </a:r>
          </a:p>
          <a:p>
            <a:pPr marL="342900" indent="-342900">
              <a:lnSpc>
                <a:spcPct val="150000"/>
              </a:lnSpc>
              <a:buAutoNum type="arabicPeriod" startAt="6"/>
            </a:pPr>
            <a:r>
              <a:rPr lang="en-US" sz="3600" dirty="0">
                <a:solidFill>
                  <a:schemeClr val="bg1"/>
                </a:solidFill>
              </a:rPr>
              <a:t>How we run the race (</a:t>
            </a:r>
            <a:r>
              <a:rPr lang="en-US" sz="3600" dirty="0">
                <a:solidFill>
                  <a:srgbClr val="FFFF00"/>
                </a:solidFill>
              </a:rPr>
              <a:t>Heb 12:1; 1 Cor 9:24</a:t>
            </a:r>
            <a:r>
              <a:rPr lang="en-US" sz="3600" dirty="0">
                <a:solidFill>
                  <a:schemeClr val="bg1"/>
                </a:solidFill>
              </a:rPr>
              <a:t>)</a:t>
            </a:r>
          </a:p>
          <a:p>
            <a:pPr marL="342900" indent="-342900">
              <a:lnSpc>
                <a:spcPct val="150000"/>
              </a:lnSpc>
              <a:buAutoNum type="arabicPeriod" startAt="6"/>
            </a:pPr>
            <a:r>
              <a:rPr lang="en-US" sz="3600" dirty="0">
                <a:solidFill>
                  <a:schemeClr val="bg1"/>
                </a:solidFill>
              </a:rPr>
              <a:t>How effectively we control our sin nature (</a:t>
            </a:r>
            <a:r>
              <a:rPr lang="en-US" sz="3600" dirty="0">
                <a:solidFill>
                  <a:srgbClr val="FFFF00"/>
                </a:solidFill>
              </a:rPr>
              <a:t>1 Cor 9:27</a:t>
            </a:r>
            <a:r>
              <a:rPr lang="en-US" sz="3600" dirty="0">
                <a:solidFill>
                  <a:schemeClr val="bg1"/>
                </a:solidFill>
              </a:rPr>
              <a:t>)</a:t>
            </a:r>
          </a:p>
          <a:p>
            <a:pPr marL="342900" indent="-342900">
              <a:lnSpc>
                <a:spcPct val="150000"/>
              </a:lnSpc>
              <a:buAutoNum type="arabicPeriod" startAt="6"/>
            </a:pPr>
            <a:r>
              <a:rPr lang="en-US" sz="3600" dirty="0">
                <a:solidFill>
                  <a:schemeClr val="bg1"/>
                </a:solidFill>
              </a:rPr>
              <a:t>How much souls we win for Christ (</a:t>
            </a:r>
            <a:r>
              <a:rPr lang="en-US" sz="3600" dirty="0">
                <a:solidFill>
                  <a:srgbClr val="FFFF00"/>
                </a:solidFill>
              </a:rPr>
              <a:t>Dan 12:3; 1 Thess 2</a:t>
            </a:r>
            <a:r>
              <a:rPr lang="en-US" sz="3600" dirty="0">
                <a:solidFill>
                  <a:schemeClr val="bg1"/>
                </a:solidFill>
              </a:rPr>
              <a:t>)</a:t>
            </a:r>
          </a:p>
          <a:p>
            <a:pPr marL="342900" indent="-342900">
              <a:lnSpc>
                <a:spcPct val="150000"/>
              </a:lnSpc>
              <a:buAutoNum type="arabicPeriod" startAt="6"/>
            </a:pPr>
            <a:r>
              <a:rPr lang="en-US" sz="3600" dirty="0">
                <a:solidFill>
                  <a:schemeClr val="bg1"/>
                </a:solidFill>
              </a:rPr>
              <a:t>How much the doctrine of the Rapture means to us (</a:t>
            </a:r>
            <a:r>
              <a:rPr lang="en-US" sz="3600" dirty="0">
                <a:solidFill>
                  <a:srgbClr val="FFFF00"/>
                </a:solidFill>
              </a:rPr>
              <a:t>2 Tim 4:8</a:t>
            </a:r>
            <a:r>
              <a:rPr lang="en-US" sz="3600" dirty="0">
                <a:solidFill>
                  <a:schemeClr val="bg1"/>
                </a:solidFill>
              </a:rPr>
              <a:t>)</a:t>
            </a:r>
          </a:p>
          <a:p>
            <a:pPr marL="342900" indent="-342900">
              <a:lnSpc>
                <a:spcPct val="150000"/>
              </a:lnSpc>
              <a:buAutoNum type="arabicPeriod" startAt="6"/>
            </a:pPr>
            <a:endParaRPr lang="en-US" sz="3600" dirty="0">
              <a:solidFill>
                <a:schemeClr val="bg1"/>
              </a:solidFill>
            </a:endParaRPr>
          </a:p>
        </p:txBody>
      </p:sp>
    </p:spTree>
    <p:extLst>
      <p:ext uri="{BB962C8B-B14F-4D97-AF65-F5344CB8AC3E}">
        <p14:creationId xmlns:p14="http://schemas.microsoft.com/office/powerpoint/2010/main" val="1800003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353D40-55F7-034A-3EA4-DA48952FB66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EEBD870-2F4F-953D-3C4E-D180F6649BBB}"/>
              </a:ext>
            </a:extLst>
          </p:cNvPr>
          <p:cNvPicPr>
            <a:picLocks noChangeAspect="1"/>
          </p:cNvPicPr>
          <p:nvPr/>
        </p:nvPicPr>
        <p:blipFill rotWithShape="1">
          <a:blip r:embed="rId2">
            <a:alphaModFix amt="46000"/>
          </a:blip>
          <a:srcRect t="9578" b="15657"/>
          <a:stretch/>
        </p:blipFill>
        <p:spPr>
          <a:xfrm>
            <a:off x="0" y="-1"/>
            <a:ext cx="12192000" cy="6858001"/>
          </a:xfrm>
          <a:prstGeom prst="rect">
            <a:avLst/>
          </a:prstGeom>
          <a:effectLst>
            <a:outerShdw blurRad="50800" dist="50800" dir="5400000" algn="ctr" rotWithShape="0">
              <a:srgbClr val="000000"/>
            </a:outerShdw>
          </a:effectLst>
        </p:spPr>
      </p:pic>
      <p:sp>
        <p:nvSpPr>
          <p:cNvPr id="3" name="Title 1">
            <a:extLst>
              <a:ext uri="{FF2B5EF4-FFF2-40B4-BE49-F238E27FC236}">
                <a16:creationId xmlns:a16="http://schemas.microsoft.com/office/drawing/2014/main" id="{CB30B5AF-3E45-A7D3-ECD2-BEF50B55A3DA}"/>
              </a:ext>
            </a:extLst>
          </p:cNvPr>
          <p:cNvSpPr txBox="1">
            <a:spLocks/>
          </p:cNvSpPr>
          <p:nvPr/>
        </p:nvSpPr>
        <p:spPr>
          <a:xfrm>
            <a:off x="838199" y="26591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Preparation for the Bema Seat of Christ</a:t>
            </a:r>
          </a:p>
        </p:txBody>
      </p:sp>
      <p:sp>
        <p:nvSpPr>
          <p:cNvPr id="7" name="TextBox 6">
            <a:extLst>
              <a:ext uri="{FF2B5EF4-FFF2-40B4-BE49-F238E27FC236}">
                <a16:creationId xmlns:a16="http://schemas.microsoft.com/office/drawing/2014/main" id="{A761B1AE-87BF-A8EA-AD07-2C35194EAFE9}"/>
              </a:ext>
            </a:extLst>
          </p:cNvPr>
          <p:cNvSpPr txBox="1"/>
          <p:nvPr/>
        </p:nvSpPr>
        <p:spPr>
          <a:xfrm>
            <a:off x="838200" y="1591473"/>
            <a:ext cx="10227365" cy="5062924"/>
          </a:xfrm>
          <a:prstGeom prst="rect">
            <a:avLst/>
          </a:prstGeom>
          <a:noFill/>
        </p:spPr>
        <p:txBody>
          <a:bodyPr wrap="square" rtlCol="0">
            <a:spAutoFit/>
          </a:bodyPr>
          <a:lstStyle/>
          <a:p>
            <a:pPr marL="457200" indent="-457200">
              <a:buAutoNum type="arabicPeriod" startAt="11"/>
            </a:pPr>
            <a:r>
              <a:rPr lang="en-US" sz="3600" dirty="0">
                <a:solidFill>
                  <a:schemeClr val="bg1"/>
                </a:solidFill>
              </a:rPr>
              <a:t>How faithful we are to God’s word and His people (</a:t>
            </a:r>
            <a:r>
              <a:rPr lang="en-US" sz="3600" dirty="0">
                <a:solidFill>
                  <a:srgbClr val="FFFF00"/>
                </a:solidFill>
              </a:rPr>
              <a:t>2 Tim 4:1-2</a:t>
            </a:r>
            <a:r>
              <a:rPr lang="en-US" sz="3600" dirty="0">
                <a:solidFill>
                  <a:schemeClr val="bg1"/>
                </a:solidFill>
              </a:rPr>
              <a:t>)</a:t>
            </a:r>
          </a:p>
          <a:p>
            <a:pPr marL="457200" indent="-457200">
              <a:buAutoNum type="arabicPeriod" startAt="11"/>
            </a:pPr>
            <a:r>
              <a:rPr lang="en-US" sz="3600" dirty="0">
                <a:solidFill>
                  <a:schemeClr val="bg1"/>
                </a:solidFill>
              </a:rPr>
              <a:t>How hospitable we are to strangers (</a:t>
            </a:r>
            <a:r>
              <a:rPr lang="en-US" sz="3600" dirty="0">
                <a:solidFill>
                  <a:srgbClr val="FFFF00"/>
                </a:solidFill>
              </a:rPr>
              <a:t>Luke 14:12</a:t>
            </a:r>
            <a:r>
              <a:rPr lang="en-US" sz="3600" dirty="0">
                <a:solidFill>
                  <a:schemeClr val="bg1"/>
                </a:solidFill>
              </a:rPr>
              <a:t>)</a:t>
            </a:r>
          </a:p>
          <a:p>
            <a:pPr marL="457200" indent="-457200">
              <a:buAutoNum type="arabicPeriod" startAt="11"/>
            </a:pPr>
            <a:r>
              <a:rPr lang="en-US" sz="3600" dirty="0">
                <a:solidFill>
                  <a:schemeClr val="bg1"/>
                </a:solidFill>
              </a:rPr>
              <a:t>How we support other people in ministry (</a:t>
            </a:r>
            <a:r>
              <a:rPr lang="en-US" sz="3600" dirty="0">
                <a:solidFill>
                  <a:srgbClr val="FFFF00"/>
                </a:solidFill>
              </a:rPr>
              <a:t>Matt 10:40-41</a:t>
            </a:r>
            <a:r>
              <a:rPr lang="en-US" sz="3600" dirty="0">
                <a:solidFill>
                  <a:schemeClr val="bg1"/>
                </a:solidFill>
              </a:rPr>
              <a:t>)</a:t>
            </a:r>
          </a:p>
          <a:p>
            <a:pPr marL="457200" indent="-457200">
              <a:buAutoNum type="arabicPeriod" startAt="11"/>
            </a:pPr>
            <a:r>
              <a:rPr lang="en-US" sz="3600" dirty="0">
                <a:solidFill>
                  <a:schemeClr val="bg1"/>
                </a:solidFill>
              </a:rPr>
              <a:t>How faithful we are at our occupations or anything we put our hands to (</a:t>
            </a:r>
            <a:r>
              <a:rPr lang="en-US" sz="3600" dirty="0">
                <a:solidFill>
                  <a:srgbClr val="FFFF00"/>
                </a:solidFill>
              </a:rPr>
              <a:t>Col 3:23</a:t>
            </a:r>
            <a:r>
              <a:rPr lang="en-US" sz="3600" dirty="0">
                <a:solidFill>
                  <a:schemeClr val="bg1"/>
                </a:solidFill>
              </a:rPr>
              <a:t>)</a:t>
            </a:r>
          </a:p>
          <a:p>
            <a:pPr marL="457200" indent="-457200">
              <a:buAutoNum type="arabicPeriod" startAt="11"/>
            </a:pPr>
            <a:r>
              <a:rPr lang="en-US" sz="3600" dirty="0">
                <a:solidFill>
                  <a:schemeClr val="bg1"/>
                </a:solidFill>
              </a:rPr>
              <a:t>How we use our tongue (</a:t>
            </a:r>
            <a:r>
              <a:rPr lang="en-US" sz="3600" dirty="0">
                <a:solidFill>
                  <a:srgbClr val="FFFF00"/>
                </a:solidFill>
              </a:rPr>
              <a:t>Matt 12:36</a:t>
            </a:r>
            <a:r>
              <a:rPr lang="en-US" sz="3600" dirty="0">
                <a:solidFill>
                  <a:schemeClr val="bg1"/>
                </a:solidFill>
              </a:rPr>
              <a:t>)</a:t>
            </a:r>
          </a:p>
          <a:p>
            <a:pPr marL="457200" indent="-457200">
              <a:buAutoNum type="arabicPeriod" startAt="10"/>
            </a:pPr>
            <a:endParaRPr lang="en-US" sz="3500" dirty="0">
              <a:solidFill>
                <a:schemeClr val="bg1"/>
              </a:solidFill>
            </a:endParaRPr>
          </a:p>
        </p:txBody>
      </p:sp>
    </p:spTree>
    <p:extLst>
      <p:ext uri="{BB962C8B-B14F-4D97-AF65-F5344CB8AC3E}">
        <p14:creationId xmlns:p14="http://schemas.microsoft.com/office/powerpoint/2010/main" val="3453022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B1384E-CF4C-DA46-5D4B-1849CEF96676}"/>
              </a:ext>
            </a:extLst>
          </p:cNvPr>
          <p:cNvSpPr>
            <a:spLocks noGrp="1"/>
          </p:cNvSpPr>
          <p:nvPr>
            <p:ph type="title"/>
          </p:nvPr>
        </p:nvSpPr>
        <p:spPr>
          <a:xfrm>
            <a:off x="908454" y="1360481"/>
            <a:ext cx="4605340" cy="2387600"/>
          </a:xfrm>
        </p:spPr>
        <p:txBody>
          <a:bodyPr vert="horz" lIns="91440" tIns="45720" rIns="91440" bIns="45720" rtlCol="0" anchor="b">
            <a:normAutofit/>
          </a:bodyPr>
          <a:lstStyle/>
          <a:p>
            <a:r>
              <a:rPr lang="en-US" sz="5000" b="1">
                <a:solidFill>
                  <a:schemeClr val="bg1"/>
                </a:solidFill>
              </a:rPr>
              <a:t>Conclusion</a:t>
            </a:r>
          </a:p>
        </p:txBody>
      </p:sp>
      <p:pic>
        <p:nvPicPr>
          <p:cNvPr id="4" name="Picture 2" descr="https://ddclaywriter.files.wordpress.com/2013/03/judgment-seat-of-christ.jpg">
            <a:extLst>
              <a:ext uri="{FF2B5EF4-FFF2-40B4-BE49-F238E27FC236}">
                <a16:creationId xmlns:a16="http://schemas.microsoft.com/office/drawing/2014/main" id="{BBCBB7D7-2F17-4FCE-97E3-C167ACD2F5FF}"/>
              </a:ext>
            </a:extLst>
          </p:cNvPr>
          <p:cNvPicPr preferRelativeResize="0">
            <a:picLocks noChangeAspect="1" noChangeArrowheads="1"/>
          </p:cNvPicPr>
          <p:nvPr/>
        </p:nvPicPr>
        <p:blipFill rotWithShape="1">
          <a:blip r:embed="rId2">
            <a:alphaModFix/>
            <a:extLst>
              <a:ext uri="{28A0092B-C50C-407E-A947-70E740481C1C}">
                <a14:useLocalDpi xmlns:a14="http://schemas.microsoft.com/office/drawing/2010/main" val="0"/>
              </a:ext>
            </a:extLst>
          </a:blip>
          <a:srcRect l="6207" r="1" b="1"/>
          <a:stretch/>
        </p:blipFill>
        <p:spPr bwMode="auto">
          <a:xfrm>
            <a:off x="5800734" y="1057275"/>
            <a:ext cx="5917401" cy="4743450"/>
          </a:xfrm>
          <a:prstGeom prst="rect">
            <a:avLst/>
          </a:prstGeom>
          <a:noFill/>
        </p:spPr>
      </p:pic>
      <p:sp>
        <p:nvSpPr>
          <p:cNvPr id="16" name="Rectangle 15">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378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384E-CF4C-DA46-5D4B-1849CEF96676}"/>
              </a:ext>
            </a:extLst>
          </p:cNvPr>
          <p:cNvSpPr>
            <a:spLocks noGrp="1"/>
          </p:cNvSpPr>
          <p:nvPr>
            <p:ph type="title"/>
          </p:nvPr>
        </p:nvSpPr>
        <p:spPr/>
        <p:txBody>
          <a:bodyPr/>
          <a:lstStyle/>
          <a:p>
            <a:r>
              <a:rPr lang="en-US" b="1" dirty="0">
                <a:solidFill>
                  <a:schemeClr val="bg1"/>
                </a:solidFill>
              </a:rPr>
              <a:t>6 Questions About the Bema Seat of Christ</a:t>
            </a:r>
          </a:p>
        </p:txBody>
      </p:sp>
      <p:pic>
        <p:nvPicPr>
          <p:cNvPr id="4" name="Picture 3">
            <a:extLst>
              <a:ext uri="{FF2B5EF4-FFF2-40B4-BE49-F238E27FC236}">
                <a16:creationId xmlns:a16="http://schemas.microsoft.com/office/drawing/2014/main" id="{1FB59BCD-574D-2482-C659-7BDC6A3A3F5A}"/>
              </a:ext>
            </a:extLst>
          </p:cNvPr>
          <p:cNvPicPr>
            <a:picLocks noChangeAspect="1"/>
          </p:cNvPicPr>
          <p:nvPr/>
        </p:nvPicPr>
        <p:blipFill>
          <a:blip r:embed="rId2">
            <a:alphaModFix amt="56000"/>
          </a:blip>
          <a:stretch>
            <a:fillRect/>
          </a:stretch>
        </p:blipFill>
        <p:spPr>
          <a:xfrm>
            <a:off x="3648891" y="1819987"/>
            <a:ext cx="7286897" cy="3908565"/>
          </a:xfrm>
          <a:prstGeom prst="rect">
            <a:avLst/>
          </a:prstGeom>
          <a:effectLst>
            <a:softEdge rad="355600"/>
          </a:effectLst>
        </p:spPr>
      </p:pic>
      <p:sp>
        <p:nvSpPr>
          <p:cNvPr id="6" name="TextBox 5">
            <a:extLst>
              <a:ext uri="{FF2B5EF4-FFF2-40B4-BE49-F238E27FC236}">
                <a16:creationId xmlns:a16="http://schemas.microsoft.com/office/drawing/2014/main" id="{BC5383D2-3E11-DD30-3D21-5C16F042D024}"/>
              </a:ext>
            </a:extLst>
          </p:cNvPr>
          <p:cNvSpPr txBox="1"/>
          <p:nvPr/>
        </p:nvSpPr>
        <p:spPr>
          <a:xfrm>
            <a:off x="600892" y="6486556"/>
            <a:ext cx="12192000" cy="307777"/>
          </a:xfrm>
          <a:prstGeom prst="rect">
            <a:avLst/>
          </a:prstGeom>
          <a:noFill/>
        </p:spPr>
        <p:txBody>
          <a:bodyPr wrap="square">
            <a:spAutoFit/>
          </a:bodyPr>
          <a:lstStyle/>
          <a:p>
            <a:r>
              <a:rPr lang="en-US" sz="1400" dirty="0">
                <a:solidFill>
                  <a:schemeClr val="bg1">
                    <a:lumMod val="85000"/>
                  </a:schemeClr>
                </a:solidFill>
              </a:rPr>
              <a:t>Outline adapted from Mark Hitchcock, The End: A Complete Overview of Bible Prophecy and the End of Days (Carol Stream, IL: Tyndale, 2012), 207-217.</a:t>
            </a:r>
          </a:p>
        </p:txBody>
      </p:sp>
      <p:sp>
        <p:nvSpPr>
          <p:cNvPr id="3" name="Content Placeholder 2">
            <a:extLst>
              <a:ext uri="{FF2B5EF4-FFF2-40B4-BE49-F238E27FC236}">
                <a16:creationId xmlns:a16="http://schemas.microsoft.com/office/drawing/2014/main" id="{989A2DA9-78D0-CA66-F073-90EB3D10004B}"/>
              </a:ext>
            </a:extLst>
          </p:cNvPr>
          <p:cNvSpPr>
            <a:spLocks noGrp="1"/>
          </p:cNvSpPr>
          <p:nvPr>
            <p:ph idx="1"/>
          </p:nvPr>
        </p:nvSpPr>
        <p:spPr>
          <a:xfrm>
            <a:off x="838200" y="1825625"/>
            <a:ext cx="10515600" cy="4531632"/>
          </a:xfrm>
        </p:spPr>
        <p:txBody>
          <a:bodyPr>
            <a:normAutofit fontScale="92500" lnSpcReduction="10000"/>
          </a:bodyPr>
          <a:lstStyle/>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Who are the participants? </a:t>
            </a:r>
            <a:r>
              <a:rPr lang="en-US" sz="4000" dirty="0">
                <a:solidFill>
                  <a:srgbClr val="FFFF00"/>
                </a:solidFill>
                <a:effectLst>
                  <a:outerShdw blurRad="50800" dist="38100" dir="2700000" algn="tl" rotWithShape="0">
                    <a:prstClr val="black">
                      <a:alpha val="40000"/>
                    </a:prstClr>
                  </a:outerShdw>
                </a:effectLst>
              </a:rPr>
              <a:t>Believers</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What is the Bema Seat? </a:t>
            </a:r>
            <a:r>
              <a:rPr lang="en-US" sz="4000" dirty="0">
                <a:solidFill>
                  <a:srgbClr val="FFFF00"/>
                </a:solidFill>
                <a:effectLst>
                  <a:outerShdw blurRad="50800" dist="38100" dir="2700000" algn="tl" rotWithShape="0">
                    <a:prstClr val="black">
                      <a:alpha val="40000"/>
                    </a:prstClr>
                  </a:outerShdw>
                </a:effectLst>
              </a:rPr>
              <a:t>An evaluation</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When is the Bema Seat? </a:t>
            </a:r>
            <a:r>
              <a:rPr lang="en-US" sz="4000" dirty="0">
                <a:solidFill>
                  <a:srgbClr val="FFFF00"/>
                </a:solidFill>
                <a:effectLst>
                  <a:outerShdw blurRad="50800" dist="38100" dir="2700000" algn="tl" rotWithShape="0">
                    <a:prstClr val="black">
                      <a:alpha val="40000"/>
                    </a:prstClr>
                  </a:outerShdw>
                </a:effectLst>
              </a:rPr>
              <a:t>After the Rapture</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Where will this Judgment take place? </a:t>
            </a:r>
            <a:r>
              <a:rPr lang="en-US" sz="4000" dirty="0">
                <a:solidFill>
                  <a:srgbClr val="FFFF00"/>
                </a:solidFill>
                <a:effectLst>
                  <a:outerShdw blurRad="50800" dist="38100" dir="2700000" algn="tl" rotWithShape="0">
                    <a:prstClr val="black">
                      <a:alpha val="40000"/>
                    </a:prstClr>
                  </a:outerShdw>
                </a:effectLst>
              </a:rPr>
              <a:t>In the heavenlies</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Why are believers evaluated? </a:t>
            </a:r>
            <a:r>
              <a:rPr lang="en-US" sz="4000" dirty="0">
                <a:solidFill>
                  <a:srgbClr val="FFFF00"/>
                </a:solidFill>
                <a:effectLst>
                  <a:outerShdw blurRad="50800" dist="38100" dir="2700000" algn="tl" rotWithShape="0">
                    <a:prstClr val="black">
                      <a:alpha val="40000"/>
                    </a:prstClr>
                  </a:outerShdw>
                </a:effectLst>
              </a:rPr>
              <a:t>Rewards</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How do we prepare for the Bema Seat of Christ? </a:t>
            </a:r>
            <a:r>
              <a:rPr lang="en-US" sz="4000" dirty="0">
                <a:solidFill>
                  <a:srgbClr val="FFFF00"/>
                </a:solidFill>
                <a:effectLst>
                  <a:outerShdw blurRad="50800" dist="38100" dir="2700000" algn="tl" rotWithShape="0">
                    <a:prstClr val="black">
                      <a:alpha val="40000"/>
                    </a:prstClr>
                  </a:outerShdw>
                </a:effectLst>
              </a:rPr>
              <a:t>15 ways</a:t>
            </a:r>
          </a:p>
        </p:txBody>
      </p:sp>
    </p:spTree>
    <p:extLst>
      <p:ext uri="{BB962C8B-B14F-4D97-AF65-F5344CB8AC3E}">
        <p14:creationId xmlns:p14="http://schemas.microsoft.com/office/powerpoint/2010/main" val="4103307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4B8E3-8F68-EBFF-CEC4-CB7051710563}"/>
              </a:ext>
            </a:extLst>
          </p:cNvPr>
          <p:cNvPicPr>
            <a:picLocks noChangeAspect="1"/>
          </p:cNvPicPr>
          <p:nvPr/>
        </p:nvPicPr>
        <p:blipFill>
          <a:blip r:embed="rId2">
            <a:alphaModFix amt="56000"/>
          </a:blip>
          <a:stretch>
            <a:fillRect/>
          </a:stretch>
        </p:blipFill>
        <p:spPr>
          <a:xfrm>
            <a:off x="833639" y="806057"/>
            <a:ext cx="10524717" cy="5645275"/>
          </a:xfrm>
          <a:prstGeom prst="rect">
            <a:avLst/>
          </a:prstGeom>
          <a:effectLst>
            <a:softEdge rad="355600"/>
          </a:effectLst>
        </p:spPr>
      </p:pic>
      <p:sp>
        <p:nvSpPr>
          <p:cNvPr id="2" name="Title 1">
            <a:extLst>
              <a:ext uri="{FF2B5EF4-FFF2-40B4-BE49-F238E27FC236}">
                <a16:creationId xmlns:a16="http://schemas.microsoft.com/office/drawing/2014/main" id="{35738F6F-DE03-2803-458D-CF6918EE0B05}"/>
              </a:ext>
            </a:extLst>
          </p:cNvPr>
          <p:cNvSpPr>
            <a:spLocks noGrp="1"/>
          </p:cNvSpPr>
          <p:nvPr>
            <p:ph type="title"/>
          </p:nvPr>
        </p:nvSpPr>
        <p:spPr>
          <a:xfrm>
            <a:off x="886191" y="208206"/>
            <a:ext cx="10419615" cy="1325563"/>
          </a:xfrm>
        </p:spPr>
        <p:txBody>
          <a:bodyPr>
            <a:noAutofit/>
          </a:bodyPr>
          <a:lstStyle/>
          <a:p>
            <a:pPr algn="ctr"/>
            <a:r>
              <a:rPr lang="en-US" sz="8000" b="1" dirty="0">
                <a:solidFill>
                  <a:schemeClr val="bg1"/>
                </a:solidFill>
                <a:latin typeface="Impact" panose="020B0806030902050204" pitchFamily="34" charset="0"/>
              </a:rPr>
              <a:t>The Bema Seat of Christ</a:t>
            </a:r>
          </a:p>
        </p:txBody>
      </p:sp>
    </p:spTree>
    <p:extLst>
      <p:ext uri="{BB962C8B-B14F-4D97-AF65-F5344CB8AC3E}">
        <p14:creationId xmlns:p14="http://schemas.microsoft.com/office/powerpoint/2010/main" val="3752117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384E-CF4C-DA46-5D4B-1849CEF96676}"/>
              </a:ext>
            </a:extLst>
          </p:cNvPr>
          <p:cNvSpPr>
            <a:spLocks noGrp="1"/>
          </p:cNvSpPr>
          <p:nvPr>
            <p:ph type="title"/>
          </p:nvPr>
        </p:nvSpPr>
        <p:spPr/>
        <p:txBody>
          <a:bodyPr/>
          <a:lstStyle/>
          <a:p>
            <a:r>
              <a:rPr lang="en-US" b="1" dirty="0">
                <a:solidFill>
                  <a:schemeClr val="bg1"/>
                </a:solidFill>
              </a:rPr>
              <a:t>6 Questions About the Bema Seat of Christ</a:t>
            </a:r>
          </a:p>
        </p:txBody>
      </p:sp>
      <p:pic>
        <p:nvPicPr>
          <p:cNvPr id="4" name="Picture 3">
            <a:extLst>
              <a:ext uri="{FF2B5EF4-FFF2-40B4-BE49-F238E27FC236}">
                <a16:creationId xmlns:a16="http://schemas.microsoft.com/office/drawing/2014/main" id="{1FB59BCD-574D-2482-C659-7BDC6A3A3F5A}"/>
              </a:ext>
            </a:extLst>
          </p:cNvPr>
          <p:cNvPicPr>
            <a:picLocks noChangeAspect="1"/>
          </p:cNvPicPr>
          <p:nvPr/>
        </p:nvPicPr>
        <p:blipFill>
          <a:blip r:embed="rId2">
            <a:alphaModFix amt="56000"/>
          </a:blip>
          <a:stretch>
            <a:fillRect/>
          </a:stretch>
        </p:blipFill>
        <p:spPr>
          <a:xfrm>
            <a:off x="3648891" y="1819987"/>
            <a:ext cx="7286897" cy="3908565"/>
          </a:xfrm>
          <a:prstGeom prst="rect">
            <a:avLst/>
          </a:prstGeom>
          <a:effectLst>
            <a:softEdge rad="355600"/>
          </a:effectLst>
        </p:spPr>
      </p:pic>
      <p:sp>
        <p:nvSpPr>
          <p:cNvPr id="6" name="TextBox 5">
            <a:extLst>
              <a:ext uri="{FF2B5EF4-FFF2-40B4-BE49-F238E27FC236}">
                <a16:creationId xmlns:a16="http://schemas.microsoft.com/office/drawing/2014/main" id="{BC5383D2-3E11-DD30-3D21-5C16F042D024}"/>
              </a:ext>
            </a:extLst>
          </p:cNvPr>
          <p:cNvSpPr txBox="1"/>
          <p:nvPr/>
        </p:nvSpPr>
        <p:spPr>
          <a:xfrm>
            <a:off x="600892" y="6486556"/>
            <a:ext cx="12192000" cy="307777"/>
          </a:xfrm>
          <a:prstGeom prst="rect">
            <a:avLst/>
          </a:prstGeom>
          <a:noFill/>
        </p:spPr>
        <p:txBody>
          <a:bodyPr wrap="square">
            <a:spAutoFit/>
          </a:bodyPr>
          <a:lstStyle/>
          <a:p>
            <a:r>
              <a:rPr lang="en-US" sz="1400" dirty="0">
                <a:solidFill>
                  <a:schemeClr val="bg1">
                    <a:lumMod val="85000"/>
                  </a:schemeClr>
                </a:solidFill>
              </a:rPr>
              <a:t>Outline adapted from Mark Hitchcock, The End: A Complete Overview of Bible Prophecy and the End of Days (Carol Stream, IL: Tyndale, 2012), 207-217.</a:t>
            </a:r>
          </a:p>
        </p:txBody>
      </p:sp>
      <p:sp>
        <p:nvSpPr>
          <p:cNvPr id="3" name="Content Placeholder 2">
            <a:extLst>
              <a:ext uri="{FF2B5EF4-FFF2-40B4-BE49-F238E27FC236}">
                <a16:creationId xmlns:a16="http://schemas.microsoft.com/office/drawing/2014/main" id="{989A2DA9-78D0-CA66-F073-90EB3D10004B}"/>
              </a:ext>
            </a:extLst>
          </p:cNvPr>
          <p:cNvSpPr>
            <a:spLocks noGrp="1"/>
          </p:cNvSpPr>
          <p:nvPr>
            <p:ph idx="1"/>
          </p:nvPr>
        </p:nvSpPr>
        <p:spPr>
          <a:xfrm>
            <a:off x="838200" y="1825625"/>
            <a:ext cx="10515600" cy="4531632"/>
          </a:xfrm>
        </p:spPr>
        <p:txBody>
          <a:bodyPr>
            <a:normAutofit/>
          </a:bodyPr>
          <a:lstStyle/>
          <a:p>
            <a:pPr marL="514350" indent="-514350">
              <a:buFont typeface="+mj-lt"/>
              <a:buAutoNum type="arabicPeriod"/>
            </a:pPr>
            <a:r>
              <a:rPr lang="en-US" sz="4000" b="1" dirty="0">
                <a:solidFill>
                  <a:srgbClr val="FFFF00"/>
                </a:solidFill>
                <a:effectLst>
                  <a:outerShdw blurRad="50800" dist="38100" dir="2700000" algn="tl" rotWithShape="0">
                    <a:prstClr val="black">
                      <a:alpha val="40000"/>
                    </a:prstClr>
                  </a:outerShdw>
                </a:effectLst>
              </a:rPr>
              <a:t>Who?</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What?</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When?</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Where?</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Why?</a:t>
            </a:r>
          </a:p>
          <a:p>
            <a:pPr marL="514350" indent="-514350">
              <a:buFont typeface="+mj-lt"/>
              <a:buAutoNum type="arabicPeriod"/>
            </a:pPr>
            <a:r>
              <a:rPr lang="en-US" sz="4000" dirty="0">
                <a:solidFill>
                  <a:schemeClr val="bg1"/>
                </a:solidFill>
                <a:effectLst>
                  <a:outerShdw blurRad="50800" dist="38100" dir="2700000" algn="tl" rotWithShape="0">
                    <a:prstClr val="black">
                      <a:alpha val="40000"/>
                    </a:prstClr>
                  </a:outerShdw>
                </a:effectLst>
              </a:rPr>
              <a:t>How?</a:t>
            </a:r>
          </a:p>
        </p:txBody>
      </p:sp>
    </p:spTree>
    <p:extLst>
      <p:ext uri="{BB962C8B-B14F-4D97-AF65-F5344CB8AC3E}">
        <p14:creationId xmlns:p14="http://schemas.microsoft.com/office/powerpoint/2010/main" val="3660377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200" y="2309101"/>
            <a:ext cx="10515600" cy="3776389"/>
          </a:xfrm>
        </p:spPr>
        <p:txBody>
          <a:bodyPr>
            <a:normAutofit/>
          </a:bodyPr>
          <a:lstStyle/>
          <a:p>
            <a:pPr marL="0" indent="0">
              <a:buNone/>
            </a:pPr>
            <a:r>
              <a:rPr lang="en-US" sz="3600" dirty="0">
                <a:solidFill>
                  <a:schemeClr val="bg1"/>
                </a:solidFill>
                <a:effectLst>
                  <a:outerShdw blurRad="50800" dist="38100" dir="8100000" algn="tr" rotWithShape="0">
                    <a:prstClr val="black">
                      <a:alpha val="40000"/>
                    </a:prstClr>
                  </a:outerShdw>
                </a:effectLst>
              </a:rPr>
              <a:t>9     Therefore </a:t>
            </a:r>
            <a:r>
              <a:rPr lang="en-US" sz="3600" b="1" u="sng" dirty="0">
                <a:solidFill>
                  <a:srgbClr val="FFFF00"/>
                </a:solidFill>
                <a:effectLst>
                  <a:outerShdw blurRad="50800" dist="38100" dir="8100000" algn="tr" rotWithShape="0">
                    <a:prstClr val="black">
                      <a:alpha val="40000"/>
                    </a:prstClr>
                  </a:outerShdw>
                </a:effectLst>
              </a:rPr>
              <a:t>we</a:t>
            </a:r>
            <a:r>
              <a:rPr lang="en-US" sz="3600" dirty="0">
                <a:solidFill>
                  <a:schemeClr val="bg1"/>
                </a:solidFill>
                <a:effectLst>
                  <a:outerShdw blurRad="50800" dist="38100" dir="8100000" algn="tr" rotWithShape="0">
                    <a:prstClr val="black">
                      <a:alpha val="40000"/>
                    </a:prstClr>
                  </a:outerShdw>
                </a:effectLst>
              </a:rPr>
              <a:t> also have as our ambition, whether at home or absent, to be pleasing to Him. </a:t>
            </a:r>
          </a:p>
          <a:p>
            <a:pPr marL="0" indent="0">
              <a:buNone/>
            </a:pPr>
            <a:r>
              <a:rPr lang="en-US" sz="3600" dirty="0">
                <a:solidFill>
                  <a:schemeClr val="bg1"/>
                </a:solidFill>
                <a:effectLst>
                  <a:outerShdw blurRad="50800" dist="38100" dir="8100000" algn="tr" rotWithShape="0">
                    <a:prstClr val="black">
                      <a:alpha val="40000"/>
                    </a:prstClr>
                  </a:outerShdw>
                </a:effectLst>
              </a:rPr>
              <a:t>10     For we must all appear before the judgment seat of Christ, so that each one may be recompensed for his deeds in the body, according to what he has done, whether good or bad. </a:t>
            </a:r>
          </a:p>
          <a:p>
            <a:endParaRPr lang="en-US" sz="3600" dirty="0">
              <a:solidFill>
                <a:schemeClr val="bg1"/>
              </a:solidFill>
              <a:effectLst>
                <a:outerShdw blurRad="50800" dist="38100" dir="8100000" algn="tr" rotWithShape="0">
                  <a:prstClr val="black">
                    <a:alpha val="40000"/>
                  </a:prstClr>
                </a:outerShdw>
              </a:effectLst>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2 Corinthians 5:9-10 (NASB)</a:t>
            </a:r>
          </a:p>
        </p:txBody>
      </p:sp>
    </p:spTree>
    <p:extLst>
      <p:ext uri="{BB962C8B-B14F-4D97-AF65-F5344CB8AC3E}">
        <p14:creationId xmlns:p14="http://schemas.microsoft.com/office/powerpoint/2010/main" val="2123949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200" y="2309101"/>
            <a:ext cx="10515600" cy="3776389"/>
          </a:xfrm>
        </p:spPr>
        <p:txBody>
          <a:bodyPr>
            <a:normAutofit/>
          </a:bodyPr>
          <a:lstStyle/>
          <a:p>
            <a:pPr marL="0" indent="0">
              <a:buNone/>
            </a:pPr>
            <a:r>
              <a:rPr lang="en-US" sz="3600" dirty="0">
                <a:solidFill>
                  <a:schemeClr val="bg1"/>
                </a:solidFill>
                <a:effectLst>
                  <a:outerShdw blurRad="50800" dist="38100" dir="8100000" algn="tr" rotWithShape="0">
                    <a:prstClr val="black">
                      <a:alpha val="40000"/>
                    </a:prstClr>
                  </a:outerShdw>
                </a:effectLst>
              </a:rPr>
              <a:t>9     Therefore </a:t>
            </a:r>
            <a:r>
              <a:rPr lang="en-US" sz="3600" b="1" u="sng" dirty="0">
                <a:solidFill>
                  <a:srgbClr val="FFFF00"/>
                </a:solidFill>
                <a:effectLst>
                  <a:outerShdw blurRad="50800" dist="38100" dir="8100000" algn="tr" rotWithShape="0">
                    <a:prstClr val="black">
                      <a:alpha val="40000"/>
                    </a:prstClr>
                  </a:outerShdw>
                </a:effectLst>
              </a:rPr>
              <a:t>we</a:t>
            </a:r>
            <a:r>
              <a:rPr lang="en-US" sz="3600" dirty="0">
                <a:solidFill>
                  <a:schemeClr val="bg1"/>
                </a:solidFill>
                <a:effectLst>
                  <a:outerShdw blurRad="50800" dist="38100" dir="8100000" algn="tr" rotWithShape="0">
                    <a:prstClr val="black">
                      <a:alpha val="40000"/>
                    </a:prstClr>
                  </a:outerShdw>
                </a:effectLst>
              </a:rPr>
              <a:t> also have as our ambition, whether at home or absent, to be pleasing to Him. </a:t>
            </a:r>
          </a:p>
          <a:p>
            <a:pPr marL="0" indent="0">
              <a:buNone/>
            </a:pPr>
            <a:r>
              <a:rPr lang="en-US" sz="3600" dirty="0">
                <a:solidFill>
                  <a:schemeClr val="bg1"/>
                </a:solidFill>
                <a:effectLst>
                  <a:outerShdw blurRad="50800" dist="38100" dir="8100000" algn="tr" rotWithShape="0">
                    <a:prstClr val="black">
                      <a:alpha val="40000"/>
                    </a:prstClr>
                  </a:outerShdw>
                </a:effectLst>
              </a:rPr>
              <a:t>10     For </a:t>
            </a:r>
            <a:r>
              <a:rPr lang="en-US" sz="3600" b="1" u="sng" dirty="0">
                <a:solidFill>
                  <a:srgbClr val="FFFF00"/>
                </a:solidFill>
                <a:effectLst>
                  <a:outerShdw blurRad="50800" dist="38100" dir="8100000" algn="tr" rotWithShape="0">
                    <a:prstClr val="black">
                      <a:alpha val="40000"/>
                    </a:prstClr>
                  </a:outerShdw>
                </a:effectLst>
              </a:rPr>
              <a:t>we must all</a:t>
            </a:r>
            <a:r>
              <a:rPr lang="en-US" sz="3600" dirty="0">
                <a:solidFill>
                  <a:schemeClr val="bg1"/>
                </a:solidFill>
                <a:effectLst>
                  <a:outerShdw blurRad="50800" dist="38100" dir="8100000" algn="tr" rotWithShape="0">
                    <a:prstClr val="black">
                      <a:alpha val="40000"/>
                    </a:prstClr>
                  </a:outerShdw>
                </a:effectLst>
              </a:rPr>
              <a:t> appear before the judgment seat of Christ, so that each one may be recompensed for his deeds in the body, according to what he has done, whether good or bad. </a:t>
            </a:r>
          </a:p>
          <a:p>
            <a:endParaRPr lang="en-US" sz="3600" dirty="0">
              <a:solidFill>
                <a:schemeClr val="bg1"/>
              </a:solidFill>
              <a:effectLst>
                <a:outerShdw blurRad="50800" dist="38100" dir="8100000" algn="tr" rotWithShape="0">
                  <a:prstClr val="black">
                    <a:alpha val="40000"/>
                  </a:prstClr>
                </a:outerShdw>
              </a:effectLst>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2 Corinthians 5:9-10 (NASB)</a:t>
            </a:r>
          </a:p>
        </p:txBody>
      </p:sp>
    </p:spTree>
    <p:extLst>
      <p:ext uri="{BB962C8B-B14F-4D97-AF65-F5344CB8AC3E}">
        <p14:creationId xmlns:p14="http://schemas.microsoft.com/office/powerpoint/2010/main" val="202243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199" y="1710012"/>
            <a:ext cx="10515600" cy="3776389"/>
          </a:xfrm>
        </p:spPr>
        <p:txBody>
          <a:bodyPr>
            <a:normAutofit/>
          </a:bodyPr>
          <a:lstStyle/>
          <a:p>
            <a:pPr marL="0" indent="0">
              <a:buNone/>
            </a:pPr>
            <a:r>
              <a:rPr lang="en-US" sz="3600" dirty="0">
                <a:solidFill>
                  <a:schemeClr val="bg1"/>
                </a:solidFill>
                <a:effectLst>
                  <a:outerShdw blurRad="50800" dist="38100" dir="8100000" algn="tr" rotWithShape="0">
                    <a:prstClr val="black">
                      <a:alpha val="40000"/>
                    </a:prstClr>
                  </a:outerShdw>
                </a:effectLst>
              </a:rPr>
              <a:t>But you, why do you judge your brother? Or you again, why do you regard your brother with contempt? </a:t>
            </a:r>
            <a:r>
              <a:rPr lang="en-US" sz="3600" dirty="0">
                <a:solidFill>
                  <a:srgbClr val="FFFF00"/>
                </a:solidFill>
                <a:effectLst>
                  <a:outerShdw blurRad="50800" dist="38100" dir="8100000" algn="tr" rotWithShape="0">
                    <a:prstClr val="black">
                      <a:alpha val="40000"/>
                    </a:prstClr>
                  </a:outerShdw>
                </a:effectLst>
              </a:rPr>
              <a:t>For we will all </a:t>
            </a:r>
            <a:r>
              <a:rPr lang="en-US" sz="3600" dirty="0">
                <a:solidFill>
                  <a:schemeClr val="bg1"/>
                </a:solidFill>
                <a:effectLst>
                  <a:outerShdw blurRad="50800" dist="38100" dir="8100000" algn="tr" rotWithShape="0">
                    <a:prstClr val="black">
                      <a:alpha val="40000"/>
                    </a:prstClr>
                  </a:outerShdw>
                </a:effectLst>
              </a:rPr>
              <a:t>stand before the judgment seat of God. For it is written, “AS I LIVE, SAYS THE LORD, EVERY KNEE SHALL BOW TO ME, AND EVERY TONGUE SHALL GIVE PRAISE TO GOD.” So then each one of us will give an account of himself to God.</a:t>
            </a:r>
          </a:p>
          <a:p>
            <a:endParaRPr lang="en-US" sz="3600" dirty="0">
              <a:solidFill>
                <a:schemeClr val="bg1"/>
              </a:solidFill>
              <a:effectLst>
                <a:outerShdw blurRad="50800" dist="38100" dir="8100000" algn="tr" rotWithShape="0">
                  <a:prstClr val="black">
                    <a:alpha val="40000"/>
                  </a:prstClr>
                </a:outerShdw>
              </a:effectLst>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Romans 14:10-12</a:t>
            </a:r>
          </a:p>
        </p:txBody>
      </p:sp>
    </p:spTree>
    <p:extLst>
      <p:ext uri="{BB962C8B-B14F-4D97-AF65-F5344CB8AC3E}">
        <p14:creationId xmlns:p14="http://schemas.microsoft.com/office/powerpoint/2010/main" val="140860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100AF-007A-F841-75C2-5264F1EE20E1}"/>
              </a:ext>
            </a:extLst>
          </p:cNvPr>
          <p:cNvSpPr/>
          <p:nvPr/>
        </p:nvSpPr>
        <p:spPr>
          <a:xfrm>
            <a:off x="0" y="1"/>
            <a:ext cx="12192000" cy="114953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4C86E-943C-3D3D-2AB4-AB8B88511CE3}"/>
              </a:ext>
            </a:extLst>
          </p:cNvPr>
          <p:cNvPicPr>
            <a:picLocks noChangeAspect="1"/>
          </p:cNvPicPr>
          <p:nvPr/>
        </p:nvPicPr>
        <p:blipFill rotWithShape="1">
          <a:blip r:embed="rId2">
            <a:alphaModFix amt="30000"/>
          </a:blip>
          <a:srcRect t="29688" r="24482" b="6713"/>
          <a:stretch/>
        </p:blipFill>
        <p:spPr>
          <a:xfrm>
            <a:off x="0" y="4989"/>
            <a:ext cx="12192001" cy="6853011"/>
          </a:xfrm>
          <a:prstGeom prst="rect">
            <a:avLst/>
          </a:prstGeom>
        </p:spPr>
      </p:pic>
      <p:sp>
        <p:nvSpPr>
          <p:cNvPr id="3" name="Content Placeholder 2">
            <a:extLst>
              <a:ext uri="{FF2B5EF4-FFF2-40B4-BE49-F238E27FC236}">
                <a16:creationId xmlns:a16="http://schemas.microsoft.com/office/drawing/2014/main" id="{FB3566FA-9A43-ABAC-98E7-D07CD388301A}"/>
              </a:ext>
            </a:extLst>
          </p:cNvPr>
          <p:cNvSpPr>
            <a:spLocks noGrp="1"/>
          </p:cNvSpPr>
          <p:nvPr>
            <p:ph idx="1"/>
          </p:nvPr>
        </p:nvSpPr>
        <p:spPr>
          <a:xfrm>
            <a:off x="838199" y="1710012"/>
            <a:ext cx="10515600" cy="3776389"/>
          </a:xfrm>
        </p:spPr>
        <p:txBody>
          <a:bodyPr>
            <a:normAutofit/>
          </a:bodyPr>
          <a:lstStyle/>
          <a:p>
            <a:pPr marL="0" indent="0">
              <a:buNone/>
            </a:pPr>
            <a:r>
              <a:rPr lang="en-US" sz="3600" dirty="0">
                <a:solidFill>
                  <a:schemeClr val="bg1"/>
                </a:solidFill>
                <a:effectLst>
                  <a:outerShdw blurRad="50800" dist="38100" dir="8100000" algn="tr" rotWithShape="0">
                    <a:prstClr val="black">
                      <a:alpha val="40000"/>
                    </a:prstClr>
                  </a:outerShdw>
                </a:effectLst>
              </a:rPr>
              <a:t>But you, why do you judge your brother? Or you again, why do you regard your brother with contempt? </a:t>
            </a:r>
            <a:r>
              <a:rPr lang="en-US" sz="3600" dirty="0">
                <a:solidFill>
                  <a:srgbClr val="FFFF00"/>
                </a:solidFill>
                <a:effectLst>
                  <a:outerShdw blurRad="50800" dist="38100" dir="8100000" algn="tr" rotWithShape="0">
                    <a:prstClr val="black">
                      <a:alpha val="40000"/>
                    </a:prstClr>
                  </a:outerShdw>
                </a:effectLst>
              </a:rPr>
              <a:t>For we will all </a:t>
            </a:r>
            <a:r>
              <a:rPr lang="en-US" sz="3600" dirty="0">
                <a:solidFill>
                  <a:schemeClr val="bg1"/>
                </a:solidFill>
                <a:effectLst>
                  <a:outerShdw blurRad="50800" dist="38100" dir="8100000" algn="tr" rotWithShape="0">
                    <a:prstClr val="black">
                      <a:alpha val="40000"/>
                    </a:prstClr>
                  </a:outerShdw>
                </a:effectLst>
              </a:rPr>
              <a:t>stand before the judgment seat of God. For it is written, “AS I LIVE, SAYS THE LORD, EVERY KNEE SHALL BOW TO ME, AND EVERY TONGUE SHALL GIVE PRAISE TO GOD.” So then </a:t>
            </a:r>
            <a:r>
              <a:rPr lang="en-US" sz="3600" u="sng" dirty="0">
                <a:solidFill>
                  <a:srgbClr val="FFFF00"/>
                </a:solidFill>
                <a:effectLst>
                  <a:outerShdw blurRad="50800" dist="38100" dir="8100000" algn="tr" rotWithShape="0">
                    <a:prstClr val="black">
                      <a:alpha val="40000"/>
                    </a:prstClr>
                  </a:outerShdw>
                </a:effectLst>
              </a:rPr>
              <a:t>each one</a:t>
            </a:r>
            <a:r>
              <a:rPr lang="en-US" sz="3600" u="sng" dirty="0">
                <a:solidFill>
                  <a:schemeClr val="bg1"/>
                </a:solidFill>
                <a:effectLst>
                  <a:outerShdw blurRad="50800" dist="38100" dir="8100000" algn="tr" rotWithShape="0">
                    <a:prstClr val="black">
                      <a:alpha val="40000"/>
                    </a:prstClr>
                  </a:outerShdw>
                </a:effectLst>
              </a:rPr>
              <a:t> </a:t>
            </a:r>
            <a:r>
              <a:rPr lang="en-US" sz="3600" dirty="0">
                <a:solidFill>
                  <a:schemeClr val="bg1"/>
                </a:solidFill>
                <a:effectLst>
                  <a:outerShdw blurRad="50800" dist="38100" dir="8100000" algn="tr" rotWithShape="0">
                    <a:prstClr val="black">
                      <a:alpha val="40000"/>
                    </a:prstClr>
                  </a:outerShdw>
                </a:effectLst>
              </a:rPr>
              <a:t>of us will give an account of </a:t>
            </a:r>
            <a:r>
              <a:rPr lang="en-US" sz="3600" u="sng" dirty="0">
                <a:solidFill>
                  <a:srgbClr val="FFFF00"/>
                </a:solidFill>
                <a:effectLst>
                  <a:outerShdw blurRad="50800" dist="38100" dir="8100000" algn="tr" rotWithShape="0">
                    <a:prstClr val="black">
                      <a:alpha val="40000"/>
                    </a:prstClr>
                  </a:outerShdw>
                </a:effectLst>
              </a:rPr>
              <a:t>himself</a:t>
            </a:r>
            <a:r>
              <a:rPr lang="en-US" sz="3600" dirty="0">
                <a:solidFill>
                  <a:schemeClr val="bg1"/>
                </a:solidFill>
                <a:effectLst>
                  <a:outerShdw blurRad="50800" dist="38100" dir="8100000" algn="tr" rotWithShape="0">
                    <a:prstClr val="black">
                      <a:alpha val="40000"/>
                    </a:prstClr>
                  </a:outerShdw>
                </a:effectLst>
              </a:rPr>
              <a:t> to God.</a:t>
            </a:r>
          </a:p>
          <a:p>
            <a:endParaRPr lang="en-US" sz="3600" dirty="0">
              <a:solidFill>
                <a:schemeClr val="bg1"/>
              </a:solidFill>
              <a:effectLst>
                <a:outerShdw blurRad="50800" dist="38100" dir="8100000" algn="tr" rotWithShape="0">
                  <a:prstClr val="black">
                    <a:alpha val="40000"/>
                  </a:prstClr>
                </a:outerShdw>
              </a:effectLst>
            </a:endParaRPr>
          </a:p>
        </p:txBody>
      </p:sp>
      <p:sp>
        <p:nvSpPr>
          <p:cNvPr id="2" name="Title 1">
            <a:extLst>
              <a:ext uri="{FF2B5EF4-FFF2-40B4-BE49-F238E27FC236}">
                <a16:creationId xmlns:a16="http://schemas.microsoft.com/office/drawing/2014/main" id="{6E6BC27E-32E9-C1C4-7F90-39C7C305B015}"/>
              </a:ext>
            </a:extLst>
          </p:cNvPr>
          <p:cNvSpPr>
            <a:spLocks noGrp="1"/>
          </p:cNvSpPr>
          <p:nvPr>
            <p:ph type="title"/>
          </p:nvPr>
        </p:nvSpPr>
        <p:spPr>
          <a:xfrm>
            <a:off x="838199" y="106883"/>
            <a:ext cx="10515600" cy="1325563"/>
          </a:xfrm>
        </p:spPr>
        <p:txBody>
          <a:bodyPr/>
          <a:lstStyle/>
          <a:p>
            <a:r>
              <a:rPr lang="en-US" b="1" dirty="0">
                <a:solidFill>
                  <a:schemeClr val="bg1"/>
                </a:solidFill>
              </a:rPr>
              <a:t>Romans 14:10-12</a:t>
            </a:r>
          </a:p>
        </p:txBody>
      </p:sp>
    </p:spTree>
    <p:extLst>
      <p:ext uri="{BB962C8B-B14F-4D97-AF65-F5344CB8AC3E}">
        <p14:creationId xmlns:p14="http://schemas.microsoft.com/office/powerpoint/2010/main" val="154687989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3.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3506</TotalTime>
  <Words>2906</Words>
  <Application>Microsoft Office PowerPoint</Application>
  <PresentationFormat>Widescreen</PresentationFormat>
  <Paragraphs>231</Paragraphs>
  <Slides>45</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45</vt:i4>
      </vt:variant>
    </vt:vector>
  </HeadingPairs>
  <TitlesOfParts>
    <vt:vector size="57" baseType="lpstr">
      <vt:lpstr>Arial</vt:lpstr>
      <vt:lpstr>Arial Black</vt:lpstr>
      <vt:lpstr>Book Antiqua</vt:lpstr>
      <vt:lpstr>Calibri</vt:lpstr>
      <vt:lpstr>Calibri Light</vt:lpstr>
      <vt:lpstr>Century Gothic</vt:lpstr>
      <vt:lpstr>Corbel</vt:lpstr>
      <vt:lpstr>Impact</vt:lpstr>
      <vt:lpstr>Wingdings</vt:lpstr>
      <vt:lpstr>Office Theme</vt:lpstr>
      <vt:lpstr>Mesh</vt:lpstr>
      <vt:lpstr>Hardcover</vt:lpstr>
      <vt:lpstr>Ministry from Paul’s perspective (Titus 3:12-15):  Five Observations</vt:lpstr>
      <vt:lpstr>The Bema Seat of Christ</vt:lpstr>
      <vt:lpstr>6 Questions About the Bema Seat of Christ</vt:lpstr>
      <vt:lpstr>2 Corinthians 5:9-10 (NASB)</vt:lpstr>
      <vt:lpstr>6 Questions About the Bema Seat of Christ</vt:lpstr>
      <vt:lpstr>2 Corinthians 5:9-10 (NASB)</vt:lpstr>
      <vt:lpstr>2 Corinthians 5:9-10 (NASB)</vt:lpstr>
      <vt:lpstr>Romans 14:10-12</vt:lpstr>
      <vt:lpstr>Romans 14:10-12</vt:lpstr>
      <vt:lpstr>2 Corinthians 5:9-10 (NASB)</vt:lpstr>
      <vt:lpstr>2 Corinthians 5:9-10 (NASB)</vt:lpstr>
      <vt:lpstr>2 Corinthians 5:9-10 (NASB)</vt:lpstr>
      <vt:lpstr>6 Questions About the Bema Seat of Christ</vt:lpstr>
      <vt:lpstr>PowerPoint Presentation</vt:lpstr>
      <vt:lpstr>PowerPoint Presentation</vt:lpstr>
      <vt:lpstr>PowerPoint Presentation</vt:lpstr>
      <vt:lpstr>PowerPoint Presentation</vt:lpstr>
      <vt:lpstr>6 Questions About the Bema Seat of Christ</vt:lpstr>
      <vt:lpstr>Luke 14:13-14 </vt:lpstr>
      <vt:lpstr>RAPTURE VIEW COMPARISION</vt:lpstr>
      <vt:lpstr>1 Corinthians 4:5</vt:lpstr>
      <vt:lpstr>Titus 2:12-13</vt:lpstr>
      <vt:lpstr>2 Timothy 4:8</vt:lpstr>
      <vt:lpstr>6 Questions About the Bema Seat of Christ</vt:lpstr>
      <vt:lpstr>Where?</vt:lpstr>
      <vt:lpstr>2 Corinthians 5:10</vt:lpstr>
      <vt:lpstr>2 Corinthians 5:10</vt:lpstr>
      <vt:lpstr>John 5:24</vt:lpstr>
      <vt:lpstr>PowerPoint Presentation</vt:lpstr>
      <vt:lpstr>2 Corinthians 5:10</vt:lpstr>
      <vt:lpstr>1 Corinthians 3:12-15</vt:lpstr>
      <vt:lpstr>2 Corinthians 5:10</vt:lpstr>
      <vt:lpstr>Matthew 6:1-7</vt:lpstr>
      <vt:lpstr>1 Corinthians 3:10-15</vt:lpstr>
      <vt:lpstr>PowerPoint Presentation</vt:lpstr>
      <vt:lpstr>1 Corinthians 4:5</vt:lpstr>
      <vt:lpstr>PowerPoint Presentation</vt:lpstr>
      <vt:lpstr>Hebrews 11:6</vt:lpstr>
      <vt:lpstr>6 Questions About the Bema Seat of Christ</vt:lpstr>
      <vt:lpstr>PowerPoint Presentation</vt:lpstr>
      <vt:lpstr>PowerPoint Presentation</vt:lpstr>
      <vt:lpstr>PowerPoint Presentation</vt:lpstr>
      <vt:lpstr>Conclusion</vt:lpstr>
      <vt:lpstr>6 Questions About the Bema Seat of Christ</vt:lpstr>
      <vt:lpstr>The Bema Seat of Christ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Ministry from Paul’s perspective (Titus 3:12-15):  Five Observations</dc:title>
  <dc:creator>Gabe Morris</dc:creator>
  <cp:lastModifiedBy>Gabe Morris</cp:lastModifiedBy>
  <cp:revision>1</cp:revision>
  <dcterms:created xsi:type="dcterms:W3CDTF">2022-10-13T16:25:14Z</dcterms:created>
  <dcterms:modified xsi:type="dcterms:W3CDTF">2022-10-16T02:52:03Z</dcterms:modified>
</cp:coreProperties>
</file>